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0" r:id="rId1"/>
    <p:sldMasterId id="2147483742" r:id="rId2"/>
  </p:sldMasterIdLst>
  <p:notesMasterIdLst>
    <p:notesMasterId r:id="rId51"/>
  </p:notesMasterIdLst>
  <p:sldIdLst>
    <p:sldId id="256" r:id="rId3"/>
    <p:sldId id="306" r:id="rId4"/>
    <p:sldId id="257" r:id="rId5"/>
    <p:sldId id="290" r:id="rId6"/>
    <p:sldId id="291" r:id="rId7"/>
    <p:sldId id="258" r:id="rId8"/>
    <p:sldId id="307" r:id="rId9"/>
    <p:sldId id="289" r:id="rId10"/>
    <p:sldId id="313" r:id="rId11"/>
    <p:sldId id="312" r:id="rId12"/>
    <p:sldId id="259" r:id="rId13"/>
    <p:sldId id="260" r:id="rId14"/>
    <p:sldId id="309" r:id="rId15"/>
    <p:sldId id="261" r:id="rId16"/>
    <p:sldId id="287" r:id="rId17"/>
    <p:sldId id="310" r:id="rId18"/>
    <p:sldId id="311" r:id="rId19"/>
    <p:sldId id="281" r:id="rId20"/>
    <p:sldId id="262" r:id="rId21"/>
    <p:sldId id="282" r:id="rId22"/>
    <p:sldId id="269" r:id="rId23"/>
    <p:sldId id="263" r:id="rId24"/>
    <p:sldId id="265" r:id="rId25"/>
    <p:sldId id="264" r:id="rId26"/>
    <p:sldId id="266" r:id="rId27"/>
    <p:sldId id="284" r:id="rId28"/>
    <p:sldId id="288" r:id="rId29"/>
    <p:sldId id="283" r:id="rId30"/>
    <p:sldId id="285" r:id="rId31"/>
    <p:sldId id="292" r:id="rId32"/>
    <p:sldId id="315" r:id="rId33"/>
    <p:sldId id="316" r:id="rId34"/>
    <p:sldId id="317" r:id="rId35"/>
    <p:sldId id="267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4" r:id="rId45"/>
    <p:sldId id="302" r:id="rId46"/>
    <p:sldId id="301" r:id="rId47"/>
    <p:sldId id="303" r:id="rId48"/>
    <p:sldId id="305" r:id="rId49"/>
    <p:sldId id="268" r:id="rId5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79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06/relationships/legacyDocTextInfo" Target="legacyDocTextInfo.bin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fld id="{9098D2EA-5D68-429E-8F00-98A35EA83E0A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848E-C6E9-4F38-A628-A90ECD138BFE}" type="slidenum">
              <a:rPr lang="ar-SA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40716-DA5C-4924-AB83-6EB4F5FB5F20}" type="slidenum">
              <a:rPr lang="ar-SA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8943B-0749-4C6E-A26E-94BCAABFF0EF}" type="slidenum">
              <a:rPr lang="ar-SA" smtClean="0"/>
              <a:pPr/>
              <a:t>18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CD8F2-1755-4DAA-82BA-BA072F1B2AD8}" type="slidenum">
              <a:rPr lang="ar-SA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E43EC-4DE4-4DBD-B8E6-D4785AC649BE}" type="slidenum">
              <a:rPr lang="ar-SA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90F7D-2790-42B5-A64D-7B92C700B3C9}" type="slidenum">
              <a:rPr lang="ar-SA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3653D-3073-4293-BB4E-5C5D00089C4E}" type="slidenum">
              <a:rPr lang="ar-SA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A9AE0-C6C5-4A59-A438-9A087863113A}" type="slidenum">
              <a:rPr lang="ar-SA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340F0-A71A-48F5-A30C-E0BB8D87112E}" type="slidenum">
              <a:rPr lang="ar-SA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02590-62E7-4E72-8EFB-87829EF2ED91}" type="slidenum">
              <a:rPr lang="ar-SA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DB9F2-D2D7-48E6-A753-010A9A502D68}" type="slidenum">
              <a:rPr lang="ar-SA" smtClean="0"/>
              <a:pPr/>
              <a:t>26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2B0A4-DD65-4687-92C7-17103A6C5B83}" type="slidenum">
              <a:rPr lang="ar-SA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9CC8F-D3CC-4913-A64E-BB3B68FBB4B0}" type="slidenum">
              <a:rPr lang="ar-SA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3944E-95EB-4512-A6F9-8852EA48A564}" type="slidenum">
              <a:rPr lang="ar-SA" smtClean="0"/>
              <a:pPr/>
              <a:t>28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3713" y="527050"/>
            <a:ext cx="2408237" cy="18065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484438"/>
            <a:ext cx="6096000" cy="61706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F13E6-E5AB-48DC-9C49-6C9120FA85F8}" type="slidenum">
              <a:rPr lang="ar-SA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F3C7C-8E52-497B-B9B8-42AC6E5291B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ADD95-3A5E-404F-A1D7-C9E67B33B9BD}" type="slidenum">
              <a:rPr lang="ar-SA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F9F00-DAA9-42E1-B0F1-B4FA9720967A}" type="slidenum">
              <a:rPr lang="ar-SA" smtClean="0"/>
              <a:pPr/>
              <a:t>48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83937-674D-43B4-8E24-857F05ECEFC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EA0-80DD-490B-AA71-72C527215763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39CCB-4E44-4707-8505-BA43A5DE4E54}" type="slidenum">
              <a:rPr lang="ar-SA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CB1CE-44C3-498C-95E8-E06A0DB62594}" type="slidenum">
              <a:rPr lang="ar-SA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70DD5-2376-4708-A65B-5AE8C53594C6}" type="slidenum">
              <a:rPr lang="ar-SA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00958-8F43-4551-A0CD-8EADEBB5BBFB}" type="slidenum">
              <a:rPr lang="ar-SA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B3233-6532-40A2-A53B-606FA558EB71}" type="slidenum">
              <a:rPr lang="ar-SA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142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23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6469007-3DBE-4A8C-9DF9-3EA019ED0378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6C75-1F62-457C-8718-7BDF8E6C908F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B4FB-BE99-452C-AFC1-18318BEAA4DF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5E6E5-27D6-43C8-9E1C-DD83247E028C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1CB5-FDF4-4773-9937-C94F466DDDCF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59831-27C8-4E86-92B8-4A55D7CBF257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0A10-B7B4-47BA-82DE-688696403CC7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C006-5179-486C-9A17-69897A80F466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96A54-58D9-4A79-B412-91EB74AED261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27DFF-0F21-4C78-96C2-E265FDA3126D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D6824-EE05-47EB-8E0A-0E0FE4707052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7133-DB32-4AA2-9698-7FC990D55785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9A6B-9C07-4462-8901-AD47851639D5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E83E-4252-4FFE-9830-65F18103289F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69BC-75E6-426B-9A05-4FD3BE0C941B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8630-D68C-4A6C-B038-6D4DAE56828C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C6C78-C41B-4C45-BF6E-C2DC5B169723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A3C79-082B-4E71-BB2E-EC87B93BC914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16D8-B37B-4884-95D6-34B64223F573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57C23-6DE9-4A45-BDED-93AEE58EEE36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0BA16-DB95-4A38-9154-36906FEFD221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163B-5FFD-46A1-9F79-DB7414ACE234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13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13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ar-SA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13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13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4132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41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DEF93E-19D6-4DD9-9C24-E268A34EBF45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1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1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1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1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1" grpId="0"/>
      <p:bldP spid="14132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13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13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13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13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13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1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>
              <a:defRPr/>
            </a:pPr>
            <a:fld id="{5D150F59-639A-47D5-9D17-D462B7BC4C7B}" type="slidenum">
              <a:rPr lang="ar-SA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/>
          </p:nvPr>
        </p:nvSpPr>
        <p:spPr>
          <a:xfrm>
            <a:off x="428625" y="2714625"/>
            <a:ext cx="8229600" cy="2736850"/>
          </a:xfrm>
        </p:spPr>
        <p:txBody>
          <a:bodyPr/>
          <a:lstStyle/>
          <a:p>
            <a:pPr algn="ctr" eaLnBrk="1" hangingPunct="1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ar-SA" sz="5400" dirty="0" smtClean="0"/>
              <a:t/>
            </a:r>
            <a:br>
              <a:rPr lang="ar-SA" sz="5400" dirty="0" smtClean="0"/>
            </a:br>
            <a:r>
              <a:rPr lang="ar-SA" sz="5400" dirty="0" smtClean="0"/>
              <a:t/>
            </a:r>
            <a:br>
              <a:rPr lang="ar-SA" sz="5400" dirty="0" smtClean="0"/>
            </a:br>
            <a:r>
              <a:rPr lang="en-GB" sz="5400" dirty="0" smtClean="0"/>
              <a:t>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en-GB" sz="4000" dirty="0" smtClean="0"/>
              <a:t>Anticipatory care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endParaRPr lang="en-US" sz="28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l" rtl="0">
              <a:buNone/>
            </a:pP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Role of Clinician in Prevention:-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l" rtl="0"/>
            <a:r>
              <a:rPr lang="en-US" sz="2400" b="1" dirty="0" smtClean="0"/>
              <a:t>Changes in the pattern of diseases and opportunities for prevention</a:t>
            </a:r>
          </a:p>
          <a:p>
            <a:pPr algn="l" rtl="0">
              <a:buNone/>
            </a:pPr>
            <a:r>
              <a:rPr lang="en-US" sz="2400" b="1" dirty="0" smtClean="0"/>
              <a:t> </a:t>
            </a:r>
          </a:p>
          <a:p>
            <a:pPr lvl="0" algn="l" rtl="0"/>
            <a:r>
              <a:rPr lang="en-US" sz="2400" b="1" dirty="0" smtClean="0"/>
              <a:t>Limitation of high technology medicine</a:t>
            </a:r>
          </a:p>
          <a:p>
            <a:pPr algn="l">
              <a:buNone/>
            </a:pPr>
            <a:r>
              <a:rPr lang="en-US" sz="2400" b="1" dirty="0" smtClean="0"/>
              <a:t> </a:t>
            </a:r>
          </a:p>
          <a:p>
            <a:pPr lvl="0" algn="l" rtl="0"/>
            <a:r>
              <a:rPr lang="en-US" sz="2400" b="1" dirty="0" smtClean="0"/>
              <a:t>Pressure on doctors to practice prevention</a:t>
            </a:r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5400" smtClean="0"/>
              <a:t>Aims</a:t>
            </a:r>
            <a:r>
              <a:rPr lang="en-GB" smtClean="0"/>
              <a:t>: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endParaRPr lang="en-GB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1-Improve the quality of life.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2-Reduce the burden of premature disability.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3-Increase life expectancy</a:t>
            </a:r>
            <a:r>
              <a:rPr lang="en-GB" sz="36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   Health Promotion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20938"/>
            <a:ext cx="8305800" cy="40195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1-Primary Prevention:</a:t>
            </a:r>
          </a:p>
          <a:p>
            <a:pPr lvl="4" algn="l" rtl="0"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Health education.</a:t>
            </a:r>
          </a:p>
          <a:p>
            <a:pPr lvl="4" algn="l" rtl="0"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Prophylaxis.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3200" smtClean="0"/>
          </a:p>
          <a:p>
            <a:pPr algn="l" rtl="0" eaLnBrk="1" hangingPunct="1">
              <a:buFont typeface="Wingdings" pitchFamily="2" charset="2"/>
              <a:buNone/>
            </a:pPr>
            <a:endParaRPr lang="en-US" sz="2400" smtClean="0"/>
          </a:p>
          <a:p>
            <a:pPr algn="ctr" rtl="0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Action taken to prevent the occurrence of diseases</a:t>
            </a:r>
          </a:p>
          <a:p>
            <a:pPr algn="l" rtl="0"/>
            <a:r>
              <a:rPr lang="en-US" b="1" dirty="0" smtClean="0"/>
              <a:t>e.g. health education, immunization, sanitation sterilization of surgical instruments, eradication as with mosquitoes to prevent malaria.</a:t>
            </a:r>
          </a:p>
          <a:p>
            <a:pPr algn="l" rtl="0"/>
            <a:r>
              <a:rPr lang="en-US" b="1" dirty="0" smtClean="0"/>
              <a:t>* No disease or symptom but risk factor present</a:t>
            </a:r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Primary Prevention: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A. Health education: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Aims to enlighten people by providing them with information factors which are known to cause disease.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B. Prophylaxis:</a:t>
            </a:r>
          </a:p>
          <a:p>
            <a:pPr marL="533400" indent="-53340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An active intervention in an attempt to protect the individual from developing a particular disease e.g.: vaccination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2-Secondary Prevention:</a:t>
            </a:r>
          </a:p>
          <a:p>
            <a:pPr lvl="4"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Screening. </a:t>
            </a:r>
          </a:p>
          <a:p>
            <a:pPr lvl="4"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 finding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3-Tertiary Prevention 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systematic long term monitoring to prevent or minimize the impact of complication.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5315272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Secondary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:-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b="1" dirty="0" smtClean="0"/>
              <a:t>Early diagnosis and prompt treatment </a:t>
            </a:r>
          </a:p>
          <a:p>
            <a:pPr algn="l" rtl="0">
              <a:buNone/>
            </a:pPr>
            <a:r>
              <a:rPr lang="en-US" sz="2000" b="1" dirty="0" smtClean="0"/>
              <a:t>Disease present and diagnosable but no symptoms present</a:t>
            </a:r>
          </a:p>
          <a:p>
            <a:pPr algn="l" rtl="0">
              <a:buNone/>
            </a:pPr>
            <a:r>
              <a:rPr lang="en-US" sz="2000" b="1" dirty="0" smtClean="0"/>
              <a:t> </a:t>
            </a:r>
          </a:p>
          <a:p>
            <a:pPr algn="l" rtl="0">
              <a:buNone/>
            </a:pPr>
            <a:r>
              <a:rPr lang="en-US" sz="2000" b="1" dirty="0" smtClean="0"/>
              <a:t>Screening		Planned (pap smears, mammography)</a:t>
            </a:r>
          </a:p>
          <a:p>
            <a:pPr algn="l" rtl="0">
              <a:buNone/>
            </a:pPr>
            <a:r>
              <a:rPr lang="en-US" sz="2000" b="1" dirty="0" smtClean="0"/>
              <a:t>			Opportunistic (check B.P. pt with sore throat)</a:t>
            </a:r>
          </a:p>
          <a:p>
            <a:pPr algn="l" rtl="0">
              <a:buNone/>
            </a:pPr>
            <a:r>
              <a:rPr lang="en-US" sz="2000" b="1" dirty="0" smtClean="0"/>
              <a:t>		Difference between planned and opportunistic</a:t>
            </a:r>
          </a:p>
          <a:p>
            <a:endParaRPr lang="ar-SA" sz="2000" dirty="0" smtClean="0"/>
          </a:p>
          <a:p>
            <a:endParaRPr lang="ar-SA" sz="2000" dirty="0"/>
          </a:p>
        </p:txBody>
      </p:sp>
      <p:sp>
        <p:nvSpPr>
          <p:cNvPr id="4" name="Notched Right Arrow 3"/>
          <p:cNvSpPr/>
          <p:nvPr/>
        </p:nvSpPr>
        <p:spPr bwMode="auto">
          <a:xfrm>
            <a:off x="2339752" y="3861048"/>
            <a:ext cx="978408" cy="484632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1763688" y="429309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Tertiary:-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/>
            <a:r>
              <a:rPr lang="en-US" b="1" dirty="0" smtClean="0"/>
              <a:t>Management of established disease so as to minimize disability</a:t>
            </a:r>
          </a:p>
          <a:p>
            <a:pPr algn="l" rtl="0"/>
            <a:r>
              <a:rPr lang="en-US" b="1" dirty="0" smtClean="0"/>
              <a:t>Disease diagnosed and symptom present</a:t>
            </a:r>
          </a:p>
          <a:p>
            <a:pPr algn="l" rtl="0">
              <a:buNone/>
            </a:pPr>
            <a:r>
              <a:rPr lang="en-US" b="1" dirty="0" smtClean="0"/>
              <a:t>e.g. 	Management of D.M. to reduce complication rehabilitation of stroke patient</a:t>
            </a:r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are primary care physicians doing?</a:t>
            </a:r>
          </a:p>
        </p:txBody>
      </p:sp>
      <p:graphicFrame>
        <p:nvGraphicFramePr>
          <p:cNvPr id="149507" name="Organization Chart 3"/>
          <p:cNvGraphicFramePr>
            <a:graphicFrameLocks/>
          </p:cNvGraphicFramePr>
          <p:nvPr>
            <p:ph idx="4294967295"/>
          </p:nvPr>
        </p:nvGraphicFramePr>
        <p:xfrm>
          <a:off x="0" y="1196975"/>
          <a:ext cx="9144000" cy="30114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49520" name="AutoShape 16"/>
          <p:cNvSpPr>
            <a:spLocks noChangeArrowheads="1"/>
          </p:cNvSpPr>
          <p:nvPr/>
        </p:nvSpPr>
        <p:spPr bwMode="auto">
          <a:xfrm>
            <a:off x="4284663" y="4294188"/>
            <a:ext cx="503237" cy="647700"/>
          </a:xfrm>
          <a:prstGeom prst="down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0" y="458152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1" hangingPunct="1"/>
            <a:r>
              <a:rPr lang="en-US" sz="4000">
                <a:solidFill>
                  <a:schemeClr val="tx2"/>
                </a:solidFill>
              </a:rPr>
              <a:t> Preventive Medicine!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1258888" y="422116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Times New Roman" pitchFamily="18" charset="0"/>
              </a:rPr>
              <a:t>Primary Prevention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5292725" y="4292600"/>
            <a:ext cx="233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Times New Roman" pitchFamily="18" charset="0"/>
              </a:rPr>
              <a:t>Secondary Prevention</a:t>
            </a: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7785100" y="400526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latin typeface="Times New Roman" pitchFamily="18" charset="0"/>
              </a:rPr>
              <a:t>Tertiary</a:t>
            </a:r>
          </a:p>
          <a:p>
            <a:pPr algn="ctr" eaLnBrk="1" hangingPunct="1"/>
            <a:r>
              <a:rPr lang="en-US" b="1">
                <a:latin typeface="Times New Roman" pitchFamily="18" charset="0"/>
              </a:rPr>
              <a:t>Prevention</a:t>
            </a:r>
          </a:p>
        </p:txBody>
      </p:sp>
      <p:sp>
        <p:nvSpPr>
          <p:cNvPr id="149525" name="Freeform 21"/>
          <p:cNvSpPr>
            <a:spLocks/>
          </p:cNvSpPr>
          <p:nvPr/>
        </p:nvSpPr>
        <p:spPr bwMode="auto">
          <a:xfrm>
            <a:off x="-323850" y="2133600"/>
            <a:ext cx="6011863" cy="1477963"/>
          </a:xfrm>
          <a:custGeom>
            <a:avLst/>
            <a:gdLst>
              <a:gd name="T0" fmla="*/ 723285710 w 3787"/>
              <a:gd name="T1" fmla="*/ 1905239064 h 931"/>
              <a:gd name="T2" fmla="*/ 2147483647 w 3787"/>
              <a:gd name="T3" fmla="*/ 2147483647 h 931"/>
              <a:gd name="T4" fmla="*/ 2147483647 w 3787"/>
              <a:gd name="T5" fmla="*/ 2021166260 h 931"/>
              <a:gd name="T6" fmla="*/ 2147483647 w 3787"/>
              <a:gd name="T7" fmla="*/ 304939822 h 931"/>
              <a:gd name="T8" fmla="*/ 2147483647 w 3787"/>
              <a:gd name="T9" fmla="*/ 191531939 h 931"/>
              <a:gd name="T10" fmla="*/ 1295360483 w 3787"/>
              <a:gd name="T11" fmla="*/ 191531939 h 931"/>
              <a:gd name="T12" fmla="*/ 380544420 w 3787"/>
              <a:gd name="T13" fmla="*/ 534273364 h 931"/>
              <a:gd name="T14" fmla="*/ 493950737 w 3787"/>
              <a:gd name="T15" fmla="*/ 1219756115 h 931"/>
              <a:gd name="T16" fmla="*/ 493950737 w 3787"/>
              <a:gd name="T17" fmla="*/ 1791832818 h 931"/>
              <a:gd name="T18" fmla="*/ 723285710 w 3787"/>
              <a:gd name="T19" fmla="*/ 1905239064 h 9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87"/>
              <a:gd name="T31" fmla="*/ 0 h 931"/>
              <a:gd name="T32" fmla="*/ 3787 w 3787"/>
              <a:gd name="T33" fmla="*/ 931 h 9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87" h="931">
                <a:moveTo>
                  <a:pt x="287" y="756"/>
                </a:moveTo>
                <a:cubicBezTo>
                  <a:pt x="574" y="786"/>
                  <a:pt x="1383" y="884"/>
                  <a:pt x="1920" y="892"/>
                </a:cubicBezTo>
                <a:cubicBezTo>
                  <a:pt x="2457" y="900"/>
                  <a:pt x="3235" y="931"/>
                  <a:pt x="3507" y="802"/>
                </a:cubicBezTo>
                <a:cubicBezTo>
                  <a:pt x="3779" y="673"/>
                  <a:pt x="3787" y="242"/>
                  <a:pt x="3553" y="121"/>
                </a:cubicBezTo>
                <a:cubicBezTo>
                  <a:pt x="3319" y="0"/>
                  <a:pt x="2607" y="83"/>
                  <a:pt x="2101" y="76"/>
                </a:cubicBezTo>
                <a:cubicBezTo>
                  <a:pt x="1595" y="69"/>
                  <a:pt x="839" y="53"/>
                  <a:pt x="514" y="76"/>
                </a:cubicBezTo>
                <a:cubicBezTo>
                  <a:pt x="189" y="99"/>
                  <a:pt x="204" y="144"/>
                  <a:pt x="151" y="212"/>
                </a:cubicBezTo>
                <a:cubicBezTo>
                  <a:pt x="98" y="280"/>
                  <a:pt x="189" y="401"/>
                  <a:pt x="196" y="484"/>
                </a:cubicBezTo>
                <a:cubicBezTo>
                  <a:pt x="203" y="567"/>
                  <a:pt x="173" y="666"/>
                  <a:pt x="196" y="711"/>
                </a:cubicBezTo>
                <a:cubicBezTo>
                  <a:pt x="219" y="756"/>
                  <a:pt x="0" y="726"/>
                  <a:pt x="287" y="756"/>
                </a:cubicBezTo>
                <a:close/>
              </a:path>
            </a:pathLst>
          </a:custGeom>
          <a:solidFill>
            <a:srgbClr val="33CC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49526" name="Freeform 22"/>
          <p:cNvSpPr>
            <a:spLocks/>
          </p:cNvSpPr>
          <p:nvPr/>
        </p:nvSpPr>
        <p:spPr bwMode="auto">
          <a:xfrm>
            <a:off x="5556250" y="2181225"/>
            <a:ext cx="1836738" cy="1236663"/>
          </a:xfrm>
          <a:custGeom>
            <a:avLst/>
            <a:gdLst>
              <a:gd name="T0" fmla="*/ 267136622 w 1157"/>
              <a:gd name="T1" fmla="*/ 267136686 h 779"/>
              <a:gd name="T2" fmla="*/ 37803144 w 1157"/>
              <a:gd name="T3" fmla="*/ 493950868 h 779"/>
              <a:gd name="T4" fmla="*/ 151209402 w 1157"/>
              <a:gd name="T5" fmla="*/ 836692348 h 779"/>
              <a:gd name="T6" fmla="*/ 37803144 w 1157"/>
              <a:gd name="T7" fmla="*/ 1524695860 h 779"/>
              <a:gd name="T8" fmla="*/ 380544430 w 1157"/>
              <a:gd name="T9" fmla="*/ 1867437539 h 779"/>
              <a:gd name="T10" fmla="*/ 1980843310 w 1157"/>
              <a:gd name="T11" fmla="*/ 1867437539 h 779"/>
              <a:gd name="T12" fmla="*/ 2147483647 w 1157"/>
              <a:gd name="T13" fmla="*/ 1867437539 h 779"/>
              <a:gd name="T14" fmla="*/ 2147483647 w 1157"/>
              <a:gd name="T15" fmla="*/ 1295360827 h 779"/>
              <a:gd name="T16" fmla="*/ 2147483647 w 1157"/>
              <a:gd name="T17" fmla="*/ 380544521 h 779"/>
              <a:gd name="T18" fmla="*/ 2147483647 w 1157"/>
              <a:gd name="T19" fmla="*/ 37803153 h 779"/>
              <a:gd name="T20" fmla="*/ 609877920 w 1157"/>
              <a:gd name="T21" fmla="*/ 151209438 h 779"/>
              <a:gd name="T22" fmla="*/ 267136622 w 1157"/>
              <a:gd name="T23" fmla="*/ 267136686 h 7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57"/>
              <a:gd name="T37" fmla="*/ 0 h 779"/>
              <a:gd name="T38" fmla="*/ 1157 w 1157"/>
              <a:gd name="T39" fmla="*/ 779 h 77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57" h="779">
                <a:moveTo>
                  <a:pt x="106" y="106"/>
                </a:moveTo>
                <a:cubicBezTo>
                  <a:pt x="68" y="129"/>
                  <a:pt x="23" y="158"/>
                  <a:pt x="15" y="196"/>
                </a:cubicBezTo>
                <a:cubicBezTo>
                  <a:pt x="7" y="234"/>
                  <a:pt x="60" y="264"/>
                  <a:pt x="60" y="332"/>
                </a:cubicBezTo>
                <a:cubicBezTo>
                  <a:pt x="60" y="400"/>
                  <a:pt x="0" y="537"/>
                  <a:pt x="15" y="605"/>
                </a:cubicBezTo>
                <a:cubicBezTo>
                  <a:pt x="30" y="673"/>
                  <a:pt x="23" y="718"/>
                  <a:pt x="151" y="741"/>
                </a:cubicBezTo>
                <a:cubicBezTo>
                  <a:pt x="279" y="764"/>
                  <a:pt x="635" y="741"/>
                  <a:pt x="786" y="741"/>
                </a:cubicBezTo>
                <a:cubicBezTo>
                  <a:pt x="937" y="741"/>
                  <a:pt x="1005" y="779"/>
                  <a:pt x="1058" y="741"/>
                </a:cubicBezTo>
                <a:cubicBezTo>
                  <a:pt x="1111" y="703"/>
                  <a:pt x="1096" y="612"/>
                  <a:pt x="1104" y="514"/>
                </a:cubicBezTo>
                <a:cubicBezTo>
                  <a:pt x="1112" y="416"/>
                  <a:pt x="1119" y="234"/>
                  <a:pt x="1104" y="151"/>
                </a:cubicBezTo>
                <a:cubicBezTo>
                  <a:pt x="1089" y="68"/>
                  <a:pt x="1157" y="30"/>
                  <a:pt x="1013" y="15"/>
                </a:cubicBezTo>
                <a:cubicBezTo>
                  <a:pt x="869" y="0"/>
                  <a:pt x="393" y="45"/>
                  <a:pt x="242" y="60"/>
                </a:cubicBezTo>
                <a:cubicBezTo>
                  <a:pt x="91" y="75"/>
                  <a:pt x="144" y="83"/>
                  <a:pt x="106" y="106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49527" name="Freeform 23"/>
          <p:cNvSpPr>
            <a:spLocks/>
          </p:cNvSpPr>
          <p:nvPr/>
        </p:nvSpPr>
        <p:spPr bwMode="auto">
          <a:xfrm>
            <a:off x="7343775" y="2216150"/>
            <a:ext cx="1933575" cy="1236663"/>
          </a:xfrm>
          <a:custGeom>
            <a:avLst/>
            <a:gdLst>
              <a:gd name="T0" fmla="*/ 287297797 w 1218"/>
              <a:gd name="T1" fmla="*/ 211693243 h 779"/>
              <a:gd name="T2" fmla="*/ 57962802 w 1218"/>
              <a:gd name="T3" fmla="*/ 781248707 h 779"/>
              <a:gd name="T4" fmla="*/ 171370606 w 1218"/>
              <a:gd name="T5" fmla="*/ 1582658666 h 779"/>
              <a:gd name="T6" fmla="*/ 1086186511 w 1218"/>
              <a:gd name="T7" fmla="*/ 1925400344 h 779"/>
              <a:gd name="T8" fmla="*/ 2147483647 w 1218"/>
              <a:gd name="T9" fmla="*/ 1811994096 h 779"/>
              <a:gd name="T10" fmla="*/ 2147483647 w 1218"/>
              <a:gd name="T11" fmla="*/ 1582658666 h 779"/>
              <a:gd name="T12" fmla="*/ 2147483647 w 1218"/>
              <a:gd name="T13" fmla="*/ 667842459 h 779"/>
              <a:gd name="T14" fmla="*/ 2147483647 w 1218"/>
              <a:gd name="T15" fmla="*/ 95765971 h 779"/>
              <a:gd name="T16" fmla="*/ 1428929212 w 1218"/>
              <a:gd name="T17" fmla="*/ 95765971 h 779"/>
              <a:gd name="T18" fmla="*/ 287297797 w 1218"/>
              <a:gd name="T19" fmla="*/ 211693243 h 7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8"/>
              <a:gd name="T31" fmla="*/ 0 h 779"/>
              <a:gd name="T32" fmla="*/ 1218 w 1218"/>
              <a:gd name="T33" fmla="*/ 779 h 7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8" h="779">
                <a:moveTo>
                  <a:pt x="114" y="84"/>
                </a:moveTo>
                <a:cubicBezTo>
                  <a:pt x="23" y="129"/>
                  <a:pt x="31" y="219"/>
                  <a:pt x="23" y="310"/>
                </a:cubicBezTo>
                <a:cubicBezTo>
                  <a:pt x="15" y="401"/>
                  <a:pt x="0" y="552"/>
                  <a:pt x="68" y="628"/>
                </a:cubicBezTo>
                <a:cubicBezTo>
                  <a:pt x="136" y="704"/>
                  <a:pt x="295" y="749"/>
                  <a:pt x="431" y="764"/>
                </a:cubicBezTo>
                <a:cubicBezTo>
                  <a:pt x="567" y="779"/>
                  <a:pt x="764" y="742"/>
                  <a:pt x="885" y="719"/>
                </a:cubicBezTo>
                <a:cubicBezTo>
                  <a:pt x="1006" y="696"/>
                  <a:pt x="1104" y="704"/>
                  <a:pt x="1157" y="628"/>
                </a:cubicBezTo>
                <a:cubicBezTo>
                  <a:pt x="1210" y="552"/>
                  <a:pt x="1209" y="363"/>
                  <a:pt x="1202" y="265"/>
                </a:cubicBezTo>
                <a:cubicBezTo>
                  <a:pt x="1195" y="167"/>
                  <a:pt x="1218" y="76"/>
                  <a:pt x="1112" y="38"/>
                </a:cubicBezTo>
                <a:cubicBezTo>
                  <a:pt x="1006" y="0"/>
                  <a:pt x="733" y="30"/>
                  <a:pt x="567" y="38"/>
                </a:cubicBezTo>
                <a:cubicBezTo>
                  <a:pt x="401" y="46"/>
                  <a:pt x="205" y="39"/>
                  <a:pt x="114" y="84"/>
                </a:cubicBezTo>
                <a:close/>
              </a:path>
            </a:pathLst>
          </a:custGeom>
          <a:solidFill>
            <a:srgbClr val="FF33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49528" name="Freeform 24"/>
          <p:cNvSpPr>
            <a:spLocks/>
          </p:cNvSpPr>
          <p:nvPr/>
        </p:nvSpPr>
        <p:spPr bwMode="auto">
          <a:xfrm>
            <a:off x="-468313" y="1557338"/>
            <a:ext cx="10093326" cy="2663825"/>
          </a:xfrm>
          <a:custGeom>
            <a:avLst/>
            <a:gdLst>
              <a:gd name="T0" fmla="*/ 829851641 w 6169"/>
              <a:gd name="T1" fmla="*/ 2147483647 h 1678"/>
              <a:gd name="T2" fmla="*/ 2147483647 w 6169"/>
              <a:gd name="T3" fmla="*/ 2147483647 h 1678"/>
              <a:gd name="T4" fmla="*/ 2147483647 w 6169"/>
              <a:gd name="T5" fmla="*/ 2147483647 h 1678"/>
              <a:gd name="T6" fmla="*/ 2147483647 w 6169"/>
              <a:gd name="T7" fmla="*/ 2147483647 h 1678"/>
              <a:gd name="T8" fmla="*/ 2147483647 w 6169"/>
              <a:gd name="T9" fmla="*/ 2147483647 h 1678"/>
              <a:gd name="T10" fmla="*/ 2147483647 w 6169"/>
              <a:gd name="T11" fmla="*/ 2147483647 h 1678"/>
              <a:gd name="T12" fmla="*/ 2147483647 w 6169"/>
              <a:gd name="T13" fmla="*/ 1315521577 h 1678"/>
              <a:gd name="T14" fmla="*/ 2147483647 w 6169"/>
              <a:gd name="T15" fmla="*/ 743446870 h 1678"/>
              <a:gd name="T16" fmla="*/ 2147483647 w 6169"/>
              <a:gd name="T17" fmla="*/ 57964395 h 1678"/>
              <a:gd name="T18" fmla="*/ 2147483647 w 6169"/>
              <a:gd name="T19" fmla="*/ 400705620 h 1678"/>
              <a:gd name="T20" fmla="*/ 829851641 w 6169"/>
              <a:gd name="T21" fmla="*/ 972780426 h 1678"/>
              <a:gd name="T22" fmla="*/ 465788482 w 6169"/>
              <a:gd name="T23" fmla="*/ 2147483647 h 1678"/>
              <a:gd name="T24" fmla="*/ 586250629 w 6169"/>
              <a:gd name="T25" fmla="*/ 2147483647 h 1678"/>
              <a:gd name="T26" fmla="*/ 829851641 w 6169"/>
              <a:gd name="T27" fmla="*/ 2147483647 h 167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169"/>
              <a:gd name="T43" fmla="*/ 0 h 1678"/>
              <a:gd name="T44" fmla="*/ 6169 w 6169"/>
              <a:gd name="T45" fmla="*/ 1678 h 167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169" h="1678">
                <a:moveTo>
                  <a:pt x="310" y="1247"/>
                </a:moveTo>
                <a:cubicBezTo>
                  <a:pt x="506" y="1308"/>
                  <a:pt x="922" y="1542"/>
                  <a:pt x="1398" y="1610"/>
                </a:cubicBezTo>
                <a:cubicBezTo>
                  <a:pt x="1874" y="1678"/>
                  <a:pt x="2638" y="1656"/>
                  <a:pt x="3167" y="1656"/>
                </a:cubicBezTo>
                <a:cubicBezTo>
                  <a:pt x="3696" y="1656"/>
                  <a:pt x="4151" y="1670"/>
                  <a:pt x="4574" y="1610"/>
                </a:cubicBezTo>
                <a:cubicBezTo>
                  <a:pt x="4997" y="1550"/>
                  <a:pt x="5473" y="1368"/>
                  <a:pt x="5707" y="1293"/>
                </a:cubicBezTo>
                <a:cubicBezTo>
                  <a:pt x="5941" y="1218"/>
                  <a:pt x="5912" y="1285"/>
                  <a:pt x="5980" y="1157"/>
                </a:cubicBezTo>
                <a:cubicBezTo>
                  <a:pt x="6048" y="1029"/>
                  <a:pt x="6169" y="666"/>
                  <a:pt x="6116" y="522"/>
                </a:cubicBezTo>
                <a:cubicBezTo>
                  <a:pt x="6063" y="378"/>
                  <a:pt x="6116" y="378"/>
                  <a:pt x="5662" y="295"/>
                </a:cubicBezTo>
                <a:cubicBezTo>
                  <a:pt x="5208" y="212"/>
                  <a:pt x="3999" y="46"/>
                  <a:pt x="3394" y="23"/>
                </a:cubicBezTo>
                <a:cubicBezTo>
                  <a:pt x="2789" y="0"/>
                  <a:pt x="2547" y="99"/>
                  <a:pt x="2033" y="159"/>
                </a:cubicBezTo>
                <a:cubicBezTo>
                  <a:pt x="1519" y="219"/>
                  <a:pt x="620" y="258"/>
                  <a:pt x="310" y="386"/>
                </a:cubicBezTo>
                <a:cubicBezTo>
                  <a:pt x="0" y="514"/>
                  <a:pt x="189" y="786"/>
                  <a:pt x="174" y="930"/>
                </a:cubicBezTo>
                <a:cubicBezTo>
                  <a:pt x="159" y="1074"/>
                  <a:pt x="196" y="1194"/>
                  <a:pt x="219" y="1247"/>
                </a:cubicBezTo>
                <a:cubicBezTo>
                  <a:pt x="242" y="1300"/>
                  <a:pt x="114" y="1186"/>
                  <a:pt x="310" y="1247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49529" name="Line 25"/>
          <p:cNvSpPr>
            <a:spLocks noChangeShapeType="1"/>
          </p:cNvSpPr>
          <p:nvPr/>
        </p:nvSpPr>
        <p:spPr bwMode="auto">
          <a:xfrm flipH="1">
            <a:off x="1979613" y="3573463"/>
            <a:ext cx="720725" cy="719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49530" name="Line 26"/>
          <p:cNvSpPr>
            <a:spLocks noChangeShapeType="1"/>
          </p:cNvSpPr>
          <p:nvPr/>
        </p:nvSpPr>
        <p:spPr bwMode="auto">
          <a:xfrm>
            <a:off x="6300788" y="3357563"/>
            <a:ext cx="215900" cy="1008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>
            <a:off x="8388350" y="3429000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subSp spid="_x0000_s10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subSp spid="_x0000_s103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subSp spid="_x0000_s103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subSp spid="_x0000_s103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subSp spid="_x0000_s103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subSp spid="_x0000_s103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49507" grpId="0" bld="breadthByNode"/>
      <p:bldP spid="149520" grpId="0" animBg="1"/>
      <p:bldP spid="149521" grpId="0"/>
      <p:bldP spid="149522" grpId="0"/>
      <p:bldP spid="149523" grpId="0"/>
      <p:bldP spid="149524" grpId="0"/>
      <p:bldP spid="149525" grpId="0" animBg="1"/>
      <p:bldP spid="149526" grpId="0" animBg="1"/>
      <p:bldP spid="149527" grpId="0" animBg="1"/>
      <p:bldP spid="149528" grpId="0" animBg="1"/>
      <p:bldP spid="149529" grpId="0" animBg="1"/>
      <p:bldP spid="149530" grpId="0" animBg="1"/>
      <p:bldP spid="1495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7913688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Secondary Prevention: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A. Screening: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Are systematic attempts to detect undeclared disease in a population of apparently healthy people.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Before mounting a screening initiative certain criteria must first be satisfied (Wilson, 1973)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Rectangle 2"/>
          <p:cNvSpPr/>
          <p:nvPr/>
        </p:nvSpPr>
        <p:spPr>
          <a:xfrm>
            <a:off x="1043608" y="2551837"/>
            <a:ext cx="73448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When meditating over a disease, I never think of finding a remedy for it, but, instead, a means of preventing it.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Louis Pasteur 1884</a:t>
            </a:r>
          </a:p>
          <a:p>
            <a:endParaRPr lang="ar-SA" sz="1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827088" y="1000125"/>
            <a:ext cx="7693025" cy="5073650"/>
          </a:xfrm>
          <a:noFill/>
        </p:spPr>
        <p:txBody>
          <a:bodyPr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smtClean="0"/>
              <a:t>PHE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3200" smtClean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3200" smtClean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Evaluation of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apparently healthy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individuals in certain time periods, using a number of standard procedures such as counseling, physical examination, and laboratory investigations is called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Periodic Health Examination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Bild-auto-doktor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476250"/>
            <a:ext cx="7561262" cy="58324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The Criteria: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8388350" cy="45815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condition (the disease) sought should be: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Important.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Recognizable at an early stage.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Readily treatable.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smtClean="0"/>
          </a:p>
          <a:p>
            <a:pPr lvl="4" algn="l" rtl="0" eaLnBrk="1" hangingPunct="1">
              <a:lnSpc>
                <a:spcPct val="80000"/>
              </a:lnSpc>
              <a:buSzPct val="75000"/>
              <a:buFont typeface="Wingdings" pitchFamily="2" charset="2"/>
              <a:buNone/>
            </a:pPr>
            <a:endParaRPr lang="en-US" sz="32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 PHE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screening test used should be: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Practical and safe.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Acceptable to patients and non invasive.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Highly sensitive and highly specific and easy to interpret.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Facilities for diagnosis and management should be readily available.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 PHE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16242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Treatment should be:</a:t>
            </a:r>
          </a:p>
          <a:p>
            <a:pPr lvl="2"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Recognized</a:t>
            </a:r>
          </a:p>
          <a:p>
            <a:pPr lvl="2"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Effective.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5- The cost of screening test should be balanced and screening should be a continuous process.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6- To agree on a policy on whom to treat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 PHE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8-The population screened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Sufficiently high disease prevalence.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Accessibility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9-Compliance with subsequent diagnostic tests &amp;necessary therapy</a:t>
            </a:r>
            <a:r>
              <a:rPr lang="en-US" b="1" smtClean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it work?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316912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endParaRPr lang="en-US" sz="220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 algn="l" rtl="0" eaLnBrk="1" hangingPunct="1">
              <a:lnSpc>
                <a:spcPct val="90000"/>
              </a:lnSpc>
            </a:pPr>
            <a:endParaRPr lang="en-US" sz="22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200" smtClean="0"/>
              <a:t>USA: Mortality from stroke has decreased by 50% since 1972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/>
              <a:t>Early diagnosis and treatment of hypertension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200" smtClean="0"/>
              <a:t>Mortality from cervix cancer decreased by 80%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200" smtClean="0"/>
              <a:t>Neonatal screening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/>
              <a:t>Decrease in mental retardation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mtClean="0"/>
              <a:t>Phenylketonuria screening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mtClean="0"/>
              <a:t>Congenital hypothyroidism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619250" y="5445125"/>
            <a:ext cx="5859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National Center for Health Statistics. http://www.cdc.gov/nchs/r&amp;d/ndi/ndi.htm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Rationale: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8316912" cy="372427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Many young  people die every year due to RTA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&gt; 90,000 die &lt; 65year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</a:t>
            </a:r>
            <a:r>
              <a:rPr lang="ar-SA" sz="2400" smtClean="0"/>
              <a:t>&lt;</a:t>
            </a:r>
            <a:r>
              <a:rPr lang="en-US" sz="2400" smtClean="0"/>
              <a:t>32,000 due to cancers.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</a:t>
            </a:r>
            <a:r>
              <a:rPr lang="ar-SA" sz="2400" smtClean="0"/>
              <a:t>&lt;</a:t>
            </a:r>
            <a:r>
              <a:rPr lang="en-US" sz="2400" smtClean="0"/>
              <a:t>25,000 due to IHD 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Cessation of smoking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</a:t>
            </a:r>
            <a:r>
              <a:rPr lang="ar-SA" sz="2400" smtClean="0"/>
              <a:t>&lt;</a:t>
            </a:r>
            <a:r>
              <a:rPr lang="en-US" sz="2400" smtClean="0"/>
              <a:t>33%  reduction in all cancers.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</a:t>
            </a:r>
            <a:r>
              <a:rPr lang="ar-SA" sz="2400" smtClean="0"/>
              <a:t>&lt;</a:t>
            </a:r>
            <a:r>
              <a:rPr lang="en-US" sz="2400" smtClean="0"/>
              <a:t>25%  reduction In IHD.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Treating &amp; controlling hypertension reduce CVAs by 50% </a:t>
            </a:r>
          </a:p>
          <a:p>
            <a:pPr algn="l" rtl="0" eaLnBrk="1" hangingPunct="1">
              <a:lnSpc>
                <a:spcPct val="80000"/>
              </a:lnSpc>
            </a:pPr>
            <a:endParaRPr lang="en-US" sz="24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of your daily life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200" smtClean="0">
                <a:cs typeface="Times New Roman" pitchFamily="18" charset="0"/>
              </a:rPr>
              <a:t>A50-year old woman applies to your office. She has no history of disease but afraid of having breast cancer. 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Should you perform a breast exam?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Should you teach her breast self exam?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Should you order a mammography?</a:t>
            </a:r>
          </a:p>
          <a:p>
            <a:pPr algn="l" rtl="0" eaLnBrk="1" hangingPunct="1"/>
            <a:r>
              <a:rPr lang="en-US" sz="2200" smtClean="0">
                <a:cs typeface="Times New Roman" pitchFamily="18" charset="0"/>
              </a:rPr>
              <a:t>How do you decide?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Rationale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It’s an important disease for women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Worldwide 719000 new cases/year. (1/1000)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Ist female's cancer (Saudi cancer registry)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It can be recognized early without symptoms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Mammography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Curable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Surgery, Chemotherapy, Radiotherapy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value of treatment is far more than its adverse effects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endParaRPr lang="en-GB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If we take responsibility for preventive work only of proven value we shall have our hands full.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762000"/>
            <a:ext cx="8286750" cy="1143000"/>
          </a:xfrm>
        </p:spPr>
        <p:txBody>
          <a:bodyPr anchor="t"/>
          <a:lstStyle/>
          <a:p>
            <a:pPr eaLnBrk="1" hangingPunct="1"/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Screening / PHE programs in Saudi Arabia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76475"/>
            <a:ext cx="7772400" cy="41052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Annual periodic health examination for all diabetic and hypertensive patients registered at PHC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Cervical screening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tr-TR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reast cancer screening in some areas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Pre-mari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al screening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 (genetic dis., infectious dis.)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Well baby clinic  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noFill/>
        </p:spPr>
        <p:txBody>
          <a:bodyPr anchorCtr="0"/>
          <a:lstStyle/>
          <a:p>
            <a:pPr algn="ctr"/>
            <a:fld id="{753BD4F4-E62F-40F3-96D4-C0CB90FCA457}" type="slidenum">
              <a:rPr lang="en-US" sz="1400" b="0" smtClean="0">
                <a:solidFill>
                  <a:schemeClr val="tx1"/>
                </a:solidFill>
              </a:rPr>
              <a:pPr algn="ctr"/>
              <a:t>30</a:t>
            </a:fld>
            <a:endParaRPr lang="en-US" sz="14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of Screening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GB" b="1" dirty="0" smtClean="0"/>
              <a:t>Patients</a:t>
            </a:r>
            <a:r>
              <a:rPr lang="en-GB" dirty="0" smtClean="0"/>
              <a:t>:</a:t>
            </a:r>
          </a:p>
          <a:p>
            <a:pPr lvl="1" algn="l">
              <a:buNone/>
            </a:pPr>
            <a:r>
              <a:rPr lang="en-GB" dirty="0" smtClean="0"/>
              <a:t>anxiety</a:t>
            </a:r>
          </a:p>
          <a:p>
            <a:pPr lvl="1" algn="l">
              <a:buNone/>
            </a:pPr>
            <a:r>
              <a:rPr lang="en-GB" dirty="0" smtClean="0"/>
              <a:t>false reassurance</a:t>
            </a:r>
          </a:p>
          <a:p>
            <a:pPr lvl="1" algn="l">
              <a:buNone/>
            </a:pPr>
            <a:r>
              <a:rPr lang="en-GB" dirty="0" smtClean="0"/>
              <a:t>economic</a:t>
            </a:r>
          </a:p>
          <a:p>
            <a:pPr lvl="8" algn="l">
              <a:buNone/>
            </a:pPr>
            <a:r>
              <a:rPr lang="en-GB" sz="2400" b="1" dirty="0" smtClean="0"/>
              <a:t>Doctors</a:t>
            </a:r>
          </a:p>
          <a:p>
            <a:pPr algn="l">
              <a:buNone/>
            </a:pPr>
            <a:r>
              <a:rPr lang="en-US" b="1" dirty="0" smtClean="0"/>
              <a:t>government</a:t>
            </a:r>
            <a:endParaRPr lang="en-GB" b="1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Obstacles to Prevention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GB" dirty="0" smtClean="0"/>
              <a:t>Discuss the obstacles to prevention from:</a:t>
            </a:r>
          </a:p>
          <a:p>
            <a:pPr lvl="1" algn="l">
              <a:buNone/>
            </a:pPr>
            <a:r>
              <a:rPr lang="en-GB" dirty="0" smtClean="0"/>
              <a:t>patients</a:t>
            </a:r>
          </a:p>
          <a:p>
            <a:pPr lvl="1" algn="l">
              <a:buNone/>
            </a:pPr>
            <a:r>
              <a:rPr lang="en-GB" dirty="0" smtClean="0"/>
              <a:t>doctors</a:t>
            </a:r>
          </a:p>
          <a:p>
            <a:pPr lvl="1" algn="l">
              <a:buNone/>
            </a:pPr>
            <a:r>
              <a:rPr lang="en-US" dirty="0" smtClean="0"/>
              <a:t>government</a:t>
            </a:r>
            <a:endParaRPr lang="en-GB" dirty="0" smtClean="0"/>
          </a:p>
          <a:p>
            <a:pPr algn="l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Overcoming Patient Obstacles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GB" dirty="0" smtClean="0"/>
              <a:t>Point out debits</a:t>
            </a:r>
          </a:p>
          <a:p>
            <a:pPr algn="l" rtl="0">
              <a:buFont typeface="Arial" pitchFamily="34" charset="0"/>
              <a:buChar char="•"/>
            </a:pPr>
            <a:r>
              <a:rPr lang="en-GB" dirty="0" smtClean="0"/>
              <a:t>Point out benefits</a:t>
            </a:r>
          </a:p>
          <a:p>
            <a:pPr algn="l" rtl="0">
              <a:buFont typeface="Arial" pitchFamily="34" charset="0"/>
              <a:buChar char="•"/>
            </a:pPr>
            <a:r>
              <a:rPr lang="en-GB" dirty="0" smtClean="0"/>
              <a:t>Anticipate and discuss difficulties</a:t>
            </a:r>
          </a:p>
          <a:p>
            <a:pPr algn="l" rtl="0">
              <a:buFont typeface="Arial" pitchFamily="34" charset="0"/>
              <a:buChar char="•"/>
            </a:pPr>
            <a:r>
              <a:rPr lang="en-GB" dirty="0" smtClean="0"/>
              <a:t>Suggest coping </a:t>
            </a:r>
            <a:r>
              <a:rPr lang="en-GB" dirty="0" err="1" smtClean="0"/>
              <a:t>st</a:t>
            </a:r>
            <a:r>
              <a:rPr lang="en-US" dirty="0" smtClean="0"/>
              <a:t>r</a:t>
            </a:r>
            <a:r>
              <a:rPr lang="en-GB" dirty="0" err="1" smtClean="0"/>
              <a:t>ategies</a:t>
            </a:r>
            <a:endParaRPr lang="en-GB" dirty="0" smtClean="0"/>
          </a:p>
          <a:p>
            <a:pPr algn="l" rtl="0">
              <a:buFont typeface="Arial" pitchFamily="34" charset="0"/>
              <a:buChar char="•"/>
            </a:pPr>
            <a:r>
              <a:rPr lang="en-GB" dirty="0" smtClean="0"/>
              <a:t>Simple advice and written information</a:t>
            </a:r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Conclusion: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Management decision must be related to one or more of the following objectives: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Prevention of an illness.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Prevention of disability in curable illness.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Prevention of further disability in chronic disease.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Prevention of relapse.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Prevention of death.</a:t>
            </a:r>
          </a:p>
          <a:p>
            <a:pPr algn="l" rtl="0"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85725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Principles of patient education</a:t>
            </a:r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00B050"/>
                </a:solidFill>
              </a:rPr>
              <a:t>Interest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/>
              <a:t> the recognition of the need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/>
              <a:t> patients are unlikely to listen to those things which are not to their interest</a:t>
            </a:r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l" rtl="0" eaLnBrk="1" hangingPunct="1"/>
            <a:r>
              <a:rPr lang="en-US" smtClean="0">
                <a:solidFill>
                  <a:srgbClr val="00B050"/>
                </a:solidFill>
              </a:rPr>
              <a:t>Motivation</a:t>
            </a:r>
          </a:p>
          <a:p>
            <a:pPr algn="l" rtl="0" eaLnBrk="1" hangingPunct="1"/>
            <a:endParaRPr lang="en-GB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00B050"/>
                </a:solidFill>
              </a:rPr>
              <a:t>Participation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/>
              <a:t>active learning</a:t>
            </a:r>
          </a:p>
          <a:p>
            <a:pPr algn="l" rtl="0" eaLnBrk="1" hangingPunct="1"/>
            <a:r>
              <a:rPr lang="en-US" smtClean="0">
                <a:solidFill>
                  <a:srgbClr val="00B050"/>
                </a:solidFill>
              </a:rPr>
              <a:t>Known to unknown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/>
              <a:t>knowledge is build up to enable patients to develop an in-depth insight into their own health problems</a:t>
            </a:r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Comprehension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Making patient understand what you say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Educational background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Mental capacity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 inforcement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repetition of the information in the same or during subsequent consultation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Encourage the patient to participate in decision making and in accepting some degree of responsibility for his/her own management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Record body weight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glucocheck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Monitoring temperature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B.P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Encourage feed back</a:t>
            </a:r>
          </a:p>
          <a:p>
            <a:pPr algn="l" rtl="0"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Involvement of others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e.g. family members where appropriate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Establish wheather the </a:t>
            </a: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objectives have been met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and the patient is happy with the outcome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95400"/>
            <a:ext cx="8893175" cy="5105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360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noFill/>
        </p:spPr>
        <p:txBody>
          <a:bodyPr anchorCtr="0"/>
          <a:lstStyle/>
          <a:p>
            <a:pPr algn="ctr"/>
            <a:fld id="{9EB0DAFB-5F2D-44F4-A36B-18F88DA6A451}" type="slidenum">
              <a:rPr lang="en-US" sz="1400" b="0" smtClean="0">
                <a:solidFill>
                  <a:schemeClr val="tx1"/>
                </a:solidFill>
              </a:rPr>
              <a:pPr algn="ctr"/>
              <a:t>4</a:t>
            </a:fld>
            <a:endParaRPr lang="en-US" sz="1400" b="0" smtClean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057400"/>
            <a:ext cx="8153400" cy="3657600"/>
            <a:chOff x="268" y="933"/>
            <a:chExt cx="4419" cy="1944"/>
          </a:xfrm>
        </p:grpSpPr>
        <p:grpSp>
          <p:nvGrpSpPr>
            <p:cNvPr id="7174" name="Group 5"/>
            <p:cNvGrpSpPr>
              <a:grpSpLocks/>
            </p:cNvGrpSpPr>
            <p:nvPr/>
          </p:nvGrpSpPr>
          <p:grpSpPr bwMode="auto">
            <a:xfrm>
              <a:off x="1387" y="1023"/>
              <a:ext cx="1496" cy="1854"/>
              <a:chOff x="3033" y="973"/>
              <a:chExt cx="2368" cy="2936"/>
            </a:xfrm>
          </p:grpSpPr>
          <p:grpSp>
            <p:nvGrpSpPr>
              <p:cNvPr id="7189" name="Group 6"/>
              <p:cNvGrpSpPr>
                <a:grpSpLocks/>
              </p:cNvGrpSpPr>
              <p:nvPr/>
            </p:nvGrpSpPr>
            <p:grpSpPr bwMode="auto">
              <a:xfrm>
                <a:off x="3033" y="3009"/>
                <a:ext cx="2368" cy="900"/>
                <a:chOff x="3033" y="3009"/>
                <a:chExt cx="2368" cy="900"/>
              </a:xfrm>
            </p:grpSpPr>
            <p:sp>
              <p:nvSpPr>
                <p:cNvPr id="7205" name="Freeform 7"/>
                <p:cNvSpPr>
                  <a:spLocks/>
                </p:cNvSpPr>
                <p:nvPr/>
              </p:nvSpPr>
              <p:spPr bwMode="auto">
                <a:xfrm>
                  <a:off x="4984" y="3009"/>
                  <a:ext cx="417" cy="899"/>
                </a:xfrm>
                <a:custGeom>
                  <a:avLst/>
                  <a:gdLst>
                    <a:gd name="T0" fmla="*/ 0 w 835"/>
                    <a:gd name="T1" fmla="*/ 899 h 899"/>
                    <a:gd name="T2" fmla="*/ 0 w 835"/>
                    <a:gd name="T3" fmla="*/ 383 h 899"/>
                    <a:gd name="T4" fmla="*/ 0 w 835"/>
                    <a:gd name="T5" fmla="*/ 0 h 899"/>
                    <a:gd name="T6" fmla="*/ 0 w 835"/>
                    <a:gd name="T7" fmla="*/ 448 h 899"/>
                    <a:gd name="T8" fmla="*/ 0 w 835"/>
                    <a:gd name="T9" fmla="*/ 899 h 8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35"/>
                    <a:gd name="T16" fmla="*/ 0 h 899"/>
                    <a:gd name="T17" fmla="*/ 835 w 835"/>
                    <a:gd name="T18" fmla="*/ 899 h 8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35" h="899">
                      <a:moveTo>
                        <a:pt x="394" y="899"/>
                      </a:moveTo>
                      <a:lnTo>
                        <a:pt x="0" y="383"/>
                      </a:lnTo>
                      <a:lnTo>
                        <a:pt x="369" y="0"/>
                      </a:lnTo>
                      <a:lnTo>
                        <a:pt x="835" y="448"/>
                      </a:lnTo>
                      <a:lnTo>
                        <a:pt x="394" y="89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6" name="Freeform 8"/>
                <p:cNvSpPr>
                  <a:spLocks/>
                </p:cNvSpPr>
                <p:nvPr/>
              </p:nvSpPr>
              <p:spPr bwMode="auto">
                <a:xfrm>
                  <a:off x="3223" y="3009"/>
                  <a:ext cx="1946" cy="384"/>
                </a:xfrm>
                <a:custGeom>
                  <a:avLst/>
                  <a:gdLst>
                    <a:gd name="T0" fmla="*/ 0 w 3891"/>
                    <a:gd name="T1" fmla="*/ 384 h 384"/>
                    <a:gd name="T2" fmla="*/ 1 w 3891"/>
                    <a:gd name="T3" fmla="*/ 384 h 384"/>
                    <a:gd name="T4" fmla="*/ 1 w 3891"/>
                    <a:gd name="T5" fmla="*/ 0 h 384"/>
                    <a:gd name="T6" fmla="*/ 1 w 3891"/>
                    <a:gd name="T7" fmla="*/ 0 h 384"/>
                    <a:gd name="T8" fmla="*/ 0 w 3891"/>
                    <a:gd name="T9" fmla="*/ 38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91"/>
                    <a:gd name="T16" fmla="*/ 0 h 384"/>
                    <a:gd name="T17" fmla="*/ 3891 w 3891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91" h="384">
                      <a:moveTo>
                        <a:pt x="0" y="384"/>
                      </a:moveTo>
                      <a:lnTo>
                        <a:pt x="3522" y="384"/>
                      </a:lnTo>
                      <a:lnTo>
                        <a:pt x="3891" y="0"/>
                      </a:lnTo>
                      <a:lnTo>
                        <a:pt x="497" y="0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1C1C1C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7" name="Freeform 9"/>
                <p:cNvSpPr>
                  <a:spLocks/>
                </p:cNvSpPr>
                <p:nvPr/>
              </p:nvSpPr>
              <p:spPr bwMode="auto">
                <a:xfrm>
                  <a:off x="3033" y="3392"/>
                  <a:ext cx="2149" cy="517"/>
                </a:xfrm>
                <a:custGeom>
                  <a:avLst/>
                  <a:gdLst>
                    <a:gd name="T0" fmla="*/ 1 w 4298"/>
                    <a:gd name="T1" fmla="*/ 0 h 517"/>
                    <a:gd name="T2" fmla="*/ 1 w 4298"/>
                    <a:gd name="T3" fmla="*/ 0 h 517"/>
                    <a:gd name="T4" fmla="*/ 1 w 4298"/>
                    <a:gd name="T5" fmla="*/ 517 h 517"/>
                    <a:gd name="T6" fmla="*/ 0 w 4298"/>
                    <a:gd name="T7" fmla="*/ 517 h 517"/>
                    <a:gd name="T8" fmla="*/ 1 w 4298"/>
                    <a:gd name="T9" fmla="*/ 0 h 5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98"/>
                    <a:gd name="T16" fmla="*/ 0 h 517"/>
                    <a:gd name="T17" fmla="*/ 4298 w 4298"/>
                    <a:gd name="T18" fmla="*/ 517 h 5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98" h="517">
                      <a:moveTo>
                        <a:pt x="378" y="0"/>
                      </a:moveTo>
                      <a:lnTo>
                        <a:pt x="3900" y="0"/>
                      </a:lnTo>
                      <a:lnTo>
                        <a:pt x="4298" y="517"/>
                      </a:lnTo>
                      <a:lnTo>
                        <a:pt x="0" y="517"/>
                      </a:lnTo>
                      <a:lnTo>
                        <a:pt x="378" y="0"/>
                      </a:lnTo>
                      <a:close/>
                    </a:path>
                  </a:pathLst>
                </a:custGeom>
                <a:solidFill>
                  <a:srgbClr val="339933"/>
                </a:solidFill>
                <a:ln w="1117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7190" name="Group 10"/>
              <p:cNvGrpSpPr>
                <a:grpSpLocks/>
              </p:cNvGrpSpPr>
              <p:nvPr/>
            </p:nvGrpSpPr>
            <p:grpSpPr bwMode="auto">
              <a:xfrm>
                <a:off x="3258" y="2499"/>
                <a:ext cx="1878" cy="813"/>
                <a:chOff x="3258" y="2499"/>
                <a:chExt cx="1878" cy="813"/>
              </a:xfrm>
            </p:grpSpPr>
            <p:sp>
              <p:nvSpPr>
                <p:cNvPr id="7202" name="Freeform 11"/>
                <p:cNvSpPr>
                  <a:spLocks/>
                </p:cNvSpPr>
                <p:nvPr/>
              </p:nvSpPr>
              <p:spPr bwMode="auto">
                <a:xfrm>
                  <a:off x="4767" y="2499"/>
                  <a:ext cx="369" cy="813"/>
                </a:xfrm>
                <a:custGeom>
                  <a:avLst/>
                  <a:gdLst>
                    <a:gd name="T0" fmla="*/ 1 w 737"/>
                    <a:gd name="T1" fmla="*/ 813 h 813"/>
                    <a:gd name="T2" fmla="*/ 0 w 737"/>
                    <a:gd name="T3" fmla="*/ 285 h 813"/>
                    <a:gd name="T4" fmla="*/ 1 w 737"/>
                    <a:gd name="T5" fmla="*/ 0 h 813"/>
                    <a:gd name="T6" fmla="*/ 1 w 737"/>
                    <a:gd name="T7" fmla="*/ 448 h 813"/>
                    <a:gd name="T8" fmla="*/ 1 w 737"/>
                    <a:gd name="T9" fmla="*/ 813 h 8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7"/>
                    <a:gd name="T16" fmla="*/ 0 h 813"/>
                    <a:gd name="T17" fmla="*/ 737 w 737"/>
                    <a:gd name="T18" fmla="*/ 813 h 8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7" h="813">
                      <a:moveTo>
                        <a:pt x="376" y="813"/>
                      </a:moveTo>
                      <a:lnTo>
                        <a:pt x="0" y="285"/>
                      </a:lnTo>
                      <a:lnTo>
                        <a:pt x="275" y="0"/>
                      </a:lnTo>
                      <a:lnTo>
                        <a:pt x="737" y="448"/>
                      </a:lnTo>
                      <a:lnTo>
                        <a:pt x="376" y="813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3" name="Freeform 12"/>
                <p:cNvSpPr>
                  <a:spLocks/>
                </p:cNvSpPr>
                <p:nvPr/>
              </p:nvSpPr>
              <p:spPr bwMode="auto">
                <a:xfrm>
                  <a:off x="3443" y="2499"/>
                  <a:ext cx="1462" cy="286"/>
                </a:xfrm>
                <a:custGeom>
                  <a:avLst/>
                  <a:gdLst>
                    <a:gd name="T0" fmla="*/ 0 w 2924"/>
                    <a:gd name="T1" fmla="*/ 286 h 286"/>
                    <a:gd name="T2" fmla="*/ 1 w 2924"/>
                    <a:gd name="T3" fmla="*/ 286 h 286"/>
                    <a:gd name="T4" fmla="*/ 1 w 2924"/>
                    <a:gd name="T5" fmla="*/ 0 h 286"/>
                    <a:gd name="T6" fmla="*/ 1 w 2924"/>
                    <a:gd name="T7" fmla="*/ 1 h 286"/>
                    <a:gd name="T8" fmla="*/ 0 w 2924"/>
                    <a:gd name="T9" fmla="*/ 286 h 2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24"/>
                    <a:gd name="T16" fmla="*/ 0 h 286"/>
                    <a:gd name="T17" fmla="*/ 2924 w 2924"/>
                    <a:gd name="T18" fmla="*/ 286 h 2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24" h="286">
                      <a:moveTo>
                        <a:pt x="0" y="286"/>
                      </a:moveTo>
                      <a:lnTo>
                        <a:pt x="2649" y="286"/>
                      </a:lnTo>
                      <a:lnTo>
                        <a:pt x="2924" y="0"/>
                      </a:lnTo>
                      <a:lnTo>
                        <a:pt x="524" y="1"/>
                      </a:lnTo>
                      <a:lnTo>
                        <a:pt x="0" y="286"/>
                      </a:lnTo>
                      <a:close/>
                    </a:path>
                  </a:pathLst>
                </a:custGeom>
                <a:solidFill>
                  <a:srgbClr val="292929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4" name="Freeform 13"/>
                <p:cNvSpPr>
                  <a:spLocks/>
                </p:cNvSpPr>
                <p:nvPr/>
              </p:nvSpPr>
              <p:spPr bwMode="auto">
                <a:xfrm>
                  <a:off x="3258" y="2784"/>
                  <a:ext cx="1697" cy="528"/>
                </a:xfrm>
                <a:custGeom>
                  <a:avLst/>
                  <a:gdLst>
                    <a:gd name="T0" fmla="*/ 0 w 3395"/>
                    <a:gd name="T1" fmla="*/ 528 h 528"/>
                    <a:gd name="T2" fmla="*/ 0 w 3395"/>
                    <a:gd name="T3" fmla="*/ 528 h 528"/>
                    <a:gd name="T4" fmla="*/ 0 w 3395"/>
                    <a:gd name="T5" fmla="*/ 0 h 528"/>
                    <a:gd name="T6" fmla="*/ 0 w 3395"/>
                    <a:gd name="T7" fmla="*/ 0 h 528"/>
                    <a:gd name="T8" fmla="*/ 0 w 3395"/>
                    <a:gd name="T9" fmla="*/ 528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95"/>
                    <a:gd name="T16" fmla="*/ 0 h 528"/>
                    <a:gd name="T17" fmla="*/ 3395 w 3395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95" h="528">
                      <a:moveTo>
                        <a:pt x="0" y="528"/>
                      </a:moveTo>
                      <a:lnTo>
                        <a:pt x="3395" y="528"/>
                      </a:lnTo>
                      <a:lnTo>
                        <a:pt x="3019" y="0"/>
                      </a:lnTo>
                      <a:lnTo>
                        <a:pt x="373" y="0"/>
                      </a:lnTo>
                      <a:lnTo>
                        <a:pt x="0" y="528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 w="1117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7191" name="Group 14"/>
              <p:cNvGrpSpPr>
                <a:grpSpLocks/>
              </p:cNvGrpSpPr>
              <p:nvPr/>
            </p:nvGrpSpPr>
            <p:grpSpPr bwMode="auto">
              <a:xfrm>
                <a:off x="3475" y="1995"/>
                <a:ext cx="1395" cy="706"/>
                <a:chOff x="3475" y="1995"/>
                <a:chExt cx="1395" cy="706"/>
              </a:xfrm>
            </p:grpSpPr>
            <p:sp>
              <p:nvSpPr>
                <p:cNvPr id="7199" name="Freeform 15"/>
                <p:cNvSpPr>
                  <a:spLocks/>
                </p:cNvSpPr>
                <p:nvPr/>
              </p:nvSpPr>
              <p:spPr bwMode="auto">
                <a:xfrm>
                  <a:off x="4547" y="1995"/>
                  <a:ext cx="323" cy="705"/>
                </a:xfrm>
                <a:custGeom>
                  <a:avLst/>
                  <a:gdLst>
                    <a:gd name="T0" fmla="*/ 0 w 644"/>
                    <a:gd name="T1" fmla="*/ 192 h 705"/>
                    <a:gd name="T2" fmla="*/ 1 w 644"/>
                    <a:gd name="T3" fmla="*/ 705 h 705"/>
                    <a:gd name="T4" fmla="*/ 1 w 644"/>
                    <a:gd name="T5" fmla="*/ 442 h 705"/>
                    <a:gd name="T6" fmla="*/ 1 w 644"/>
                    <a:gd name="T7" fmla="*/ 0 h 705"/>
                    <a:gd name="T8" fmla="*/ 0 w 644"/>
                    <a:gd name="T9" fmla="*/ 192 h 7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4"/>
                    <a:gd name="T16" fmla="*/ 0 h 705"/>
                    <a:gd name="T17" fmla="*/ 644 w 644"/>
                    <a:gd name="T18" fmla="*/ 705 h 7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4" h="705">
                      <a:moveTo>
                        <a:pt x="0" y="192"/>
                      </a:moveTo>
                      <a:lnTo>
                        <a:pt x="382" y="705"/>
                      </a:lnTo>
                      <a:lnTo>
                        <a:pt x="644" y="442"/>
                      </a:lnTo>
                      <a:lnTo>
                        <a:pt x="185" y="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0" name="Freeform 16"/>
                <p:cNvSpPr>
                  <a:spLocks/>
                </p:cNvSpPr>
                <p:nvPr/>
              </p:nvSpPr>
              <p:spPr bwMode="auto">
                <a:xfrm>
                  <a:off x="3663" y="1995"/>
                  <a:ext cx="976" cy="191"/>
                </a:xfrm>
                <a:custGeom>
                  <a:avLst/>
                  <a:gdLst>
                    <a:gd name="T0" fmla="*/ 0 w 1954"/>
                    <a:gd name="T1" fmla="*/ 191 h 191"/>
                    <a:gd name="T2" fmla="*/ 0 w 1954"/>
                    <a:gd name="T3" fmla="*/ 191 h 191"/>
                    <a:gd name="T4" fmla="*/ 0 w 1954"/>
                    <a:gd name="T5" fmla="*/ 0 h 191"/>
                    <a:gd name="T6" fmla="*/ 0 w 1954"/>
                    <a:gd name="T7" fmla="*/ 0 h 191"/>
                    <a:gd name="T8" fmla="*/ 0 w 1954"/>
                    <a:gd name="T9" fmla="*/ 191 h 1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54"/>
                    <a:gd name="T16" fmla="*/ 0 h 191"/>
                    <a:gd name="T17" fmla="*/ 1954 w 1954"/>
                    <a:gd name="T18" fmla="*/ 191 h 1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54" h="191">
                      <a:moveTo>
                        <a:pt x="0" y="191"/>
                      </a:moveTo>
                      <a:lnTo>
                        <a:pt x="1768" y="191"/>
                      </a:lnTo>
                      <a:lnTo>
                        <a:pt x="1954" y="0"/>
                      </a:lnTo>
                      <a:lnTo>
                        <a:pt x="494" y="0"/>
                      </a:lnTo>
                      <a:lnTo>
                        <a:pt x="0" y="19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201" name="Freeform 17"/>
                <p:cNvSpPr>
                  <a:spLocks/>
                </p:cNvSpPr>
                <p:nvPr/>
              </p:nvSpPr>
              <p:spPr bwMode="auto">
                <a:xfrm>
                  <a:off x="3475" y="2186"/>
                  <a:ext cx="1263" cy="515"/>
                </a:xfrm>
                <a:custGeom>
                  <a:avLst/>
                  <a:gdLst>
                    <a:gd name="T0" fmla="*/ 0 w 2527"/>
                    <a:gd name="T1" fmla="*/ 515 h 515"/>
                    <a:gd name="T2" fmla="*/ 0 w 2527"/>
                    <a:gd name="T3" fmla="*/ 515 h 515"/>
                    <a:gd name="T4" fmla="*/ 0 w 2527"/>
                    <a:gd name="T5" fmla="*/ 0 h 515"/>
                    <a:gd name="T6" fmla="*/ 0 w 2527"/>
                    <a:gd name="T7" fmla="*/ 0 h 515"/>
                    <a:gd name="T8" fmla="*/ 0 w 2527"/>
                    <a:gd name="T9" fmla="*/ 515 h 5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7"/>
                    <a:gd name="T16" fmla="*/ 0 h 515"/>
                    <a:gd name="T17" fmla="*/ 2527 w 2527"/>
                    <a:gd name="T18" fmla="*/ 515 h 5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7" h="515">
                      <a:moveTo>
                        <a:pt x="0" y="515"/>
                      </a:moveTo>
                      <a:lnTo>
                        <a:pt x="2527" y="515"/>
                      </a:lnTo>
                      <a:lnTo>
                        <a:pt x="2144" y="0"/>
                      </a:lnTo>
                      <a:lnTo>
                        <a:pt x="376" y="0"/>
                      </a:lnTo>
                      <a:lnTo>
                        <a:pt x="0" y="515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1117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7192" name="Group 18"/>
              <p:cNvGrpSpPr>
                <a:grpSpLocks/>
              </p:cNvGrpSpPr>
              <p:nvPr/>
            </p:nvGrpSpPr>
            <p:grpSpPr bwMode="auto">
              <a:xfrm>
                <a:off x="3695" y="1482"/>
                <a:ext cx="910" cy="617"/>
                <a:chOff x="3695" y="1482"/>
                <a:chExt cx="910" cy="617"/>
              </a:xfrm>
            </p:grpSpPr>
            <p:sp>
              <p:nvSpPr>
                <p:cNvPr id="7196" name="Freeform 19"/>
                <p:cNvSpPr>
                  <a:spLocks/>
                </p:cNvSpPr>
                <p:nvPr/>
              </p:nvSpPr>
              <p:spPr bwMode="auto">
                <a:xfrm>
                  <a:off x="4327" y="1483"/>
                  <a:ext cx="278" cy="616"/>
                </a:xfrm>
                <a:custGeom>
                  <a:avLst/>
                  <a:gdLst>
                    <a:gd name="T0" fmla="*/ 1 w 555"/>
                    <a:gd name="T1" fmla="*/ 616 h 616"/>
                    <a:gd name="T2" fmla="*/ 1 w 555"/>
                    <a:gd name="T3" fmla="*/ 440 h 616"/>
                    <a:gd name="T4" fmla="*/ 1 w 555"/>
                    <a:gd name="T5" fmla="*/ 0 h 616"/>
                    <a:gd name="T6" fmla="*/ 0 w 555"/>
                    <a:gd name="T7" fmla="*/ 93 h 616"/>
                    <a:gd name="T8" fmla="*/ 1 w 555"/>
                    <a:gd name="T9" fmla="*/ 616 h 6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5"/>
                    <a:gd name="T16" fmla="*/ 0 h 616"/>
                    <a:gd name="T17" fmla="*/ 555 w 555"/>
                    <a:gd name="T18" fmla="*/ 616 h 6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5" h="616">
                      <a:moveTo>
                        <a:pt x="379" y="616"/>
                      </a:moveTo>
                      <a:lnTo>
                        <a:pt x="555" y="440"/>
                      </a:lnTo>
                      <a:lnTo>
                        <a:pt x="96" y="0"/>
                      </a:lnTo>
                      <a:lnTo>
                        <a:pt x="0" y="93"/>
                      </a:lnTo>
                      <a:lnTo>
                        <a:pt x="379" y="61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197" name="Freeform 20"/>
                <p:cNvSpPr>
                  <a:spLocks/>
                </p:cNvSpPr>
                <p:nvPr/>
              </p:nvSpPr>
              <p:spPr bwMode="auto">
                <a:xfrm>
                  <a:off x="3887" y="1482"/>
                  <a:ext cx="487" cy="93"/>
                </a:xfrm>
                <a:custGeom>
                  <a:avLst/>
                  <a:gdLst>
                    <a:gd name="T0" fmla="*/ 0 w 974"/>
                    <a:gd name="T1" fmla="*/ 93 h 93"/>
                    <a:gd name="T2" fmla="*/ 1 w 974"/>
                    <a:gd name="T3" fmla="*/ 93 h 93"/>
                    <a:gd name="T4" fmla="*/ 1 w 974"/>
                    <a:gd name="T5" fmla="*/ 0 h 93"/>
                    <a:gd name="T6" fmla="*/ 1 w 974"/>
                    <a:gd name="T7" fmla="*/ 0 h 93"/>
                    <a:gd name="T8" fmla="*/ 0 w 974"/>
                    <a:gd name="T9" fmla="*/ 93 h 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4"/>
                    <a:gd name="T16" fmla="*/ 0 h 93"/>
                    <a:gd name="T17" fmla="*/ 974 w 974"/>
                    <a:gd name="T18" fmla="*/ 93 h 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4" h="93">
                      <a:moveTo>
                        <a:pt x="0" y="93"/>
                      </a:moveTo>
                      <a:lnTo>
                        <a:pt x="878" y="93"/>
                      </a:lnTo>
                      <a:lnTo>
                        <a:pt x="974" y="0"/>
                      </a:lnTo>
                      <a:lnTo>
                        <a:pt x="304" y="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198" name="Freeform 21"/>
                <p:cNvSpPr>
                  <a:spLocks/>
                </p:cNvSpPr>
                <p:nvPr/>
              </p:nvSpPr>
              <p:spPr bwMode="auto">
                <a:xfrm>
                  <a:off x="3695" y="1575"/>
                  <a:ext cx="822" cy="524"/>
                </a:xfrm>
                <a:custGeom>
                  <a:avLst/>
                  <a:gdLst>
                    <a:gd name="T0" fmla="*/ 0 w 1643"/>
                    <a:gd name="T1" fmla="*/ 524 h 524"/>
                    <a:gd name="T2" fmla="*/ 1 w 1643"/>
                    <a:gd name="T3" fmla="*/ 524 h 524"/>
                    <a:gd name="T4" fmla="*/ 1 w 1643"/>
                    <a:gd name="T5" fmla="*/ 0 h 524"/>
                    <a:gd name="T6" fmla="*/ 1 w 1643"/>
                    <a:gd name="T7" fmla="*/ 0 h 524"/>
                    <a:gd name="T8" fmla="*/ 0 w 1643"/>
                    <a:gd name="T9" fmla="*/ 524 h 5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43"/>
                    <a:gd name="T16" fmla="*/ 0 h 524"/>
                    <a:gd name="T17" fmla="*/ 1643 w 1643"/>
                    <a:gd name="T18" fmla="*/ 524 h 5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43" h="524">
                      <a:moveTo>
                        <a:pt x="0" y="524"/>
                      </a:moveTo>
                      <a:lnTo>
                        <a:pt x="1643" y="524"/>
                      </a:lnTo>
                      <a:lnTo>
                        <a:pt x="1262" y="0"/>
                      </a:lnTo>
                      <a:lnTo>
                        <a:pt x="383" y="0"/>
                      </a:lnTo>
                      <a:lnTo>
                        <a:pt x="0" y="524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1117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7193" name="Group 22"/>
              <p:cNvGrpSpPr>
                <a:grpSpLocks/>
              </p:cNvGrpSpPr>
              <p:nvPr/>
            </p:nvGrpSpPr>
            <p:grpSpPr bwMode="auto">
              <a:xfrm>
                <a:off x="3915" y="973"/>
                <a:ext cx="424" cy="522"/>
                <a:chOff x="3915" y="973"/>
                <a:chExt cx="424" cy="522"/>
              </a:xfrm>
            </p:grpSpPr>
            <p:sp>
              <p:nvSpPr>
                <p:cNvPr id="7194" name="Freeform 23"/>
                <p:cNvSpPr>
                  <a:spLocks/>
                </p:cNvSpPr>
                <p:nvPr/>
              </p:nvSpPr>
              <p:spPr bwMode="auto">
                <a:xfrm>
                  <a:off x="4105" y="973"/>
                  <a:ext cx="234" cy="522"/>
                </a:xfrm>
                <a:custGeom>
                  <a:avLst/>
                  <a:gdLst>
                    <a:gd name="T0" fmla="*/ 0 w 469"/>
                    <a:gd name="T1" fmla="*/ 522 h 522"/>
                    <a:gd name="T2" fmla="*/ 0 w 469"/>
                    <a:gd name="T3" fmla="*/ 441 h 522"/>
                    <a:gd name="T4" fmla="*/ 0 w 469"/>
                    <a:gd name="T5" fmla="*/ 0 h 522"/>
                    <a:gd name="T6" fmla="*/ 0 w 469"/>
                    <a:gd name="T7" fmla="*/ 522 h 5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9"/>
                    <a:gd name="T13" fmla="*/ 0 h 522"/>
                    <a:gd name="T14" fmla="*/ 469 w 469"/>
                    <a:gd name="T15" fmla="*/ 522 h 5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9" h="522">
                      <a:moveTo>
                        <a:pt x="381" y="522"/>
                      </a:moveTo>
                      <a:lnTo>
                        <a:pt x="469" y="441"/>
                      </a:lnTo>
                      <a:lnTo>
                        <a:pt x="0" y="0"/>
                      </a:lnTo>
                      <a:lnTo>
                        <a:pt x="381" y="522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195" name="Freeform 24"/>
                <p:cNvSpPr>
                  <a:spLocks/>
                </p:cNvSpPr>
                <p:nvPr/>
              </p:nvSpPr>
              <p:spPr bwMode="auto">
                <a:xfrm>
                  <a:off x="3915" y="973"/>
                  <a:ext cx="381" cy="522"/>
                </a:xfrm>
                <a:custGeom>
                  <a:avLst/>
                  <a:gdLst>
                    <a:gd name="T0" fmla="*/ 0 w 762"/>
                    <a:gd name="T1" fmla="*/ 522 h 522"/>
                    <a:gd name="T2" fmla="*/ 1 w 762"/>
                    <a:gd name="T3" fmla="*/ 522 h 522"/>
                    <a:gd name="T4" fmla="*/ 1 w 762"/>
                    <a:gd name="T5" fmla="*/ 0 h 522"/>
                    <a:gd name="T6" fmla="*/ 0 w 762"/>
                    <a:gd name="T7" fmla="*/ 522 h 5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62"/>
                    <a:gd name="T13" fmla="*/ 0 h 522"/>
                    <a:gd name="T14" fmla="*/ 762 w 762"/>
                    <a:gd name="T15" fmla="*/ 522 h 5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62" h="522">
                      <a:moveTo>
                        <a:pt x="0" y="522"/>
                      </a:moveTo>
                      <a:lnTo>
                        <a:pt x="762" y="522"/>
                      </a:lnTo>
                      <a:lnTo>
                        <a:pt x="381" y="0"/>
                      </a:lnTo>
                      <a:lnTo>
                        <a:pt x="0" y="52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117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7175" name="Group 25"/>
            <p:cNvGrpSpPr>
              <a:grpSpLocks/>
            </p:cNvGrpSpPr>
            <p:nvPr/>
          </p:nvGrpSpPr>
          <p:grpSpPr bwMode="auto">
            <a:xfrm>
              <a:off x="268" y="933"/>
              <a:ext cx="1759" cy="1941"/>
              <a:chOff x="377" y="1029"/>
              <a:chExt cx="1759" cy="1941"/>
            </a:xfrm>
          </p:grpSpPr>
          <p:sp>
            <p:nvSpPr>
              <p:cNvPr id="7184" name="Rectangle 26"/>
              <p:cNvSpPr>
                <a:spLocks noChangeArrowheads="1"/>
              </p:cNvSpPr>
              <p:nvPr/>
            </p:nvSpPr>
            <p:spPr bwMode="auto">
              <a:xfrm>
                <a:off x="377" y="1029"/>
                <a:ext cx="1759" cy="1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/>
              <a:lstStyle/>
              <a:p>
                <a:pPr marL="342900" indent="-342900">
                  <a:lnSpc>
                    <a:spcPct val="33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1	Diseased, diagnosed &amp; controlled</a:t>
                </a:r>
              </a:p>
              <a:p>
                <a:pPr marL="342900" indent="-342900">
                  <a:lnSpc>
                    <a:spcPct val="33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2	Diagnosed, uncontrolled</a:t>
                </a:r>
              </a:p>
              <a:p>
                <a:pPr marL="342900" indent="-342900">
                  <a:lnSpc>
                    <a:spcPct val="24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3	Undiagnosed or wrongly</a:t>
                </a:r>
              </a:p>
              <a:p>
                <a:pPr marL="342900" indent="-342900">
                  <a:lnSpc>
                    <a:spcPct val="6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	diagnosed disease</a:t>
                </a:r>
              </a:p>
              <a:p>
                <a:pPr marL="342900" indent="-342900">
                  <a:lnSpc>
                    <a:spcPct val="33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4	Risk factors for disease</a:t>
                </a:r>
              </a:p>
              <a:p>
                <a:pPr marL="342900" indent="-342900">
                  <a:lnSpc>
                    <a:spcPct val="33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/>
                  <a:buNone/>
                </a:pPr>
                <a:r>
                  <a:rPr lang="en-GB" sz="1400"/>
                  <a:t>5	Free of risk factors </a:t>
                </a:r>
              </a:p>
            </p:txBody>
          </p:sp>
          <p:sp>
            <p:nvSpPr>
              <p:cNvPr id="7185" name="Line 27"/>
              <p:cNvSpPr>
                <a:spLocks noChangeShapeType="1"/>
              </p:cNvSpPr>
              <p:nvPr/>
            </p:nvSpPr>
            <p:spPr bwMode="auto">
              <a:xfrm flipV="1">
                <a:off x="430" y="1467"/>
                <a:ext cx="15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6" name="Line 28"/>
              <p:cNvSpPr>
                <a:spLocks noChangeShapeType="1"/>
              </p:cNvSpPr>
              <p:nvPr/>
            </p:nvSpPr>
            <p:spPr bwMode="auto">
              <a:xfrm>
                <a:off x="430" y="1854"/>
                <a:ext cx="1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7" name="Line 29"/>
              <p:cNvSpPr>
                <a:spLocks noChangeShapeType="1"/>
              </p:cNvSpPr>
              <p:nvPr/>
            </p:nvSpPr>
            <p:spPr bwMode="auto">
              <a:xfrm>
                <a:off x="426" y="2226"/>
                <a:ext cx="12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8" name="Line 30"/>
              <p:cNvSpPr>
                <a:spLocks noChangeShapeType="1"/>
              </p:cNvSpPr>
              <p:nvPr/>
            </p:nvSpPr>
            <p:spPr bwMode="auto">
              <a:xfrm>
                <a:off x="430" y="2597"/>
                <a:ext cx="11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ar-SA"/>
              </a:p>
            </p:txBody>
          </p:sp>
        </p:grpSp>
        <p:grpSp>
          <p:nvGrpSpPr>
            <p:cNvPr id="7176" name="Group 31"/>
            <p:cNvGrpSpPr>
              <a:grpSpLocks/>
            </p:cNvGrpSpPr>
            <p:nvPr/>
          </p:nvGrpSpPr>
          <p:grpSpPr bwMode="auto">
            <a:xfrm>
              <a:off x="2937" y="953"/>
              <a:ext cx="1750" cy="1924"/>
              <a:chOff x="3025" y="1049"/>
              <a:chExt cx="1750" cy="1924"/>
            </a:xfrm>
          </p:grpSpPr>
          <p:sp>
            <p:nvSpPr>
              <p:cNvPr id="7177" name="Freeform 32"/>
              <p:cNvSpPr>
                <a:spLocks/>
              </p:cNvSpPr>
              <p:nvPr/>
            </p:nvSpPr>
            <p:spPr bwMode="auto">
              <a:xfrm>
                <a:off x="3025" y="1813"/>
                <a:ext cx="1747" cy="1160"/>
              </a:xfrm>
              <a:custGeom>
                <a:avLst/>
                <a:gdLst>
                  <a:gd name="T0" fmla="*/ 1 w 2764"/>
                  <a:gd name="T1" fmla="*/ 0 h 2453"/>
                  <a:gd name="T2" fmla="*/ 1 w 2764"/>
                  <a:gd name="T3" fmla="*/ 0 h 2453"/>
                  <a:gd name="T4" fmla="*/ 1 w 2764"/>
                  <a:gd name="T5" fmla="*/ 0 h 2453"/>
                  <a:gd name="T6" fmla="*/ 1 w 2764"/>
                  <a:gd name="T7" fmla="*/ 0 h 2453"/>
                  <a:gd name="T8" fmla="*/ 1 w 2764"/>
                  <a:gd name="T9" fmla="*/ 0 h 2453"/>
                  <a:gd name="T10" fmla="*/ 1 w 2764"/>
                  <a:gd name="T11" fmla="*/ 0 h 2453"/>
                  <a:gd name="T12" fmla="*/ 1 w 2764"/>
                  <a:gd name="T13" fmla="*/ 0 h 2453"/>
                  <a:gd name="T14" fmla="*/ 1 w 2764"/>
                  <a:gd name="T15" fmla="*/ 0 h 2453"/>
                  <a:gd name="T16" fmla="*/ 1 w 2764"/>
                  <a:gd name="T17" fmla="*/ 0 h 2453"/>
                  <a:gd name="T18" fmla="*/ 1 w 2764"/>
                  <a:gd name="T19" fmla="*/ 0 h 2453"/>
                  <a:gd name="T20" fmla="*/ 1 w 2764"/>
                  <a:gd name="T21" fmla="*/ 0 h 2453"/>
                  <a:gd name="T22" fmla="*/ 1 w 2764"/>
                  <a:gd name="T23" fmla="*/ 0 h 2453"/>
                  <a:gd name="T24" fmla="*/ 1 w 2764"/>
                  <a:gd name="T25" fmla="*/ 0 h 2453"/>
                  <a:gd name="T26" fmla="*/ 1 w 2764"/>
                  <a:gd name="T27" fmla="*/ 0 h 2453"/>
                  <a:gd name="T28" fmla="*/ 1 w 2764"/>
                  <a:gd name="T29" fmla="*/ 0 h 2453"/>
                  <a:gd name="T30" fmla="*/ 1 w 2764"/>
                  <a:gd name="T31" fmla="*/ 0 h 2453"/>
                  <a:gd name="T32" fmla="*/ 1 w 2764"/>
                  <a:gd name="T33" fmla="*/ 0 h 2453"/>
                  <a:gd name="T34" fmla="*/ 1 w 2764"/>
                  <a:gd name="T35" fmla="*/ 0 h 2453"/>
                  <a:gd name="T36" fmla="*/ 1 w 2764"/>
                  <a:gd name="T37" fmla="*/ 0 h 2453"/>
                  <a:gd name="T38" fmla="*/ 1 w 2764"/>
                  <a:gd name="T39" fmla="*/ 0 h 2453"/>
                  <a:gd name="T40" fmla="*/ 1 w 2764"/>
                  <a:gd name="T41" fmla="*/ 0 h 2453"/>
                  <a:gd name="T42" fmla="*/ 1 w 2764"/>
                  <a:gd name="T43" fmla="*/ 0 h 2453"/>
                  <a:gd name="T44" fmla="*/ 1 w 2764"/>
                  <a:gd name="T45" fmla="*/ 0 h 2453"/>
                  <a:gd name="T46" fmla="*/ 1 w 2764"/>
                  <a:gd name="T47" fmla="*/ 0 h 2453"/>
                  <a:gd name="T48" fmla="*/ 1 w 2764"/>
                  <a:gd name="T49" fmla="*/ 0 h 2453"/>
                  <a:gd name="T50" fmla="*/ 1 w 2764"/>
                  <a:gd name="T51" fmla="*/ 0 h 2453"/>
                  <a:gd name="T52" fmla="*/ 1 w 2764"/>
                  <a:gd name="T53" fmla="*/ 0 h 2453"/>
                  <a:gd name="T54" fmla="*/ 2 w 2764"/>
                  <a:gd name="T55" fmla="*/ 0 h 2453"/>
                  <a:gd name="T56" fmla="*/ 2 w 2764"/>
                  <a:gd name="T57" fmla="*/ 0 h 2453"/>
                  <a:gd name="T58" fmla="*/ 2 w 2764"/>
                  <a:gd name="T59" fmla="*/ 0 h 2453"/>
                  <a:gd name="T60" fmla="*/ 2 w 2764"/>
                  <a:gd name="T61" fmla="*/ 0 h 2453"/>
                  <a:gd name="T62" fmla="*/ 2 w 2764"/>
                  <a:gd name="T63" fmla="*/ 0 h 2453"/>
                  <a:gd name="T64" fmla="*/ 2 w 2764"/>
                  <a:gd name="T65" fmla="*/ 0 h 2453"/>
                  <a:gd name="T66" fmla="*/ 2 w 2764"/>
                  <a:gd name="T67" fmla="*/ 0 h 2453"/>
                  <a:gd name="T68" fmla="*/ 2 w 2764"/>
                  <a:gd name="T69" fmla="*/ 0 h 2453"/>
                  <a:gd name="T70" fmla="*/ 2 w 2764"/>
                  <a:gd name="T71" fmla="*/ 0 h 2453"/>
                  <a:gd name="T72" fmla="*/ 2 w 2764"/>
                  <a:gd name="T73" fmla="*/ 0 h 2453"/>
                  <a:gd name="T74" fmla="*/ 2 w 2764"/>
                  <a:gd name="T75" fmla="*/ 0 h 2453"/>
                  <a:gd name="T76" fmla="*/ 0 w 2764"/>
                  <a:gd name="T77" fmla="*/ 0 h 2453"/>
                  <a:gd name="T78" fmla="*/ 1 w 2764"/>
                  <a:gd name="T79" fmla="*/ 0 h 24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764"/>
                  <a:gd name="T121" fmla="*/ 0 h 2453"/>
                  <a:gd name="T122" fmla="*/ 2764 w 2764"/>
                  <a:gd name="T123" fmla="*/ 2453 h 24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764" h="2453">
                    <a:moveTo>
                      <a:pt x="1" y="7"/>
                    </a:moveTo>
                    <a:cubicBezTo>
                      <a:pt x="3" y="14"/>
                      <a:pt x="60" y="56"/>
                      <a:pt x="88" y="55"/>
                    </a:cubicBezTo>
                    <a:cubicBezTo>
                      <a:pt x="115" y="55"/>
                      <a:pt x="136" y="5"/>
                      <a:pt x="162" y="4"/>
                    </a:cubicBezTo>
                    <a:cubicBezTo>
                      <a:pt x="188" y="4"/>
                      <a:pt x="219" y="52"/>
                      <a:pt x="245" y="52"/>
                    </a:cubicBezTo>
                    <a:cubicBezTo>
                      <a:pt x="272" y="52"/>
                      <a:pt x="293" y="4"/>
                      <a:pt x="320" y="4"/>
                    </a:cubicBezTo>
                    <a:cubicBezTo>
                      <a:pt x="346" y="4"/>
                      <a:pt x="375" y="53"/>
                      <a:pt x="403" y="52"/>
                    </a:cubicBezTo>
                    <a:cubicBezTo>
                      <a:pt x="430" y="52"/>
                      <a:pt x="456" y="2"/>
                      <a:pt x="481" y="1"/>
                    </a:cubicBezTo>
                    <a:cubicBezTo>
                      <a:pt x="507" y="1"/>
                      <a:pt x="531" y="49"/>
                      <a:pt x="556" y="49"/>
                    </a:cubicBezTo>
                    <a:cubicBezTo>
                      <a:pt x="581" y="49"/>
                      <a:pt x="608" y="1"/>
                      <a:pt x="634" y="1"/>
                    </a:cubicBezTo>
                    <a:cubicBezTo>
                      <a:pt x="662" y="1"/>
                      <a:pt x="691" y="49"/>
                      <a:pt x="718" y="49"/>
                    </a:cubicBezTo>
                    <a:cubicBezTo>
                      <a:pt x="744" y="49"/>
                      <a:pt x="766" y="1"/>
                      <a:pt x="792" y="1"/>
                    </a:cubicBezTo>
                    <a:cubicBezTo>
                      <a:pt x="818" y="2"/>
                      <a:pt x="849" y="52"/>
                      <a:pt x="875" y="52"/>
                    </a:cubicBezTo>
                    <a:cubicBezTo>
                      <a:pt x="901" y="52"/>
                      <a:pt x="922" y="2"/>
                      <a:pt x="949" y="1"/>
                    </a:cubicBezTo>
                    <a:cubicBezTo>
                      <a:pt x="977" y="1"/>
                      <a:pt x="1010" y="49"/>
                      <a:pt x="1035" y="49"/>
                    </a:cubicBezTo>
                    <a:cubicBezTo>
                      <a:pt x="1062" y="50"/>
                      <a:pt x="1082" y="4"/>
                      <a:pt x="1107" y="4"/>
                    </a:cubicBezTo>
                    <a:cubicBezTo>
                      <a:pt x="1131" y="4"/>
                      <a:pt x="1159" y="50"/>
                      <a:pt x="1185" y="49"/>
                    </a:cubicBezTo>
                    <a:cubicBezTo>
                      <a:pt x="1212" y="49"/>
                      <a:pt x="1237" y="2"/>
                      <a:pt x="1264" y="1"/>
                    </a:cubicBezTo>
                    <a:cubicBezTo>
                      <a:pt x="1291" y="1"/>
                      <a:pt x="1321" y="46"/>
                      <a:pt x="1347" y="46"/>
                    </a:cubicBezTo>
                    <a:cubicBezTo>
                      <a:pt x="1374" y="46"/>
                      <a:pt x="1396" y="0"/>
                      <a:pt x="1422" y="1"/>
                    </a:cubicBezTo>
                    <a:cubicBezTo>
                      <a:pt x="1447" y="2"/>
                      <a:pt x="1474" y="52"/>
                      <a:pt x="1500" y="52"/>
                    </a:cubicBezTo>
                    <a:cubicBezTo>
                      <a:pt x="1527" y="52"/>
                      <a:pt x="1552" y="1"/>
                      <a:pt x="1579" y="1"/>
                    </a:cubicBezTo>
                    <a:cubicBezTo>
                      <a:pt x="1606" y="1"/>
                      <a:pt x="1638" y="52"/>
                      <a:pt x="1666" y="52"/>
                    </a:cubicBezTo>
                    <a:cubicBezTo>
                      <a:pt x="1692" y="52"/>
                      <a:pt x="1715" y="1"/>
                      <a:pt x="1740" y="1"/>
                    </a:cubicBezTo>
                    <a:cubicBezTo>
                      <a:pt x="1766" y="2"/>
                      <a:pt x="1795" y="55"/>
                      <a:pt x="1820" y="55"/>
                    </a:cubicBezTo>
                    <a:cubicBezTo>
                      <a:pt x="1844" y="55"/>
                      <a:pt x="1864" y="2"/>
                      <a:pt x="1890" y="1"/>
                    </a:cubicBezTo>
                    <a:cubicBezTo>
                      <a:pt x="1915" y="0"/>
                      <a:pt x="1946" y="49"/>
                      <a:pt x="1973" y="49"/>
                    </a:cubicBezTo>
                    <a:cubicBezTo>
                      <a:pt x="1999" y="49"/>
                      <a:pt x="2025" y="1"/>
                      <a:pt x="2051" y="1"/>
                    </a:cubicBezTo>
                    <a:cubicBezTo>
                      <a:pt x="2079" y="2"/>
                      <a:pt x="2108" y="52"/>
                      <a:pt x="2135" y="52"/>
                    </a:cubicBezTo>
                    <a:cubicBezTo>
                      <a:pt x="2161" y="53"/>
                      <a:pt x="2182" y="4"/>
                      <a:pt x="2209" y="4"/>
                    </a:cubicBezTo>
                    <a:cubicBezTo>
                      <a:pt x="2236" y="4"/>
                      <a:pt x="2269" y="53"/>
                      <a:pt x="2295" y="52"/>
                    </a:cubicBezTo>
                    <a:cubicBezTo>
                      <a:pt x="2322" y="52"/>
                      <a:pt x="2340" y="1"/>
                      <a:pt x="2366" y="1"/>
                    </a:cubicBezTo>
                    <a:cubicBezTo>
                      <a:pt x="2392" y="1"/>
                      <a:pt x="2427" y="52"/>
                      <a:pt x="2452" y="52"/>
                    </a:cubicBezTo>
                    <a:cubicBezTo>
                      <a:pt x="2478" y="53"/>
                      <a:pt x="2495" y="5"/>
                      <a:pt x="2520" y="4"/>
                    </a:cubicBezTo>
                    <a:cubicBezTo>
                      <a:pt x="2544" y="4"/>
                      <a:pt x="2576" y="49"/>
                      <a:pt x="2602" y="49"/>
                    </a:cubicBezTo>
                    <a:cubicBezTo>
                      <a:pt x="2629" y="49"/>
                      <a:pt x="2650" y="4"/>
                      <a:pt x="2677" y="4"/>
                    </a:cubicBezTo>
                    <a:cubicBezTo>
                      <a:pt x="2704" y="5"/>
                      <a:pt x="2750" y="45"/>
                      <a:pt x="2764" y="52"/>
                    </a:cubicBezTo>
                    <a:lnTo>
                      <a:pt x="2764" y="46"/>
                    </a:lnTo>
                    <a:lnTo>
                      <a:pt x="2763" y="2424"/>
                    </a:lnTo>
                    <a:lnTo>
                      <a:pt x="0" y="2453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339933">
                  <a:alpha val="50195"/>
                </a:srgbClr>
              </a:solidFill>
              <a:ln w="25400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78" name="Freeform 33"/>
              <p:cNvSpPr>
                <a:spLocks/>
              </p:cNvSpPr>
              <p:nvPr/>
            </p:nvSpPr>
            <p:spPr bwMode="auto">
              <a:xfrm>
                <a:off x="3089" y="1199"/>
                <a:ext cx="1577" cy="1548"/>
              </a:xfrm>
              <a:custGeom>
                <a:avLst/>
                <a:gdLst>
                  <a:gd name="T0" fmla="*/ 1 w 2494"/>
                  <a:gd name="T1" fmla="*/ 1 h 2449"/>
                  <a:gd name="T2" fmla="*/ 1 w 2494"/>
                  <a:gd name="T3" fmla="*/ 1 h 2449"/>
                  <a:gd name="T4" fmla="*/ 1 w 2494"/>
                  <a:gd name="T5" fmla="*/ 1 h 2449"/>
                  <a:gd name="T6" fmla="*/ 1 w 2494"/>
                  <a:gd name="T7" fmla="*/ 1 h 2449"/>
                  <a:gd name="T8" fmla="*/ 1 w 2494"/>
                  <a:gd name="T9" fmla="*/ 1 h 2449"/>
                  <a:gd name="T10" fmla="*/ 1 w 2494"/>
                  <a:gd name="T11" fmla="*/ 1 h 2449"/>
                  <a:gd name="T12" fmla="*/ 1 w 2494"/>
                  <a:gd name="T13" fmla="*/ 1 h 2449"/>
                  <a:gd name="T14" fmla="*/ 1 w 2494"/>
                  <a:gd name="T15" fmla="*/ 1 h 2449"/>
                  <a:gd name="T16" fmla="*/ 1 w 2494"/>
                  <a:gd name="T17" fmla="*/ 1 h 2449"/>
                  <a:gd name="T18" fmla="*/ 1 w 2494"/>
                  <a:gd name="T19" fmla="*/ 1 h 2449"/>
                  <a:gd name="T20" fmla="*/ 1 w 2494"/>
                  <a:gd name="T21" fmla="*/ 1 h 2449"/>
                  <a:gd name="T22" fmla="*/ 1 w 2494"/>
                  <a:gd name="T23" fmla="*/ 1 h 2449"/>
                  <a:gd name="T24" fmla="*/ 1 w 2494"/>
                  <a:gd name="T25" fmla="*/ 1 h 2449"/>
                  <a:gd name="T26" fmla="*/ 1 w 2494"/>
                  <a:gd name="T27" fmla="*/ 1 h 2449"/>
                  <a:gd name="T28" fmla="*/ 1 w 2494"/>
                  <a:gd name="T29" fmla="*/ 1 h 2449"/>
                  <a:gd name="T30" fmla="*/ 1 w 2494"/>
                  <a:gd name="T31" fmla="*/ 2 h 2449"/>
                  <a:gd name="T32" fmla="*/ 1 w 2494"/>
                  <a:gd name="T33" fmla="*/ 2 h 2449"/>
                  <a:gd name="T34" fmla="*/ 1 w 2494"/>
                  <a:gd name="T35" fmla="*/ 2 h 2449"/>
                  <a:gd name="T36" fmla="*/ 1 w 2494"/>
                  <a:gd name="T37" fmla="*/ 2 h 2449"/>
                  <a:gd name="T38" fmla="*/ 1 w 2494"/>
                  <a:gd name="T39" fmla="*/ 2 h 2449"/>
                  <a:gd name="T40" fmla="*/ 1 w 2494"/>
                  <a:gd name="T41" fmla="*/ 1 h 2449"/>
                  <a:gd name="T42" fmla="*/ 1 w 2494"/>
                  <a:gd name="T43" fmla="*/ 2 h 2449"/>
                  <a:gd name="T44" fmla="*/ 1 w 2494"/>
                  <a:gd name="T45" fmla="*/ 2 h 2449"/>
                  <a:gd name="T46" fmla="*/ 1 w 2494"/>
                  <a:gd name="T47" fmla="*/ 2 h 2449"/>
                  <a:gd name="T48" fmla="*/ 1 w 2494"/>
                  <a:gd name="T49" fmla="*/ 2 h 2449"/>
                  <a:gd name="T50" fmla="*/ 1 w 2494"/>
                  <a:gd name="T51" fmla="*/ 2 h 2449"/>
                  <a:gd name="T52" fmla="*/ 1 w 2494"/>
                  <a:gd name="T53" fmla="*/ 2 h 2449"/>
                  <a:gd name="T54" fmla="*/ 1 w 2494"/>
                  <a:gd name="T55" fmla="*/ 2 h 2449"/>
                  <a:gd name="T56" fmla="*/ 1 w 2494"/>
                  <a:gd name="T57" fmla="*/ 2 h 2449"/>
                  <a:gd name="T58" fmla="*/ 1 w 2494"/>
                  <a:gd name="T59" fmla="*/ 2 h 2449"/>
                  <a:gd name="T60" fmla="*/ 2 w 2494"/>
                  <a:gd name="T61" fmla="*/ 2 h 2449"/>
                  <a:gd name="T62" fmla="*/ 2 w 2494"/>
                  <a:gd name="T63" fmla="*/ 2 h 2449"/>
                  <a:gd name="T64" fmla="*/ 2 w 2494"/>
                  <a:gd name="T65" fmla="*/ 1 h 2449"/>
                  <a:gd name="T66" fmla="*/ 2 w 2494"/>
                  <a:gd name="T67" fmla="*/ 1 h 2449"/>
                  <a:gd name="T68" fmla="*/ 2 w 2494"/>
                  <a:gd name="T69" fmla="*/ 1 h 2449"/>
                  <a:gd name="T70" fmla="*/ 2 w 2494"/>
                  <a:gd name="T71" fmla="*/ 1 h 2449"/>
                  <a:gd name="T72" fmla="*/ 2 w 2494"/>
                  <a:gd name="T73" fmla="*/ 1 h 2449"/>
                  <a:gd name="T74" fmla="*/ 2 w 2494"/>
                  <a:gd name="T75" fmla="*/ 1 h 2449"/>
                  <a:gd name="T76" fmla="*/ 2 w 2494"/>
                  <a:gd name="T77" fmla="*/ 1 h 2449"/>
                  <a:gd name="T78" fmla="*/ 2 w 2494"/>
                  <a:gd name="T79" fmla="*/ 1 h 2449"/>
                  <a:gd name="T80" fmla="*/ 2 w 2494"/>
                  <a:gd name="T81" fmla="*/ 1 h 2449"/>
                  <a:gd name="T82" fmla="*/ 2 w 2494"/>
                  <a:gd name="T83" fmla="*/ 1 h 2449"/>
                  <a:gd name="T84" fmla="*/ 2 w 2494"/>
                  <a:gd name="T85" fmla="*/ 1 h 2449"/>
                  <a:gd name="T86" fmla="*/ 2 w 2494"/>
                  <a:gd name="T87" fmla="*/ 1 h 2449"/>
                  <a:gd name="T88" fmla="*/ 1 w 2494"/>
                  <a:gd name="T89" fmla="*/ 1 h 2449"/>
                  <a:gd name="T90" fmla="*/ 1 w 2494"/>
                  <a:gd name="T91" fmla="*/ 1 h 2449"/>
                  <a:gd name="T92" fmla="*/ 1 w 2494"/>
                  <a:gd name="T93" fmla="*/ 1 h 2449"/>
                  <a:gd name="T94" fmla="*/ 1 w 2494"/>
                  <a:gd name="T95" fmla="*/ 1 h 2449"/>
                  <a:gd name="T96" fmla="*/ 1 w 2494"/>
                  <a:gd name="T97" fmla="*/ 1 h 2449"/>
                  <a:gd name="T98" fmla="*/ 1 w 2494"/>
                  <a:gd name="T99" fmla="*/ 1 h 2449"/>
                  <a:gd name="T100" fmla="*/ 1 w 2494"/>
                  <a:gd name="T101" fmla="*/ 1 h 2449"/>
                  <a:gd name="T102" fmla="*/ 1 w 2494"/>
                  <a:gd name="T103" fmla="*/ 1 h 2449"/>
                  <a:gd name="T104" fmla="*/ 1 w 2494"/>
                  <a:gd name="T105" fmla="*/ 1 h 24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94"/>
                  <a:gd name="T160" fmla="*/ 0 h 2449"/>
                  <a:gd name="T161" fmla="*/ 2494 w 2494"/>
                  <a:gd name="T162" fmla="*/ 2449 h 24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94" h="2449">
                    <a:moveTo>
                      <a:pt x="1139" y="7"/>
                    </a:moveTo>
                    <a:cubicBezTo>
                      <a:pt x="1120" y="12"/>
                      <a:pt x="1105" y="36"/>
                      <a:pt x="1085" y="61"/>
                    </a:cubicBezTo>
                    <a:cubicBezTo>
                      <a:pt x="1060" y="87"/>
                      <a:pt x="1048" y="129"/>
                      <a:pt x="1021" y="156"/>
                    </a:cubicBezTo>
                    <a:cubicBezTo>
                      <a:pt x="1015" y="183"/>
                      <a:pt x="1002" y="190"/>
                      <a:pt x="992" y="214"/>
                    </a:cubicBezTo>
                    <a:cubicBezTo>
                      <a:pt x="990" y="221"/>
                      <a:pt x="990" y="231"/>
                      <a:pt x="987" y="236"/>
                    </a:cubicBezTo>
                    <a:cubicBezTo>
                      <a:pt x="982" y="244"/>
                      <a:pt x="945" y="262"/>
                      <a:pt x="938" y="265"/>
                    </a:cubicBezTo>
                    <a:cubicBezTo>
                      <a:pt x="928" y="269"/>
                      <a:pt x="909" y="279"/>
                      <a:pt x="909" y="279"/>
                    </a:cubicBezTo>
                    <a:cubicBezTo>
                      <a:pt x="893" y="295"/>
                      <a:pt x="886" y="358"/>
                      <a:pt x="866" y="368"/>
                    </a:cubicBezTo>
                    <a:cubicBezTo>
                      <a:pt x="861" y="373"/>
                      <a:pt x="852" y="471"/>
                      <a:pt x="848" y="477"/>
                    </a:cubicBezTo>
                    <a:cubicBezTo>
                      <a:pt x="844" y="483"/>
                      <a:pt x="834" y="462"/>
                      <a:pt x="830" y="468"/>
                    </a:cubicBezTo>
                    <a:cubicBezTo>
                      <a:pt x="821" y="480"/>
                      <a:pt x="803" y="486"/>
                      <a:pt x="803" y="486"/>
                    </a:cubicBezTo>
                    <a:cubicBezTo>
                      <a:pt x="790" y="514"/>
                      <a:pt x="776" y="528"/>
                      <a:pt x="757" y="549"/>
                    </a:cubicBezTo>
                    <a:cubicBezTo>
                      <a:pt x="748" y="560"/>
                      <a:pt x="703" y="630"/>
                      <a:pt x="693" y="640"/>
                    </a:cubicBezTo>
                    <a:cubicBezTo>
                      <a:pt x="688" y="645"/>
                      <a:pt x="639" y="713"/>
                      <a:pt x="639" y="713"/>
                    </a:cubicBezTo>
                    <a:cubicBezTo>
                      <a:pt x="613" y="700"/>
                      <a:pt x="627" y="725"/>
                      <a:pt x="603" y="749"/>
                    </a:cubicBezTo>
                    <a:cubicBezTo>
                      <a:pt x="598" y="754"/>
                      <a:pt x="603" y="804"/>
                      <a:pt x="603" y="804"/>
                    </a:cubicBezTo>
                    <a:cubicBezTo>
                      <a:pt x="594" y="821"/>
                      <a:pt x="549" y="841"/>
                      <a:pt x="547" y="854"/>
                    </a:cubicBezTo>
                    <a:cubicBezTo>
                      <a:pt x="562" y="865"/>
                      <a:pt x="486" y="878"/>
                      <a:pt x="503" y="886"/>
                    </a:cubicBezTo>
                    <a:cubicBezTo>
                      <a:pt x="511" y="923"/>
                      <a:pt x="501" y="907"/>
                      <a:pt x="477" y="931"/>
                    </a:cubicBezTo>
                    <a:cubicBezTo>
                      <a:pt x="470" y="967"/>
                      <a:pt x="505" y="979"/>
                      <a:pt x="485" y="999"/>
                    </a:cubicBezTo>
                    <a:cubicBezTo>
                      <a:pt x="483" y="1006"/>
                      <a:pt x="546" y="1039"/>
                      <a:pt x="542" y="1043"/>
                    </a:cubicBezTo>
                    <a:cubicBezTo>
                      <a:pt x="534" y="1052"/>
                      <a:pt x="533" y="1049"/>
                      <a:pt x="511" y="1089"/>
                    </a:cubicBezTo>
                    <a:cubicBezTo>
                      <a:pt x="521" y="1137"/>
                      <a:pt x="479" y="1105"/>
                      <a:pt x="451" y="1129"/>
                    </a:cubicBezTo>
                    <a:cubicBezTo>
                      <a:pt x="428" y="1148"/>
                      <a:pt x="372" y="1133"/>
                      <a:pt x="347" y="1145"/>
                    </a:cubicBezTo>
                    <a:cubicBezTo>
                      <a:pt x="333" y="1166"/>
                      <a:pt x="193" y="1128"/>
                      <a:pt x="179" y="1149"/>
                    </a:cubicBezTo>
                    <a:cubicBezTo>
                      <a:pt x="170" y="1189"/>
                      <a:pt x="249" y="1312"/>
                      <a:pt x="243" y="1353"/>
                    </a:cubicBezTo>
                    <a:cubicBezTo>
                      <a:pt x="247" y="1441"/>
                      <a:pt x="142" y="1339"/>
                      <a:pt x="115" y="1417"/>
                    </a:cubicBezTo>
                    <a:cubicBezTo>
                      <a:pt x="105" y="1449"/>
                      <a:pt x="42" y="1544"/>
                      <a:pt x="27" y="1573"/>
                    </a:cubicBezTo>
                    <a:cubicBezTo>
                      <a:pt x="20" y="1619"/>
                      <a:pt x="176" y="1625"/>
                      <a:pt x="159" y="1665"/>
                    </a:cubicBezTo>
                    <a:cubicBezTo>
                      <a:pt x="152" y="1713"/>
                      <a:pt x="21" y="1814"/>
                      <a:pt x="7" y="1857"/>
                    </a:cubicBezTo>
                    <a:cubicBezTo>
                      <a:pt x="0" y="1879"/>
                      <a:pt x="145" y="2017"/>
                      <a:pt x="145" y="2017"/>
                    </a:cubicBezTo>
                    <a:cubicBezTo>
                      <a:pt x="137" y="2056"/>
                      <a:pt x="123" y="2096"/>
                      <a:pt x="112" y="2134"/>
                    </a:cubicBezTo>
                    <a:cubicBezTo>
                      <a:pt x="105" y="2157"/>
                      <a:pt x="87" y="2199"/>
                      <a:pt x="87" y="2199"/>
                    </a:cubicBezTo>
                    <a:cubicBezTo>
                      <a:pt x="80" y="2230"/>
                      <a:pt x="74" y="2249"/>
                      <a:pt x="87" y="2287"/>
                    </a:cubicBezTo>
                    <a:cubicBezTo>
                      <a:pt x="89" y="2294"/>
                      <a:pt x="97" y="2282"/>
                      <a:pt x="102" y="2279"/>
                    </a:cubicBezTo>
                    <a:cubicBezTo>
                      <a:pt x="133" y="2263"/>
                      <a:pt x="98" y="2281"/>
                      <a:pt x="141" y="2265"/>
                    </a:cubicBezTo>
                    <a:cubicBezTo>
                      <a:pt x="157" y="2259"/>
                      <a:pt x="170" y="2245"/>
                      <a:pt x="185" y="2236"/>
                    </a:cubicBezTo>
                    <a:cubicBezTo>
                      <a:pt x="209" y="2223"/>
                      <a:pt x="209" y="2215"/>
                      <a:pt x="231" y="2196"/>
                    </a:cubicBezTo>
                    <a:cubicBezTo>
                      <a:pt x="244" y="2188"/>
                      <a:pt x="246" y="2181"/>
                      <a:pt x="256" y="2176"/>
                    </a:cubicBezTo>
                    <a:cubicBezTo>
                      <a:pt x="267" y="2171"/>
                      <a:pt x="283" y="2174"/>
                      <a:pt x="297" y="2163"/>
                    </a:cubicBezTo>
                    <a:cubicBezTo>
                      <a:pt x="313" y="2148"/>
                      <a:pt x="326" y="2127"/>
                      <a:pt x="341" y="2112"/>
                    </a:cubicBezTo>
                    <a:cubicBezTo>
                      <a:pt x="350" y="2103"/>
                      <a:pt x="361" y="2102"/>
                      <a:pt x="371" y="2097"/>
                    </a:cubicBezTo>
                    <a:cubicBezTo>
                      <a:pt x="398" y="2102"/>
                      <a:pt x="416" y="2077"/>
                      <a:pt x="433" y="2106"/>
                    </a:cubicBezTo>
                    <a:cubicBezTo>
                      <a:pt x="517" y="2131"/>
                      <a:pt x="476" y="2177"/>
                      <a:pt x="528" y="2202"/>
                    </a:cubicBezTo>
                    <a:cubicBezTo>
                      <a:pt x="554" y="2228"/>
                      <a:pt x="598" y="2199"/>
                      <a:pt x="630" y="2214"/>
                    </a:cubicBezTo>
                    <a:cubicBezTo>
                      <a:pt x="673" y="2235"/>
                      <a:pt x="710" y="2250"/>
                      <a:pt x="757" y="2257"/>
                    </a:cubicBezTo>
                    <a:cubicBezTo>
                      <a:pt x="802" y="2276"/>
                      <a:pt x="852" y="2274"/>
                      <a:pt x="899" y="2279"/>
                    </a:cubicBezTo>
                    <a:cubicBezTo>
                      <a:pt x="932" y="2297"/>
                      <a:pt x="895" y="2279"/>
                      <a:pt x="958" y="2294"/>
                    </a:cubicBezTo>
                    <a:cubicBezTo>
                      <a:pt x="974" y="2298"/>
                      <a:pt x="990" y="2311"/>
                      <a:pt x="1006" y="2316"/>
                    </a:cubicBezTo>
                    <a:cubicBezTo>
                      <a:pt x="1054" y="2329"/>
                      <a:pt x="1100" y="2333"/>
                      <a:pt x="1148" y="2337"/>
                    </a:cubicBezTo>
                    <a:cubicBezTo>
                      <a:pt x="1191" y="2355"/>
                      <a:pt x="1146" y="2331"/>
                      <a:pt x="1183" y="2367"/>
                    </a:cubicBezTo>
                    <a:cubicBezTo>
                      <a:pt x="1187" y="2371"/>
                      <a:pt x="1193" y="2370"/>
                      <a:pt x="1198" y="2374"/>
                    </a:cubicBezTo>
                    <a:cubicBezTo>
                      <a:pt x="1249" y="2416"/>
                      <a:pt x="1208" y="2394"/>
                      <a:pt x="1241" y="2410"/>
                    </a:cubicBezTo>
                    <a:cubicBezTo>
                      <a:pt x="1280" y="2449"/>
                      <a:pt x="1316" y="2419"/>
                      <a:pt x="1359" y="2410"/>
                    </a:cubicBezTo>
                    <a:cubicBezTo>
                      <a:pt x="1411" y="2399"/>
                      <a:pt x="1382" y="2404"/>
                      <a:pt x="1447" y="2396"/>
                    </a:cubicBezTo>
                    <a:cubicBezTo>
                      <a:pt x="1473" y="2385"/>
                      <a:pt x="1500" y="2380"/>
                      <a:pt x="1525" y="2367"/>
                    </a:cubicBezTo>
                    <a:cubicBezTo>
                      <a:pt x="1557" y="2351"/>
                      <a:pt x="1523" y="2369"/>
                      <a:pt x="1555" y="2345"/>
                    </a:cubicBezTo>
                    <a:cubicBezTo>
                      <a:pt x="1582" y="2325"/>
                      <a:pt x="1619" y="2321"/>
                      <a:pt x="1648" y="2316"/>
                    </a:cubicBezTo>
                    <a:cubicBezTo>
                      <a:pt x="1680" y="2299"/>
                      <a:pt x="1749" y="2327"/>
                      <a:pt x="1785" y="2337"/>
                    </a:cubicBezTo>
                    <a:cubicBezTo>
                      <a:pt x="1847" y="2333"/>
                      <a:pt x="1883" y="2354"/>
                      <a:pt x="1926" y="2308"/>
                    </a:cubicBezTo>
                    <a:cubicBezTo>
                      <a:pt x="1979" y="2313"/>
                      <a:pt x="2031" y="2315"/>
                      <a:pt x="2083" y="2330"/>
                    </a:cubicBezTo>
                    <a:cubicBezTo>
                      <a:pt x="2146" y="2315"/>
                      <a:pt x="2210" y="2302"/>
                      <a:pt x="2274" y="2287"/>
                    </a:cubicBezTo>
                    <a:cubicBezTo>
                      <a:pt x="2315" y="2265"/>
                      <a:pt x="2358" y="2256"/>
                      <a:pt x="2401" y="2250"/>
                    </a:cubicBezTo>
                    <a:cubicBezTo>
                      <a:pt x="2431" y="2236"/>
                      <a:pt x="2430" y="2241"/>
                      <a:pt x="2452" y="2208"/>
                    </a:cubicBezTo>
                    <a:cubicBezTo>
                      <a:pt x="2456" y="2194"/>
                      <a:pt x="2456" y="2149"/>
                      <a:pt x="2448" y="2138"/>
                    </a:cubicBezTo>
                    <a:cubicBezTo>
                      <a:pt x="2433" y="2115"/>
                      <a:pt x="2404" y="2136"/>
                      <a:pt x="2384" y="2125"/>
                    </a:cubicBezTo>
                    <a:cubicBezTo>
                      <a:pt x="2355" y="2137"/>
                      <a:pt x="2363" y="2127"/>
                      <a:pt x="2332" y="2132"/>
                    </a:cubicBezTo>
                    <a:cubicBezTo>
                      <a:pt x="2308" y="2121"/>
                      <a:pt x="2287" y="2122"/>
                      <a:pt x="2263" y="2112"/>
                    </a:cubicBezTo>
                    <a:cubicBezTo>
                      <a:pt x="2248" y="2106"/>
                      <a:pt x="2254" y="2061"/>
                      <a:pt x="2254" y="2061"/>
                    </a:cubicBezTo>
                    <a:cubicBezTo>
                      <a:pt x="2251" y="2054"/>
                      <a:pt x="2243" y="2048"/>
                      <a:pt x="2244" y="2039"/>
                    </a:cubicBezTo>
                    <a:cubicBezTo>
                      <a:pt x="2246" y="2031"/>
                      <a:pt x="2270" y="2019"/>
                      <a:pt x="2274" y="2017"/>
                    </a:cubicBezTo>
                    <a:cubicBezTo>
                      <a:pt x="2294" y="2007"/>
                      <a:pt x="2319" y="2002"/>
                      <a:pt x="2337" y="1988"/>
                    </a:cubicBezTo>
                    <a:cubicBezTo>
                      <a:pt x="2371" y="1963"/>
                      <a:pt x="2334" y="1983"/>
                      <a:pt x="2367" y="1967"/>
                    </a:cubicBezTo>
                    <a:cubicBezTo>
                      <a:pt x="2377" y="1943"/>
                      <a:pt x="2390" y="1932"/>
                      <a:pt x="2401" y="1908"/>
                    </a:cubicBezTo>
                    <a:cubicBezTo>
                      <a:pt x="2410" y="1870"/>
                      <a:pt x="2425" y="1832"/>
                      <a:pt x="2440" y="1799"/>
                    </a:cubicBezTo>
                    <a:cubicBezTo>
                      <a:pt x="2444" y="1792"/>
                      <a:pt x="2450" y="1777"/>
                      <a:pt x="2450" y="1777"/>
                    </a:cubicBezTo>
                    <a:cubicBezTo>
                      <a:pt x="2462" y="1724"/>
                      <a:pt x="2454" y="1662"/>
                      <a:pt x="2474" y="1617"/>
                    </a:cubicBezTo>
                    <a:cubicBezTo>
                      <a:pt x="2479" y="1586"/>
                      <a:pt x="2489" y="1568"/>
                      <a:pt x="2494" y="1537"/>
                    </a:cubicBezTo>
                    <a:cubicBezTo>
                      <a:pt x="2491" y="1485"/>
                      <a:pt x="2489" y="1453"/>
                      <a:pt x="2479" y="1407"/>
                    </a:cubicBezTo>
                    <a:cubicBezTo>
                      <a:pt x="2432" y="1424"/>
                      <a:pt x="2485" y="1402"/>
                      <a:pt x="2445" y="1428"/>
                    </a:cubicBezTo>
                    <a:cubicBezTo>
                      <a:pt x="2435" y="1434"/>
                      <a:pt x="2416" y="1443"/>
                      <a:pt x="2416" y="1443"/>
                    </a:cubicBezTo>
                    <a:cubicBezTo>
                      <a:pt x="2355" y="1434"/>
                      <a:pt x="2369" y="1429"/>
                      <a:pt x="2322" y="1407"/>
                    </a:cubicBezTo>
                    <a:cubicBezTo>
                      <a:pt x="2318" y="1400"/>
                      <a:pt x="2312" y="1393"/>
                      <a:pt x="2308" y="1385"/>
                    </a:cubicBezTo>
                    <a:cubicBezTo>
                      <a:pt x="2304" y="1378"/>
                      <a:pt x="2302" y="1370"/>
                      <a:pt x="2298" y="1363"/>
                    </a:cubicBezTo>
                    <a:cubicBezTo>
                      <a:pt x="2289" y="1348"/>
                      <a:pt x="2269" y="1319"/>
                      <a:pt x="2269" y="1319"/>
                    </a:cubicBezTo>
                    <a:cubicBezTo>
                      <a:pt x="2262" y="1286"/>
                      <a:pt x="2242" y="1261"/>
                      <a:pt x="2230" y="1232"/>
                    </a:cubicBezTo>
                    <a:cubicBezTo>
                      <a:pt x="2223" y="1217"/>
                      <a:pt x="2210" y="1188"/>
                      <a:pt x="2210" y="1188"/>
                    </a:cubicBezTo>
                    <a:cubicBezTo>
                      <a:pt x="2207" y="1107"/>
                      <a:pt x="2210" y="1088"/>
                      <a:pt x="2195" y="1028"/>
                    </a:cubicBezTo>
                    <a:cubicBezTo>
                      <a:pt x="2191" y="949"/>
                      <a:pt x="2184" y="1067"/>
                      <a:pt x="2153" y="1021"/>
                    </a:cubicBezTo>
                    <a:cubicBezTo>
                      <a:pt x="2164" y="955"/>
                      <a:pt x="2105" y="1155"/>
                      <a:pt x="2069" y="1117"/>
                    </a:cubicBezTo>
                    <a:cubicBezTo>
                      <a:pt x="2023" y="1136"/>
                      <a:pt x="1931" y="1027"/>
                      <a:pt x="1901" y="1063"/>
                    </a:cubicBezTo>
                    <a:cubicBezTo>
                      <a:pt x="1887" y="1080"/>
                      <a:pt x="1913" y="903"/>
                      <a:pt x="1895" y="913"/>
                    </a:cubicBezTo>
                    <a:cubicBezTo>
                      <a:pt x="1877" y="903"/>
                      <a:pt x="1758" y="848"/>
                      <a:pt x="1829" y="811"/>
                    </a:cubicBezTo>
                    <a:cubicBezTo>
                      <a:pt x="1817" y="753"/>
                      <a:pt x="1825" y="705"/>
                      <a:pt x="1787" y="691"/>
                    </a:cubicBezTo>
                    <a:cubicBezTo>
                      <a:pt x="1751" y="655"/>
                      <a:pt x="1851" y="561"/>
                      <a:pt x="1809" y="541"/>
                    </a:cubicBezTo>
                    <a:cubicBezTo>
                      <a:pt x="1775" y="509"/>
                      <a:pt x="1734" y="530"/>
                      <a:pt x="1708" y="506"/>
                    </a:cubicBezTo>
                    <a:cubicBezTo>
                      <a:pt x="1680" y="484"/>
                      <a:pt x="1668" y="431"/>
                      <a:pt x="1643" y="410"/>
                    </a:cubicBezTo>
                    <a:cubicBezTo>
                      <a:pt x="1636" y="395"/>
                      <a:pt x="1564" y="393"/>
                      <a:pt x="1557" y="378"/>
                    </a:cubicBezTo>
                    <a:cubicBezTo>
                      <a:pt x="1550" y="363"/>
                      <a:pt x="1531" y="320"/>
                      <a:pt x="1531" y="320"/>
                    </a:cubicBezTo>
                    <a:cubicBezTo>
                      <a:pt x="1509" y="269"/>
                      <a:pt x="1469" y="276"/>
                      <a:pt x="1432" y="265"/>
                    </a:cubicBezTo>
                    <a:cubicBezTo>
                      <a:pt x="1422" y="255"/>
                      <a:pt x="1413" y="246"/>
                      <a:pt x="1403" y="236"/>
                    </a:cubicBezTo>
                    <a:cubicBezTo>
                      <a:pt x="1398" y="231"/>
                      <a:pt x="1388" y="221"/>
                      <a:pt x="1388" y="221"/>
                    </a:cubicBezTo>
                    <a:cubicBezTo>
                      <a:pt x="1375" y="191"/>
                      <a:pt x="1345" y="184"/>
                      <a:pt x="1329" y="160"/>
                    </a:cubicBezTo>
                    <a:cubicBezTo>
                      <a:pt x="1320" y="147"/>
                      <a:pt x="1307" y="66"/>
                      <a:pt x="1290" y="61"/>
                    </a:cubicBezTo>
                    <a:cubicBezTo>
                      <a:pt x="1273" y="55"/>
                      <a:pt x="1255" y="56"/>
                      <a:pt x="1237" y="54"/>
                    </a:cubicBezTo>
                    <a:cubicBezTo>
                      <a:pt x="1230" y="39"/>
                      <a:pt x="1221" y="0"/>
                      <a:pt x="1204" y="32"/>
                    </a:cubicBezTo>
                    <a:cubicBezTo>
                      <a:pt x="1187" y="24"/>
                      <a:pt x="1159" y="2"/>
                      <a:pt x="1139" y="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79" name="Freeform 34"/>
              <p:cNvSpPr>
                <a:spLocks/>
              </p:cNvSpPr>
              <p:nvPr/>
            </p:nvSpPr>
            <p:spPr bwMode="auto">
              <a:xfrm>
                <a:off x="4149" y="1049"/>
                <a:ext cx="147" cy="90"/>
              </a:xfrm>
              <a:custGeom>
                <a:avLst/>
                <a:gdLst>
                  <a:gd name="T0" fmla="*/ 0 w 233"/>
                  <a:gd name="T1" fmla="*/ 1 h 142"/>
                  <a:gd name="T2" fmla="*/ 1 w 233"/>
                  <a:gd name="T3" fmla="*/ 1 h 142"/>
                  <a:gd name="T4" fmla="*/ 1 w 233"/>
                  <a:gd name="T5" fmla="*/ 1 h 142"/>
                  <a:gd name="T6" fmla="*/ 1 w 233"/>
                  <a:gd name="T7" fmla="*/ 1 h 142"/>
                  <a:gd name="T8" fmla="*/ 1 w 233"/>
                  <a:gd name="T9" fmla="*/ 1 h 142"/>
                  <a:gd name="T10" fmla="*/ 1 w 233"/>
                  <a:gd name="T11" fmla="*/ 1 h 142"/>
                  <a:gd name="T12" fmla="*/ 1 w 233"/>
                  <a:gd name="T13" fmla="*/ 1 h 142"/>
                  <a:gd name="T14" fmla="*/ 1 w 233"/>
                  <a:gd name="T15" fmla="*/ 1 h 142"/>
                  <a:gd name="T16" fmla="*/ 1 w 233"/>
                  <a:gd name="T17" fmla="*/ 0 h 1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3"/>
                  <a:gd name="T28" fmla="*/ 0 h 142"/>
                  <a:gd name="T29" fmla="*/ 233 w 233"/>
                  <a:gd name="T30" fmla="*/ 142 h 1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3" h="142">
                    <a:moveTo>
                      <a:pt x="0" y="142"/>
                    </a:moveTo>
                    <a:cubicBezTo>
                      <a:pt x="8" y="122"/>
                      <a:pt x="17" y="103"/>
                      <a:pt x="37" y="93"/>
                    </a:cubicBezTo>
                    <a:cubicBezTo>
                      <a:pt x="57" y="83"/>
                      <a:pt x="107" y="84"/>
                      <a:pt x="123" y="83"/>
                    </a:cubicBezTo>
                    <a:cubicBezTo>
                      <a:pt x="141" y="81"/>
                      <a:pt x="128" y="88"/>
                      <a:pt x="131" y="88"/>
                    </a:cubicBezTo>
                    <a:cubicBezTo>
                      <a:pt x="134" y="88"/>
                      <a:pt x="140" y="83"/>
                      <a:pt x="140" y="82"/>
                    </a:cubicBezTo>
                    <a:cubicBezTo>
                      <a:pt x="140" y="81"/>
                      <a:pt x="131" y="83"/>
                      <a:pt x="129" y="82"/>
                    </a:cubicBezTo>
                    <a:cubicBezTo>
                      <a:pt x="127" y="81"/>
                      <a:pt x="119" y="89"/>
                      <a:pt x="126" y="79"/>
                    </a:cubicBezTo>
                    <a:cubicBezTo>
                      <a:pt x="133" y="69"/>
                      <a:pt x="150" y="32"/>
                      <a:pt x="168" y="19"/>
                    </a:cubicBezTo>
                    <a:cubicBezTo>
                      <a:pt x="186" y="6"/>
                      <a:pt x="223" y="2"/>
                      <a:pt x="233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0" name="Freeform 35"/>
              <p:cNvSpPr>
                <a:spLocks/>
              </p:cNvSpPr>
              <p:nvPr/>
            </p:nvSpPr>
            <p:spPr bwMode="auto">
              <a:xfrm>
                <a:off x="4252" y="1156"/>
                <a:ext cx="168" cy="40"/>
              </a:xfrm>
              <a:custGeom>
                <a:avLst/>
                <a:gdLst>
                  <a:gd name="T0" fmla="*/ 0 w 266"/>
                  <a:gd name="T1" fmla="*/ 1 h 63"/>
                  <a:gd name="T2" fmla="*/ 1 w 266"/>
                  <a:gd name="T3" fmla="*/ 1 h 63"/>
                  <a:gd name="T4" fmla="*/ 1 w 266"/>
                  <a:gd name="T5" fmla="*/ 1 h 63"/>
                  <a:gd name="T6" fmla="*/ 1 w 266"/>
                  <a:gd name="T7" fmla="*/ 1 h 63"/>
                  <a:gd name="T8" fmla="*/ 1 w 266"/>
                  <a:gd name="T9" fmla="*/ 1 h 63"/>
                  <a:gd name="T10" fmla="*/ 1 w 266"/>
                  <a:gd name="T11" fmla="*/ 1 h 63"/>
                  <a:gd name="T12" fmla="*/ 1 w 266"/>
                  <a:gd name="T13" fmla="*/ 1 h 63"/>
                  <a:gd name="T14" fmla="*/ 1 w 266"/>
                  <a:gd name="T15" fmla="*/ 1 h 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6"/>
                  <a:gd name="T25" fmla="*/ 0 h 63"/>
                  <a:gd name="T26" fmla="*/ 266 w 266"/>
                  <a:gd name="T27" fmla="*/ 63 h 6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6" h="63">
                    <a:moveTo>
                      <a:pt x="0" y="16"/>
                    </a:moveTo>
                    <a:cubicBezTo>
                      <a:pt x="16" y="9"/>
                      <a:pt x="34" y="0"/>
                      <a:pt x="54" y="6"/>
                    </a:cubicBezTo>
                    <a:cubicBezTo>
                      <a:pt x="74" y="12"/>
                      <a:pt x="110" y="42"/>
                      <a:pt x="121" y="50"/>
                    </a:cubicBezTo>
                    <a:cubicBezTo>
                      <a:pt x="135" y="58"/>
                      <a:pt x="119" y="55"/>
                      <a:pt x="121" y="57"/>
                    </a:cubicBezTo>
                    <a:cubicBezTo>
                      <a:pt x="124" y="59"/>
                      <a:pt x="133" y="63"/>
                      <a:pt x="136" y="62"/>
                    </a:cubicBezTo>
                    <a:cubicBezTo>
                      <a:pt x="139" y="61"/>
                      <a:pt x="127" y="58"/>
                      <a:pt x="138" y="53"/>
                    </a:cubicBezTo>
                    <a:cubicBezTo>
                      <a:pt x="149" y="48"/>
                      <a:pt x="180" y="32"/>
                      <a:pt x="201" y="33"/>
                    </a:cubicBezTo>
                    <a:cubicBezTo>
                      <a:pt x="222" y="34"/>
                      <a:pt x="256" y="53"/>
                      <a:pt x="266" y="5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1" name="Freeform 36"/>
              <p:cNvSpPr>
                <a:spLocks/>
              </p:cNvSpPr>
              <p:nvPr/>
            </p:nvSpPr>
            <p:spPr bwMode="auto">
              <a:xfrm flipV="1">
                <a:off x="3028" y="1814"/>
                <a:ext cx="1747" cy="31"/>
              </a:xfrm>
              <a:custGeom>
                <a:avLst/>
                <a:gdLst>
                  <a:gd name="T0" fmla="*/ 0 w 3370"/>
                  <a:gd name="T1" fmla="*/ 0 h 90"/>
                  <a:gd name="T2" fmla="*/ 1 w 3370"/>
                  <a:gd name="T3" fmla="*/ 0 h 90"/>
                  <a:gd name="T4" fmla="*/ 1 w 3370"/>
                  <a:gd name="T5" fmla="*/ 0 h 90"/>
                  <a:gd name="T6" fmla="*/ 1 w 3370"/>
                  <a:gd name="T7" fmla="*/ 0 h 90"/>
                  <a:gd name="T8" fmla="*/ 1 w 3370"/>
                  <a:gd name="T9" fmla="*/ 0 h 90"/>
                  <a:gd name="T10" fmla="*/ 1 w 3370"/>
                  <a:gd name="T11" fmla="*/ 0 h 90"/>
                  <a:gd name="T12" fmla="*/ 1 w 3370"/>
                  <a:gd name="T13" fmla="*/ 0 h 90"/>
                  <a:gd name="T14" fmla="*/ 1 w 3370"/>
                  <a:gd name="T15" fmla="*/ 0 h 90"/>
                  <a:gd name="T16" fmla="*/ 1 w 3370"/>
                  <a:gd name="T17" fmla="*/ 0 h 90"/>
                  <a:gd name="T18" fmla="*/ 1 w 3370"/>
                  <a:gd name="T19" fmla="*/ 0 h 90"/>
                  <a:gd name="T20" fmla="*/ 1 w 3370"/>
                  <a:gd name="T21" fmla="*/ 0 h 90"/>
                  <a:gd name="T22" fmla="*/ 1 w 3370"/>
                  <a:gd name="T23" fmla="*/ 0 h 90"/>
                  <a:gd name="T24" fmla="*/ 1 w 3370"/>
                  <a:gd name="T25" fmla="*/ 0 h 90"/>
                  <a:gd name="T26" fmla="*/ 1 w 3370"/>
                  <a:gd name="T27" fmla="*/ 0 h 90"/>
                  <a:gd name="T28" fmla="*/ 1 w 3370"/>
                  <a:gd name="T29" fmla="*/ 0 h 90"/>
                  <a:gd name="T30" fmla="*/ 1 w 3370"/>
                  <a:gd name="T31" fmla="*/ 0 h 90"/>
                  <a:gd name="T32" fmla="*/ 1 w 3370"/>
                  <a:gd name="T33" fmla="*/ 0 h 90"/>
                  <a:gd name="T34" fmla="*/ 1 w 3370"/>
                  <a:gd name="T35" fmla="*/ 0 h 90"/>
                  <a:gd name="T36" fmla="*/ 1 w 3370"/>
                  <a:gd name="T37" fmla="*/ 0 h 90"/>
                  <a:gd name="T38" fmla="*/ 1 w 3370"/>
                  <a:gd name="T39" fmla="*/ 0 h 90"/>
                  <a:gd name="T40" fmla="*/ 1 w 3370"/>
                  <a:gd name="T41" fmla="*/ 0 h 90"/>
                  <a:gd name="T42" fmla="*/ 1 w 3370"/>
                  <a:gd name="T43" fmla="*/ 0 h 90"/>
                  <a:gd name="T44" fmla="*/ 1 w 3370"/>
                  <a:gd name="T45" fmla="*/ 0 h 90"/>
                  <a:gd name="T46" fmla="*/ 1 w 3370"/>
                  <a:gd name="T47" fmla="*/ 0 h 90"/>
                  <a:gd name="T48" fmla="*/ 1 w 3370"/>
                  <a:gd name="T49" fmla="*/ 0 h 90"/>
                  <a:gd name="T50" fmla="*/ 1 w 3370"/>
                  <a:gd name="T51" fmla="*/ 0 h 90"/>
                  <a:gd name="T52" fmla="*/ 1 w 3370"/>
                  <a:gd name="T53" fmla="*/ 0 h 90"/>
                  <a:gd name="T54" fmla="*/ 1 w 3370"/>
                  <a:gd name="T55" fmla="*/ 0 h 90"/>
                  <a:gd name="T56" fmla="*/ 1 w 3370"/>
                  <a:gd name="T57" fmla="*/ 0 h 90"/>
                  <a:gd name="T58" fmla="*/ 1 w 3370"/>
                  <a:gd name="T59" fmla="*/ 0 h 90"/>
                  <a:gd name="T60" fmla="*/ 1 w 3370"/>
                  <a:gd name="T61" fmla="*/ 0 h 90"/>
                  <a:gd name="T62" fmla="*/ 1 w 3370"/>
                  <a:gd name="T63" fmla="*/ 0 h 90"/>
                  <a:gd name="T64" fmla="*/ 1 w 3370"/>
                  <a:gd name="T65" fmla="*/ 0 h 90"/>
                  <a:gd name="T66" fmla="*/ 1 w 3370"/>
                  <a:gd name="T67" fmla="*/ 0 h 90"/>
                  <a:gd name="T68" fmla="*/ 1 w 3370"/>
                  <a:gd name="T69" fmla="*/ 0 h 90"/>
                  <a:gd name="T70" fmla="*/ 1 w 3370"/>
                  <a:gd name="T71" fmla="*/ 0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70"/>
                  <a:gd name="T109" fmla="*/ 0 h 90"/>
                  <a:gd name="T110" fmla="*/ 3370 w 3370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70" h="90">
                    <a:moveTo>
                      <a:pt x="0" y="78"/>
                    </a:moveTo>
                    <a:cubicBezTo>
                      <a:pt x="36" y="39"/>
                      <a:pt x="73" y="0"/>
                      <a:pt x="106" y="1"/>
                    </a:cubicBezTo>
                    <a:cubicBezTo>
                      <a:pt x="139" y="2"/>
                      <a:pt x="165" y="82"/>
                      <a:pt x="197" y="83"/>
                    </a:cubicBezTo>
                    <a:cubicBezTo>
                      <a:pt x="229" y="84"/>
                      <a:pt x="266" y="6"/>
                      <a:pt x="298" y="6"/>
                    </a:cubicBezTo>
                    <a:cubicBezTo>
                      <a:pt x="330" y="6"/>
                      <a:pt x="357" y="83"/>
                      <a:pt x="389" y="83"/>
                    </a:cubicBezTo>
                    <a:cubicBezTo>
                      <a:pt x="421" y="83"/>
                      <a:pt x="457" y="5"/>
                      <a:pt x="490" y="6"/>
                    </a:cubicBezTo>
                    <a:cubicBezTo>
                      <a:pt x="523" y="7"/>
                      <a:pt x="555" y="87"/>
                      <a:pt x="586" y="88"/>
                    </a:cubicBezTo>
                    <a:cubicBezTo>
                      <a:pt x="617" y="89"/>
                      <a:pt x="646" y="11"/>
                      <a:pt x="677" y="11"/>
                    </a:cubicBezTo>
                    <a:cubicBezTo>
                      <a:pt x="708" y="11"/>
                      <a:pt x="740" y="88"/>
                      <a:pt x="773" y="88"/>
                    </a:cubicBezTo>
                    <a:cubicBezTo>
                      <a:pt x="806" y="88"/>
                      <a:pt x="842" y="11"/>
                      <a:pt x="874" y="11"/>
                    </a:cubicBezTo>
                    <a:cubicBezTo>
                      <a:pt x="906" y="11"/>
                      <a:pt x="933" y="89"/>
                      <a:pt x="965" y="88"/>
                    </a:cubicBezTo>
                    <a:cubicBezTo>
                      <a:pt x="997" y="87"/>
                      <a:pt x="1034" y="6"/>
                      <a:pt x="1066" y="6"/>
                    </a:cubicBezTo>
                    <a:cubicBezTo>
                      <a:pt x="1098" y="6"/>
                      <a:pt x="1124" y="87"/>
                      <a:pt x="1157" y="88"/>
                    </a:cubicBezTo>
                    <a:cubicBezTo>
                      <a:pt x="1190" y="89"/>
                      <a:pt x="1230" y="12"/>
                      <a:pt x="1262" y="11"/>
                    </a:cubicBezTo>
                    <a:cubicBezTo>
                      <a:pt x="1294" y="10"/>
                      <a:pt x="1319" y="83"/>
                      <a:pt x="1349" y="83"/>
                    </a:cubicBezTo>
                    <a:cubicBezTo>
                      <a:pt x="1379" y="83"/>
                      <a:pt x="1413" y="10"/>
                      <a:pt x="1445" y="11"/>
                    </a:cubicBezTo>
                    <a:cubicBezTo>
                      <a:pt x="1477" y="12"/>
                      <a:pt x="1508" y="87"/>
                      <a:pt x="1541" y="88"/>
                    </a:cubicBezTo>
                    <a:cubicBezTo>
                      <a:pt x="1574" y="89"/>
                      <a:pt x="1610" y="16"/>
                      <a:pt x="1642" y="16"/>
                    </a:cubicBezTo>
                    <a:cubicBezTo>
                      <a:pt x="1674" y="16"/>
                      <a:pt x="1702" y="90"/>
                      <a:pt x="1733" y="88"/>
                    </a:cubicBezTo>
                    <a:cubicBezTo>
                      <a:pt x="1764" y="86"/>
                      <a:pt x="1797" y="6"/>
                      <a:pt x="1829" y="6"/>
                    </a:cubicBezTo>
                    <a:cubicBezTo>
                      <a:pt x="1861" y="6"/>
                      <a:pt x="1892" y="88"/>
                      <a:pt x="1925" y="88"/>
                    </a:cubicBezTo>
                    <a:cubicBezTo>
                      <a:pt x="1958" y="88"/>
                      <a:pt x="1997" y="6"/>
                      <a:pt x="2030" y="6"/>
                    </a:cubicBezTo>
                    <a:cubicBezTo>
                      <a:pt x="2063" y="6"/>
                      <a:pt x="2091" y="89"/>
                      <a:pt x="2122" y="88"/>
                    </a:cubicBezTo>
                    <a:cubicBezTo>
                      <a:pt x="2153" y="87"/>
                      <a:pt x="2188" y="1"/>
                      <a:pt x="2218" y="1"/>
                    </a:cubicBezTo>
                    <a:cubicBezTo>
                      <a:pt x="2248" y="1"/>
                      <a:pt x="2273" y="86"/>
                      <a:pt x="2304" y="88"/>
                    </a:cubicBezTo>
                    <a:cubicBezTo>
                      <a:pt x="2335" y="90"/>
                      <a:pt x="2372" y="11"/>
                      <a:pt x="2405" y="11"/>
                    </a:cubicBezTo>
                    <a:cubicBezTo>
                      <a:pt x="2438" y="11"/>
                      <a:pt x="2468" y="89"/>
                      <a:pt x="2501" y="88"/>
                    </a:cubicBezTo>
                    <a:cubicBezTo>
                      <a:pt x="2534" y="87"/>
                      <a:pt x="2570" y="7"/>
                      <a:pt x="2602" y="6"/>
                    </a:cubicBezTo>
                    <a:cubicBezTo>
                      <a:pt x="2634" y="5"/>
                      <a:pt x="2660" y="83"/>
                      <a:pt x="2693" y="83"/>
                    </a:cubicBezTo>
                    <a:cubicBezTo>
                      <a:pt x="2726" y="83"/>
                      <a:pt x="2766" y="5"/>
                      <a:pt x="2798" y="6"/>
                    </a:cubicBezTo>
                    <a:cubicBezTo>
                      <a:pt x="2830" y="7"/>
                      <a:pt x="2853" y="88"/>
                      <a:pt x="2885" y="88"/>
                    </a:cubicBezTo>
                    <a:cubicBezTo>
                      <a:pt x="2917" y="88"/>
                      <a:pt x="2959" y="7"/>
                      <a:pt x="2990" y="6"/>
                    </a:cubicBezTo>
                    <a:cubicBezTo>
                      <a:pt x="3021" y="5"/>
                      <a:pt x="3042" y="82"/>
                      <a:pt x="3072" y="83"/>
                    </a:cubicBezTo>
                    <a:cubicBezTo>
                      <a:pt x="3102" y="84"/>
                      <a:pt x="3141" y="11"/>
                      <a:pt x="3173" y="11"/>
                    </a:cubicBezTo>
                    <a:cubicBezTo>
                      <a:pt x="3205" y="11"/>
                      <a:pt x="3231" y="84"/>
                      <a:pt x="3264" y="83"/>
                    </a:cubicBezTo>
                    <a:cubicBezTo>
                      <a:pt x="3297" y="82"/>
                      <a:pt x="3333" y="44"/>
                      <a:pt x="3370" y="6"/>
                    </a:cubicBezTo>
                  </a:path>
                </a:pathLst>
              </a:cu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182" name="Text Box 37"/>
              <p:cNvSpPr txBox="1">
                <a:spLocks noChangeArrowheads="1"/>
              </p:cNvSpPr>
              <p:nvPr/>
            </p:nvSpPr>
            <p:spPr bwMode="auto">
              <a:xfrm>
                <a:off x="3582" y="1498"/>
                <a:ext cx="604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Diagnosed disease</a:t>
                </a:r>
              </a:p>
            </p:txBody>
          </p:sp>
          <p:sp>
            <p:nvSpPr>
              <p:cNvPr id="7183" name="Text Box 38"/>
              <p:cNvSpPr txBox="1">
                <a:spLocks noChangeArrowheads="1"/>
              </p:cNvSpPr>
              <p:nvPr/>
            </p:nvSpPr>
            <p:spPr bwMode="auto">
              <a:xfrm>
                <a:off x="3278" y="2101"/>
                <a:ext cx="1241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Undiagnosed or</a:t>
                </a:r>
              </a:p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wrongly diagnosed disease</a:t>
                </a:r>
              </a:p>
            </p:txBody>
          </p:sp>
        </p:grpSp>
      </p:grpSp>
      <p:sp>
        <p:nvSpPr>
          <p:cNvPr id="7173" name="Rectangle 39"/>
          <p:cNvSpPr>
            <a:spLocks noChangeArrowheads="1"/>
          </p:cNvSpPr>
          <p:nvPr/>
        </p:nvSpPr>
        <p:spPr bwMode="auto">
          <a:xfrm>
            <a:off x="1042988" y="642938"/>
            <a:ext cx="698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solidFill>
                  <a:schemeClr val="accent2"/>
                </a:solidFill>
              </a:rPr>
              <a:t>Iceberg phenomenon ?</a:t>
            </a:r>
            <a:br>
              <a:rPr lang="en-US" sz="4800">
                <a:solidFill>
                  <a:schemeClr val="accent2"/>
                </a:solidFill>
              </a:rPr>
            </a:br>
            <a:endParaRPr lang="en-US" sz="4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Provide take away information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patient instruction leaflets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resource contacts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Arrange follow up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Reinforcement of information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preventive measures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It is sometimes wrongly assumed that just by providing people with information, they will automatically be able to make healthy choices.</a:t>
            </a:r>
          </a:p>
          <a:p>
            <a:pPr algn="l" rtl="0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Examples    ?? </a:t>
            </a:r>
          </a:p>
          <a:p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patient education</a:t>
            </a:r>
            <a:endParaRPr lang="ar-SA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Fahad 55 years old blind recently diagnosed type 2 diabetes mellitus, come to the primary care clinic for follow up visit.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How you will help fahad to understand and cope with diabetes?</a:t>
            </a:r>
            <a:endParaRPr lang="en-GB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 education model</a:t>
            </a:r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Establish the patient’s knowledge of the problem</a:t>
            </a:r>
          </a:p>
          <a:p>
            <a:pPr algn="l" rtl="0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Describe the problem</a:t>
            </a:r>
          </a:p>
          <a:p>
            <a:pPr algn="l" rtl="0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Establish the patient’s attitudes to the problem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education model</a:t>
            </a:r>
            <a:endParaRPr lang="ar-SA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Correct any incorrect health beliefs</a:t>
            </a:r>
          </a:p>
          <a:p>
            <a:pPr algn="l" rtl="0"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Supplement the patient’s existing knowledge to a level appropriate to the needs of the patient and the doctor</a:t>
            </a:r>
          </a:p>
          <a:p>
            <a:pPr algn="l" rtl="0"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Facilitation by the use of special charts, diagrams, models.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education model</a:t>
            </a:r>
            <a:endParaRPr lang="ar-SA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Explore other preventive opportunities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Reinforce the information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Develop a management plan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immediate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long term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patient participation in decision making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education model</a:t>
            </a:r>
            <a:endParaRPr lang="ar-SA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Learning by doing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the right step towards positive action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Good human relationship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patients must accept you as a friend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Leader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patients learn best from the educator whom they respect and regard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ar-S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ar-SA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latin typeface="Times New Roman" pitchFamily="18" charset="0"/>
                <a:cs typeface="Times New Roman" pitchFamily="18" charset="0"/>
              </a:rPr>
              <a:t>Practicing the principles of patient education will facilitate the doctor relationship with patients and families and improve patient’s satisfaction, and outcome</a:t>
            </a:r>
            <a:r>
              <a:rPr lang="en-US" smtClean="0"/>
              <a:t>.</a:t>
            </a:r>
            <a:endParaRPr lang="en-GB" smtClean="0"/>
          </a:p>
          <a:p>
            <a:pPr algn="l" rtl="0"/>
            <a:endParaRPr lang="ar-SA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7"/>
          <p:cNvSpPr>
            <a:spLocks noChangeArrowheads="1" noChangeShapeType="1" noTextEdit="1"/>
          </p:cNvSpPr>
          <p:nvPr/>
        </p:nvSpPr>
        <p:spPr bwMode="auto">
          <a:xfrm>
            <a:off x="539750" y="2133600"/>
            <a:ext cx="8064500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Jokerman"/>
              </a:rPr>
              <a:t>Thank you</a:t>
            </a:r>
            <a:endParaRPr lang="ar-SA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Jokerman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22313"/>
          </a:xfrm>
        </p:spPr>
        <p:txBody>
          <a:bodyPr anchor="t"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Does it work?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276475"/>
            <a:ext cx="8143875" cy="446563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USA: Mortality from stroke has decreased by 50% since 1972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Early diagnosis and treatment of hypertension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Mortality from cervix cancer decreased by 80%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Pap smear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Neonatal screening: Decrease in mental retardation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Phenylketonuria screening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Congenital hypothyroidism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7188" cy="474663"/>
          </a:xfrm>
          <a:noFill/>
        </p:spPr>
        <p:txBody>
          <a:bodyPr anchorCtr="0"/>
          <a:lstStyle/>
          <a:p>
            <a:pPr algn="ctr"/>
            <a:fld id="{05908B10-9D3A-4FF1-9B80-4FE5A481AECD}" type="slidenum">
              <a:rPr lang="tr-TR" sz="1400" b="0" smtClean="0">
                <a:solidFill>
                  <a:schemeClr val="tx1"/>
                </a:solidFill>
              </a:rPr>
              <a:pPr algn="ctr"/>
              <a:t>5</a:t>
            </a:fld>
            <a:endParaRPr lang="tr-TR" sz="1400" b="0" smtClean="0">
              <a:solidFill>
                <a:schemeClr val="tx1"/>
              </a:solidFill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619250" y="6308725"/>
            <a:ext cx="5859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National Center for Health Statistics. http://www.cdc.gov/nchs/r&amp;d/ndi/ndi.htm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Health Promotion</a:t>
            </a:r>
            <a:r>
              <a:rPr lang="en-GB" sz="5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8388350" cy="41052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endParaRPr lang="en-US" sz="3200" smtClean="0"/>
          </a:p>
          <a:p>
            <a:pPr algn="l" rtl="0"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Includes all measures which promote good health and prevent or delay the onset of disease or their complications.</a:t>
            </a:r>
          </a:p>
          <a:p>
            <a:pPr algn="l" rtl="0"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The essential union of prevention with care and cure (RCGP,1981).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Health promotion WHO "the process of enabling people to increase control over and improve their health</a:t>
            </a:r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Why in Family Practice 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b="1" dirty="0" smtClean="0"/>
              <a:t>Frequent contact between patient and doctor over many years</a:t>
            </a:r>
          </a:p>
          <a:p>
            <a:pPr lvl="0" algn="l" rtl="0"/>
            <a:r>
              <a:rPr lang="en-US" b="1" dirty="0" smtClean="0"/>
              <a:t>Responsibility for a defined population</a:t>
            </a:r>
          </a:p>
          <a:p>
            <a:pPr lvl="0" algn="l" rtl="0"/>
            <a:r>
              <a:rPr lang="en-US" b="1" dirty="0" smtClean="0"/>
              <a:t>The contribution of PHC team</a:t>
            </a:r>
          </a:p>
          <a:p>
            <a:pPr lvl="0" algn="l" rtl="0"/>
            <a:r>
              <a:rPr lang="en-US" b="1" dirty="0" smtClean="0"/>
              <a:t>The power of </a:t>
            </a:r>
            <a:r>
              <a:rPr lang="en-US" b="1" dirty="0" err="1" smtClean="0"/>
              <a:t>dr</a:t>
            </a:r>
            <a:r>
              <a:rPr lang="en-US" b="1" dirty="0" smtClean="0"/>
              <a:t>-pt relationship</a:t>
            </a:r>
          </a:p>
          <a:p>
            <a:endParaRPr lang="ar-S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1375</Words>
  <Application>Microsoft Office PowerPoint</Application>
  <PresentationFormat>On-screen Show (4:3)</PresentationFormat>
  <Paragraphs>299</Paragraphs>
  <Slides>48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Wingdings</vt:lpstr>
      <vt:lpstr>Times New Roman</vt:lpstr>
      <vt:lpstr>Monotype Sorts</vt:lpstr>
      <vt:lpstr>Calibri</vt:lpstr>
      <vt:lpstr>Capsules</vt:lpstr>
      <vt:lpstr>تصميم افتراضي</vt:lpstr>
      <vt:lpstr>             Anticipatory care        </vt:lpstr>
      <vt:lpstr>Slide 2</vt:lpstr>
      <vt:lpstr>Slide 3</vt:lpstr>
      <vt:lpstr>Slide 4</vt:lpstr>
      <vt:lpstr>Does it work?</vt:lpstr>
      <vt:lpstr>Health Promotion </vt:lpstr>
      <vt:lpstr>Slide 7</vt:lpstr>
      <vt:lpstr>Slide 8</vt:lpstr>
      <vt:lpstr>Slide 9</vt:lpstr>
      <vt:lpstr>Slide 10</vt:lpstr>
      <vt:lpstr>Aims:</vt:lpstr>
      <vt:lpstr>   Health Promotion :</vt:lpstr>
      <vt:lpstr>Slide 13</vt:lpstr>
      <vt:lpstr>Primary Prevention:</vt:lpstr>
      <vt:lpstr>Cont.</vt:lpstr>
      <vt:lpstr>Slide 16</vt:lpstr>
      <vt:lpstr>Slide 17</vt:lpstr>
      <vt:lpstr>What are primary care physicians doing?</vt:lpstr>
      <vt:lpstr>Secondary Prevention:</vt:lpstr>
      <vt:lpstr>Slide 20</vt:lpstr>
      <vt:lpstr>Slide 21</vt:lpstr>
      <vt:lpstr>The Criteria:</vt:lpstr>
      <vt:lpstr>Cont. PHE</vt:lpstr>
      <vt:lpstr>Cont. PHE</vt:lpstr>
      <vt:lpstr>Cont. PHE</vt:lpstr>
      <vt:lpstr>Does it work?</vt:lpstr>
      <vt:lpstr>Rationale:</vt:lpstr>
      <vt:lpstr>Think of your daily life</vt:lpstr>
      <vt:lpstr>Rationale</vt:lpstr>
      <vt:lpstr>Screening / PHE programs in Saudi Arabia</vt:lpstr>
      <vt:lpstr>Costs of Screening</vt:lpstr>
      <vt:lpstr>Obstacles to Prevention</vt:lpstr>
      <vt:lpstr>Overcoming Patient Obstacles</vt:lpstr>
      <vt:lpstr>Conclusion:</vt:lpstr>
      <vt:lpstr>Principles of patient education</vt:lpstr>
      <vt:lpstr>Principles of patient education</vt:lpstr>
      <vt:lpstr>Principles of patient education</vt:lpstr>
      <vt:lpstr>Principles of patient education</vt:lpstr>
      <vt:lpstr>Principles of patient education</vt:lpstr>
      <vt:lpstr>Principles of patient education</vt:lpstr>
      <vt:lpstr>Principles of patient education</vt:lpstr>
      <vt:lpstr>Principles of patient education</vt:lpstr>
      <vt:lpstr>Patient education model</vt:lpstr>
      <vt:lpstr>Patient education model</vt:lpstr>
      <vt:lpstr>Patient education model</vt:lpstr>
      <vt:lpstr>Patient education model</vt:lpstr>
      <vt:lpstr>conclusion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Anticipitary  Care</dc:title>
  <dc:creator>a</dc:creator>
  <cp:lastModifiedBy>user</cp:lastModifiedBy>
  <cp:revision>124</cp:revision>
  <dcterms:created xsi:type="dcterms:W3CDTF">2004-04-04T08:28:32Z</dcterms:created>
  <dcterms:modified xsi:type="dcterms:W3CDTF">2012-04-16T15:03:32Z</dcterms:modified>
</cp:coreProperties>
</file>