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4" r:id="rId3"/>
    <p:sldMasterId id="2147483676" r:id="rId4"/>
  </p:sldMasterIdLst>
  <p:notesMasterIdLst>
    <p:notesMasterId r:id="rId67"/>
  </p:notesMasterIdLst>
  <p:sldIdLst>
    <p:sldId id="256" r:id="rId5"/>
    <p:sldId id="262" r:id="rId6"/>
    <p:sldId id="257" r:id="rId7"/>
    <p:sldId id="267" r:id="rId8"/>
    <p:sldId id="268" r:id="rId9"/>
    <p:sldId id="275" r:id="rId10"/>
    <p:sldId id="260" r:id="rId11"/>
    <p:sldId id="278" r:id="rId12"/>
    <p:sldId id="280" r:id="rId13"/>
    <p:sldId id="279" r:id="rId14"/>
    <p:sldId id="266" r:id="rId15"/>
    <p:sldId id="263" r:id="rId16"/>
    <p:sldId id="334" r:id="rId17"/>
    <p:sldId id="286" r:id="rId18"/>
    <p:sldId id="285" r:id="rId19"/>
    <p:sldId id="261" r:id="rId20"/>
    <p:sldId id="304" r:id="rId21"/>
    <p:sldId id="283" r:id="rId22"/>
    <p:sldId id="300" r:id="rId23"/>
    <p:sldId id="301" r:id="rId24"/>
    <p:sldId id="284" r:id="rId25"/>
    <p:sldId id="295" r:id="rId26"/>
    <p:sldId id="294" r:id="rId27"/>
    <p:sldId id="297" r:id="rId28"/>
    <p:sldId id="287" r:id="rId29"/>
    <p:sldId id="292" r:id="rId30"/>
    <p:sldId id="291" r:id="rId31"/>
    <p:sldId id="293" r:id="rId32"/>
    <p:sldId id="281" r:id="rId33"/>
    <p:sldId id="282" r:id="rId34"/>
    <p:sldId id="299" r:id="rId35"/>
    <p:sldId id="288" r:id="rId36"/>
    <p:sldId id="269" r:id="rId37"/>
    <p:sldId id="272" r:id="rId38"/>
    <p:sldId id="302" r:id="rId39"/>
    <p:sldId id="306" r:id="rId40"/>
    <p:sldId id="305" r:id="rId41"/>
    <p:sldId id="308" r:id="rId42"/>
    <p:sldId id="307" r:id="rId43"/>
    <p:sldId id="309" r:id="rId44"/>
    <p:sldId id="313" r:id="rId45"/>
    <p:sldId id="310" r:id="rId46"/>
    <p:sldId id="303" r:id="rId47"/>
    <p:sldId id="311" r:id="rId48"/>
    <p:sldId id="316" r:id="rId49"/>
    <p:sldId id="317" r:id="rId50"/>
    <p:sldId id="314" r:id="rId51"/>
    <p:sldId id="315" r:id="rId52"/>
    <p:sldId id="271" r:id="rId53"/>
    <p:sldId id="289" r:id="rId54"/>
    <p:sldId id="320" r:id="rId55"/>
    <p:sldId id="330" r:id="rId56"/>
    <p:sldId id="331" r:id="rId57"/>
    <p:sldId id="332" r:id="rId58"/>
    <p:sldId id="333" r:id="rId59"/>
    <p:sldId id="335" r:id="rId60"/>
    <p:sldId id="336" r:id="rId61"/>
    <p:sldId id="337" r:id="rId62"/>
    <p:sldId id="338" r:id="rId63"/>
    <p:sldId id="270" r:id="rId64"/>
    <p:sldId id="328" r:id="rId65"/>
    <p:sldId id="319" r:id="rId66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6699"/>
    <a:srgbClr val="FF7C80"/>
    <a:srgbClr val="FFFF99"/>
    <a:srgbClr val="B800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9423" autoAdjust="0"/>
  </p:normalViewPr>
  <p:slideViewPr>
    <p:cSldViewPr>
      <p:cViewPr varScale="1">
        <p:scale>
          <a:sx n="60" d="100"/>
          <a:sy n="6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7692FE-3538-4314-88C0-23D72CFBC2A8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176B93DA-967D-48CC-A882-16A984F33738}">
      <dgm:prSet phldrT="[نص]" custT="1"/>
      <dgm:spPr/>
      <dgm:t>
        <a:bodyPr/>
        <a:lstStyle/>
        <a:p>
          <a:pPr rtl="1"/>
          <a:r>
            <a:rPr lang="en-US" sz="4400" b="1" dirty="0" smtClean="0"/>
            <a:t>Type</a:t>
          </a:r>
          <a:endParaRPr lang="ar-SA" sz="4400" b="1" dirty="0"/>
        </a:p>
      </dgm:t>
    </dgm:pt>
    <dgm:pt modelId="{57DCFAC9-C474-4541-A150-4A35759E85DE}" type="parTrans" cxnId="{3CB2F9B0-14EE-449D-A248-8D9F6CFB2340}">
      <dgm:prSet/>
      <dgm:spPr/>
      <dgm:t>
        <a:bodyPr/>
        <a:lstStyle/>
        <a:p>
          <a:pPr rtl="1"/>
          <a:endParaRPr lang="ar-SA"/>
        </a:p>
      </dgm:t>
    </dgm:pt>
    <dgm:pt modelId="{A2167BFF-1D0F-40A4-B772-2FF4CA8363AE}" type="sibTrans" cxnId="{3CB2F9B0-14EE-449D-A248-8D9F6CFB2340}">
      <dgm:prSet/>
      <dgm:spPr/>
      <dgm:t>
        <a:bodyPr/>
        <a:lstStyle/>
        <a:p>
          <a:pPr rtl="1"/>
          <a:endParaRPr lang="ar-SA"/>
        </a:p>
      </dgm:t>
    </dgm:pt>
    <dgm:pt modelId="{B25A6229-9F5A-4887-8B00-359D8D471826}">
      <dgm:prSet phldrT="[نص]" custT="1"/>
      <dgm:spPr/>
      <dgm:t>
        <a:bodyPr/>
        <a:lstStyle/>
        <a:p>
          <a:pPr rtl="0"/>
          <a:r>
            <a:rPr lang="en-US" sz="2400" b="1" dirty="0" smtClean="0"/>
            <a:t>Strategies can be targeted towards changing specific problems.</a:t>
          </a:r>
          <a:endParaRPr lang="ar-SA" sz="2400" b="1" dirty="0"/>
        </a:p>
      </dgm:t>
    </dgm:pt>
    <dgm:pt modelId="{F7735F96-5AF5-4700-A1A5-FFEBBBE4F414}" type="parTrans" cxnId="{704FAA08-AA1F-4069-953F-FF3425B9A083}">
      <dgm:prSet/>
      <dgm:spPr/>
      <dgm:t>
        <a:bodyPr/>
        <a:lstStyle/>
        <a:p>
          <a:pPr rtl="1"/>
          <a:endParaRPr lang="ar-SA"/>
        </a:p>
      </dgm:t>
    </dgm:pt>
    <dgm:pt modelId="{8814632F-3E01-4E06-9F38-9DD4234741AC}" type="sibTrans" cxnId="{704FAA08-AA1F-4069-953F-FF3425B9A083}">
      <dgm:prSet/>
      <dgm:spPr/>
      <dgm:t>
        <a:bodyPr/>
        <a:lstStyle/>
        <a:p>
          <a:pPr rtl="1"/>
          <a:endParaRPr lang="ar-SA"/>
        </a:p>
      </dgm:t>
    </dgm:pt>
    <dgm:pt modelId="{8F999B58-1097-4A0E-B002-C3CD669CCB26}">
      <dgm:prSet phldrT="[نص]"/>
      <dgm:spPr/>
      <dgm:t>
        <a:bodyPr/>
        <a:lstStyle/>
        <a:p>
          <a:pPr rtl="1"/>
          <a:r>
            <a:rPr lang="en-US" b="1" dirty="0" smtClean="0"/>
            <a:t>Amount</a:t>
          </a:r>
          <a:endParaRPr lang="ar-SA" b="1" dirty="0"/>
        </a:p>
      </dgm:t>
    </dgm:pt>
    <dgm:pt modelId="{A2F7207A-6E55-4527-84EA-53E24BAF5D1A}" type="parTrans" cxnId="{A11FEE33-5503-4F69-8D81-E827E822C4A8}">
      <dgm:prSet/>
      <dgm:spPr/>
      <dgm:t>
        <a:bodyPr/>
        <a:lstStyle/>
        <a:p>
          <a:pPr rtl="1"/>
          <a:endParaRPr lang="ar-SA"/>
        </a:p>
      </dgm:t>
    </dgm:pt>
    <dgm:pt modelId="{145F5C19-B42C-479D-BA2A-509156620ACC}" type="sibTrans" cxnId="{A11FEE33-5503-4F69-8D81-E827E822C4A8}">
      <dgm:prSet/>
      <dgm:spPr/>
      <dgm:t>
        <a:bodyPr/>
        <a:lstStyle/>
        <a:p>
          <a:pPr rtl="1"/>
          <a:endParaRPr lang="ar-SA"/>
        </a:p>
      </dgm:t>
    </dgm:pt>
    <dgm:pt modelId="{7FEF0889-93AC-4C37-8058-08F8D408734B}">
      <dgm:prSet phldrT="[نص]" custT="1"/>
      <dgm:spPr/>
      <dgm:t>
        <a:bodyPr/>
        <a:lstStyle/>
        <a:p>
          <a:pPr rtl="0"/>
          <a:r>
            <a:rPr lang="en-US" sz="2400" b="1" dirty="0" smtClean="0"/>
            <a:t>Size of problem is known &amp; Impact of the strategies can be monitored.</a:t>
          </a:r>
          <a:endParaRPr lang="ar-SA" sz="2400" b="1" dirty="0"/>
        </a:p>
      </dgm:t>
    </dgm:pt>
    <dgm:pt modelId="{FDA97BF7-A56C-474C-9B9E-ABF22EE3102C}" type="parTrans" cxnId="{E7CBF65C-2292-464A-B038-62346D7BF0F5}">
      <dgm:prSet/>
      <dgm:spPr/>
      <dgm:t>
        <a:bodyPr/>
        <a:lstStyle/>
        <a:p>
          <a:pPr rtl="1"/>
          <a:endParaRPr lang="ar-SA"/>
        </a:p>
      </dgm:t>
    </dgm:pt>
    <dgm:pt modelId="{6578F306-74D7-4EC5-9C52-13919B73B1F4}" type="sibTrans" cxnId="{E7CBF65C-2292-464A-B038-62346D7BF0F5}">
      <dgm:prSet/>
      <dgm:spPr/>
      <dgm:t>
        <a:bodyPr/>
        <a:lstStyle/>
        <a:p>
          <a:pPr rtl="1"/>
          <a:endParaRPr lang="ar-SA"/>
        </a:p>
      </dgm:t>
    </dgm:pt>
    <dgm:pt modelId="{EB93CFBD-CBAC-456E-9113-1D1C2718D311}">
      <dgm:prSet phldrT="[نص]"/>
      <dgm:spPr/>
      <dgm:t>
        <a:bodyPr/>
        <a:lstStyle/>
        <a:p>
          <a:pPr rtl="1"/>
          <a:r>
            <a:rPr lang="en-US" b="1" dirty="0" smtClean="0"/>
            <a:t>Causes</a:t>
          </a:r>
          <a:r>
            <a:rPr lang="en-US" dirty="0" smtClean="0"/>
            <a:t> </a:t>
          </a:r>
          <a:endParaRPr lang="ar-SA" dirty="0"/>
        </a:p>
      </dgm:t>
    </dgm:pt>
    <dgm:pt modelId="{5BB63190-7A8B-44CB-B805-33CD987049AA}" type="parTrans" cxnId="{B8522FA0-864F-4759-BC6D-BAEAE7DDCFD9}">
      <dgm:prSet/>
      <dgm:spPr/>
      <dgm:t>
        <a:bodyPr/>
        <a:lstStyle/>
        <a:p>
          <a:pPr rtl="1"/>
          <a:endParaRPr lang="ar-SA"/>
        </a:p>
      </dgm:t>
    </dgm:pt>
    <dgm:pt modelId="{E6D045DF-3E84-4469-9948-480613823852}" type="sibTrans" cxnId="{B8522FA0-864F-4759-BC6D-BAEAE7DDCFD9}">
      <dgm:prSet/>
      <dgm:spPr/>
      <dgm:t>
        <a:bodyPr/>
        <a:lstStyle/>
        <a:p>
          <a:pPr rtl="1"/>
          <a:endParaRPr lang="ar-SA"/>
        </a:p>
      </dgm:t>
    </dgm:pt>
    <dgm:pt modelId="{409E3AC4-AE9B-4E53-9ECF-5F703F9C0AA1}">
      <dgm:prSet phldrT="[نص]" custT="1"/>
      <dgm:spPr/>
      <dgm:t>
        <a:bodyPr/>
        <a:lstStyle/>
        <a:p>
          <a:pPr rtl="0"/>
          <a:r>
            <a:rPr lang="en-US" sz="2400" b="1" dirty="0" smtClean="0"/>
            <a:t>Appropriate, effective &amp;  feasible strategies can be chosen.</a:t>
          </a:r>
          <a:endParaRPr lang="ar-SA" sz="2400" b="1" dirty="0"/>
        </a:p>
      </dgm:t>
    </dgm:pt>
    <dgm:pt modelId="{BC55F838-C0A1-49DD-B02B-CE34E604EDDC}" type="parTrans" cxnId="{5F99BA22-BAF3-44A4-99E3-5B33F2860B32}">
      <dgm:prSet/>
      <dgm:spPr/>
      <dgm:t>
        <a:bodyPr/>
        <a:lstStyle/>
        <a:p>
          <a:pPr rtl="1"/>
          <a:endParaRPr lang="ar-SA"/>
        </a:p>
      </dgm:t>
    </dgm:pt>
    <dgm:pt modelId="{FE53B911-02F9-44D0-8090-00AF9A7A8BE0}" type="sibTrans" cxnId="{5F99BA22-BAF3-44A4-99E3-5B33F2860B32}">
      <dgm:prSet/>
      <dgm:spPr/>
      <dgm:t>
        <a:bodyPr/>
        <a:lstStyle/>
        <a:p>
          <a:pPr rtl="1"/>
          <a:endParaRPr lang="ar-SA"/>
        </a:p>
      </dgm:t>
    </dgm:pt>
    <dgm:pt modelId="{0046EF77-AF64-4EC7-B1E0-77BA88FF5E2F}" type="pres">
      <dgm:prSet presAssocID="{CB7692FE-3538-4314-88C0-23D72CFBC2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3CF80C5-641D-41C0-95C8-FA1A09516DCF}" type="pres">
      <dgm:prSet presAssocID="{176B93DA-967D-48CC-A882-16A984F33738}" presName="linNode" presStyleCnt="0"/>
      <dgm:spPr/>
    </dgm:pt>
    <dgm:pt modelId="{4E715D52-8F73-4069-9D41-2E41F7576DA5}" type="pres">
      <dgm:prSet presAssocID="{176B93DA-967D-48CC-A882-16A984F3373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F3684F2-0706-4656-A4A7-BBD3A8744B33}" type="pres">
      <dgm:prSet presAssocID="{176B93DA-967D-48CC-A882-16A984F3373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8EA1F97-E81A-4501-ACCD-BE2B50FCDD05}" type="pres">
      <dgm:prSet presAssocID="{A2167BFF-1D0F-40A4-B772-2FF4CA8363AE}" presName="sp" presStyleCnt="0"/>
      <dgm:spPr/>
    </dgm:pt>
    <dgm:pt modelId="{B1E6D8A4-18E4-4B54-82D0-C100BEF281C6}" type="pres">
      <dgm:prSet presAssocID="{8F999B58-1097-4A0E-B002-C3CD669CCB26}" presName="linNode" presStyleCnt="0"/>
      <dgm:spPr/>
    </dgm:pt>
    <dgm:pt modelId="{AE67030A-6944-46EA-9C60-C8C6E823744C}" type="pres">
      <dgm:prSet presAssocID="{8F999B58-1097-4A0E-B002-C3CD669CCB2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EFA22EC-6891-4293-9FD8-28A2673247BC}" type="pres">
      <dgm:prSet presAssocID="{8F999B58-1097-4A0E-B002-C3CD669CCB2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C978AC-7FE7-4657-9EF0-CDF661A65E6F}" type="pres">
      <dgm:prSet presAssocID="{145F5C19-B42C-479D-BA2A-509156620ACC}" presName="sp" presStyleCnt="0"/>
      <dgm:spPr/>
    </dgm:pt>
    <dgm:pt modelId="{DB164CCB-CDC6-4AC2-9619-2E846737F88D}" type="pres">
      <dgm:prSet presAssocID="{EB93CFBD-CBAC-456E-9113-1D1C2718D311}" presName="linNode" presStyleCnt="0"/>
      <dgm:spPr/>
    </dgm:pt>
    <dgm:pt modelId="{622144D0-EEB4-4941-8507-A504B2C12378}" type="pres">
      <dgm:prSet presAssocID="{EB93CFBD-CBAC-456E-9113-1D1C2718D31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B8913F-2A22-478C-BEC4-5970524F8FF0}" type="pres">
      <dgm:prSet presAssocID="{EB93CFBD-CBAC-456E-9113-1D1C2718D31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616FB41-95D0-4EA3-843E-46AD9B81EB01}" type="presOf" srcId="{176B93DA-967D-48CC-A882-16A984F33738}" destId="{4E715D52-8F73-4069-9D41-2E41F7576DA5}" srcOrd="0" destOrd="0" presId="urn:microsoft.com/office/officeart/2005/8/layout/vList5"/>
    <dgm:cxn modelId="{4D8723D5-7394-41F8-8732-66AC56954E84}" type="presOf" srcId="{EB93CFBD-CBAC-456E-9113-1D1C2718D311}" destId="{622144D0-EEB4-4941-8507-A504B2C12378}" srcOrd="0" destOrd="0" presId="urn:microsoft.com/office/officeart/2005/8/layout/vList5"/>
    <dgm:cxn modelId="{5F99BA22-BAF3-44A4-99E3-5B33F2860B32}" srcId="{EB93CFBD-CBAC-456E-9113-1D1C2718D311}" destId="{409E3AC4-AE9B-4E53-9ECF-5F703F9C0AA1}" srcOrd="0" destOrd="0" parTransId="{BC55F838-C0A1-49DD-B02B-CE34E604EDDC}" sibTransId="{FE53B911-02F9-44D0-8090-00AF9A7A8BE0}"/>
    <dgm:cxn modelId="{B8522FA0-864F-4759-BC6D-BAEAE7DDCFD9}" srcId="{CB7692FE-3538-4314-88C0-23D72CFBC2A8}" destId="{EB93CFBD-CBAC-456E-9113-1D1C2718D311}" srcOrd="2" destOrd="0" parTransId="{5BB63190-7A8B-44CB-B805-33CD987049AA}" sibTransId="{E6D045DF-3E84-4469-9948-480613823852}"/>
    <dgm:cxn modelId="{3CB2F9B0-14EE-449D-A248-8D9F6CFB2340}" srcId="{CB7692FE-3538-4314-88C0-23D72CFBC2A8}" destId="{176B93DA-967D-48CC-A882-16A984F33738}" srcOrd="0" destOrd="0" parTransId="{57DCFAC9-C474-4541-A150-4A35759E85DE}" sibTransId="{A2167BFF-1D0F-40A4-B772-2FF4CA8363AE}"/>
    <dgm:cxn modelId="{E25AA701-E0CF-4F23-A1BB-0AA7DD302F1B}" type="presOf" srcId="{8F999B58-1097-4A0E-B002-C3CD669CCB26}" destId="{AE67030A-6944-46EA-9C60-C8C6E823744C}" srcOrd="0" destOrd="0" presId="urn:microsoft.com/office/officeart/2005/8/layout/vList5"/>
    <dgm:cxn modelId="{A11FEE33-5503-4F69-8D81-E827E822C4A8}" srcId="{CB7692FE-3538-4314-88C0-23D72CFBC2A8}" destId="{8F999B58-1097-4A0E-B002-C3CD669CCB26}" srcOrd="1" destOrd="0" parTransId="{A2F7207A-6E55-4527-84EA-53E24BAF5D1A}" sibTransId="{145F5C19-B42C-479D-BA2A-509156620ACC}"/>
    <dgm:cxn modelId="{E87F82DB-5836-4353-95F7-703418CA88FE}" type="presOf" srcId="{CB7692FE-3538-4314-88C0-23D72CFBC2A8}" destId="{0046EF77-AF64-4EC7-B1E0-77BA88FF5E2F}" srcOrd="0" destOrd="0" presId="urn:microsoft.com/office/officeart/2005/8/layout/vList5"/>
    <dgm:cxn modelId="{3D780663-E048-4B18-85BF-6B6FA1A8B7DD}" type="presOf" srcId="{B25A6229-9F5A-4887-8B00-359D8D471826}" destId="{5F3684F2-0706-4656-A4A7-BBD3A8744B33}" srcOrd="0" destOrd="0" presId="urn:microsoft.com/office/officeart/2005/8/layout/vList5"/>
    <dgm:cxn modelId="{E7CBF65C-2292-464A-B038-62346D7BF0F5}" srcId="{8F999B58-1097-4A0E-B002-C3CD669CCB26}" destId="{7FEF0889-93AC-4C37-8058-08F8D408734B}" srcOrd="0" destOrd="0" parTransId="{FDA97BF7-A56C-474C-9B9E-ABF22EE3102C}" sibTransId="{6578F306-74D7-4EC5-9C52-13919B73B1F4}"/>
    <dgm:cxn modelId="{3D940B5A-3073-4E6F-A9B5-3D503B062766}" type="presOf" srcId="{409E3AC4-AE9B-4E53-9ECF-5F703F9C0AA1}" destId="{FDB8913F-2A22-478C-BEC4-5970524F8FF0}" srcOrd="0" destOrd="0" presId="urn:microsoft.com/office/officeart/2005/8/layout/vList5"/>
    <dgm:cxn modelId="{629B1002-876A-4D10-9AC7-84A600A4F999}" type="presOf" srcId="{7FEF0889-93AC-4C37-8058-08F8D408734B}" destId="{3EFA22EC-6891-4293-9FD8-28A2673247BC}" srcOrd="0" destOrd="0" presId="urn:microsoft.com/office/officeart/2005/8/layout/vList5"/>
    <dgm:cxn modelId="{704FAA08-AA1F-4069-953F-FF3425B9A083}" srcId="{176B93DA-967D-48CC-A882-16A984F33738}" destId="{B25A6229-9F5A-4887-8B00-359D8D471826}" srcOrd="0" destOrd="0" parTransId="{F7735F96-5AF5-4700-A1A5-FFEBBBE4F414}" sibTransId="{8814632F-3E01-4E06-9F38-9DD4234741AC}"/>
    <dgm:cxn modelId="{24D9D340-4136-493E-8520-3ED20B8C2381}" type="presParOf" srcId="{0046EF77-AF64-4EC7-B1E0-77BA88FF5E2F}" destId="{23CF80C5-641D-41C0-95C8-FA1A09516DCF}" srcOrd="0" destOrd="0" presId="urn:microsoft.com/office/officeart/2005/8/layout/vList5"/>
    <dgm:cxn modelId="{41DB35C8-7738-4736-A228-10B1963D34D6}" type="presParOf" srcId="{23CF80C5-641D-41C0-95C8-FA1A09516DCF}" destId="{4E715D52-8F73-4069-9D41-2E41F7576DA5}" srcOrd="0" destOrd="0" presId="urn:microsoft.com/office/officeart/2005/8/layout/vList5"/>
    <dgm:cxn modelId="{CFD0E73A-F5E0-426C-9B62-E5DBE44E206A}" type="presParOf" srcId="{23CF80C5-641D-41C0-95C8-FA1A09516DCF}" destId="{5F3684F2-0706-4656-A4A7-BBD3A8744B33}" srcOrd="1" destOrd="0" presId="urn:microsoft.com/office/officeart/2005/8/layout/vList5"/>
    <dgm:cxn modelId="{2C5462DF-E3C1-4327-8E22-7F7B0EE331B0}" type="presParOf" srcId="{0046EF77-AF64-4EC7-B1E0-77BA88FF5E2F}" destId="{78EA1F97-E81A-4501-ACCD-BE2B50FCDD05}" srcOrd="1" destOrd="0" presId="urn:microsoft.com/office/officeart/2005/8/layout/vList5"/>
    <dgm:cxn modelId="{687E2A5D-65AA-40C3-BDEC-87A2BEDF547D}" type="presParOf" srcId="{0046EF77-AF64-4EC7-B1E0-77BA88FF5E2F}" destId="{B1E6D8A4-18E4-4B54-82D0-C100BEF281C6}" srcOrd="2" destOrd="0" presId="urn:microsoft.com/office/officeart/2005/8/layout/vList5"/>
    <dgm:cxn modelId="{104DB464-32A1-4FE6-B8B5-7EDAAD8EAC49}" type="presParOf" srcId="{B1E6D8A4-18E4-4B54-82D0-C100BEF281C6}" destId="{AE67030A-6944-46EA-9C60-C8C6E823744C}" srcOrd="0" destOrd="0" presId="urn:microsoft.com/office/officeart/2005/8/layout/vList5"/>
    <dgm:cxn modelId="{BE849059-31E8-4985-8D14-631A4B8F30B5}" type="presParOf" srcId="{B1E6D8A4-18E4-4B54-82D0-C100BEF281C6}" destId="{3EFA22EC-6891-4293-9FD8-28A2673247BC}" srcOrd="1" destOrd="0" presId="urn:microsoft.com/office/officeart/2005/8/layout/vList5"/>
    <dgm:cxn modelId="{DAA19A3D-7E2B-4A86-B1B3-8C37450733CB}" type="presParOf" srcId="{0046EF77-AF64-4EC7-B1E0-77BA88FF5E2F}" destId="{1AC978AC-7FE7-4657-9EF0-CDF661A65E6F}" srcOrd="3" destOrd="0" presId="urn:microsoft.com/office/officeart/2005/8/layout/vList5"/>
    <dgm:cxn modelId="{B41F0F90-469D-4BF0-BDAE-106036A8C469}" type="presParOf" srcId="{0046EF77-AF64-4EC7-B1E0-77BA88FF5E2F}" destId="{DB164CCB-CDC6-4AC2-9619-2E846737F88D}" srcOrd="4" destOrd="0" presId="urn:microsoft.com/office/officeart/2005/8/layout/vList5"/>
    <dgm:cxn modelId="{9A62BEE6-142E-4EDB-9623-EB62C221B01A}" type="presParOf" srcId="{DB164CCB-CDC6-4AC2-9619-2E846737F88D}" destId="{622144D0-EEB4-4941-8507-A504B2C12378}" srcOrd="0" destOrd="0" presId="urn:microsoft.com/office/officeart/2005/8/layout/vList5"/>
    <dgm:cxn modelId="{6D366D23-6F6D-4673-804B-0C5E2F878395}" type="presParOf" srcId="{DB164CCB-CDC6-4AC2-9619-2E846737F88D}" destId="{FDB8913F-2A22-478C-BEC4-5970524F8FF0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09FCF2-DF51-4422-9239-2BD90CAA28CB}" type="doc">
      <dgm:prSet loTypeId="urn:microsoft.com/office/officeart/2005/8/layout/chevron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9B1EE3A7-9AFF-4D9A-BBC0-251C4150EFE0}">
      <dgm:prSet phldrT="[نص]"/>
      <dgm:spPr/>
      <dgm:t>
        <a:bodyPr/>
        <a:lstStyle/>
        <a:p>
          <a:pPr rtl="0"/>
          <a:r>
            <a:rPr lang="en-US" dirty="0" smtClean="0"/>
            <a:t>Diagnosis of the disease.</a:t>
          </a:r>
          <a:endParaRPr lang="ar-SA" dirty="0"/>
        </a:p>
      </dgm:t>
    </dgm:pt>
    <dgm:pt modelId="{5E8F89BA-5AFD-45EC-8671-863E8FB9BCB8}" type="parTrans" cxnId="{B0A04699-AC44-459F-94A8-086ED6B3D800}">
      <dgm:prSet/>
      <dgm:spPr/>
      <dgm:t>
        <a:bodyPr/>
        <a:lstStyle/>
        <a:p>
          <a:pPr rtl="1"/>
          <a:endParaRPr lang="ar-SA"/>
        </a:p>
      </dgm:t>
    </dgm:pt>
    <dgm:pt modelId="{D165F254-1672-4E95-BBC9-2E26A354C222}" type="sibTrans" cxnId="{B0A04699-AC44-459F-94A8-086ED6B3D800}">
      <dgm:prSet/>
      <dgm:spPr/>
      <dgm:t>
        <a:bodyPr/>
        <a:lstStyle/>
        <a:p>
          <a:pPr rtl="1"/>
          <a:endParaRPr lang="ar-SA"/>
        </a:p>
      </dgm:t>
    </dgm:pt>
    <dgm:pt modelId="{84060898-7229-4ACD-913B-2BDF443AB43D}">
      <dgm:prSet phldrT="[نص]"/>
      <dgm:spPr/>
      <dgm:t>
        <a:bodyPr/>
        <a:lstStyle/>
        <a:p>
          <a:pPr rtl="0"/>
          <a:r>
            <a:rPr lang="en-US" dirty="0" smtClean="0"/>
            <a:t>Identify underlying cause &amp; motivating factor</a:t>
          </a:r>
          <a:endParaRPr lang="ar-SA" dirty="0"/>
        </a:p>
      </dgm:t>
    </dgm:pt>
    <dgm:pt modelId="{41B4B0C0-0A4A-4931-BE57-EE92EEB95C47}" type="parTrans" cxnId="{8FF59D88-9EE8-402F-9478-1F72DC785DE8}">
      <dgm:prSet/>
      <dgm:spPr/>
      <dgm:t>
        <a:bodyPr/>
        <a:lstStyle/>
        <a:p>
          <a:pPr rtl="1"/>
          <a:endParaRPr lang="ar-SA"/>
        </a:p>
      </dgm:t>
    </dgm:pt>
    <dgm:pt modelId="{E22D2B97-960E-449E-A474-CEF2CFF76E17}" type="sibTrans" cxnId="{8FF59D88-9EE8-402F-9478-1F72DC785DE8}">
      <dgm:prSet/>
      <dgm:spPr/>
      <dgm:t>
        <a:bodyPr/>
        <a:lstStyle/>
        <a:p>
          <a:pPr rtl="1"/>
          <a:endParaRPr lang="ar-SA"/>
        </a:p>
      </dgm:t>
    </dgm:pt>
    <dgm:pt modelId="{9ACED602-B8D5-4DAE-92BE-A6BD5A785C1E}">
      <dgm:prSet phldrT="[نص]"/>
      <dgm:spPr/>
      <dgm:t>
        <a:bodyPr/>
        <a:lstStyle/>
        <a:p>
          <a:pPr rtl="1"/>
          <a:r>
            <a:rPr lang="en-US" dirty="0" smtClean="0"/>
            <a:t>STEP III</a:t>
          </a:r>
          <a:endParaRPr lang="ar-SA" dirty="0"/>
        </a:p>
      </dgm:t>
    </dgm:pt>
    <dgm:pt modelId="{835DED8D-0022-4E61-B3DA-B70AD518626A}" type="parTrans" cxnId="{C879CFB2-BB33-4480-A9E8-FE38289DB24B}">
      <dgm:prSet/>
      <dgm:spPr/>
      <dgm:t>
        <a:bodyPr/>
        <a:lstStyle/>
        <a:p>
          <a:pPr rtl="1"/>
          <a:endParaRPr lang="ar-SA"/>
        </a:p>
      </dgm:t>
    </dgm:pt>
    <dgm:pt modelId="{4186F0ED-487B-4ADF-8683-02EAF6A2C1C2}" type="sibTrans" cxnId="{C879CFB2-BB33-4480-A9E8-FE38289DB24B}">
      <dgm:prSet/>
      <dgm:spPr/>
      <dgm:t>
        <a:bodyPr/>
        <a:lstStyle/>
        <a:p>
          <a:pPr rtl="1"/>
          <a:endParaRPr lang="ar-SA"/>
        </a:p>
      </dgm:t>
    </dgm:pt>
    <dgm:pt modelId="{B5AF0629-C1FF-4458-B2D3-0BC275A94BBE}">
      <dgm:prSet phldrT="[نص]"/>
      <dgm:spPr/>
      <dgm:t>
        <a:bodyPr/>
        <a:lstStyle/>
        <a:p>
          <a:pPr rtl="0"/>
          <a:r>
            <a:rPr lang="en-US" dirty="0" smtClean="0"/>
            <a:t>List possible intervention or treatment.</a:t>
          </a:r>
          <a:endParaRPr lang="ar-SA" dirty="0"/>
        </a:p>
      </dgm:t>
    </dgm:pt>
    <dgm:pt modelId="{8F77E91D-2057-4EE0-B743-C9BECB61388C}" type="parTrans" cxnId="{EC068C18-6D8D-412A-812B-57FE6E3D0097}">
      <dgm:prSet/>
      <dgm:spPr/>
      <dgm:t>
        <a:bodyPr/>
        <a:lstStyle/>
        <a:p>
          <a:pPr rtl="1"/>
          <a:endParaRPr lang="ar-SA"/>
        </a:p>
      </dgm:t>
    </dgm:pt>
    <dgm:pt modelId="{2B4622BC-1F60-47CB-9ADF-8BE173036EB8}" type="sibTrans" cxnId="{EC068C18-6D8D-412A-812B-57FE6E3D0097}">
      <dgm:prSet/>
      <dgm:spPr/>
      <dgm:t>
        <a:bodyPr/>
        <a:lstStyle/>
        <a:p>
          <a:pPr rtl="1"/>
          <a:endParaRPr lang="ar-SA"/>
        </a:p>
      </dgm:t>
    </dgm:pt>
    <dgm:pt modelId="{7FFDDF82-54B1-4C5B-8339-139B6FA5BFCE}">
      <dgm:prSet phldrT="[نص]"/>
      <dgm:spPr/>
      <dgm:t>
        <a:bodyPr/>
        <a:lstStyle/>
        <a:p>
          <a:pPr rtl="1"/>
          <a:r>
            <a:rPr lang="en-US" dirty="0" smtClean="0"/>
            <a:t>STEP I</a:t>
          </a:r>
          <a:endParaRPr lang="ar-SA" dirty="0"/>
        </a:p>
      </dgm:t>
    </dgm:pt>
    <dgm:pt modelId="{B60F42D1-2578-4E9C-B293-A228E2E88A3E}" type="sibTrans" cxnId="{C9ED5E51-0EBA-49C7-9891-E1722FD9A777}">
      <dgm:prSet/>
      <dgm:spPr/>
      <dgm:t>
        <a:bodyPr/>
        <a:lstStyle/>
        <a:p>
          <a:pPr rtl="1"/>
          <a:endParaRPr lang="ar-SA"/>
        </a:p>
      </dgm:t>
    </dgm:pt>
    <dgm:pt modelId="{B5C39CBA-227D-46AE-8A39-B3B028915EA1}" type="parTrans" cxnId="{C9ED5E51-0EBA-49C7-9891-E1722FD9A777}">
      <dgm:prSet/>
      <dgm:spPr/>
      <dgm:t>
        <a:bodyPr/>
        <a:lstStyle/>
        <a:p>
          <a:pPr rtl="1"/>
          <a:endParaRPr lang="ar-SA"/>
        </a:p>
      </dgm:t>
    </dgm:pt>
    <dgm:pt modelId="{8BD5B916-ABAE-4CE5-A326-99BDDB3A6230}">
      <dgm:prSet phldrT="[نص]"/>
      <dgm:spPr/>
      <dgm:t>
        <a:bodyPr/>
        <a:lstStyle/>
        <a:p>
          <a:pPr rtl="0"/>
          <a:r>
            <a:rPr lang="en-US" dirty="0" smtClean="0"/>
            <a:t>Recognize the need for action.</a:t>
          </a:r>
          <a:endParaRPr lang="ar-SA" dirty="0"/>
        </a:p>
      </dgm:t>
    </dgm:pt>
    <dgm:pt modelId="{EB1AF42C-7021-4014-8A77-3BA4F2BF0413}" type="sibTrans" cxnId="{FC79E574-0D0D-40A7-AC9D-1EDA26F5CD89}">
      <dgm:prSet/>
      <dgm:spPr/>
      <dgm:t>
        <a:bodyPr/>
        <a:lstStyle/>
        <a:p>
          <a:pPr rtl="1"/>
          <a:endParaRPr lang="ar-SA"/>
        </a:p>
      </dgm:t>
    </dgm:pt>
    <dgm:pt modelId="{6F57D2BB-A98A-41FD-BC8E-4AFBDDE7BE21}" type="parTrans" cxnId="{FC79E574-0D0D-40A7-AC9D-1EDA26F5CD89}">
      <dgm:prSet/>
      <dgm:spPr/>
      <dgm:t>
        <a:bodyPr/>
        <a:lstStyle/>
        <a:p>
          <a:pPr rtl="1"/>
          <a:endParaRPr lang="ar-SA"/>
        </a:p>
      </dgm:t>
    </dgm:pt>
    <dgm:pt modelId="{FC0F27A5-FE2D-4F79-AEC8-3B828E53FF58}">
      <dgm:prSet phldrT="[نص]"/>
      <dgm:spPr/>
      <dgm:t>
        <a:bodyPr/>
        <a:lstStyle/>
        <a:p>
          <a:pPr rtl="0"/>
          <a:r>
            <a:rPr lang="en-US" dirty="0" smtClean="0"/>
            <a:t>Identify the patient’s problem</a:t>
          </a:r>
          <a:endParaRPr lang="ar-SA" dirty="0"/>
        </a:p>
      </dgm:t>
    </dgm:pt>
    <dgm:pt modelId="{5294FC2E-FE3E-407B-BB90-A67FEA621A84}" type="sibTrans" cxnId="{ADC6BD6B-DAF2-4C90-892C-739EE4D3CE5C}">
      <dgm:prSet/>
      <dgm:spPr/>
      <dgm:t>
        <a:bodyPr/>
        <a:lstStyle/>
        <a:p>
          <a:pPr rtl="1"/>
          <a:endParaRPr lang="ar-SA"/>
        </a:p>
      </dgm:t>
    </dgm:pt>
    <dgm:pt modelId="{F159478D-1023-4515-A732-5D43D6F46046}" type="parTrans" cxnId="{ADC6BD6B-DAF2-4C90-892C-739EE4D3CE5C}">
      <dgm:prSet/>
      <dgm:spPr/>
      <dgm:t>
        <a:bodyPr/>
        <a:lstStyle/>
        <a:p>
          <a:pPr rtl="1"/>
          <a:endParaRPr lang="ar-SA"/>
        </a:p>
      </dgm:t>
    </dgm:pt>
    <dgm:pt modelId="{9A62C24A-379F-4713-AEFD-66FF0D936DFE}">
      <dgm:prSet phldrT="[نص]"/>
      <dgm:spPr/>
      <dgm:t>
        <a:bodyPr/>
        <a:lstStyle/>
        <a:p>
          <a:pPr rtl="1"/>
          <a:r>
            <a:rPr lang="en-US" dirty="0" smtClean="0"/>
            <a:t>STEP II</a:t>
          </a:r>
          <a:endParaRPr lang="ar-SA" dirty="0"/>
        </a:p>
      </dgm:t>
    </dgm:pt>
    <dgm:pt modelId="{762BDCE7-368D-4E80-8C4A-0A0D942B387C}" type="sibTrans" cxnId="{621237AB-5579-411A-BC85-1895F07D65A4}">
      <dgm:prSet/>
      <dgm:spPr/>
      <dgm:t>
        <a:bodyPr/>
        <a:lstStyle/>
        <a:p>
          <a:pPr rtl="1"/>
          <a:endParaRPr lang="ar-SA"/>
        </a:p>
      </dgm:t>
    </dgm:pt>
    <dgm:pt modelId="{0291ABF9-68CA-479A-84C1-7D0B5FDD272E}" type="parTrans" cxnId="{621237AB-5579-411A-BC85-1895F07D65A4}">
      <dgm:prSet/>
      <dgm:spPr/>
      <dgm:t>
        <a:bodyPr/>
        <a:lstStyle/>
        <a:p>
          <a:pPr rtl="1"/>
          <a:endParaRPr lang="ar-SA"/>
        </a:p>
      </dgm:t>
    </dgm:pt>
    <dgm:pt modelId="{65E47E6B-84CC-4E3C-AB84-D7F0BC226538}" type="pres">
      <dgm:prSet presAssocID="{DB09FCF2-DF51-4422-9239-2BD90CAA28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D7B7B31-AF70-46CD-B1B8-5C13D6577CFD}" type="pres">
      <dgm:prSet presAssocID="{7FFDDF82-54B1-4C5B-8339-139B6FA5BFCE}" presName="composite" presStyleCnt="0"/>
      <dgm:spPr/>
      <dgm:t>
        <a:bodyPr/>
        <a:lstStyle/>
        <a:p>
          <a:pPr rtl="1"/>
          <a:endParaRPr lang="ar-SA"/>
        </a:p>
      </dgm:t>
    </dgm:pt>
    <dgm:pt modelId="{B851F95C-716F-49C5-8C7B-105C189680CE}" type="pres">
      <dgm:prSet presAssocID="{7FFDDF82-54B1-4C5B-8339-139B6FA5BF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F37A2F-F66A-4866-B369-5BD1E1C4C6F1}" type="pres">
      <dgm:prSet presAssocID="{7FFDDF82-54B1-4C5B-8339-139B6FA5BF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00E20B-F127-4BE7-959C-D8059A665EA2}" type="pres">
      <dgm:prSet presAssocID="{B60F42D1-2578-4E9C-B293-A228E2E88A3E}" presName="sp" presStyleCnt="0"/>
      <dgm:spPr/>
      <dgm:t>
        <a:bodyPr/>
        <a:lstStyle/>
        <a:p>
          <a:pPr rtl="1"/>
          <a:endParaRPr lang="ar-SA"/>
        </a:p>
      </dgm:t>
    </dgm:pt>
    <dgm:pt modelId="{449F76E6-1AFA-456A-8EBD-E445B6148C61}" type="pres">
      <dgm:prSet presAssocID="{9A62C24A-379F-4713-AEFD-66FF0D936DFE}" presName="composite" presStyleCnt="0"/>
      <dgm:spPr/>
      <dgm:t>
        <a:bodyPr/>
        <a:lstStyle/>
        <a:p>
          <a:pPr rtl="1"/>
          <a:endParaRPr lang="ar-SA"/>
        </a:p>
      </dgm:t>
    </dgm:pt>
    <dgm:pt modelId="{7909082C-718C-4F3B-B6CE-B9976828BCC2}" type="pres">
      <dgm:prSet presAssocID="{9A62C24A-379F-4713-AEFD-66FF0D936D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8E367C-6684-45C2-947A-7948F1660A53}" type="pres">
      <dgm:prSet presAssocID="{9A62C24A-379F-4713-AEFD-66FF0D936D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DC5B90-5C37-49F7-AB41-C6BA0EEBCAC2}" type="pres">
      <dgm:prSet presAssocID="{762BDCE7-368D-4E80-8C4A-0A0D942B387C}" presName="sp" presStyleCnt="0"/>
      <dgm:spPr/>
      <dgm:t>
        <a:bodyPr/>
        <a:lstStyle/>
        <a:p>
          <a:pPr rtl="1"/>
          <a:endParaRPr lang="ar-SA"/>
        </a:p>
      </dgm:t>
    </dgm:pt>
    <dgm:pt modelId="{4A656A2A-0152-405E-AE08-9E0145C6141F}" type="pres">
      <dgm:prSet presAssocID="{9ACED602-B8D5-4DAE-92BE-A6BD5A785C1E}" presName="composite" presStyleCnt="0"/>
      <dgm:spPr/>
      <dgm:t>
        <a:bodyPr/>
        <a:lstStyle/>
        <a:p>
          <a:pPr rtl="1"/>
          <a:endParaRPr lang="ar-SA"/>
        </a:p>
      </dgm:t>
    </dgm:pt>
    <dgm:pt modelId="{D7E07A35-A70A-490F-9416-3E4177563E87}" type="pres">
      <dgm:prSet presAssocID="{9ACED602-B8D5-4DAE-92BE-A6BD5A785C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41EFB5-9F06-4D43-9F64-41E334423ABF}" type="pres">
      <dgm:prSet presAssocID="{9ACED602-B8D5-4DAE-92BE-A6BD5A785C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879CFB2-BB33-4480-A9E8-FE38289DB24B}" srcId="{DB09FCF2-DF51-4422-9239-2BD90CAA28CB}" destId="{9ACED602-B8D5-4DAE-92BE-A6BD5A785C1E}" srcOrd="2" destOrd="0" parTransId="{835DED8D-0022-4E61-B3DA-B70AD518626A}" sibTransId="{4186F0ED-487B-4ADF-8683-02EAF6A2C1C2}"/>
    <dgm:cxn modelId="{AFA81C2F-BFDF-447B-A5AB-851A60BEE32C}" type="presOf" srcId="{B5AF0629-C1FF-4458-B2D3-0BC275A94BBE}" destId="{5041EFB5-9F06-4D43-9F64-41E334423ABF}" srcOrd="0" destOrd="0" presId="urn:microsoft.com/office/officeart/2005/8/layout/chevron2"/>
    <dgm:cxn modelId="{D1F6F198-22C1-4AF8-A35A-307523D88F7B}" type="presOf" srcId="{FC0F27A5-FE2D-4F79-AEC8-3B828E53FF58}" destId="{4AF37A2F-F66A-4866-B369-5BD1E1C4C6F1}" srcOrd="0" destOrd="0" presId="urn:microsoft.com/office/officeart/2005/8/layout/chevron2"/>
    <dgm:cxn modelId="{81F7A2C4-356B-4814-9DB1-3AE74C7F515E}" type="presOf" srcId="{8BD5B916-ABAE-4CE5-A326-99BDDB3A6230}" destId="{4AF37A2F-F66A-4866-B369-5BD1E1C4C6F1}" srcOrd="0" destOrd="1" presId="urn:microsoft.com/office/officeart/2005/8/layout/chevron2"/>
    <dgm:cxn modelId="{E0D727C5-EEE9-4AFF-8EE2-021B6DD17195}" type="presOf" srcId="{9A62C24A-379F-4713-AEFD-66FF0D936DFE}" destId="{7909082C-718C-4F3B-B6CE-B9976828BCC2}" srcOrd="0" destOrd="0" presId="urn:microsoft.com/office/officeart/2005/8/layout/chevron2"/>
    <dgm:cxn modelId="{FC79E574-0D0D-40A7-AC9D-1EDA26F5CD89}" srcId="{7FFDDF82-54B1-4C5B-8339-139B6FA5BFCE}" destId="{8BD5B916-ABAE-4CE5-A326-99BDDB3A6230}" srcOrd="1" destOrd="0" parTransId="{6F57D2BB-A98A-41FD-BC8E-4AFBDDE7BE21}" sibTransId="{EB1AF42C-7021-4014-8A77-3BA4F2BF0413}"/>
    <dgm:cxn modelId="{ADC6BD6B-DAF2-4C90-892C-739EE4D3CE5C}" srcId="{7FFDDF82-54B1-4C5B-8339-139B6FA5BFCE}" destId="{FC0F27A5-FE2D-4F79-AEC8-3B828E53FF58}" srcOrd="0" destOrd="0" parTransId="{F159478D-1023-4515-A732-5D43D6F46046}" sibTransId="{5294FC2E-FE3E-407B-BB90-A67FEA621A84}"/>
    <dgm:cxn modelId="{9D63659C-A267-4604-B130-AE4D26A8E476}" type="presOf" srcId="{DB09FCF2-DF51-4422-9239-2BD90CAA28CB}" destId="{65E47E6B-84CC-4E3C-AB84-D7F0BC226538}" srcOrd="0" destOrd="0" presId="urn:microsoft.com/office/officeart/2005/8/layout/chevron2"/>
    <dgm:cxn modelId="{C9ED5E51-0EBA-49C7-9891-E1722FD9A777}" srcId="{DB09FCF2-DF51-4422-9239-2BD90CAA28CB}" destId="{7FFDDF82-54B1-4C5B-8339-139B6FA5BFCE}" srcOrd="0" destOrd="0" parTransId="{B5C39CBA-227D-46AE-8A39-B3B028915EA1}" sibTransId="{B60F42D1-2578-4E9C-B293-A228E2E88A3E}"/>
    <dgm:cxn modelId="{DCE17229-3B5F-4FAA-90A4-98079A7C38FE}" type="presOf" srcId="{84060898-7229-4ACD-913B-2BDF443AB43D}" destId="{D28E367C-6684-45C2-947A-7948F1660A53}" srcOrd="0" destOrd="1" presId="urn:microsoft.com/office/officeart/2005/8/layout/chevron2"/>
    <dgm:cxn modelId="{EC068C18-6D8D-412A-812B-57FE6E3D0097}" srcId="{9ACED602-B8D5-4DAE-92BE-A6BD5A785C1E}" destId="{B5AF0629-C1FF-4458-B2D3-0BC275A94BBE}" srcOrd="0" destOrd="0" parTransId="{8F77E91D-2057-4EE0-B743-C9BECB61388C}" sibTransId="{2B4622BC-1F60-47CB-9ADF-8BE173036EB8}"/>
    <dgm:cxn modelId="{A7681286-53D3-4F00-9391-31893805DE73}" type="presOf" srcId="{9B1EE3A7-9AFF-4D9A-BBC0-251C4150EFE0}" destId="{D28E367C-6684-45C2-947A-7948F1660A53}" srcOrd="0" destOrd="0" presId="urn:microsoft.com/office/officeart/2005/8/layout/chevron2"/>
    <dgm:cxn modelId="{E693D443-D1F5-4B0A-9BD9-0FCB8786DCA8}" type="presOf" srcId="{9ACED602-B8D5-4DAE-92BE-A6BD5A785C1E}" destId="{D7E07A35-A70A-490F-9416-3E4177563E87}" srcOrd="0" destOrd="0" presId="urn:microsoft.com/office/officeart/2005/8/layout/chevron2"/>
    <dgm:cxn modelId="{6B5159E7-DFC9-4754-8933-BC38124421D3}" type="presOf" srcId="{7FFDDF82-54B1-4C5B-8339-139B6FA5BFCE}" destId="{B851F95C-716F-49C5-8C7B-105C189680CE}" srcOrd="0" destOrd="0" presId="urn:microsoft.com/office/officeart/2005/8/layout/chevron2"/>
    <dgm:cxn modelId="{B0A04699-AC44-459F-94A8-086ED6B3D800}" srcId="{9A62C24A-379F-4713-AEFD-66FF0D936DFE}" destId="{9B1EE3A7-9AFF-4D9A-BBC0-251C4150EFE0}" srcOrd="0" destOrd="0" parTransId="{5E8F89BA-5AFD-45EC-8671-863E8FB9BCB8}" sibTransId="{D165F254-1672-4E95-BBC9-2E26A354C222}"/>
    <dgm:cxn modelId="{621237AB-5579-411A-BC85-1895F07D65A4}" srcId="{DB09FCF2-DF51-4422-9239-2BD90CAA28CB}" destId="{9A62C24A-379F-4713-AEFD-66FF0D936DFE}" srcOrd="1" destOrd="0" parTransId="{0291ABF9-68CA-479A-84C1-7D0B5FDD272E}" sibTransId="{762BDCE7-368D-4E80-8C4A-0A0D942B387C}"/>
    <dgm:cxn modelId="{8FF59D88-9EE8-402F-9478-1F72DC785DE8}" srcId="{9A62C24A-379F-4713-AEFD-66FF0D936DFE}" destId="{84060898-7229-4ACD-913B-2BDF443AB43D}" srcOrd="1" destOrd="0" parTransId="{41B4B0C0-0A4A-4931-BE57-EE92EEB95C47}" sibTransId="{E22D2B97-960E-449E-A474-CEF2CFF76E17}"/>
    <dgm:cxn modelId="{825AE36F-E330-42C5-8521-3E27F201C5F6}" type="presParOf" srcId="{65E47E6B-84CC-4E3C-AB84-D7F0BC226538}" destId="{2D7B7B31-AF70-46CD-B1B8-5C13D6577CFD}" srcOrd="0" destOrd="0" presId="urn:microsoft.com/office/officeart/2005/8/layout/chevron2"/>
    <dgm:cxn modelId="{8954F826-F277-4334-ACC2-2F3DAD2D7C03}" type="presParOf" srcId="{2D7B7B31-AF70-46CD-B1B8-5C13D6577CFD}" destId="{B851F95C-716F-49C5-8C7B-105C189680CE}" srcOrd="0" destOrd="0" presId="urn:microsoft.com/office/officeart/2005/8/layout/chevron2"/>
    <dgm:cxn modelId="{97A5EC13-5162-4F56-B610-76FAFEEE3A8B}" type="presParOf" srcId="{2D7B7B31-AF70-46CD-B1B8-5C13D6577CFD}" destId="{4AF37A2F-F66A-4866-B369-5BD1E1C4C6F1}" srcOrd="1" destOrd="0" presId="urn:microsoft.com/office/officeart/2005/8/layout/chevron2"/>
    <dgm:cxn modelId="{2C09C306-F526-4C44-804F-A91B33B0D130}" type="presParOf" srcId="{65E47E6B-84CC-4E3C-AB84-D7F0BC226538}" destId="{5300E20B-F127-4BE7-959C-D8059A665EA2}" srcOrd="1" destOrd="0" presId="urn:microsoft.com/office/officeart/2005/8/layout/chevron2"/>
    <dgm:cxn modelId="{2DD8B01E-0B4A-4185-840B-84DE6DEB4A7F}" type="presParOf" srcId="{65E47E6B-84CC-4E3C-AB84-D7F0BC226538}" destId="{449F76E6-1AFA-456A-8EBD-E445B6148C61}" srcOrd="2" destOrd="0" presId="urn:microsoft.com/office/officeart/2005/8/layout/chevron2"/>
    <dgm:cxn modelId="{D0BA694F-27CD-472C-A197-C45F8BD67C25}" type="presParOf" srcId="{449F76E6-1AFA-456A-8EBD-E445B6148C61}" destId="{7909082C-718C-4F3B-B6CE-B9976828BCC2}" srcOrd="0" destOrd="0" presId="urn:microsoft.com/office/officeart/2005/8/layout/chevron2"/>
    <dgm:cxn modelId="{36C095A1-13FB-4F78-A574-B0BEFB4F1FA6}" type="presParOf" srcId="{449F76E6-1AFA-456A-8EBD-E445B6148C61}" destId="{D28E367C-6684-45C2-947A-7948F1660A53}" srcOrd="1" destOrd="0" presId="urn:microsoft.com/office/officeart/2005/8/layout/chevron2"/>
    <dgm:cxn modelId="{5B8C446B-44E4-4CA1-8788-8D2F5D6EA154}" type="presParOf" srcId="{65E47E6B-84CC-4E3C-AB84-D7F0BC226538}" destId="{D3DC5B90-5C37-49F7-AB41-C6BA0EEBCAC2}" srcOrd="3" destOrd="0" presId="urn:microsoft.com/office/officeart/2005/8/layout/chevron2"/>
    <dgm:cxn modelId="{48297861-159E-4A05-B6C0-CF31FC9C2FE3}" type="presParOf" srcId="{65E47E6B-84CC-4E3C-AB84-D7F0BC226538}" destId="{4A656A2A-0152-405E-AE08-9E0145C6141F}" srcOrd="4" destOrd="0" presId="urn:microsoft.com/office/officeart/2005/8/layout/chevron2"/>
    <dgm:cxn modelId="{26C41D86-22C6-49E7-9128-38A41302CA14}" type="presParOf" srcId="{4A656A2A-0152-405E-AE08-9E0145C6141F}" destId="{D7E07A35-A70A-490F-9416-3E4177563E87}" srcOrd="0" destOrd="0" presId="urn:microsoft.com/office/officeart/2005/8/layout/chevron2"/>
    <dgm:cxn modelId="{7180D8D0-8CA0-4E06-BBF0-90C99A819454}" type="presParOf" srcId="{4A656A2A-0152-405E-AE08-9E0145C6141F}" destId="{5041EFB5-9F06-4D43-9F64-41E334423ABF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9FCF2-DF51-4422-9239-2BD90CAA28CB}" type="doc">
      <dgm:prSet loTypeId="urn:microsoft.com/office/officeart/2005/8/layout/chevron2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7FFDDF82-54B1-4C5B-8339-139B6FA5BFCE}">
      <dgm:prSet phldrT="[نص]"/>
      <dgm:spPr/>
      <dgm:t>
        <a:bodyPr/>
        <a:lstStyle/>
        <a:p>
          <a:pPr rtl="1"/>
          <a:r>
            <a:rPr lang="en-US" dirty="0" smtClean="0"/>
            <a:t>STEP IV</a:t>
          </a:r>
          <a:endParaRPr lang="ar-SA" dirty="0"/>
        </a:p>
      </dgm:t>
    </dgm:pt>
    <dgm:pt modelId="{B5C39CBA-227D-46AE-8A39-B3B028915EA1}" type="parTrans" cxnId="{C9ED5E51-0EBA-49C7-9891-E1722FD9A777}">
      <dgm:prSet/>
      <dgm:spPr/>
      <dgm:t>
        <a:bodyPr/>
        <a:lstStyle/>
        <a:p>
          <a:pPr rtl="1"/>
          <a:endParaRPr lang="ar-SA"/>
        </a:p>
      </dgm:t>
    </dgm:pt>
    <dgm:pt modelId="{B60F42D1-2578-4E9C-B293-A228E2E88A3E}" type="sibTrans" cxnId="{C9ED5E51-0EBA-49C7-9891-E1722FD9A777}">
      <dgm:prSet/>
      <dgm:spPr/>
      <dgm:t>
        <a:bodyPr/>
        <a:lstStyle/>
        <a:p>
          <a:pPr rtl="1"/>
          <a:endParaRPr lang="ar-SA"/>
        </a:p>
      </dgm:t>
    </dgm:pt>
    <dgm:pt modelId="{FC0F27A5-FE2D-4F79-AEC8-3B828E53FF58}">
      <dgm:prSet phldrT="[نص]"/>
      <dgm:spPr/>
      <dgm:t>
        <a:bodyPr/>
        <a:lstStyle/>
        <a:p>
          <a:pPr algn="l" rtl="0"/>
          <a:endParaRPr lang="ar-SA" sz="2100" dirty="0"/>
        </a:p>
      </dgm:t>
    </dgm:pt>
    <dgm:pt modelId="{F159478D-1023-4515-A732-5D43D6F46046}" type="parTrans" cxnId="{ADC6BD6B-DAF2-4C90-892C-739EE4D3CE5C}">
      <dgm:prSet/>
      <dgm:spPr/>
      <dgm:t>
        <a:bodyPr/>
        <a:lstStyle/>
        <a:p>
          <a:pPr rtl="1"/>
          <a:endParaRPr lang="ar-SA"/>
        </a:p>
      </dgm:t>
    </dgm:pt>
    <dgm:pt modelId="{5294FC2E-FE3E-407B-BB90-A67FEA621A84}" type="sibTrans" cxnId="{ADC6BD6B-DAF2-4C90-892C-739EE4D3CE5C}">
      <dgm:prSet/>
      <dgm:spPr/>
      <dgm:t>
        <a:bodyPr/>
        <a:lstStyle/>
        <a:p>
          <a:pPr rtl="1"/>
          <a:endParaRPr lang="ar-SA"/>
        </a:p>
      </dgm:t>
    </dgm:pt>
    <dgm:pt modelId="{9A62C24A-379F-4713-AEFD-66FF0D936DFE}">
      <dgm:prSet phldrT="[نص]"/>
      <dgm:spPr/>
      <dgm:t>
        <a:bodyPr/>
        <a:lstStyle/>
        <a:p>
          <a:pPr rtl="1"/>
          <a:r>
            <a:rPr lang="en-US" dirty="0" smtClean="0"/>
            <a:t>STEP V</a:t>
          </a:r>
          <a:endParaRPr lang="ar-SA" dirty="0"/>
        </a:p>
      </dgm:t>
    </dgm:pt>
    <dgm:pt modelId="{0291ABF9-68CA-479A-84C1-7D0B5FDD272E}" type="parTrans" cxnId="{621237AB-5579-411A-BC85-1895F07D65A4}">
      <dgm:prSet/>
      <dgm:spPr/>
      <dgm:t>
        <a:bodyPr/>
        <a:lstStyle/>
        <a:p>
          <a:pPr rtl="1"/>
          <a:endParaRPr lang="ar-SA"/>
        </a:p>
      </dgm:t>
    </dgm:pt>
    <dgm:pt modelId="{762BDCE7-368D-4E80-8C4A-0A0D942B387C}" type="sibTrans" cxnId="{621237AB-5579-411A-BC85-1895F07D65A4}">
      <dgm:prSet/>
      <dgm:spPr/>
      <dgm:t>
        <a:bodyPr/>
        <a:lstStyle/>
        <a:p>
          <a:pPr rtl="1"/>
          <a:endParaRPr lang="ar-SA"/>
        </a:p>
      </dgm:t>
    </dgm:pt>
    <dgm:pt modelId="{9B1EE3A7-9AFF-4D9A-BBC0-251C4150EFE0}">
      <dgm:prSet phldrT="[نص]" custT="1"/>
      <dgm:spPr/>
      <dgm:t>
        <a:bodyPr/>
        <a:lstStyle/>
        <a:p>
          <a:pPr rtl="0"/>
          <a:r>
            <a:rPr lang="en-US" sz="2800" dirty="0" smtClean="0"/>
            <a:t>Given proper information instruction &amp; warning regarding the treatment given</a:t>
          </a:r>
          <a:endParaRPr lang="ar-SA" sz="2800" dirty="0"/>
        </a:p>
      </dgm:t>
    </dgm:pt>
    <dgm:pt modelId="{5E8F89BA-5AFD-45EC-8671-863E8FB9BCB8}" type="parTrans" cxnId="{B0A04699-AC44-459F-94A8-086ED6B3D800}">
      <dgm:prSet/>
      <dgm:spPr/>
      <dgm:t>
        <a:bodyPr/>
        <a:lstStyle/>
        <a:p>
          <a:pPr rtl="1"/>
          <a:endParaRPr lang="ar-SA"/>
        </a:p>
      </dgm:t>
    </dgm:pt>
    <dgm:pt modelId="{D165F254-1672-4E95-BBC9-2E26A354C222}" type="sibTrans" cxnId="{B0A04699-AC44-459F-94A8-086ED6B3D800}">
      <dgm:prSet/>
      <dgm:spPr/>
      <dgm:t>
        <a:bodyPr/>
        <a:lstStyle/>
        <a:p>
          <a:pPr rtl="1"/>
          <a:endParaRPr lang="ar-SA"/>
        </a:p>
      </dgm:t>
    </dgm:pt>
    <dgm:pt modelId="{9ACED602-B8D5-4DAE-92BE-A6BD5A785C1E}">
      <dgm:prSet phldrT="[نص]"/>
      <dgm:spPr/>
      <dgm:t>
        <a:bodyPr/>
        <a:lstStyle/>
        <a:p>
          <a:pPr rtl="1"/>
          <a:r>
            <a:rPr lang="en-US" dirty="0" smtClean="0"/>
            <a:t>STEP VI</a:t>
          </a:r>
          <a:endParaRPr lang="ar-SA" dirty="0"/>
        </a:p>
      </dgm:t>
    </dgm:pt>
    <dgm:pt modelId="{835DED8D-0022-4E61-B3DA-B70AD518626A}" type="parTrans" cxnId="{C879CFB2-BB33-4480-A9E8-FE38289DB24B}">
      <dgm:prSet/>
      <dgm:spPr/>
      <dgm:t>
        <a:bodyPr/>
        <a:lstStyle/>
        <a:p>
          <a:pPr rtl="1"/>
          <a:endParaRPr lang="ar-SA"/>
        </a:p>
      </dgm:t>
    </dgm:pt>
    <dgm:pt modelId="{4186F0ED-487B-4ADF-8683-02EAF6A2C1C2}" type="sibTrans" cxnId="{C879CFB2-BB33-4480-A9E8-FE38289DB24B}">
      <dgm:prSet/>
      <dgm:spPr/>
      <dgm:t>
        <a:bodyPr/>
        <a:lstStyle/>
        <a:p>
          <a:pPr rtl="1"/>
          <a:endParaRPr lang="ar-SA"/>
        </a:p>
      </dgm:t>
    </dgm:pt>
    <dgm:pt modelId="{B5AF0629-C1FF-4458-B2D3-0BC275A94BBE}">
      <dgm:prSet phldrT="[نص]" custT="1"/>
      <dgm:spPr/>
      <dgm:t>
        <a:bodyPr/>
        <a:lstStyle/>
        <a:p>
          <a:pPr rtl="0"/>
          <a:r>
            <a:rPr lang="en-US" sz="2800" dirty="0" smtClean="0"/>
            <a:t>Monitor the treatment &amp; check response</a:t>
          </a:r>
          <a:endParaRPr lang="ar-SA" sz="2800" dirty="0"/>
        </a:p>
      </dgm:t>
    </dgm:pt>
    <dgm:pt modelId="{8F77E91D-2057-4EE0-B743-C9BECB61388C}" type="parTrans" cxnId="{EC068C18-6D8D-412A-812B-57FE6E3D0097}">
      <dgm:prSet/>
      <dgm:spPr/>
      <dgm:t>
        <a:bodyPr/>
        <a:lstStyle/>
        <a:p>
          <a:pPr rtl="1"/>
          <a:endParaRPr lang="ar-SA"/>
        </a:p>
      </dgm:t>
    </dgm:pt>
    <dgm:pt modelId="{2B4622BC-1F60-47CB-9ADF-8BE173036EB8}" type="sibTrans" cxnId="{EC068C18-6D8D-412A-812B-57FE6E3D0097}">
      <dgm:prSet/>
      <dgm:spPr/>
      <dgm:t>
        <a:bodyPr/>
        <a:lstStyle/>
        <a:p>
          <a:pPr rtl="1"/>
          <a:endParaRPr lang="ar-SA"/>
        </a:p>
      </dgm:t>
    </dgm:pt>
    <dgm:pt modelId="{F3146855-6645-4EDE-9452-5FDDBD9614AE}">
      <dgm:prSet custT="1"/>
      <dgm:spPr/>
      <dgm:t>
        <a:bodyPr/>
        <a:lstStyle/>
        <a:p>
          <a:pPr algn="l" rtl="0"/>
          <a:r>
            <a:rPr lang="en-US" sz="2800" b="0" dirty="0" smtClean="0"/>
            <a:t>Start treatment by writing an accurate &amp; complete prescription</a:t>
          </a:r>
          <a:endParaRPr lang="ar-SA" sz="2800" b="0" dirty="0"/>
        </a:p>
      </dgm:t>
    </dgm:pt>
    <dgm:pt modelId="{00A78C22-3DC2-4750-8F07-88C95BE86B61}" type="parTrans" cxnId="{B368A993-464C-432C-A1E4-53FFB7082C34}">
      <dgm:prSet/>
      <dgm:spPr/>
      <dgm:t>
        <a:bodyPr/>
        <a:lstStyle/>
        <a:p>
          <a:pPr rtl="1"/>
          <a:endParaRPr lang="ar-SA"/>
        </a:p>
      </dgm:t>
    </dgm:pt>
    <dgm:pt modelId="{492534AF-0210-4E25-ADFB-ED40A8ED5581}" type="sibTrans" cxnId="{B368A993-464C-432C-A1E4-53FFB7082C34}">
      <dgm:prSet/>
      <dgm:spPr/>
      <dgm:t>
        <a:bodyPr/>
        <a:lstStyle/>
        <a:p>
          <a:pPr rtl="1"/>
          <a:endParaRPr lang="ar-SA"/>
        </a:p>
      </dgm:t>
    </dgm:pt>
    <dgm:pt modelId="{65E47E6B-84CC-4E3C-AB84-D7F0BC226538}" type="pres">
      <dgm:prSet presAssocID="{DB09FCF2-DF51-4422-9239-2BD90CAA28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2D7B7B31-AF70-46CD-B1B8-5C13D6577CFD}" type="pres">
      <dgm:prSet presAssocID="{7FFDDF82-54B1-4C5B-8339-139B6FA5BFCE}" presName="composite" presStyleCnt="0"/>
      <dgm:spPr/>
    </dgm:pt>
    <dgm:pt modelId="{B851F95C-716F-49C5-8C7B-105C189680CE}" type="pres">
      <dgm:prSet presAssocID="{7FFDDF82-54B1-4C5B-8339-139B6FA5BFC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AF37A2F-F66A-4866-B369-5BD1E1C4C6F1}" type="pres">
      <dgm:prSet presAssocID="{7FFDDF82-54B1-4C5B-8339-139B6FA5BFC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300E20B-F127-4BE7-959C-D8059A665EA2}" type="pres">
      <dgm:prSet presAssocID="{B60F42D1-2578-4E9C-B293-A228E2E88A3E}" presName="sp" presStyleCnt="0"/>
      <dgm:spPr/>
    </dgm:pt>
    <dgm:pt modelId="{449F76E6-1AFA-456A-8EBD-E445B6148C61}" type="pres">
      <dgm:prSet presAssocID="{9A62C24A-379F-4713-AEFD-66FF0D936DFE}" presName="composite" presStyleCnt="0"/>
      <dgm:spPr/>
    </dgm:pt>
    <dgm:pt modelId="{7909082C-718C-4F3B-B6CE-B9976828BCC2}" type="pres">
      <dgm:prSet presAssocID="{9A62C24A-379F-4713-AEFD-66FF0D936DF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28E367C-6684-45C2-947A-7948F1660A53}" type="pres">
      <dgm:prSet presAssocID="{9A62C24A-379F-4713-AEFD-66FF0D936DF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3DC5B90-5C37-49F7-AB41-C6BA0EEBCAC2}" type="pres">
      <dgm:prSet presAssocID="{762BDCE7-368D-4E80-8C4A-0A0D942B387C}" presName="sp" presStyleCnt="0"/>
      <dgm:spPr/>
    </dgm:pt>
    <dgm:pt modelId="{4A656A2A-0152-405E-AE08-9E0145C6141F}" type="pres">
      <dgm:prSet presAssocID="{9ACED602-B8D5-4DAE-92BE-A6BD5A785C1E}" presName="composite" presStyleCnt="0"/>
      <dgm:spPr/>
    </dgm:pt>
    <dgm:pt modelId="{D7E07A35-A70A-490F-9416-3E4177563E87}" type="pres">
      <dgm:prSet presAssocID="{9ACED602-B8D5-4DAE-92BE-A6BD5A785C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041EFB5-9F06-4D43-9F64-41E334423ABF}" type="pres">
      <dgm:prSet presAssocID="{9ACED602-B8D5-4DAE-92BE-A6BD5A785C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879CFB2-BB33-4480-A9E8-FE38289DB24B}" srcId="{DB09FCF2-DF51-4422-9239-2BD90CAA28CB}" destId="{9ACED602-B8D5-4DAE-92BE-A6BD5A785C1E}" srcOrd="2" destOrd="0" parTransId="{835DED8D-0022-4E61-B3DA-B70AD518626A}" sibTransId="{4186F0ED-487B-4ADF-8683-02EAF6A2C1C2}"/>
    <dgm:cxn modelId="{0C0EDA04-6133-494D-8237-0707EAEF4B7D}" type="presOf" srcId="{7FFDDF82-54B1-4C5B-8339-139B6FA5BFCE}" destId="{B851F95C-716F-49C5-8C7B-105C189680CE}" srcOrd="0" destOrd="0" presId="urn:microsoft.com/office/officeart/2005/8/layout/chevron2"/>
    <dgm:cxn modelId="{ADC6BD6B-DAF2-4C90-892C-739EE4D3CE5C}" srcId="{7FFDDF82-54B1-4C5B-8339-139B6FA5BFCE}" destId="{FC0F27A5-FE2D-4F79-AEC8-3B828E53FF58}" srcOrd="0" destOrd="0" parTransId="{F159478D-1023-4515-A732-5D43D6F46046}" sibTransId="{5294FC2E-FE3E-407B-BB90-A67FEA621A84}"/>
    <dgm:cxn modelId="{423FEF69-3760-4067-97A8-152E926A4D8C}" type="presOf" srcId="{B5AF0629-C1FF-4458-B2D3-0BC275A94BBE}" destId="{5041EFB5-9F06-4D43-9F64-41E334423ABF}" srcOrd="0" destOrd="0" presId="urn:microsoft.com/office/officeart/2005/8/layout/chevron2"/>
    <dgm:cxn modelId="{526A8040-1806-4D7B-AED9-F08FF375459F}" type="presOf" srcId="{9A62C24A-379F-4713-AEFD-66FF0D936DFE}" destId="{7909082C-718C-4F3B-B6CE-B9976828BCC2}" srcOrd="0" destOrd="0" presId="urn:microsoft.com/office/officeart/2005/8/layout/chevron2"/>
    <dgm:cxn modelId="{B368A993-464C-432C-A1E4-53FFB7082C34}" srcId="{7FFDDF82-54B1-4C5B-8339-139B6FA5BFCE}" destId="{F3146855-6645-4EDE-9452-5FDDBD9614AE}" srcOrd="1" destOrd="0" parTransId="{00A78C22-3DC2-4750-8F07-88C95BE86B61}" sibTransId="{492534AF-0210-4E25-ADFB-ED40A8ED5581}"/>
    <dgm:cxn modelId="{4ED7DEDC-FF91-4782-A2F0-0B7F949BA70F}" type="presOf" srcId="{DB09FCF2-DF51-4422-9239-2BD90CAA28CB}" destId="{65E47E6B-84CC-4E3C-AB84-D7F0BC226538}" srcOrd="0" destOrd="0" presId="urn:microsoft.com/office/officeart/2005/8/layout/chevron2"/>
    <dgm:cxn modelId="{7D3751C1-3BB3-4F9D-873D-75A2AB634E91}" type="presOf" srcId="{FC0F27A5-FE2D-4F79-AEC8-3B828E53FF58}" destId="{4AF37A2F-F66A-4866-B369-5BD1E1C4C6F1}" srcOrd="0" destOrd="0" presId="urn:microsoft.com/office/officeart/2005/8/layout/chevron2"/>
    <dgm:cxn modelId="{C9ED5E51-0EBA-49C7-9891-E1722FD9A777}" srcId="{DB09FCF2-DF51-4422-9239-2BD90CAA28CB}" destId="{7FFDDF82-54B1-4C5B-8339-139B6FA5BFCE}" srcOrd="0" destOrd="0" parTransId="{B5C39CBA-227D-46AE-8A39-B3B028915EA1}" sibTransId="{B60F42D1-2578-4E9C-B293-A228E2E88A3E}"/>
    <dgm:cxn modelId="{EC068C18-6D8D-412A-812B-57FE6E3D0097}" srcId="{9ACED602-B8D5-4DAE-92BE-A6BD5A785C1E}" destId="{B5AF0629-C1FF-4458-B2D3-0BC275A94BBE}" srcOrd="0" destOrd="0" parTransId="{8F77E91D-2057-4EE0-B743-C9BECB61388C}" sibTransId="{2B4622BC-1F60-47CB-9ADF-8BE173036EB8}"/>
    <dgm:cxn modelId="{E80EC2B9-BBF6-4E1C-A96D-350E08398621}" type="presOf" srcId="{9ACED602-B8D5-4DAE-92BE-A6BD5A785C1E}" destId="{D7E07A35-A70A-490F-9416-3E4177563E87}" srcOrd="0" destOrd="0" presId="urn:microsoft.com/office/officeart/2005/8/layout/chevron2"/>
    <dgm:cxn modelId="{B0A04699-AC44-459F-94A8-086ED6B3D800}" srcId="{9A62C24A-379F-4713-AEFD-66FF0D936DFE}" destId="{9B1EE3A7-9AFF-4D9A-BBC0-251C4150EFE0}" srcOrd="0" destOrd="0" parTransId="{5E8F89BA-5AFD-45EC-8671-863E8FB9BCB8}" sibTransId="{D165F254-1672-4E95-BBC9-2E26A354C222}"/>
    <dgm:cxn modelId="{621237AB-5579-411A-BC85-1895F07D65A4}" srcId="{DB09FCF2-DF51-4422-9239-2BD90CAA28CB}" destId="{9A62C24A-379F-4713-AEFD-66FF0D936DFE}" srcOrd="1" destOrd="0" parTransId="{0291ABF9-68CA-479A-84C1-7D0B5FDD272E}" sibTransId="{762BDCE7-368D-4E80-8C4A-0A0D942B387C}"/>
    <dgm:cxn modelId="{1E1CD337-CE91-4B98-A785-A0C9F29A874C}" type="presOf" srcId="{F3146855-6645-4EDE-9452-5FDDBD9614AE}" destId="{4AF37A2F-F66A-4866-B369-5BD1E1C4C6F1}" srcOrd="0" destOrd="1" presId="urn:microsoft.com/office/officeart/2005/8/layout/chevron2"/>
    <dgm:cxn modelId="{3DBD0DA2-FA22-4507-A3FB-E46D3B6FEE68}" type="presOf" srcId="{9B1EE3A7-9AFF-4D9A-BBC0-251C4150EFE0}" destId="{D28E367C-6684-45C2-947A-7948F1660A53}" srcOrd="0" destOrd="0" presId="urn:microsoft.com/office/officeart/2005/8/layout/chevron2"/>
    <dgm:cxn modelId="{51768990-45F5-4DD9-A54A-DA5C035B0B30}" type="presParOf" srcId="{65E47E6B-84CC-4E3C-AB84-D7F0BC226538}" destId="{2D7B7B31-AF70-46CD-B1B8-5C13D6577CFD}" srcOrd="0" destOrd="0" presId="urn:microsoft.com/office/officeart/2005/8/layout/chevron2"/>
    <dgm:cxn modelId="{07F34296-9E65-43C5-9492-165DAC0E2377}" type="presParOf" srcId="{2D7B7B31-AF70-46CD-B1B8-5C13D6577CFD}" destId="{B851F95C-716F-49C5-8C7B-105C189680CE}" srcOrd="0" destOrd="0" presId="urn:microsoft.com/office/officeart/2005/8/layout/chevron2"/>
    <dgm:cxn modelId="{0DC8523E-182F-43CF-9774-1B9A668D3894}" type="presParOf" srcId="{2D7B7B31-AF70-46CD-B1B8-5C13D6577CFD}" destId="{4AF37A2F-F66A-4866-B369-5BD1E1C4C6F1}" srcOrd="1" destOrd="0" presId="urn:microsoft.com/office/officeart/2005/8/layout/chevron2"/>
    <dgm:cxn modelId="{60077FA4-AE4F-4CFD-81B9-EC4CD00214CA}" type="presParOf" srcId="{65E47E6B-84CC-4E3C-AB84-D7F0BC226538}" destId="{5300E20B-F127-4BE7-959C-D8059A665EA2}" srcOrd="1" destOrd="0" presId="urn:microsoft.com/office/officeart/2005/8/layout/chevron2"/>
    <dgm:cxn modelId="{CBE49A41-9202-436A-A590-0204208AEE62}" type="presParOf" srcId="{65E47E6B-84CC-4E3C-AB84-D7F0BC226538}" destId="{449F76E6-1AFA-456A-8EBD-E445B6148C61}" srcOrd="2" destOrd="0" presId="urn:microsoft.com/office/officeart/2005/8/layout/chevron2"/>
    <dgm:cxn modelId="{586B19A0-56A8-4CE1-A5C3-338695BD98D5}" type="presParOf" srcId="{449F76E6-1AFA-456A-8EBD-E445B6148C61}" destId="{7909082C-718C-4F3B-B6CE-B9976828BCC2}" srcOrd="0" destOrd="0" presId="urn:microsoft.com/office/officeart/2005/8/layout/chevron2"/>
    <dgm:cxn modelId="{2A998CB4-8A38-4C22-88C8-AC048A3A98DB}" type="presParOf" srcId="{449F76E6-1AFA-456A-8EBD-E445B6148C61}" destId="{D28E367C-6684-45C2-947A-7948F1660A53}" srcOrd="1" destOrd="0" presId="urn:microsoft.com/office/officeart/2005/8/layout/chevron2"/>
    <dgm:cxn modelId="{554B1D88-4340-47E7-B3F2-61F2B336D386}" type="presParOf" srcId="{65E47E6B-84CC-4E3C-AB84-D7F0BC226538}" destId="{D3DC5B90-5C37-49F7-AB41-C6BA0EEBCAC2}" srcOrd="3" destOrd="0" presId="urn:microsoft.com/office/officeart/2005/8/layout/chevron2"/>
    <dgm:cxn modelId="{6596DBEC-AE1B-4C01-A76A-EF3173C520E0}" type="presParOf" srcId="{65E47E6B-84CC-4E3C-AB84-D7F0BC226538}" destId="{4A656A2A-0152-405E-AE08-9E0145C6141F}" srcOrd="4" destOrd="0" presId="urn:microsoft.com/office/officeart/2005/8/layout/chevron2"/>
    <dgm:cxn modelId="{DDEC35DC-F0C7-40BE-9791-3213A0001418}" type="presParOf" srcId="{4A656A2A-0152-405E-AE08-9E0145C6141F}" destId="{D7E07A35-A70A-490F-9416-3E4177563E87}" srcOrd="0" destOrd="0" presId="urn:microsoft.com/office/officeart/2005/8/layout/chevron2"/>
    <dgm:cxn modelId="{3ECDE081-008E-4DDA-B4AE-4D08507263B7}" type="presParOf" srcId="{4A656A2A-0152-405E-AE08-9E0145C6141F}" destId="{5041EFB5-9F06-4D43-9F64-41E334423ABF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3178E1-8DF7-47E6-A042-709BD33ABCC3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  <a:endParaRPr lang="ar-SA" noProof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FCBF63-A275-4855-B8FF-E220A07E8AD5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0963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B9BFD-1260-4188-BCEB-0CA0030BBF7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3011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76B812-7869-41DB-AC57-3AE9C1EC9B89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D3E3A3-1D3E-4D6E-BD13-6E4A6D0D861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48131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D1BBB1-9A11-4F69-97AD-AC1FBBEC232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50179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4880E-99BA-41E4-8963-285EB3733C04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010100-0AFF-4EEA-A770-52855CA9FD1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77913" y="642938"/>
            <a:ext cx="2078037" cy="1558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8800" y="3236913"/>
            <a:ext cx="5888038" cy="52212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cs typeface="Arial" pitchFamily="34" charset="0"/>
              </a:rPr>
              <a:t>Patient&amp; Community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Beliefs and (mis)information available in the Community including cultural values on therapy, patient demands&amp; expectations, 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cs typeface="Arial" pitchFamily="34" charset="0"/>
              </a:rPr>
              <a:t>Prescriber, Dispenser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Lack of drug information, limited experience and skills, fear induced prescribing (uncertain diagnosis)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Incorrect generalization from experience, inability to read or interpret prescriptions, inadequately trained dispensers, poor attitude about dispensing and packaging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cs typeface="Arial" pitchFamily="34" charset="0"/>
              </a:rPr>
              <a:t>Workplace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smtClean="0">
                <a:cs typeface="Arial" pitchFamily="34" charset="0"/>
              </a:rPr>
              <a:t>Lack of equipment, facilities, packaging materials, lab capacity, continuing education, pressure to prescribe and dispense, insufficient staffing, inadequate supervision of practitioners.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cs typeface="Arial" pitchFamily="34" charset="0"/>
              </a:rPr>
              <a:t>Drug Supply System:</a:t>
            </a:r>
            <a:endParaRPr lang="en-US" smtClean="0">
              <a:cs typeface="Arial" pitchFamily="34" charset="0"/>
            </a:endParaRP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Drug Quality Problems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unreliable suppliers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Bad forecasting/bad quantifications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Bad Inventory Management (expired drugs, Shortages, etc.)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Pressure and lobbying from Industry (promotional activities and misleading claims)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endParaRPr lang="en-US" b="1" smtClean="0">
              <a:cs typeface="Arial" pitchFamily="34" charset="0"/>
            </a:endParaRP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r>
              <a:rPr lang="en-US" b="1" smtClean="0">
                <a:cs typeface="Arial" pitchFamily="34" charset="0"/>
              </a:rPr>
              <a:t>Drug Regulation 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non-essential drugs available: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non-formal prescribers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US" smtClean="0">
                <a:cs typeface="Arial" pitchFamily="34" charset="0"/>
              </a:rPr>
              <a:t>lack of regulation enforcement</a:t>
            </a:r>
          </a:p>
          <a:p>
            <a:pPr marL="152400" indent="-152400">
              <a:lnSpc>
                <a:spcPct val="80000"/>
              </a:lnSpc>
              <a:spcBef>
                <a:spcPct val="0"/>
              </a:spcBef>
            </a:pPr>
            <a:endParaRPr lang="en-US" sz="70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122884" name="عنصر نائب لرقم الشريحة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1"/>
            <a:fld id="{488F81EC-A5B5-45C6-8B48-10F3B5A03234}" type="slidenum">
              <a:rPr lang="ar-SA" sz="1200">
                <a:latin typeface="Calibri" pitchFamily="34" charset="0"/>
              </a:rPr>
              <a:pPr rtl="1"/>
              <a:t>13</a:t>
            </a:fld>
            <a:endParaRPr lang="ar-S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عنصر نائب لصورة الشريحة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SA" smtClean="0"/>
          </a:p>
        </p:txBody>
      </p:sp>
      <p:sp>
        <p:nvSpPr>
          <p:cNvPr id="78851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73C185-B371-4DF1-BCF6-8340AEA7EF45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F7A2F-5A83-4B50-93C1-DBEB1C4A1529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AC883-36F3-4CB0-A96F-FD2D6BE319F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4AD4-296F-4A6E-8B65-08EC8D87B231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2E111-A99B-4F58-BC7E-AC8BCA20BFA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CC248-432A-4A2A-BD24-B2F7453864A9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05CB3-C78A-4DA2-9038-F416B481ED7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pills2"/>
          <p:cNvPicPr>
            <a:picLocks noChangeAspect="1" noChangeArrowheads="1"/>
          </p:cNvPicPr>
          <p:nvPr userDrawn="1"/>
        </p:nvPicPr>
        <p:blipFill>
          <a:blip r:embed="rId2"/>
          <a:srcRect b="627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latin typeface="+mn-lt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FF76-D0D5-4661-9FC3-7AAE59B64D2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69B005-CA2B-4FA5-8FD7-4299EC72213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BA4FC-A721-419B-9FBD-3726673A3D8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16DA9-2C28-43AA-A64C-1E3F3E378B5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78058-8E2E-4AF6-B6E0-D5BD870CDB9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B0409-D64E-4097-860F-8DEA07ACA7C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B6A4A5-3720-46D5-A0BB-56E7AF5400F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05EFF-4AAF-49A9-8D11-F86C293967A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03D4-AC32-480C-821D-5718D9F07B9F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9E2B-BAD1-4956-84D0-32C3E1DAC7EF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51C37A-4475-4571-9F1E-CE27D019C2B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3B9E0-8BB3-4DE5-B4EA-DDD7F3CA40B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0260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0260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FD0A8C-FC0B-4469-84F6-35CF45FF8C0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lvl="0"/>
            <a:endParaRPr lang="ar-SA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EB587-0944-4BCD-8F2E-50D5C86BA5E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04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F8F35-491D-4D0D-92BD-5C160E28400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35052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04800"/>
            <a:ext cx="4876800" cy="1447800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BD97-7ABE-454E-8DC9-BA5A506EAC31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2AA43D-B7AA-403D-B5E7-5FF366840149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2B610-1BDB-4CCD-B430-37E1BE92B9AE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0C789-F7EF-4653-A8B6-80905AA13B4C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228601"/>
            <a:ext cx="4876800" cy="2926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3200400"/>
            <a:ext cx="48768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F1164-85B1-49FA-A173-EB08568D942D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1AF49-AF93-4E9D-9B16-9EF3338AB5C8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3243072"/>
            <a:ext cx="4876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3928872"/>
            <a:ext cx="4876800" cy="21671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38600" y="228600"/>
            <a:ext cx="4879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38600" y="914400"/>
            <a:ext cx="4876800" cy="2163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244F6-CD51-4FE2-9A22-A4971D3E73D1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027DF-F393-41D5-939B-C8EF91612DD2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6640-2602-434B-A3CD-54F62C8C9F77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59D41-671D-4C9F-8C17-42C449E18134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4F4DA-9827-48A5-AB93-23C66E497929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FFAD-D694-460C-8552-72BD7EF13CE6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7EA5-D5F0-40C2-BC79-B69EC01B9982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332AF-5450-4E6E-8F8D-7A786DA564BF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73050"/>
            <a:ext cx="48768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00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57D6-926D-4A23-B7C9-C3F164E926BA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A4F3D-6442-4A0C-9015-2CF851C9EF0F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4416425"/>
            <a:ext cx="4876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600" y="228600"/>
            <a:ext cx="4876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tr-T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4983163"/>
            <a:ext cx="4876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1450-711C-4389-8E34-40DFADCD15E1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6F7E8-AC94-4AC8-94B1-9EBE867CA3D6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E97D-1FD0-4756-BBCD-6CF81DB371D1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5175D-5CAB-4697-81E9-5681991A189F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228600"/>
            <a:ext cx="1371600" cy="59277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38600" y="228600"/>
            <a:ext cx="3352800" cy="58975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E3B7-5CAE-4308-BDF3-C70ED521B1EF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885CD-8F57-41FF-BE19-39A6B823B6E6}" type="slidenum">
              <a:rPr lang="ar-SA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5DF13-07C4-423D-AE03-7011CA283FAE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6E838-B46C-4893-81DF-40A3C801495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FDD1E-CA62-433D-BA59-8C9A56843D1C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6D184-F4D3-4771-AC05-AE918018B44C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4601-B594-4605-B454-91828F829909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7C3F1-39CD-449E-8FFD-2CA6828EFEE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CB092-67B4-4C3D-BBCC-ED7B101C19E8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B9FD-F1E8-4022-BB53-44470A30C94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7C3F-84AE-4248-AA71-AFFF117F5727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997FC-1E45-4EC8-9AE6-55D87F8DE864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6B97-020E-4108-A5A3-8812104FD526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318A-BC3B-4B12-A057-5E746A65098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025B-C00F-42A3-A1E4-018F28E8507D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1268E-3497-457D-864C-5E308373E5F8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21BF3-1ECA-4536-9AE4-33F1C9D95260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EF0D-E5D6-437B-B115-4666B1C85809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794E-F7CC-4DEA-A234-8D0EC8304857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D644-7E35-42E1-A718-5AFD9EE42D1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29CD7-EE19-44F2-92E3-CB40C01C8ECD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34A4D-9A40-495D-8972-00650BCC2B4E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5718D-80C3-4BC6-A109-D73F0A7A5E8C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C5DBA-7260-4617-8362-6E4D02F0AC15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43CB-52FC-430B-B8A3-6B4791B32955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5930-4B86-4480-ABD2-EB76B0F3DDBD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E994-C171-46CD-A152-27EDDB2FBA78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EC14-1609-440F-9E04-C28418237F7B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43762-6547-4A73-B18A-66FCE95670C1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B0934-3FC9-4912-A72D-23DAFE31D165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55DE-795D-42AB-9624-DD6FF52C0129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39B1-D540-41D1-B4E0-A9E4F0DF1D22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43D00-9335-477B-89D5-0C80461D5E6A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B106-0949-45BA-BB9E-194F3DF12CE1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53A41-7063-4206-8827-26698B89810A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DE6A1-3954-4075-BC31-32E2A7F0BB23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3CC06D-7895-43D7-993C-1B8C139301E1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3248D-83D5-45BA-8D20-CECB6FAF19E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 thruBlk="1"/>
  </p:transition>
  <p:txStyles>
    <p:titleStyle>
      <a:lvl1pPr algn="ctr" rtl="1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pills3"/>
          <p:cNvPicPr>
            <a:picLocks noChangeAspect="1" noChangeArrowheads="1"/>
          </p:cNvPicPr>
          <p:nvPr userDrawn="1"/>
        </p:nvPicPr>
        <p:blipFill>
          <a:blip r:embed="rId15"/>
          <a:srcRect t="219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latin typeface="+mn-lt"/>
              <a:cs typeface="+mn-cs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fld id="{AD3A1C71-9107-4C79-B586-3000F4C4D187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50000">
              <a:schemeClr val="accent6">
                <a:lumMod val="75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/>
          <a:srcRect l="13243" r="10010" b="3571"/>
          <a:stretch>
            <a:fillRect/>
          </a:stretch>
        </p:blipFill>
        <p:spPr bwMode="auto">
          <a:xfrm>
            <a:off x="228600" y="228600"/>
            <a:ext cx="3635375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228600"/>
            <a:ext cx="4876800" cy="589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53AB7EAD-6942-4CA1-8345-57E41426259A}" type="datetimeFigureOut">
              <a:rPr lang="tr-TR"/>
              <a:pPr>
                <a:defRPr/>
              </a:pPr>
              <a:t>24.04.2012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48400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9800" y="617220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1">
              <a:defRPr sz="1200">
                <a:solidFill>
                  <a:srgbClr val="3260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defRPr>
            </a:lvl1pPr>
          </a:lstStyle>
          <a:p>
            <a:fld id="{40A5E8CF-1844-4D37-8B32-781FC2953163}" type="slidenum">
              <a:rPr lang="ar-SA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E3F6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3E3F68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F2F2F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1366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85E25-20C0-47BF-94B2-E41F38609F81}" type="datetimeFigureOut">
              <a:rPr lang="ar-SA"/>
              <a:pPr>
                <a:defRPr/>
              </a:pPr>
              <a:t>03/06/1433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FA55FB-0C6B-4E51-B69F-4A1E5CD8FAD7}" type="slidenum">
              <a:rPr lang="ar-SA"/>
              <a:pPr>
                <a:defRPr/>
              </a:pPr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 thruBlk="1"/>
  </p:transition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gif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2.gif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6.gif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42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2.gif"/><Relationship Id="rId5" Type="http://schemas.openxmlformats.org/officeDocument/2006/relationships/image" Target="../media/image47.jpeg"/><Relationship Id="rId4" Type="http://schemas.openxmlformats.org/officeDocument/2006/relationships/slide" Target="slide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5072098" cy="2314590"/>
          </a:xfrm>
          <a:solidFill>
            <a:schemeClr val="lt2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RATIONAL USE OF MEDICATIONS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Picture 2" descr="http://www.wpro.who.int/NR/rdonlyres/2932D444-3AC5-465D-BC02-9E94A0A9B2D3/0/stethoscop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05163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7158" y="4214818"/>
            <a:ext cx="5072098" cy="231459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Dr.  </a:t>
            </a:r>
            <a:r>
              <a:rPr lang="en-US" sz="3200" b="1" dirty="0" err="1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Abeer</a:t>
            </a:r>
            <a:r>
              <a:rPr lang="en-US" sz="32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Al </a:t>
            </a:r>
            <a:r>
              <a:rPr lang="en-US" sz="3200" b="1" dirty="0" err="1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Shahrani</a:t>
            </a:r>
            <a:endParaRPr lang="en-US" sz="3200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MBBS, SBFM, ABFM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Assistant Trainer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Department of FM &amp; PHC 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National Guard Hospital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B8005C"/>
                </a:solidFill>
              </a:rPr>
              <a:t>Towards Rational Use of Medicines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</p:nvPr>
        </p:nvGraphicFramePr>
        <p:xfrm>
          <a:off x="500034" y="1500174"/>
          <a:ext cx="650085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صورة 6" descr="method-graphic.jpg"/>
          <p:cNvPicPr>
            <a:picLocks noChangeAspect="1"/>
          </p:cNvPicPr>
          <p:nvPr/>
        </p:nvPicPr>
        <p:blipFill>
          <a:blip r:embed="rId6"/>
          <a:srcRect l="8441" t="3333"/>
          <a:stretch>
            <a:fillRect/>
          </a:stretch>
        </p:blipFill>
        <p:spPr>
          <a:xfrm>
            <a:off x="7072330" y="2071678"/>
            <a:ext cx="164307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2500313" y="5143500"/>
            <a:ext cx="4014787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48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latin typeface="+mn-lt"/>
              <a:cs typeface="+mn-cs"/>
            </a:endParaRPr>
          </a:p>
        </p:txBody>
      </p:sp>
      <p:sp>
        <p:nvSpPr>
          <p:cNvPr id="192515" name="Oval 3"/>
          <p:cNvSpPr>
            <a:spLocks noChangeArrowheads="1"/>
          </p:cNvSpPr>
          <p:nvPr/>
        </p:nvSpPr>
        <p:spPr bwMode="auto">
          <a:xfrm>
            <a:off x="6500813" y="2786063"/>
            <a:ext cx="1793875" cy="1714500"/>
          </a:xfrm>
          <a:prstGeom prst="ellipse">
            <a:avLst/>
          </a:prstGeom>
          <a:solidFill>
            <a:schemeClr val="accent5"/>
          </a:solidFill>
          <a:ln w="948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latin typeface="+mn-lt"/>
              <a:cs typeface="+mn-cs"/>
            </a:endParaRPr>
          </a:p>
        </p:txBody>
      </p:sp>
      <p:sp>
        <p:nvSpPr>
          <p:cNvPr id="192516" name="Oval 4"/>
          <p:cNvSpPr>
            <a:spLocks noChangeArrowheads="1"/>
          </p:cNvSpPr>
          <p:nvPr/>
        </p:nvSpPr>
        <p:spPr bwMode="auto">
          <a:xfrm>
            <a:off x="2500313" y="1571625"/>
            <a:ext cx="4014787" cy="9906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48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latin typeface="+mn-lt"/>
              <a:cs typeface="+mn-cs"/>
            </a:endParaRPr>
          </a:p>
        </p:txBody>
      </p:sp>
      <p:sp>
        <p:nvSpPr>
          <p:cNvPr id="192518" name="Line 6"/>
          <p:cNvSpPr>
            <a:spLocks noChangeShapeType="1"/>
          </p:cNvSpPr>
          <p:nvPr/>
        </p:nvSpPr>
        <p:spPr bwMode="auto">
          <a:xfrm>
            <a:off x="4572000" y="2714625"/>
            <a:ext cx="0" cy="509588"/>
          </a:xfrm>
          <a:prstGeom prst="line">
            <a:avLst/>
          </a:prstGeom>
          <a:noFill/>
          <a:ln w="31432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V="1">
            <a:off x="4572000" y="4429125"/>
            <a:ext cx="0" cy="506413"/>
          </a:xfrm>
          <a:prstGeom prst="line">
            <a:avLst/>
          </a:prstGeom>
          <a:noFill/>
          <a:ln w="31432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2520" name="Line 8"/>
          <p:cNvSpPr>
            <a:spLocks noChangeShapeType="1"/>
          </p:cNvSpPr>
          <p:nvPr/>
        </p:nvSpPr>
        <p:spPr bwMode="auto">
          <a:xfrm>
            <a:off x="2786063" y="3752850"/>
            <a:ext cx="609600" cy="0"/>
          </a:xfrm>
          <a:prstGeom prst="line">
            <a:avLst/>
          </a:prstGeom>
          <a:noFill/>
          <a:ln w="31432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2521" name="Line 9"/>
          <p:cNvSpPr>
            <a:spLocks noChangeShapeType="1"/>
          </p:cNvSpPr>
          <p:nvPr/>
        </p:nvSpPr>
        <p:spPr bwMode="auto">
          <a:xfrm flipH="1">
            <a:off x="5786438" y="3714750"/>
            <a:ext cx="609600" cy="14288"/>
          </a:xfrm>
          <a:prstGeom prst="line">
            <a:avLst/>
          </a:prstGeom>
          <a:noFill/>
          <a:ln w="31432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3505200" y="3352800"/>
            <a:ext cx="2233613" cy="9144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382588" rtl="1" fontAlgn="auto"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ct val="90000"/>
              <a:buFont typeface="Monotype Sorts" pitchFamily="2" charset="2"/>
              <a:buNone/>
              <a:defRPr/>
            </a:pPr>
            <a:r>
              <a:rPr lang="en-US" sz="2800" b="1" dirty="0">
                <a:solidFill>
                  <a:schemeClr val="bg1"/>
                </a:solidFill>
                <a:latin typeface="Gill Sans MT" pitchFamily="34" charset="0"/>
                <a:cs typeface="+mn-cs"/>
              </a:rPr>
              <a:t>Rational Drug Use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836738" y="4970463"/>
            <a:ext cx="1984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82588" rtl="1">
              <a:buClr>
                <a:srgbClr val="BABABA"/>
              </a:buClr>
              <a:buSzPct val="90000"/>
              <a:buFont typeface="Monotype Sorts"/>
              <a:buNone/>
            </a:pPr>
            <a:endParaRPr lang="fr-CA" sz="2400">
              <a:latin typeface="Gill Sans MT" pitchFamily="34" charset="0"/>
            </a:endParaRP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2928938" y="5429250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82588" rtl="1"/>
            <a:r>
              <a:rPr lang="en-US" sz="2400" b="1">
                <a:latin typeface="Calibri" pitchFamily="34" charset="0"/>
              </a:rPr>
              <a:t>Drug Supply System  </a:t>
            </a:r>
          </a:p>
          <a:p>
            <a:pPr algn="ctr" defTabSz="382588" rtl="1">
              <a:buClr>
                <a:srgbClr val="BABABA"/>
              </a:buClr>
              <a:buSzPct val="90000"/>
              <a:buFont typeface="Monotype Sorts"/>
              <a:buNone/>
            </a:pPr>
            <a:endParaRPr lang="en-US" sz="2000" b="1" i="1">
              <a:latin typeface="Gill Sans MT" pitchFamily="34" charset="0"/>
            </a:endParaRPr>
          </a:p>
        </p:txBody>
      </p:sp>
      <p:sp>
        <p:nvSpPr>
          <p:cNvPr id="192526" name="Text Box 14"/>
          <p:cNvSpPr txBox="1">
            <a:spLocks noChangeArrowheads="1"/>
          </p:cNvSpPr>
          <p:nvPr/>
        </p:nvSpPr>
        <p:spPr bwMode="auto">
          <a:xfrm>
            <a:off x="6357938" y="3214688"/>
            <a:ext cx="2155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82588" rtl="1">
              <a:spcBef>
                <a:spcPct val="30000"/>
              </a:spcBef>
            </a:pPr>
            <a:r>
              <a:rPr lang="en-US" sz="2400" b="1">
                <a:latin typeface="Calibri" pitchFamily="34" charset="0"/>
              </a:rPr>
              <a:t>Patient &amp; community</a:t>
            </a:r>
          </a:p>
        </p:txBody>
      </p:sp>
      <p:sp>
        <p:nvSpPr>
          <p:cNvPr id="192527" name="Rectangle 15"/>
          <p:cNvSpPr>
            <a:spLocks noGrp="1" noChangeArrowheads="1"/>
          </p:cNvSpPr>
          <p:nvPr>
            <p:ph type="title"/>
          </p:nvPr>
        </p:nvSpPr>
        <p:spPr>
          <a:xfrm>
            <a:off x="1000100" y="500042"/>
            <a:ext cx="7043758" cy="71438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FACTORS INFLUENCING DRUG USE</a:t>
            </a:r>
            <a:endParaRPr lang="en-US" sz="4000" b="1" baseline="30000" dirty="0">
              <a:solidFill>
                <a:schemeClr val="accent2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2528" name="Text Box 16"/>
          <p:cNvSpPr txBox="1">
            <a:spLocks noChangeArrowheads="1"/>
          </p:cNvSpPr>
          <p:nvPr/>
        </p:nvSpPr>
        <p:spPr bwMode="auto">
          <a:xfrm>
            <a:off x="2143125" y="1785938"/>
            <a:ext cx="464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82588" rtl="1">
              <a:spcBef>
                <a:spcPct val="30000"/>
              </a:spcBef>
            </a:pPr>
            <a:r>
              <a:rPr lang="en-US" sz="2400" b="1">
                <a:latin typeface="Calibri" pitchFamily="34" charset="0"/>
              </a:rPr>
              <a:t>Policy, Legal &amp; Regulatory framework</a:t>
            </a:r>
          </a:p>
        </p:txBody>
      </p:sp>
      <p:sp>
        <p:nvSpPr>
          <p:cNvPr id="19" name="Oval 3"/>
          <p:cNvSpPr>
            <a:spLocks noChangeArrowheads="1"/>
          </p:cNvSpPr>
          <p:nvPr/>
        </p:nvSpPr>
        <p:spPr bwMode="auto">
          <a:xfrm>
            <a:off x="857250" y="2857500"/>
            <a:ext cx="1793875" cy="1714500"/>
          </a:xfrm>
          <a:prstGeom prst="ellipse">
            <a:avLst/>
          </a:prstGeom>
          <a:solidFill>
            <a:schemeClr val="accent5"/>
          </a:solidFill>
          <a:ln w="948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latin typeface="+mn-lt"/>
              <a:cs typeface="+mn-cs"/>
            </a:endParaRP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642938" y="314325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82588" rtl="1">
              <a:spcBef>
                <a:spcPct val="30000"/>
              </a:spcBef>
            </a:pPr>
            <a:r>
              <a:rPr lang="en-US" sz="2400" b="1">
                <a:latin typeface="Calibri" pitchFamily="34" charset="0"/>
              </a:rPr>
              <a:t>Prescriber, Dispenser  &amp; workplaces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2515" grpId="0" animBg="1"/>
      <p:bldP spid="192516" grpId="0" animBg="1"/>
      <p:bldP spid="192518" grpId="0" animBg="1"/>
      <p:bldP spid="192519" grpId="0" animBg="1"/>
      <p:bldP spid="192520" grpId="0" animBg="1"/>
      <p:bldP spid="192521" grpId="0" animBg="1"/>
      <p:bldP spid="192522" grpId="0" animBg="1"/>
      <p:bldP spid="192525" grpId="0"/>
      <p:bldP spid="192526" grpId="0"/>
      <p:bldP spid="192528" grpId="0"/>
      <p:bldP spid="19" grpId="0" animBg="1"/>
      <p:bldP spid="1925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1"/>
          <p:cNvSpPr txBox="1">
            <a:spLocks/>
          </p:cNvSpPr>
          <p:nvPr/>
        </p:nvSpPr>
        <p:spPr>
          <a:xfrm>
            <a:off x="214282" y="214290"/>
            <a:ext cx="8715436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شكل بيضاوي 1"/>
          <p:cNvSpPr/>
          <p:nvPr/>
        </p:nvSpPr>
        <p:spPr>
          <a:xfrm>
            <a:off x="3786188" y="2857500"/>
            <a:ext cx="142875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DRUG USE</a:t>
            </a:r>
            <a:endParaRPr lang="ar-SA" sz="2400" b="1" dirty="0"/>
          </a:p>
        </p:txBody>
      </p:sp>
      <p:sp>
        <p:nvSpPr>
          <p:cNvPr id="3" name="شكل بيضاوي 2"/>
          <p:cNvSpPr/>
          <p:nvPr/>
        </p:nvSpPr>
        <p:spPr>
          <a:xfrm>
            <a:off x="3643313" y="5072063"/>
            <a:ext cx="1428750" cy="1285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4" name="شكل بيضاوي 3"/>
          <p:cNvSpPr/>
          <p:nvPr/>
        </p:nvSpPr>
        <p:spPr>
          <a:xfrm>
            <a:off x="2143125" y="4643438"/>
            <a:ext cx="1428750" cy="12858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5" name="شكل بيضاوي 4"/>
          <p:cNvSpPr/>
          <p:nvPr/>
        </p:nvSpPr>
        <p:spPr>
          <a:xfrm>
            <a:off x="1214438" y="3429000"/>
            <a:ext cx="1428750" cy="12858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6" name="شكل بيضاوي 5"/>
          <p:cNvSpPr/>
          <p:nvPr/>
        </p:nvSpPr>
        <p:spPr>
          <a:xfrm>
            <a:off x="6215063" y="2357438"/>
            <a:ext cx="1428750" cy="1285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7" name="شكل بيضاوي 6"/>
          <p:cNvSpPr/>
          <p:nvPr/>
        </p:nvSpPr>
        <p:spPr>
          <a:xfrm>
            <a:off x="5429250" y="1071563"/>
            <a:ext cx="1500188" cy="1285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8" name="شكل بيضاوي 7"/>
          <p:cNvSpPr/>
          <p:nvPr/>
        </p:nvSpPr>
        <p:spPr>
          <a:xfrm>
            <a:off x="3929063" y="571500"/>
            <a:ext cx="1428750" cy="12858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9" name="شكل بيضاوي 8"/>
          <p:cNvSpPr/>
          <p:nvPr/>
        </p:nvSpPr>
        <p:spPr>
          <a:xfrm>
            <a:off x="1285875" y="1928813"/>
            <a:ext cx="1428750" cy="128587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0" name="شكل بيضاوي 9"/>
          <p:cNvSpPr/>
          <p:nvPr/>
        </p:nvSpPr>
        <p:spPr>
          <a:xfrm>
            <a:off x="6215063" y="3857625"/>
            <a:ext cx="1428750" cy="12858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1" name="شكل بيضاوي 10"/>
          <p:cNvSpPr/>
          <p:nvPr/>
        </p:nvSpPr>
        <p:spPr>
          <a:xfrm>
            <a:off x="5214938" y="4857750"/>
            <a:ext cx="1428750" cy="1285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2" name="شكل بيضاوي 11"/>
          <p:cNvSpPr/>
          <p:nvPr/>
        </p:nvSpPr>
        <p:spPr>
          <a:xfrm>
            <a:off x="2357438" y="857250"/>
            <a:ext cx="1428750" cy="1285875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400" b="1" dirty="0"/>
          </a:p>
        </p:txBody>
      </p:sp>
      <p:sp>
        <p:nvSpPr>
          <p:cNvPr id="13" name="سهم للأسفل 12"/>
          <p:cNvSpPr/>
          <p:nvPr/>
        </p:nvSpPr>
        <p:spPr>
          <a:xfrm>
            <a:off x="2928926" y="2714620"/>
            <a:ext cx="285752" cy="571504"/>
          </a:xfrm>
          <a:prstGeom prst="downArrow">
            <a:avLst/>
          </a:prstGeom>
          <a:scene3d>
            <a:camera prst="orthographicFront">
              <a:rot lat="0" lon="0" rev="4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سهم للأسفل 15"/>
          <p:cNvSpPr/>
          <p:nvPr/>
        </p:nvSpPr>
        <p:spPr>
          <a:xfrm flipH="1">
            <a:off x="3571868" y="2143116"/>
            <a:ext cx="288000" cy="576000"/>
          </a:xfrm>
          <a:prstGeom prst="downArrow">
            <a:avLst/>
          </a:prstGeom>
          <a:scene3d>
            <a:camera prst="orthographicFront">
              <a:rot lat="0" lon="0" rev="2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5" name="سهم للأسفل 14"/>
          <p:cNvSpPr/>
          <p:nvPr/>
        </p:nvSpPr>
        <p:spPr>
          <a:xfrm>
            <a:off x="3357554" y="4214818"/>
            <a:ext cx="285752" cy="571504"/>
          </a:xfrm>
          <a:prstGeom prst="downArrow">
            <a:avLst/>
          </a:prstGeom>
          <a:scene3d>
            <a:camera prst="orthographicFront">
              <a:rot lat="0" lon="0" rev="7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7" name="سهم للأسفل 16"/>
          <p:cNvSpPr/>
          <p:nvPr/>
        </p:nvSpPr>
        <p:spPr>
          <a:xfrm>
            <a:off x="4429124" y="2071678"/>
            <a:ext cx="285752" cy="571504"/>
          </a:xfrm>
          <a:prstGeom prst="downArrow">
            <a:avLst/>
          </a:prstGeom>
          <a:scene3d>
            <a:camera prst="orthographicFront">
              <a:rot lat="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2928926" y="3500438"/>
            <a:ext cx="285752" cy="571504"/>
          </a:xfrm>
          <a:prstGeom prst="downArrow">
            <a:avLst/>
          </a:prstGeom>
          <a:scene3d>
            <a:camera prst="orthographicFront">
              <a:rot lat="0" lon="0" rev="6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9" name="سهم للأسفل 18"/>
          <p:cNvSpPr/>
          <p:nvPr/>
        </p:nvSpPr>
        <p:spPr>
          <a:xfrm>
            <a:off x="4286248" y="4429132"/>
            <a:ext cx="285752" cy="571504"/>
          </a:xfrm>
          <a:prstGeom prst="downArrow">
            <a:avLst/>
          </a:prstGeom>
          <a:scene3d>
            <a:camera prst="orthographicFront">
              <a:rot lat="0" lon="60000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0" name="سهم للأسفل 19"/>
          <p:cNvSpPr/>
          <p:nvPr/>
        </p:nvSpPr>
        <p:spPr>
          <a:xfrm>
            <a:off x="5357818" y="2285992"/>
            <a:ext cx="285752" cy="571504"/>
          </a:xfrm>
          <a:prstGeom prst="downArrow">
            <a:avLst/>
          </a:prstGeom>
          <a:scene3d>
            <a:camera prst="orthographicFront">
              <a:rot lat="0" lon="0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1" name="سهم للأسفل 20"/>
          <p:cNvSpPr/>
          <p:nvPr/>
        </p:nvSpPr>
        <p:spPr>
          <a:xfrm>
            <a:off x="5715008" y="3000372"/>
            <a:ext cx="285752" cy="571504"/>
          </a:xfrm>
          <a:prstGeom prst="downArrow">
            <a:avLst/>
          </a:prstGeom>
          <a:scene3d>
            <a:camera prst="orthographicFront">
              <a:rot lat="0" lon="0" rev="171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2" name="سهم للأسفل 21"/>
          <p:cNvSpPr/>
          <p:nvPr/>
        </p:nvSpPr>
        <p:spPr>
          <a:xfrm>
            <a:off x="5643570" y="3786190"/>
            <a:ext cx="285752" cy="571504"/>
          </a:xfrm>
          <a:prstGeom prst="downArrow">
            <a:avLst/>
          </a:prstGeom>
          <a:scene3d>
            <a:camera prst="orthographicFront">
              <a:rot lat="0" lon="600000" rev="14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3" name="سهم للأسفل 22"/>
          <p:cNvSpPr/>
          <p:nvPr/>
        </p:nvSpPr>
        <p:spPr>
          <a:xfrm>
            <a:off x="5143504" y="4286256"/>
            <a:ext cx="285752" cy="571504"/>
          </a:xfrm>
          <a:prstGeom prst="downArrow">
            <a:avLst/>
          </a:prstGeom>
          <a:scene3d>
            <a:camera prst="orthographicFront">
              <a:rot lat="0" lon="600000" rev="1320000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4" name="مربع نص 23"/>
          <p:cNvSpPr txBox="1"/>
          <p:nvPr/>
        </p:nvSpPr>
        <p:spPr>
          <a:xfrm>
            <a:off x="2428875" y="1143000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Unbiased Information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3929063" y="857250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Knowledge Deficit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5429250" y="1357313"/>
            <a:ext cx="1428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Acquired Habits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215063" y="2714625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Cultural Beliefs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143125" y="5000625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Infra-structure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3643313" y="5357813"/>
            <a:ext cx="1428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Relation with peers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6215063" y="4143375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Patient Demand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4" name="مربع نص 33"/>
          <p:cNvSpPr txBox="1"/>
          <p:nvPr/>
        </p:nvSpPr>
        <p:spPr>
          <a:xfrm>
            <a:off x="1214438" y="3643313"/>
            <a:ext cx="1428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Workload &amp; Staffing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1285875" y="2214563"/>
            <a:ext cx="1428750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Influence of Industry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5143500" y="5143500"/>
            <a:ext cx="142875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Authority &amp; Supervision</a:t>
            </a:r>
            <a:endParaRPr lang="ar-SA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9427" name="مربع نص 37"/>
          <p:cNvSpPr txBox="1">
            <a:spLocks noChangeArrowheads="1"/>
          </p:cNvSpPr>
          <p:nvPr/>
        </p:nvSpPr>
        <p:spPr bwMode="auto">
          <a:xfrm>
            <a:off x="6786563" y="7858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1">
                <a:latin typeface="Calibri" pitchFamily="34" charset="0"/>
              </a:rPr>
              <a:t>PERSONAL </a:t>
            </a:r>
            <a:endParaRPr lang="ar-SA" sz="2400" b="1">
              <a:latin typeface="Calibri" pitchFamily="34" charset="0"/>
            </a:endParaRPr>
          </a:p>
        </p:txBody>
      </p:sp>
      <p:sp>
        <p:nvSpPr>
          <p:cNvPr id="59428" name="مربع نص 38"/>
          <p:cNvSpPr txBox="1">
            <a:spLocks noChangeArrowheads="1"/>
          </p:cNvSpPr>
          <p:nvPr/>
        </p:nvSpPr>
        <p:spPr bwMode="auto">
          <a:xfrm>
            <a:off x="6572250" y="3571875"/>
            <a:ext cx="2571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1">
                <a:latin typeface="Calibri" pitchFamily="34" charset="0"/>
              </a:rPr>
              <a:t>INTEREPERSONAL</a:t>
            </a:r>
            <a:endParaRPr lang="ar-SA" sz="2400" b="1">
              <a:latin typeface="Calibri" pitchFamily="34" charset="0"/>
            </a:endParaRPr>
          </a:p>
        </p:txBody>
      </p:sp>
      <p:sp>
        <p:nvSpPr>
          <p:cNvPr id="59429" name="مربع نص 39"/>
          <p:cNvSpPr txBox="1">
            <a:spLocks noChangeArrowheads="1"/>
          </p:cNvSpPr>
          <p:nvPr/>
        </p:nvSpPr>
        <p:spPr bwMode="auto">
          <a:xfrm>
            <a:off x="357188" y="5357813"/>
            <a:ext cx="1857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1">
                <a:latin typeface="Calibri" pitchFamily="34" charset="0"/>
              </a:rPr>
              <a:t>WORKPLACE</a:t>
            </a:r>
            <a:endParaRPr lang="ar-SA" sz="2400" b="1">
              <a:latin typeface="Calibri" pitchFamily="34" charset="0"/>
            </a:endParaRPr>
          </a:p>
        </p:txBody>
      </p:sp>
      <p:sp>
        <p:nvSpPr>
          <p:cNvPr id="59430" name="مربع نص 40"/>
          <p:cNvSpPr txBox="1">
            <a:spLocks noChangeArrowheads="1"/>
          </p:cNvSpPr>
          <p:nvPr/>
        </p:nvSpPr>
        <p:spPr bwMode="auto">
          <a:xfrm>
            <a:off x="4643438" y="6143625"/>
            <a:ext cx="2143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1">
                <a:latin typeface="Calibri" pitchFamily="34" charset="0"/>
              </a:rPr>
              <a:t>WORKGROUP</a:t>
            </a:r>
            <a:r>
              <a:rPr lang="en-US">
                <a:latin typeface="Calibri" pitchFamily="34" charset="0"/>
              </a:rPr>
              <a:t> </a:t>
            </a:r>
            <a:endParaRPr lang="ar-SA">
              <a:latin typeface="Calibri" pitchFamily="34" charset="0"/>
            </a:endParaRPr>
          </a:p>
        </p:txBody>
      </p:sp>
      <p:sp>
        <p:nvSpPr>
          <p:cNvPr id="59431" name="مربع نص 41"/>
          <p:cNvSpPr txBox="1">
            <a:spLocks noChangeArrowheads="1"/>
          </p:cNvSpPr>
          <p:nvPr/>
        </p:nvSpPr>
        <p:spPr bwMode="auto">
          <a:xfrm>
            <a:off x="0" y="5715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 b="1">
                <a:latin typeface="Calibri" pitchFamily="34" charset="0"/>
              </a:rPr>
              <a:t>INFORMATIONAL</a:t>
            </a:r>
            <a:endParaRPr lang="ar-SA" sz="2400" b="1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57158" y="428604"/>
            <a:ext cx="8286808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عنوان 9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4714908" cy="774720"/>
          </a:xfrm>
          <a:noFill/>
          <a:ln/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Important Factors</a:t>
            </a: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121863" name="عنصر نائب للمحتوى 10"/>
          <p:cNvSpPr>
            <a:spLocks noGrp="1"/>
          </p:cNvSpPr>
          <p:nvPr>
            <p:ph sz="half" idx="4294967295"/>
          </p:nvPr>
        </p:nvSpPr>
        <p:spPr>
          <a:xfrm>
            <a:off x="500034" y="1214422"/>
            <a:ext cx="7000895" cy="5214974"/>
          </a:xfrm>
        </p:spPr>
        <p:txBody>
          <a:bodyPr/>
          <a:lstStyle/>
          <a:p>
            <a:pPr algn="l" rtl="0"/>
            <a:r>
              <a:rPr lang="en-US" sz="2800" b="1" dirty="0" smtClean="0"/>
              <a:t>Lack of </a:t>
            </a:r>
            <a:r>
              <a:rPr lang="en-US" sz="2800" b="1" dirty="0" smtClean="0"/>
              <a:t>information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Faulty &amp; inadequate </a:t>
            </a:r>
            <a:r>
              <a:rPr lang="en-US" sz="2800" b="1" dirty="0" smtClean="0"/>
              <a:t>training</a:t>
            </a:r>
          </a:p>
          <a:p>
            <a:pPr algn="l" rtl="0"/>
            <a:r>
              <a:rPr lang="en-US" sz="2800" b="1" dirty="0" smtClean="0"/>
              <a:t>Poor communication between </a:t>
            </a:r>
            <a:r>
              <a:rPr lang="en-US" sz="2800" b="1" dirty="0" smtClean="0"/>
              <a:t>health professional </a:t>
            </a:r>
            <a:r>
              <a:rPr lang="en-US" sz="2800" b="1" dirty="0" smtClean="0"/>
              <a:t>&amp; </a:t>
            </a:r>
            <a:r>
              <a:rPr lang="en-US" sz="2800" b="1" dirty="0" smtClean="0"/>
              <a:t>patient</a:t>
            </a:r>
            <a:endParaRPr lang="en-US" sz="2800" b="1" dirty="0" smtClean="0"/>
          </a:p>
          <a:p>
            <a:pPr algn="l" rtl="0"/>
            <a:r>
              <a:rPr lang="en-US" sz="2800" b="1" dirty="0" smtClean="0"/>
              <a:t>Lack of </a:t>
            </a:r>
            <a:r>
              <a:rPr lang="en-US" sz="2800" b="1" dirty="0" smtClean="0"/>
              <a:t>diagnostic facilities/Uncertainty of Diagnosis </a:t>
            </a:r>
          </a:p>
          <a:p>
            <a:pPr algn="l" rtl="0"/>
            <a:r>
              <a:rPr lang="en-US" sz="2800" b="1" dirty="0" smtClean="0"/>
              <a:t>Demand from the </a:t>
            </a:r>
            <a:r>
              <a:rPr lang="en-US" sz="2800" b="1" dirty="0" smtClean="0"/>
              <a:t>patient</a:t>
            </a:r>
          </a:p>
          <a:p>
            <a:pPr algn="l" rtl="0"/>
            <a:r>
              <a:rPr lang="en-US" sz="2800" b="1" dirty="0" smtClean="0"/>
              <a:t>Defective drug supply system &amp; </a:t>
            </a:r>
            <a:r>
              <a:rPr lang="en-US" sz="2800" b="1" dirty="0" smtClean="0"/>
              <a:t>ineffective drug regulation</a:t>
            </a:r>
          </a:p>
          <a:p>
            <a:pPr algn="l" rtl="0"/>
            <a:r>
              <a:rPr lang="en-US" sz="2800" b="1" dirty="0" smtClean="0"/>
              <a:t>Promotional activities of </a:t>
            </a:r>
            <a:r>
              <a:rPr lang="en-US" sz="2800" b="1" dirty="0" smtClean="0"/>
              <a:t>pharmaceutical industries</a:t>
            </a:r>
            <a:endParaRPr lang="en-US" sz="2800" b="1" dirty="0" smtClean="0"/>
          </a:p>
        </p:txBody>
      </p:sp>
      <p:pic>
        <p:nvPicPr>
          <p:cNvPr id="13" name="Picture 4" descr="http://t0.gstatic.com/images?q=tbn:ANd9GcQSoTO7XIMXnV5Eac9YYtsh-Q-kZLowaUFYlv90bIW8rsykvLToxQ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357950" y="857232"/>
            <a:ext cx="1919593" cy="1712453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صورة 1" descr="Medic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57325"/>
            <a:ext cx="68580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989034"/>
          </a:xfrm>
        </p:spPr>
        <p:txBody>
          <a:bodyPr rtlCol="1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STEPS TO IMPROVE RATIONAL DRUG USE</a:t>
            </a:r>
            <a:endParaRPr lang="ar-SA" sz="3600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457200" y="428604"/>
            <a:ext cx="8186766" cy="989034"/>
          </a:xfrm>
        </p:spPr>
        <p:txBody>
          <a:bodyPr rtlCol="1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STEPS TO IMPROVE RATIONAL DRUG USE</a:t>
            </a:r>
            <a:endParaRPr lang="ar-SA" sz="3600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1"/>
          </p:nvPr>
        </p:nvGraphicFramePr>
        <p:xfrm>
          <a:off x="500034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PRESCRIPTION WRITING</a:t>
            </a:r>
            <a:endParaRPr lang="ar-SA" b="1" dirty="0">
              <a:solidFill>
                <a:srgbClr val="0070C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3493" name="صورة 8" descr="Prescription-300x29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214563"/>
            <a:ext cx="3651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28688"/>
            <a:ext cx="7286625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مربع نص 2"/>
          <p:cNvSpPr txBox="1">
            <a:spLocks noChangeArrowheads="1"/>
          </p:cNvSpPr>
          <p:nvPr/>
        </p:nvSpPr>
        <p:spPr bwMode="auto">
          <a:xfrm>
            <a:off x="1857375" y="28575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3600" b="1">
                <a:solidFill>
                  <a:srgbClr val="B8005C"/>
                </a:solidFill>
                <a:latin typeface="Calibri" pitchFamily="34" charset="0"/>
              </a:rPr>
              <a:t>Parts of Prescription</a:t>
            </a:r>
            <a:r>
              <a:rPr lang="en-US" b="1">
                <a:solidFill>
                  <a:srgbClr val="B8005C"/>
                </a:solidFill>
                <a:latin typeface="Calibri" pitchFamily="34" charset="0"/>
              </a:rPr>
              <a:t> </a:t>
            </a:r>
            <a:endParaRPr lang="ar-SA" b="1">
              <a:solidFill>
                <a:srgbClr val="B8005C"/>
              </a:solidFill>
              <a:latin typeface="Calibri" pitchFamily="34" charset="0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43000" y="1785938"/>
            <a:ext cx="928688" cy="428625"/>
          </a:xfrm>
          <a:prstGeom prst="roundRect">
            <a:avLst/>
          </a:prstGeom>
          <a:noFill/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214438" y="3071813"/>
            <a:ext cx="928687" cy="428625"/>
          </a:xfrm>
          <a:prstGeom prst="roundRect">
            <a:avLst/>
          </a:prstGeom>
          <a:noFill/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143000" y="4857750"/>
            <a:ext cx="928688" cy="428625"/>
          </a:xfrm>
          <a:prstGeom prst="roundRect">
            <a:avLst/>
          </a:prstGeom>
          <a:noFill/>
          <a:ln>
            <a:solidFill>
              <a:srgbClr val="B80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5540" name="مربع نص 2"/>
          <p:cNvSpPr txBox="1">
            <a:spLocks noChangeArrowheads="1"/>
          </p:cNvSpPr>
          <p:nvPr/>
        </p:nvSpPr>
        <p:spPr bwMode="auto">
          <a:xfrm>
            <a:off x="1857375" y="28575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3600" b="1">
                <a:solidFill>
                  <a:srgbClr val="B8005C"/>
                </a:solidFill>
                <a:latin typeface="Calibri" pitchFamily="34" charset="0"/>
              </a:rPr>
              <a:t>Parts of Prescription</a:t>
            </a:r>
            <a:r>
              <a:rPr lang="en-US" b="1">
                <a:solidFill>
                  <a:srgbClr val="B8005C"/>
                </a:solidFill>
                <a:latin typeface="Calibri" pitchFamily="34" charset="0"/>
              </a:rPr>
              <a:t> </a:t>
            </a:r>
            <a:endParaRPr lang="ar-SA" b="1">
              <a:solidFill>
                <a:srgbClr val="B8005C"/>
              </a:solidFill>
              <a:latin typeface="Calibri" pitchFamily="34" charset="0"/>
            </a:endParaRP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0"/>
            <a:ext cx="71437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pro.who.int/NR/rdonlyres/2932D444-3AC5-465D-BC02-9E94A0A9B2D3/0/stethoscop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05163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7158" y="285728"/>
            <a:ext cx="5072098" cy="6243680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500034" y="285728"/>
            <a:ext cx="4714908" cy="77472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 CONTENT </a:t>
            </a: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4786346" cy="4857784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DEFINITION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ELEMENTS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CONSEQUENCES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FACTORS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STRATIGIES FOR IMPROVEMENT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MEDICATION ERROR</a:t>
            </a:r>
          </a:p>
          <a:p>
            <a:pPr algn="l" rtl="0" fontAlgn="auto"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6564" name="مربع نص 2"/>
          <p:cNvSpPr txBox="1">
            <a:spLocks noChangeArrowheads="1"/>
          </p:cNvSpPr>
          <p:nvPr/>
        </p:nvSpPr>
        <p:spPr bwMode="auto">
          <a:xfrm>
            <a:off x="1857375" y="285750"/>
            <a:ext cx="545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3600" b="1">
                <a:solidFill>
                  <a:srgbClr val="B8005C"/>
                </a:solidFill>
                <a:latin typeface="Calibri" pitchFamily="34" charset="0"/>
              </a:rPr>
              <a:t>Parts of Prescription</a:t>
            </a:r>
            <a:r>
              <a:rPr lang="en-US" b="1">
                <a:solidFill>
                  <a:srgbClr val="B8005C"/>
                </a:solidFill>
                <a:latin typeface="Calibri" pitchFamily="34" charset="0"/>
              </a:rPr>
              <a:t> </a:t>
            </a:r>
            <a:endParaRPr lang="ar-SA" b="1">
              <a:solidFill>
                <a:srgbClr val="B8005C"/>
              </a:solidFill>
              <a:latin typeface="Calibri" pitchFamily="34" charset="0"/>
            </a:endParaRP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571625"/>
            <a:ext cx="70723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571500"/>
            <a:ext cx="8726487" cy="613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3" name="صورة 2" descr="gty_writing_prescription_ll_110222_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000372"/>
            <a:ext cx="3505197" cy="324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انفجار 2 4"/>
          <p:cNvSpPr/>
          <p:nvPr/>
        </p:nvSpPr>
        <p:spPr>
          <a:xfrm>
            <a:off x="428625" y="571500"/>
            <a:ext cx="6000750" cy="3430588"/>
          </a:xfrm>
          <a:prstGeom prst="irregularSeal2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j-lt"/>
              </a:rPr>
              <a:t>AVOID Abbreviations</a:t>
            </a:r>
            <a:r>
              <a:rPr lang="en-US" sz="3200" dirty="0"/>
              <a:t> </a:t>
            </a:r>
            <a:endParaRPr lang="ar-SA" sz="3200" dirty="0"/>
          </a:p>
        </p:txBody>
      </p:sp>
      <p:sp>
        <p:nvSpPr>
          <p:cNvPr id="6" name="انفجار 2 5"/>
          <p:cNvSpPr/>
          <p:nvPr/>
        </p:nvSpPr>
        <p:spPr>
          <a:xfrm>
            <a:off x="12644438" y="6286500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graphicFrame>
        <p:nvGraphicFramePr>
          <p:cNvPr id="4" name="Group 81"/>
          <p:cNvGraphicFramePr>
            <a:graphicFrameLocks/>
          </p:cNvGraphicFramePr>
          <p:nvPr/>
        </p:nvGraphicFramePr>
        <p:xfrm>
          <a:off x="428596" y="456779"/>
          <a:ext cx="8458200" cy="5961145"/>
        </p:xfrm>
        <a:graphic>
          <a:graphicData uri="http://schemas.openxmlformats.org/drawingml/2006/table">
            <a:tbl>
              <a:tblPr/>
              <a:tblGrid>
                <a:gridCol w="2667000"/>
                <a:gridCol w="2971800"/>
                <a:gridCol w="2819400"/>
              </a:tblGrid>
              <a:tr h="5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Abbreviation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Potential Problem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Preferred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 (unit)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Mistaken as zero, four, or cc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Write “unit”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IU (international unit)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Mistaken as IV or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Write “international unit”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Q.D., Q.O.D.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Mistaken for each other. Period after Q and O after Q can be mistaken for “I”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Write “daily” and “every other day”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Trailing zero and lack of leading zero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Decimal point missed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Never write a zero by itself after a decimal point, and always use a zero before a decimal 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3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MS, MSO4, MgSO4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Confused for one another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Write “morphine sulfate” or “magnesium sulfate”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graphicFrame>
        <p:nvGraphicFramePr>
          <p:cNvPr id="5" name="Group 98"/>
          <p:cNvGraphicFramePr>
            <a:graphicFrameLocks/>
          </p:cNvGraphicFramePr>
          <p:nvPr/>
        </p:nvGraphicFramePr>
        <p:xfrm>
          <a:off x="500034" y="500042"/>
          <a:ext cx="8229600" cy="56025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22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Abbreviation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Potential Problems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+mn-lt"/>
                        </a:rPr>
                        <a:t>Preferred  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1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µg (microgram)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Mistaken for mg (milligram)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“mcg”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H.S. (at bedtime or half – strength)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Mistaken for either meaning: Also mistaken for every hour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out “half – strength” or “at bedtime”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2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T.I.W (three times a week)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Mistaken for three times a day or twice weekly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“three times weekly” or “3 times weekly”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S.C. or S.Q. (subcutaneous)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Mistaken for SL for sublingual or “5 every”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“Sub-Q” or “subQ” or “subcutaneously”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9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D/C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Interpreted as discontinue whatever medication follows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(typically discharge meds)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“discharge”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c.c.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Mistaken for U (units) when poorly written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Write “ml” for milliliters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785813"/>
            <a:ext cx="6610350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Exercise I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72709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Comment on the prescription :</a:t>
            </a: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  <a:p>
            <a:pPr algn="ctr" rtl="0"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AZT 250 mg PO  twice daily</a:t>
            </a: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2800" smtClean="0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smtClean="0">
              <a:cs typeface="Arial" pitchFamily="34" charset="0"/>
            </a:endParaRPr>
          </a:p>
        </p:txBody>
      </p:sp>
      <p:pic>
        <p:nvPicPr>
          <p:cNvPr id="727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714750"/>
            <a:ext cx="6858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Exercise II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b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73733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Comment on the prescription : </a:t>
            </a:r>
          </a:p>
          <a:p>
            <a:pPr algn="l" rtl="0">
              <a:buFont typeface="Arial" pitchFamily="34" charset="0"/>
              <a:buNone/>
            </a:pPr>
            <a:endParaRPr lang="en-US" sz="2800" smtClean="0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z="2800" smtClean="0">
                <a:cs typeface="Arial" pitchFamily="34" charset="0"/>
              </a:rPr>
              <a:t>                       </a:t>
            </a:r>
            <a:r>
              <a:rPr lang="en-US" smtClean="0">
                <a:cs typeface="Arial" pitchFamily="34" charset="0"/>
              </a:rPr>
              <a:t>Digoxin .125 PO Once daily </a:t>
            </a:r>
          </a:p>
          <a:p>
            <a:pPr algn="l" rtl="0">
              <a:buFont typeface="Arial" pitchFamily="34" charset="0"/>
              <a:buNone/>
            </a:pPr>
            <a:endParaRPr lang="en-US" smtClean="0">
              <a:cs typeface="Arial" pitchFamily="34" charset="0"/>
            </a:endParaRPr>
          </a:p>
        </p:txBody>
      </p:sp>
      <p:pic>
        <p:nvPicPr>
          <p:cNvPr id="737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643313"/>
            <a:ext cx="74485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357158" y="428604"/>
            <a:ext cx="8501122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Exercise III</a:t>
            </a:r>
            <a: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74757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Comment on the prescription :</a:t>
            </a:r>
          </a:p>
          <a:p>
            <a:pPr algn="l" rtl="0">
              <a:buFont typeface="Arial" pitchFamily="34" charset="0"/>
              <a:buNone/>
            </a:pPr>
            <a:endParaRPr lang="en-US" b="1" smtClean="0">
              <a:solidFill>
                <a:srgbClr val="C00000"/>
              </a:solidFill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                           LASIX  T PO once daily</a:t>
            </a:r>
            <a:r>
              <a:rPr lang="en-US" b="1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2800" smtClean="0"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smtClean="0">
              <a:cs typeface="Arial" pitchFamily="34" charset="0"/>
            </a:endParaRPr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929063"/>
            <a:ext cx="74961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14818"/>
            <a:ext cx="247266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NewRoman,Bold"/>
              </a:rPr>
              <a:t>Medication Error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5782" name="عنصر نائب للمحتوى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    </a:t>
            </a:r>
          </a:p>
          <a:p>
            <a:pPr algn="l" rtl="0">
              <a:buFont typeface="Arial" pitchFamily="34" charset="0"/>
              <a:buNone/>
            </a:pPr>
            <a:r>
              <a:rPr lang="en-US" smtClean="0">
                <a:cs typeface="Arial" pitchFamily="34" charset="0"/>
              </a:rPr>
              <a:t>    Any preventable event that may cause or lead to inappropriate medication use or patient harm while the medication is in the control of the health care professional, patient, or consumer.</a:t>
            </a:r>
            <a:endParaRPr lang="ar-SA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85786" y="642918"/>
            <a:ext cx="7715304" cy="3643338"/>
          </a:xfrm>
        </p:spPr>
        <p:txBody>
          <a:bodyPr rtlCol="1">
            <a:normAutofit fontScale="32500" lnSpcReduction="20000"/>
          </a:bodyPr>
          <a:lstStyle/>
          <a:p>
            <a:pPr algn="ctr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700" dirty="0" smtClean="0"/>
              <a:t> </a:t>
            </a:r>
          </a:p>
          <a:p>
            <a:pPr algn="ctr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800" dirty="0" smtClean="0">
              <a:solidFill>
                <a:schemeClr val="accent1">
                  <a:lumMod val="7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  <a:p>
            <a:pPr algn="ctr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Prescribing </a:t>
            </a:r>
            <a:r>
              <a:rPr lang="en-US" sz="9800" dirty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</a:t>
            </a:r>
            <a:r>
              <a:rPr lang="en-US" sz="9800" dirty="0" smtClean="0">
                <a:solidFill>
                  <a:srgbClr val="00206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ight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9800" b="1" dirty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rug</a:t>
            </a: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, in adequate 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Dose</a:t>
            </a: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for the sufficient 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Duration</a:t>
            </a: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&amp; appropriate to the </a:t>
            </a:r>
            <a:r>
              <a:rPr lang="en-US" sz="9800" b="1" dirty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linical </a:t>
            </a:r>
            <a:r>
              <a:rPr lang="en-US" sz="9800" b="1" dirty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N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eeds </a:t>
            </a:r>
            <a:r>
              <a:rPr lang="en-US" sz="9800" dirty="0" smtClean="0"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of the patient at lowest </a:t>
            </a:r>
            <a:r>
              <a:rPr lang="en-US" sz="9800" b="1" dirty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</a:t>
            </a:r>
            <a:r>
              <a:rPr lang="en-US" sz="9800" b="1" dirty="0" smtClean="0">
                <a:solidFill>
                  <a:srgbClr val="FF7C8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ost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6200" dirty="0" smtClean="0"/>
              <a:t>(WHO 1985) </a:t>
            </a:r>
            <a:endParaRPr lang="ar-SA" sz="6200" dirty="0"/>
          </a:p>
        </p:txBody>
      </p:sp>
      <p:sp>
        <p:nvSpPr>
          <p:cNvPr id="44035" name="مربع نص 3"/>
          <p:cNvSpPr txBox="1">
            <a:spLocks noChangeArrowheads="1"/>
          </p:cNvSpPr>
          <p:nvPr/>
        </p:nvSpPr>
        <p:spPr bwMode="auto">
          <a:xfrm>
            <a:off x="1285875" y="214313"/>
            <a:ext cx="7023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4400" b="1">
                <a:solidFill>
                  <a:srgbClr val="FF7C80"/>
                </a:solidFill>
                <a:latin typeface="Calibri" pitchFamily="34" charset="0"/>
              </a:rPr>
              <a:t>Definition</a:t>
            </a:r>
            <a:endParaRPr lang="ar-SA" sz="4400">
              <a:latin typeface="Calibri" pitchFamily="34" charset="0"/>
            </a:endParaRPr>
          </a:p>
        </p:txBody>
      </p:sp>
      <p:pic>
        <p:nvPicPr>
          <p:cNvPr id="44036" name="Picture 2" descr="http://thewritingbaron.com/wp-content/uploads/2011/06/who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5888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285875"/>
            <a:ext cx="8001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642910" y="357166"/>
            <a:ext cx="80010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cs typeface="+mn-cs"/>
              </a:rPr>
              <a:t>Types of Medication Errors</a:t>
            </a:r>
            <a:endParaRPr lang="ar-SA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pro.who.int/NR/rdonlyres/2932D444-3AC5-465D-BC02-9E94A0A9B2D3/0/stethoscop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05163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7158" y="428604"/>
            <a:ext cx="5072098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428596" y="428604"/>
            <a:ext cx="4714908" cy="77472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CONCLUSION </a:t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77830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357188" y="1428750"/>
            <a:ext cx="5000625" cy="4857750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Irrational use of drugs not only waste </a:t>
            </a:r>
            <a:r>
              <a:rPr lang="en-US" dirty="0" smtClean="0">
                <a:cs typeface="Arial" pitchFamily="34" charset="0"/>
              </a:rPr>
              <a:t>resources, </a:t>
            </a:r>
            <a:r>
              <a:rPr lang="en-US" dirty="0" smtClean="0">
                <a:cs typeface="Arial" pitchFamily="34" charset="0"/>
              </a:rPr>
              <a:t>but also leads to drug induced disease.</a:t>
            </a:r>
          </a:p>
          <a:p>
            <a:pPr algn="l" rtl="0"/>
            <a:r>
              <a:rPr lang="en-US" dirty="0" smtClean="0">
                <a:cs typeface="Arial" pitchFamily="34" charset="0"/>
              </a:rPr>
              <a:t>The drug control authority, the teaching institutes, drug industries, HC providers &amp; the patient himself are helpful for rational drug use.</a:t>
            </a:r>
            <a:endParaRPr lang="ar-SA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5000625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 descr="Question%20mark%20&amp;%20pill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2071688"/>
            <a:ext cx="2955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4071934" y="2428868"/>
            <a:ext cx="4786346" cy="321471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ADHERANCE  TO MEDICATIONS</a:t>
            </a:r>
            <a:endParaRPr lang="ar-SA" sz="4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CONTENT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DEFINITION / TERMINOLOGY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IMPORTANCE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TYPES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DIMENSIONS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STRATIGIES FOR IMPROVEMENT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70C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CONCLUSION</a:t>
            </a:r>
          </a:p>
          <a:p>
            <a:pPr algn="l" rtl="0" fontAlgn="auto">
              <a:spcAft>
                <a:spcPts val="0"/>
              </a:spcAft>
              <a:defRPr/>
            </a:pP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5257800"/>
          </a:xfrm>
        </p:spPr>
        <p:txBody>
          <a:bodyPr rtlCol="1">
            <a:normAutofit fontScale="92500" lnSpcReduction="10000"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Adherence: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Synonym for compliance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The extent to which a patient’s behavior (in terms of taking medication, following a diet, modifying habits, or attending clinics) coincides with medical or health advice.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Compliance:</a:t>
            </a:r>
            <a:r>
              <a:rPr lang="en-US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35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The patient is </a:t>
            </a:r>
            <a:r>
              <a:rPr lang="en-US" sz="2800" dirty="0" smtClean="0">
                <a:solidFill>
                  <a:srgbClr val="008000"/>
                </a:solidFill>
              </a:rPr>
              <a:t>PASSIVELY</a:t>
            </a:r>
            <a:r>
              <a:rPr lang="en-US" sz="2800" dirty="0" smtClean="0">
                <a:solidFill>
                  <a:srgbClr val="002060"/>
                </a:solidFill>
              </a:rPr>
              <a:t> following the doctor’s orders &amp; that treatment plan is not based on a therapeutic alliance / contract established between patient &amp; physician.</a:t>
            </a:r>
            <a:endParaRPr lang="en-US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71670" y="274638"/>
            <a:ext cx="661513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 useBgFill="1"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5257800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prstClr val="white">
                    <a:lumMod val="85000"/>
                  </a:prstClr>
                </a:solidFill>
              </a:rPr>
              <a:t>Concordance: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The extent to which patients  &amp; their providers agree on </a:t>
            </a:r>
            <a:r>
              <a:rPr lang="en-US" sz="2800" dirty="0" smtClean="0">
                <a:solidFill>
                  <a:srgbClr val="008000"/>
                </a:solidFill>
              </a:rPr>
              <a:t>Whether, When, How </a:t>
            </a:r>
            <a:r>
              <a:rPr lang="en-US" sz="2800" dirty="0" smtClean="0">
                <a:solidFill>
                  <a:srgbClr val="002060"/>
                </a:solidFill>
              </a:rPr>
              <a:t>a medication should be taken.</a:t>
            </a:r>
            <a:endParaRPr lang="en-US" sz="2800" b="1" dirty="0" smtClean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endParaRPr lang="en-US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Persistence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  <a:p>
            <a:pPr algn="l" rtl="0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The duration of time from initiation to discontinuation of therapy.</a:t>
            </a: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DEFINITIONS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1714500"/>
            <a:ext cx="6505575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DEFINITIONS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 rtlCol="1">
            <a:normAutofit/>
          </a:bodyPr>
          <a:lstStyle/>
          <a:p>
            <a:pPr algn="l" rtl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85000"/>
                  </a:schemeClr>
                </a:solidFill>
              </a:rPr>
              <a:t>Non-Adherence: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l" rtl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Wide range of behaviors , both intentional &amp; unintentional, that leads to either underuse or overuse of prescription medications.</a:t>
            </a:r>
            <a:endParaRPr lang="ar-S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BACKGROUND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عنصر نائب للمحتوى 4"/>
          <p:cNvSpPr>
            <a:spLocks noGrp="1"/>
          </p:cNvSpPr>
          <p:nvPr>
            <p:ph idx="1"/>
          </p:nvPr>
        </p:nvSpPr>
        <p:spPr>
          <a:xfrm>
            <a:off x="1714500" y="1600200"/>
            <a:ext cx="7429500" cy="4525963"/>
          </a:xfrm>
        </p:spPr>
        <p:txBody>
          <a:bodyPr/>
          <a:lstStyle/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Adherence is the key mediator between medical practice &amp; patient outcomes.</a:t>
            </a:r>
          </a:p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Rates of adherence have not changed much in last 3 decades, despite WHO &amp; IOM improvement goals.</a:t>
            </a:r>
          </a:p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WHO , describes patient non-adherence with prescribed medication as worldwide problem of striking magnitude. </a:t>
            </a:r>
          </a:p>
          <a:p>
            <a:pPr algn="l" rtl="0"/>
            <a:endParaRPr lang="en-US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endParaRPr lang="ar-SA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571500" y="500063"/>
            <a:ext cx="8001000" cy="6143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Appropriate indication:</a:t>
            </a:r>
            <a:r>
              <a:rPr lang="en-US" sz="2800" b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The decision to prescribe drug(s) is entirely based on medical rationale &amp;  that drug therapy is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effective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&amp;  safe treatment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Appropriate drug.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The selection of drugs is based on efficacy, safety, suitability &amp; cost considerations.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Appropriate patient.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No contra-indications exist &amp; the likelihood of adverse reactions is minimal &amp; the drug is acceptable to the patient.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Appropriate information</a:t>
            </a:r>
            <a:r>
              <a:rPr lang="en-US" sz="24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.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Patients should be provided with relevant, accurate, important &amp; clear information regarding his / her condition &amp;  the medication(s) that are prescribed.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i="1" kern="12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Appropriate monitoring. </a:t>
            </a:r>
            <a:r>
              <a:rPr lang="en-US" sz="2400" kern="1200" dirty="0" smtClean="0">
                <a:solidFill>
                  <a:prstClr val="black"/>
                </a:solidFill>
                <a:latin typeface="Calibri"/>
              </a:rPr>
              <a:t>The anticipated &amp; unexpected effects of medications should be appropriately monitored.</a:t>
            </a:r>
          </a:p>
          <a:p>
            <a:pPr eaLnBrk="1" hangingPunct="1">
              <a:defRPr/>
            </a:pPr>
            <a:endParaRPr lang="ar-SA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BACKGROUND</a:t>
            </a:r>
            <a:endParaRPr lang="ar-SA" sz="48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067" name="عنصر نائب للمحتوى 4"/>
          <p:cNvSpPr>
            <a:spLocks noGrp="1"/>
          </p:cNvSpPr>
          <p:nvPr>
            <p:ph idx="1"/>
          </p:nvPr>
        </p:nvSpPr>
        <p:spPr>
          <a:xfrm>
            <a:off x="1714500" y="1600200"/>
            <a:ext cx="7429500" cy="4525963"/>
          </a:xfrm>
        </p:spPr>
        <p:txBody>
          <a:bodyPr/>
          <a:lstStyle/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Non-adherence to medications is estimated to cause </a:t>
            </a:r>
            <a:r>
              <a:rPr lang="en-US" b="1" smtClean="0">
                <a:solidFill>
                  <a:srgbClr val="008000"/>
                </a:solidFill>
                <a:cs typeface="Arial" pitchFamily="34" charset="0"/>
              </a:rPr>
              <a:t>125,000 deaths </a:t>
            </a:r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annually.</a:t>
            </a:r>
          </a:p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Overall, about </a:t>
            </a:r>
            <a:r>
              <a:rPr lang="en-US" b="1" smtClean="0">
                <a:solidFill>
                  <a:srgbClr val="008000"/>
                </a:solidFill>
                <a:cs typeface="Arial" pitchFamily="34" charset="0"/>
              </a:rPr>
              <a:t>20% to 50% </a:t>
            </a:r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of patients are non-adherent to medical therapy.</a:t>
            </a:r>
          </a:p>
          <a:p>
            <a:pPr algn="l" rtl="0"/>
            <a:r>
              <a:rPr lang="en-US" smtClean="0">
                <a:solidFill>
                  <a:srgbClr val="002060"/>
                </a:solidFill>
                <a:cs typeface="Arial" pitchFamily="34" charset="0"/>
              </a:rPr>
              <a:t>People with chronic conditions only take about half of their prescribed medicine.</a:t>
            </a:r>
          </a:p>
          <a:p>
            <a:pPr algn="l" rtl="0"/>
            <a:endParaRPr lang="en-US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endParaRPr lang="ar-SA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/>
          <p:cNvSpPr/>
          <p:nvPr/>
        </p:nvSpPr>
        <p:spPr>
          <a:xfrm>
            <a:off x="2214563" y="5286375"/>
            <a:ext cx="6286500" cy="1357313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71480"/>
            <a:ext cx="621510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2143108" y="5429264"/>
            <a:ext cx="628654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8000"/>
                </a:solidFill>
                <a:latin typeface="+mn-lt"/>
                <a:cs typeface="+mn-cs"/>
              </a:rPr>
              <a:t> About half of older people do not take their medicines as instructed</a:t>
            </a:r>
            <a:endParaRPr lang="ar-SA" sz="28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2286000" y="5429250"/>
            <a:ext cx="64293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800" b="1">
                <a:solidFill>
                  <a:srgbClr val="008000"/>
                </a:solidFill>
                <a:latin typeface="Calibri" pitchFamily="34" charset="0"/>
              </a:rPr>
              <a:t>  40% of all admissions are due to  medication problems</a:t>
            </a:r>
            <a:r>
              <a:rPr lang="en-US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 rtl="1"/>
            <a:endParaRPr lang="ar-SA"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oral-therapy-adherence-rat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000125"/>
            <a:ext cx="5348288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572528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9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DIMENSION OF PATIENT ADHERANCE</a:t>
            </a:r>
            <a:endParaRPr lang="ar-SA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9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928802"/>
            <a:ext cx="6130389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928794" y="857232"/>
            <a:ext cx="56436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Health Care System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1857375" y="2071688"/>
            <a:ext cx="6143625" cy="3929062"/>
          </a:xfrm>
        </p:spPr>
        <p:txBody>
          <a:bodyPr rtlCol="1">
            <a:normAutofit lnSpcReduction="10000"/>
          </a:bodyPr>
          <a:lstStyle/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Provider – Patient relationship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Provider communication skills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Disparity between health beliefs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Poor access or missed appointments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Week capacity for patient education &amp; FU.</a:t>
            </a:r>
            <a:endParaRPr lang="ar-SA" sz="2800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Long waiting time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High cost 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643446"/>
            <a:ext cx="25908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785918" y="571480"/>
            <a:ext cx="56436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Patient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1643063" y="1643063"/>
            <a:ext cx="6500812" cy="5214937"/>
          </a:xfrm>
        </p:spPr>
        <p:txBody>
          <a:bodyPr rtlCol="1">
            <a:normAutofit lnSpcReduction="10000"/>
          </a:bodyPr>
          <a:lstStyle/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  </a:t>
            </a:r>
            <a:r>
              <a:rPr lang="en-US" sz="2800" u="sng" dirty="0" smtClean="0">
                <a:solidFill>
                  <a:srgbClr val="002060"/>
                </a:solidFill>
              </a:rPr>
              <a:t>Physical Factors :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Cognitive impairment 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Visual / hearing problems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Impaired mobility</a:t>
            </a: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Swallowing problems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u="sng" dirty="0" smtClean="0">
                <a:solidFill>
                  <a:srgbClr val="002060"/>
                </a:solidFill>
              </a:rPr>
              <a:t>Psychological / Behavioral: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Knowledge &amp; understanding ( </a:t>
            </a:r>
            <a:r>
              <a:rPr lang="en-US" sz="2400" dirty="0" err="1" smtClean="0">
                <a:solidFill>
                  <a:srgbClr val="002060"/>
                </a:solidFill>
              </a:rPr>
              <a:t>Dx</a:t>
            </a:r>
            <a:r>
              <a:rPr lang="en-US" sz="2400" dirty="0" smtClean="0">
                <a:solidFill>
                  <a:srgbClr val="002060"/>
                </a:solidFill>
              </a:rPr>
              <a:t> &amp; Rx )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Motivation 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Perceived benefits of Rx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Fear / Frustration 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Psychosocial stress / Anxiety 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002060"/>
                </a:solidFill>
              </a:rPr>
              <a:t>Alcohol or  substance abuse</a:t>
            </a: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dirty="0" smtClean="0">
              <a:solidFill>
                <a:srgbClr val="002060"/>
              </a:solidFill>
            </a:endParaRPr>
          </a:p>
          <a:p>
            <a:pPr marL="514350" indent="-514350"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u="sng" dirty="0" smtClean="0">
              <a:solidFill>
                <a:srgbClr val="002060"/>
              </a:solidFill>
            </a:endParaRPr>
          </a:p>
          <a:p>
            <a:pPr algn="l" rtl="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§"/>
              <a:defRPr/>
            </a:pPr>
            <a:endParaRPr lang="en-US" sz="2800" u="sng" dirty="0" smtClean="0">
              <a:solidFill>
                <a:srgbClr val="002060"/>
              </a:solidFill>
            </a:endParaRPr>
          </a:p>
        </p:txBody>
      </p:sp>
      <p:pic>
        <p:nvPicPr>
          <p:cNvPr id="5" name="عنصر نائب للمحتوى 5" descr="balanc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2357430"/>
            <a:ext cx="1875138" cy="4168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928794" y="857232"/>
            <a:ext cx="56436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Therapy 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1857375" y="2071688"/>
            <a:ext cx="6143625" cy="3929062"/>
          </a:xfrm>
        </p:spPr>
        <p:txBody>
          <a:bodyPr/>
          <a:lstStyle/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Complexity / Frequent changes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Duration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Actual or perceived side effects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Treatments requires technique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Treatments interferes with lifestyle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Lack of immediate benefits </a:t>
            </a:r>
          </a:p>
          <a:p>
            <a:pPr algn="l" rtl="0">
              <a:buClr>
                <a:srgbClr val="C00000"/>
              </a:buClr>
              <a:buFont typeface="Arial" pitchFamily="34" charset="0"/>
              <a:buNone/>
            </a:pPr>
            <a:endParaRPr lang="ar-SA" sz="28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1928794" y="857232"/>
            <a:ext cx="56436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Social / Economic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1857375" y="2071688"/>
            <a:ext cx="6143625" cy="3929062"/>
          </a:xfrm>
        </p:spPr>
        <p:txBody>
          <a:bodyPr/>
          <a:lstStyle/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Lack of family / social support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Low health literacy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Culture / health beliefs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Unstable living condition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2060"/>
                </a:solidFill>
                <a:cs typeface="Arial" pitchFamily="34" charset="0"/>
              </a:rPr>
              <a:t>Lack of health care insurance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مستدير الزوايا 5"/>
          <p:cNvSpPr/>
          <p:nvPr/>
        </p:nvSpPr>
        <p:spPr>
          <a:xfrm>
            <a:off x="1928794" y="857232"/>
            <a:ext cx="5643602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Condition / disease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1857375" y="2071688"/>
            <a:ext cx="6143625" cy="3929062"/>
          </a:xfrm>
        </p:spPr>
        <p:txBody>
          <a:bodyPr/>
          <a:lstStyle/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Chronic  vs. Acute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A symptomatic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Severity 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Psychiatric illness</a:t>
            </a:r>
          </a:p>
          <a:p>
            <a:pPr algn="l" rtl="0"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cs typeface="Arial" pitchFamily="34" charset="0"/>
              </a:rPr>
              <a:t>Mental / cognitive impairment</a:t>
            </a:r>
          </a:p>
        </p:txBody>
      </p:sp>
      <p:pic>
        <p:nvPicPr>
          <p:cNvPr id="7" name="Picture 5" descr="http://t3.gstatic.com/images?q=tbn:ANd9GcQdGnpMD3PKuHtvSvEw0fIHkQQ7GTgLB5Vn68TDYnQkhRb_4XBJ"/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7FD13B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929454" y="4857760"/>
            <a:ext cx="1835150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57188"/>
            <a:ext cx="87153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PREDICTORS OF NON-ADHERANCE</a:t>
            </a:r>
            <a:endParaRPr lang="ar-SA" dirty="0">
              <a:solidFill>
                <a:schemeClr val="bg2">
                  <a:lumMod val="9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pro.who.int/NR/rdonlyres/2932D444-3AC5-465D-BC02-9E94A0A9B2D3/0/stethoscop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05163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7158" y="428604"/>
            <a:ext cx="5072098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428596" y="428604"/>
            <a:ext cx="4714908" cy="77472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BACKGROUND</a:t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47110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500063" y="1428750"/>
            <a:ext cx="4857750" cy="4857750"/>
          </a:xfrm>
        </p:spPr>
        <p:txBody>
          <a:bodyPr/>
          <a:lstStyle/>
          <a:p>
            <a:pPr algn="l" rtl="0"/>
            <a:r>
              <a:rPr lang="en-US" dirty="0" smtClean="0">
                <a:cs typeface="Arial" pitchFamily="34" charset="0"/>
              </a:rPr>
              <a:t>Appropriate use of drugs is essential element in achieving quality of health &amp; medical care .</a:t>
            </a:r>
            <a:endParaRPr lang="ar-SA" dirty="0" smtClean="0"/>
          </a:p>
          <a:p>
            <a:pPr algn="l" rtl="0"/>
            <a:r>
              <a:rPr lang="en-US" dirty="0" smtClean="0">
                <a:cs typeface="Arial" pitchFamily="34" charset="0"/>
              </a:rPr>
              <a:t>Medically </a:t>
            </a:r>
            <a:r>
              <a:rPr lang="en-US" dirty="0" smtClean="0">
                <a:cs typeface="Arial" pitchFamily="34" charset="0"/>
              </a:rPr>
              <a:t>inappropriate, ineffective &amp; </a:t>
            </a:r>
            <a:r>
              <a:rPr lang="en-US" dirty="0" smtClean="0">
                <a:cs typeface="Arial" pitchFamily="34" charset="0"/>
              </a:rPr>
              <a:t>inefficient </a:t>
            </a:r>
            <a:r>
              <a:rPr lang="en-US" dirty="0" smtClean="0">
                <a:cs typeface="Arial" pitchFamily="34" charset="0"/>
              </a:rPr>
              <a:t>use of medication is commonly observed in health care systems</a:t>
            </a:r>
            <a:r>
              <a:rPr lang="en-US" dirty="0" smtClean="0">
                <a:cs typeface="Arial" pitchFamily="34" charset="0"/>
              </a:rPr>
              <a:t>.</a:t>
            </a:r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صورة 1" descr="cartoo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7072313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786182" y="1928802"/>
            <a:ext cx="5357818" cy="321471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STRATEGIES TO IMPROVE ADHERENCE</a:t>
            </a:r>
            <a:endParaRPr lang="ar-SA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2000232" y="1643050"/>
            <a:ext cx="6624637" cy="4948237"/>
          </a:xfrm>
          <a:ln/>
        </p:spPr>
        <p:txBody>
          <a:bodyPr/>
          <a:lstStyle/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implify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regimen</a:t>
            </a: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mpart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knowledge</a:t>
            </a: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odify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patient beliefs  &amp;  human     behavior</a:t>
            </a: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rovide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communication &amp; trust</a:t>
            </a: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eave the bias</a:t>
            </a: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valuate adherence</a:t>
            </a:r>
            <a:endParaRPr lang="ar-SA" sz="3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14678" y="428604"/>
            <a:ext cx="3416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SIMPLE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!!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 flipH="1">
            <a:off x="6715140" y="285728"/>
            <a:ext cx="1571636" cy="115068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714480" y="285728"/>
            <a:ext cx="1444634" cy="10812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4"/>
          <p:cNvSpPr>
            <a:spLocks/>
          </p:cNvSpPr>
          <p:nvPr/>
        </p:nvSpPr>
        <p:spPr bwMode="auto">
          <a:xfrm>
            <a:off x="2000232" y="357166"/>
            <a:ext cx="3960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Simplify Regimen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</a:br>
            <a:endParaRPr lang="ar-SA" sz="4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صورة 6" descr="MedReminder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435225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1857356" y="1428736"/>
            <a:ext cx="6786610" cy="4948238"/>
          </a:xfrm>
          <a:noFill/>
          <a:ln/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Adjust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timing, frequency, amount, and dosage.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Match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regimen to patients’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activities.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Recommend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 medications be taken at same time of day .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Encourage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use of adherence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aids.</a:t>
            </a:r>
            <a:endParaRPr lang="ar-SA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endParaRPr lang="ar-SA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" name="صورة 7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1643050"/>
            <a:ext cx="228601" cy="228601"/>
          </a:xfrm>
          <a:prstGeom prst="rect">
            <a:avLst/>
          </a:prstGeom>
        </p:spPr>
      </p:pic>
      <p:pic>
        <p:nvPicPr>
          <p:cNvPr id="9" name="صورة 8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2714620"/>
            <a:ext cx="228601" cy="228601"/>
          </a:xfrm>
          <a:prstGeom prst="rect">
            <a:avLst/>
          </a:prstGeom>
        </p:spPr>
      </p:pic>
      <p:pic>
        <p:nvPicPr>
          <p:cNvPr id="10" name="صورة 9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3286124"/>
            <a:ext cx="228601" cy="228601"/>
          </a:xfrm>
          <a:prstGeom prst="rect">
            <a:avLst/>
          </a:prstGeom>
        </p:spPr>
      </p:pic>
      <p:pic>
        <p:nvPicPr>
          <p:cNvPr id="11" name="صورة 10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4357694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1.gstatic.com/images?q=tbn:ANd9GcSNluKi9ldhILIVGXh9p-Q029NLL05dvuYcFEeYad-fD-ISDx6I1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4914900"/>
            <a:ext cx="21431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1928794" y="1571612"/>
            <a:ext cx="6624638" cy="4948237"/>
          </a:xfrm>
          <a:noFill/>
          <a:ln/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Patient-Provider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shared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decision.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Provide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clear instructions (written &amp; verbal)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Reinforce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all discussions often, especially for low-literacy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patients.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Involve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family &amp; friends in the discussion when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appropriate.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endParaRPr lang="ar-S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2071670" y="428604"/>
            <a:ext cx="43196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rtl="1"/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Impart knowledge</a:t>
            </a:r>
            <a:endParaRPr lang="ar-SA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صورة 7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785926"/>
            <a:ext cx="228601" cy="228601"/>
          </a:xfrm>
          <a:prstGeom prst="rect">
            <a:avLst/>
          </a:prstGeom>
        </p:spPr>
      </p:pic>
      <p:pic>
        <p:nvPicPr>
          <p:cNvPr id="10" name="صورة 9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2357430"/>
            <a:ext cx="228601" cy="228601"/>
          </a:xfrm>
          <a:prstGeom prst="rect">
            <a:avLst/>
          </a:prstGeom>
        </p:spPr>
      </p:pic>
      <p:pic>
        <p:nvPicPr>
          <p:cNvPr id="11" name="صورة 10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3429000"/>
            <a:ext cx="228601" cy="228601"/>
          </a:xfrm>
          <a:prstGeom prst="rect">
            <a:avLst/>
          </a:prstGeom>
        </p:spPr>
      </p:pic>
      <p:pic>
        <p:nvPicPr>
          <p:cNvPr id="12" name="صورة 11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500570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2000232" y="1714488"/>
            <a:ext cx="6624637" cy="4948237"/>
          </a:xfrm>
          <a:noFill/>
          <a:ln/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Empower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patients to self-manage their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condition.</a:t>
            </a:r>
          </a:p>
          <a:p>
            <a:pPr algn="l" rtl="0">
              <a:buNone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Address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fears &amp; concerns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of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taking the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medication.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Provide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rewards for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adherence.</a:t>
            </a:r>
            <a:endParaRPr lang="ar-SA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endParaRPr lang="ar-SA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2214546" y="214290"/>
            <a:ext cx="6929454" cy="12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Modify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Patient Beliefs </a:t>
            </a:r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&amp; B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</a:rPr>
              <a:t>ehavior</a:t>
            </a:r>
            <a:endParaRPr lang="ar-SA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29132"/>
            <a:ext cx="2943223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928802"/>
            <a:ext cx="228601" cy="228601"/>
          </a:xfrm>
          <a:prstGeom prst="rect">
            <a:avLst/>
          </a:prstGeom>
        </p:spPr>
      </p:pic>
      <p:pic>
        <p:nvPicPr>
          <p:cNvPr id="8" name="صورة 7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3000372"/>
            <a:ext cx="228601" cy="228601"/>
          </a:xfrm>
          <a:prstGeom prst="rect">
            <a:avLst/>
          </a:prstGeom>
        </p:spPr>
      </p:pic>
      <p:pic>
        <p:nvPicPr>
          <p:cNvPr id="9" name="صورة 8" descr="animated-bullet-diamondre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4071942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://www.highere.com/wp-content/uploads/2011/06/communication-skill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7FD13B">
                <a:shade val="45000"/>
                <a:satMod val="135000"/>
              </a:srgb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034176" y="2643182"/>
            <a:ext cx="3109824" cy="2906126"/>
          </a:xfrm>
          <a:prstGeom prst="rect">
            <a:avLst/>
          </a:prstGeom>
          <a:noFill/>
          <a:extLst/>
        </p:spPr>
      </p:pic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1857356" y="1714488"/>
            <a:ext cx="6624637" cy="4948237"/>
          </a:xfrm>
          <a:noFill/>
          <a:ln/>
        </p:spPr>
        <p:txBody>
          <a:bodyPr/>
          <a:lstStyle/>
          <a:p>
            <a:pPr algn="l" rtl="0">
              <a:lnSpc>
                <a:spcPct val="90000"/>
              </a:lnSpc>
              <a:buFont typeface="Arial" pitchFamily="34" charset="0"/>
              <a:buNone/>
            </a:pPr>
            <a:r>
              <a:rPr lang="en-US" sz="3600" b="1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FACTS </a:t>
            </a:r>
          </a:p>
          <a:p>
            <a:pPr algn="l" rtl="0">
              <a:lnSpc>
                <a:spcPct val="90000"/>
              </a:lnSpc>
              <a:buClr>
                <a:srgbClr val="EDDAEE"/>
              </a:buClr>
              <a:buBlip>
                <a:blip r:embed="rId5"/>
              </a:buBlip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50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% of patients leave the office not understanding what they have been told !!</a:t>
            </a:r>
          </a:p>
          <a:p>
            <a:pPr algn="l" rtl="0">
              <a:lnSpc>
                <a:spcPct val="90000"/>
              </a:lnSpc>
              <a:buClr>
                <a:srgbClr val="DBB6DC"/>
              </a:buClr>
              <a:buBlip>
                <a:blip r:embed="rId5"/>
              </a:buBlip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Physicians interrupt patients on average of 22 sec. </a:t>
            </a:r>
          </a:p>
          <a:p>
            <a:pPr algn="l" rtl="0">
              <a:lnSpc>
                <a:spcPct val="90000"/>
              </a:lnSpc>
              <a:buClr>
                <a:srgbClr val="DBB6DC"/>
              </a:buClr>
              <a:buBlip>
                <a:blip r:embed="rId5"/>
              </a:buBlip>
            </a:pP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54%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problems &amp; 45%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patient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concerns are neither </a:t>
            </a: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elicited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by physician nor disclosed by patient</a:t>
            </a:r>
            <a:endParaRPr lang="ar-SA" sz="3000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endParaRPr lang="ar-S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1979613" y="404813"/>
            <a:ext cx="6480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endParaRPr lang="ar-SA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8007" name="Rectangle 7"/>
          <p:cNvSpPr>
            <a:spLocks noChangeArrowheads="1"/>
          </p:cNvSpPr>
          <p:nvPr/>
        </p:nvSpPr>
        <p:spPr bwMode="auto">
          <a:xfrm>
            <a:off x="1835150" y="549275"/>
            <a:ext cx="6920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Provide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Communication </a:t>
            </a:r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&amp;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Trust</a:t>
            </a:r>
            <a:endParaRPr lang="en-US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2000232" y="1357298"/>
            <a:ext cx="6624637" cy="4948238"/>
          </a:xfrm>
          <a:noFill/>
          <a:ln/>
        </p:spPr>
        <p:txBody>
          <a:bodyPr/>
          <a:lstStyle/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Improve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interviewing skills.</a:t>
            </a:r>
          </a:p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Practice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active listening.</a:t>
            </a:r>
          </a:p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 Provide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emotional support.</a:t>
            </a:r>
          </a:p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Provide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clear, direct, &amp; thorough information.</a:t>
            </a:r>
          </a:p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Elicit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patient’s input in treatment decisions.</a:t>
            </a:r>
          </a:p>
          <a:p>
            <a:pPr algn="l" rtl="0">
              <a:buNone/>
            </a:pPr>
            <a:r>
              <a:rPr 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Allow </a:t>
            </a:r>
            <a:r>
              <a:rPr lang="en-US" sz="30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adequate time for patients to ask questions.</a:t>
            </a:r>
          </a:p>
          <a:p>
            <a:pPr algn="l" rtl="0">
              <a:buFont typeface="Wingdings" pitchFamily="2" charset="2"/>
              <a:buChar char="ü"/>
            </a:pPr>
            <a:r>
              <a:rPr lang="en-US" sz="3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Build </a:t>
            </a:r>
            <a:r>
              <a:rPr lang="en-US" sz="3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trust.</a:t>
            </a:r>
            <a:endParaRPr lang="ar-SA" sz="30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>
              <a:buClr>
                <a:srgbClr val="DBB6DC"/>
              </a:buClr>
              <a:buFont typeface="Wingdings" pitchFamily="2" charset="2"/>
              <a:buNone/>
            </a:pPr>
            <a:endParaRPr lang="ar-S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1979613" y="188913"/>
            <a:ext cx="6480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endParaRPr lang="ar-SA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85918" y="357166"/>
            <a:ext cx="69200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Provide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Communication </a:t>
            </a:r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&amp;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Trust</a:t>
            </a:r>
            <a:endParaRPr lang="en-US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10" name="صورة 9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1571612"/>
            <a:ext cx="228601" cy="228601"/>
          </a:xfrm>
          <a:prstGeom prst="rect">
            <a:avLst/>
          </a:prstGeom>
        </p:spPr>
      </p:pic>
      <p:pic>
        <p:nvPicPr>
          <p:cNvPr id="11" name="صورة 10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071678"/>
            <a:ext cx="228601" cy="228601"/>
          </a:xfrm>
          <a:prstGeom prst="rect">
            <a:avLst/>
          </a:prstGeom>
        </p:spPr>
      </p:pic>
      <p:pic>
        <p:nvPicPr>
          <p:cNvPr id="12" name="صورة 11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643182"/>
            <a:ext cx="228601" cy="228601"/>
          </a:xfrm>
          <a:prstGeom prst="rect">
            <a:avLst/>
          </a:prstGeom>
        </p:spPr>
      </p:pic>
      <p:pic>
        <p:nvPicPr>
          <p:cNvPr id="13" name="صورة 12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3214686"/>
            <a:ext cx="228601" cy="228601"/>
          </a:xfrm>
          <a:prstGeom prst="rect">
            <a:avLst/>
          </a:prstGeom>
        </p:spPr>
      </p:pic>
      <p:pic>
        <p:nvPicPr>
          <p:cNvPr id="14" name="صورة 13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4214818"/>
            <a:ext cx="228601" cy="228601"/>
          </a:xfrm>
          <a:prstGeom prst="rect">
            <a:avLst/>
          </a:prstGeom>
        </p:spPr>
      </p:pic>
      <p:pic>
        <p:nvPicPr>
          <p:cNvPr id="15" name="صورة 14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5214950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1908175" y="1125538"/>
            <a:ext cx="6624638" cy="5399087"/>
          </a:xfrm>
          <a:noFill/>
          <a:ln/>
        </p:spPr>
        <p:txBody>
          <a:bodyPr/>
          <a:lstStyle/>
          <a:p>
            <a:pPr algn="l" rtl="0"/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Examine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self-efficacy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Acknowledge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biases in medical decision-making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Review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communication style to see if it is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patient-centered</a:t>
            </a:r>
          </a:p>
          <a:p>
            <a:pPr algn="l" rtl="0">
              <a:buNone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1979613" y="404813"/>
            <a:ext cx="6480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endParaRPr lang="ar-SA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1835150" y="5492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2000232" y="642918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Leave the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ahoma" pitchFamily="34" charset="0"/>
              </a:rPr>
              <a:t>Bias</a:t>
            </a:r>
            <a:endParaRPr lang="en-US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pic>
        <p:nvPicPr>
          <p:cNvPr id="8" name="صورة 7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3571876"/>
            <a:ext cx="228601" cy="228601"/>
          </a:xfrm>
          <a:prstGeom prst="rect">
            <a:avLst/>
          </a:prstGeom>
        </p:spPr>
      </p:pic>
      <p:pic>
        <p:nvPicPr>
          <p:cNvPr id="9" name="صورة 8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2500306"/>
            <a:ext cx="228601" cy="228601"/>
          </a:xfrm>
          <a:prstGeom prst="rect">
            <a:avLst/>
          </a:prstGeom>
        </p:spPr>
      </p:pic>
      <p:pic>
        <p:nvPicPr>
          <p:cNvPr id="10" name="صورة 9" descr="animated-bullet-diamondre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2" y="1928802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-17073563"/>
            <a:ext cx="8810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صر نائب للمحتوى 6"/>
          <p:cNvSpPr>
            <a:spLocks noGrp="1"/>
          </p:cNvSpPr>
          <p:nvPr>
            <p:ph idx="4294967295"/>
          </p:nvPr>
        </p:nvSpPr>
        <p:spPr>
          <a:xfrm>
            <a:off x="1857356" y="1714488"/>
            <a:ext cx="6624638" cy="5399087"/>
          </a:xfrm>
          <a:noFill/>
          <a:ln/>
        </p:spPr>
        <p:txBody>
          <a:bodyPr/>
          <a:lstStyle/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Self-reports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are the most commonly used tool in measuring adherence.</a:t>
            </a:r>
          </a:p>
          <a:p>
            <a:pPr algn="l" rtl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  Review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patient’s medication containers, noting renewal dates</a:t>
            </a:r>
          </a:p>
          <a:p>
            <a:pPr algn="l" rtl="0">
              <a:buFont typeface="Arial" pitchFamily="34" charset="0"/>
              <a:buNone/>
            </a:pPr>
            <a:endParaRPr lang="ar-SA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عنوان 4"/>
          <p:cNvSpPr>
            <a:spLocks/>
          </p:cNvSpPr>
          <p:nvPr/>
        </p:nvSpPr>
        <p:spPr bwMode="auto">
          <a:xfrm>
            <a:off x="1979613" y="404813"/>
            <a:ext cx="6480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endParaRPr lang="ar-SA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835150" y="5492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ar-SA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1835150" y="260350"/>
            <a:ext cx="4535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ar-SA" sz="40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Tahoma" pitchFamily="34" charset="0"/>
            </a:endParaRPr>
          </a:p>
        </p:txBody>
      </p:sp>
      <p:sp>
        <p:nvSpPr>
          <p:cNvPr id="2" name="عنوان 4"/>
          <p:cNvSpPr>
            <a:spLocks/>
          </p:cNvSpPr>
          <p:nvPr/>
        </p:nvSpPr>
        <p:spPr bwMode="auto">
          <a:xfrm>
            <a:off x="1785918" y="500042"/>
            <a:ext cx="67341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ar-SA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    </a:t>
            </a:r>
            <a:r>
              <a:rPr lang="en-US" sz="4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Evaluating Adherence</a:t>
            </a:r>
            <a:endParaRPr lang="ar-SA" sz="40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5" descr="stock vector : Business Discussion - Retro Clipart Illustration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l="8213" t="6929" r="4445" b="17282"/>
          <a:stretch/>
        </p:blipFill>
        <p:spPr bwMode="auto">
          <a:xfrm>
            <a:off x="5724128" y="4311825"/>
            <a:ext cx="2600841" cy="183745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9" name="صورة 8" descr="animated-bullet-diamondr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1928802"/>
            <a:ext cx="228601" cy="228601"/>
          </a:xfrm>
          <a:prstGeom prst="rect">
            <a:avLst/>
          </a:prstGeom>
        </p:spPr>
      </p:pic>
      <p:pic>
        <p:nvPicPr>
          <p:cNvPr id="10" name="صورة 9" descr="animated-bullet-diamondre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2" y="3000372"/>
            <a:ext cx="228601" cy="22860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wpro.who.int/NR/rdonlyres/2932D444-3AC5-465D-BC02-9E94A0A9B2D3/0/stethoscope_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85750"/>
            <a:ext cx="3205163" cy="621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عنوان 1"/>
          <p:cNvSpPr txBox="1">
            <a:spLocks/>
          </p:cNvSpPr>
          <p:nvPr/>
        </p:nvSpPr>
        <p:spPr>
          <a:xfrm>
            <a:off x="357158" y="428604"/>
            <a:ext cx="5072098" cy="6100804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0" name="عنوان 9"/>
          <p:cNvSpPr>
            <a:spLocks noGrp="1"/>
          </p:cNvSpPr>
          <p:nvPr>
            <p:ph type="title"/>
          </p:nvPr>
        </p:nvSpPr>
        <p:spPr>
          <a:xfrm>
            <a:off x="428596" y="428604"/>
            <a:ext cx="4714908" cy="77472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BACKGROUND</a:t>
            </a:r>
            <a:b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endParaRPr lang="ar-SA" dirty="0"/>
          </a:p>
        </p:txBody>
      </p:sp>
      <p:sp>
        <p:nvSpPr>
          <p:cNvPr id="49158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500063" y="1428750"/>
            <a:ext cx="4857750" cy="4857750"/>
          </a:xfrm>
        </p:spPr>
        <p:txBody>
          <a:bodyPr/>
          <a:lstStyle/>
          <a:p>
            <a:pPr algn="l" rtl="0"/>
            <a:r>
              <a:rPr lang="en-US" smtClean="0">
                <a:cs typeface="Arial" pitchFamily="34" charset="0"/>
              </a:rPr>
              <a:t>More than 50% of all medicines worldwide are prescribed, dispensed, or sold inappropriately .</a:t>
            </a:r>
          </a:p>
          <a:p>
            <a:pPr algn="l" rtl="0"/>
            <a:r>
              <a:rPr lang="en-US" smtClean="0">
                <a:cs typeface="Arial" pitchFamily="34" charset="0"/>
              </a:rPr>
              <a:t>50% of patients fail to take them correctly.</a:t>
            </a:r>
          </a:p>
          <a:p>
            <a:pPr algn="l" rtl="0"/>
            <a:r>
              <a:rPr lang="en-US" smtClean="0">
                <a:cs typeface="Arial" pitchFamily="34" charset="0"/>
              </a:rPr>
              <a:t> Conversely, about 1/3 of the world’s population lacks access to essential medicines.</a:t>
            </a:r>
            <a:endParaRPr lang="ar-SA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214313" y="285750"/>
            <a:ext cx="3767137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002060"/>
                </a:solidFill>
                <a:latin typeface="Calibri" pitchFamily="34" charset="0"/>
              </a:rPr>
              <a:t>CONCLUSION</a:t>
            </a:r>
            <a:endParaRPr lang="ar-SA" sz="32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>
          <a:xfrm>
            <a:off x="3929063" y="642938"/>
            <a:ext cx="5214937" cy="5897562"/>
          </a:xfrm>
        </p:spPr>
        <p:txBody>
          <a:bodyPr/>
          <a:lstStyle/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Adherence to prescribed medication regimens is critical to patient outcomes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Non-adherence is a multidimensional problem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Provider should focus on communication skills, cultural sensitivity, &amp; patient-centered care.</a:t>
            </a:r>
          </a:p>
          <a:p>
            <a:pPr eaLnBrk="1" hangingPunct="1"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  SIMPLE approach</a:t>
            </a:r>
          </a:p>
          <a:p>
            <a:pPr eaLnBrk="1" hangingPunct="1">
              <a:buClr>
                <a:srgbClr val="002060"/>
              </a:buClr>
              <a:buFont typeface="Arial" pitchFamily="34" charset="0"/>
              <a:buNone/>
              <a:defRPr/>
            </a:pPr>
            <a:endParaRPr lang="en-US" dirty="0" smtClean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000100" y="2000240"/>
            <a:ext cx="7000924" cy="11430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FF6699"/>
                </a:solidFill>
              </a:rPr>
              <a:t>THANK YOU </a:t>
            </a:r>
            <a:r>
              <a:rPr lang="en-US" sz="5400" b="1" dirty="0" smtClean="0">
                <a:solidFill>
                  <a:srgbClr val="FF6699"/>
                </a:solidFill>
                <a:sym typeface="Wingdings" pitchFamily="2" charset="2"/>
              </a:rPr>
              <a:t></a:t>
            </a:r>
            <a:r>
              <a:rPr lang="en-US" sz="4800" b="1" dirty="0" smtClean="0">
                <a:solidFill>
                  <a:srgbClr val="FF7C8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ar-SA" sz="4800" b="1" dirty="0">
              <a:solidFill>
                <a:srgbClr val="FF7C8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rtlCol="1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CONSEQUENCES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5325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38" cy="4525963"/>
          </a:xfrm>
        </p:spPr>
        <p:txBody>
          <a:bodyPr/>
          <a:lstStyle/>
          <a:p>
            <a:pPr algn="l" rtl="0"/>
            <a:r>
              <a:rPr lang="en-US" sz="2800" dirty="0" smtClean="0">
                <a:cs typeface="Arial" pitchFamily="34" charset="0"/>
              </a:rPr>
              <a:t>Reduction in the quality of drug therapy leading to increased morbidity&amp; </a:t>
            </a:r>
            <a:r>
              <a:rPr lang="en-US" sz="2800" dirty="0" smtClean="0">
                <a:cs typeface="Arial" pitchFamily="34" charset="0"/>
              </a:rPr>
              <a:t>mortality.</a:t>
            </a:r>
            <a:endParaRPr lang="en-US" sz="2800" dirty="0" smtClean="0">
              <a:cs typeface="Arial" pitchFamily="34" charset="0"/>
            </a:endParaRPr>
          </a:p>
          <a:p>
            <a:pPr algn="l" rtl="0"/>
            <a:r>
              <a:rPr lang="en-US" sz="2800" dirty="0" smtClean="0">
                <a:cs typeface="Arial" pitchFamily="34" charset="0"/>
              </a:rPr>
              <a:t>Waste of resources leading to reduced availability of other vital drugs &amp;  increased costs.</a:t>
            </a:r>
          </a:p>
          <a:p>
            <a:pPr algn="l" rtl="0"/>
            <a:r>
              <a:rPr lang="en-US" sz="2800" dirty="0" smtClean="0">
                <a:cs typeface="Arial" pitchFamily="34" charset="0"/>
              </a:rPr>
              <a:t>Increased risk of unwanted effects such as adverse drug reactions &amp; the emergence of drug resistance.</a:t>
            </a:r>
          </a:p>
          <a:p>
            <a:pPr algn="l" rtl="0"/>
            <a:endParaRPr lang="en-US" sz="2800" dirty="0" smtClean="0">
              <a:cs typeface="Arial" pitchFamily="34" charset="0"/>
            </a:endParaRPr>
          </a:p>
          <a:p>
            <a:pPr algn="l" rtl="0"/>
            <a:endParaRPr lang="en-US" dirty="0" smtClean="0">
              <a:cs typeface="Arial" pitchFamily="34" charset="0"/>
            </a:endParaRPr>
          </a:p>
        </p:txBody>
      </p:sp>
      <p:pic>
        <p:nvPicPr>
          <p:cNvPr id="8" name="صورة 7" descr="0_0_393_http___offlinehbpl_hbpl_co_uk_News_PGH_804FC676-F4AD-8A5E-33F7955FBD733E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4786322"/>
            <a:ext cx="238600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CONSEQUENCES</a:t>
            </a:r>
            <a:endParaRPr lang="ar-SA" dirty="0"/>
          </a:p>
        </p:txBody>
      </p:sp>
      <p:sp>
        <p:nvSpPr>
          <p:cNvPr id="5427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615238" cy="4525963"/>
          </a:xfrm>
        </p:spPr>
        <p:txBody>
          <a:bodyPr/>
          <a:lstStyle/>
          <a:p>
            <a:pPr algn="l" rtl="0"/>
            <a:r>
              <a:rPr lang="en-US" sz="2800" dirty="0" smtClean="0">
                <a:cs typeface="Arial" pitchFamily="34" charset="0"/>
              </a:rPr>
              <a:t>Can stimulate inappropriate patient </a:t>
            </a:r>
            <a:r>
              <a:rPr lang="en-US" sz="2800" dirty="0" smtClean="0">
                <a:cs typeface="Arial" pitchFamily="34" charset="0"/>
              </a:rPr>
              <a:t>demand which will </a:t>
            </a:r>
            <a:r>
              <a:rPr lang="en-US" sz="2800" dirty="0" smtClean="0">
                <a:cs typeface="Arial" pitchFamily="34" charset="0"/>
              </a:rPr>
              <a:t>lead to reduced access </a:t>
            </a:r>
            <a:r>
              <a:rPr lang="en-US" sz="2800" dirty="0" smtClean="0">
                <a:cs typeface="Arial" pitchFamily="34" charset="0"/>
              </a:rPr>
              <a:t>, attendance </a:t>
            </a:r>
            <a:r>
              <a:rPr lang="en-US" sz="2800" dirty="0" smtClean="0">
                <a:cs typeface="Arial" pitchFamily="34" charset="0"/>
              </a:rPr>
              <a:t>rates </a:t>
            </a:r>
            <a:r>
              <a:rPr lang="en-US" sz="2800" dirty="0" smtClean="0">
                <a:cs typeface="Arial" pitchFamily="34" charset="0"/>
              </a:rPr>
              <a:t>and loss </a:t>
            </a:r>
            <a:r>
              <a:rPr lang="en-US" sz="2800" dirty="0" smtClean="0">
                <a:cs typeface="Arial" pitchFamily="34" charset="0"/>
              </a:rPr>
              <a:t>of patient confidence in the health system.</a:t>
            </a:r>
            <a:endParaRPr lang="ar-SA" sz="2800" dirty="0" smtClean="0"/>
          </a:p>
        </p:txBody>
      </p:sp>
      <p:pic>
        <p:nvPicPr>
          <p:cNvPr id="9" name="صورة 8" descr="5906JFP_Article2-fi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214818"/>
            <a:ext cx="2428892" cy="21431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1"/>
          <p:cNvSpPr txBox="1">
            <a:spLocks/>
          </p:cNvSpPr>
          <p:nvPr/>
        </p:nvSpPr>
        <p:spPr>
          <a:xfrm>
            <a:off x="357158" y="214290"/>
            <a:ext cx="8501122" cy="6315118"/>
          </a:xfrm>
          <a:prstGeom prst="rect">
            <a:avLst/>
          </a:prstGeom>
          <a:ln w="9525" cap="flat" cmpd="sng" algn="ctr">
            <a:noFill/>
            <a:prstDash val="solid"/>
          </a:ln>
          <a:effectLst>
            <a:glow rad="101600">
              <a:schemeClr val="tx1">
                <a:alpha val="6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 rtlCol="1">
            <a:normAutofit fontScale="90000"/>
          </a:bodyPr>
          <a:lstStyle/>
          <a:p>
            <a:pPr marL="342900" indent="-342900" rtl="0">
              <a:spcBef>
                <a:spcPct val="20000"/>
              </a:spcBef>
              <a:defRPr/>
            </a:pPr>
            <a:r>
              <a:rPr lang="en-US" sz="3200" b="1" kern="0" dirty="0" smtClean="0">
                <a:solidFill>
                  <a:srgbClr val="B8005C"/>
                </a:solidFill>
                <a:ea typeface="+mn-ea"/>
                <a:cs typeface="+mn-cs"/>
              </a:rPr>
              <a:t/>
            </a:r>
            <a:br>
              <a:rPr lang="en-US" sz="3200" b="1" kern="0" dirty="0" smtClean="0">
                <a:solidFill>
                  <a:srgbClr val="B8005C"/>
                </a:solidFill>
                <a:ea typeface="+mn-ea"/>
                <a:cs typeface="+mn-cs"/>
              </a:rPr>
            </a:br>
            <a:r>
              <a:rPr lang="en-US" sz="3600" b="1" kern="0" dirty="0" smtClean="0">
                <a:solidFill>
                  <a:srgbClr val="0070C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Common Examples of Irrational Use of Medicine </a:t>
            </a:r>
            <a:r>
              <a:rPr lang="en-US" sz="3200" b="1" kern="0" dirty="0" smtClean="0">
                <a:solidFill>
                  <a:srgbClr val="FF0080">
                    <a:lumMod val="75000"/>
                  </a:srgbClr>
                </a:solidFill>
                <a:ea typeface="+mn-ea"/>
                <a:cs typeface="+mn-cs"/>
              </a:rPr>
              <a:t/>
            </a:r>
            <a:br>
              <a:rPr lang="en-US" sz="3200" b="1" kern="0" dirty="0" smtClean="0">
                <a:solidFill>
                  <a:srgbClr val="FF0080">
                    <a:lumMod val="75000"/>
                  </a:srgbClr>
                </a:solidFill>
                <a:ea typeface="+mn-ea"/>
                <a:cs typeface="+mn-cs"/>
              </a:rPr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50" cy="4525963"/>
          </a:xfrm>
        </p:spPr>
        <p:txBody>
          <a:bodyPr rtlCol="1">
            <a:normAutofit/>
          </a:bodyPr>
          <a:lstStyle/>
          <a:p>
            <a:pPr algn="l" rtl="0">
              <a:buFontTx/>
              <a:buChar char="•"/>
              <a:defRPr/>
            </a:pPr>
            <a:r>
              <a:rPr lang="en-US" sz="2800" kern="0" dirty="0" smtClean="0">
                <a:solidFill>
                  <a:srgbClr val="004080"/>
                </a:solidFill>
              </a:rPr>
              <a:t>Use of too many medicines /patient </a:t>
            </a:r>
            <a:r>
              <a:rPr lang="en-US" sz="2800" b="1" kern="0" dirty="0" smtClean="0">
                <a:solidFill>
                  <a:srgbClr val="008000"/>
                </a:solidFill>
              </a:rPr>
              <a:t>(Poly-pharmacy)</a:t>
            </a:r>
          </a:p>
          <a:p>
            <a:pPr algn="l" rtl="0">
              <a:buFontTx/>
              <a:buChar char="•"/>
              <a:defRPr/>
            </a:pPr>
            <a:r>
              <a:rPr lang="en-US" sz="2800" kern="0" dirty="0" smtClean="0">
                <a:solidFill>
                  <a:srgbClr val="004080"/>
                </a:solidFill>
              </a:rPr>
              <a:t>Inappropriate use of antibiotics, often in inadequate dosage, for non-bacterial infections.</a:t>
            </a:r>
          </a:p>
          <a:p>
            <a:pPr algn="l" rtl="0">
              <a:buFontTx/>
              <a:buChar char="•"/>
              <a:defRPr/>
            </a:pPr>
            <a:r>
              <a:rPr lang="en-US" sz="2800" kern="0" dirty="0" smtClean="0">
                <a:solidFill>
                  <a:srgbClr val="004080"/>
                </a:solidFill>
              </a:rPr>
              <a:t>Over-use of injections when oral formulations would be more appropriate.</a:t>
            </a:r>
          </a:p>
          <a:p>
            <a:pPr algn="l" rtl="0">
              <a:buFontTx/>
              <a:buChar char="•"/>
              <a:defRPr/>
            </a:pPr>
            <a:r>
              <a:rPr lang="en-US" sz="2800" kern="0" dirty="0" smtClean="0">
                <a:solidFill>
                  <a:srgbClr val="004080"/>
                </a:solidFill>
              </a:rPr>
              <a:t>Failure to prescribe in accordance with clinical guidelines.</a:t>
            </a:r>
          </a:p>
          <a:p>
            <a:pPr algn="l" rtl="0">
              <a:buFontTx/>
              <a:buChar char="•"/>
              <a:defRPr/>
            </a:pPr>
            <a:r>
              <a:rPr lang="en-US" sz="2800" kern="0" dirty="0" smtClean="0">
                <a:solidFill>
                  <a:srgbClr val="004080"/>
                </a:solidFill>
              </a:rPr>
              <a:t>Inappropriate self-medication, often                                                              of prescription-only  medicines.</a:t>
            </a:r>
          </a:p>
          <a:p>
            <a:pPr algn="l" rtl="0" fontAlgn="auto">
              <a:spcAft>
                <a:spcPts val="0"/>
              </a:spcAft>
              <a:defRPr/>
            </a:pPr>
            <a:endParaRPr lang="ar-SA" sz="2800" dirty="0"/>
          </a:p>
        </p:txBody>
      </p:sp>
      <p:pic>
        <p:nvPicPr>
          <p:cNvPr id="7" name="صورة 6" descr="Pil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572008"/>
            <a:ext cx="242889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004080"/>
      </a:dk1>
      <a:lt1>
        <a:srgbClr val="FFFFFF"/>
      </a:lt1>
      <a:dk2>
        <a:srgbClr val="FF0080"/>
      </a:dk2>
      <a:lt2>
        <a:srgbClr val="004080"/>
      </a:lt2>
      <a:accent1>
        <a:srgbClr val="66CCFF"/>
      </a:accent1>
      <a:accent2>
        <a:srgbClr val="333399"/>
      </a:accent2>
      <a:accent3>
        <a:srgbClr val="FFFFFF"/>
      </a:accent3>
      <a:accent4>
        <a:srgbClr val="00356C"/>
      </a:accent4>
      <a:accent5>
        <a:srgbClr val="B8E2FF"/>
      </a:accent5>
      <a:accent6>
        <a:srgbClr val="2D2D8A"/>
      </a:accent6>
      <a:hlink>
        <a:srgbClr val="800040"/>
      </a:hlink>
      <a:folHlink>
        <a:srgbClr val="00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ealthcare-Design-Slid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سمة Office">
  <a:themeElements>
    <a:clrScheme name="1_سمة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سمة Offic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سمة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1845</Words>
  <Application>Microsoft Office PowerPoint</Application>
  <PresentationFormat>عرض على الشاشة (3:4)‏</PresentationFormat>
  <Paragraphs>318</Paragraphs>
  <Slides>62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سمة</vt:lpstr>
      </vt:variant>
      <vt:variant>
        <vt:i4>4</vt:i4>
      </vt:variant>
      <vt:variant>
        <vt:lpstr>عناوين الشرائح</vt:lpstr>
      </vt:variant>
      <vt:variant>
        <vt:i4>62</vt:i4>
      </vt:variant>
    </vt:vector>
  </HeadingPairs>
  <TitlesOfParts>
    <vt:vector size="75" baseType="lpstr">
      <vt:lpstr>Calibri</vt:lpstr>
      <vt:lpstr>Arial</vt:lpstr>
      <vt:lpstr>Times New Roman</vt:lpstr>
      <vt:lpstr>Lucida Sans</vt:lpstr>
      <vt:lpstr>Tahoma</vt:lpstr>
      <vt:lpstr>Book Antiqua</vt:lpstr>
      <vt:lpstr>Wingdings</vt:lpstr>
      <vt:lpstr>Gill Sans MT</vt:lpstr>
      <vt:lpstr>Monotype Sorts</vt:lpstr>
      <vt:lpstr>سمة Office</vt:lpstr>
      <vt:lpstr>Default Design</vt:lpstr>
      <vt:lpstr>Healthcare-Design-Slide</vt:lpstr>
      <vt:lpstr>1_سمة Office</vt:lpstr>
      <vt:lpstr>RATIONAL USE OF MEDICATIONS</vt:lpstr>
      <vt:lpstr>  CONTENT  </vt:lpstr>
      <vt:lpstr>الشريحة 3</vt:lpstr>
      <vt:lpstr>الشريحة 4</vt:lpstr>
      <vt:lpstr> BACKGROUND </vt:lpstr>
      <vt:lpstr> BACKGROUND </vt:lpstr>
      <vt:lpstr>CONSEQUENCES </vt:lpstr>
      <vt:lpstr>CONSEQUENCES</vt:lpstr>
      <vt:lpstr> Common Examples of Irrational Use of Medicine  </vt:lpstr>
      <vt:lpstr>Towards Rational Use of Medicines  </vt:lpstr>
      <vt:lpstr> FACTORS INFLUENCING DRUG USE</vt:lpstr>
      <vt:lpstr>الشريحة 12</vt:lpstr>
      <vt:lpstr> Important Factors </vt:lpstr>
      <vt:lpstr>الشريحة 14</vt:lpstr>
      <vt:lpstr>STEPS TO IMPROVE RATIONAL DRUG USE</vt:lpstr>
      <vt:lpstr>STEPS TO IMPROVE RATIONAL DRUG USE</vt:lpstr>
      <vt:lpstr>PRESCRIPTION WRITING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Exercise I </vt:lpstr>
      <vt:lpstr>Exercise II  </vt:lpstr>
      <vt:lpstr>Exercise III </vt:lpstr>
      <vt:lpstr>Medication Error</vt:lpstr>
      <vt:lpstr>الشريحة 30</vt:lpstr>
      <vt:lpstr> CONCLUSION  </vt:lpstr>
      <vt:lpstr>الشريحة 32</vt:lpstr>
      <vt:lpstr>ADHERANCE  TO MEDICATIONS</vt:lpstr>
      <vt:lpstr>CONTENT</vt:lpstr>
      <vt:lpstr>DEFINITIONS</vt:lpstr>
      <vt:lpstr>DEFINITIONS</vt:lpstr>
      <vt:lpstr>DEFINITIONS</vt:lpstr>
      <vt:lpstr>DEFINITIONS</vt:lpstr>
      <vt:lpstr>BACKGROUND</vt:lpstr>
      <vt:lpstr>BACKGROUND</vt:lpstr>
      <vt:lpstr>الشريحة 41</vt:lpstr>
      <vt:lpstr>الشريحة 42</vt:lpstr>
      <vt:lpstr>DIMENSION OF PATIENT ADHERANCE</vt:lpstr>
      <vt:lpstr>الشريحة 44</vt:lpstr>
      <vt:lpstr>الشريحة 45</vt:lpstr>
      <vt:lpstr>الشريحة 46</vt:lpstr>
      <vt:lpstr>الشريحة 47</vt:lpstr>
      <vt:lpstr>الشريحة 48</vt:lpstr>
      <vt:lpstr>PREDICTORS OF NON-ADHERANCE</vt:lpstr>
      <vt:lpstr>الشريحة 50</vt:lpstr>
      <vt:lpstr>STRATEGIES TO IMPROVE ADHERENCE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CONCLUSION</vt:lpstr>
      <vt:lpstr>THANK YOU 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USE OF MEDICATIONS &amp; COMPLIANCE</dc:title>
  <dc:creator>usre</dc:creator>
  <cp:lastModifiedBy>usre</cp:lastModifiedBy>
  <cp:revision>147</cp:revision>
  <dcterms:created xsi:type="dcterms:W3CDTF">2012-03-11T18:34:03Z</dcterms:created>
  <dcterms:modified xsi:type="dcterms:W3CDTF">2012-04-23T23:55:07Z</dcterms:modified>
</cp:coreProperties>
</file>