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12.xml" ContentType="application/vnd.openxmlformats-officedocument.presentationml.notesSlide+xml"/>
  <Override PartName="/ppt/slides/slide99.xml" ContentType="application/vnd.openxmlformats-officedocument.presentationml.slide+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20"/>
  </p:notesMasterIdLst>
  <p:sldIdLst>
    <p:sldId id="388" r:id="rId3"/>
    <p:sldId id="409" r:id="rId4"/>
    <p:sldId id="389" r:id="rId5"/>
    <p:sldId id="390" r:id="rId6"/>
    <p:sldId id="391" r:id="rId7"/>
    <p:sldId id="402" r:id="rId8"/>
    <p:sldId id="403" r:id="rId9"/>
    <p:sldId id="392" r:id="rId10"/>
    <p:sldId id="393" r:id="rId11"/>
    <p:sldId id="394" r:id="rId12"/>
    <p:sldId id="395" r:id="rId13"/>
    <p:sldId id="396" r:id="rId14"/>
    <p:sldId id="397" r:id="rId15"/>
    <p:sldId id="398" r:id="rId16"/>
    <p:sldId id="404" r:id="rId17"/>
    <p:sldId id="405" r:id="rId18"/>
    <p:sldId id="260" r:id="rId19"/>
    <p:sldId id="261" r:id="rId20"/>
    <p:sldId id="264" r:id="rId21"/>
    <p:sldId id="265" r:id="rId22"/>
    <p:sldId id="314" r:id="rId23"/>
    <p:sldId id="315" r:id="rId24"/>
    <p:sldId id="316" r:id="rId25"/>
    <p:sldId id="318" r:id="rId26"/>
    <p:sldId id="319" r:id="rId27"/>
    <p:sldId id="317" r:id="rId28"/>
    <p:sldId id="401" r:id="rId29"/>
    <p:sldId id="406" r:id="rId30"/>
    <p:sldId id="267" r:id="rId31"/>
    <p:sldId id="268" r:id="rId32"/>
    <p:sldId id="269" r:id="rId33"/>
    <p:sldId id="270" r:id="rId34"/>
    <p:sldId id="407" r:id="rId35"/>
    <p:sldId id="271" r:id="rId36"/>
    <p:sldId id="274" r:id="rId37"/>
    <p:sldId id="275" r:id="rId38"/>
    <p:sldId id="276" r:id="rId39"/>
    <p:sldId id="277" r:id="rId40"/>
    <p:sldId id="278" r:id="rId41"/>
    <p:sldId id="280" r:id="rId42"/>
    <p:sldId id="281" r:id="rId43"/>
    <p:sldId id="282" r:id="rId44"/>
    <p:sldId id="283" r:id="rId45"/>
    <p:sldId id="400" r:id="rId46"/>
    <p:sldId id="321" r:id="rId47"/>
    <p:sldId id="322" r:id="rId48"/>
    <p:sldId id="324" r:id="rId49"/>
    <p:sldId id="326" r:id="rId50"/>
    <p:sldId id="328" r:id="rId51"/>
    <p:sldId id="329" r:id="rId52"/>
    <p:sldId id="330" r:id="rId53"/>
    <p:sldId id="285" r:id="rId54"/>
    <p:sldId id="286" r:id="rId55"/>
    <p:sldId id="287" r:id="rId56"/>
    <p:sldId id="288" r:id="rId57"/>
    <p:sldId id="289" r:id="rId58"/>
    <p:sldId id="292" r:id="rId59"/>
    <p:sldId id="290" r:id="rId60"/>
    <p:sldId id="293" r:id="rId61"/>
    <p:sldId id="294" r:id="rId62"/>
    <p:sldId id="295" r:id="rId63"/>
    <p:sldId id="296" r:id="rId64"/>
    <p:sldId id="297" r:id="rId65"/>
    <p:sldId id="298" r:id="rId66"/>
    <p:sldId id="299" r:id="rId67"/>
    <p:sldId id="399" r:id="rId68"/>
    <p:sldId id="414" r:id="rId69"/>
    <p:sldId id="483" r:id="rId70"/>
    <p:sldId id="482" r:id="rId71"/>
    <p:sldId id="417" r:id="rId72"/>
    <p:sldId id="418" r:id="rId73"/>
    <p:sldId id="420" r:id="rId74"/>
    <p:sldId id="419" r:id="rId75"/>
    <p:sldId id="435" r:id="rId76"/>
    <p:sldId id="421" r:id="rId77"/>
    <p:sldId id="422" r:id="rId78"/>
    <p:sldId id="423" r:id="rId79"/>
    <p:sldId id="424" r:id="rId80"/>
    <p:sldId id="427" r:id="rId81"/>
    <p:sldId id="428" r:id="rId82"/>
    <p:sldId id="429" r:id="rId83"/>
    <p:sldId id="430" r:id="rId84"/>
    <p:sldId id="431" r:id="rId85"/>
    <p:sldId id="432" r:id="rId86"/>
    <p:sldId id="433" r:id="rId87"/>
    <p:sldId id="434" r:id="rId88"/>
    <p:sldId id="438" r:id="rId89"/>
    <p:sldId id="437" r:id="rId90"/>
    <p:sldId id="436" r:id="rId91"/>
    <p:sldId id="439" r:id="rId92"/>
    <p:sldId id="440" r:id="rId93"/>
    <p:sldId id="441" r:id="rId94"/>
    <p:sldId id="442" r:id="rId95"/>
    <p:sldId id="443" r:id="rId96"/>
    <p:sldId id="444" r:id="rId97"/>
    <p:sldId id="445" r:id="rId98"/>
    <p:sldId id="446" r:id="rId99"/>
    <p:sldId id="447" r:id="rId100"/>
    <p:sldId id="448" r:id="rId101"/>
    <p:sldId id="449" r:id="rId102"/>
    <p:sldId id="450" r:id="rId103"/>
    <p:sldId id="451" r:id="rId104"/>
    <p:sldId id="452" r:id="rId105"/>
    <p:sldId id="453" r:id="rId106"/>
    <p:sldId id="454" r:id="rId107"/>
    <p:sldId id="455" r:id="rId108"/>
    <p:sldId id="456" r:id="rId109"/>
    <p:sldId id="457" r:id="rId110"/>
    <p:sldId id="458" r:id="rId111"/>
    <p:sldId id="459" r:id="rId112"/>
    <p:sldId id="460" r:id="rId113"/>
    <p:sldId id="461" r:id="rId114"/>
    <p:sldId id="462" r:id="rId115"/>
    <p:sldId id="463" r:id="rId116"/>
    <p:sldId id="464" r:id="rId117"/>
    <p:sldId id="410" r:id="rId118"/>
    <p:sldId id="411" r:id="rId1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96" autoAdjust="0"/>
    <p:restoredTop sz="86270" autoAdjust="0"/>
  </p:normalViewPr>
  <p:slideViewPr>
    <p:cSldViewPr snapToGrid="0">
      <p:cViewPr varScale="1">
        <p:scale>
          <a:sx n="68" d="100"/>
          <a:sy n="68" d="100"/>
        </p:scale>
        <p:origin x="-114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22"/>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ar-SA"/>
  <c:style val="18"/>
  <c:chart>
    <c:view3D>
      <c:depthPercent val="100"/>
      <c:rAngAx val="1"/>
    </c:view3D>
    <c:floor>
      <c:spPr>
        <a:noFill/>
        <a:ln w="3175">
          <a:solidFill>
            <a:srgbClr val="808080"/>
          </a:solidFill>
          <a:prstDash val="solid"/>
        </a:ln>
      </c:spPr>
    </c:floor>
    <c:sideWall>
      <c:spPr>
        <a:noFill/>
        <a:ln w="25400">
          <a:noFill/>
        </a:ln>
      </c:spPr>
    </c:sideWall>
    <c:backWall>
      <c:spPr>
        <a:noFill/>
        <a:ln w="25400">
          <a:noFill/>
        </a:ln>
      </c:spPr>
    </c:backWall>
    <c:plotArea>
      <c:layout>
        <c:manualLayout>
          <c:layoutTarget val="inner"/>
          <c:xMode val="edge"/>
          <c:yMode val="edge"/>
          <c:x val="8.4290426495584644E-2"/>
          <c:y val="3.1754451599043866E-2"/>
          <c:w val="0.76300239439391215"/>
          <c:h val="0.77496827763486897"/>
        </c:manualLayout>
      </c:layout>
      <c:bar3DChart>
        <c:barDir val="col"/>
        <c:grouping val="percentStacked"/>
        <c:ser>
          <c:idx val="0"/>
          <c:order val="0"/>
          <c:tx>
            <c:strRef>
              <c:f>Sheet1!$B$1</c:f>
              <c:strCache>
                <c:ptCount val="1"/>
                <c:pt idx="0">
                  <c:v>Series 1</c:v>
                </c:pt>
              </c:strCache>
            </c:strRef>
          </c:tx>
          <c:spPr>
            <a:gradFill rotWithShape="0">
              <a:gsLst>
                <a:gs pos="0">
                  <a:srgbClr val="3A7CCB"/>
                </a:gs>
                <a:gs pos="20000">
                  <a:srgbClr val="3C7BC7"/>
                </a:gs>
                <a:gs pos="100000">
                  <a:srgbClr val="2C5D98"/>
                </a:gs>
              </a:gsLst>
              <a:lin ang="5400000"/>
            </a:gradFill>
            <a:ln w="25400">
              <a:noFill/>
            </a:ln>
            <a:effectLst>
              <a:outerShdw dist="35921" dir="2700000" algn="br">
                <a:srgbClr val="000000"/>
              </a:outerShdw>
            </a:effectLst>
          </c:spPr>
          <c:cat>
            <c:strRef>
              <c:f>Sheet1!$A$2:$A$5</c:f>
              <c:strCache>
                <c:ptCount val="3"/>
                <c:pt idx="0">
                  <c:v>smoker in KSU student</c:v>
                </c:pt>
                <c:pt idx="1">
                  <c:v>male smoker</c:v>
                </c:pt>
                <c:pt idx="2">
                  <c:v>female smoker</c:v>
                </c:pt>
              </c:strCache>
            </c:strRef>
          </c:cat>
          <c:val>
            <c:numRef>
              <c:f>Sheet1!$B$2:$B$5</c:f>
              <c:numCache>
                <c:formatCode>General</c:formatCode>
                <c:ptCount val="4"/>
                <c:pt idx="0">
                  <c:v>14.5</c:v>
                </c:pt>
                <c:pt idx="1">
                  <c:v>32.700000000000003</c:v>
                </c:pt>
                <c:pt idx="2">
                  <c:v>5.9</c:v>
                </c:pt>
              </c:numCache>
            </c:numRef>
          </c:val>
        </c:ser>
        <c:ser>
          <c:idx val="1"/>
          <c:order val="1"/>
          <c:tx>
            <c:strRef>
              <c:f>Sheet1!$C$1</c:f>
              <c:strCache>
                <c:ptCount val="1"/>
                <c:pt idx="0">
                  <c:v>Column1</c:v>
                </c:pt>
              </c:strCache>
            </c:strRef>
          </c:tx>
          <c:spPr>
            <a:gradFill rotWithShape="0">
              <a:gsLst>
                <a:gs pos="0">
                  <a:srgbClr val="CE3B37"/>
                </a:gs>
                <a:gs pos="20000">
                  <a:srgbClr val="CB3D3A"/>
                </a:gs>
                <a:gs pos="100000">
                  <a:srgbClr val="9B2D2A"/>
                </a:gs>
              </a:gsLst>
              <a:lin ang="5400000"/>
            </a:gradFill>
            <a:ln w="25400">
              <a:noFill/>
            </a:ln>
            <a:effectLst>
              <a:outerShdw dist="35921" dir="2700000" algn="br">
                <a:srgbClr val="000000"/>
              </a:outerShdw>
            </a:effectLst>
          </c:spPr>
          <c:cat>
            <c:strRef>
              <c:f>Sheet1!$A$2:$A$5</c:f>
              <c:strCache>
                <c:ptCount val="3"/>
                <c:pt idx="0">
                  <c:v>smoker in KSU student</c:v>
                </c:pt>
                <c:pt idx="1">
                  <c:v>male smoker</c:v>
                </c:pt>
                <c:pt idx="2">
                  <c:v>female smoker</c:v>
                </c:pt>
              </c:strCache>
            </c:strRef>
          </c:cat>
          <c:val>
            <c:numRef>
              <c:f>Sheet1!$C$2:$C$5</c:f>
              <c:numCache>
                <c:formatCode>General</c:formatCode>
                <c:ptCount val="4"/>
                <c:pt idx="0">
                  <c:v>85</c:v>
                </c:pt>
                <c:pt idx="1">
                  <c:v>65</c:v>
                </c:pt>
                <c:pt idx="2">
                  <c:v>90</c:v>
                </c:pt>
              </c:numCache>
            </c:numRef>
          </c:val>
        </c:ser>
        <c:ser>
          <c:idx val="2"/>
          <c:order val="2"/>
          <c:tx>
            <c:strRef>
              <c:f>Sheet1!$D$1</c:f>
              <c:strCache>
                <c:ptCount val="1"/>
                <c:pt idx="0">
                  <c:v>Column2</c:v>
                </c:pt>
              </c:strCache>
            </c:strRef>
          </c:tx>
          <c:spPr>
            <a:gradFill rotWithShape="0">
              <a:gsLst>
                <a:gs pos="0">
                  <a:srgbClr val="9CC746"/>
                </a:gs>
                <a:gs pos="20000">
                  <a:srgbClr val="9BC348"/>
                </a:gs>
                <a:gs pos="100000">
                  <a:srgbClr val="769535"/>
                </a:gs>
              </a:gsLst>
              <a:lin ang="5400000"/>
            </a:gradFill>
            <a:ln w="25400">
              <a:noFill/>
            </a:ln>
            <a:effectLst>
              <a:outerShdw dist="35921" dir="2700000" algn="br">
                <a:srgbClr val="000000"/>
              </a:outerShdw>
            </a:effectLst>
          </c:spPr>
          <c:cat>
            <c:strRef>
              <c:f>Sheet1!$A$2:$A$5</c:f>
              <c:strCache>
                <c:ptCount val="3"/>
                <c:pt idx="0">
                  <c:v>smoker in KSU student</c:v>
                </c:pt>
                <c:pt idx="1">
                  <c:v>male smoker</c:v>
                </c:pt>
                <c:pt idx="2">
                  <c:v>female smoker</c:v>
                </c:pt>
              </c:strCache>
            </c:strRef>
          </c:cat>
          <c:val>
            <c:numRef>
              <c:f>Sheet1!$D$2:$D$5</c:f>
              <c:numCache>
                <c:formatCode>General</c:formatCode>
                <c:ptCount val="4"/>
              </c:numCache>
            </c:numRef>
          </c:val>
        </c:ser>
        <c:shape val="cone"/>
        <c:axId val="56415744"/>
        <c:axId val="56417280"/>
        <c:axId val="0"/>
      </c:bar3DChart>
      <c:catAx>
        <c:axId val="56415744"/>
        <c:scaling>
          <c:orientation val="minMax"/>
        </c:scaling>
        <c:axPos val="b"/>
        <c:numFmt formatCode="General" sourceLinked="1"/>
        <c:tickLblPos val="nextTo"/>
        <c:spPr>
          <a:ln w="3175">
            <a:solidFill>
              <a:srgbClr val="808080"/>
            </a:solidFill>
            <a:prstDash val="solid"/>
          </a:ln>
        </c:spPr>
        <c:txPr>
          <a:bodyPr/>
          <a:lstStyle/>
          <a:p>
            <a:pPr>
              <a:defRPr lang="en-US" b="1">
                <a:solidFill>
                  <a:srgbClr val="C00000"/>
                </a:solidFill>
              </a:defRPr>
            </a:pPr>
            <a:endParaRPr lang="ar-SA"/>
          </a:p>
        </c:txPr>
        <c:crossAx val="56417280"/>
        <c:crosses val="autoZero"/>
        <c:auto val="1"/>
        <c:lblAlgn val="ctr"/>
        <c:lblOffset val="100"/>
      </c:catAx>
      <c:valAx>
        <c:axId val="56417280"/>
        <c:scaling>
          <c:orientation val="minMax"/>
        </c:scaling>
        <c:axPos val="l"/>
        <c:majorGridlines>
          <c:spPr>
            <a:ln w="3175">
              <a:solidFill>
                <a:srgbClr val="808080"/>
              </a:solidFill>
              <a:prstDash val="solid"/>
            </a:ln>
          </c:spPr>
        </c:majorGridlines>
        <c:numFmt formatCode="0%" sourceLinked="1"/>
        <c:tickLblPos val="nextTo"/>
        <c:spPr>
          <a:ln w="3175">
            <a:solidFill>
              <a:srgbClr val="808080"/>
            </a:solidFill>
            <a:prstDash val="solid"/>
          </a:ln>
        </c:spPr>
        <c:txPr>
          <a:bodyPr/>
          <a:lstStyle/>
          <a:p>
            <a:pPr>
              <a:defRPr lang="en-US"/>
            </a:pPr>
            <a:endParaRPr lang="ar-SA"/>
          </a:p>
        </c:txPr>
        <c:crossAx val="56415744"/>
        <c:crosses val="autoZero"/>
        <c:crossBetween val="between"/>
      </c:valAx>
      <c:spPr>
        <a:noFill/>
        <a:ln w="25400">
          <a:noFill/>
        </a:ln>
      </c:spPr>
    </c:plotArea>
    <c:legend>
      <c:legendPos val="r"/>
      <c:layout>
        <c:manualLayout>
          <c:xMode val="edge"/>
          <c:yMode val="edge"/>
          <c:x val="0.82803535865866462"/>
          <c:y val="0.44299554703557481"/>
          <c:w val="0.12097560975609772"/>
          <c:h val="0.39202657807309155"/>
        </c:manualLayout>
      </c:layout>
      <c:spPr>
        <a:noFill/>
        <a:ln w="25400">
          <a:noFill/>
        </a:ln>
      </c:spPr>
      <c:txPr>
        <a:bodyPr/>
        <a:lstStyle/>
        <a:p>
          <a:pPr>
            <a:defRPr lang="en-US"/>
          </a:pPr>
          <a:endParaRPr lang="ar-SA"/>
        </a:p>
      </c:txPr>
    </c:legend>
    <c:plotVisOnly val="1"/>
    <c:dispBlanksAs val="gap"/>
  </c:chart>
  <c:spPr>
    <a:noFill/>
    <a:ln>
      <a:noFill/>
    </a:ln>
  </c:spPr>
  <c:txPr>
    <a:bodyPr/>
    <a:lstStyle/>
    <a:p>
      <a:pPr>
        <a:defRPr sz="1800"/>
      </a:pPr>
      <a:endParaRPr lang="ar-SA"/>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E7D173-97B1-4115-999B-0137268465A4}" type="doc">
      <dgm:prSet loTypeId="urn:microsoft.com/office/officeart/2005/8/layout/process4" loCatId="list" qsTypeId="urn:microsoft.com/office/officeart/2005/8/quickstyle/simple1" qsCatId="simple" csTypeId="urn:microsoft.com/office/officeart/2005/8/colors/accent1_2" csCatId="accent1" phldr="0"/>
      <dgm:spPr/>
      <dgm:t>
        <a:bodyPr/>
        <a:lstStyle/>
        <a:p>
          <a:pPr rtl="1"/>
          <a:endParaRPr lang="ar-SA"/>
        </a:p>
      </dgm:t>
    </dgm:pt>
    <dgm:pt modelId="{9A1345EE-E142-41DD-AC68-3F6581158756}" type="pres">
      <dgm:prSet presAssocID="{66E7D173-97B1-4115-999B-0137268465A4}" presName="Name0" presStyleCnt="0">
        <dgm:presLayoutVars>
          <dgm:dir/>
          <dgm:animLvl val="lvl"/>
          <dgm:resizeHandles val="exact"/>
        </dgm:presLayoutVars>
      </dgm:prSet>
      <dgm:spPr/>
      <dgm:t>
        <a:bodyPr/>
        <a:lstStyle/>
        <a:p>
          <a:pPr rtl="1"/>
          <a:endParaRPr lang="ar-SA"/>
        </a:p>
      </dgm:t>
    </dgm:pt>
  </dgm:ptLst>
  <dgm:cxnLst>
    <dgm:cxn modelId="{122C7153-48EA-49ED-93EB-C7DB06DC5814}" type="presOf" srcId="{66E7D173-97B1-4115-999B-0137268465A4}" destId="{9A1345EE-E142-41DD-AC68-3F6581158756}"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0C5E11-467A-4166-B4FF-EB99E9358642}" type="doc">
      <dgm:prSet loTypeId="urn:microsoft.com/office/officeart/2005/8/layout/hList1" loCatId="list" qsTypeId="urn:microsoft.com/office/officeart/2005/8/quickstyle/simple1" qsCatId="simple" csTypeId="urn:microsoft.com/office/officeart/2005/8/colors/accent6_2" csCatId="accent6" phldr="1"/>
      <dgm:spPr/>
      <dgm:t>
        <a:bodyPr/>
        <a:lstStyle/>
        <a:p>
          <a:pPr rtl="1"/>
          <a:endParaRPr lang="ar-SA"/>
        </a:p>
      </dgm:t>
    </dgm:pt>
    <dgm:pt modelId="{7776162B-5987-4264-9701-F9B1E37B16BE}">
      <dgm:prSet phldrT="[Text]" custT="1"/>
      <dgm:spPr/>
      <dgm:t>
        <a:bodyPr/>
        <a:lstStyle/>
        <a:p>
          <a:pPr rtl="1"/>
          <a:r>
            <a:rPr lang="en-US" sz="1800" dirty="0" smtClean="0"/>
            <a:t>Social Factors </a:t>
          </a:r>
          <a:endParaRPr lang="ar-SA" sz="1800" dirty="0"/>
        </a:p>
      </dgm:t>
    </dgm:pt>
    <dgm:pt modelId="{8BE66753-1231-43D4-8CC9-195BD00C4CED}" type="parTrans" cxnId="{7CFA600D-A311-4D71-AB43-5100892F83E3}">
      <dgm:prSet/>
      <dgm:spPr/>
      <dgm:t>
        <a:bodyPr/>
        <a:lstStyle/>
        <a:p>
          <a:pPr rtl="1"/>
          <a:endParaRPr lang="ar-SA"/>
        </a:p>
      </dgm:t>
    </dgm:pt>
    <dgm:pt modelId="{469F620F-289D-450C-89AB-42FAA4C6F96E}" type="sibTrans" cxnId="{7CFA600D-A311-4D71-AB43-5100892F83E3}">
      <dgm:prSet/>
      <dgm:spPr/>
      <dgm:t>
        <a:bodyPr/>
        <a:lstStyle/>
        <a:p>
          <a:pPr rtl="1"/>
          <a:endParaRPr lang="ar-SA"/>
        </a:p>
      </dgm:t>
    </dgm:pt>
    <dgm:pt modelId="{90F886C4-09E7-47B5-B3AF-8EB7AA77FAFC}">
      <dgm:prSet phldrT="[Text]" custT="1"/>
      <dgm:spPr/>
      <dgm:t>
        <a:bodyPr/>
        <a:lstStyle/>
        <a:p>
          <a:pPr algn="l" rtl="0"/>
          <a:r>
            <a:rPr lang="en-US" sz="1600" dirty="0" smtClean="0"/>
            <a:t>Parental influences</a:t>
          </a:r>
          <a:endParaRPr lang="ar-SA" sz="1600" dirty="0"/>
        </a:p>
      </dgm:t>
    </dgm:pt>
    <dgm:pt modelId="{8748C19A-FCBE-46F9-961A-4857F09293A7}" type="parTrans" cxnId="{E31E65E7-C537-4976-A5B3-FE9DDBC16EC3}">
      <dgm:prSet/>
      <dgm:spPr/>
      <dgm:t>
        <a:bodyPr/>
        <a:lstStyle/>
        <a:p>
          <a:pPr rtl="1"/>
          <a:endParaRPr lang="ar-SA"/>
        </a:p>
      </dgm:t>
    </dgm:pt>
    <dgm:pt modelId="{D8087350-34F8-4C3C-B708-6D37DB04DBD9}" type="sibTrans" cxnId="{E31E65E7-C537-4976-A5B3-FE9DDBC16EC3}">
      <dgm:prSet/>
      <dgm:spPr/>
      <dgm:t>
        <a:bodyPr/>
        <a:lstStyle/>
        <a:p>
          <a:pPr rtl="1"/>
          <a:endParaRPr lang="ar-SA"/>
        </a:p>
      </dgm:t>
    </dgm:pt>
    <dgm:pt modelId="{8DE6F4E1-1DED-48D8-A67A-070C08B6144B}">
      <dgm:prSet phldrT="[Text]" custT="1"/>
      <dgm:spPr/>
      <dgm:t>
        <a:bodyPr/>
        <a:lstStyle/>
        <a:p>
          <a:pPr rtl="1"/>
          <a:r>
            <a:rPr lang="en-US" sz="1800" dirty="0" smtClean="0"/>
            <a:t>Individual influence </a:t>
          </a:r>
          <a:endParaRPr lang="ar-SA" sz="1800" dirty="0"/>
        </a:p>
      </dgm:t>
    </dgm:pt>
    <dgm:pt modelId="{2BA1FD9B-7E07-4972-BE40-D271823CA05A}" type="parTrans" cxnId="{46ADEE9B-F7FB-4263-A5B0-370BBD9C6029}">
      <dgm:prSet/>
      <dgm:spPr/>
      <dgm:t>
        <a:bodyPr/>
        <a:lstStyle/>
        <a:p>
          <a:pPr rtl="1"/>
          <a:endParaRPr lang="ar-SA"/>
        </a:p>
      </dgm:t>
    </dgm:pt>
    <dgm:pt modelId="{DFEB9B58-DF28-4BBE-844F-E176EB4180A6}" type="sibTrans" cxnId="{46ADEE9B-F7FB-4263-A5B0-370BBD9C6029}">
      <dgm:prSet/>
      <dgm:spPr/>
      <dgm:t>
        <a:bodyPr/>
        <a:lstStyle/>
        <a:p>
          <a:pPr rtl="1"/>
          <a:endParaRPr lang="ar-SA"/>
        </a:p>
      </dgm:t>
    </dgm:pt>
    <dgm:pt modelId="{BE353229-CB5B-4DD7-AE56-E806F7BCC6F6}">
      <dgm:prSet phldrT="[Text]" custT="1"/>
      <dgm:spPr/>
      <dgm:t>
        <a:bodyPr/>
        <a:lstStyle/>
        <a:p>
          <a:pPr algn="l" rtl="0"/>
          <a:r>
            <a:rPr lang="en-US" sz="1800" dirty="0" smtClean="0"/>
            <a:t>Wrong personal beliefs and values about smoking</a:t>
          </a:r>
          <a:endParaRPr lang="ar-SA" sz="1800" dirty="0"/>
        </a:p>
      </dgm:t>
    </dgm:pt>
    <dgm:pt modelId="{73ED370F-981E-4EB6-999D-F5215C7C942B}" type="parTrans" cxnId="{99DE791C-DF50-4FB4-8052-4ABFE02AF3EE}">
      <dgm:prSet/>
      <dgm:spPr/>
      <dgm:t>
        <a:bodyPr/>
        <a:lstStyle/>
        <a:p>
          <a:pPr rtl="1"/>
          <a:endParaRPr lang="ar-SA"/>
        </a:p>
      </dgm:t>
    </dgm:pt>
    <dgm:pt modelId="{A4C790E0-DD95-4F68-88F3-374E966E000C}" type="sibTrans" cxnId="{99DE791C-DF50-4FB4-8052-4ABFE02AF3EE}">
      <dgm:prSet/>
      <dgm:spPr/>
      <dgm:t>
        <a:bodyPr/>
        <a:lstStyle/>
        <a:p>
          <a:pPr rtl="1"/>
          <a:endParaRPr lang="ar-SA"/>
        </a:p>
      </dgm:t>
    </dgm:pt>
    <dgm:pt modelId="{820CEDF5-5AFD-479A-8671-7B4CE841492B}">
      <dgm:prSet phldrT="[Text]" custT="1"/>
      <dgm:spPr/>
      <dgm:t>
        <a:bodyPr/>
        <a:lstStyle/>
        <a:p>
          <a:pPr rtl="1"/>
          <a:r>
            <a:rPr lang="en-US" sz="1800" dirty="0" smtClean="0"/>
            <a:t>Environmental influence </a:t>
          </a:r>
          <a:endParaRPr lang="ar-SA" sz="1800" dirty="0"/>
        </a:p>
      </dgm:t>
    </dgm:pt>
    <dgm:pt modelId="{D931555D-71A7-4090-8FE7-CF5E3283B105}" type="parTrans" cxnId="{345A5B22-934A-4DC0-8044-F467EF4B66AD}">
      <dgm:prSet/>
      <dgm:spPr/>
      <dgm:t>
        <a:bodyPr/>
        <a:lstStyle/>
        <a:p>
          <a:pPr rtl="1"/>
          <a:endParaRPr lang="ar-SA"/>
        </a:p>
      </dgm:t>
    </dgm:pt>
    <dgm:pt modelId="{2CA2FFE0-5A14-4777-88CA-06BDE090401A}" type="sibTrans" cxnId="{345A5B22-934A-4DC0-8044-F467EF4B66AD}">
      <dgm:prSet/>
      <dgm:spPr/>
      <dgm:t>
        <a:bodyPr/>
        <a:lstStyle/>
        <a:p>
          <a:pPr rtl="1"/>
          <a:endParaRPr lang="ar-SA"/>
        </a:p>
      </dgm:t>
    </dgm:pt>
    <dgm:pt modelId="{473AA010-967C-4B1B-9777-AD3BB1EB8FBC}">
      <dgm:prSet phldrT="[Text]" custT="1"/>
      <dgm:spPr/>
      <dgm:t>
        <a:bodyPr/>
        <a:lstStyle/>
        <a:p>
          <a:pPr algn="l" rtl="0"/>
          <a:endParaRPr lang="ar-SA" sz="1800" dirty="0"/>
        </a:p>
      </dgm:t>
    </dgm:pt>
    <dgm:pt modelId="{56D37217-C40C-4584-A6AC-086AFDAC81BD}" type="parTrans" cxnId="{BDCDF494-202E-46AC-B6AD-1D3D5C70900A}">
      <dgm:prSet/>
      <dgm:spPr/>
      <dgm:t>
        <a:bodyPr/>
        <a:lstStyle/>
        <a:p>
          <a:pPr rtl="1"/>
          <a:endParaRPr lang="ar-SA"/>
        </a:p>
      </dgm:t>
    </dgm:pt>
    <dgm:pt modelId="{DD112912-4913-4775-B761-B77C52B59323}" type="sibTrans" cxnId="{BDCDF494-202E-46AC-B6AD-1D3D5C70900A}">
      <dgm:prSet/>
      <dgm:spPr/>
      <dgm:t>
        <a:bodyPr/>
        <a:lstStyle/>
        <a:p>
          <a:pPr rtl="1"/>
          <a:endParaRPr lang="ar-SA"/>
        </a:p>
      </dgm:t>
    </dgm:pt>
    <dgm:pt modelId="{1615CA9E-FD63-4FFA-834E-4764942D85E0}">
      <dgm:prSet phldrT="[Text]"/>
      <dgm:spPr/>
      <dgm:t>
        <a:bodyPr/>
        <a:lstStyle/>
        <a:p>
          <a:pPr algn="l" rtl="0"/>
          <a:endParaRPr lang="ar-SA" sz="2100" dirty="0"/>
        </a:p>
      </dgm:t>
    </dgm:pt>
    <dgm:pt modelId="{CF911543-C143-43E7-8A87-DE74575FA2ED}" type="parTrans" cxnId="{F0D2F31A-215E-41EC-BC40-DD51B4C2716C}">
      <dgm:prSet/>
      <dgm:spPr/>
      <dgm:t>
        <a:bodyPr/>
        <a:lstStyle/>
        <a:p>
          <a:pPr rtl="1"/>
          <a:endParaRPr lang="ar-SA"/>
        </a:p>
      </dgm:t>
    </dgm:pt>
    <dgm:pt modelId="{7B8DBCD1-B0F8-4FA8-A802-799F44F7F1DA}" type="sibTrans" cxnId="{F0D2F31A-215E-41EC-BC40-DD51B4C2716C}">
      <dgm:prSet/>
      <dgm:spPr/>
      <dgm:t>
        <a:bodyPr/>
        <a:lstStyle/>
        <a:p>
          <a:pPr rtl="1"/>
          <a:endParaRPr lang="ar-SA"/>
        </a:p>
      </dgm:t>
    </dgm:pt>
    <dgm:pt modelId="{D7CD3567-6106-42A1-ADDC-4730A319BB37}">
      <dgm:prSet phldrT="[Text]" custT="1"/>
      <dgm:spPr/>
      <dgm:t>
        <a:bodyPr/>
        <a:lstStyle/>
        <a:p>
          <a:pPr algn="l" rtl="0"/>
          <a:r>
            <a:rPr lang="en-US" sz="1600" dirty="0" smtClean="0"/>
            <a:t>friendship groups</a:t>
          </a:r>
          <a:endParaRPr lang="ar-SA" sz="1600" dirty="0"/>
        </a:p>
      </dgm:t>
    </dgm:pt>
    <dgm:pt modelId="{11DAACE8-780D-459B-82AE-CA741A127DED}" type="parTrans" cxnId="{D726BC0B-14F5-451A-B80D-F0240AF2696F}">
      <dgm:prSet/>
      <dgm:spPr/>
      <dgm:t>
        <a:bodyPr/>
        <a:lstStyle/>
        <a:p>
          <a:pPr rtl="1"/>
          <a:endParaRPr lang="ar-SA"/>
        </a:p>
      </dgm:t>
    </dgm:pt>
    <dgm:pt modelId="{8FF1704E-7746-41E2-9EB0-FBF45E4D5170}" type="sibTrans" cxnId="{D726BC0B-14F5-451A-B80D-F0240AF2696F}">
      <dgm:prSet/>
      <dgm:spPr/>
      <dgm:t>
        <a:bodyPr/>
        <a:lstStyle/>
        <a:p>
          <a:pPr rtl="1"/>
          <a:endParaRPr lang="ar-SA"/>
        </a:p>
      </dgm:t>
    </dgm:pt>
    <dgm:pt modelId="{2DC8A185-AD9B-47DA-BEA5-FD5024D70BA3}">
      <dgm:prSet phldrT="[Text]" custT="1"/>
      <dgm:spPr/>
      <dgm:t>
        <a:bodyPr/>
        <a:lstStyle/>
        <a:p>
          <a:pPr algn="l" rtl="0"/>
          <a:r>
            <a:rPr lang="en-US" sz="1600" dirty="0" smtClean="0"/>
            <a:t>Influence of peer</a:t>
          </a:r>
          <a:endParaRPr lang="ar-SA" sz="1600" dirty="0"/>
        </a:p>
      </dgm:t>
    </dgm:pt>
    <dgm:pt modelId="{2D6B1A03-7FEF-4E8C-B8A8-33DDF4CBBBC1}" type="parTrans" cxnId="{7EC3D5F1-50A5-4A6B-A478-2C11C1745FAD}">
      <dgm:prSet/>
      <dgm:spPr/>
      <dgm:t>
        <a:bodyPr/>
        <a:lstStyle/>
        <a:p>
          <a:pPr rtl="1"/>
          <a:endParaRPr lang="ar-SA"/>
        </a:p>
      </dgm:t>
    </dgm:pt>
    <dgm:pt modelId="{20A337CD-7C92-476C-BDE7-7D2C1572E176}" type="sibTrans" cxnId="{7EC3D5F1-50A5-4A6B-A478-2C11C1745FAD}">
      <dgm:prSet/>
      <dgm:spPr/>
      <dgm:t>
        <a:bodyPr/>
        <a:lstStyle/>
        <a:p>
          <a:pPr rtl="1"/>
          <a:endParaRPr lang="ar-SA"/>
        </a:p>
      </dgm:t>
    </dgm:pt>
    <dgm:pt modelId="{74661A7C-AC4D-4477-AED6-99E081BEB832}">
      <dgm:prSet phldrT="[Text]" custT="1"/>
      <dgm:spPr/>
      <dgm:t>
        <a:bodyPr/>
        <a:lstStyle/>
        <a:p>
          <a:pPr algn="l" rtl="0"/>
          <a:r>
            <a:rPr lang="en-US" sz="1600" dirty="0" smtClean="0"/>
            <a:t>Low socioeconomic status</a:t>
          </a:r>
          <a:endParaRPr lang="ar-SA" sz="1600" dirty="0"/>
        </a:p>
      </dgm:t>
    </dgm:pt>
    <dgm:pt modelId="{7B4EFE75-B483-4983-8A6A-ADFCEBC35D86}" type="parTrans" cxnId="{398611B0-E2F3-4CD4-9867-62D549CC5575}">
      <dgm:prSet/>
      <dgm:spPr/>
      <dgm:t>
        <a:bodyPr/>
        <a:lstStyle/>
        <a:p>
          <a:pPr rtl="1"/>
          <a:endParaRPr lang="ar-SA"/>
        </a:p>
      </dgm:t>
    </dgm:pt>
    <dgm:pt modelId="{BB69339D-6869-4688-8C07-496C3496A742}" type="sibTrans" cxnId="{398611B0-E2F3-4CD4-9867-62D549CC5575}">
      <dgm:prSet/>
      <dgm:spPr/>
      <dgm:t>
        <a:bodyPr/>
        <a:lstStyle/>
        <a:p>
          <a:pPr rtl="1"/>
          <a:endParaRPr lang="ar-SA"/>
        </a:p>
      </dgm:t>
    </dgm:pt>
    <dgm:pt modelId="{DD23A400-E8F4-441F-9166-736586E650B6}">
      <dgm:prSet custT="1"/>
      <dgm:spPr/>
      <dgm:t>
        <a:bodyPr/>
        <a:lstStyle/>
        <a:p>
          <a:pPr algn="l" rtl="0"/>
          <a:r>
            <a:rPr lang="en-US" sz="1800" dirty="0" smtClean="0"/>
            <a:t>Self esteem</a:t>
          </a:r>
          <a:endParaRPr lang="ar-SA" sz="1800" dirty="0"/>
        </a:p>
      </dgm:t>
    </dgm:pt>
    <dgm:pt modelId="{95C2CBA0-292B-423C-A4C5-236176143400}" type="parTrans" cxnId="{16A4BD98-6C84-4045-A8FC-745EFBE88B0C}">
      <dgm:prSet/>
      <dgm:spPr/>
      <dgm:t>
        <a:bodyPr/>
        <a:lstStyle/>
        <a:p>
          <a:pPr rtl="1"/>
          <a:endParaRPr lang="ar-SA"/>
        </a:p>
      </dgm:t>
    </dgm:pt>
    <dgm:pt modelId="{0CD538F0-FDFE-4D1F-BCDD-F9A8AFFD55BD}" type="sibTrans" cxnId="{16A4BD98-6C84-4045-A8FC-745EFBE88B0C}">
      <dgm:prSet/>
      <dgm:spPr/>
      <dgm:t>
        <a:bodyPr/>
        <a:lstStyle/>
        <a:p>
          <a:pPr rtl="1"/>
          <a:endParaRPr lang="ar-SA"/>
        </a:p>
      </dgm:t>
    </dgm:pt>
    <dgm:pt modelId="{3CB04F0C-1732-460E-BD5F-274ACD15987D}">
      <dgm:prSet custT="1"/>
      <dgm:spPr/>
      <dgm:t>
        <a:bodyPr/>
        <a:lstStyle/>
        <a:p>
          <a:pPr algn="l" rtl="0"/>
          <a:r>
            <a:rPr lang="en-US" sz="1800" dirty="0" smtClean="0"/>
            <a:t>Curiosity</a:t>
          </a:r>
          <a:endParaRPr lang="ar-SA" sz="1800" dirty="0"/>
        </a:p>
      </dgm:t>
    </dgm:pt>
    <dgm:pt modelId="{76C499CD-8159-4D4D-9A3E-8EBFC4C28D79}" type="parTrans" cxnId="{D2BB2588-219C-4DC0-AC13-38FA3EBE7254}">
      <dgm:prSet/>
      <dgm:spPr/>
      <dgm:t>
        <a:bodyPr/>
        <a:lstStyle/>
        <a:p>
          <a:pPr rtl="1"/>
          <a:endParaRPr lang="ar-SA"/>
        </a:p>
      </dgm:t>
    </dgm:pt>
    <dgm:pt modelId="{B329878C-FB8D-494D-B407-9348E51C68DD}" type="sibTrans" cxnId="{D2BB2588-219C-4DC0-AC13-38FA3EBE7254}">
      <dgm:prSet/>
      <dgm:spPr/>
      <dgm:t>
        <a:bodyPr/>
        <a:lstStyle/>
        <a:p>
          <a:pPr rtl="1"/>
          <a:endParaRPr lang="ar-SA"/>
        </a:p>
      </dgm:t>
    </dgm:pt>
    <dgm:pt modelId="{705DEECC-3F17-4D8C-BFA9-7E1BDACDEAEE}">
      <dgm:prSet custT="1"/>
      <dgm:spPr/>
      <dgm:t>
        <a:bodyPr/>
        <a:lstStyle/>
        <a:p>
          <a:pPr algn="l" rtl="0"/>
          <a:r>
            <a:rPr lang="en-US" sz="1800" dirty="0" smtClean="0"/>
            <a:t>Availability</a:t>
          </a:r>
          <a:endParaRPr lang="ar-SA" sz="1800" dirty="0"/>
        </a:p>
      </dgm:t>
    </dgm:pt>
    <dgm:pt modelId="{FC4D1494-BA65-4001-B99B-FA5980A01702}" type="parTrans" cxnId="{A4A8922A-0F46-4F79-9A06-8B8FE6C045B6}">
      <dgm:prSet/>
      <dgm:spPr/>
      <dgm:t>
        <a:bodyPr/>
        <a:lstStyle/>
        <a:p>
          <a:pPr rtl="1"/>
          <a:endParaRPr lang="ar-SA"/>
        </a:p>
      </dgm:t>
    </dgm:pt>
    <dgm:pt modelId="{DD464F9C-B68E-4C8D-AE7D-97FF52D78421}" type="sibTrans" cxnId="{A4A8922A-0F46-4F79-9A06-8B8FE6C045B6}">
      <dgm:prSet/>
      <dgm:spPr/>
      <dgm:t>
        <a:bodyPr/>
        <a:lstStyle/>
        <a:p>
          <a:pPr rtl="1"/>
          <a:endParaRPr lang="ar-SA"/>
        </a:p>
      </dgm:t>
    </dgm:pt>
    <dgm:pt modelId="{FFE986E9-49CE-4E8A-B8C7-C60224C4A653}">
      <dgm:prSet custT="1"/>
      <dgm:spPr/>
      <dgm:t>
        <a:bodyPr/>
        <a:lstStyle/>
        <a:p>
          <a:pPr algn="l" rtl="0"/>
          <a:r>
            <a:rPr lang="en-US" sz="1800" dirty="0" smtClean="0"/>
            <a:t>Accessibility</a:t>
          </a:r>
          <a:endParaRPr lang="ar-SA" sz="1800" dirty="0"/>
        </a:p>
      </dgm:t>
    </dgm:pt>
    <dgm:pt modelId="{713AB694-CA94-4786-B257-58C88A4756F2}" type="parTrans" cxnId="{0B031C67-2F77-41A4-90B5-FAC9D3D98B52}">
      <dgm:prSet/>
      <dgm:spPr/>
      <dgm:t>
        <a:bodyPr/>
        <a:lstStyle/>
        <a:p>
          <a:pPr rtl="1"/>
          <a:endParaRPr lang="ar-SA"/>
        </a:p>
      </dgm:t>
    </dgm:pt>
    <dgm:pt modelId="{D2515243-0EA9-4AA1-A0A5-AC30C95F7D78}" type="sibTrans" cxnId="{0B031C67-2F77-41A4-90B5-FAC9D3D98B52}">
      <dgm:prSet/>
      <dgm:spPr/>
      <dgm:t>
        <a:bodyPr/>
        <a:lstStyle/>
        <a:p>
          <a:pPr rtl="1"/>
          <a:endParaRPr lang="ar-SA"/>
        </a:p>
      </dgm:t>
    </dgm:pt>
    <dgm:pt modelId="{DE78EB96-3B10-4E97-A197-87543F229BC1}">
      <dgm:prSet custT="1"/>
      <dgm:spPr/>
      <dgm:t>
        <a:bodyPr/>
        <a:lstStyle/>
        <a:p>
          <a:pPr algn="l" rtl="0"/>
          <a:r>
            <a:rPr lang="en-US" sz="1800" dirty="0" smtClean="0"/>
            <a:t>Price</a:t>
          </a:r>
          <a:endParaRPr lang="ar-SA" sz="1800" dirty="0"/>
        </a:p>
      </dgm:t>
    </dgm:pt>
    <dgm:pt modelId="{2DEC261B-47D1-41F7-8521-748839ACDF21}" type="parTrans" cxnId="{692EAF13-EF42-430E-82CB-E3D9D7A004B4}">
      <dgm:prSet/>
      <dgm:spPr/>
      <dgm:t>
        <a:bodyPr/>
        <a:lstStyle/>
        <a:p>
          <a:pPr rtl="1"/>
          <a:endParaRPr lang="ar-SA"/>
        </a:p>
      </dgm:t>
    </dgm:pt>
    <dgm:pt modelId="{93E3D415-B872-4583-A163-15DCBF7BD550}" type="sibTrans" cxnId="{692EAF13-EF42-430E-82CB-E3D9D7A004B4}">
      <dgm:prSet/>
      <dgm:spPr/>
      <dgm:t>
        <a:bodyPr/>
        <a:lstStyle/>
        <a:p>
          <a:pPr rtl="1"/>
          <a:endParaRPr lang="ar-SA"/>
        </a:p>
      </dgm:t>
    </dgm:pt>
    <dgm:pt modelId="{76D98618-043E-4A42-97E5-A949167F5FAB}">
      <dgm:prSet custT="1"/>
      <dgm:spPr/>
      <dgm:t>
        <a:bodyPr/>
        <a:lstStyle/>
        <a:p>
          <a:pPr algn="l" rtl="0"/>
          <a:r>
            <a:rPr lang="en-US" sz="1800" dirty="0" smtClean="0"/>
            <a:t>Media</a:t>
          </a:r>
          <a:endParaRPr lang="ar-SA" sz="1800" dirty="0"/>
        </a:p>
      </dgm:t>
    </dgm:pt>
    <dgm:pt modelId="{163BD32A-6C23-4DC1-8A89-507755260E07}" type="parTrans" cxnId="{5099AC53-F340-445E-88D0-C3664CEED029}">
      <dgm:prSet/>
      <dgm:spPr/>
      <dgm:t>
        <a:bodyPr/>
        <a:lstStyle/>
        <a:p>
          <a:pPr rtl="1"/>
          <a:endParaRPr lang="ar-SA"/>
        </a:p>
      </dgm:t>
    </dgm:pt>
    <dgm:pt modelId="{7D42B501-D88D-4347-A839-5B68CC226840}" type="sibTrans" cxnId="{5099AC53-F340-445E-88D0-C3664CEED029}">
      <dgm:prSet/>
      <dgm:spPr/>
      <dgm:t>
        <a:bodyPr/>
        <a:lstStyle/>
        <a:p>
          <a:pPr rtl="1"/>
          <a:endParaRPr lang="ar-SA"/>
        </a:p>
      </dgm:t>
    </dgm:pt>
    <dgm:pt modelId="{F73EC1A6-1D3C-4BC3-AB83-F521BF120593}">
      <dgm:prSet phldrT="[Text]" custT="1"/>
      <dgm:spPr/>
      <dgm:t>
        <a:bodyPr/>
        <a:lstStyle/>
        <a:p>
          <a:pPr algn="l" rtl="0"/>
          <a:endParaRPr lang="ar-SA" sz="1600" dirty="0"/>
        </a:p>
      </dgm:t>
    </dgm:pt>
    <dgm:pt modelId="{F743491E-EA1C-44C2-ACFF-AE0ECD719F42}" type="parTrans" cxnId="{EF5E75C2-77BB-4F94-9B74-BF17A0BAEDC1}">
      <dgm:prSet/>
      <dgm:spPr/>
      <dgm:t>
        <a:bodyPr/>
        <a:lstStyle/>
        <a:p>
          <a:pPr rtl="1"/>
          <a:endParaRPr lang="ar-SA"/>
        </a:p>
      </dgm:t>
    </dgm:pt>
    <dgm:pt modelId="{7755BD9A-C9BA-4FD9-B480-AC9E8DA642CA}" type="sibTrans" cxnId="{EF5E75C2-77BB-4F94-9B74-BF17A0BAEDC1}">
      <dgm:prSet/>
      <dgm:spPr/>
      <dgm:t>
        <a:bodyPr/>
        <a:lstStyle/>
        <a:p>
          <a:pPr rtl="1"/>
          <a:endParaRPr lang="ar-SA"/>
        </a:p>
      </dgm:t>
    </dgm:pt>
    <dgm:pt modelId="{7245EC09-6C3B-476F-A972-90362AD8E034}">
      <dgm:prSet phldrT="[Text]" custT="1"/>
      <dgm:spPr/>
      <dgm:t>
        <a:bodyPr/>
        <a:lstStyle/>
        <a:p>
          <a:pPr algn="l" rtl="0"/>
          <a:r>
            <a:rPr lang="en-US" sz="1600" dirty="0" smtClean="0"/>
            <a:t>The need to fit In.</a:t>
          </a:r>
          <a:endParaRPr lang="ar-SA" sz="1600" dirty="0"/>
        </a:p>
      </dgm:t>
    </dgm:pt>
    <dgm:pt modelId="{4E9F47E3-34A7-4A3F-BB4A-CEA19DCB1A94}" type="parTrans" cxnId="{A026EE65-A4D2-4E8D-9BAE-37CF44C7752F}">
      <dgm:prSet/>
      <dgm:spPr/>
      <dgm:t>
        <a:bodyPr/>
        <a:lstStyle/>
        <a:p>
          <a:pPr rtl="1"/>
          <a:endParaRPr lang="ar-SA"/>
        </a:p>
      </dgm:t>
    </dgm:pt>
    <dgm:pt modelId="{03F72137-F013-4DFD-B9B2-D944E5858CD3}" type="sibTrans" cxnId="{A026EE65-A4D2-4E8D-9BAE-37CF44C7752F}">
      <dgm:prSet/>
      <dgm:spPr/>
      <dgm:t>
        <a:bodyPr/>
        <a:lstStyle/>
        <a:p>
          <a:pPr rtl="1"/>
          <a:endParaRPr lang="ar-SA"/>
        </a:p>
      </dgm:t>
    </dgm:pt>
    <dgm:pt modelId="{CE21894B-367D-4C54-A7D1-97F73944169E}">
      <dgm:prSet phldrT="[Text]" custT="1"/>
      <dgm:spPr/>
      <dgm:t>
        <a:bodyPr/>
        <a:lstStyle/>
        <a:p>
          <a:pPr algn="l" rtl="0"/>
          <a:r>
            <a:rPr lang="en-US" sz="1600" dirty="0" smtClean="0"/>
            <a:t>It looks cool.</a:t>
          </a:r>
          <a:endParaRPr lang="ar-SA" sz="1600" dirty="0"/>
        </a:p>
      </dgm:t>
    </dgm:pt>
    <dgm:pt modelId="{D9B7303B-92F6-4746-B858-9C61F3A3006E}" type="parTrans" cxnId="{277096C2-F443-4CEA-BBE3-2A3861469DB6}">
      <dgm:prSet/>
      <dgm:spPr/>
      <dgm:t>
        <a:bodyPr/>
        <a:lstStyle/>
        <a:p>
          <a:pPr rtl="1"/>
          <a:endParaRPr lang="ar-SA"/>
        </a:p>
      </dgm:t>
    </dgm:pt>
    <dgm:pt modelId="{81BFD44A-E65F-4CAC-8589-AAC1DABCF763}" type="sibTrans" cxnId="{277096C2-F443-4CEA-BBE3-2A3861469DB6}">
      <dgm:prSet/>
      <dgm:spPr/>
      <dgm:t>
        <a:bodyPr/>
        <a:lstStyle/>
        <a:p>
          <a:pPr rtl="1"/>
          <a:endParaRPr lang="ar-SA"/>
        </a:p>
      </dgm:t>
    </dgm:pt>
    <dgm:pt modelId="{322D967B-010E-48A8-88CC-92A67868AFBA}" type="pres">
      <dgm:prSet presAssocID="{280C5E11-467A-4166-B4FF-EB99E9358642}" presName="Name0" presStyleCnt="0">
        <dgm:presLayoutVars>
          <dgm:dir/>
          <dgm:animLvl val="lvl"/>
          <dgm:resizeHandles val="exact"/>
        </dgm:presLayoutVars>
      </dgm:prSet>
      <dgm:spPr/>
      <dgm:t>
        <a:bodyPr/>
        <a:lstStyle/>
        <a:p>
          <a:pPr rtl="1"/>
          <a:endParaRPr lang="ar-SA"/>
        </a:p>
      </dgm:t>
    </dgm:pt>
    <dgm:pt modelId="{0562558A-0027-4B8F-B1FC-1E13ABA53D57}" type="pres">
      <dgm:prSet presAssocID="{7776162B-5987-4264-9701-F9B1E37B16BE}" presName="composite" presStyleCnt="0"/>
      <dgm:spPr/>
    </dgm:pt>
    <dgm:pt modelId="{C33C3785-9347-428C-9AF3-472E31B92ADD}" type="pres">
      <dgm:prSet presAssocID="{7776162B-5987-4264-9701-F9B1E37B16BE}" presName="parTx" presStyleLbl="alignNode1" presStyleIdx="0" presStyleCnt="3">
        <dgm:presLayoutVars>
          <dgm:chMax val="0"/>
          <dgm:chPref val="0"/>
          <dgm:bulletEnabled val="1"/>
        </dgm:presLayoutVars>
      </dgm:prSet>
      <dgm:spPr/>
      <dgm:t>
        <a:bodyPr/>
        <a:lstStyle/>
        <a:p>
          <a:pPr rtl="1"/>
          <a:endParaRPr lang="ar-SA"/>
        </a:p>
      </dgm:t>
    </dgm:pt>
    <dgm:pt modelId="{D0AC47D8-09DB-4926-9E85-3705C3FFE71F}" type="pres">
      <dgm:prSet presAssocID="{7776162B-5987-4264-9701-F9B1E37B16BE}" presName="desTx" presStyleLbl="alignAccFollowNode1" presStyleIdx="0" presStyleCnt="3">
        <dgm:presLayoutVars>
          <dgm:bulletEnabled val="1"/>
        </dgm:presLayoutVars>
      </dgm:prSet>
      <dgm:spPr/>
      <dgm:t>
        <a:bodyPr/>
        <a:lstStyle/>
        <a:p>
          <a:pPr rtl="1"/>
          <a:endParaRPr lang="ar-SA"/>
        </a:p>
      </dgm:t>
    </dgm:pt>
    <dgm:pt modelId="{5FC62564-9200-49BD-9940-45249577C4D4}" type="pres">
      <dgm:prSet presAssocID="{469F620F-289D-450C-89AB-42FAA4C6F96E}" presName="space" presStyleCnt="0"/>
      <dgm:spPr/>
    </dgm:pt>
    <dgm:pt modelId="{32EE55F1-E766-45EE-A236-954FB23E0893}" type="pres">
      <dgm:prSet presAssocID="{8DE6F4E1-1DED-48D8-A67A-070C08B6144B}" presName="composite" presStyleCnt="0"/>
      <dgm:spPr/>
    </dgm:pt>
    <dgm:pt modelId="{EAC80654-1ACF-4151-8253-5F031CC48E61}" type="pres">
      <dgm:prSet presAssocID="{8DE6F4E1-1DED-48D8-A67A-070C08B6144B}" presName="parTx" presStyleLbl="alignNode1" presStyleIdx="1" presStyleCnt="3" custLinFactNeighborY="-1557">
        <dgm:presLayoutVars>
          <dgm:chMax val="0"/>
          <dgm:chPref val="0"/>
          <dgm:bulletEnabled val="1"/>
        </dgm:presLayoutVars>
      </dgm:prSet>
      <dgm:spPr/>
      <dgm:t>
        <a:bodyPr/>
        <a:lstStyle/>
        <a:p>
          <a:pPr rtl="1"/>
          <a:endParaRPr lang="ar-SA"/>
        </a:p>
      </dgm:t>
    </dgm:pt>
    <dgm:pt modelId="{21E5808B-A2CE-405E-9361-4A449599D74B}" type="pres">
      <dgm:prSet presAssocID="{8DE6F4E1-1DED-48D8-A67A-070C08B6144B}" presName="desTx" presStyleLbl="alignAccFollowNode1" presStyleIdx="1" presStyleCnt="3">
        <dgm:presLayoutVars>
          <dgm:bulletEnabled val="1"/>
        </dgm:presLayoutVars>
      </dgm:prSet>
      <dgm:spPr/>
      <dgm:t>
        <a:bodyPr/>
        <a:lstStyle/>
        <a:p>
          <a:pPr rtl="1"/>
          <a:endParaRPr lang="ar-SA"/>
        </a:p>
      </dgm:t>
    </dgm:pt>
    <dgm:pt modelId="{0EA8FF90-E91B-46C8-AAC6-F99DBB064A1E}" type="pres">
      <dgm:prSet presAssocID="{DFEB9B58-DF28-4BBE-844F-E176EB4180A6}" presName="space" presStyleCnt="0"/>
      <dgm:spPr/>
    </dgm:pt>
    <dgm:pt modelId="{F02B8926-3E14-4B98-B249-25253FFDBD15}" type="pres">
      <dgm:prSet presAssocID="{820CEDF5-5AFD-479A-8671-7B4CE841492B}" presName="composite" presStyleCnt="0"/>
      <dgm:spPr/>
    </dgm:pt>
    <dgm:pt modelId="{DB952E07-4C08-4076-8B1C-1A617D91E4CC}" type="pres">
      <dgm:prSet presAssocID="{820CEDF5-5AFD-479A-8671-7B4CE841492B}" presName="parTx" presStyleLbl="alignNode1" presStyleIdx="2" presStyleCnt="3">
        <dgm:presLayoutVars>
          <dgm:chMax val="0"/>
          <dgm:chPref val="0"/>
          <dgm:bulletEnabled val="1"/>
        </dgm:presLayoutVars>
      </dgm:prSet>
      <dgm:spPr/>
      <dgm:t>
        <a:bodyPr/>
        <a:lstStyle/>
        <a:p>
          <a:pPr rtl="1"/>
          <a:endParaRPr lang="ar-SA"/>
        </a:p>
      </dgm:t>
    </dgm:pt>
    <dgm:pt modelId="{C1E19B07-FBFB-4913-B2F9-025F06C47B06}" type="pres">
      <dgm:prSet presAssocID="{820CEDF5-5AFD-479A-8671-7B4CE841492B}" presName="desTx" presStyleLbl="alignAccFollowNode1" presStyleIdx="2" presStyleCnt="3">
        <dgm:presLayoutVars>
          <dgm:bulletEnabled val="1"/>
        </dgm:presLayoutVars>
      </dgm:prSet>
      <dgm:spPr/>
      <dgm:t>
        <a:bodyPr/>
        <a:lstStyle/>
        <a:p>
          <a:pPr rtl="1"/>
          <a:endParaRPr lang="ar-SA"/>
        </a:p>
      </dgm:t>
    </dgm:pt>
  </dgm:ptLst>
  <dgm:cxnLst>
    <dgm:cxn modelId="{EF5E75C2-77BB-4F94-9B74-BF17A0BAEDC1}" srcId="{7776162B-5987-4264-9701-F9B1E37B16BE}" destId="{F73EC1A6-1D3C-4BC3-AB83-F521BF120593}" srcOrd="6" destOrd="0" parTransId="{F743491E-EA1C-44C2-ACFF-AE0ECD719F42}" sibTransId="{7755BD9A-C9BA-4FD9-B480-AC9E8DA642CA}"/>
    <dgm:cxn modelId="{398611B0-E2F3-4CD4-9867-62D549CC5575}" srcId="{7776162B-5987-4264-9701-F9B1E37B16BE}" destId="{74661A7C-AC4D-4477-AED6-99E081BEB832}" srcOrd="3" destOrd="0" parTransId="{7B4EFE75-B483-4983-8A6A-ADFCEBC35D86}" sibTransId="{BB69339D-6869-4688-8C07-496C3496A742}"/>
    <dgm:cxn modelId="{7EC3D5F1-50A5-4A6B-A478-2C11C1745FAD}" srcId="{7776162B-5987-4264-9701-F9B1E37B16BE}" destId="{2DC8A185-AD9B-47DA-BEA5-FD5024D70BA3}" srcOrd="2" destOrd="0" parTransId="{2D6B1A03-7FEF-4E8C-B8A8-33DDF4CBBBC1}" sibTransId="{20A337CD-7C92-476C-BDE7-7D2C1572E176}"/>
    <dgm:cxn modelId="{D726BC0B-14F5-451A-B80D-F0240AF2696F}" srcId="{7776162B-5987-4264-9701-F9B1E37B16BE}" destId="{D7CD3567-6106-42A1-ADDC-4730A319BB37}" srcOrd="1" destOrd="0" parTransId="{11DAACE8-780D-459B-82AE-CA741A127DED}" sibTransId="{8FF1704E-7746-41E2-9EB0-FBF45E4D5170}"/>
    <dgm:cxn modelId="{0B031C67-2F77-41A4-90B5-FAC9D3D98B52}" srcId="{820CEDF5-5AFD-479A-8671-7B4CE841492B}" destId="{FFE986E9-49CE-4E8A-B8C7-C60224C4A653}" srcOrd="2" destOrd="0" parTransId="{713AB694-CA94-4786-B257-58C88A4756F2}" sibTransId="{D2515243-0EA9-4AA1-A0A5-AC30C95F7D78}"/>
    <dgm:cxn modelId="{5827A64A-0238-4D6F-91EF-98DA39F01145}" type="presOf" srcId="{FFE986E9-49CE-4E8A-B8C7-C60224C4A653}" destId="{C1E19B07-FBFB-4913-B2F9-025F06C47B06}" srcOrd="0" destOrd="2" presId="urn:microsoft.com/office/officeart/2005/8/layout/hList1"/>
    <dgm:cxn modelId="{2F8846D0-605B-48AF-8224-31983AB68644}" type="presOf" srcId="{DE78EB96-3B10-4E97-A197-87543F229BC1}" destId="{C1E19B07-FBFB-4913-B2F9-025F06C47B06}" srcOrd="0" destOrd="3" presId="urn:microsoft.com/office/officeart/2005/8/layout/hList1"/>
    <dgm:cxn modelId="{BDCDF494-202E-46AC-B6AD-1D3D5C70900A}" srcId="{820CEDF5-5AFD-479A-8671-7B4CE841492B}" destId="{473AA010-967C-4B1B-9777-AD3BB1EB8FBC}" srcOrd="0" destOrd="0" parTransId="{56D37217-C40C-4584-A6AC-086AFDAC81BD}" sibTransId="{DD112912-4913-4775-B761-B77C52B59323}"/>
    <dgm:cxn modelId="{7DFDC627-1EFE-4D88-90C4-7EBA1A0233A8}" type="presOf" srcId="{7776162B-5987-4264-9701-F9B1E37B16BE}" destId="{C33C3785-9347-428C-9AF3-472E31B92ADD}" srcOrd="0" destOrd="0" presId="urn:microsoft.com/office/officeart/2005/8/layout/hList1"/>
    <dgm:cxn modelId="{E31E65E7-C537-4976-A5B3-FE9DDBC16EC3}" srcId="{7776162B-5987-4264-9701-F9B1E37B16BE}" destId="{90F886C4-09E7-47B5-B3AF-8EB7AA77FAFC}" srcOrd="0" destOrd="0" parTransId="{8748C19A-FCBE-46F9-961A-4857F09293A7}" sibTransId="{D8087350-34F8-4C3C-B708-6D37DB04DBD9}"/>
    <dgm:cxn modelId="{D2BB2588-219C-4DC0-AC13-38FA3EBE7254}" srcId="{8DE6F4E1-1DED-48D8-A67A-070C08B6144B}" destId="{3CB04F0C-1732-460E-BD5F-274ACD15987D}" srcOrd="2" destOrd="0" parTransId="{76C499CD-8159-4D4D-9A3E-8EBFC4C28D79}" sibTransId="{B329878C-FB8D-494D-B407-9348E51C68DD}"/>
    <dgm:cxn modelId="{7CFA600D-A311-4D71-AB43-5100892F83E3}" srcId="{280C5E11-467A-4166-B4FF-EB99E9358642}" destId="{7776162B-5987-4264-9701-F9B1E37B16BE}" srcOrd="0" destOrd="0" parTransId="{8BE66753-1231-43D4-8CC9-195BD00C4CED}" sibTransId="{469F620F-289D-450C-89AB-42FAA4C6F96E}"/>
    <dgm:cxn modelId="{0FCBEE1C-C2DE-415E-885E-FBA24968815A}" type="presOf" srcId="{D7CD3567-6106-42A1-ADDC-4730A319BB37}" destId="{D0AC47D8-09DB-4926-9E85-3705C3FFE71F}" srcOrd="0" destOrd="1" presId="urn:microsoft.com/office/officeart/2005/8/layout/hList1"/>
    <dgm:cxn modelId="{A28B020A-B86E-4798-AD88-EADBE4E1E662}" type="presOf" srcId="{76D98618-043E-4A42-97E5-A949167F5FAB}" destId="{C1E19B07-FBFB-4913-B2F9-025F06C47B06}" srcOrd="0" destOrd="4" presId="urn:microsoft.com/office/officeart/2005/8/layout/hList1"/>
    <dgm:cxn modelId="{99DE791C-DF50-4FB4-8052-4ABFE02AF3EE}" srcId="{8DE6F4E1-1DED-48D8-A67A-070C08B6144B}" destId="{BE353229-CB5B-4DD7-AE56-E806F7BCC6F6}" srcOrd="0" destOrd="0" parTransId="{73ED370F-981E-4EB6-999D-F5215C7C942B}" sibTransId="{A4C790E0-DD95-4F68-88F3-374E966E000C}"/>
    <dgm:cxn modelId="{F9307D31-349D-4815-AAB7-551A828A5CCE}" type="presOf" srcId="{BE353229-CB5B-4DD7-AE56-E806F7BCC6F6}" destId="{21E5808B-A2CE-405E-9361-4A449599D74B}" srcOrd="0" destOrd="0" presId="urn:microsoft.com/office/officeart/2005/8/layout/hList1"/>
    <dgm:cxn modelId="{345A5B22-934A-4DC0-8044-F467EF4B66AD}" srcId="{280C5E11-467A-4166-B4FF-EB99E9358642}" destId="{820CEDF5-5AFD-479A-8671-7B4CE841492B}" srcOrd="2" destOrd="0" parTransId="{D931555D-71A7-4090-8FE7-CF5E3283B105}" sibTransId="{2CA2FFE0-5A14-4777-88CA-06BDE090401A}"/>
    <dgm:cxn modelId="{5099AC53-F340-445E-88D0-C3664CEED029}" srcId="{820CEDF5-5AFD-479A-8671-7B4CE841492B}" destId="{76D98618-043E-4A42-97E5-A949167F5FAB}" srcOrd="4" destOrd="0" parTransId="{163BD32A-6C23-4DC1-8A89-507755260E07}" sibTransId="{7D42B501-D88D-4347-A839-5B68CC226840}"/>
    <dgm:cxn modelId="{A4A8922A-0F46-4F79-9A06-8B8FE6C045B6}" srcId="{820CEDF5-5AFD-479A-8671-7B4CE841492B}" destId="{705DEECC-3F17-4D8C-BFA9-7E1BDACDEAEE}" srcOrd="1" destOrd="0" parTransId="{FC4D1494-BA65-4001-B99B-FA5980A01702}" sibTransId="{DD464F9C-B68E-4C8D-AE7D-97FF52D78421}"/>
    <dgm:cxn modelId="{C9E4C105-3CD6-4943-B993-6A7E926734F0}" type="presOf" srcId="{473AA010-967C-4B1B-9777-AD3BB1EB8FBC}" destId="{C1E19B07-FBFB-4913-B2F9-025F06C47B06}" srcOrd="0" destOrd="0" presId="urn:microsoft.com/office/officeart/2005/8/layout/hList1"/>
    <dgm:cxn modelId="{16A4BD98-6C84-4045-A8FC-745EFBE88B0C}" srcId="{8DE6F4E1-1DED-48D8-A67A-070C08B6144B}" destId="{DD23A400-E8F4-441F-9166-736586E650B6}" srcOrd="1" destOrd="0" parTransId="{95C2CBA0-292B-423C-A4C5-236176143400}" sibTransId="{0CD538F0-FDFE-4D1F-BCDD-F9A8AFFD55BD}"/>
    <dgm:cxn modelId="{4B15C871-BDE3-40BC-BF58-DA66082EB55E}" type="presOf" srcId="{74661A7C-AC4D-4477-AED6-99E081BEB832}" destId="{D0AC47D8-09DB-4926-9E85-3705C3FFE71F}" srcOrd="0" destOrd="3" presId="urn:microsoft.com/office/officeart/2005/8/layout/hList1"/>
    <dgm:cxn modelId="{CB60DBF0-5EC5-4743-8E35-DC96FA8A2F67}" type="presOf" srcId="{280C5E11-467A-4166-B4FF-EB99E9358642}" destId="{322D967B-010E-48A8-88CC-92A67868AFBA}" srcOrd="0" destOrd="0" presId="urn:microsoft.com/office/officeart/2005/8/layout/hList1"/>
    <dgm:cxn modelId="{FFD940CA-679F-4267-BE5C-B2F447C32CCF}" type="presOf" srcId="{7245EC09-6C3B-476F-A972-90362AD8E034}" destId="{D0AC47D8-09DB-4926-9E85-3705C3FFE71F}" srcOrd="0" destOrd="4" presId="urn:microsoft.com/office/officeart/2005/8/layout/hList1"/>
    <dgm:cxn modelId="{277096C2-F443-4CEA-BBE3-2A3861469DB6}" srcId="{7776162B-5987-4264-9701-F9B1E37B16BE}" destId="{CE21894B-367D-4C54-A7D1-97F73944169E}" srcOrd="5" destOrd="0" parTransId="{D9B7303B-92F6-4746-B858-9C61F3A3006E}" sibTransId="{81BFD44A-E65F-4CAC-8589-AAC1DABCF763}"/>
    <dgm:cxn modelId="{F6632239-BC9E-46E2-B5D7-A68CB9937F2E}" type="presOf" srcId="{F73EC1A6-1D3C-4BC3-AB83-F521BF120593}" destId="{D0AC47D8-09DB-4926-9E85-3705C3FFE71F}" srcOrd="0" destOrd="6" presId="urn:microsoft.com/office/officeart/2005/8/layout/hList1"/>
    <dgm:cxn modelId="{CB6863D2-3F46-4CA2-873E-9CA005508257}" type="presOf" srcId="{8DE6F4E1-1DED-48D8-A67A-070C08B6144B}" destId="{EAC80654-1ACF-4151-8253-5F031CC48E61}" srcOrd="0" destOrd="0" presId="urn:microsoft.com/office/officeart/2005/8/layout/hList1"/>
    <dgm:cxn modelId="{46ADEE9B-F7FB-4263-A5B0-370BBD9C6029}" srcId="{280C5E11-467A-4166-B4FF-EB99E9358642}" destId="{8DE6F4E1-1DED-48D8-A67A-070C08B6144B}" srcOrd="1" destOrd="0" parTransId="{2BA1FD9B-7E07-4972-BE40-D271823CA05A}" sibTransId="{DFEB9B58-DF28-4BBE-844F-E176EB4180A6}"/>
    <dgm:cxn modelId="{6C19B9CB-2021-4776-9C53-4E250B76BDE9}" type="presOf" srcId="{2DC8A185-AD9B-47DA-BEA5-FD5024D70BA3}" destId="{D0AC47D8-09DB-4926-9E85-3705C3FFE71F}" srcOrd="0" destOrd="2" presId="urn:microsoft.com/office/officeart/2005/8/layout/hList1"/>
    <dgm:cxn modelId="{692EAF13-EF42-430E-82CB-E3D9D7A004B4}" srcId="{820CEDF5-5AFD-479A-8671-7B4CE841492B}" destId="{DE78EB96-3B10-4E97-A197-87543F229BC1}" srcOrd="3" destOrd="0" parTransId="{2DEC261B-47D1-41F7-8521-748839ACDF21}" sibTransId="{93E3D415-B872-4583-A163-15DCBF7BD550}"/>
    <dgm:cxn modelId="{BB408F1D-BCB3-4D9C-843E-33C24BC4911D}" type="presOf" srcId="{DD23A400-E8F4-441F-9166-736586E650B6}" destId="{21E5808B-A2CE-405E-9361-4A449599D74B}" srcOrd="0" destOrd="1" presId="urn:microsoft.com/office/officeart/2005/8/layout/hList1"/>
    <dgm:cxn modelId="{BDF7CCAF-D5B2-4DCF-A71E-C0F895C027ED}" type="presOf" srcId="{90F886C4-09E7-47B5-B3AF-8EB7AA77FAFC}" destId="{D0AC47D8-09DB-4926-9E85-3705C3FFE71F}" srcOrd="0" destOrd="0" presId="urn:microsoft.com/office/officeart/2005/8/layout/hList1"/>
    <dgm:cxn modelId="{DC2D7227-D294-4CEF-A5E1-906CB0A447B0}" type="presOf" srcId="{820CEDF5-5AFD-479A-8671-7B4CE841492B}" destId="{DB952E07-4C08-4076-8B1C-1A617D91E4CC}" srcOrd="0" destOrd="0" presId="urn:microsoft.com/office/officeart/2005/8/layout/hList1"/>
    <dgm:cxn modelId="{B4A6C2AD-DE37-466C-BD7D-46E0ED4262B7}" type="presOf" srcId="{3CB04F0C-1732-460E-BD5F-274ACD15987D}" destId="{21E5808B-A2CE-405E-9361-4A449599D74B}" srcOrd="0" destOrd="2" presId="urn:microsoft.com/office/officeart/2005/8/layout/hList1"/>
    <dgm:cxn modelId="{0BFF5D3D-768E-477C-A91B-6F0627EEB4CF}" type="presOf" srcId="{CE21894B-367D-4C54-A7D1-97F73944169E}" destId="{D0AC47D8-09DB-4926-9E85-3705C3FFE71F}" srcOrd="0" destOrd="5" presId="urn:microsoft.com/office/officeart/2005/8/layout/hList1"/>
    <dgm:cxn modelId="{6E426D4A-6662-4320-90EC-EF2713F6F253}" type="presOf" srcId="{1615CA9E-FD63-4FFA-834E-4764942D85E0}" destId="{D0AC47D8-09DB-4926-9E85-3705C3FFE71F}" srcOrd="0" destOrd="7" presId="urn:microsoft.com/office/officeart/2005/8/layout/hList1"/>
    <dgm:cxn modelId="{F0D2F31A-215E-41EC-BC40-DD51B4C2716C}" srcId="{7776162B-5987-4264-9701-F9B1E37B16BE}" destId="{1615CA9E-FD63-4FFA-834E-4764942D85E0}" srcOrd="7" destOrd="0" parTransId="{CF911543-C143-43E7-8A87-DE74575FA2ED}" sibTransId="{7B8DBCD1-B0F8-4FA8-A802-799F44F7F1DA}"/>
    <dgm:cxn modelId="{A026EE65-A4D2-4E8D-9BAE-37CF44C7752F}" srcId="{7776162B-5987-4264-9701-F9B1E37B16BE}" destId="{7245EC09-6C3B-476F-A972-90362AD8E034}" srcOrd="4" destOrd="0" parTransId="{4E9F47E3-34A7-4A3F-BB4A-CEA19DCB1A94}" sibTransId="{03F72137-F013-4DFD-B9B2-D944E5858CD3}"/>
    <dgm:cxn modelId="{577F7613-6B85-4E17-853A-B687A04B034A}" type="presOf" srcId="{705DEECC-3F17-4D8C-BFA9-7E1BDACDEAEE}" destId="{C1E19B07-FBFB-4913-B2F9-025F06C47B06}" srcOrd="0" destOrd="1" presId="urn:microsoft.com/office/officeart/2005/8/layout/hList1"/>
    <dgm:cxn modelId="{E134AFB4-4F28-49D5-9CF4-BF0F84A7E3BB}" type="presParOf" srcId="{322D967B-010E-48A8-88CC-92A67868AFBA}" destId="{0562558A-0027-4B8F-B1FC-1E13ABA53D57}" srcOrd="0" destOrd="0" presId="urn:microsoft.com/office/officeart/2005/8/layout/hList1"/>
    <dgm:cxn modelId="{FDB7913D-692E-49DB-9662-0265425C355A}" type="presParOf" srcId="{0562558A-0027-4B8F-B1FC-1E13ABA53D57}" destId="{C33C3785-9347-428C-9AF3-472E31B92ADD}" srcOrd="0" destOrd="0" presId="urn:microsoft.com/office/officeart/2005/8/layout/hList1"/>
    <dgm:cxn modelId="{39A0EDD2-EB55-47B6-A806-2BBD6CF57859}" type="presParOf" srcId="{0562558A-0027-4B8F-B1FC-1E13ABA53D57}" destId="{D0AC47D8-09DB-4926-9E85-3705C3FFE71F}" srcOrd="1" destOrd="0" presId="urn:microsoft.com/office/officeart/2005/8/layout/hList1"/>
    <dgm:cxn modelId="{02D72731-DF2F-4662-8B31-A7FF037D6BD8}" type="presParOf" srcId="{322D967B-010E-48A8-88CC-92A67868AFBA}" destId="{5FC62564-9200-49BD-9940-45249577C4D4}" srcOrd="1" destOrd="0" presId="urn:microsoft.com/office/officeart/2005/8/layout/hList1"/>
    <dgm:cxn modelId="{8B4C1198-D7FD-486B-8C05-145B174E03A0}" type="presParOf" srcId="{322D967B-010E-48A8-88CC-92A67868AFBA}" destId="{32EE55F1-E766-45EE-A236-954FB23E0893}" srcOrd="2" destOrd="0" presId="urn:microsoft.com/office/officeart/2005/8/layout/hList1"/>
    <dgm:cxn modelId="{886FF5A6-5450-450B-AC82-F97791EF54F1}" type="presParOf" srcId="{32EE55F1-E766-45EE-A236-954FB23E0893}" destId="{EAC80654-1ACF-4151-8253-5F031CC48E61}" srcOrd="0" destOrd="0" presId="urn:microsoft.com/office/officeart/2005/8/layout/hList1"/>
    <dgm:cxn modelId="{B2E40974-24C1-4E01-A451-B7B8E646E5B7}" type="presParOf" srcId="{32EE55F1-E766-45EE-A236-954FB23E0893}" destId="{21E5808B-A2CE-405E-9361-4A449599D74B}" srcOrd="1" destOrd="0" presId="urn:microsoft.com/office/officeart/2005/8/layout/hList1"/>
    <dgm:cxn modelId="{6C65A950-995B-4EB8-BB55-A87D66B5F8EF}" type="presParOf" srcId="{322D967B-010E-48A8-88CC-92A67868AFBA}" destId="{0EA8FF90-E91B-46C8-AAC6-F99DBB064A1E}" srcOrd="3" destOrd="0" presId="urn:microsoft.com/office/officeart/2005/8/layout/hList1"/>
    <dgm:cxn modelId="{A82213AC-2064-4F0C-AC8D-033383788ED4}" type="presParOf" srcId="{322D967B-010E-48A8-88CC-92A67868AFBA}" destId="{F02B8926-3E14-4B98-B249-25253FFDBD15}" srcOrd="4" destOrd="0" presId="urn:microsoft.com/office/officeart/2005/8/layout/hList1"/>
    <dgm:cxn modelId="{8C009EA9-B226-4238-912D-6A6A84BF34C6}" type="presParOf" srcId="{F02B8926-3E14-4B98-B249-25253FFDBD15}" destId="{DB952E07-4C08-4076-8B1C-1A617D91E4CC}" srcOrd="0" destOrd="0" presId="urn:microsoft.com/office/officeart/2005/8/layout/hList1"/>
    <dgm:cxn modelId="{97CFAE62-2905-4278-923C-35A24D13FB94}" type="presParOf" srcId="{F02B8926-3E14-4B98-B249-25253FFDBD15}" destId="{C1E19B07-FBFB-4913-B2F9-025F06C47B06}" srcOrd="1" destOrd="0" presId="urn:microsoft.com/office/officeart/2005/8/layout/h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3A0A7F6-4AED-4D3B-912C-4000A3F15DD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C3A0A7F6-4AED-4D3B-912C-4000A3F15DD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NRT will not give you any of the tar and carbon monoxide that you get from cigarettes, </a:t>
            </a:r>
            <a:endParaRPr lang="ar-SA" sz="1200" dirty="0" smtClean="0"/>
          </a:p>
          <a:p>
            <a:r>
              <a:rPr lang="en-US" sz="1200" dirty="0" smtClean="0"/>
              <a:t>but will give you some nicotine to reduce the withdrawal symptoms that many smokers experience when they stop smoking.</a:t>
            </a:r>
            <a:endParaRPr lang="en-US" dirty="0"/>
          </a:p>
        </p:txBody>
      </p:sp>
      <p:sp>
        <p:nvSpPr>
          <p:cNvPr id="4" name="Slide Number Placeholder 3"/>
          <p:cNvSpPr>
            <a:spLocks noGrp="1"/>
          </p:cNvSpPr>
          <p:nvPr>
            <p:ph type="sldNum" sz="quarter" idx="10"/>
          </p:nvPr>
        </p:nvSpPr>
        <p:spPr/>
        <p:txBody>
          <a:bodyPr/>
          <a:lstStyle/>
          <a:p>
            <a:fld id="{C3A0A7F6-4AED-4D3B-912C-4000A3F15DD7}" type="slidenum">
              <a:rPr lang="en-US" smtClean="0"/>
              <a:pPr/>
              <a:t>74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Nicotine is an addictive drug and most regular smokers will be dependent upon it – whether they feel that way or not. Try going without a cigarette for a while; the levels of nicotine in your blood will drop, you will experience some withdrawal symptoms (especially the urge to smoke) and you might start to feel more like an ‘addict’. Of course, having a cigarette will make these unpleasant withdrawal symptoms go away – which is what most smokers do in order to avoid feeling like this.</a:t>
            </a:r>
            <a:endParaRPr lang="en-US" dirty="0" smtClean="0"/>
          </a:p>
          <a:p>
            <a:endParaRPr lang="ar-SA" dirty="0"/>
          </a:p>
        </p:txBody>
      </p:sp>
      <p:sp>
        <p:nvSpPr>
          <p:cNvPr id="4" name="Slide Number Placeholder 3"/>
          <p:cNvSpPr>
            <a:spLocks noGrp="1"/>
          </p:cNvSpPr>
          <p:nvPr>
            <p:ph type="sldNum" sz="quarter" idx="10"/>
          </p:nvPr>
        </p:nvSpPr>
        <p:spPr/>
        <p:txBody>
          <a:bodyPr/>
          <a:lstStyle/>
          <a:p>
            <a:fld id="{018890B4-09E9-42FA-97F2-22DF7A2AC9B5}" type="slidenum">
              <a:rPr lang="en-US" smtClean="0"/>
              <a:pPr/>
              <a:t>77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It is also thought that </a:t>
            </a:r>
            <a:r>
              <a:rPr lang="en-US" sz="1200" b="1" kern="1200" dirty="0" smtClean="0">
                <a:solidFill>
                  <a:schemeClr val="tx1"/>
                </a:solidFill>
                <a:latin typeface="+mn-lt"/>
                <a:ea typeface="+mn-ea"/>
                <a:cs typeface="+mn-cs"/>
              </a:rPr>
              <a:t>another effect of nicotine on the </a:t>
            </a:r>
            <a:r>
              <a:rPr lang="en-US" sz="1200" b="1" kern="1200" dirty="0" err="1" smtClean="0">
                <a:solidFill>
                  <a:schemeClr val="tx1"/>
                </a:solidFill>
                <a:latin typeface="+mn-lt"/>
                <a:ea typeface="+mn-ea"/>
                <a:cs typeface="+mn-cs"/>
              </a:rPr>
              <a:t>NAcc</a:t>
            </a:r>
            <a:r>
              <a:rPr lang="en-US" sz="1200" b="1" kern="1200" dirty="0" smtClean="0">
                <a:solidFill>
                  <a:schemeClr val="tx1"/>
                </a:solidFill>
                <a:latin typeface="+mn-lt"/>
                <a:ea typeface="+mn-ea"/>
                <a:cs typeface="+mn-cs"/>
              </a:rPr>
              <a:t> is to</a:t>
            </a:r>
          </a:p>
          <a:p>
            <a:r>
              <a:rPr lang="en-US" sz="1200" kern="1200" dirty="0" smtClean="0">
                <a:solidFill>
                  <a:schemeClr val="tx1"/>
                </a:solidFill>
                <a:latin typeface="+mn-lt"/>
                <a:ea typeface="+mn-ea"/>
                <a:cs typeface="+mn-cs"/>
              </a:rPr>
              <a:t>make the </a:t>
            </a:r>
            <a:r>
              <a:rPr lang="en-US" sz="1200" b="1" kern="1200" dirty="0" smtClean="0">
                <a:solidFill>
                  <a:schemeClr val="tx1"/>
                </a:solidFill>
                <a:latin typeface="+mn-lt"/>
                <a:ea typeface="+mn-ea"/>
                <a:cs typeface="+mn-cs"/>
              </a:rPr>
              <a:t>activity of smoking, and the stimuli that accompany it, more</a:t>
            </a:r>
          </a:p>
          <a:p>
            <a:r>
              <a:rPr lang="en-US" sz="1200" b="1" kern="1200" dirty="0" smtClean="0">
                <a:solidFill>
                  <a:schemeClr val="tx1"/>
                </a:solidFill>
                <a:latin typeface="+mn-lt"/>
                <a:ea typeface="+mn-ea"/>
                <a:cs typeface="+mn-cs"/>
              </a:rPr>
              <a:t>rewarding and pleasant, so that smokers come to like the feeling of</a:t>
            </a:r>
          </a:p>
          <a:p>
            <a:r>
              <a:rPr lang="en-US" sz="1200" kern="1200" dirty="0" smtClean="0">
                <a:solidFill>
                  <a:schemeClr val="tx1"/>
                </a:solidFill>
                <a:latin typeface="+mn-lt"/>
                <a:ea typeface="+mn-ea"/>
                <a:cs typeface="+mn-cs"/>
              </a:rPr>
              <a:t>smoke going into the throat and lungs and places and situations</a:t>
            </a:r>
          </a:p>
          <a:p>
            <a:r>
              <a:rPr lang="en-US" sz="1200" kern="1200" dirty="0" smtClean="0">
                <a:solidFill>
                  <a:schemeClr val="tx1"/>
                </a:solidFill>
                <a:latin typeface="+mn-lt"/>
                <a:ea typeface="+mn-ea"/>
                <a:cs typeface="+mn-cs"/>
              </a:rPr>
              <a:t>that usually accompany smoking – and they become attached to the</a:t>
            </a:r>
          </a:p>
          <a:p>
            <a:r>
              <a:rPr lang="en-US" sz="1200" kern="1200" dirty="0" smtClean="0">
                <a:solidFill>
                  <a:schemeClr val="tx1"/>
                </a:solidFill>
                <a:latin typeface="+mn-lt"/>
                <a:ea typeface="+mn-ea"/>
                <a:cs typeface="+mn-cs"/>
              </a:rPr>
              <a:t>particular look and taste of the brand that they smoke.</a:t>
            </a:r>
            <a:endParaRPr lang="en-US" dirty="0"/>
          </a:p>
        </p:txBody>
      </p:sp>
      <p:sp>
        <p:nvSpPr>
          <p:cNvPr id="4" name="Slide Number Placeholder 3"/>
          <p:cNvSpPr>
            <a:spLocks noGrp="1"/>
          </p:cNvSpPr>
          <p:nvPr>
            <p:ph type="sldNum" sz="quarter" idx="10"/>
          </p:nvPr>
        </p:nvSpPr>
        <p:spPr/>
        <p:txBody>
          <a:bodyPr/>
          <a:lstStyle/>
          <a:p>
            <a:fld id="{018890B4-09E9-42FA-97F2-22DF7A2AC9B5}" type="slidenum">
              <a:rPr lang="en-US" smtClean="0"/>
              <a:pPr/>
              <a:t>78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smtClean="0"/>
              <a:t>(in other words the smoker’s</a:t>
            </a:r>
            <a:r>
              <a:rPr lang="ar-SA" dirty="0" smtClean="0"/>
              <a:t> </a:t>
            </a:r>
            <a:r>
              <a:rPr lang="en-US" dirty="0" smtClean="0"/>
              <a:t>mind</a:t>
            </a:r>
            <a:r>
              <a:rPr lang="ar-SA" dirty="0" smtClean="0"/>
              <a:t> </a:t>
            </a:r>
            <a:r>
              <a:rPr lang="en-US" dirty="0" smtClean="0"/>
              <a:t>and body gets used to having nicotine in their system), requiring</a:t>
            </a:r>
            <a:r>
              <a:rPr lang="ar-SA" dirty="0" smtClean="0"/>
              <a:t> </a:t>
            </a:r>
            <a:r>
              <a:rPr lang="en-US" dirty="0" smtClean="0"/>
              <a:t>a period of readjustment when tobacco is no longer used.</a:t>
            </a:r>
            <a:endParaRPr lang="ar-SA" dirty="0"/>
          </a:p>
        </p:txBody>
      </p:sp>
      <p:sp>
        <p:nvSpPr>
          <p:cNvPr id="4" name="Slide Number Placeholder 3"/>
          <p:cNvSpPr>
            <a:spLocks noGrp="1"/>
          </p:cNvSpPr>
          <p:nvPr>
            <p:ph type="sldNum" sz="quarter" idx="10"/>
          </p:nvPr>
        </p:nvSpPr>
        <p:spPr/>
        <p:txBody>
          <a:bodyPr/>
          <a:lstStyle/>
          <a:p>
            <a:fld id="{D0E5EC86-BB8C-4F70-837C-12DD99EE4763}" type="slidenum">
              <a:rPr lang="ar-SA" smtClean="0"/>
              <a:pPr/>
              <a:t>79</a:t>
            </a:fld>
            <a:endParaRPr lang="ar-S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b="1" kern="1200" dirty="0" smtClean="0">
                <a:solidFill>
                  <a:schemeClr val="tx1"/>
                </a:solidFill>
                <a:latin typeface="+mn-lt"/>
                <a:ea typeface="+mn-ea"/>
                <a:cs typeface="+mn-cs"/>
              </a:rPr>
              <a:t>I am </a:t>
            </a:r>
            <a:r>
              <a:rPr lang="en-US" sz="1200" b="1" kern="1200" dirty="0" err="1" smtClean="0">
                <a:solidFill>
                  <a:schemeClr val="tx1"/>
                </a:solidFill>
                <a:latin typeface="+mn-lt"/>
                <a:ea typeface="+mn-ea"/>
                <a:cs typeface="+mn-cs"/>
              </a:rPr>
              <a:t>ﬁnding</a:t>
            </a:r>
            <a:r>
              <a:rPr lang="en-US" sz="1200" b="1" kern="1200" dirty="0" smtClean="0">
                <a:solidFill>
                  <a:schemeClr val="tx1"/>
                </a:solidFill>
                <a:latin typeface="+mn-lt"/>
                <a:ea typeface="+mn-ea"/>
                <a:cs typeface="+mn-cs"/>
              </a:rPr>
              <a:t> it</a:t>
            </a:r>
            <a:r>
              <a:rPr lang="en-US" sz="1200" b="1" kern="1200" baseline="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difﬁcult</a:t>
            </a:r>
            <a:r>
              <a:rPr lang="en-US" sz="1200" b="1" kern="1200" dirty="0" smtClean="0">
                <a:solidFill>
                  <a:schemeClr val="tx1"/>
                </a:solidFill>
                <a:latin typeface="+mn-lt"/>
                <a:ea typeface="+mn-ea"/>
                <a:cs typeface="+mn-cs"/>
              </a:rPr>
              <a:t> to</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concentrate,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how long will</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this last?</a:t>
            </a:r>
          </a:p>
          <a:p>
            <a:pPr algn="l"/>
            <a:r>
              <a:rPr lang="en-US" sz="1200" i="1" kern="1200" dirty="0" smtClean="0">
                <a:solidFill>
                  <a:schemeClr val="tx1"/>
                </a:solidFill>
                <a:latin typeface="+mn-lt"/>
                <a:ea typeface="+mn-ea"/>
                <a:cs typeface="+mn-cs"/>
              </a:rPr>
              <a:t>It is fairly common for people to report this when they stop smoking.</a:t>
            </a:r>
          </a:p>
          <a:p>
            <a:pPr algn="l"/>
            <a:r>
              <a:rPr lang="en-US" sz="1200" i="1" kern="1200" dirty="0" err="1" smtClean="0">
                <a:solidFill>
                  <a:schemeClr val="tx1"/>
                </a:solidFill>
                <a:latin typeface="+mn-lt"/>
                <a:ea typeface="+mn-ea"/>
                <a:cs typeface="+mn-cs"/>
              </a:rPr>
              <a:t>Difﬁculty</a:t>
            </a:r>
            <a:r>
              <a:rPr lang="en-US" sz="1200" i="1" kern="1200" dirty="0" smtClean="0">
                <a:solidFill>
                  <a:schemeClr val="tx1"/>
                </a:solidFill>
                <a:latin typeface="+mn-lt"/>
                <a:ea typeface="+mn-ea"/>
                <a:cs typeface="+mn-cs"/>
              </a:rPr>
              <a:t> in concentrating is a withdrawal symptom and as long as you do</a:t>
            </a:r>
            <a:r>
              <a:rPr lang="en-US" sz="1200" i="1"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not smoke it typically gets better in a couple of weeks.</a:t>
            </a:r>
          </a:p>
          <a:p>
            <a:pPr algn="l"/>
            <a:endParaRPr lang="en-US" sz="1200" i="1" kern="1200" dirty="0" smtClean="0">
              <a:solidFill>
                <a:schemeClr val="tx1"/>
              </a:solidFill>
              <a:latin typeface="+mn-lt"/>
              <a:ea typeface="+mn-ea"/>
              <a:cs typeface="+mn-cs"/>
            </a:endParaRPr>
          </a:p>
          <a:p>
            <a:pPr algn="l" rtl="0"/>
            <a:r>
              <a:rPr lang="en-US" sz="1200" dirty="0" smtClean="0"/>
              <a:t>most withdrawal symptoms last no longer than </a:t>
            </a:r>
            <a:r>
              <a:rPr lang="en-US" sz="1200" dirty="0" smtClean="0">
                <a:solidFill>
                  <a:schemeClr val="bg1"/>
                </a:solidFill>
                <a:effectLst>
                  <a:outerShdw blurRad="38100" dist="38100" dir="2700000" algn="tl">
                    <a:srgbClr val="000000">
                      <a:alpha val="43137"/>
                    </a:srgbClr>
                  </a:outerShdw>
                </a:effectLst>
              </a:rPr>
              <a:t>2–4 weeks </a:t>
            </a:r>
            <a:r>
              <a:rPr lang="en-US" sz="1200" dirty="0" smtClean="0">
                <a:effectLst>
                  <a:outerShdw blurRad="38100" dist="38100" dir="2700000" algn="tl">
                    <a:srgbClr val="000000">
                      <a:alpha val="43137"/>
                    </a:srgbClr>
                  </a:outerShdw>
                </a:effectLst>
              </a:rPr>
              <a:t> </a:t>
            </a:r>
            <a:r>
              <a:rPr lang="en-US" sz="1200" dirty="0" smtClean="0"/>
              <a:t>and therefore assisting smokers through the </a:t>
            </a:r>
            <a:r>
              <a:rPr lang="en-US" sz="1200" dirty="0" err="1" smtClean="0">
                <a:solidFill>
                  <a:schemeClr val="bg1"/>
                </a:solidFill>
                <a:effectLst>
                  <a:outerShdw blurRad="38100" dist="38100" dir="2700000" algn="tl">
                    <a:srgbClr val="000000">
                      <a:alpha val="43137"/>
                    </a:srgbClr>
                  </a:outerShdw>
                </a:effectLst>
              </a:rPr>
              <a:t>ﬁrst</a:t>
            </a:r>
            <a:r>
              <a:rPr lang="en-US" sz="1200" dirty="0" smtClean="0">
                <a:solidFill>
                  <a:schemeClr val="bg1"/>
                </a:solidFill>
                <a:effectLst>
                  <a:outerShdw blurRad="38100" dist="38100" dir="2700000" algn="tl">
                    <a:srgbClr val="000000">
                      <a:alpha val="43137"/>
                    </a:srgbClr>
                  </a:outerShdw>
                </a:effectLst>
              </a:rPr>
              <a:t> 4 weeks</a:t>
            </a:r>
            <a:r>
              <a:rPr lang="en-US" sz="1200" dirty="0" smtClean="0"/>
              <a:t> is important.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 Urges to smoke may go on for a much longer time, but, as long as you do not smoke, they will become less frequent</a:t>
            </a:r>
            <a:r>
              <a:rPr lang="en-US" sz="1200" i="1" dirty="0" smtClean="0"/>
              <a:t>.</a:t>
            </a:r>
            <a:endParaRPr lang="en-US" sz="1200" dirty="0" smtClean="0"/>
          </a:p>
          <a:p>
            <a:pPr algn="l" rtl="0"/>
            <a:endParaRPr lang="en-US" sz="1200" dirty="0" smtClean="0"/>
          </a:p>
          <a:p>
            <a:pPr algn="l" rtl="0"/>
            <a:endParaRPr lang="en-US" sz="1200" dirty="0" smtClean="0"/>
          </a:p>
          <a:p>
            <a:pPr algn="l" rtl="0"/>
            <a:r>
              <a:rPr lang="en-US" sz="1200" dirty="0" smtClean="0"/>
              <a:t>Clients can be informed that withdrawal symptoms are due to them stopping smoking and not to any NRT that they may be using; and they can be reassured that these symptoms will pass, as long as they do not smoke.</a:t>
            </a:r>
          </a:p>
          <a:p>
            <a:pPr algn="l" rtl="0"/>
            <a:endParaRPr lang="en-US" sz="1200" dirty="0" smtClean="0"/>
          </a:p>
          <a:p>
            <a:pPr algn="l" rtl="0"/>
            <a:r>
              <a:rPr lang="en-US" sz="1200" dirty="0" smtClean="0"/>
              <a:t>More severe urges to smoke and depression are associated with a </a:t>
            </a:r>
            <a:r>
              <a:rPr lang="en-US" sz="1200" dirty="0" smtClean="0">
                <a:solidFill>
                  <a:schemeClr val="bg1"/>
                </a:solidFill>
              </a:rPr>
              <a:t>greater risk of relapse</a:t>
            </a:r>
            <a:r>
              <a:rPr lang="en-US" sz="1200" dirty="0" smtClean="0"/>
              <a:t>. </a:t>
            </a:r>
          </a:p>
          <a:p>
            <a:pPr algn="l" rtl="0"/>
            <a:endParaRPr lang="en-US" sz="1200" dirty="0" smtClean="0"/>
          </a:p>
          <a:p>
            <a:pPr algn="l" rtl="0"/>
            <a:r>
              <a:rPr lang="en-US" sz="1200" dirty="0" smtClean="0"/>
              <a:t>There is no evidence that greater weight gain is associated with greater risk of relapse</a:t>
            </a:r>
          </a:p>
          <a:p>
            <a:pPr algn="l" rtl="0"/>
            <a:endParaRPr lang="en-US" sz="1200" dirty="0" smtClean="0"/>
          </a:p>
          <a:p>
            <a:pPr algn="l" rtl="0"/>
            <a:r>
              <a:rPr lang="en-US" sz="1200" dirty="0" smtClean="0"/>
              <a:t>in fact greater weight gain is related to lower risk of relapse. </a:t>
            </a:r>
          </a:p>
          <a:p>
            <a:pPr algn="l" rtl="0"/>
            <a:endParaRPr lang="en-US" sz="1200" dirty="0" smtClean="0"/>
          </a:p>
          <a:p>
            <a:pPr algn="l"/>
            <a:endParaRPr lang="en-US" dirty="0"/>
          </a:p>
        </p:txBody>
      </p:sp>
      <p:sp>
        <p:nvSpPr>
          <p:cNvPr id="4" name="Slide Number Placeholder 3"/>
          <p:cNvSpPr>
            <a:spLocks noGrp="1"/>
          </p:cNvSpPr>
          <p:nvPr>
            <p:ph type="sldNum" sz="quarter" idx="10"/>
          </p:nvPr>
        </p:nvSpPr>
        <p:spPr/>
        <p:txBody>
          <a:bodyPr/>
          <a:lstStyle/>
          <a:p>
            <a:fld id="{018890B4-09E9-42FA-97F2-22DF7A2AC9B5}" type="slidenum">
              <a:rPr lang="en-US" smtClean="0"/>
              <a:pPr/>
              <a:t>80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Smokers expect to feel physically better when they stop, but many report feeling physically worse. </a:t>
            </a:r>
          </a:p>
          <a:p>
            <a:pPr algn="l" rtl="0"/>
            <a:endParaRPr lang="en-US" dirty="0" smtClean="0"/>
          </a:p>
          <a:p>
            <a:pPr algn="l" rtl="0"/>
            <a:r>
              <a:rPr lang="en-US" dirty="0" smtClean="0"/>
              <a:t>Many smokers report increased coughing, throat soreness, chest problems and mouth ulcers. </a:t>
            </a:r>
          </a:p>
          <a:p>
            <a:pPr algn="l" rtl="0"/>
            <a:endParaRPr lang="en-US" dirty="0" smtClean="0"/>
          </a:p>
          <a:p>
            <a:pPr algn="l" rtl="0"/>
            <a:r>
              <a:rPr lang="en-US" dirty="0" smtClean="0"/>
              <a:t>The short-term decrease in salivary immunoglobulin A (part of the body’s immune system), probably as a result of the stress involved with stopping smoking, may explain an increase in respiratory tract infections and mouth ulcers.</a:t>
            </a:r>
          </a:p>
          <a:p>
            <a:endParaRPr lang="ar-SA" dirty="0"/>
          </a:p>
        </p:txBody>
      </p:sp>
      <p:sp>
        <p:nvSpPr>
          <p:cNvPr id="4" name="Slide Number Placeholder 3"/>
          <p:cNvSpPr>
            <a:spLocks noGrp="1"/>
          </p:cNvSpPr>
          <p:nvPr>
            <p:ph type="sldNum" sz="quarter" idx="10"/>
          </p:nvPr>
        </p:nvSpPr>
        <p:spPr/>
        <p:txBody>
          <a:bodyPr/>
          <a:lstStyle/>
          <a:p>
            <a:fld id="{D0E5EC86-BB8C-4F70-837C-12DD99EE4763}" type="slidenum">
              <a:rPr lang="ar-SA" smtClean="0"/>
              <a:pPr/>
              <a:t>81</a:t>
            </a:fld>
            <a:endParaRPr lang="ar-S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b="1" kern="1200" baseline="0" dirty="0" smtClean="0">
                <a:solidFill>
                  <a:schemeClr val="tx1"/>
                </a:solidFill>
                <a:latin typeface="+mn-lt"/>
                <a:ea typeface="+mn-ea"/>
                <a:cs typeface="+mn-cs"/>
              </a:rPr>
              <a:t>Smoking cessation pharmacotherapy</a:t>
            </a:r>
          </a:p>
          <a:p>
            <a:pPr algn="l"/>
            <a:r>
              <a:rPr lang="en-US" sz="1200" kern="1200" baseline="0" dirty="0" smtClean="0">
                <a:solidFill>
                  <a:schemeClr val="tx1"/>
                </a:solidFill>
                <a:latin typeface="+mn-lt"/>
                <a:ea typeface="+mn-ea"/>
                <a:cs typeface="+mn-cs"/>
              </a:rPr>
              <a:t>Pharmacotherapy with either </a:t>
            </a:r>
            <a:r>
              <a:rPr lang="en-US" sz="1400" b="1" kern="1200" baseline="0" dirty="0" smtClean="0">
                <a:solidFill>
                  <a:schemeClr val="tx1"/>
                </a:solidFill>
                <a:latin typeface="+mn-lt"/>
                <a:ea typeface="+mn-ea"/>
                <a:cs typeface="+mn-cs"/>
              </a:rPr>
              <a:t>Nicotine Replacement Therapy (NRT) or </a:t>
            </a:r>
            <a:r>
              <a:rPr lang="en-US" sz="1400" b="1" kern="1200" baseline="0" dirty="0" err="1" smtClean="0">
                <a:solidFill>
                  <a:schemeClr val="tx1"/>
                </a:solidFill>
                <a:latin typeface="+mn-lt"/>
                <a:ea typeface="+mn-ea"/>
                <a:cs typeface="+mn-cs"/>
              </a:rPr>
              <a:t>bupropion</a:t>
            </a:r>
            <a:r>
              <a:rPr lang="en-US" sz="1400" b="1" kern="1200" baseline="0" dirty="0" smtClean="0">
                <a:solidFill>
                  <a:schemeClr val="tx1"/>
                </a:solidFill>
                <a:latin typeface="+mn-lt"/>
                <a:ea typeface="+mn-ea"/>
                <a:cs typeface="+mn-cs"/>
              </a:rPr>
              <a:t> slow release </a:t>
            </a:r>
            <a:r>
              <a:rPr lang="en-US" sz="1200" kern="1200" baseline="0" dirty="0" smtClean="0">
                <a:solidFill>
                  <a:schemeClr val="tx1"/>
                </a:solidFill>
                <a:latin typeface="+mn-lt"/>
                <a:ea typeface="+mn-ea"/>
                <a:cs typeface="+mn-cs"/>
              </a:rPr>
              <a:t>is an effective aid to</a:t>
            </a:r>
          </a:p>
          <a:p>
            <a:pPr algn="l"/>
            <a:r>
              <a:rPr lang="en-US" sz="1200" kern="1200" baseline="0" dirty="0" smtClean="0">
                <a:solidFill>
                  <a:schemeClr val="tx1"/>
                </a:solidFill>
                <a:latin typeface="+mn-lt"/>
                <a:ea typeface="+mn-ea"/>
                <a:cs typeface="+mn-cs"/>
              </a:rPr>
              <a:t>assisting motivated smokers to quit and in the absence of contraindications should be offered to all motivated</a:t>
            </a:r>
          </a:p>
          <a:p>
            <a:pPr algn="l"/>
            <a:r>
              <a:rPr lang="en-US" sz="1200" kern="1200" baseline="0" dirty="0" smtClean="0">
                <a:solidFill>
                  <a:schemeClr val="tx1"/>
                </a:solidFill>
                <a:latin typeface="+mn-lt"/>
                <a:ea typeface="+mn-ea"/>
                <a:cs typeface="+mn-cs"/>
              </a:rPr>
              <a:t>smokers who have evidence of nicotine dependence. In general, pharmacotherapy is not offered to people</a:t>
            </a:r>
          </a:p>
          <a:p>
            <a:pPr algn="l"/>
            <a:r>
              <a:rPr lang="en-US" sz="1200" kern="1200" baseline="0" dirty="0" smtClean="0">
                <a:solidFill>
                  <a:schemeClr val="tx1"/>
                </a:solidFill>
                <a:latin typeface="+mn-lt"/>
                <a:ea typeface="+mn-ea"/>
                <a:cs typeface="+mn-cs"/>
              </a:rPr>
              <a:t>smoking less than 10 cigarettes per day, as there is a lack of evidence for effectiveness below</a:t>
            </a:r>
          </a:p>
          <a:p>
            <a:pPr algn="l"/>
            <a:r>
              <a:rPr lang="en-US" sz="1200" kern="1200" baseline="0" dirty="0" smtClean="0">
                <a:solidFill>
                  <a:schemeClr val="tx1"/>
                </a:solidFill>
                <a:latin typeface="+mn-lt"/>
                <a:ea typeface="+mn-ea"/>
                <a:cs typeface="+mn-cs"/>
              </a:rPr>
              <a:t>this level of smoking. The choice of therapy is based on clinical suitability and patient preference. Special</a:t>
            </a:r>
          </a:p>
          <a:p>
            <a:pPr algn="l"/>
            <a:r>
              <a:rPr lang="en-US" sz="1200" kern="1200" baseline="0" dirty="0" smtClean="0">
                <a:solidFill>
                  <a:schemeClr val="tx1"/>
                </a:solidFill>
                <a:latin typeface="+mn-lt"/>
                <a:ea typeface="+mn-ea"/>
                <a:cs typeface="+mn-cs"/>
              </a:rPr>
              <a:t>consideration is needed in those with contraindications such as recent cardiovascular events, pregnant and breastfeeding</a:t>
            </a:r>
          </a:p>
          <a:p>
            <a:pPr algn="l"/>
            <a:r>
              <a:rPr lang="en-US" sz="1200" kern="1200" baseline="0" dirty="0" smtClean="0">
                <a:solidFill>
                  <a:schemeClr val="tx1"/>
                </a:solidFill>
                <a:latin typeface="+mn-lt"/>
                <a:ea typeface="+mn-ea"/>
                <a:cs typeface="+mn-cs"/>
              </a:rPr>
              <a:t>women and adolescent smokers.</a:t>
            </a:r>
            <a:endParaRPr lang="ar-SA" dirty="0"/>
          </a:p>
        </p:txBody>
      </p:sp>
      <p:sp>
        <p:nvSpPr>
          <p:cNvPr id="4" name="Slide Number Placeholder 3"/>
          <p:cNvSpPr>
            <a:spLocks noGrp="1"/>
          </p:cNvSpPr>
          <p:nvPr>
            <p:ph type="sldNum" sz="quarter" idx="10"/>
          </p:nvPr>
        </p:nvSpPr>
        <p:spPr/>
        <p:txBody>
          <a:bodyPr/>
          <a:lstStyle/>
          <a:p>
            <a:fld id="{D0E5EC86-BB8C-4F70-837C-12DD99EE4763}" type="slidenum">
              <a:rPr lang="ar-SA" smtClean="0"/>
              <a:pPr/>
              <a:t>83</a:t>
            </a:fld>
            <a:endParaRPr lang="ar-S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600" kern="1200" baseline="0" dirty="0" smtClean="0">
                <a:solidFill>
                  <a:schemeClr val="tx1"/>
                </a:solidFill>
                <a:latin typeface="+mn-lt"/>
                <a:ea typeface="+mn-ea"/>
                <a:cs typeface="+mn-cs"/>
              </a:rPr>
              <a:t>NRT increases quit rates approximately two-fold at 12 months compared to placebo.</a:t>
            </a:r>
            <a:endParaRPr lang="ar-SA" sz="1600" dirty="0"/>
          </a:p>
        </p:txBody>
      </p:sp>
      <p:sp>
        <p:nvSpPr>
          <p:cNvPr id="4" name="Slide Number Placeholder 3"/>
          <p:cNvSpPr>
            <a:spLocks noGrp="1"/>
          </p:cNvSpPr>
          <p:nvPr>
            <p:ph type="sldNum" sz="quarter" idx="10"/>
          </p:nvPr>
        </p:nvSpPr>
        <p:spPr/>
        <p:txBody>
          <a:bodyPr/>
          <a:lstStyle/>
          <a:p>
            <a:fld id="{D0E5EC86-BB8C-4F70-837C-12DD99EE4763}" type="slidenum">
              <a:rPr lang="ar-SA" smtClean="0"/>
              <a:pPr/>
              <a:t>85</a:t>
            </a:fld>
            <a:endParaRPr lang="ar-S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sz="1200" kern="1200" baseline="0" dirty="0" smtClean="0">
                <a:solidFill>
                  <a:schemeClr val="tx1"/>
                </a:solidFill>
                <a:latin typeface="+mn-lt"/>
                <a:ea typeface="+mn-ea"/>
                <a:cs typeface="+mn-cs"/>
              </a:rPr>
              <a:t>the clinicians and patient involved may make an informed choice to use NRT if the benefits are assessed to out-weigh the risk.</a:t>
            </a:r>
            <a:endParaRPr lang="ar-SA" dirty="0"/>
          </a:p>
        </p:txBody>
      </p:sp>
      <p:sp>
        <p:nvSpPr>
          <p:cNvPr id="4" name="Slide Number Placeholder 3"/>
          <p:cNvSpPr>
            <a:spLocks noGrp="1"/>
          </p:cNvSpPr>
          <p:nvPr>
            <p:ph type="sldNum" sz="quarter" idx="10"/>
          </p:nvPr>
        </p:nvSpPr>
        <p:spPr/>
        <p:txBody>
          <a:bodyPr/>
          <a:lstStyle/>
          <a:p>
            <a:fld id="{D0E5EC86-BB8C-4F70-837C-12DD99EE4763}" type="slidenum">
              <a:rPr lang="ar-SA" smtClean="0"/>
              <a:pPr/>
              <a:t>89</a:t>
            </a:fld>
            <a:endParaRPr lang="ar-S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err="1" smtClean="0">
                <a:solidFill>
                  <a:schemeClr val="tx1"/>
                </a:solidFill>
                <a:latin typeface="+mn-lt"/>
                <a:ea typeface="+mn-ea"/>
                <a:cs typeface="+mn-cs"/>
              </a:rPr>
              <a:t>Bupropion</a:t>
            </a:r>
            <a:r>
              <a:rPr lang="en-US" sz="1200" kern="1200" baseline="0" dirty="0" smtClean="0">
                <a:solidFill>
                  <a:schemeClr val="tx1"/>
                </a:solidFill>
                <a:latin typeface="+mn-lt"/>
                <a:ea typeface="+mn-ea"/>
                <a:cs typeface="+mn-cs"/>
              </a:rPr>
              <a:t> approximately doubles cessation rates at 12 months compared to placebo.</a:t>
            </a:r>
            <a:endParaRPr lang="ar-SA" dirty="0"/>
          </a:p>
        </p:txBody>
      </p:sp>
      <p:sp>
        <p:nvSpPr>
          <p:cNvPr id="4" name="Slide Number Placeholder 3"/>
          <p:cNvSpPr>
            <a:spLocks noGrp="1"/>
          </p:cNvSpPr>
          <p:nvPr>
            <p:ph type="sldNum" sz="quarter" idx="10"/>
          </p:nvPr>
        </p:nvSpPr>
        <p:spPr/>
        <p:txBody>
          <a:bodyPr/>
          <a:lstStyle/>
          <a:p>
            <a:fld id="{D0E5EC86-BB8C-4F70-837C-12DD99EE4763}" type="slidenum">
              <a:rPr lang="ar-SA" smtClean="0"/>
              <a:pPr/>
              <a:t>91</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D93ECB83-C8BB-4B27-A715-CD00BF1CB962}" type="slidenum">
              <a:rPr lang="ar-SA" smtClean="0"/>
              <a:pPr/>
              <a:t>3</a:t>
            </a:fld>
            <a:endParaRPr lang="ar-S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sz="1200" kern="1200" baseline="0" dirty="0" smtClean="0">
                <a:solidFill>
                  <a:schemeClr val="tx1"/>
                </a:solidFill>
                <a:latin typeface="+mn-lt"/>
                <a:ea typeface="+mn-ea"/>
                <a:cs typeface="+mn-cs"/>
              </a:rPr>
              <a:t>The most common reaction is </a:t>
            </a:r>
            <a:r>
              <a:rPr lang="en-US" sz="1200" kern="1200" baseline="0" dirty="0" err="1" smtClean="0">
                <a:solidFill>
                  <a:schemeClr val="tx1"/>
                </a:solidFill>
                <a:latin typeface="+mn-lt"/>
                <a:ea typeface="+mn-ea"/>
                <a:cs typeface="+mn-cs"/>
              </a:rPr>
              <a:t>pruritis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urticaria</a:t>
            </a:r>
            <a:r>
              <a:rPr lang="en-US" sz="1200" kern="1200" baseline="0" dirty="0" smtClean="0">
                <a:solidFill>
                  <a:schemeClr val="tx1"/>
                </a:solidFill>
                <a:latin typeface="+mn-lt"/>
                <a:ea typeface="+mn-ea"/>
                <a:cs typeface="+mn-cs"/>
              </a:rPr>
              <a:t> and/or</a:t>
            </a:r>
          </a:p>
          <a:p>
            <a:pPr algn="l" rtl="0"/>
            <a:r>
              <a:rPr lang="en-US" sz="1200" kern="1200" baseline="0" dirty="0" err="1" smtClean="0">
                <a:solidFill>
                  <a:schemeClr val="tx1"/>
                </a:solidFill>
                <a:latin typeface="+mn-lt"/>
                <a:ea typeface="+mn-ea"/>
                <a:cs typeface="+mn-cs"/>
              </a:rPr>
              <a:t>angioedema</a:t>
            </a:r>
            <a:r>
              <a:rPr lang="en-US" sz="1200" kern="1200" baseline="0" dirty="0" smtClean="0">
                <a:solidFill>
                  <a:schemeClr val="tx1"/>
                </a:solidFill>
                <a:latin typeface="+mn-lt"/>
                <a:ea typeface="+mn-ea"/>
                <a:cs typeface="+mn-cs"/>
              </a:rPr>
              <a:t>. Serum-sickness-like reactions of </a:t>
            </a:r>
            <a:r>
              <a:rPr lang="en-US" sz="1200" kern="1200" baseline="0" dirty="0" err="1" smtClean="0">
                <a:solidFill>
                  <a:schemeClr val="tx1"/>
                </a:solidFill>
                <a:latin typeface="+mn-lt"/>
                <a:ea typeface="+mn-ea"/>
                <a:cs typeface="+mn-cs"/>
              </a:rPr>
              <a:t>arthralgia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myalgia</a:t>
            </a:r>
            <a:r>
              <a:rPr lang="en-US" sz="1200" kern="1200" baseline="0" dirty="0" smtClean="0">
                <a:solidFill>
                  <a:schemeClr val="tx1"/>
                </a:solidFill>
                <a:latin typeface="+mn-lt"/>
                <a:ea typeface="+mn-ea"/>
                <a:cs typeface="+mn-cs"/>
              </a:rPr>
              <a:t> and fever can occur in</a:t>
            </a:r>
          </a:p>
          <a:p>
            <a:pPr algn="l" rtl="0"/>
            <a:r>
              <a:rPr lang="en-US" sz="1200" kern="1200" baseline="0" dirty="0" smtClean="0">
                <a:solidFill>
                  <a:schemeClr val="tx1"/>
                </a:solidFill>
                <a:latin typeface="+mn-lt"/>
                <a:ea typeface="+mn-ea"/>
                <a:cs typeface="+mn-cs"/>
              </a:rPr>
              <a:t>association with skin rash and these can be delayed 10-20 days after starting </a:t>
            </a:r>
            <a:r>
              <a:rPr lang="en-US" sz="1200" kern="1200" baseline="0" dirty="0" err="1" smtClean="0">
                <a:solidFill>
                  <a:schemeClr val="tx1"/>
                </a:solidFill>
                <a:latin typeface="+mn-lt"/>
                <a:ea typeface="+mn-ea"/>
                <a:cs typeface="+mn-cs"/>
              </a:rPr>
              <a:t>bupropion</a:t>
            </a:r>
            <a:r>
              <a:rPr lang="en-US" sz="1200" kern="1200" baseline="0" dirty="0" smtClean="0">
                <a:solidFill>
                  <a:schemeClr val="tx1"/>
                </a:solidFill>
                <a:latin typeface="+mn-lt"/>
                <a:ea typeface="+mn-ea"/>
                <a:cs typeface="+mn-cs"/>
              </a:rPr>
              <a:t>.</a:t>
            </a:r>
            <a:endParaRPr lang="ar-SA" dirty="0"/>
          </a:p>
        </p:txBody>
      </p:sp>
      <p:sp>
        <p:nvSpPr>
          <p:cNvPr id="4" name="Slide Number Placeholder 3"/>
          <p:cNvSpPr>
            <a:spLocks noGrp="1"/>
          </p:cNvSpPr>
          <p:nvPr>
            <p:ph type="sldNum" sz="quarter" idx="10"/>
          </p:nvPr>
        </p:nvSpPr>
        <p:spPr/>
        <p:txBody>
          <a:bodyPr/>
          <a:lstStyle/>
          <a:p>
            <a:fld id="{D0E5EC86-BB8C-4F70-837C-12DD99EE4763}" type="slidenum">
              <a:rPr lang="ar-SA" smtClean="0"/>
              <a:pPr/>
              <a:t>96</a:t>
            </a:fld>
            <a:endParaRPr lang="ar-S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A0A7F6-4AED-4D3B-912C-4000A3F15DD7}" type="slidenum">
              <a:rPr lang="en-US" smtClean="0"/>
              <a:pPr/>
              <a:t>104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D93ECB83-C8BB-4B27-A715-CD00BF1CB962}" type="slidenum">
              <a:rPr lang="ar-SA" smtClean="0"/>
              <a:pPr/>
              <a:t>7</a:t>
            </a:fld>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people who smoke are aware that smoking damages health. They may not be aware that most</a:t>
            </a:r>
          </a:p>
          <a:p>
            <a:r>
              <a:rPr lang="en-US" dirty="0" smtClean="0"/>
              <a:t>adverse health effects from smoking decline dramatically after quitting.</a:t>
            </a:r>
          </a:p>
          <a:p>
            <a:endParaRPr lang="ar-SA" dirty="0"/>
          </a:p>
        </p:txBody>
      </p:sp>
      <p:sp>
        <p:nvSpPr>
          <p:cNvPr id="4" name="Slide Number Placeholder 3"/>
          <p:cNvSpPr>
            <a:spLocks noGrp="1"/>
          </p:cNvSpPr>
          <p:nvPr>
            <p:ph type="sldNum" sz="quarter" idx="10"/>
          </p:nvPr>
        </p:nvSpPr>
        <p:spPr/>
        <p:txBody>
          <a:bodyPr/>
          <a:lstStyle/>
          <a:p>
            <a:fld id="{2858DBA8-C9B7-44D3-A48E-CDBA514243BB}" type="slidenum">
              <a:rPr lang="ar-SA" smtClean="0"/>
              <a:pPr/>
              <a:t>54</a:t>
            </a:fld>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ask the patient to identify both the</a:t>
            </a:r>
          </a:p>
          <a:p>
            <a:r>
              <a:rPr lang="en-US" sz="1200" kern="1200" baseline="0" dirty="0" smtClean="0">
                <a:solidFill>
                  <a:schemeClr val="tx1"/>
                </a:solidFill>
                <a:latin typeface="+mn-lt"/>
                <a:ea typeface="+mn-ea"/>
                <a:cs typeface="+mn-cs"/>
              </a:rPr>
              <a:t>pros and cons of smoking and quitting. The following are possibilities only.</a:t>
            </a:r>
          </a:p>
          <a:p>
            <a:r>
              <a:rPr lang="en-US" sz="1200" kern="1200" baseline="0" dirty="0" smtClean="0">
                <a:solidFill>
                  <a:schemeClr val="tx1"/>
                </a:solidFill>
                <a:latin typeface="+mn-lt"/>
                <a:ea typeface="+mn-ea"/>
                <a:cs typeface="+mn-cs"/>
              </a:rPr>
              <a:t>Each patient needs to be asked to identify his/her own pros and cons as they</a:t>
            </a:r>
          </a:p>
          <a:p>
            <a:r>
              <a:rPr lang="en-US" sz="1200" kern="1200" baseline="0" dirty="0" smtClean="0">
                <a:solidFill>
                  <a:schemeClr val="tx1"/>
                </a:solidFill>
                <a:latin typeface="+mn-lt"/>
                <a:ea typeface="+mn-ea"/>
                <a:cs typeface="+mn-cs"/>
              </a:rPr>
              <a:t>will be highly personal.</a:t>
            </a:r>
            <a:endParaRPr lang="ar-SA" dirty="0"/>
          </a:p>
        </p:txBody>
      </p:sp>
      <p:sp>
        <p:nvSpPr>
          <p:cNvPr id="4" name="Slide Number Placeholder 3"/>
          <p:cNvSpPr>
            <a:spLocks noGrp="1"/>
          </p:cNvSpPr>
          <p:nvPr>
            <p:ph type="sldNum" sz="quarter" idx="10"/>
          </p:nvPr>
        </p:nvSpPr>
        <p:spPr/>
        <p:txBody>
          <a:bodyPr/>
          <a:lstStyle/>
          <a:p>
            <a:fld id="{2858DBA8-C9B7-44D3-A48E-CDBA514243BB}" type="slidenum">
              <a:rPr lang="ar-SA" smtClean="0"/>
              <a:pPr/>
              <a:t>63</a:t>
            </a:fld>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kern="1200" dirty="0" smtClean="0">
                <a:solidFill>
                  <a:schemeClr val="tx1"/>
                </a:solidFill>
                <a:latin typeface="+mn-lt"/>
                <a:ea typeface="+mn-ea"/>
                <a:cs typeface="+mn-cs"/>
              </a:rPr>
              <a:t>* An alkaloid is an organic compound made up of carbon, hydrogen, nitrogen, and sometimes oxygen (nicotine lacks oxygen). Another example of an alkaloid </a:t>
            </a:r>
            <a:endParaRPr lang="ar-SA" sz="1200" kern="1200" dirty="0" smtClean="0">
              <a:solidFill>
                <a:schemeClr val="tx1"/>
              </a:solidFill>
              <a:latin typeface="+mn-lt"/>
              <a:ea typeface="+mn-ea"/>
              <a:cs typeface="+mn-cs"/>
            </a:endParaRPr>
          </a:p>
          <a:p>
            <a:pPr algn="l"/>
            <a:r>
              <a:rPr lang="en-US" sz="1200" kern="1200" dirty="0" smtClean="0">
                <a:solidFill>
                  <a:schemeClr val="tx1"/>
                </a:solidFill>
                <a:latin typeface="+mn-lt"/>
                <a:ea typeface="+mn-ea"/>
                <a:cs typeface="+mn-cs"/>
              </a:rPr>
              <a:t>is </a:t>
            </a:r>
            <a:r>
              <a:rPr lang="en-US" sz="1200" b="1" kern="1200" dirty="0" smtClean="0">
                <a:solidFill>
                  <a:schemeClr val="tx1"/>
                </a:solidFill>
                <a:latin typeface="+mn-lt"/>
                <a:ea typeface="+mn-ea"/>
                <a:cs typeface="+mn-cs"/>
              </a:rPr>
              <a:t>caffeine</a:t>
            </a:r>
            <a:r>
              <a:rPr lang="en-US" sz="1200" kern="1200" dirty="0" smtClean="0">
                <a:solidFill>
                  <a:schemeClr val="tx1"/>
                </a:solidFill>
                <a:latin typeface="+mn-lt"/>
                <a:ea typeface="+mn-ea"/>
                <a:cs typeface="+mn-cs"/>
              </a:rPr>
              <a:t>. Both caffeine and nicotine are similar in that they provide stimulation upon ingestion, a factor that encourages their habitual use.</a:t>
            </a:r>
          </a:p>
          <a:p>
            <a:pPr algn="l"/>
            <a:endParaRPr lang="en-US" sz="1200" kern="1200" dirty="0" smtClean="0">
              <a:solidFill>
                <a:schemeClr val="tx1"/>
              </a:solidFill>
              <a:latin typeface="+mn-lt"/>
              <a:ea typeface="+mn-ea"/>
              <a:cs typeface="+mn-cs"/>
            </a:endParaRPr>
          </a:p>
          <a:p>
            <a:pPr algn="l"/>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Tobacco can also be applied as a wad to the inside of the mouth, enabling nicotine to diffuse across the mucous membranes of the gums to the bloodstream. As a component of a cigarette, nicotine can be inhaled into the </a:t>
            </a:r>
            <a:r>
              <a:rPr lang="en-US" sz="1200" b="1" kern="1200" dirty="0" smtClean="0">
                <a:solidFill>
                  <a:schemeClr val="tx1"/>
                </a:solidFill>
                <a:latin typeface="+mn-lt"/>
                <a:ea typeface="+mn-ea"/>
                <a:cs typeface="+mn-cs"/>
              </a:rPr>
              <a:t>lungs</a:t>
            </a:r>
            <a:r>
              <a:rPr lang="en-US" sz="1200" kern="1200" dirty="0" smtClean="0">
                <a:solidFill>
                  <a:schemeClr val="tx1"/>
                </a:solidFill>
                <a:latin typeface="+mn-lt"/>
                <a:ea typeface="+mn-ea"/>
                <a:cs typeface="+mn-cs"/>
              </a:rPr>
              <a:t>. There, it encounters the </a:t>
            </a:r>
            <a:r>
              <a:rPr lang="en-US" sz="1200" b="1" kern="1200" dirty="0" smtClean="0">
                <a:solidFill>
                  <a:schemeClr val="tx1"/>
                </a:solidFill>
                <a:latin typeface="+mn-lt"/>
                <a:ea typeface="+mn-ea"/>
                <a:cs typeface="+mn-cs"/>
              </a:rPr>
              <a:t>alveoli</a:t>
            </a:r>
            <a:r>
              <a:rPr lang="en-US" sz="1200" kern="1200" dirty="0" smtClean="0">
                <a:solidFill>
                  <a:schemeClr val="tx1"/>
                </a:solidFill>
                <a:latin typeface="+mn-lt"/>
                <a:ea typeface="+mn-ea"/>
                <a:cs typeface="+mn-cs"/>
              </a:rPr>
              <a:t>, diffuses across the alveolar membrane, and enters the bloodstream</a:t>
            </a:r>
            <a:endParaRPr lang="ar-SA" dirty="0"/>
          </a:p>
        </p:txBody>
      </p:sp>
      <p:sp>
        <p:nvSpPr>
          <p:cNvPr id="4" name="Slide Number Placeholder 3"/>
          <p:cNvSpPr>
            <a:spLocks noGrp="1"/>
          </p:cNvSpPr>
          <p:nvPr>
            <p:ph type="sldNum" sz="quarter" idx="10"/>
          </p:nvPr>
        </p:nvSpPr>
        <p:spPr/>
        <p:txBody>
          <a:bodyPr/>
          <a:lstStyle/>
          <a:p>
            <a:fld id="{D0E5EC86-BB8C-4F70-837C-12DD99EE4763}" type="slidenum">
              <a:rPr lang="ar-SA" smtClean="0"/>
              <a:pPr/>
              <a:t>68</a:t>
            </a:fld>
            <a:endParaRPr lang="ar-S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pitchFamily="34" charset="0"/>
                <a:ea typeface="+mn-ea"/>
                <a:cs typeface="Arial" pitchFamily="34" charset="0"/>
              </a:rPr>
              <a:t>Key structures in the reward system are the ventral </a:t>
            </a:r>
            <a:r>
              <a:rPr lang="en-US" sz="1200" kern="1200" dirty="0" err="1" smtClean="0">
                <a:solidFill>
                  <a:schemeClr val="tx1"/>
                </a:solidFill>
                <a:latin typeface="Arial" pitchFamily="34" charset="0"/>
                <a:ea typeface="+mn-ea"/>
                <a:cs typeface="Arial" pitchFamily="34" charset="0"/>
              </a:rPr>
              <a:t>tegmental</a:t>
            </a:r>
            <a:r>
              <a:rPr lang="en-US" sz="1200" kern="1200" dirty="0" smtClean="0">
                <a:solidFill>
                  <a:schemeClr val="tx1"/>
                </a:solidFill>
                <a:latin typeface="Arial" pitchFamily="34" charset="0"/>
                <a:ea typeface="+mn-ea"/>
                <a:cs typeface="Arial" pitchFamily="34" charset="0"/>
              </a:rPr>
              <a:t> area (VTA), the nucleus </a:t>
            </a:r>
            <a:r>
              <a:rPr lang="en-US" sz="1200" kern="1200" dirty="0" err="1" smtClean="0">
                <a:solidFill>
                  <a:schemeClr val="tx1"/>
                </a:solidFill>
                <a:latin typeface="Arial" pitchFamily="34" charset="0"/>
                <a:ea typeface="+mn-ea"/>
                <a:cs typeface="Arial" pitchFamily="34" charset="0"/>
              </a:rPr>
              <a:t>accumbens</a:t>
            </a:r>
            <a:r>
              <a:rPr lang="en-US" sz="1200" kern="1200" dirty="0" smtClean="0">
                <a:solidFill>
                  <a:schemeClr val="tx1"/>
                </a:solidFill>
                <a:latin typeface="Arial" pitchFamily="34" charset="0"/>
                <a:ea typeface="+mn-ea"/>
                <a:cs typeface="Arial" pitchFamily="34" charset="0"/>
              </a:rPr>
              <a:t> and the circuit of nerve cells linking these two areas of the brain</a:t>
            </a:r>
            <a:r>
              <a:rPr lang="en-US" sz="1400" b="1" kern="1200" dirty="0" smtClean="0">
                <a:solidFill>
                  <a:schemeClr val="tx1"/>
                </a:solidFill>
                <a:latin typeface="Arial" pitchFamily="34" charset="0"/>
                <a:ea typeface="+mn-ea"/>
                <a:cs typeface="Arial" pitchFamily="34" charset="0"/>
              </a:rPr>
              <a:t>. Drugs of abuse cause a marked increase in the level of the neurotransmitter dopamine in the VTA</a:t>
            </a:r>
            <a:r>
              <a:rPr lang="en-US" sz="1200" kern="1200" dirty="0" smtClean="0">
                <a:solidFill>
                  <a:schemeClr val="tx1"/>
                </a:solidFill>
                <a:latin typeface="Arial" pitchFamily="34" charset="0"/>
                <a:ea typeface="+mn-ea"/>
                <a:cs typeface="Arial" pitchFamily="34" charset="0"/>
              </a:rPr>
              <a:t>. The prefrontal cortex is another area of the brain that is part of the brain's reward system, and is affected by addictive drugs. Brain structures involved in learning and memory also play a role in addiction. </a:t>
            </a:r>
          </a:p>
          <a:p>
            <a:endParaRPr lang="en-US" dirty="0"/>
          </a:p>
        </p:txBody>
      </p:sp>
      <p:sp>
        <p:nvSpPr>
          <p:cNvPr id="4" name="Slide Number Placeholder 3"/>
          <p:cNvSpPr>
            <a:spLocks noGrp="1"/>
          </p:cNvSpPr>
          <p:nvPr>
            <p:ph type="sldNum" sz="quarter" idx="10"/>
          </p:nvPr>
        </p:nvSpPr>
        <p:spPr/>
        <p:txBody>
          <a:bodyPr/>
          <a:lstStyle/>
          <a:p>
            <a:fld id="{C3A0A7F6-4AED-4D3B-912C-4000A3F15DD7}" type="slidenum">
              <a:rPr lang="en-US" smtClean="0"/>
              <a:pPr/>
              <a:t>70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endParaRPr lang="en-US" dirty="0"/>
          </a:p>
        </p:txBody>
      </p:sp>
      <p:sp>
        <p:nvSpPr>
          <p:cNvPr id="4" name="Slide Number Placeholder 3"/>
          <p:cNvSpPr>
            <a:spLocks noGrp="1"/>
          </p:cNvSpPr>
          <p:nvPr>
            <p:ph type="sldNum" sz="quarter" idx="10"/>
          </p:nvPr>
        </p:nvSpPr>
        <p:spPr/>
        <p:txBody>
          <a:bodyPr/>
          <a:lstStyle/>
          <a:p>
            <a:fld id="{018890B4-09E9-42FA-97F2-22DF7A2AC9B5}" type="slidenum">
              <a:rPr lang="en-US" smtClean="0"/>
              <a:pPr/>
              <a:t>71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If cigarettes did not deliver nicotine, they would not be smoked and</a:t>
            </a:r>
            <a:r>
              <a:rPr lang="ar-SA" sz="1200" b="1" dirty="0" smtClean="0"/>
              <a:t> </a:t>
            </a:r>
            <a:r>
              <a:rPr lang="en-US" sz="1200" b="1" dirty="0" smtClean="0"/>
              <a:t>smokers would not </a:t>
            </a:r>
            <a:r>
              <a:rPr lang="en-US" sz="1200" b="1" dirty="0" err="1" smtClean="0"/>
              <a:t>ﬁnd</a:t>
            </a:r>
            <a:r>
              <a:rPr lang="en-US" sz="1200" b="1" dirty="0" smtClean="0"/>
              <a:t> it so hard to stop.</a:t>
            </a:r>
            <a:endParaRPr lang="ar-SA"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Nerve cells communicate with each other by means of these chemical</a:t>
            </a:r>
            <a:r>
              <a:rPr lang="ar-SA" dirty="0" smtClean="0"/>
              <a:t> </a:t>
            </a:r>
            <a:r>
              <a:rPr lang="en-US" dirty="0" smtClean="0"/>
              <a:t>messengers – they are released from one cell and attach to a specially designed ‘receptor’ in the other cell, rather like a key </a:t>
            </a:r>
            <a:r>
              <a:rPr lang="en-US" dirty="0" err="1" smtClean="0"/>
              <a:t>ﬁtting</a:t>
            </a:r>
            <a:r>
              <a:rPr lang="en-US" dirty="0" smtClean="0"/>
              <a:t> into a lock. Once they have attached to that receptor they can do a number of things, including causing the nerve cell hosting the receptor to become activated.</a:t>
            </a:r>
          </a:p>
          <a:p>
            <a:endParaRPr lang="en-US" dirty="0"/>
          </a:p>
        </p:txBody>
      </p:sp>
      <p:sp>
        <p:nvSpPr>
          <p:cNvPr id="4" name="Slide Number Placeholder 3"/>
          <p:cNvSpPr>
            <a:spLocks noGrp="1"/>
          </p:cNvSpPr>
          <p:nvPr>
            <p:ph type="sldNum" sz="quarter" idx="10"/>
          </p:nvPr>
        </p:nvSpPr>
        <p:spPr/>
        <p:txBody>
          <a:bodyPr/>
          <a:lstStyle/>
          <a:p>
            <a:fld id="{018890B4-09E9-42FA-97F2-22DF7A2AC9B5}" type="slidenum">
              <a:rPr lang="en-US" smtClean="0"/>
              <a:pPr/>
              <a:t>73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2532" name="Rectangle 4"/>
          <p:cNvSpPr>
            <a:spLocks noGrp="1" noChangeArrowheads="1"/>
          </p:cNvSpPr>
          <p:nvPr>
            <p:ph type="dt" sz="half" idx="2"/>
          </p:nvPr>
        </p:nvSpPr>
        <p:spPr/>
        <p:txBody>
          <a:bodyPr/>
          <a:lstStyle>
            <a:lvl1pPr>
              <a:defRPr/>
            </a:lvl1pPr>
          </a:lstStyle>
          <a:p>
            <a:endParaRPr lang="en-US"/>
          </a:p>
        </p:txBody>
      </p:sp>
      <p:sp>
        <p:nvSpPr>
          <p:cNvPr id="22533" name="Rectangle 5"/>
          <p:cNvSpPr>
            <a:spLocks noGrp="1" noChangeArrowheads="1"/>
          </p:cNvSpPr>
          <p:nvPr>
            <p:ph type="ftr" sz="quarter" idx="3"/>
          </p:nvPr>
        </p:nvSpPr>
        <p:spPr/>
        <p:txBody>
          <a:bodyPr/>
          <a:lstStyle>
            <a:lvl1pPr>
              <a:defRPr/>
            </a:lvl1pPr>
          </a:lstStyle>
          <a:p>
            <a:endParaRPr lang="en-US"/>
          </a:p>
        </p:txBody>
      </p:sp>
      <p:sp>
        <p:nvSpPr>
          <p:cNvPr id="22534" name="Rectangle 6"/>
          <p:cNvSpPr>
            <a:spLocks noGrp="1" noChangeArrowheads="1"/>
          </p:cNvSpPr>
          <p:nvPr>
            <p:ph type="sldNum" sz="quarter" idx="4"/>
          </p:nvPr>
        </p:nvSpPr>
        <p:spPr/>
        <p:txBody>
          <a:bodyPr/>
          <a:lstStyle>
            <a:lvl1pPr>
              <a:defRPr/>
            </a:lvl1pPr>
          </a:lstStyle>
          <a:p>
            <a:fld id="{C3F8BF45-7FFC-4C1F-A342-088CD4C80A8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A9848E-A40A-4D55-A5D0-8BE4087B9F4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2883B4-3405-4C07-91D5-CDDE7B46325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ar-SA"/>
          </a:p>
        </p:txBody>
      </p:sp>
      <p:sp>
        <p:nvSpPr>
          <p:cNvPr id="2969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2970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29701" name="Rectangle 5"/>
          <p:cNvSpPr>
            <a:spLocks noGrp="1" noChangeArrowheads="1"/>
          </p:cNvSpPr>
          <p:nvPr>
            <p:ph type="dt" sz="half" idx="2"/>
          </p:nvPr>
        </p:nvSpPr>
        <p:spPr/>
        <p:txBody>
          <a:bodyPr/>
          <a:lstStyle>
            <a:lvl1pPr>
              <a:defRPr/>
            </a:lvl1pPr>
          </a:lstStyle>
          <a:p>
            <a:endParaRPr lang="en-US"/>
          </a:p>
        </p:txBody>
      </p:sp>
      <p:sp>
        <p:nvSpPr>
          <p:cNvPr id="29702" name="Rectangle 6"/>
          <p:cNvSpPr>
            <a:spLocks noGrp="1" noChangeArrowheads="1"/>
          </p:cNvSpPr>
          <p:nvPr>
            <p:ph type="ftr" sz="quarter" idx="3"/>
          </p:nvPr>
        </p:nvSpPr>
        <p:spPr/>
        <p:txBody>
          <a:bodyPr/>
          <a:lstStyle>
            <a:lvl1pPr>
              <a:defRPr/>
            </a:lvl1pPr>
          </a:lstStyle>
          <a:p>
            <a:endParaRPr lang="en-US"/>
          </a:p>
        </p:txBody>
      </p:sp>
      <p:sp>
        <p:nvSpPr>
          <p:cNvPr id="29703" name="Rectangle 7"/>
          <p:cNvSpPr>
            <a:spLocks noGrp="1" noChangeArrowheads="1"/>
          </p:cNvSpPr>
          <p:nvPr>
            <p:ph type="sldNum" sz="quarter" idx="4"/>
          </p:nvPr>
        </p:nvSpPr>
        <p:spPr/>
        <p:txBody>
          <a:bodyPr/>
          <a:lstStyle>
            <a:lvl1pPr>
              <a:defRPr/>
            </a:lvl1pPr>
          </a:lstStyle>
          <a:p>
            <a:fld id="{A8821703-5A7D-4E36-82CB-DFE1C5B582D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AE076B-EB6A-47F2-BCBE-C311BCB8A2CB}"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BCD7458-D272-463D-9B77-3C5058DC8784}"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241A6D-D5E7-42D5-8796-C58C9D1779A1}"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6ECD342-99B3-49F0-A99C-F305BFA52989}"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777BADC-08FF-4D18-B2C4-2BA067B9F739}"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4916862-7624-4A75-AD95-9E029DD90B45}"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D34CFF4-1C39-41F6-B04F-E4674ABD6C9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B1D4580-02AA-4B9C-94E9-C6F91FC0074E}"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BB65684-45B7-471D-AD7D-F68248E3F64D}"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71B8239-685F-4742-BDE2-3DA21A674858}"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66289E-4223-41D6-8D67-657778ED852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F542CB-8752-401A-A73B-1351B2BA659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616EFA4-C9A4-4F05-8473-D686052CC53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944387-0E13-494A-A9D0-3E3C9145921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8CC4E21-52BB-4970-830C-FC46C08AD75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A099EB1-06C0-4E81-8614-895FD06BE38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55AD1BC-AB96-4BD0-8DD4-7512CAB8C12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278D667-3D71-43B4-AE6A-A240B9C065A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alphaModFix amt="4800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499391E-AE27-47BD-8320-029581587C12}"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1" eaLnBrk="1" fontAlgn="base" hangingPunct="1">
        <a:spcBef>
          <a:spcPct val="0"/>
        </a:spcBef>
        <a:spcAft>
          <a:spcPct val="0"/>
        </a:spcAft>
        <a:buClr>
          <a:schemeClr val="tx1"/>
        </a:buClr>
        <a:defRPr sz="3200">
          <a:solidFill>
            <a:schemeClr val="tx1"/>
          </a:solidFill>
          <a:latin typeface="+mj-lt"/>
          <a:ea typeface="+mj-ea"/>
          <a:cs typeface="+mj-cs"/>
        </a:defRPr>
      </a:lvl1pPr>
      <a:lvl2pPr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2pPr>
      <a:lvl3pPr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3pPr>
      <a:lvl4pPr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4pPr>
      <a:lvl5pPr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5pPr>
      <a:lvl6pPr marL="457200"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6pPr>
      <a:lvl7pPr marL="914400"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7pPr>
      <a:lvl8pPr marL="1371600"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8pPr>
      <a:lvl9pPr marL="1828800"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r" rtl="1"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r" rtl="1"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r" rtl="1"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r" rtl="1"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r" rtl="1"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r" rtl="1"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r" rtl="1"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r" rtl="1"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alphaModFix amt="48000"/>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ar-SA"/>
          </a:p>
        </p:txBody>
      </p:sp>
      <p:sp>
        <p:nvSpPr>
          <p:cNvPr id="28675"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8676"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A9F7046-6B2E-4C12-9F45-7FA68F1663D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pitchFamily="34" charset="0"/>
        </a:defRPr>
      </a:lvl2pPr>
      <a:lvl3pPr algn="l" rtl="0" fontAlgn="base">
        <a:spcBef>
          <a:spcPct val="0"/>
        </a:spcBef>
        <a:spcAft>
          <a:spcPct val="0"/>
        </a:spcAft>
        <a:buClr>
          <a:schemeClr val="tx1"/>
        </a:buClr>
        <a:defRPr sz="3200">
          <a:solidFill>
            <a:schemeClr val="tx1"/>
          </a:solidFill>
          <a:latin typeface="Arial" pitchFamily="34" charset="0"/>
        </a:defRPr>
      </a:lvl3pPr>
      <a:lvl4pPr algn="l" rtl="0" fontAlgn="base">
        <a:spcBef>
          <a:spcPct val="0"/>
        </a:spcBef>
        <a:spcAft>
          <a:spcPct val="0"/>
        </a:spcAft>
        <a:buClr>
          <a:schemeClr val="tx1"/>
        </a:buClr>
        <a:defRPr sz="3200">
          <a:solidFill>
            <a:schemeClr val="tx1"/>
          </a:solidFill>
          <a:latin typeface="Arial" pitchFamily="34" charset="0"/>
        </a:defRPr>
      </a:lvl4pPr>
      <a:lvl5pPr algn="l" rtl="0" fontAlgn="base">
        <a:spcBef>
          <a:spcPct val="0"/>
        </a:spcBef>
        <a:spcAft>
          <a:spcPct val="0"/>
        </a:spcAft>
        <a:buClr>
          <a:schemeClr val="tx1"/>
        </a:buClr>
        <a:defRPr sz="3200">
          <a:solidFill>
            <a:schemeClr val="tx1"/>
          </a:solidFill>
          <a:latin typeface="Arial" pitchFamily="34" charset="0"/>
        </a:defRPr>
      </a:lvl5pPr>
      <a:lvl6pPr marL="457200" algn="l" rtl="0" fontAlgn="base">
        <a:spcBef>
          <a:spcPct val="0"/>
        </a:spcBef>
        <a:spcAft>
          <a:spcPct val="0"/>
        </a:spcAft>
        <a:buClr>
          <a:schemeClr val="tx1"/>
        </a:buClr>
        <a:defRPr sz="3200">
          <a:solidFill>
            <a:schemeClr val="tx1"/>
          </a:solidFill>
          <a:latin typeface="Arial" pitchFamily="34" charset="0"/>
        </a:defRPr>
      </a:lvl6pPr>
      <a:lvl7pPr marL="914400" algn="l" rtl="0" fontAlgn="base">
        <a:spcBef>
          <a:spcPct val="0"/>
        </a:spcBef>
        <a:spcAft>
          <a:spcPct val="0"/>
        </a:spcAft>
        <a:buClr>
          <a:schemeClr val="tx1"/>
        </a:buClr>
        <a:defRPr sz="3200">
          <a:solidFill>
            <a:schemeClr val="tx1"/>
          </a:solidFill>
          <a:latin typeface="Arial" pitchFamily="34" charset="0"/>
        </a:defRPr>
      </a:lvl7pPr>
      <a:lvl8pPr marL="1371600" algn="l" rtl="0" fontAlgn="base">
        <a:spcBef>
          <a:spcPct val="0"/>
        </a:spcBef>
        <a:spcAft>
          <a:spcPct val="0"/>
        </a:spcAft>
        <a:buClr>
          <a:schemeClr val="tx1"/>
        </a:buClr>
        <a:defRPr sz="3200">
          <a:solidFill>
            <a:schemeClr val="tx1"/>
          </a:solidFill>
          <a:latin typeface="Arial" pitchFamily="34" charset="0"/>
        </a:defRPr>
      </a:lvl8pPr>
      <a:lvl9pPr marL="1828800" algn="l" rtl="0" fontAlgn="base">
        <a:spcBef>
          <a:spcPct val="0"/>
        </a:spcBef>
        <a:spcAft>
          <a:spcPct val="0"/>
        </a:spcAft>
        <a:buClr>
          <a:schemeClr val="tx1"/>
        </a:buClr>
        <a:defRPr sz="3200">
          <a:solidFill>
            <a:schemeClr val="tx1"/>
          </a:solidFill>
          <a:latin typeface="Arial" pitchFamily="34"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10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gi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gif"/></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5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hyperlink" Target="http://www.cancer.org/"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www.everydayhealth.com/smoking-cessation/living/deal-with-stress-without-smoking.aspx"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6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www.methodsofhealing.com/files/2010/12/what-is-nicotine-replacement-therapy.jpg"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8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1" y="1600200"/>
            <a:ext cx="9020176" cy="4525963"/>
          </a:xfrm>
        </p:spPr>
        <p:txBody>
          <a:bodyPr/>
          <a:lstStyle/>
          <a:p>
            <a:pPr algn="ctr">
              <a:buNone/>
            </a:pPr>
            <a:r>
              <a:rPr lang="en-US" dirty="0" smtClean="0">
                <a:solidFill>
                  <a:schemeClr val="bg1"/>
                </a:solidFill>
              </a:rPr>
              <a:t>Done By </a:t>
            </a:r>
            <a:r>
              <a:rPr lang="en-US" dirty="0" smtClean="0"/>
              <a:t>:       </a:t>
            </a:r>
            <a:r>
              <a:rPr lang="en-US" dirty="0" err="1" smtClean="0"/>
              <a:t>AlAnood</a:t>
            </a:r>
            <a:r>
              <a:rPr lang="en-US" dirty="0" smtClean="0"/>
              <a:t> </a:t>
            </a:r>
            <a:r>
              <a:rPr lang="en-US" dirty="0" err="1" smtClean="0"/>
              <a:t>AlSolaihim</a:t>
            </a:r>
            <a:endParaRPr lang="en-US" dirty="0" smtClean="0"/>
          </a:p>
          <a:p>
            <a:pPr algn="ctr">
              <a:buNone/>
            </a:pPr>
            <a:r>
              <a:rPr lang="en-US" dirty="0" smtClean="0"/>
              <a:t>                  </a:t>
            </a:r>
            <a:r>
              <a:rPr lang="en-US" dirty="0" err="1" smtClean="0"/>
              <a:t>Beshayr</a:t>
            </a:r>
            <a:r>
              <a:rPr lang="en-US" dirty="0" smtClean="0"/>
              <a:t> </a:t>
            </a:r>
            <a:r>
              <a:rPr lang="en-US" dirty="0" err="1" smtClean="0"/>
              <a:t>AlOtaibi</a:t>
            </a:r>
            <a:endParaRPr lang="en-US" dirty="0" smtClean="0"/>
          </a:p>
          <a:p>
            <a:pPr algn="ctr">
              <a:buNone/>
            </a:pPr>
            <a:r>
              <a:rPr lang="en-US" dirty="0" smtClean="0"/>
              <a:t>                      </a:t>
            </a:r>
            <a:r>
              <a:rPr lang="en-US" dirty="0" err="1" smtClean="0"/>
              <a:t>Bushra</a:t>
            </a:r>
            <a:r>
              <a:rPr lang="en-US" dirty="0" smtClean="0"/>
              <a:t> Bin </a:t>
            </a:r>
            <a:r>
              <a:rPr lang="en-US" dirty="0" err="1" smtClean="0"/>
              <a:t>Hussain</a:t>
            </a:r>
            <a:endParaRPr lang="en-US" dirty="0" smtClean="0"/>
          </a:p>
          <a:p>
            <a:pPr algn="ctr">
              <a:buNone/>
            </a:pPr>
            <a:r>
              <a:rPr lang="ar-SA" dirty="0" smtClean="0"/>
              <a:t> </a:t>
            </a:r>
            <a:r>
              <a:rPr lang="en-US" dirty="0" smtClean="0"/>
              <a:t>                  </a:t>
            </a:r>
            <a:r>
              <a:rPr lang="en-US" dirty="0" err="1" smtClean="0"/>
              <a:t>Deemah</a:t>
            </a:r>
            <a:r>
              <a:rPr lang="en-US" dirty="0" smtClean="0"/>
              <a:t> </a:t>
            </a:r>
            <a:r>
              <a:rPr lang="en-US" dirty="0" err="1" smtClean="0"/>
              <a:t>AlAteeq</a:t>
            </a:r>
            <a:endParaRPr lang="en-US" dirty="0" smtClean="0"/>
          </a:p>
          <a:p>
            <a:pPr algn="ctr">
              <a:buNone/>
            </a:pPr>
            <a:r>
              <a:rPr lang="en-US" dirty="0" smtClean="0"/>
              <a:t>              Leila AL-</a:t>
            </a:r>
            <a:r>
              <a:rPr lang="en-US" dirty="0" err="1" smtClean="0"/>
              <a:t>Enazy</a:t>
            </a:r>
            <a:endParaRPr lang="en-US" dirty="0" smtClean="0"/>
          </a:p>
          <a:p>
            <a:pPr algn="ctr">
              <a:buNone/>
            </a:pPr>
            <a:r>
              <a:rPr lang="en-US" dirty="0" smtClean="0"/>
              <a:t>                </a:t>
            </a:r>
            <a:r>
              <a:rPr lang="en-US" dirty="0" err="1" smtClean="0"/>
              <a:t>Rana</a:t>
            </a:r>
            <a:r>
              <a:rPr lang="en-US" dirty="0" smtClean="0"/>
              <a:t> </a:t>
            </a:r>
            <a:r>
              <a:rPr lang="en-US" dirty="0" err="1" smtClean="0"/>
              <a:t>Badghesh</a:t>
            </a:r>
            <a:endParaRPr lang="en-US" dirty="0" smtClean="0"/>
          </a:p>
          <a:p>
            <a:pPr algn="ctr">
              <a:buNone/>
            </a:pPr>
            <a:r>
              <a:rPr lang="en-US" dirty="0" smtClean="0"/>
              <a:t>                  </a:t>
            </a:r>
            <a:r>
              <a:rPr lang="en-US" dirty="0" err="1" smtClean="0"/>
              <a:t>Rowyeda</a:t>
            </a:r>
            <a:r>
              <a:rPr lang="en-US" dirty="0" smtClean="0"/>
              <a:t> </a:t>
            </a:r>
            <a:r>
              <a:rPr lang="en-US" dirty="0" err="1" smtClean="0"/>
              <a:t>Mishddi</a:t>
            </a:r>
            <a:endParaRPr lang="en-US" dirty="0" smtClean="0"/>
          </a:p>
          <a:p>
            <a:pPr algn="ctr">
              <a:buNone/>
            </a:pPr>
            <a:endParaRPr lang="en-US" sz="3600" dirty="0" smtClean="0">
              <a:solidFill>
                <a:schemeClr val="bg1"/>
              </a:solidFill>
            </a:endParaRPr>
          </a:p>
          <a:p>
            <a:pPr algn="ctr">
              <a:buNone/>
            </a:pPr>
            <a:r>
              <a:rPr lang="en-US" sz="3600" dirty="0" smtClean="0">
                <a:solidFill>
                  <a:schemeClr val="bg1"/>
                </a:solidFill>
              </a:rPr>
              <a:t>Supervised By </a:t>
            </a:r>
            <a:r>
              <a:rPr lang="en-US" sz="3600" dirty="0" smtClean="0"/>
              <a:t>: Dr. Nada </a:t>
            </a:r>
            <a:r>
              <a:rPr lang="en-US" sz="3600" dirty="0" err="1" smtClean="0"/>
              <a:t>AlYousefi</a:t>
            </a:r>
            <a:endParaRPr lang="ar-SA"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0528" y="2348880"/>
            <a:ext cx="9505056" cy="302433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b="42061"/>
          <a:stretch>
            <a:fillRect/>
          </a:stretch>
        </p:blipFill>
        <p:spPr bwMode="auto">
          <a:xfrm>
            <a:off x="179512" y="620688"/>
            <a:ext cx="8964488" cy="1412776"/>
          </a:xfrm>
          <a:prstGeom prst="rect">
            <a:avLst/>
          </a:prstGeom>
          <a:noFill/>
          <a:ln w="9525">
            <a:noFill/>
            <a:miter lim="800000"/>
            <a:headEnd/>
            <a:tailEnd/>
          </a:ln>
        </p:spPr>
      </p:pic>
      <p:sp>
        <p:nvSpPr>
          <p:cNvPr id="4" name="Rectangle 3"/>
          <p:cNvSpPr/>
          <p:nvPr/>
        </p:nvSpPr>
        <p:spPr>
          <a:xfrm>
            <a:off x="827584" y="2564904"/>
            <a:ext cx="6480720" cy="43204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Rectangle 4"/>
          <p:cNvSpPr/>
          <p:nvPr/>
        </p:nvSpPr>
        <p:spPr>
          <a:xfrm>
            <a:off x="0" y="4077072"/>
            <a:ext cx="755576" cy="36004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Rectangle 6"/>
          <p:cNvSpPr/>
          <p:nvPr/>
        </p:nvSpPr>
        <p:spPr>
          <a:xfrm>
            <a:off x="1547664" y="4077072"/>
            <a:ext cx="2808312" cy="36004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Rectangle 7"/>
          <p:cNvSpPr/>
          <p:nvPr/>
        </p:nvSpPr>
        <p:spPr>
          <a:xfrm>
            <a:off x="7884368" y="3717032"/>
            <a:ext cx="1080120" cy="72008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amond(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C00000"/>
                </a:solidFill>
              </a:rPr>
              <a:t>varenicline</a:t>
            </a:r>
            <a:r>
              <a:rPr lang="en-US" b="1" dirty="0" smtClean="0">
                <a:solidFill>
                  <a:srgbClr val="C00000"/>
                </a:solidFill>
              </a:rPr>
              <a:t> Dosage</a:t>
            </a:r>
            <a:endParaRPr lang="ar-SA" b="1" dirty="0">
              <a:solidFill>
                <a:srgbClr val="C00000"/>
              </a:solidFill>
            </a:endParaRPr>
          </a:p>
        </p:txBody>
      </p:sp>
      <p:sp>
        <p:nvSpPr>
          <p:cNvPr id="3" name="Content Placeholder 2"/>
          <p:cNvSpPr>
            <a:spLocks noGrp="1"/>
          </p:cNvSpPr>
          <p:nvPr>
            <p:ph idx="1"/>
          </p:nvPr>
        </p:nvSpPr>
        <p:spPr>
          <a:xfrm>
            <a:off x="323528" y="1600200"/>
            <a:ext cx="8820472" cy="4709120"/>
          </a:xfrm>
        </p:spPr>
        <p:txBody>
          <a:bodyPr>
            <a:normAutofit/>
          </a:bodyPr>
          <a:lstStyle/>
          <a:p>
            <a:pPr algn="l" rtl="0"/>
            <a:r>
              <a:rPr lang="en-US" sz="2400" dirty="0" smtClean="0"/>
              <a:t>The first script is a </a:t>
            </a:r>
            <a:r>
              <a:rPr lang="en-US" sz="2400" dirty="0" smtClean="0">
                <a:solidFill>
                  <a:schemeClr val="bg1"/>
                </a:solidFill>
              </a:rPr>
              <a:t>starter pack </a:t>
            </a:r>
            <a:r>
              <a:rPr lang="en-US" sz="2400" dirty="0" smtClean="0"/>
              <a:t>lasting </a:t>
            </a:r>
            <a:r>
              <a:rPr lang="en-US" sz="2400" dirty="0" smtClean="0">
                <a:solidFill>
                  <a:schemeClr val="bg2"/>
                </a:solidFill>
              </a:rPr>
              <a:t>4 weeks,</a:t>
            </a:r>
          </a:p>
          <a:p>
            <a:pPr algn="l" rtl="0"/>
            <a:endParaRPr lang="en-US" sz="2400" dirty="0" smtClean="0"/>
          </a:p>
          <a:p>
            <a:pPr algn="l" rtl="0"/>
            <a:r>
              <a:rPr lang="en-US" sz="2400" dirty="0" smtClean="0"/>
              <a:t> followed by a </a:t>
            </a:r>
            <a:r>
              <a:rPr lang="en-US" sz="2400" dirty="0" smtClean="0">
                <a:solidFill>
                  <a:schemeClr val="bg1"/>
                </a:solidFill>
              </a:rPr>
              <a:t>maintenance batch </a:t>
            </a:r>
            <a:r>
              <a:rPr lang="en-US" sz="2400" dirty="0" smtClean="0"/>
              <a:t>for the remainder of the </a:t>
            </a:r>
            <a:r>
              <a:rPr lang="en-US" sz="2400" dirty="0" smtClean="0">
                <a:solidFill>
                  <a:schemeClr val="bg2"/>
                </a:solidFill>
              </a:rPr>
              <a:t>12 week course.</a:t>
            </a:r>
          </a:p>
          <a:p>
            <a:pPr algn="l" rtl="0"/>
            <a:endParaRPr lang="en-US" sz="2400" dirty="0" smtClean="0"/>
          </a:p>
          <a:p>
            <a:pPr algn="l" rtl="0"/>
            <a:r>
              <a:rPr lang="en-US" sz="2400" dirty="0" smtClean="0"/>
              <a:t> The patient should set </a:t>
            </a:r>
            <a:r>
              <a:rPr lang="en-US" sz="2400" dirty="0" smtClean="0">
                <a:solidFill>
                  <a:schemeClr val="bg2"/>
                </a:solidFill>
              </a:rPr>
              <a:t>a quit date 1–2 weeks </a:t>
            </a:r>
            <a:r>
              <a:rPr lang="en-US" sz="2400" dirty="0" smtClean="0"/>
              <a:t>.</a:t>
            </a:r>
          </a:p>
          <a:p>
            <a:pPr algn="l" rtl="0"/>
            <a:endParaRPr lang="en-US" sz="2400" dirty="0" smtClean="0"/>
          </a:p>
          <a:p>
            <a:pPr algn="l" rtl="0"/>
            <a:r>
              <a:rPr lang="en-US" sz="2400" dirty="0" smtClean="0"/>
              <a:t> The medicine can be taken whole with water and food to help reduce nausea.</a:t>
            </a:r>
            <a:endParaRPr lang="ar-SA" sz="2400"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C00000"/>
                </a:solidFill>
              </a:rPr>
              <a:t>varenicline</a:t>
            </a:r>
            <a:r>
              <a:rPr lang="en-US" b="1" dirty="0" smtClean="0">
                <a:solidFill>
                  <a:srgbClr val="C00000"/>
                </a:solidFill>
              </a:rPr>
              <a:t> Dosage  </a:t>
            </a:r>
            <a:endParaRPr lang="ar-SA" b="1" dirty="0">
              <a:solidFill>
                <a:srgbClr val="C00000"/>
              </a:solidFill>
            </a:endParaRPr>
          </a:p>
        </p:txBody>
      </p:sp>
      <p:sp>
        <p:nvSpPr>
          <p:cNvPr id="3" name="Content Placeholder 2"/>
          <p:cNvSpPr>
            <a:spLocks noGrp="1"/>
          </p:cNvSpPr>
          <p:nvPr>
            <p:ph idx="1"/>
          </p:nvPr>
        </p:nvSpPr>
        <p:spPr>
          <a:xfrm>
            <a:off x="1338470" y="1600200"/>
            <a:ext cx="7681706" cy="4525963"/>
          </a:xfrm>
        </p:spPr>
        <p:txBody>
          <a:bodyPr>
            <a:normAutofit/>
          </a:bodyPr>
          <a:lstStyle/>
          <a:p>
            <a:pPr algn="l" rtl="0"/>
            <a:r>
              <a:rPr lang="en-US" sz="2400" dirty="0" smtClean="0"/>
              <a:t>The recommended dose of </a:t>
            </a:r>
            <a:r>
              <a:rPr lang="en-US" sz="2400" dirty="0" err="1" smtClean="0"/>
              <a:t>varenicline</a:t>
            </a:r>
            <a:r>
              <a:rPr lang="en-US" sz="2400" dirty="0" smtClean="0"/>
              <a:t> is 1 mg twice per day following a 1 week titration as follows:</a:t>
            </a:r>
          </a:p>
          <a:p>
            <a:pPr algn="l" rtl="0"/>
            <a:r>
              <a:rPr lang="en-US" sz="2400" dirty="0" smtClean="0"/>
              <a:t>Days 1–3 ( 0.5 mg once per day )</a:t>
            </a:r>
          </a:p>
          <a:p>
            <a:pPr algn="l" rtl="0"/>
            <a:r>
              <a:rPr lang="en-US" sz="2400" dirty="0" smtClean="0"/>
              <a:t>Days 4–7 ( 0.5 mg twice per day )</a:t>
            </a:r>
          </a:p>
          <a:p>
            <a:pPr algn="l" rtl="0"/>
            <a:r>
              <a:rPr lang="en-US" sz="2400" dirty="0" smtClean="0"/>
              <a:t>Day 8 ( 1 mg twice per day ) </a:t>
            </a:r>
            <a:endParaRPr lang="ar-SA" sz="2400"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061" y="261385"/>
            <a:ext cx="6017759" cy="1143000"/>
          </a:xfrm>
        </p:spPr>
        <p:txBody>
          <a:bodyPr/>
          <a:lstStyle/>
          <a:p>
            <a:pPr algn="ctr"/>
            <a:r>
              <a:rPr lang="en-US" b="1" dirty="0" smtClean="0">
                <a:solidFill>
                  <a:srgbClr val="C00000"/>
                </a:solidFill>
              </a:rPr>
              <a:t>Contraindications </a:t>
            </a:r>
            <a:endParaRPr lang="ar-SA" b="1" dirty="0">
              <a:solidFill>
                <a:srgbClr val="C00000"/>
              </a:solidFill>
            </a:endParaRPr>
          </a:p>
        </p:txBody>
      </p:sp>
      <p:sp>
        <p:nvSpPr>
          <p:cNvPr id="3" name="Content Placeholder 2"/>
          <p:cNvSpPr>
            <a:spLocks noGrp="1"/>
          </p:cNvSpPr>
          <p:nvPr>
            <p:ph idx="1"/>
          </p:nvPr>
        </p:nvSpPr>
        <p:spPr>
          <a:xfrm>
            <a:off x="396894" y="2152891"/>
            <a:ext cx="6455319" cy="4308938"/>
          </a:xfrm>
        </p:spPr>
        <p:txBody>
          <a:bodyPr>
            <a:normAutofit/>
          </a:bodyPr>
          <a:lstStyle/>
          <a:p>
            <a:pPr algn="l" rtl="0"/>
            <a:r>
              <a:rPr lang="en-US" b="1" dirty="0" smtClean="0">
                <a:solidFill>
                  <a:schemeClr val="bg1"/>
                </a:solidFill>
              </a:rPr>
              <a:t>P</a:t>
            </a:r>
            <a:r>
              <a:rPr lang="en-US" sz="2400" b="1" dirty="0" smtClean="0">
                <a:solidFill>
                  <a:schemeClr val="bg1"/>
                </a:solidFill>
              </a:rPr>
              <a:t>sychiatric problems</a:t>
            </a:r>
            <a:r>
              <a:rPr lang="en-US" b="1" dirty="0" smtClean="0">
                <a:solidFill>
                  <a:schemeClr val="bg1"/>
                </a:solidFill>
              </a:rPr>
              <a:t>:</a:t>
            </a:r>
            <a:endParaRPr lang="en-US" sz="2400" b="1" dirty="0" smtClean="0">
              <a:solidFill>
                <a:schemeClr val="bg1"/>
              </a:solidFill>
            </a:endParaRPr>
          </a:p>
          <a:p>
            <a:pPr algn="l" rtl="0">
              <a:buNone/>
            </a:pPr>
            <a:r>
              <a:rPr lang="en-US" dirty="0" smtClean="0"/>
              <a:t>   </a:t>
            </a:r>
            <a:r>
              <a:rPr lang="en-US" sz="2400" dirty="0" smtClean="0"/>
              <a:t>(There have been reports of depressed mood, agitation, hallucinations, changes in </a:t>
            </a:r>
            <a:r>
              <a:rPr lang="en-US" sz="2400" dirty="0" err="1" smtClean="0"/>
              <a:t>behaviour</a:t>
            </a:r>
            <a:r>
              <a:rPr lang="en-US" sz="2400" dirty="0" smtClean="0"/>
              <a:t>, suicidal ideation and suicides in patients attempting to quit smoking using </a:t>
            </a:r>
            <a:r>
              <a:rPr lang="en-US" sz="2400" dirty="0" err="1" smtClean="0"/>
              <a:t>varenicline</a:t>
            </a:r>
            <a:r>
              <a:rPr lang="en-US" sz="2400" dirty="0" smtClean="0"/>
              <a:t> ) </a:t>
            </a:r>
            <a:endParaRPr lang="ar-SA" sz="2400" dirty="0"/>
          </a:p>
        </p:txBody>
      </p:sp>
      <p:pic>
        <p:nvPicPr>
          <p:cNvPr id="4" name="Picture 2" descr="http://lasikblog.net/wp-content/uploads/2012/01/LASIK-eye-surgery-contraindications-300x266.jpg"/>
          <p:cNvPicPr>
            <a:picLocks noChangeAspect="1" noChangeArrowheads="1"/>
          </p:cNvPicPr>
          <p:nvPr/>
        </p:nvPicPr>
        <p:blipFill>
          <a:blip r:embed="rId2" cstate="print"/>
          <a:srcRect/>
          <a:stretch>
            <a:fillRect/>
          </a:stretch>
        </p:blipFill>
        <p:spPr bwMode="auto">
          <a:xfrm>
            <a:off x="6634114" y="1162087"/>
            <a:ext cx="2155250" cy="19109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adverse effects </a:t>
            </a:r>
            <a:endParaRPr lang="ar-SA" b="1" dirty="0">
              <a:solidFill>
                <a:srgbClr val="C00000"/>
              </a:solidFill>
            </a:endParaRPr>
          </a:p>
        </p:txBody>
      </p:sp>
      <p:sp>
        <p:nvSpPr>
          <p:cNvPr id="3" name="Content Placeholder 2"/>
          <p:cNvSpPr>
            <a:spLocks noGrp="1"/>
          </p:cNvSpPr>
          <p:nvPr>
            <p:ph idx="1"/>
          </p:nvPr>
        </p:nvSpPr>
        <p:spPr>
          <a:xfrm>
            <a:off x="578734" y="1600200"/>
            <a:ext cx="8441442" cy="4525963"/>
          </a:xfrm>
        </p:spPr>
        <p:txBody>
          <a:bodyPr>
            <a:normAutofit/>
          </a:bodyPr>
          <a:lstStyle/>
          <a:p>
            <a:pPr algn="l" rtl="0"/>
            <a:r>
              <a:rPr lang="en-US" sz="2400" dirty="0" smtClean="0">
                <a:solidFill>
                  <a:schemeClr val="bg2"/>
                </a:solidFill>
              </a:rPr>
              <a:t>Nausea</a:t>
            </a:r>
            <a:r>
              <a:rPr lang="en-US" sz="2400" dirty="0" smtClean="0"/>
              <a:t> (30%) of smokers.</a:t>
            </a:r>
          </a:p>
          <a:p>
            <a:pPr algn="l" rtl="0"/>
            <a:endParaRPr lang="en-US" sz="2400" dirty="0" smtClean="0"/>
          </a:p>
          <a:p>
            <a:pPr algn="l" rtl="0"/>
            <a:r>
              <a:rPr lang="en-US" sz="2400" dirty="0" smtClean="0">
                <a:solidFill>
                  <a:schemeClr val="bg2"/>
                </a:solidFill>
              </a:rPr>
              <a:t>Abnormal dreams </a:t>
            </a:r>
            <a:r>
              <a:rPr lang="en-US" sz="2400" dirty="0" smtClean="0"/>
              <a:t>were also more common in the </a:t>
            </a:r>
            <a:r>
              <a:rPr lang="en-US" sz="2400" dirty="0" err="1" smtClean="0"/>
              <a:t>varenicline</a:t>
            </a:r>
            <a:r>
              <a:rPr lang="en-US" sz="2400" dirty="0" smtClean="0"/>
              <a:t> group (13.1%) than either the </a:t>
            </a:r>
            <a:r>
              <a:rPr lang="en-US" sz="2400" dirty="0" err="1" smtClean="0"/>
              <a:t>bupropion</a:t>
            </a:r>
            <a:r>
              <a:rPr lang="en-US" sz="2400" dirty="0" smtClean="0"/>
              <a:t> (5.9%) or placebo groups (3.5%).</a:t>
            </a:r>
          </a:p>
          <a:p>
            <a:pPr algn="l" rtl="0"/>
            <a:endParaRPr lang="en-US" sz="2400" dirty="0" smtClean="0"/>
          </a:p>
          <a:p>
            <a:pPr algn="l" rtl="0"/>
            <a:r>
              <a:rPr lang="en-US" sz="2400" dirty="0" smtClean="0"/>
              <a:t>No clinically meaningful drug interactions have been identified</a:t>
            </a:r>
          </a:p>
          <a:p>
            <a:pPr algn="l" rtl="0"/>
            <a:endParaRPr lang="ar-SA" sz="2400"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Second-line agents ..</a:t>
            </a:r>
            <a:endParaRPr lang="ar-SA" b="1" dirty="0">
              <a:solidFill>
                <a:srgbClr val="C00000"/>
              </a:solidFill>
            </a:endParaRPr>
          </a:p>
        </p:txBody>
      </p:sp>
      <p:sp>
        <p:nvSpPr>
          <p:cNvPr id="3" name="Content Placeholder 2"/>
          <p:cNvSpPr>
            <a:spLocks noGrp="1"/>
          </p:cNvSpPr>
          <p:nvPr>
            <p:ph idx="1"/>
          </p:nvPr>
        </p:nvSpPr>
        <p:spPr>
          <a:xfrm>
            <a:off x="865419" y="1877994"/>
            <a:ext cx="4482085" cy="2647708"/>
          </a:xfrm>
        </p:spPr>
        <p:txBody>
          <a:bodyPr/>
          <a:lstStyle/>
          <a:p>
            <a:pPr algn="l" rtl="0"/>
            <a:r>
              <a:rPr lang="en-US" dirty="0" err="1" smtClean="0"/>
              <a:t>Clonidine</a:t>
            </a:r>
            <a:endParaRPr lang="en-US" dirty="0" smtClean="0"/>
          </a:p>
          <a:p>
            <a:pPr algn="l" rtl="0"/>
            <a:r>
              <a:rPr lang="en-US" dirty="0" err="1" smtClean="0"/>
              <a:t>Nortriptyline</a:t>
            </a:r>
            <a:r>
              <a:rPr lang="en-US" dirty="0" smtClean="0"/>
              <a:t> </a:t>
            </a:r>
          </a:p>
          <a:p>
            <a:pPr algn="l" rtl="0"/>
            <a:endParaRPr lang="en-US" dirty="0"/>
          </a:p>
        </p:txBody>
      </p:sp>
      <p:pic>
        <p:nvPicPr>
          <p:cNvPr id="13314" name="Picture 2" descr="http://dailymed.nlm.nih.gov/dailymed/image.cfm?id=10898&amp;type=img&amp;name=clonidine-transde-12.jpg"/>
          <p:cNvPicPr>
            <a:picLocks noChangeAspect="1" noChangeArrowheads="1"/>
          </p:cNvPicPr>
          <p:nvPr/>
        </p:nvPicPr>
        <p:blipFill>
          <a:blip r:embed="rId3" cstate="print"/>
          <a:srcRect/>
          <a:stretch>
            <a:fillRect/>
          </a:stretch>
        </p:blipFill>
        <p:spPr bwMode="auto">
          <a:xfrm>
            <a:off x="5247324" y="1990845"/>
            <a:ext cx="2762356" cy="17578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316" name="Picture 4" descr="http://images.ddccdn.com/pro/images/dc68afee-295e-4879-a044-6a2c0aaae1f4/nortriptyline-capsules-10-mg-25-mg-50-mg-75-mg-2.jpg"/>
          <p:cNvPicPr>
            <a:picLocks noChangeAspect="1" noChangeArrowheads="1"/>
          </p:cNvPicPr>
          <p:nvPr/>
        </p:nvPicPr>
        <p:blipFill>
          <a:blip r:embed="rId4" cstate="print"/>
          <a:srcRect/>
          <a:stretch>
            <a:fillRect/>
          </a:stretch>
        </p:blipFill>
        <p:spPr bwMode="auto">
          <a:xfrm>
            <a:off x="4328930" y="4122130"/>
            <a:ext cx="3732434" cy="16826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a:p>
        </p:txBody>
      </p:sp>
      <p:pic>
        <p:nvPicPr>
          <p:cNvPr id="1026" name="Picture 2"/>
          <p:cNvPicPr>
            <a:picLocks noChangeAspect="1" noChangeArrowheads="1"/>
          </p:cNvPicPr>
          <p:nvPr/>
        </p:nvPicPr>
        <p:blipFill>
          <a:blip r:embed="rId2" cstate="print"/>
          <a:srcRect/>
          <a:stretch>
            <a:fillRect/>
          </a:stretch>
        </p:blipFill>
        <p:spPr bwMode="auto">
          <a:xfrm>
            <a:off x="-1836712" y="-531440"/>
            <a:ext cx="13011150" cy="8064896"/>
          </a:xfrm>
          <a:prstGeom prst="rect">
            <a:avLst/>
          </a:prstGeom>
          <a:noFill/>
          <a:ln w="9525">
            <a:noFill/>
            <a:miter lim="800000"/>
            <a:headEnd/>
            <a:tailEnd/>
          </a:ln>
        </p:spPr>
      </p:pic>
      <p:sp>
        <p:nvSpPr>
          <p:cNvPr id="6" name="Rectangle 5"/>
          <p:cNvSpPr/>
          <p:nvPr/>
        </p:nvSpPr>
        <p:spPr>
          <a:xfrm>
            <a:off x="-1836712" y="-675456"/>
            <a:ext cx="13249472"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Rectangle 4"/>
          <p:cNvSpPr/>
          <p:nvPr/>
        </p:nvSpPr>
        <p:spPr>
          <a:xfrm>
            <a:off x="1859566" y="-57001"/>
            <a:ext cx="5304722" cy="461665"/>
          </a:xfrm>
          <a:prstGeom prst="rect">
            <a:avLst/>
          </a:prstGeom>
        </p:spPr>
        <p:txBody>
          <a:bodyPr wrap="none">
            <a:spAutoFit/>
          </a:bodyPr>
          <a:lstStyle/>
          <a:p>
            <a:r>
              <a:rPr lang="en-US" sz="2400" b="1" dirty="0">
                <a:solidFill>
                  <a:srgbClr val="C00000"/>
                </a:solidFill>
              </a:rPr>
              <a:t>Pharmacotherapy in special populations</a:t>
            </a:r>
            <a:endParaRPr lang="ar-SA" sz="2400" b="1" dirty="0">
              <a:solidFill>
                <a:srgbClr val="C00000"/>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ar-SA" dirty="0"/>
          </a:p>
        </p:txBody>
      </p:sp>
      <p:sp>
        <p:nvSpPr>
          <p:cNvPr id="6" name="Title 1"/>
          <p:cNvSpPr>
            <a:spLocks noGrp="1"/>
          </p:cNvSpPr>
          <p:nvPr>
            <p:ph type="title"/>
          </p:nvPr>
        </p:nvSpPr>
        <p:spPr>
          <a:xfrm>
            <a:off x="457200" y="274638"/>
            <a:ext cx="8229600" cy="1143000"/>
          </a:xfrm>
        </p:spPr>
        <p:txBody>
          <a:bodyPr/>
          <a:lstStyle/>
          <a:p>
            <a:endParaRPr lang="ar-SA" dirty="0"/>
          </a:p>
        </p:txBody>
      </p:sp>
      <p:sp>
        <p:nvSpPr>
          <p:cNvPr id="7" name="Content Placeholder 2"/>
          <p:cNvSpPr txBox="1">
            <a:spLocks/>
          </p:cNvSpPr>
          <p:nvPr/>
        </p:nvSpPr>
        <p:spPr>
          <a:xfrm>
            <a:off x="457200" y="1600200"/>
            <a:ext cx="8229600" cy="4525963"/>
          </a:xfrm>
          <a:prstGeom prst="rect">
            <a:avLst/>
          </a:prstGeom>
        </p:spPr>
        <p:txBody>
          <a:bodyPr vert="horz" lIns="91440" tIns="45720" rIns="91440" bIns="45720" rtlCol="1">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1" u="none" strike="noStrike" kern="1200" cap="none" spc="0" normalizeH="0" baseline="0" noProof="0" dirty="0" smtClean="0">
                <a:ln>
                  <a:noFill/>
                </a:ln>
                <a:solidFill>
                  <a:schemeClr val="tx1"/>
                </a:solidFill>
                <a:effectLst/>
                <a:uLnTx/>
                <a:uFillTx/>
                <a:latin typeface="+mn-lt"/>
                <a:ea typeface="+mn-ea"/>
                <a:cs typeface="+mn-cs"/>
              </a:rPr>
              <a:t>“</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Quitting smoking is easy. I’ve done it hundreds of times.”</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ar-SA"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7" descr="mark_twain1.jpg"/>
          <p:cNvPicPr>
            <a:picLocks noChangeAspect="1"/>
          </p:cNvPicPr>
          <p:nvPr/>
        </p:nvPicPr>
        <p:blipFill>
          <a:blip r:embed="rId2" cstate="print"/>
          <a:stretch>
            <a:fillRect/>
          </a:stretch>
        </p:blipFill>
        <p:spPr>
          <a:xfrm>
            <a:off x="2123728" y="2708920"/>
            <a:ext cx="4608512" cy="35283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C00000"/>
                </a:solidFill>
              </a:rPr>
              <a:t>And lapse</a:t>
            </a:r>
            <a:r>
              <a:rPr lang="ar-SA" b="1" dirty="0" smtClean="0">
                <a:solidFill>
                  <a:srgbClr val="C00000"/>
                </a:solidFill>
              </a:rPr>
              <a:t> </a:t>
            </a:r>
            <a:r>
              <a:rPr lang="en-US" b="1" dirty="0" smtClean="0">
                <a:solidFill>
                  <a:srgbClr val="C00000"/>
                </a:solidFill>
              </a:rPr>
              <a:t>Relapse</a:t>
            </a:r>
            <a:endParaRPr lang="ar-SA" dirty="0">
              <a:solidFill>
                <a:srgbClr val="C00000"/>
              </a:solidFill>
            </a:endParaRPr>
          </a:p>
        </p:txBody>
      </p:sp>
      <p:sp>
        <p:nvSpPr>
          <p:cNvPr id="3" name="Subtitle 2"/>
          <p:cNvSpPr>
            <a:spLocks noGrp="1"/>
          </p:cNvSpPr>
          <p:nvPr>
            <p:ph type="subTitle" idx="1"/>
          </p:nvPr>
        </p:nvSpPr>
        <p:spPr/>
        <p:txBody>
          <a:bodyPr/>
          <a:lstStyle/>
          <a:p>
            <a:endParaRPr lang="ar-SA"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a:xfrm>
            <a:off x="457200" y="1600200"/>
            <a:ext cx="8229600" cy="4997152"/>
          </a:xfrm>
        </p:spPr>
        <p:txBody>
          <a:bodyPr/>
          <a:lstStyle/>
          <a:p>
            <a:pPr algn="l" rtl="0"/>
            <a:endParaRPr lang="en-US" dirty="0" smtClean="0">
              <a:solidFill>
                <a:srgbClr val="C00000"/>
              </a:solidFill>
            </a:endParaRPr>
          </a:p>
          <a:p>
            <a:pPr algn="l" rtl="0"/>
            <a:r>
              <a:rPr lang="en-US" dirty="0" smtClean="0">
                <a:solidFill>
                  <a:srgbClr val="C00000"/>
                </a:solidFill>
              </a:rPr>
              <a:t>What is the difference between a lapse and a relapse?</a:t>
            </a:r>
          </a:p>
          <a:p>
            <a:pPr algn="l" rtl="0"/>
            <a:endParaRPr lang="en-US" dirty="0" smtClean="0">
              <a:solidFill>
                <a:srgbClr val="C00000"/>
              </a:solidFill>
            </a:endParaRPr>
          </a:p>
          <a:p>
            <a:pPr algn="l" rtl="0">
              <a:buNone/>
            </a:pPr>
            <a:endParaRPr lang="en-US" dirty="0" smtClean="0">
              <a:solidFill>
                <a:srgbClr val="C00000"/>
              </a:solidFill>
            </a:endParaRPr>
          </a:p>
          <a:p>
            <a:pPr algn="l" rtl="0"/>
            <a:endParaRPr lang="en-US" dirty="0" smtClean="0"/>
          </a:p>
          <a:p>
            <a:pPr algn="l" rtl="0"/>
            <a:endParaRPr lang="en-US" dirty="0"/>
          </a:p>
          <a:p>
            <a:pPr algn="l" rtl="0"/>
            <a:endParaRPr lang="en-US" dirty="0" smtClean="0"/>
          </a:p>
          <a:p>
            <a:pPr algn="l" rtl="0"/>
            <a:endParaRPr lang="ar-SA" dirty="0"/>
          </a:p>
        </p:txBody>
      </p:sp>
      <p:graphicFrame>
        <p:nvGraphicFramePr>
          <p:cNvPr id="4" name="Table 3"/>
          <p:cNvGraphicFramePr>
            <a:graphicFrameLocks noGrp="1"/>
          </p:cNvGraphicFramePr>
          <p:nvPr/>
        </p:nvGraphicFramePr>
        <p:xfrm>
          <a:off x="543541" y="2769908"/>
          <a:ext cx="8064896" cy="2664884"/>
        </p:xfrm>
        <a:graphic>
          <a:graphicData uri="http://schemas.openxmlformats.org/drawingml/2006/table">
            <a:tbl>
              <a:tblPr rtl="1" firstRow="1" bandRow="1">
                <a:tableStyleId>{5C22544A-7EE6-4342-B048-85BDC9FD1C3A}</a:tableStyleId>
              </a:tblPr>
              <a:tblGrid>
                <a:gridCol w="4032448"/>
                <a:gridCol w="4032448"/>
              </a:tblGrid>
              <a:tr h="738082">
                <a:tc>
                  <a:txBody>
                    <a:bodyPr/>
                    <a:lstStyle/>
                    <a:p>
                      <a:pPr algn="ctr" rtl="1"/>
                      <a:r>
                        <a:rPr lang="en-US" sz="3600" dirty="0" smtClean="0">
                          <a:latin typeface="Aharoni" pitchFamily="2" charset="-79"/>
                          <a:cs typeface="Aharoni" pitchFamily="2" charset="-79"/>
                        </a:rPr>
                        <a:t>Relapse</a:t>
                      </a:r>
                      <a:endParaRPr lang="ar-SA" sz="3600" dirty="0">
                        <a:latin typeface="Aharoni" pitchFamily="2" charset="-79"/>
                      </a:endParaRPr>
                    </a:p>
                  </a:txBody>
                  <a:tcPr>
                    <a:solidFill>
                      <a:srgbClr val="C00000">
                        <a:alpha val="30000"/>
                      </a:srgbClr>
                    </a:solidFill>
                  </a:tcPr>
                </a:tc>
                <a:tc>
                  <a:txBody>
                    <a:bodyPr/>
                    <a:lstStyle/>
                    <a:p>
                      <a:pPr algn="ctr" rtl="1"/>
                      <a:r>
                        <a:rPr lang="en-US" sz="3600" dirty="0" smtClean="0">
                          <a:latin typeface="Aharoni" pitchFamily="2" charset="-79"/>
                          <a:cs typeface="Aharoni" pitchFamily="2" charset="-79"/>
                        </a:rPr>
                        <a:t>lapse </a:t>
                      </a:r>
                      <a:endParaRPr lang="ar-SA" sz="3600" dirty="0">
                        <a:latin typeface="Aharoni" pitchFamily="2" charset="-79"/>
                      </a:endParaRPr>
                    </a:p>
                  </a:txBody>
                  <a:tcPr>
                    <a:solidFill>
                      <a:srgbClr val="C00000">
                        <a:alpha val="30000"/>
                      </a:srgbClr>
                    </a:solidFill>
                  </a:tcPr>
                </a:tc>
              </a:tr>
              <a:tr h="738082">
                <a:tc>
                  <a:txBody>
                    <a:bodyPr/>
                    <a:lstStyle/>
                    <a:p>
                      <a:pPr algn="l" rtl="1"/>
                      <a:r>
                        <a:rPr lang="en-US" dirty="0" smtClean="0"/>
                        <a:t>When</a:t>
                      </a:r>
                      <a:r>
                        <a:rPr lang="en-US" baseline="0" dirty="0" smtClean="0"/>
                        <a:t> you’re </a:t>
                      </a:r>
                      <a:r>
                        <a:rPr lang="en-US" dirty="0" smtClean="0"/>
                        <a:t>unable to stop yourself because you make a negative judgment of your abilities or culpability.</a:t>
                      </a:r>
                      <a:endParaRPr lang="ar-SA" dirty="0"/>
                    </a:p>
                  </a:txBody>
                  <a:tcPr/>
                </a:tc>
                <a:tc>
                  <a:txBody>
                    <a:bodyPr/>
                    <a:lstStyle/>
                    <a:p>
                      <a:pPr algn="l" rtl="0"/>
                      <a:r>
                        <a:rPr lang="en-US" dirty="0" smtClean="0"/>
                        <a:t>It’s when you take two or three puffs of a cigarette but are able to stop yourself.</a:t>
                      </a:r>
                      <a:endParaRPr lang="ar-SA" dirty="0"/>
                    </a:p>
                  </a:txBody>
                  <a:tcPr/>
                </a:tc>
              </a:tr>
              <a:tr h="738082">
                <a:tc>
                  <a:txBody>
                    <a:bodyPr/>
                    <a:lstStyle/>
                    <a:p>
                      <a:pPr algn="l" rtl="1"/>
                      <a:r>
                        <a:rPr lang="en-US" dirty="0" smtClean="0"/>
                        <a:t>A return to an addictive lifestyle</a:t>
                      </a:r>
                      <a:endParaRPr lang="ar-SA" dirty="0"/>
                    </a:p>
                  </a:txBody>
                  <a:tcPr/>
                </a:tc>
                <a:tc>
                  <a:txBody>
                    <a:bodyPr/>
                    <a:lstStyle/>
                    <a:p>
                      <a:pPr algn="l" rtl="1"/>
                      <a:r>
                        <a:rPr lang="en-US" dirty="0" smtClean="0"/>
                        <a:t>A</a:t>
                      </a:r>
                      <a:r>
                        <a:rPr lang="en-US" baseline="0" dirty="0" smtClean="0"/>
                        <a:t> </a:t>
                      </a:r>
                      <a:r>
                        <a:rPr lang="en-US" dirty="0" smtClean="0"/>
                        <a:t>one-time return to addictive behavior</a:t>
                      </a:r>
                      <a:endParaRPr lang="ar-SA" dirty="0"/>
                    </a:p>
                  </a:txBody>
                  <a:tcPr/>
                </a:tc>
              </a:tr>
            </a:tbl>
          </a:graphicData>
        </a:graphic>
      </p:graphicFrame>
      <p:pic>
        <p:nvPicPr>
          <p:cNvPr id="5" name="Picture 4" descr="chains4.jpg"/>
          <p:cNvPicPr>
            <a:picLocks noChangeAspect="1"/>
          </p:cNvPicPr>
          <p:nvPr/>
        </p:nvPicPr>
        <p:blipFill>
          <a:blip r:embed="rId2" cstate="print">
            <a:duotone>
              <a:schemeClr val="accent2">
                <a:shade val="45000"/>
                <a:satMod val="135000"/>
              </a:schemeClr>
              <a:prstClr val="white"/>
            </a:duotone>
            <a:lum bright="-8000" contrast="-13000"/>
          </a:blip>
          <a:stretch>
            <a:fillRect/>
          </a:stretch>
        </p:blipFill>
        <p:spPr>
          <a:xfrm>
            <a:off x="5930471" y="163719"/>
            <a:ext cx="3007568" cy="177109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to="" calcmode="lin" valueType="num">
                                      <p:cBhvr>
                                        <p:cTn id="16"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a:xfrm>
            <a:off x="1417984" y="1600200"/>
            <a:ext cx="7602192" cy="4525963"/>
          </a:xfrm>
        </p:spPr>
        <p:txBody>
          <a:bodyPr>
            <a:normAutofit/>
          </a:bodyPr>
          <a:lstStyle/>
          <a:p>
            <a:pPr algn="l" rtl="0"/>
            <a:r>
              <a:rPr lang="en-US" dirty="0"/>
              <a:t>Approximately 80% of all smoking cessation </a:t>
            </a:r>
            <a:r>
              <a:rPr lang="en-US" dirty="0" smtClean="0"/>
              <a:t>attempts </a:t>
            </a:r>
            <a:r>
              <a:rPr lang="en-US" dirty="0"/>
              <a:t>result in </a:t>
            </a:r>
            <a:r>
              <a:rPr lang="en-US" dirty="0" smtClean="0"/>
              <a:t>relapse.</a:t>
            </a:r>
          </a:p>
          <a:p>
            <a:pPr algn="l" rtl="0"/>
            <a:endParaRPr lang="en-US" dirty="0" smtClean="0"/>
          </a:p>
          <a:p>
            <a:pPr algn="l" rtl="0"/>
            <a:r>
              <a:rPr lang="en-US" dirty="0" smtClean="0"/>
              <a:t>Lapses are highly predictive of relapse; more than 90% of lapses lead to a relapse.</a:t>
            </a:r>
          </a:p>
          <a:p>
            <a:pPr algn="l" rtl="0"/>
            <a:endParaRPr lang="en-US" dirty="0" smtClean="0"/>
          </a:p>
          <a:p>
            <a:pPr algn="l" rtl="0"/>
            <a:r>
              <a:rPr lang="en-US" dirty="0" smtClean="0"/>
              <a:t>Quitting </a:t>
            </a:r>
            <a:r>
              <a:rPr lang="en-US" dirty="0"/>
              <a:t>is </a:t>
            </a:r>
            <a:r>
              <a:rPr lang="en-US" dirty="0" smtClean="0"/>
              <a:t>not nearly </a:t>
            </a:r>
            <a:r>
              <a:rPr lang="en-US" dirty="0"/>
              <a:t>as difficult as staying quit, i.e. the maintenance of 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1547664" y="1340768"/>
            <a:ext cx="6048672" cy="4724400"/>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1" y="0"/>
            <a:ext cx="9144000" cy="1457325"/>
          </a:xfrm>
          <a:prstGeom prst="rect">
            <a:avLst/>
          </a:prstGeom>
          <a:noFill/>
          <a:ln w="9525">
            <a:noFill/>
            <a:miter lim="800000"/>
            <a:headEnd/>
            <a:tailEnd/>
          </a:ln>
        </p:spPr>
      </p:pic>
      <p:sp>
        <p:nvSpPr>
          <p:cNvPr id="23" name="Rectangle 22"/>
          <p:cNvSpPr/>
          <p:nvPr/>
        </p:nvSpPr>
        <p:spPr>
          <a:xfrm>
            <a:off x="5652120" y="2852936"/>
            <a:ext cx="1152128" cy="36004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4" name="Rectangle 23"/>
          <p:cNvSpPr/>
          <p:nvPr/>
        </p:nvSpPr>
        <p:spPr>
          <a:xfrm>
            <a:off x="5652120" y="3212976"/>
            <a:ext cx="1368152" cy="28803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Rectangle 24"/>
          <p:cNvSpPr/>
          <p:nvPr/>
        </p:nvSpPr>
        <p:spPr>
          <a:xfrm flipH="1" flipV="1">
            <a:off x="5652120" y="3501008"/>
            <a:ext cx="1656184" cy="36004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Rectangle 25"/>
          <p:cNvSpPr/>
          <p:nvPr/>
        </p:nvSpPr>
        <p:spPr>
          <a:xfrm>
            <a:off x="1619672" y="5373216"/>
            <a:ext cx="5904656" cy="5040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8" name="Rectangle 27"/>
          <p:cNvSpPr/>
          <p:nvPr/>
        </p:nvSpPr>
        <p:spPr>
          <a:xfrm>
            <a:off x="4211960" y="116632"/>
            <a:ext cx="4248472" cy="72008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amond(in)">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blinds(horizontal)">
                                      <p:cBhvr>
                                        <p:cTn id="17" dur="500"/>
                                        <p:tgtEl>
                                          <p:spTgt spid="307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diamond(in)">
                                      <p:cBhvr>
                                        <p:cTn id="22" dur="2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amond(in)">
                                      <p:cBhvr>
                                        <p:cTn id="27" dur="2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diamond(in)">
                                      <p:cBhvr>
                                        <p:cTn id="32" dur="20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diamond(in)">
                                      <p:cBhvr>
                                        <p:cTn id="3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8"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287" y="274638"/>
            <a:ext cx="6316662" cy="1209606"/>
          </a:xfrm>
        </p:spPr>
        <p:txBody>
          <a:bodyPr/>
          <a:lstStyle/>
          <a:p>
            <a:r>
              <a:rPr lang="en-US" i="1" dirty="0" smtClean="0">
                <a:solidFill>
                  <a:srgbClr val="C00000"/>
                </a:solidFill>
              </a:rPr>
              <a:t>High-risk </a:t>
            </a:r>
            <a:r>
              <a:rPr lang="en-US" i="1" dirty="0">
                <a:solidFill>
                  <a:srgbClr val="C00000"/>
                </a:solidFill>
              </a:rPr>
              <a:t>relapse </a:t>
            </a:r>
            <a:r>
              <a:rPr lang="en-US" i="1" dirty="0" smtClean="0">
                <a:solidFill>
                  <a:srgbClr val="C00000"/>
                </a:solidFill>
              </a:rPr>
              <a:t>situations</a:t>
            </a:r>
            <a:endParaRPr lang="ar-SA" dirty="0">
              <a:solidFill>
                <a:srgbClr val="C00000"/>
              </a:solidFill>
            </a:endParaRPr>
          </a:p>
        </p:txBody>
      </p:sp>
      <p:sp>
        <p:nvSpPr>
          <p:cNvPr id="3" name="Content Placeholder 2"/>
          <p:cNvSpPr>
            <a:spLocks noGrp="1"/>
          </p:cNvSpPr>
          <p:nvPr>
            <p:ph idx="1"/>
          </p:nvPr>
        </p:nvSpPr>
        <p:spPr>
          <a:xfrm>
            <a:off x="1245704" y="1600200"/>
            <a:ext cx="7774472" cy="4525963"/>
          </a:xfrm>
        </p:spPr>
        <p:txBody>
          <a:bodyPr>
            <a:normAutofit/>
          </a:bodyPr>
          <a:lstStyle/>
          <a:p>
            <a:pPr algn="l" rtl="0"/>
            <a:r>
              <a:rPr lang="en-US" dirty="0" smtClean="0"/>
              <a:t>Arguments </a:t>
            </a:r>
            <a:r>
              <a:rPr lang="en-US" dirty="0"/>
              <a:t>with </a:t>
            </a:r>
            <a:r>
              <a:rPr lang="en-US" dirty="0" smtClean="0"/>
              <a:t>partners/family</a:t>
            </a:r>
            <a:endParaRPr lang="en-US" dirty="0"/>
          </a:p>
          <a:p>
            <a:pPr algn="l" rtl="0"/>
            <a:r>
              <a:rPr lang="en-US" dirty="0" smtClean="0"/>
              <a:t>When </a:t>
            </a:r>
            <a:r>
              <a:rPr lang="en-US" dirty="0"/>
              <a:t>the pressure is on at work</a:t>
            </a:r>
          </a:p>
          <a:p>
            <a:pPr algn="l" rtl="0"/>
            <a:r>
              <a:rPr lang="en-US" dirty="0" smtClean="0"/>
              <a:t>Vacations</a:t>
            </a:r>
          </a:p>
          <a:p>
            <a:pPr algn="l" rtl="0"/>
            <a:r>
              <a:rPr lang="en-US" dirty="0" smtClean="0"/>
              <a:t>Under the influence of alcohol</a:t>
            </a:r>
          </a:p>
          <a:p>
            <a:pPr algn="l" rtl="0"/>
            <a:r>
              <a:rPr lang="en-US" dirty="0" smtClean="0"/>
              <a:t>In the company of smokers.</a:t>
            </a:r>
          </a:p>
          <a:p>
            <a:pPr algn="l" rtl="0"/>
            <a:r>
              <a:rPr lang="en-US" dirty="0" smtClean="0">
                <a:latin typeface="Calibri" pitchFamily="34" charset="0"/>
              </a:rPr>
              <a:t>prolonged withdrawal symptoms.</a:t>
            </a:r>
          </a:p>
          <a:p>
            <a:pPr algn="l" rtl="0"/>
            <a:r>
              <a:rPr lang="en-US" dirty="0" smtClean="0">
                <a:latin typeface="Calibri" pitchFamily="34" charset="0"/>
              </a:rPr>
              <a:t>lack of  support</a:t>
            </a:r>
          </a:p>
          <a:p>
            <a:pPr algn="l" rtl="0"/>
            <a:r>
              <a:rPr lang="en-US" dirty="0">
                <a:latin typeface="Calibri" pitchFamily="34" charset="0"/>
              </a:rPr>
              <a:t>P</a:t>
            </a:r>
            <a:r>
              <a:rPr lang="en-US" dirty="0" smtClean="0">
                <a:latin typeface="Calibri" pitchFamily="34" charset="0"/>
              </a:rPr>
              <a:t>roblems with pharmacotherapy</a:t>
            </a:r>
          </a:p>
          <a:p>
            <a:pPr algn="l" rtl="0"/>
            <a:endParaRPr lang="ar-SA" dirty="0"/>
          </a:p>
        </p:txBody>
      </p:sp>
      <p:pic>
        <p:nvPicPr>
          <p:cNvPr id="5" name="Picture 4" descr="Untitled.jpg"/>
          <p:cNvPicPr>
            <a:picLocks noChangeAspect="1"/>
          </p:cNvPicPr>
          <p:nvPr/>
        </p:nvPicPr>
        <p:blipFill>
          <a:blip r:embed="rId2" cstate="print"/>
          <a:stretch>
            <a:fillRect/>
          </a:stretch>
        </p:blipFill>
        <p:spPr>
          <a:xfrm>
            <a:off x="6134308" y="1550297"/>
            <a:ext cx="2784406" cy="34457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900" decel="100000" fill="hold"/>
                                        <p:tgtEl>
                                          <p:spTgt spid="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6" presetID="4" presetClass="entr" presetSubtype="16" fill="hold"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ox(in)">
                                      <p:cBhvr>
                                        <p:cTn id="18" dur="500"/>
                                        <p:tgtEl>
                                          <p:spTgt spid="3">
                                            <p:txEl>
                                              <p:pRg st="0" end="0"/>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ox(in)">
                                      <p:cBhvr>
                                        <p:cTn id="21" dur="500"/>
                                        <p:tgtEl>
                                          <p:spTgt spid="3">
                                            <p:txEl>
                                              <p:pRg st="1" end="1"/>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ox(in)">
                                      <p:cBhvr>
                                        <p:cTn id="24" dur="500"/>
                                        <p:tgtEl>
                                          <p:spTgt spid="3">
                                            <p:txEl>
                                              <p:pRg st="2" end="2"/>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ox(in)">
                                      <p:cBhvr>
                                        <p:cTn id="30" dur="500"/>
                                        <p:tgtEl>
                                          <p:spTgt spid="3">
                                            <p:txEl>
                                              <p:pRg st="4" end="4"/>
                                            </p:txEl>
                                          </p:spTgt>
                                        </p:tgtEl>
                                      </p:cBhvr>
                                    </p:animEffect>
                                  </p:childTnLst>
                                </p:cTn>
                              </p:par>
                              <p:par>
                                <p:cTn id="31" presetID="4" presetClass="entr" presetSubtype="16"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ox(in)">
                                      <p:cBhvr>
                                        <p:cTn id="33" dur="500"/>
                                        <p:tgtEl>
                                          <p:spTgt spid="3">
                                            <p:txEl>
                                              <p:pRg st="5" end="5"/>
                                            </p:txEl>
                                          </p:spTgt>
                                        </p:tgtEl>
                                      </p:cBhvr>
                                    </p:animEffect>
                                  </p:childTnLst>
                                </p:cTn>
                              </p:par>
                              <p:par>
                                <p:cTn id="34" presetID="4" presetClass="entr" presetSubtype="16"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ox(in)">
                                      <p:cBhvr>
                                        <p:cTn id="36" dur="500"/>
                                        <p:tgtEl>
                                          <p:spTgt spid="3">
                                            <p:txEl>
                                              <p:pRg st="6" end="6"/>
                                            </p:txEl>
                                          </p:spTgt>
                                        </p:tgtEl>
                                      </p:cBhvr>
                                    </p:animEffect>
                                  </p:childTnLst>
                                </p:cTn>
                              </p:par>
                              <p:par>
                                <p:cTn id="37" presetID="4" presetClass="entr" presetSubtype="16"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box(in)">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191" y="208377"/>
            <a:ext cx="7297392" cy="1262613"/>
          </a:xfrm>
        </p:spPr>
        <p:txBody>
          <a:bodyPr/>
          <a:lstStyle/>
          <a:p>
            <a:r>
              <a:rPr lang="en-US" b="1" dirty="0">
                <a:solidFill>
                  <a:srgbClr val="C00000"/>
                </a:solidFill>
              </a:rPr>
              <a:t>Relapse Prevention Therapy (RPT</a:t>
            </a:r>
            <a:r>
              <a:rPr lang="en-US" b="1" dirty="0" smtClean="0">
                <a:solidFill>
                  <a:srgbClr val="C00000"/>
                </a:solidFill>
              </a:rPr>
              <a:t>)</a:t>
            </a:r>
            <a:endParaRPr lang="ar-SA" dirty="0">
              <a:solidFill>
                <a:srgbClr val="C00000"/>
              </a:solidFill>
            </a:endParaRPr>
          </a:p>
        </p:txBody>
      </p:sp>
      <p:sp>
        <p:nvSpPr>
          <p:cNvPr id="3" name="Content Placeholder 2"/>
          <p:cNvSpPr>
            <a:spLocks noGrp="1"/>
          </p:cNvSpPr>
          <p:nvPr>
            <p:ph idx="1"/>
          </p:nvPr>
        </p:nvSpPr>
        <p:spPr>
          <a:xfrm>
            <a:off x="1683026" y="1600200"/>
            <a:ext cx="7337149" cy="5065643"/>
          </a:xfrm>
        </p:spPr>
        <p:txBody>
          <a:bodyPr/>
          <a:lstStyle/>
          <a:p>
            <a:pPr algn="l" rtl="0"/>
            <a:r>
              <a:rPr lang="en-US" dirty="0" smtClean="0"/>
              <a:t> It’s a cognitive-behavioral </a:t>
            </a:r>
            <a:r>
              <a:rPr lang="en-US" dirty="0"/>
              <a:t>approach to </a:t>
            </a:r>
            <a:r>
              <a:rPr lang="en-US" dirty="0" smtClean="0"/>
              <a:t>the treatment </a:t>
            </a:r>
            <a:r>
              <a:rPr lang="en-US" dirty="0"/>
              <a:t>of addictive </a:t>
            </a:r>
            <a:r>
              <a:rPr lang="en-US" dirty="0" smtClean="0"/>
              <a:t>behaviors.</a:t>
            </a:r>
          </a:p>
          <a:p>
            <a:pPr algn="l" rtl="0"/>
            <a:r>
              <a:rPr lang="en-US" dirty="0" smtClean="0"/>
              <a:t>This Therapy suggests coping </a:t>
            </a:r>
            <a:r>
              <a:rPr lang="en-US" dirty="0"/>
              <a:t>with cravings to smoke and </a:t>
            </a:r>
            <a:r>
              <a:rPr lang="en-US" dirty="0" smtClean="0"/>
              <a:t>ways to </a:t>
            </a:r>
            <a:r>
              <a:rPr lang="en-US" dirty="0"/>
              <a:t>reduce the risk of relapse</a:t>
            </a:r>
            <a:r>
              <a:rPr lang="en-US" dirty="0" smtClean="0"/>
              <a:t>.</a:t>
            </a:r>
          </a:p>
          <a:p>
            <a:pPr algn="l" rtl="0"/>
            <a:r>
              <a:rPr lang="en-US" dirty="0"/>
              <a:t>Cravings are most frequent in </a:t>
            </a:r>
            <a:r>
              <a:rPr lang="en-US" dirty="0" smtClean="0"/>
              <a:t>the first </a:t>
            </a:r>
            <a:r>
              <a:rPr lang="en-US" dirty="0"/>
              <a:t>few days after quitting.</a:t>
            </a:r>
            <a:endParaRPr lang="ar-SA" dirty="0"/>
          </a:p>
        </p:txBody>
      </p:sp>
      <p:pic>
        <p:nvPicPr>
          <p:cNvPr id="4" name="Picture 3" descr="getty_rm_photo_of_woman_cutting_cigarettes_with_scissors.jpg"/>
          <p:cNvPicPr>
            <a:picLocks noChangeAspect="1"/>
          </p:cNvPicPr>
          <p:nvPr/>
        </p:nvPicPr>
        <p:blipFill>
          <a:blip r:embed="rId2" cstate="print"/>
          <a:stretch>
            <a:fillRect/>
          </a:stretch>
        </p:blipFill>
        <p:spPr>
          <a:xfrm>
            <a:off x="4359965" y="3723068"/>
            <a:ext cx="4359965" cy="29626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ox(in)">
                                      <p:cBhvr>
                                        <p:cTn id="18" dur="500"/>
                                        <p:tgtEl>
                                          <p:spTgt spid="3">
                                            <p:txEl>
                                              <p:pRg st="0" end="0"/>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ox(in)">
                                      <p:cBhvr>
                                        <p:cTn id="21" dur="500"/>
                                        <p:tgtEl>
                                          <p:spTgt spid="3">
                                            <p:txEl>
                                              <p:pRg st="1" end="1"/>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ox(in)">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6504" y="327646"/>
            <a:ext cx="6316662" cy="1143000"/>
          </a:xfrm>
        </p:spPr>
        <p:txBody>
          <a:bodyPr/>
          <a:lstStyle/>
          <a:p>
            <a:pPr algn="ctr"/>
            <a:r>
              <a:rPr lang="en-US" u="sng" dirty="0" smtClean="0">
                <a:solidFill>
                  <a:srgbClr val="C00000"/>
                </a:solidFill>
              </a:rPr>
              <a:t>Remember the 4Ds:</a:t>
            </a:r>
            <a:br>
              <a:rPr lang="en-US" u="sng" dirty="0" smtClean="0">
                <a:solidFill>
                  <a:srgbClr val="C00000"/>
                </a:solidFill>
              </a:rPr>
            </a:br>
            <a:endParaRPr lang="ar-SA" dirty="0">
              <a:solidFill>
                <a:srgbClr val="C00000"/>
              </a:solidFill>
            </a:endParaRPr>
          </a:p>
        </p:txBody>
      </p:sp>
      <p:sp>
        <p:nvSpPr>
          <p:cNvPr id="3" name="Content Placeholder 2"/>
          <p:cNvSpPr>
            <a:spLocks noGrp="1"/>
          </p:cNvSpPr>
          <p:nvPr>
            <p:ph idx="1"/>
          </p:nvPr>
        </p:nvSpPr>
        <p:spPr>
          <a:xfrm>
            <a:off x="808383" y="1600200"/>
            <a:ext cx="8211792" cy="4525963"/>
          </a:xfrm>
        </p:spPr>
        <p:txBody>
          <a:bodyPr>
            <a:normAutofit/>
          </a:bodyPr>
          <a:lstStyle/>
          <a:p>
            <a:pPr algn="l" rtl="0">
              <a:buNone/>
            </a:pPr>
            <a:r>
              <a:rPr lang="en-US" b="1" dirty="0" smtClean="0"/>
              <a:t>Delay  </a:t>
            </a:r>
          </a:p>
          <a:p>
            <a:pPr algn="l" rtl="0">
              <a:buNone/>
            </a:pPr>
            <a:endParaRPr lang="en-US" b="1" u="sng" dirty="0"/>
          </a:p>
          <a:p>
            <a:pPr algn="l" rtl="0">
              <a:buNone/>
            </a:pPr>
            <a:r>
              <a:rPr lang="en-US" b="1" dirty="0"/>
              <a:t>Deep </a:t>
            </a:r>
            <a:r>
              <a:rPr lang="en-US" b="1" dirty="0" smtClean="0"/>
              <a:t>breathe</a:t>
            </a:r>
          </a:p>
          <a:p>
            <a:pPr algn="l" rtl="0">
              <a:buNone/>
            </a:pPr>
            <a:endParaRPr lang="en-US" b="1" u="sng" dirty="0"/>
          </a:p>
          <a:p>
            <a:pPr algn="l" rtl="0">
              <a:buNone/>
            </a:pPr>
            <a:r>
              <a:rPr lang="en-US" b="1" dirty="0"/>
              <a:t>Drink </a:t>
            </a:r>
            <a:r>
              <a:rPr lang="en-US" b="1" dirty="0" smtClean="0"/>
              <a:t>water</a:t>
            </a:r>
          </a:p>
          <a:p>
            <a:pPr algn="l" rtl="0">
              <a:buNone/>
            </a:pPr>
            <a:endParaRPr lang="en-US" b="1" u="sng" dirty="0"/>
          </a:p>
          <a:p>
            <a:pPr algn="l" rtl="0">
              <a:buNone/>
            </a:pPr>
            <a:r>
              <a:rPr lang="en-US" b="1" dirty="0"/>
              <a:t>Do something</a:t>
            </a:r>
            <a:endParaRPr lang="ar-SA"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ox(in)">
                                      <p:cBhvr>
                                        <p:cTn id="18" dur="500"/>
                                        <p:tgtEl>
                                          <p:spTgt spid="3">
                                            <p:txEl>
                                              <p:pRg st="4" end="4"/>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ox(in)">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ar-SA" dirty="0"/>
          </a:p>
        </p:txBody>
      </p:sp>
      <p:sp>
        <p:nvSpPr>
          <p:cNvPr id="3" name="Content Placeholder 2"/>
          <p:cNvSpPr>
            <a:spLocks noGrp="1"/>
          </p:cNvSpPr>
          <p:nvPr>
            <p:ph idx="1"/>
          </p:nvPr>
        </p:nvSpPr>
        <p:spPr>
          <a:xfrm>
            <a:off x="457200" y="836712"/>
            <a:ext cx="8686800" cy="5616624"/>
          </a:xfrm>
        </p:spPr>
        <p:txBody>
          <a:bodyPr>
            <a:normAutofit/>
          </a:bodyPr>
          <a:lstStyle/>
          <a:p>
            <a:pPr algn="l" rtl="0"/>
            <a:r>
              <a:rPr lang="en-US" b="1" dirty="0" smtClean="0">
                <a:solidFill>
                  <a:srgbClr val="C00000"/>
                </a:solidFill>
              </a:rPr>
              <a:t>Delay :</a:t>
            </a:r>
          </a:p>
          <a:p>
            <a:pPr algn="l" rtl="0">
              <a:buNone/>
            </a:pPr>
            <a:r>
              <a:rPr lang="en-US" sz="2800" dirty="0" smtClean="0"/>
              <a:t>      </a:t>
            </a:r>
            <a:r>
              <a:rPr lang="en-US" sz="2200" dirty="0" smtClean="0"/>
              <a:t>Every time you get the urge to puff, try to delay it..Delay it for a few minutes, to half an hour, to an hour, to a day….as long as you </a:t>
            </a:r>
            <a:r>
              <a:rPr lang="en-US" sz="2200" dirty="0" err="1" smtClean="0"/>
              <a:t>can.This</a:t>
            </a:r>
            <a:r>
              <a:rPr lang="en-US" sz="2200" dirty="0" smtClean="0"/>
              <a:t> will help you strengthen your threshold   against the cravings you are going through.</a:t>
            </a:r>
          </a:p>
          <a:p>
            <a:pPr algn="l" rtl="0">
              <a:buNone/>
            </a:pPr>
            <a:endParaRPr lang="en-US" sz="2400" dirty="0"/>
          </a:p>
          <a:p>
            <a:pPr algn="l" rtl="0"/>
            <a:r>
              <a:rPr lang="en-US" sz="2800" b="1" dirty="0" smtClean="0">
                <a:solidFill>
                  <a:srgbClr val="C00000"/>
                </a:solidFill>
              </a:rPr>
              <a:t>Deep breathe:</a:t>
            </a:r>
            <a:endParaRPr lang="en-US" sz="2200" b="1" dirty="0" smtClean="0">
              <a:solidFill>
                <a:srgbClr val="C00000"/>
              </a:solidFill>
            </a:endParaRPr>
          </a:p>
          <a:p>
            <a:pPr algn="l" rtl="0">
              <a:buNone/>
            </a:pPr>
            <a:r>
              <a:rPr lang="en-US" sz="2200" dirty="0" smtClean="0"/>
              <a:t>    It has been proven to effectively help smokers kick the habit. </a:t>
            </a:r>
          </a:p>
          <a:p>
            <a:pPr algn="l" rtl="0">
              <a:buNone/>
            </a:pPr>
            <a:r>
              <a:rPr lang="en-US" sz="2200" dirty="0" smtClean="0"/>
              <a:t>   It’s a perfect aid especially when you're going through withdrawal symptoms by taking a </a:t>
            </a:r>
            <a:r>
              <a:rPr lang="en-US" sz="2200" dirty="0"/>
              <a:t>long slow breath in and slowly release it </a:t>
            </a:r>
            <a:r>
              <a:rPr lang="en-US" sz="2200" dirty="0" smtClean="0"/>
              <a:t>out again..Repeat </a:t>
            </a:r>
            <a:r>
              <a:rPr lang="en-US" sz="2200" dirty="0"/>
              <a:t>three times</a:t>
            </a:r>
            <a:r>
              <a:rPr lang="en-US" dirty="0" smtClean="0"/>
              <a:t/>
            </a:r>
            <a:br>
              <a:rPr lang="en-US" dirty="0" smtClean="0"/>
            </a:br>
            <a:r>
              <a:rPr lang="en-US" dirty="0" smtClean="0"/>
              <a:t/>
            </a:r>
            <a:br>
              <a:rPr lang="en-US" dirty="0" smtClean="0"/>
            </a:br>
            <a:endParaRPr lang="en-US" dirty="0" smtClean="0"/>
          </a:p>
          <a:p>
            <a:pPr algn="l" rtl="0">
              <a:buNone/>
            </a:pPr>
            <a:endParaRPr lang="en-US" b="1" dirty="0" smtClean="0"/>
          </a:p>
          <a:p>
            <a:pPr algn="l" rtl="0">
              <a:buNone/>
            </a:pPr>
            <a:endParaRPr lang="ar-SA" dirty="0"/>
          </a:p>
        </p:txBody>
      </p:sp>
      <p:pic>
        <p:nvPicPr>
          <p:cNvPr id="4" name="Picture 3" descr="6a00e54f8c25c988340167648e5a21970b-800wi.gif"/>
          <p:cNvPicPr>
            <a:picLocks noChangeAspect="1"/>
          </p:cNvPicPr>
          <p:nvPr/>
        </p:nvPicPr>
        <p:blipFill>
          <a:blip r:embed="rId2" cstate="print"/>
          <a:stretch>
            <a:fillRect/>
          </a:stretch>
        </p:blipFill>
        <p:spPr>
          <a:xfrm>
            <a:off x="7275443" y="185531"/>
            <a:ext cx="1630018" cy="1132163"/>
          </a:xfrm>
          <a:prstGeom prst="rect">
            <a:avLst/>
          </a:prstGeom>
        </p:spPr>
      </p:pic>
      <p:pic>
        <p:nvPicPr>
          <p:cNvPr id="5" name="Picture 4" descr="Deep-Breathing.jpg"/>
          <p:cNvPicPr>
            <a:picLocks noChangeAspect="1"/>
          </p:cNvPicPr>
          <p:nvPr/>
        </p:nvPicPr>
        <p:blipFill>
          <a:blip r:embed="rId3" cstate="print"/>
          <a:stretch>
            <a:fillRect/>
          </a:stretch>
        </p:blipFill>
        <p:spPr>
          <a:xfrm>
            <a:off x="6559826" y="4903303"/>
            <a:ext cx="2160104" cy="17890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50" presetClass="entr" presetSubtype="0" decel="10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3"/>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par>
                                <p:cTn id="31" presetID="50" presetClass="entr" presetSubtype="0" decel="10000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strVal val="#ppt_w+.3"/>
                                          </p:val>
                                        </p:tav>
                                        <p:tav tm="100000">
                                          <p:val>
                                            <p:strVal val="#ppt_w"/>
                                          </p:val>
                                        </p:tav>
                                      </p:tavLst>
                                    </p:anim>
                                    <p:anim calcmode="lin" valueType="num">
                                      <p:cBhvr>
                                        <p:cTn id="34" dur="1000" fill="hold"/>
                                        <p:tgtEl>
                                          <p:spTgt spid="5"/>
                                        </p:tgtEl>
                                        <p:attrNameLst>
                                          <p:attrName>ppt_h</p:attrName>
                                        </p:attrNameLst>
                                      </p:cBhvr>
                                      <p:tavLst>
                                        <p:tav tm="0">
                                          <p:val>
                                            <p:strVal val="#ppt_h"/>
                                          </p:val>
                                        </p:tav>
                                        <p:tav tm="100000">
                                          <p:val>
                                            <p:strVal val="#ppt_h"/>
                                          </p:val>
                                        </p:tav>
                                      </p:tavLst>
                                    </p:anim>
                                    <p:animEffect transition="in" filter="fade">
                                      <p:cBhvr>
                                        <p:cTn id="3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1060174" y="1139688"/>
            <a:ext cx="7960002" cy="4986476"/>
          </a:xfrm>
        </p:spPr>
        <p:txBody>
          <a:bodyPr>
            <a:normAutofit fontScale="77500" lnSpcReduction="20000"/>
          </a:bodyPr>
          <a:lstStyle/>
          <a:p>
            <a:pPr algn="l" rtl="0"/>
            <a:r>
              <a:rPr lang="en-US" b="1" dirty="0" smtClean="0">
                <a:solidFill>
                  <a:srgbClr val="C00000"/>
                </a:solidFill>
              </a:rPr>
              <a:t>Drink water:</a:t>
            </a:r>
          </a:p>
          <a:p>
            <a:pPr algn="l" rtl="0">
              <a:buNone/>
            </a:pPr>
            <a:r>
              <a:rPr lang="en-US" dirty="0" smtClean="0"/>
              <a:t>Water refreshes the body and flushes out toxins. </a:t>
            </a:r>
          </a:p>
          <a:p>
            <a:pPr algn="l" rtl="0">
              <a:buNone/>
            </a:pPr>
            <a:r>
              <a:rPr lang="en-US" dirty="0" smtClean="0"/>
              <a:t>It doesn't give the same effects as nicotine but it can help to calm you down.</a:t>
            </a:r>
          </a:p>
          <a:p>
            <a:pPr algn="l" rtl="0">
              <a:buNone/>
            </a:pPr>
            <a:endParaRPr lang="en-US" dirty="0" smtClean="0"/>
          </a:p>
          <a:p>
            <a:pPr algn="l" rtl="0">
              <a:buNone/>
            </a:pPr>
            <a:endParaRPr lang="en-US" dirty="0" smtClean="0"/>
          </a:p>
          <a:p>
            <a:pPr algn="l" rtl="0">
              <a:buNone/>
            </a:pPr>
            <a:endParaRPr lang="en-US" dirty="0" smtClean="0"/>
          </a:p>
          <a:p>
            <a:pPr algn="l" rtl="0">
              <a:buNone/>
            </a:pPr>
            <a:endParaRPr lang="en-US" dirty="0" smtClean="0"/>
          </a:p>
          <a:p>
            <a:pPr algn="l" rtl="0">
              <a:buNone/>
            </a:pPr>
            <a:endParaRPr lang="en-US" dirty="0" smtClean="0"/>
          </a:p>
          <a:p>
            <a:pPr algn="l" rtl="0">
              <a:buNone/>
            </a:pPr>
            <a:endParaRPr lang="en-US" dirty="0" smtClean="0">
              <a:solidFill>
                <a:srgbClr val="C00000"/>
              </a:solidFill>
            </a:endParaRPr>
          </a:p>
          <a:p>
            <a:pPr algn="l" rtl="0">
              <a:buNone/>
            </a:pPr>
            <a:r>
              <a:rPr lang="en-US" b="1" dirty="0" smtClean="0">
                <a:solidFill>
                  <a:srgbClr val="C00000"/>
                </a:solidFill>
              </a:rPr>
              <a:t>Do something:</a:t>
            </a:r>
          </a:p>
          <a:p>
            <a:pPr algn="l" rtl="0">
              <a:buNone/>
            </a:pPr>
            <a:endParaRPr lang="en-US" b="1" dirty="0" smtClean="0"/>
          </a:p>
          <a:p>
            <a:pPr algn="l" rtl="0">
              <a:buNone/>
            </a:pPr>
            <a:r>
              <a:rPr lang="en-US" dirty="0" smtClean="0"/>
              <a:t>    Exercise, work out in the gym, paint, dance, do some gardening and you can always bake cookies. </a:t>
            </a:r>
          </a:p>
          <a:p>
            <a:pPr algn="l" rtl="0">
              <a:buNone/>
            </a:pPr>
            <a:r>
              <a:rPr lang="en-US" dirty="0" smtClean="0"/>
              <a:t>    Do anything that keeps your hands full and your mind preoccupied.</a:t>
            </a:r>
            <a:br>
              <a:rPr lang="en-US" dirty="0" smtClean="0"/>
            </a:br>
            <a:r>
              <a:rPr lang="en-US" dirty="0" smtClean="0"/>
              <a:t/>
            </a:r>
            <a:br>
              <a:rPr lang="en-US" dirty="0" smtClean="0"/>
            </a:br>
            <a:r>
              <a:rPr lang="en-US" dirty="0" smtClean="0"/>
              <a:t/>
            </a:r>
            <a:br>
              <a:rPr lang="en-US" dirty="0" smtClean="0"/>
            </a:br>
            <a:endParaRPr lang="en-US" b="1" dirty="0" smtClean="0"/>
          </a:p>
          <a:p>
            <a:pPr algn="l" rtl="0">
              <a:buNone/>
            </a:pPr>
            <a:endParaRPr lang="ar-SA" dirty="0"/>
          </a:p>
        </p:txBody>
      </p:sp>
      <p:pic>
        <p:nvPicPr>
          <p:cNvPr id="4" name="Picture 3" descr="water-thumb-221x240.jpg"/>
          <p:cNvPicPr>
            <a:picLocks noChangeAspect="1"/>
          </p:cNvPicPr>
          <p:nvPr/>
        </p:nvPicPr>
        <p:blipFill>
          <a:blip r:embed="rId2" cstate="print"/>
          <a:stretch>
            <a:fillRect/>
          </a:stretch>
        </p:blipFill>
        <p:spPr>
          <a:xfrm>
            <a:off x="6056244" y="2136706"/>
            <a:ext cx="2305878" cy="1542893"/>
          </a:xfrm>
          <a:prstGeom prst="rect">
            <a:avLst/>
          </a:prstGeom>
        </p:spPr>
      </p:pic>
      <p:pic>
        <p:nvPicPr>
          <p:cNvPr id="5" name="Picture 4" descr="ipad_14888_sponge_bob_todo_list.jpg"/>
          <p:cNvPicPr>
            <a:picLocks noChangeAspect="1"/>
          </p:cNvPicPr>
          <p:nvPr/>
        </p:nvPicPr>
        <p:blipFill>
          <a:blip r:embed="rId3" cstate="print"/>
          <a:stretch>
            <a:fillRect/>
          </a:stretch>
        </p:blipFill>
        <p:spPr>
          <a:xfrm>
            <a:off x="251791" y="5407439"/>
            <a:ext cx="1961322" cy="14505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50" presetClass="entr" presetSubtype="0" decel="10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3"/>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blinds(horizontal)">
                                      <p:cBhvr>
                                        <p:cTn id="25" dur="500"/>
                                        <p:tgtEl>
                                          <p:spTgt spid="3">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blinds(horizontal)">
                                      <p:cBhvr>
                                        <p:cTn id="30" dur="500"/>
                                        <p:tgtEl>
                                          <p:spTgt spid="3">
                                            <p:txEl>
                                              <p:pRg st="9" end="9"/>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blinds(horizontal)">
                                      <p:cBhvr>
                                        <p:cTn id="33" dur="500"/>
                                        <p:tgtEl>
                                          <p:spTgt spid="3">
                                            <p:txEl>
                                              <p:pRg st="11" end="11"/>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animEffect transition="in" filter="blinds(horizontal)">
                                      <p:cBhvr>
                                        <p:cTn id="36" dur="500"/>
                                        <p:tgtEl>
                                          <p:spTgt spid="3">
                                            <p:txEl>
                                              <p:pRg st="12" end="12"/>
                                            </p:txEl>
                                          </p:spTgt>
                                        </p:tgtEl>
                                      </p:cBhvr>
                                    </p:animEffect>
                                  </p:childTnLst>
                                </p:cTn>
                              </p:par>
                              <p:par>
                                <p:cTn id="37" presetID="50" presetClass="entr" presetSubtype="0" decel="10000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strVal val="#ppt_w+.3"/>
                                          </p:val>
                                        </p:tav>
                                        <p:tav tm="100000">
                                          <p:val>
                                            <p:strVal val="#ppt_w"/>
                                          </p:val>
                                        </p:tav>
                                      </p:tavLst>
                                    </p:anim>
                                    <p:anim calcmode="lin" valueType="num">
                                      <p:cBhvr>
                                        <p:cTn id="40" dur="1000" fill="hold"/>
                                        <p:tgtEl>
                                          <p:spTgt spid="5"/>
                                        </p:tgtEl>
                                        <p:attrNameLst>
                                          <p:attrName>ppt_h</p:attrName>
                                        </p:attrNameLst>
                                      </p:cBhvr>
                                      <p:tavLst>
                                        <p:tav tm="0">
                                          <p:val>
                                            <p:strVal val="#ppt_h"/>
                                          </p:val>
                                        </p:tav>
                                        <p:tav tm="100000">
                                          <p:val>
                                            <p:strVal val="#ppt_h"/>
                                          </p:val>
                                        </p:tav>
                                      </p:tavLst>
                                    </p:anim>
                                    <p:animEffect transition="in" filter="fade">
                                      <p:cBhvr>
                                        <p:cTn id="4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2035" y="354151"/>
            <a:ext cx="6316662" cy="1143000"/>
          </a:xfrm>
        </p:spPr>
        <p:txBody>
          <a:bodyPr>
            <a:normAutofit/>
          </a:bodyPr>
          <a:lstStyle/>
          <a:p>
            <a:r>
              <a:rPr lang="en-US" sz="4400" dirty="0" smtClean="0">
                <a:solidFill>
                  <a:srgbClr val="C00000"/>
                </a:solidFill>
              </a:rPr>
              <a:t>Remember</a:t>
            </a:r>
            <a:r>
              <a:rPr lang="en-US" dirty="0" smtClean="0"/>
              <a:t> </a:t>
            </a:r>
            <a:endParaRPr lang="ar-SA" dirty="0"/>
          </a:p>
        </p:txBody>
      </p:sp>
      <p:sp>
        <p:nvSpPr>
          <p:cNvPr id="3" name="Content Placeholder 2"/>
          <p:cNvSpPr>
            <a:spLocks noGrp="1"/>
          </p:cNvSpPr>
          <p:nvPr>
            <p:ph idx="1"/>
          </p:nvPr>
        </p:nvSpPr>
        <p:spPr>
          <a:xfrm>
            <a:off x="1457740" y="1600200"/>
            <a:ext cx="7562436" cy="4525963"/>
          </a:xfrm>
        </p:spPr>
        <p:txBody>
          <a:bodyPr>
            <a:normAutofit lnSpcReduction="10000"/>
          </a:bodyPr>
          <a:lstStyle/>
          <a:p>
            <a:pPr algn="l" rtl="0"/>
            <a:r>
              <a:rPr lang="en-US" dirty="0" smtClean="0"/>
              <a:t>Thinking ‘I can have just one’ is the way most people go back to regular smoking.</a:t>
            </a:r>
          </a:p>
          <a:p>
            <a:pPr algn="l" rtl="0">
              <a:buNone/>
            </a:pPr>
            <a:endParaRPr lang="en-US" dirty="0"/>
          </a:p>
          <a:p>
            <a:pPr algn="l" rtl="0"/>
            <a:r>
              <a:rPr lang="en-US" dirty="0" smtClean="0"/>
              <a:t>The longer you go without a smoke the sooner you'll be able to overcome withdrawal symptoms.</a:t>
            </a:r>
          </a:p>
          <a:p>
            <a:pPr algn="l" rtl="0">
              <a:buNone/>
            </a:pPr>
            <a:endParaRPr lang="en-US" dirty="0" smtClean="0"/>
          </a:p>
          <a:p>
            <a:pPr algn="l" rtl="0"/>
            <a:r>
              <a:rPr lang="en-US" dirty="0" smtClean="0"/>
              <a:t>Combine these methods and you'll be amazed at just how quickly you can become a healthy non smoker.</a:t>
            </a:r>
          </a:p>
          <a:p>
            <a:pPr>
              <a:buNone/>
            </a:pPr>
            <a:r>
              <a:rPr lang="en-US" dirty="0" smtClean="0"/>
              <a:t/>
            </a:r>
            <a:br>
              <a:rPr lang="en-US" dirty="0" smtClean="0"/>
            </a:br>
            <a:r>
              <a:rPr lang="en-US" dirty="0" smtClean="0"/>
              <a:t/>
            </a:r>
            <a:br>
              <a:rPr lang="en-US" dirty="0" smtClean="0"/>
            </a:br>
            <a:endParaRPr lang="en-US" dirty="0" smtClean="0"/>
          </a:p>
        </p:txBody>
      </p:sp>
      <p:pic>
        <p:nvPicPr>
          <p:cNvPr id="7" name="Picture 6" descr="Untitled.jpg"/>
          <p:cNvPicPr>
            <a:picLocks noChangeAspect="1"/>
          </p:cNvPicPr>
          <p:nvPr/>
        </p:nvPicPr>
        <p:blipFill>
          <a:blip r:embed="rId2" cstate="print"/>
          <a:stretch>
            <a:fillRect/>
          </a:stretch>
        </p:blipFill>
        <p:spPr>
          <a:xfrm>
            <a:off x="1364975" y="662609"/>
            <a:ext cx="7129668" cy="42618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ox(in)">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strVal val="#ppt_w+.3"/>
                                          </p:val>
                                        </p:tav>
                                        <p:tav tm="100000">
                                          <p:val>
                                            <p:strVal val="#ppt_w"/>
                                          </p:val>
                                        </p:tav>
                                      </p:tavLst>
                                    </p:anim>
                                    <p:anim calcmode="lin" valueType="num">
                                      <p:cBhvr>
                                        <p:cTn id="24" dur="1000" fill="hold"/>
                                        <p:tgtEl>
                                          <p:spTgt spid="7"/>
                                        </p:tgtEl>
                                        <p:attrNameLst>
                                          <p:attrName>ppt_h</p:attrName>
                                        </p:attrNameLst>
                                      </p:cBhvr>
                                      <p:tavLst>
                                        <p:tav tm="0">
                                          <p:val>
                                            <p:strVal val="#ppt_h"/>
                                          </p:val>
                                        </p:tav>
                                        <p:tav tm="100000">
                                          <p:val>
                                            <p:strVal val="#ppt_h"/>
                                          </p:val>
                                        </p:tav>
                                      </p:tavLst>
                                    </p:anim>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0436" y="274638"/>
            <a:ext cx="7409739" cy="1143000"/>
          </a:xfrm>
        </p:spPr>
        <p:txBody>
          <a:bodyPr/>
          <a:lstStyle/>
          <a:p>
            <a:r>
              <a:rPr lang="en-US" dirty="0" smtClean="0">
                <a:solidFill>
                  <a:schemeClr val="bg1"/>
                </a:solidFill>
              </a:rPr>
              <a:t>References</a:t>
            </a:r>
            <a:endParaRPr lang="ar-SA" dirty="0">
              <a:solidFill>
                <a:schemeClr val="bg1"/>
              </a:solidFill>
            </a:endParaRPr>
          </a:p>
        </p:txBody>
      </p:sp>
      <p:sp>
        <p:nvSpPr>
          <p:cNvPr id="3" name="Content Placeholder 2"/>
          <p:cNvSpPr>
            <a:spLocks noGrp="1"/>
          </p:cNvSpPr>
          <p:nvPr>
            <p:ph idx="1"/>
          </p:nvPr>
        </p:nvSpPr>
        <p:spPr>
          <a:xfrm>
            <a:off x="764276" y="1600200"/>
            <a:ext cx="8379724" cy="5257800"/>
          </a:xfrm>
        </p:spPr>
        <p:txBody>
          <a:bodyPr/>
          <a:lstStyle/>
          <a:p>
            <a:pPr algn="l" rtl="0"/>
            <a:r>
              <a:rPr lang="en-US" sz="1100" u="sng" dirty="0" smtClean="0">
                <a:solidFill>
                  <a:srgbClr val="0000FF"/>
                </a:solidFill>
              </a:rPr>
              <a:t>http://kickit.quitsa.org.au/cms_resources/Why%20do%20people%20smoke.pdf</a:t>
            </a:r>
          </a:p>
          <a:p>
            <a:pPr algn="l" rtl="0"/>
            <a:endParaRPr lang="en-US" sz="1100" u="sng" dirty="0" smtClean="0">
              <a:solidFill>
                <a:srgbClr val="0000FF"/>
              </a:solidFill>
            </a:endParaRPr>
          </a:p>
          <a:p>
            <a:pPr algn="l" rtl="0"/>
            <a:r>
              <a:rPr lang="en-US" sz="1100" u="sng" dirty="0" smtClean="0">
                <a:solidFill>
                  <a:srgbClr val="0000FF"/>
                </a:solidFill>
              </a:rPr>
              <a:t>http://www.bpac.org.nz/magazine/2009/february/docs/bpj19_smoking_pages_48-55.pdf</a:t>
            </a:r>
          </a:p>
          <a:p>
            <a:pPr algn="l" rtl="0"/>
            <a:endParaRPr lang="en-US" sz="1100" u="sng" dirty="0" smtClean="0">
              <a:solidFill>
                <a:srgbClr val="0000FF"/>
              </a:solidFill>
            </a:endParaRPr>
          </a:p>
          <a:p>
            <a:pPr algn="l" rtl="0"/>
            <a:r>
              <a:rPr lang="en-US" sz="1100" u="sng" dirty="0" smtClean="0">
                <a:solidFill>
                  <a:srgbClr val="0000FF"/>
                </a:solidFill>
              </a:rPr>
              <a:t>http://med.stanford.edu/medicalreview/smrp14-16.pdf</a:t>
            </a:r>
          </a:p>
          <a:p>
            <a:pPr algn="l" rtl="0"/>
            <a:endParaRPr lang="en-US" sz="1100" u="sng" dirty="0" smtClean="0">
              <a:solidFill>
                <a:srgbClr val="0000FF"/>
              </a:solidFill>
            </a:endParaRPr>
          </a:p>
          <a:p>
            <a:pPr algn="l" rtl="0"/>
            <a:endParaRPr lang="en-US" sz="1100" u="sng" dirty="0" smtClean="0">
              <a:solidFill>
                <a:srgbClr val="0000FF"/>
              </a:solidFill>
            </a:endParaRPr>
          </a:p>
          <a:p>
            <a:pPr algn="l" rtl="0"/>
            <a:r>
              <a:rPr lang="en-US" sz="1100" u="sng" dirty="0" smtClean="0">
                <a:solidFill>
                  <a:srgbClr val="0000FF"/>
                </a:solidFill>
              </a:rPr>
              <a:t>http://www.cancer.gov/cancertopics/factsheet/Tobacco/Fs10_18.pdf</a:t>
            </a:r>
          </a:p>
          <a:p>
            <a:pPr algn="l" rtl="0"/>
            <a:endParaRPr lang="en-US" sz="1100" u="sng" dirty="0" smtClean="0">
              <a:solidFill>
                <a:srgbClr val="0000FF"/>
              </a:solidFill>
            </a:endParaRPr>
          </a:p>
          <a:p>
            <a:pPr algn="l" rtl="0"/>
            <a:r>
              <a:rPr lang="en-US" sz="1100" u="sng" dirty="0" smtClean="0">
                <a:solidFill>
                  <a:srgbClr val="0000FF"/>
                </a:solidFill>
              </a:rPr>
              <a:t>http://www.epa.gov/smokefree/healtheffects.html</a:t>
            </a:r>
          </a:p>
          <a:p>
            <a:pPr algn="l" rtl="0"/>
            <a:r>
              <a:rPr lang="en-US" sz="1100" b="1" dirty="0" smtClean="0">
                <a:solidFill>
                  <a:schemeClr val="bg2"/>
                </a:solidFill>
              </a:rPr>
              <a:t>McEwen, A. &amp; West, R. (1999). Tobacco use amongst black and minority ethnic groups in England. In: Black and Minority Ethnic Groups</a:t>
            </a:r>
          </a:p>
          <a:p>
            <a:pPr algn="l" rtl="0"/>
            <a:r>
              <a:rPr lang="en-US" sz="1100" b="1" dirty="0" smtClean="0">
                <a:solidFill>
                  <a:schemeClr val="bg2"/>
                </a:solidFill>
              </a:rPr>
              <a:t>Tobacco Use in England. A Practical Resource for Health Professionals.  London: Health Education Agency.</a:t>
            </a:r>
          </a:p>
          <a:p>
            <a:pPr algn="l" rtl="0"/>
            <a:endParaRPr lang="en-US" sz="1100" u="sng" dirty="0" smtClean="0">
              <a:solidFill>
                <a:srgbClr val="0000FF"/>
              </a:solidFill>
            </a:endParaRPr>
          </a:p>
          <a:p>
            <a:pPr algn="l" rtl="0"/>
            <a:r>
              <a:rPr lang="en-US" sz="1100" u="sng" dirty="0" smtClean="0">
                <a:solidFill>
                  <a:srgbClr val="0000FF"/>
                </a:solidFill>
              </a:rPr>
              <a:t>http://www.everydayhealth.com/smoking-cessation/living/coping-with-the-urge-behaviorally-and-mentally.aspx</a:t>
            </a:r>
          </a:p>
          <a:p>
            <a:pPr algn="l" rtl="0"/>
            <a:endParaRPr lang="en-US" sz="1100" u="sng" dirty="0" smtClean="0">
              <a:solidFill>
                <a:srgbClr val="0000FF"/>
              </a:solidFill>
            </a:endParaRPr>
          </a:p>
          <a:p>
            <a:pPr algn="l" rtl="0"/>
            <a:r>
              <a:rPr lang="en-US" sz="1100" b="1" dirty="0" smtClean="0">
                <a:solidFill>
                  <a:schemeClr val="bg2"/>
                </a:solidFill>
              </a:rPr>
              <a:t>The Smoking Cessation Clinical Practice Guidelines Panel and Staff. The Agency for Health Care</a:t>
            </a:r>
          </a:p>
          <a:p>
            <a:pPr algn="l" rtl="0"/>
            <a:r>
              <a:rPr lang="en-US" sz="1100" b="1" dirty="0" smtClean="0">
                <a:solidFill>
                  <a:schemeClr val="bg2"/>
                </a:solidFill>
              </a:rPr>
              <a:t>Policy and Research smoking cessation clinical practice guideline. JAMA 1996; 275:1270-80.</a:t>
            </a:r>
          </a:p>
          <a:p>
            <a:pPr algn="l" rtl="0"/>
            <a:endParaRPr lang="en-US" sz="1100" b="1" dirty="0" smtClean="0">
              <a:solidFill>
                <a:schemeClr val="bg2"/>
              </a:solidFill>
            </a:endParaRPr>
          </a:p>
          <a:p>
            <a:pPr algn="l" rtl="0"/>
            <a:r>
              <a:rPr lang="en-US" sz="1100" b="1" dirty="0" smtClean="0">
                <a:solidFill>
                  <a:schemeClr val="bg2"/>
                </a:solidFill>
              </a:rPr>
              <a:t>Office for National Statistics (1997). Living in Britain: Results from the</a:t>
            </a:r>
          </a:p>
          <a:p>
            <a:pPr algn="l" rtl="0"/>
            <a:r>
              <a:rPr lang="en-US" sz="1100" b="1" dirty="0" smtClean="0">
                <a:solidFill>
                  <a:schemeClr val="bg2"/>
                </a:solidFill>
              </a:rPr>
              <a:t>1996 General Household Survey. London: The Stationery Office.</a:t>
            </a:r>
          </a:p>
          <a:p>
            <a:pPr algn="l" rtl="0"/>
            <a:endParaRPr lang="en-US" sz="1100" u="sng" dirty="0" smtClean="0">
              <a:solidFill>
                <a:srgbClr val="0000FF"/>
              </a:solidFill>
            </a:endParaRPr>
          </a:p>
          <a:p>
            <a:pPr algn="l" rtl="0"/>
            <a:r>
              <a:rPr lang="en-US" sz="1100" u="sng" dirty="0" smtClean="0">
                <a:solidFill>
                  <a:srgbClr val="0000FF"/>
                </a:solidFill>
              </a:rPr>
              <a:t>http://onlinelibrary.wiley.com/doi/10.1002/14651858.CD006886/pdf</a:t>
            </a:r>
          </a:p>
          <a:p>
            <a:pPr algn="l" rtl="0"/>
            <a:endParaRPr lang="en-US" sz="900" u="sng" dirty="0" smtClean="0">
              <a:solidFill>
                <a:srgbClr val="0000FF"/>
              </a:solidFill>
            </a:endParaRPr>
          </a:p>
          <a:p>
            <a:pPr algn="l" rtl="0"/>
            <a:endParaRPr lang="en-US" sz="900" u="sng" dirty="0" smtClean="0">
              <a:solidFill>
                <a:srgbClr val="0000FF"/>
              </a:solidFill>
            </a:endParaRPr>
          </a:p>
          <a:p>
            <a:pPr algn="l" rtl="0"/>
            <a:endParaRPr lang="ar-SA" sz="900" u="sng" dirty="0">
              <a:solidFill>
                <a:srgbClr val="0000FF"/>
              </a:solidFil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288" y="274638"/>
            <a:ext cx="8023888" cy="1143000"/>
          </a:xfrm>
        </p:spPr>
        <p:txBody>
          <a:bodyPr/>
          <a:lstStyle/>
          <a:p>
            <a:r>
              <a:rPr lang="en-US" dirty="0" smtClean="0">
                <a:solidFill>
                  <a:schemeClr val="bg1"/>
                </a:solidFill>
              </a:rPr>
              <a:t>References</a:t>
            </a:r>
            <a:endParaRPr lang="ar-SA" dirty="0"/>
          </a:p>
        </p:txBody>
      </p:sp>
      <p:sp>
        <p:nvSpPr>
          <p:cNvPr id="3" name="Content Placeholder 2"/>
          <p:cNvSpPr>
            <a:spLocks noGrp="1"/>
          </p:cNvSpPr>
          <p:nvPr>
            <p:ph idx="1"/>
          </p:nvPr>
        </p:nvSpPr>
        <p:spPr>
          <a:xfrm>
            <a:off x="313900" y="1518920"/>
            <a:ext cx="8706276" cy="4978021"/>
          </a:xfrm>
        </p:spPr>
        <p:txBody>
          <a:bodyPr/>
          <a:lstStyle/>
          <a:p>
            <a:pPr algn="l" rtl="0"/>
            <a:endParaRPr lang="en-US" sz="1100" u="sng" dirty="0" smtClean="0">
              <a:solidFill>
                <a:srgbClr val="0000FF"/>
              </a:solidFill>
            </a:endParaRPr>
          </a:p>
          <a:p>
            <a:pPr algn="l" rtl="0"/>
            <a:r>
              <a:rPr lang="en-US" sz="1100" u="sng" dirty="0" smtClean="0">
                <a:solidFill>
                  <a:srgbClr val="0000FF"/>
                </a:solidFill>
              </a:rPr>
              <a:t>http://www.altmd.com/Articles/Psychotherapy-for-Quitting-Smoking</a:t>
            </a:r>
          </a:p>
          <a:p>
            <a:pPr algn="l" rtl="0"/>
            <a:endParaRPr lang="en-US" sz="1100" u="sng" dirty="0" smtClean="0">
              <a:solidFill>
                <a:srgbClr val="0000FF"/>
              </a:solidFill>
            </a:endParaRPr>
          </a:p>
          <a:p>
            <a:pPr algn="l" rtl="0"/>
            <a:r>
              <a:rPr lang="en-US" sz="1100" b="1" dirty="0" smtClean="0">
                <a:solidFill>
                  <a:schemeClr val="bg2"/>
                </a:solidFill>
              </a:rPr>
              <a:t>Smoking Cessation Guidelines FOR AUSTRALIAN GENERAL PRACTICE</a:t>
            </a:r>
          </a:p>
          <a:p>
            <a:pPr algn="l" rtl="0"/>
            <a:r>
              <a:rPr lang="en-US" sz="1100" b="1" dirty="0" smtClean="0">
                <a:solidFill>
                  <a:schemeClr val="bg2"/>
                </a:solidFill>
              </a:rPr>
              <a:t>Nicotine Actions and the Physiology of Smoking from World of Anatomy and Physiology. ©2005-2006 Thomson Gale, a part of the Thomson Corporation.</a:t>
            </a:r>
          </a:p>
          <a:p>
            <a:pPr algn="l" rtl="0"/>
            <a:endParaRPr lang="en-US" sz="1100" b="1" u="sng" dirty="0" smtClean="0">
              <a:solidFill>
                <a:srgbClr val="0000FF"/>
              </a:solidFill>
            </a:endParaRPr>
          </a:p>
          <a:p>
            <a:pPr algn="l" rtl="0"/>
            <a:r>
              <a:rPr lang="en-US" sz="1100" b="1" dirty="0" smtClean="0">
                <a:solidFill>
                  <a:schemeClr val="bg2"/>
                </a:solidFill>
              </a:rPr>
              <a:t>Smoking Cessation Guidelines FOR AUSTRALIAN GENERAL PRACTICE</a:t>
            </a:r>
          </a:p>
          <a:p>
            <a:pPr algn="l" rtl="0"/>
            <a:endParaRPr lang="en-US" sz="1100" b="1" dirty="0" smtClean="0">
              <a:solidFill>
                <a:schemeClr val="bg2"/>
              </a:solidFill>
            </a:endParaRPr>
          </a:p>
          <a:p>
            <a:pPr algn="l" rtl="0"/>
            <a:r>
              <a:rPr lang="en-US" sz="1100" b="1" dirty="0" smtClean="0">
                <a:solidFill>
                  <a:schemeClr val="bg2"/>
                </a:solidFill>
              </a:rPr>
              <a:t>Manual of Smoking </a:t>
            </a:r>
            <a:r>
              <a:rPr lang="en-US" sz="1100" b="1" dirty="0" err="1" smtClean="0">
                <a:solidFill>
                  <a:schemeClr val="bg2"/>
                </a:solidFill>
              </a:rPr>
              <a:t>Cessation.A</a:t>
            </a:r>
            <a:r>
              <a:rPr lang="en-US" sz="1100" b="1" dirty="0" smtClean="0">
                <a:solidFill>
                  <a:schemeClr val="bg2"/>
                </a:solidFill>
              </a:rPr>
              <a:t> guide for </a:t>
            </a:r>
            <a:r>
              <a:rPr lang="en-US" sz="1100" b="1" dirty="0" err="1" smtClean="0">
                <a:solidFill>
                  <a:schemeClr val="bg2"/>
                </a:solidFill>
              </a:rPr>
              <a:t>counsellors</a:t>
            </a:r>
            <a:r>
              <a:rPr lang="en-US" sz="1100" b="1" dirty="0" smtClean="0">
                <a:solidFill>
                  <a:schemeClr val="bg2"/>
                </a:solidFill>
              </a:rPr>
              <a:t> and Practitioners . Andy </a:t>
            </a:r>
            <a:r>
              <a:rPr lang="en-US" sz="1100" b="1" dirty="0" err="1" smtClean="0">
                <a:solidFill>
                  <a:schemeClr val="bg2"/>
                </a:solidFill>
              </a:rPr>
              <a:t>McEwen,Peter</a:t>
            </a:r>
            <a:r>
              <a:rPr lang="en-US" sz="1100" b="1" dirty="0" smtClean="0">
                <a:solidFill>
                  <a:schemeClr val="bg2"/>
                </a:solidFill>
              </a:rPr>
              <a:t> </a:t>
            </a:r>
            <a:r>
              <a:rPr lang="en-US" sz="1100" b="1" dirty="0" err="1" smtClean="0">
                <a:solidFill>
                  <a:schemeClr val="bg2"/>
                </a:solidFill>
              </a:rPr>
              <a:t>Hajek,Hayden</a:t>
            </a:r>
            <a:r>
              <a:rPr lang="en-US" sz="1100" b="1" dirty="0" smtClean="0">
                <a:solidFill>
                  <a:schemeClr val="bg2"/>
                </a:solidFill>
              </a:rPr>
              <a:t> </a:t>
            </a:r>
            <a:r>
              <a:rPr lang="en-US" sz="1100" b="1" dirty="0" err="1" smtClean="0">
                <a:solidFill>
                  <a:schemeClr val="bg2"/>
                </a:solidFill>
              </a:rPr>
              <a:t>McRobbie,Robert</a:t>
            </a:r>
            <a:r>
              <a:rPr lang="en-US" sz="1100" b="1" dirty="0" smtClean="0">
                <a:solidFill>
                  <a:schemeClr val="bg2"/>
                </a:solidFill>
              </a:rPr>
              <a:t> West.</a:t>
            </a:r>
            <a:endParaRPr lang="en-US" sz="1100" b="1" u="sng" dirty="0" smtClean="0">
              <a:solidFill>
                <a:schemeClr val="bg2"/>
              </a:solidFill>
            </a:endParaRPr>
          </a:p>
          <a:p>
            <a:pPr algn="l" rtl="0"/>
            <a:endParaRPr lang="en-US" sz="1100" b="1" u="sng" dirty="0" smtClean="0">
              <a:solidFill>
                <a:schemeClr val="bg2"/>
              </a:solidFill>
            </a:endParaRPr>
          </a:p>
          <a:p>
            <a:pPr algn="l" rtl="0"/>
            <a:r>
              <a:rPr lang="en-US" sz="1100" b="1" dirty="0" smtClean="0">
                <a:solidFill>
                  <a:schemeClr val="bg2"/>
                </a:solidFill>
              </a:rPr>
              <a:t>Smoking cessation pharmacotherapy an update for health professionals. © The Royal Australian College of General Practitioners 2007 .Reviewed and updated April 2009</a:t>
            </a:r>
            <a:endParaRPr lang="en-US" sz="1100" b="1" u="sng" dirty="0" smtClean="0">
              <a:solidFill>
                <a:srgbClr val="0000FF"/>
              </a:solidFill>
            </a:endParaRPr>
          </a:p>
          <a:p>
            <a:pPr algn="l" rtl="0"/>
            <a:endParaRPr lang="en-US" sz="1100" b="1" u="sng" dirty="0" smtClean="0">
              <a:solidFill>
                <a:srgbClr val="0000FF"/>
              </a:solidFill>
            </a:endParaRPr>
          </a:p>
          <a:p>
            <a:pPr algn="l" rtl="0"/>
            <a:r>
              <a:rPr lang="en-US" sz="1100" b="1" dirty="0" smtClean="0">
                <a:solidFill>
                  <a:schemeClr val="bg2"/>
                </a:solidFill>
              </a:rPr>
              <a:t>TCS tobacco consultation services( how to help your </a:t>
            </a:r>
            <a:r>
              <a:rPr lang="en-US" sz="1100" b="1" dirty="0" err="1" smtClean="0">
                <a:solidFill>
                  <a:schemeClr val="bg2"/>
                </a:solidFill>
              </a:rPr>
              <a:t>patiant</a:t>
            </a:r>
            <a:r>
              <a:rPr lang="en-US" sz="1100" b="1" dirty="0" smtClean="0">
                <a:solidFill>
                  <a:schemeClr val="bg2"/>
                </a:solidFill>
              </a:rPr>
              <a:t> to quite tobacco use 2012.</a:t>
            </a:r>
          </a:p>
          <a:p>
            <a:pPr algn="l" rtl="0"/>
            <a:endParaRPr lang="en-US" sz="1100" u="sng" dirty="0" smtClean="0">
              <a:solidFill>
                <a:srgbClr val="0000FF"/>
              </a:solidFill>
            </a:endParaRPr>
          </a:p>
          <a:p>
            <a:pPr algn="l" rtl="0"/>
            <a:r>
              <a:rPr lang="en-US" sz="1100" u="sng" dirty="0" smtClean="0">
                <a:solidFill>
                  <a:srgbClr val="0000FF"/>
                </a:solidFill>
              </a:rPr>
              <a:t>http://www.helpguide.org How to Quit Smoking</a:t>
            </a:r>
          </a:p>
          <a:p>
            <a:pPr algn="l" rtl="0"/>
            <a:endParaRPr lang="en-US" sz="1100" dirty="0" smtClean="0">
              <a:solidFill>
                <a:schemeClr val="bg2"/>
              </a:solidFill>
            </a:endParaRPr>
          </a:p>
          <a:p>
            <a:pPr algn="l" rtl="0"/>
            <a:r>
              <a:rPr lang="en-US" sz="1100" b="1" dirty="0" smtClean="0">
                <a:solidFill>
                  <a:schemeClr val="bg2"/>
                </a:solidFill>
              </a:rPr>
              <a:t>A Guide to Kicking the Habit for Good.</a:t>
            </a:r>
          </a:p>
          <a:p>
            <a:pPr algn="l" rtl="0"/>
            <a:endParaRPr lang="en-US" sz="1100" u="sng" dirty="0" smtClean="0">
              <a:solidFill>
                <a:srgbClr val="0000FF"/>
              </a:solidFill>
            </a:endParaRPr>
          </a:p>
          <a:p>
            <a:pPr algn="l" rtl="0"/>
            <a:r>
              <a:rPr lang="en-US" sz="1100" u="sng" dirty="0" smtClean="0">
                <a:solidFill>
                  <a:srgbClr val="0000FF"/>
                </a:solidFill>
              </a:rPr>
              <a:t>http://www.tricountycessation.org/helping_patient_quit/motivating.htm Motivating Your Patient to Quit.</a:t>
            </a:r>
            <a:br>
              <a:rPr lang="en-US" sz="1100" u="sng" dirty="0" smtClean="0">
                <a:solidFill>
                  <a:srgbClr val="0000FF"/>
                </a:solidFill>
              </a:rPr>
            </a:br>
            <a:r>
              <a:rPr lang="en-US" sz="1100" u="sng" dirty="0" smtClean="0">
                <a:solidFill>
                  <a:srgbClr val="0000FF"/>
                </a:solidFill>
              </a:rPr>
              <a:t>PHS-Clinical Practice Guideline</a:t>
            </a:r>
          </a:p>
          <a:p>
            <a:pPr algn="l" rtl="0"/>
            <a:endParaRPr lang="en-US" sz="1100" dirty="0" smtClean="0">
              <a:solidFill>
                <a:schemeClr val="bg2"/>
              </a:solidFill>
            </a:endParaRPr>
          </a:p>
          <a:p>
            <a:pPr algn="l" rtl="0"/>
            <a:r>
              <a:rPr lang="en-US" sz="1100" b="1" dirty="0" smtClean="0">
                <a:solidFill>
                  <a:schemeClr val="bg2"/>
                </a:solidFill>
              </a:rPr>
              <a:t>7 Tips to Help You Stop Smoking</a:t>
            </a:r>
          </a:p>
          <a:p>
            <a:pPr algn="l" rtl="0"/>
            <a:r>
              <a:rPr lang="en-US" sz="1100" b="1" dirty="0" smtClean="0">
                <a:solidFill>
                  <a:schemeClr val="bg2"/>
                </a:solidFill>
              </a:rPr>
              <a:t>Exercise, </a:t>
            </a:r>
            <a:r>
              <a:rPr lang="en-US" sz="1100" b="1" dirty="0" err="1" smtClean="0">
                <a:solidFill>
                  <a:schemeClr val="bg2"/>
                </a:solidFill>
              </a:rPr>
              <a:t>Dite</a:t>
            </a:r>
            <a:r>
              <a:rPr lang="en-US" sz="1100" b="1" dirty="0" smtClean="0">
                <a:solidFill>
                  <a:schemeClr val="bg2"/>
                </a:solidFill>
              </a:rPr>
              <a:t>, and Keeping Busy from dr. Randy  Gilchrist.</a:t>
            </a:r>
          </a:p>
          <a:p>
            <a:pPr algn="l" rtl="0"/>
            <a:endParaRPr lang="ar-SA" sz="1100" u="sng" dirty="0">
              <a:solidFill>
                <a:srgbClr val="0000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971600" y="0"/>
            <a:ext cx="5924550" cy="3095625"/>
          </a:xfrm>
          <a:prstGeom prst="rect">
            <a:avLst/>
          </a:prstGeom>
          <a:noFill/>
          <a:ln w="9525">
            <a:noFill/>
            <a:miter lim="800000"/>
            <a:headEnd/>
            <a:tailEnd/>
          </a:ln>
        </p:spPr>
      </p:pic>
      <p:sp>
        <p:nvSpPr>
          <p:cNvPr id="3" name="Rectangle 2"/>
          <p:cNvSpPr/>
          <p:nvPr/>
        </p:nvSpPr>
        <p:spPr>
          <a:xfrm>
            <a:off x="3491880" y="1916832"/>
            <a:ext cx="504056" cy="21602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Rectangle 3"/>
          <p:cNvSpPr/>
          <p:nvPr/>
        </p:nvSpPr>
        <p:spPr>
          <a:xfrm>
            <a:off x="4283968" y="1196752"/>
            <a:ext cx="1008112" cy="28803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Rectangle 4"/>
          <p:cNvSpPr/>
          <p:nvPr/>
        </p:nvSpPr>
        <p:spPr>
          <a:xfrm>
            <a:off x="2771800" y="1196752"/>
            <a:ext cx="1224136" cy="28803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Rectangle 5"/>
          <p:cNvSpPr/>
          <p:nvPr/>
        </p:nvSpPr>
        <p:spPr>
          <a:xfrm>
            <a:off x="4932040" y="1916832"/>
            <a:ext cx="504056" cy="21602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Rectangle 6"/>
          <p:cNvSpPr/>
          <p:nvPr/>
        </p:nvSpPr>
        <p:spPr>
          <a:xfrm>
            <a:off x="1115616" y="260648"/>
            <a:ext cx="5112568" cy="64807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8" name="Picture 5"/>
          <p:cNvPicPr>
            <a:picLocks noChangeAspect="1" noChangeArrowheads="1"/>
          </p:cNvPicPr>
          <p:nvPr/>
        </p:nvPicPr>
        <p:blipFill>
          <a:blip r:embed="rId3" cstate="print"/>
          <a:srcRect/>
          <a:stretch>
            <a:fillRect/>
          </a:stretch>
        </p:blipFill>
        <p:spPr bwMode="auto">
          <a:xfrm>
            <a:off x="827584" y="3140968"/>
            <a:ext cx="5915025" cy="3067050"/>
          </a:xfrm>
          <a:prstGeom prst="rect">
            <a:avLst/>
          </a:prstGeom>
          <a:noFill/>
          <a:ln w="9525">
            <a:noFill/>
            <a:miter lim="800000"/>
            <a:headEnd/>
            <a:tailEnd/>
          </a:ln>
        </p:spPr>
      </p:pic>
      <p:sp>
        <p:nvSpPr>
          <p:cNvPr id="13" name="Rectangle 12"/>
          <p:cNvSpPr/>
          <p:nvPr/>
        </p:nvSpPr>
        <p:spPr>
          <a:xfrm>
            <a:off x="827584" y="4005064"/>
            <a:ext cx="3672408" cy="28803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Rectangle 13"/>
          <p:cNvSpPr/>
          <p:nvPr/>
        </p:nvSpPr>
        <p:spPr>
          <a:xfrm>
            <a:off x="827584" y="4725144"/>
            <a:ext cx="3672408" cy="28803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Rectangle 14"/>
          <p:cNvSpPr/>
          <p:nvPr/>
        </p:nvSpPr>
        <p:spPr>
          <a:xfrm>
            <a:off x="827584" y="5013176"/>
            <a:ext cx="3672408" cy="21602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Rectangle 15"/>
          <p:cNvSpPr/>
          <p:nvPr/>
        </p:nvSpPr>
        <p:spPr>
          <a:xfrm>
            <a:off x="827584" y="5229200"/>
            <a:ext cx="3672408" cy="5040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Rectangle 16"/>
          <p:cNvSpPr/>
          <p:nvPr/>
        </p:nvSpPr>
        <p:spPr>
          <a:xfrm>
            <a:off x="827584" y="4293096"/>
            <a:ext cx="3672408" cy="43204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amond(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amond(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amond(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amond(in)">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amond(in)">
                                      <p:cBhvr>
                                        <p:cTn id="47" dur="2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amond(in)">
                                      <p:cBhvr>
                                        <p:cTn id="52" dur="20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diamond(in)">
                                      <p:cBhvr>
                                        <p:cTn id="57" dur="20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diamond(in)">
                                      <p:cBhvr>
                                        <p:cTn id="6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3" grpId="0" animBg="1"/>
      <p:bldP spid="14"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 y="0"/>
            <a:ext cx="9144000" cy="1457325"/>
          </a:xfrm>
          <a:prstGeom prst="rect">
            <a:avLst/>
          </a:prstGeom>
          <a:noFill/>
          <a:ln w="9525">
            <a:noFill/>
            <a:miter lim="800000"/>
            <a:headEnd/>
            <a:tailEnd/>
          </a:ln>
        </p:spPr>
      </p:pic>
      <p:pic>
        <p:nvPicPr>
          <p:cNvPr id="3079" name="Picture 7"/>
          <p:cNvPicPr>
            <a:picLocks noChangeAspect="1" noChangeArrowheads="1"/>
          </p:cNvPicPr>
          <p:nvPr/>
        </p:nvPicPr>
        <p:blipFill>
          <a:blip r:embed="rId3" cstate="print"/>
          <a:srcRect/>
          <a:stretch>
            <a:fillRect/>
          </a:stretch>
        </p:blipFill>
        <p:spPr bwMode="auto">
          <a:xfrm>
            <a:off x="0" y="1916832"/>
            <a:ext cx="9144000" cy="3672408"/>
          </a:xfrm>
          <a:prstGeom prst="rect">
            <a:avLst/>
          </a:prstGeom>
          <a:noFill/>
          <a:ln w="9525">
            <a:noFill/>
            <a:miter lim="800000"/>
            <a:headEnd/>
            <a:tailEnd/>
          </a:ln>
        </p:spPr>
      </p:pic>
      <p:sp>
        <p:nvSpPr>
          <p:cNvPr id="8" name="Rectangle 7"/>
          <p:cNvSpPr/>
          <p:nvPr/>
        </p:nvSpPr>
        <p:spPr>
          <a:xfrm>
            <a:off x="0" y="2204864"/>
            <a:ext cx="8208912" cy="43204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Rectangle 8"/>
          <p:cNvSpPr/>
          <p:nvPr/>
        </p:nvSpPr>
        <p:spPr>
          <a:xfrm>
            <a:off x="2987824" y="4725144"/>
            <a:ext cx="611560" cy="31541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Rectangle 9"/>
          <p:cNvSpPr/>
          <p:nvPr/>
        </p:nvSpPr>
        <p:spPr>
          <a:xfrm>
            <a:off x="2915816" y="4005064"/>
            <a:ext cx="683568" cy="28803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Rectangle 10"/>
          <p:cNvSpPr/>
          <p:nvPr/>
        </p:nvSpPr>
        <p:spPr>
          <a:xfrm>
            <a:off x="4716016" y="4725144"/>
            <a:ext cx="648072" cy="31541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Rectangle 11"/>
          <p:cNvSpPr/>
          <p:nvPr/>
        </p:nvSpPr>
        <p:spPr>
          <a:xfrm>
            <a:off x="4716016" y="4005064"/>
            <a:ext cx="648072" cy="28803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8" name="Rectangle 27"/>
          <p:cNvSpPr/>
          <p:nvPr/>
        </p:nvSpPr>
        <p:spPr>
          <a:xfrm>
            <a:off x="4211960" y="116632"/>
            <a:ext cx="4248472" cy="72008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Rectangle 26"/>
          <p:cNvSpPr/>
          <p:nvPr/>
        </p:nvSpPr>
        <p:spPr>
          <a:xfrm>
            <a:off x="4788024" y="5085184"/>
            <a:ext cx="504056" cy="28803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9" name="Rectangle 28"/>
          <p:cNvSpPr/>
          <p:nvPr/>
        </p:nvSpPr>
        <p:spPr>
          <a:xfrm>
            <a:off x="4788024" y="4365104"/>
            <a:ext cx="504056" cy="28803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amond(in)">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9"/>
                                        </p:tgtEl>
                                        <p:attrNameLst>
                                          <p:attrName>style.visibility</p:attrName>
                                        </p:attrNameLst>
                                      </p:cBhvr>
                                      <p:to>
                                        <p:strVal val="visible"/>
                                      </p:to>
                                    </p:set>
                                    <p:animEffect transition="in" filter="blinds(horizontal)">
                                      <p:cBhvr>
                                        <p:cTn id="17" dur="500"/>
                                        <p:tgtEl>
                                          <p:spTgt spid="3079"/>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amond(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amond(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amond(in)">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amond(in)">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diamond(in)">
                                      <p:cBhvr>
                                        <p:cTn id="47" dur="2000"/>
                                        <p:tgtEl>
                                          <p:spTgt spid="29"/>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diamond(in)">
                                      <p:cBhvr>
                                        <p:cTn id="50"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28" grpId="0" animBg="1"/>
      <p:bldP spid="27"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print"/>
          <a:srcRect/>
          <a:stretch>
            <a:fillRect/>
          </a:stretch>
        </p:blipFill>
        <p:spPr bwMode="auto">
          <a:xfrm>
            <a:off x="1547664" y="908720"/>
            <a:ext cx="6086475" cy="4219575"/>
          </a:xfrm>
          <a:prstGeom prst="rect">
            <a:avLst/>
          </a:prstGeom>
          <a:noFill/>
          <a:ln w="9525">
            <a:noFill/>
            <a:miter lim="800000"/>
            <a:headEnd/>
            <a:tailEnd/>
          </a:ln>
        </p:spPr>
      </p:pic>
      <p:sp>
        <p:nvSpPr>
          <p:cNvPr id="3" name="Rectangle 2"/>
          <p:cNvSpPr/>
          <p:nvPr/>
        </p:nvSpPr>
        <p:spPr>
          <a:xfrm>
            <a:off x="5508104" y="3429000"/>
            <a:ext cx="792088" cy="36004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Rectangle 3"/>
          <p:cNvSpPr/>
          <p:nvPr/>
        </p:nvSpPr>
        <p:spPr>
          <a:xfrm>
            <a:off x="2915816" y="3356992"/>
            <a:ext cx="827584" cy="36004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784976" cy="1446550"/>
          </a:xfrm>
          <a:prstGeom prst="rect">
            <a:avLst/>
          </a:prstGeom>
        </p:spPr>
        <p:txBody>
          <a:bodyPr wrap="square">
            <a:spAutoFit/>
          </a:bodyPr>
          <a:lstStyle/>
          <a:p>
            <a:pPr algn="l" rtl="0"/>
            <a:r>
              <a:rPr lang="en-US" sz="4400" b="1" dirty="0" smtClean="0">
                <a:solidFill>
                  <a:srgbClr val="C00000"/>
                </a:solidFill>
              </a:rPr>
              <a:t>Smoking habits among medical students in Central Saudi Arabia.</a:t>
            </a:r>
            <a:endParaRPr lang="en-US" sz="4400" b="1" dirty="0">
              <a:solidFill>
                <a:srgbClr val="C00000"/>
              </a:solidFill>
            </a:endParaRPr>
          </a:p>
        </p:txBody>
      </p:sp>
      <p:sp>
        <p:nvSpPr>
          <p:cNvPr id="3" name="Rectangle 2"/>
          <p:cNvSpPr/>
          <p:nvPr/>
        </p:nvSpPr>
        <p:spPr>
          <a:xfrm>
            <a:off x="315385" y="2060848"/>
            <a:ext cx="3404394" cy="523220"/>
          </a:xfrm>
          <a:prstGeom prst="rect">
            <a:avLst/>
          </a:prstGeom>
        </p:spPr>
        <p:txBody>
          <a:bodyPr wrap="none">
            <a:spAutoFit/>
          </a:bodyPr>
          <a:lstStyle/>
          <a:p>
            <a:pPr algn="l" rtl="0">
              <a:buFont typeface="Arial" pitchFamily="34" charset="0"/>
              <a:buChar char="•"/>
            </a:pPr>
            <a:r>
              <a:rPr lang="en-US" sz="2800" dirty="0" smtClean="0"/>
              <a:t>The study shows that</a:t>
            </a:r>
            <a:endParaRPr lang="ar-SA" sz="2800" dirty="0"/>
          </a:p>
        </p:txBody>
      </p:sp>
      <p:sp>
        <p:nvSpPr>
          <p:cNvPr id="4" name="Rectangle 3"/>
          <p:cNvSpPr/>
          <p:nvPr/>
        </p:nvSpPr>
        <p:spPr>
          <a:xfrm>
            <a:off x="264089" y="2780928"/>
            <a:ext cx="715260" cy="461665"/>
          </a:xfrm>
          <a:prstGeom prst="rect">
            <a:avLst/>
          </a:prstGeom>
        </p:spPr>
        <p:txBody>
          <a:bodyPr wrap="none">
            <a:spAutoFit/>
          </a:bodyPr>
          <a:lstStyle/>
          <a:p>
            <a:r>
              <a:rPr lang="en-US" sz="2400" b="1" dirty="0" smtClean="0">
                <a:solidFill>
                  <a:srgbClr val="C00000"/>
                </a:solidFill>
              </a:rPr>
              <a:t>13%</a:t>
            </a:r>
            <a:endParaRPr lang="ar-SA" sz="2400" b="1" dirty="0">
              <a:solidFill>
                <a:srgbClr val="C00000"/>
              </a:solidFill>
            </a:endParaRPr>
          </a:p>
        </p:txBody>
      </p:sp>
      <p:sp>
        <p:nvSpPr>
          <p:cNvPr id="5" name="Rectangle 4"/>
          <p:cNvSpPr/>
          <p:nvPr/>
        </p:nvSpPr>
        <p:spPr>
          <a:xfrm>
            <a:off x="905750" y="3573016"/>
            <a:ext cx="4155689" cy="461665"/>
          </a:xfrm>
          <a:prstGeom prst="rect">
            <a:avLst/>
          </a:prstGeom>
        </p:spPr>
        <p:txBody>
          <a:bodyPr wrap="none">
            <a:spAutoFit/>
          </a:bodyPr>
          <a:lstStyle/>
          <a:p>
            <a:r>
              <a:rPr lang="en-US" sz="2400" dirty="0" smtClean="0"/>
              <a:t>  of male medical students were</a:t>
            </a:r>
            <a:endParaRPr lang="ar-SA" sz="2400" dirty="0"/>
          </a:p>
        </p:txBody>
      </p:sp>
      <p:sp>
        <p:nvSpPr>
          <p:cNvPr id="6" name="Rectangle 5"/>
          <p:cNvSpPr/>
          <p:nvPr/>
        </p:nvSpPr>
        <p:spPr>
          <a:xfrm>
            <a:off x="5144217" y="2924944"/>
            <a:ext cx="3300327" cy="461665"/>
          </a:xfrm>
          <a:prstGeom prst="rect">
            <a:avLst/>
          </a:prstGeom>
        </p:spPr>
        <p:txBody>
          <a:bodyPr wrap="none">
            <a:spAutoFit/>
          </a:bodyPr>
          <a:lstStyle/>
          <a:p>
            <a:r>
              <a:rPr lang="en-US" sz="2400" b="1" dirty="0" smtClean="0">
                <a:solidFill>
                  <a:srgbClr val="C00000"/>
                </a:solidFill>
              </a:rPr>
              <a:t>currently active smokers</a:t>
            </a:r>
            <a:endParaRPr lang="ar-SA" sz="2400" b="1" dirty="0">
              <a:solidFill>
                <a:srgbClr val="C00000"/>
              </a:solidFill>
            </a:endParaRPr>
          </a:p>
        </p:txBody>
      </p:sp>
      <p:sp>
        <p:nvSpPr>
          <p:cNvPr id="7" name="Rectangle 6"/>
          <p:cNvSpPr/>
          <p:nvPr/>
        </p:nvSpPr>
        <p:spPr>
          <a:xfrm>
            <a:off x="147198" y="3573016"/>
            <a:ext cx="870751" cy="461665"/>
          </a:xfrm>
          <a:prstGeom prst="rect">
            <a:avLst/>
          </a:prstGeom>
        </p:spPr>
        <p:txBody>
          <a:bodyPr wrap="none">
            <a:spAutoFit/>
          </a:bodyPr>
          <a:lstStyle/>
          <a:p>
            <a:r>
              <a:rPr lang="en-US" sz="2400" b="1" dirty="0" smtClean="0">
                <a:solidFill>
                  <a:srgbClr val="C00000"/>
                </a:solidFill>
              </a:rPr>
              <a:t>5.3% </a:t>
            </a:r>
            <a:endParaRPr lang="ar-SA" sz="2400" b="1" dirty="0">
              <a:solidFill>
                <a:srgbClr val="C00000"/>
              </a:solidFill>
            </a:endParaRPr>
          </a:p>
        </p:txBody>
      </p:sp>
      <p:sp>
        <p:nvSpPr>
          <p:cNvPr id="8" name="Rectangle 7"/>
          <p:cNvSpPr/>
          <p:nvPr/>
        </p:nvSpPr>
        <p:spPr>
          <a:xfrm>
            <a:off x="5829992" y="3573016"/>
            <a:ext cx="1632819" cy="461665"/>
          </a:xfrm>
          <a:prstGeom prst="rect">
            <a:avLst/>
          </a:prstGeom>
        </p:spPr>
        <p:txBody>
          <a:bodyPr wrap="none">
            <a:spAutoFit/>
          </a:bodyPr>
          <a:lstStyle/>
          <a:p>
            <a:r>
              <a:rPr lang="en-US" sz="2400" b="1" dirty="0" smtClean="0">
                <a:solidFill>
                  <a:srgbClr val="C00000"/>
                </a:solidFill>
              </a:rPr>
              <a:t>ex-smokers</a:t>
            </a:r>
            <a:endParaRPr lang="ar-SA" sz="2400" b="1" dirty="0">
              <a:solidFill>
                <a:srgbClr val="C00000"/>
              </a:solidFill>
            </a:endParaRPr>
          </a:p>
        </p:txBody>
      </p:sp>
      <p:sp>
        <p:nvSpPr>
          <p:cNvPr id="9" name="Rectangle 8"/>
          <p:cNvSpPr/>
          <p:nvPr/>
        </p:nvSpPr>
        <p:spPr>
          <a:xfrm>
            <a:off x="179512" y="4293096"/>
            <a:ext cx="1016625" cy="461665"/>
          </a:xfrm>
          <a:prstGeom prst="rect">
            <a:avLst/>
          </a:prstGeom>
        </p:spPr>
        <p:txBody>
          <a:bodyPr wrap="none">
            <a:spAutoFit/>
          </a:bodyPr>
          <a:lstStyle/>
          <a:p>
            <a:r>
              <a:rPr lang="en-US" sz="2400" b="1" dirty="0" smtClean="0">
                <a:solidFill>
                  <a:srgbClr val="C00000"/>
                </a:solidFill>
              </a:rPr>
              <a:t>38.2% </a:t>
            </a:r>
            <a:endParaRPr lang="ar-SA" sz="2400" b="1" dirty="0">
              <a:solidFill>
                <a:srgbClr val="C00000"/>
              </a:solidFill>
            </a:endParaRPr>
          </a:p>
        </p:txBody>
      </p:sp>
      <p:sp>
        <p:nvSpPr>
          <p:cNvPr id="10" name="Rectangle 9"/>
          <p:cNvSpPr/>
          <p:nvPr/>
        </p:nvSpPr>
        <p:spPr>
          <a:xfrm>
            <a:off x="5668087" y="4293096"/>
            <a:ext cx="2253502" cy="461665"/>
          </a:xfrm>
          <a:prstGeom prst="rect">
            <a:avLst/>
          </a:prstGeom>
        </p:spPr>
        <p:txBody>
          <a:bodyPr wrap="none">
            <a:spAutoFit/>
          </a:bodyPr>
          <a:lstStyle/>
          <a:p>
            <a:r>
              <a:rPr lang="en-US" sz="2400" b="1" dirty="0" smtClean="0">
                <a:solidFill>
                  <a:srgbClr val="C00000"/>
                </a:solidFill>
              </a:rPr>
              <a:t>passive smokers</a:t>
            </a:r>
            <a:endParaRPr lang="ar-SA"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1"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linds(horizont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2"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blinds(horizontal)">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linds(horizontal)">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5" grpId="1"/>
      <p:bldP spid="5" grpId="2"/>
      <p:bldP spid="6" grpId="0"/>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692696"/>
            <a:ext cx="3430747" cy="523220"/>
          </a:xfrm>
          <a:prstGeom prst="rect">
            <a:avLst/>
          </a:prstGeom>
        </p:spPr>
        <p:txBody>
          <a:bodyPr wrap="none">
            <a:spAutoFit/>
          </a:bodyPr>
          <a:lstStyle/>
          <a:p>
            <a:r>
              <a:rPr lang="en-US" sz="2800" b="1" dirty="0" smtClean="0">
                <a:solidFill>
                  <a:srgbClr val="C00000"/>
                </a:solidFill>
              </a:rPr>
              <a:t>The types of smoking </a:t>
            </a:r>
            <a:endParaRPr lang="ar-SA" sz="2800" b="1" dirty="0">
              <a:solidFill>
                <a:srgbClr val="C00000"/>
              </a:solidFill>
            </a:endParaRPr>
          </a:p>
        </p:txBody>
      </p:sp>
      <p:sp>
        <p:nvSpPr>
          <p:cNvPr id="3" name="Rectangle 2"/>
          <p:cNvSpPr/>
          <p:nvPr/>
        </p:nvSpPr>
        <p:spPr>
          <a:xfrm>
            <a:off x="1187624" y="1916832"/>
            <a:ext cx="1225015" cy="461665"/>
          </a:xfrm>
          <a:prstGeom prst="rect">
            <a:avLst/>
          </a:prstGeom>
        </p:spPr>
        <p:txBody>
          <a:bodyPr wrap="none">
            <a:spAutoFit/>
          </a:bodyPr>
          <a:lstStyle/>
          <a:p>
            <a:r>
              <a:rPr lang="en-US" sz="2400" b="1" dirty="0" err="1" smtClean="0"/>
              <a:t>sheesha</a:t>
            </a:r>
            <a:endParaRPr lang="ar-SA" sz="2400" b="1" dirty="0"/>
          </a:p>
        </p:txBody>
      </p:sp>
      <p:sp>
        <p:nvSpPr>
          <p:cNvPr id="4" name="Rectangle 3"/>
          <p:cNvSpPr/>
          <p:nvPr/>
        </p:nvSpPr>
        <p:spPr>
          <a:xfrm>
            <a:off x="3563888" y="1988840"/>
            <a:ext cx="957313" cy="461665"/>
          </a:xfrm>
          <a:prstGeom prst="rect">
            <a:avLst/>
          </a:prstGeom>
        </p:spPr>
        <p:txBody>
          <a:bodyPr wrap="none">
            <a:spAutoFit/>
          </a:bodyPr>
          <a:lstStyle/>
          <a:p>
            <a:r>
              <a:rPr lang="en-US" sz="2400" b="1" dirty="0" smtClean="0">
                <a:solidFill>
                  <a:srgbClr val="C00000"/>
                </a:solidFill>
              </a:rPr>
              <a:t>44.1%</a:t>
            </a:r>
            <a:endParaRPr lang="ar-SA" sz="2400" b="1" dirty="0">
              <a:solidFill>
                <a:srgbClr val="C00000"/>
              </a:solidFill>
            </a:endParaRPr>
          </a:p>
        </p:txBody>
      </p:sp>
      <p:sp>
        <p:nvSpPr>
          <p:cNvPr id="5" name="Rectangle 4"/>
          <p:cNvSpPr/>
          <p:nvPr/>
        </p:nvSpPr>
        <p:spPr>
          <a:xfrm>
            <a:off x="1178203" y="2852936"/>
            <a:ext cx="1302985" cy="461665"/>
          </a:xfrm>
          <a:prstGeom prst="rect">
            <a:avLst/>
          </a:prstGeom>
        </p:spPr>
        <p:txBody>
          <a:bodyPr wrap="none">
            <a:spAutoFit/>
          </a:bodyPr>
          <a:lstStyle/>
          <a:p>
            <a:r>
              <a:rPr lang="en-US" sz="2400" b="1" dirty="0" smtClean="0"/>
              <a:t>cigarette</a:t>
            </a:r>
            <a:endParaRPr lang="ar-SA" sz="2400" b="1" dirty="0"/>
          </a:p>
        </p:txBody>
      </p:sp>
      <p:sp>
        <p:nvSpPr>
          <p:cNvPr id="6" name="Rectangle 5"/>
          <p:cNvSpPr/>
          <p:nvPr/>
        </p:nvSpPr>
        <p:spPr>
          <a:xfrm>
            <a:off x="3563888" y="2852936"/>
            <a:ext cx="957313" cy="461665"/>
          </a:xfrm>
          <a:prstGeom prst="rect">
            <a:avLst/>
          </a:prstGeom>
        </p:spPr>
        <p:txBody>
          <a:bodyPr wrap="none">
            <a:spAutoFit/>
          </a:bodyPr>
          <a:lstStyle/>
          <a:p>
            <a:r>
              <a:rPr lang="en-US" sz="2400" b="1" dirty="0" smtClean="0">
                <a:solidFill>
                  <a:srgbClr val="C00000"/>
                </a:solidFill>
              </a:rPr>
              <a:t>32.2%</a:t>
            </a:r>
            <a:endParaRPr lang="ar-SA" sz="2400" b="1" dirty="0">
              <a:solidFill>
                <a:srgbClr val="C00000"/>
              </a:solidFill>
            </a:endParaRPr>
          </a:p>
        </p:txBody>
      </p:sp>
      <p:sp>
        <p:nvSpPr>
          <p:cNvPr id="7" name="Rectangle 6"/>
          <p:cNvSpPr/>
          <p:nvPr/>
        </p:nvSpPr>
        <p:spPr>
          <a:xfrm>
            <a:off x="3635896" y="3573016"/>
            <a:ext cx="957313" cy="461665"/>
          </a:xfrm>
          <a:prstGeom prst="rect">
            <a:avLst/>
          </a:prstGeom>
        </p:spPr>
        <p:txBody>
          <a:bodyPr wrap="none">
            <a:spAutoFit/>
          </a:bodyPr>
          <a:lstStyle/>
          <a:p>
            <a:r>
              <a:rPr lang="en-US" sz="2400" b="1" dirty="0" smtClean="0">
                <a:solidFill>
                  <a:srgbClr val="C00000"/>
                </a:solidFill>
              </a:rPr>
              <a:t>23.7%</a:t>
            </a:r>
            <a:endParaRPr lang="ar-SA" sz="2400" b="1" dirty="0">
              <a:solidFill>
                <a:srgbClr val="C00000"/>
              </a:solidFill>
            </a:endParaRPr>
          </a:p>
        </p:txBody>
      </p:sp>
      <p:sp>
        <p:nvSpPr>
          <p:cNvPr id="8" name="Rectangle 7"/>
          <p:cNvSpPr/>
          <p:nvPr/>
        </p:nvSpPr>
        <p:spPr>
          <a:xfrm>
            <a:off x="1387364" y="3501008"/>
            <a:ext cx="787395" cy="461665"/>
          </a:xfrm>
          <a:prstGeom prst="rect">
            <a:avLst/>
          </a:prstGeom>
        </p:spPr>
        <p:txBody>
          <a:bodyPr wrap="none">
            <a:spAutoFit/>
          </a:bodyPr>
          <a:lstStyle/>
          <a:p>
            <a:r>
              <a:rPr lang="en-US" sz="2400" b="1" dirty="0" smtClean="0"/>
              <a:t>both</a:t>
            </a:r>
            <a:endParaRPr lang="ar-SA" sz="2400" b="1" dirty="0"/>
          </a:p>
        </p:txBody>
      </p:sp>
      <p:sp>
        <p:nvSpPr>
          <p:cNvPr id="9" name="Rectangle 8"/>
          <p:cNvSpPr/>
          <p:nvPr/>
        </p:nvSpPr>
        <p:spPr>
          <a:xfrm>
            <a:off x="0" y="4293096"/>
            <a:ext cx="8856984" cy="830997"/>
          </a:xfrm>
          <a:prstGeom prst="rect">
            <a:avLst/>
          </a:prstGeom>
        </p:spPr>
        <p:txBody>
          <a:bodyPr wrap="square">
            <a:spAutoFit/>
          </a:bodyPr>
          <a:lstStyle/>
          <a:p>
            <a:pPr algn="l" rtl="0">
              <a:buFont typeface="Arial" pitchFamily="34" charset="0"/>
              <a:buChar char="•"/>
            </a:pPr>
            <a:r>
              <a:rPr lang="en-US" sz="2400" b="1" dirty="0" smtClean="0">
                <a:solidFill>
                  <a:srgbClr val="C00000"/>
                </a:solidFill>
              </a:rPr>
              <a:t> </a:t>
            </a:r>
            <a:r>
              <a:rPr lang="en-US" sz="2400" b="1" dirty="0" smtClean="0"/>
              <a:t>The common reason given for the smoking behavior was the influence of friends </a:t>
            </a:r>
            <a:r>
              <a:rPr lang="en-US" sz="2400" b="1" dirty="0" smtClean="0">
                <a:solidFill>
                  <a:srgbClr val="C00000"/>
                </a:solidFill>
              </a:rPr>
              <a:t>(35.6%)</a:t>
            </a:r>
            <a:r>
              <a:rPr lang="en-US" sz="2400" b="1" dirty="0" smtClean="0"/>
              <a:t>. </a:t>
            </a:r>
            <a:endParaRPr lang="ar-SA" sz="2400" b="1" dirty="0"/>
          </a:p>
        </p:txBody>
      </p:sp>
      <p:sp>
        <p:nvSpPr>
          <p:cNvPr id="10" name="Rectangle 9"/>
          <p:cNvSpPr/>
          <p:nvPr/>
        </p:nvSpPr>
        <p:spPr>
          <a:xfrm>
            <a:off x="0" y="5517232"/>
            <a:ext cx="7776864" cy="830997"/>
          </a:xfrm>
          <a:prstGeom prst="rect">
            <a:avLst/>
          </a:prstGeom>
        </p:spPr>
        <p:txBody>
          <a:bodyPr wrap="square">
            <a:spAutoFit/>
          </a:bodyPr>
          <a:lstStyle/>
          <a:p>
            <a:pPr algn="l" rtl="0">
              <a:buFont typeface="Arial" pitchFamily="34" charset="0"/>
              <a:buChar char="•"/>
            </a:pPr>
            <a:r>
              <a:rPr lang="en-US" sz="2400" b="1" dirty="0" smtClean="0">
                <a:solidFill>
                  <a:srgbClr val="C00000"/>
                </a:solidFill>
              </a:rPr>
              <a:t> </a:t>
            </a:r>
            <a:r>
              <a:rPr lang="en-US" sz="2400" b="1" dirty="0" smtClean="0"/>
              <a:t>The study shows that </a:t>
            </a:r>
            <a:r>
              <a:rPr lang="en-US" sz="2400" b="1" dirty="0" smtClean="0">
                <a:solidFill>
                  <a:srgbClr val="C00000"/>
                </a:solidFill>
              </a:rPr>
              <a:t>57.1%</a:t>
            </a:r>
            <a:r>
              <a:rPr lang="en-US" sz="2400" b="1" dirty="0" smtClean="0"/>
              <a:t> of current smokers were motivated to stop smoking.</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diamond(in)">
                                      <p:cBhvr>
                                        <p:cTn id="42" dur="2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amond(in)">
                                      <p:cBhvr>
                                        <p:cTn id="4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ar-SA" sz="4000" dirty="0">
              <a:solidFill>
                <a:schemeClr val="accent2">
                  <a:lumMod val="75000"/>
                </a:schemeClr>
              </a:solidFill>
            </a:endParaRPr>
          </a:p>
        </p:txBody>
      </p:sp>
      <p:sp>
        <p:nvSpPr>
          <p:cNvPr id="3" name="Subtitle 2"/>
          <p:cNvSpPr>
            <a:spLocks noGrp="1"/>
          </p:cNvSpPr>
          <p:nvPr>
            <p:ph type="subTitle" idx="1"/>
          </p:nvPr>
        </p:nvSpPr>
        <p:spPr/>
        <p:txBody>
          <a:bodyPr/>
          <a:lstStyle/>
          <a:p>
            <a:endParaRPr lang="ar-SA" dirty="0"/>
          </a:p>
        </p:txBody>
      </p:sp>
      <p:pic>
        <p:nvPicPr>
          <p:cNvPr id="6" name="Picture 5" descr="Untitled.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4" presetClass="emph" presetSubtype="2" fill="hold" grpId="1" nodeType="withEffect" nodePh="1">
                                  <p:stCondLst>
                                    <p:cond delay="0"/>
                                  </p:stCondLst>
                                  <p:endCondLst>
                                    <p:cond evt="begin" delay="0">
                                      <p:tn val="8"/>
                                    </p:cond>
                                  </p:endCondLst>
                                  <p:childTnLst>
                                    <p:anim to="1.5" calcmode="lin" valueType="num">
                                      <p:cBhvr override="childStyle">
                                        <p:cTn id="9" dur="2000" fill="hold"/>
                                        <p:tgtEl>
                                          <p:spTgt spid="2"/>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70" y="460168"/>
            <a:ext cx="6316662" cy="1143000"/>
          </a:xfrm>
        </p:spPr>
        <p:txBody>
          <a:bodyPr/>
          <a:lstStyle/>
          <a:p>
            <a:pPr algn="r" rtl="0"/>
            <a:endParaRPr lang="ar-SA" dirty="0"/>
          </a:p>
        </p:txBody>
      </p:sp>
      <p:sp>
        <p:nvSpPr>
          <p:cNvPr id="3" name="Content Placeholder 2"/>
          <p:cNvSpPr>
            <a:spLocks noGrp="1"/>
          </p:cNvSpPr>
          <p:nvPr>
            <p:ph idx="1"/>
          </p:nvPr>
        </p:nvSpPr>
        <p:spPr>
          <a:xfrm>
            <a:off x="1474788" y="1997765"/>
            <a:ext cx="6476516" cy="4525963"/>
          </a:xfrm>
        </p:spPr>
        <p:txBody>
          <a:bodyPr>
            <a:normAutofit fontScale="92500"/>
          </a:bodyPr>
          <a:lstStyle/>
          <a:p>
            <a:pPr algn="l" rtl="0"/>
            <a:endParaRPr lang="en-US" sz="2400" dirty="0" smtClean="0"/>
          </a:p>
          <a:p>
            <a:pPr algn="l" rtl="0"/>
            <a:r>
              <a:rPr lang="en-US" sz="2400" dirty="0" smtClean="0"/>
              <a:t>There’s no single reason why people begin to smoke.</a:t>
            </a:r>
            <a:br>
              <a:rPr lang="en-US" sz="2400" dirty="0" smtClean="0"/>
            </a:br>
            <a:endParaRPr lang="en-US" sz="2400" dirty="0"/>
          </a:p>
          <a:p>
            <a:pPr algn="l" rtl="0"/>
            <a:r>
              <a:rPr lang="en-US" sz="2400" dirty="0" smtClean="0"/>
              <a:t> It Has been estimated that 80% of Adult smokers start smoking as children, and 30% of children have tried smoking by the age of 11.</a:t>
            </a:r>
          </a:p>
          <a:p>
            <a:pPr algn="l" rtl="0">
              <a:buNone/>
            </a:pPr>
            <a:endParaRPr lang="en-US" sz="2400" dirty="0"/>
          </a:p>
          <a:p>
            <a:pPr algn="l" rtl="0"/>
            <a:r>
              <a:rPr lang="en-US" sz="2400" dirty="0" smtClean="0"/>
              <a:t>Knowing about risk factors is useful </a:t>
            </a:r>
          </a:p>
          <a:p>
            <a:pPr algn="l" rtl="0">
              <a:buNone/>
            </a:pPr>
            <a:r>
              <a:rPr lang="en-US" sz="2400" dirty="0"/>
              <a:t> </a:t>
            </a:r>
            <a:r>
              <a:rPr lang="en-US" sz="2400" dirty="0" smtClean="0"/>
              <a:t>    because they can help identify which people might be at greatest risk for smoking and in greatest need of support to resist smoking.</a:t>
            </a:r>
            <a:endParaRPr lang="ar-SA" sz="2400" dirty="0"/>
          </a:p>
        </p:txBody>
      </p:sp>
      <p:pic>
        <p:nvPicPr>
          <p:cNvPr id="5" name="Picture 4" descr="smoking crop.jpg"/>
          <p:cNvPicPr>
            <a:picLocks noChangeAspect="1"/>
          </p:cNvPicPr>
          <p:nvPr/>
        </p:nvPicPr>
        <p:blipFill>
          <a:blip r:embed="rId2" cstate="print"/>
          <a:stretch>
            <a:fillRect/>
          </a:stretch>
        </p:blipFill>
        <p:spPr>
          <a:xfrm>
            <a:off x="397565" y="188641"/>
            <a:ext cx="8327911" cy="18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linds(horizontal)">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rmAutofit/>
          </a:bodyPr>
          <a:lstStyle/>
          <a:p>
            <a:endParaRPr lang="ar-SA" dirty="0"/>
          </a:p>
        </p:txBody>
      </p:sp>
      <p:graphicFrame>
        <p:nvGraphicFramePr>
          <p:cNvPr id="4" name="Content Placeholder 3"/>
          <p:cNvGraphicFramePr>
            <a:graphicFrameLocks noGrp="1"/>
          </p:cNvGraphicFramePr>
          <p:nvPr>
            <p:ph idx="1"/>
          </p:nvPr>
        </p:nvGraphicFramePr>
        <p:xfrm>
          <a:off x="519113"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899592" y="1412776"/>
          <a:ext cx="6984776" cy="45522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imagesCA5VGG8G.jpg"/>
          <p:cNvPicPr>
            <a:picLocks noGrp="1" noChangeAspect="1"/>
          </p:cNvPicPr>
          <p:nvPr>
            <p:ph idx="1"/>
          </p:nvPr>
        </p:nvPicPr>
        <p:blipFill>
          <a:blip r:embed="rId2" cstate="print"/>
          <a:stretch>
            <a:fillRect/>
          </a:stretch>
        </p:blipFill>
        <p:spPr>
          <a:xfrm>
            <a:off x="2353733" y="1185069"/>
            <a:ext cx="6062134" cy="3488531"/>
          </a:xfrm>
        </p:spPr>
      </p:pic>
      <p:sp>
        <p:nvSpPr>
          <p:cNvPr id="5" name="مربع نص 4"/>
          <p:cNvSpPr txBox="1"/>
          <p:nvPr/>
        </p:nvSpPr>
        <p:spPr>
          <a:xfrm>
            <a:off x="3115733" y="5130800"/>
            <a:ext cx="4978400" cy="830997"/>
          </a:xfrm>
          <a:prstGeom prst="rect">
            <a:avLst/>
          </a:prstGeom>
          <a:noFill/>
        </p:spPr>
        <p:txBody>
          <a:bodyPr wrap="square" rtlCol="1">
            <a:spAutoFit/>
          </a:bodyPr>
          <a:lstStyle/>
          <a:p>
            <a:r>
              <a:rPr lang="en-US" sz="4800" dirty="0" smtClean="0">
                <a:latin typeface="Aharoni" pitchFamily="2" charset="-79"/>
                <a:cs typeface="Aharoni" pitchFamily="2" charset="-79"/>
              </a:rPr>
              <a:t>Pre – test </a:t>
            </a:r>
            <a:r>
              <a:rPr lang="en-US" sz="4800" dirty="0" smtClean="0">
                <a:latin typeface="Aharoni" pitchFamily="2" charset="-79"/>
                <a:cs typeface="Aharoni" pitchFamily="2" charset="-79"/>
                <a:sym typeface="Wingdings" pitchFamily="2" charset="2"/>
              </a:rPr>
              <a:t> </a:t>
            </a:r>
            <a:r>
              <a:rPr lang="en-US" sz="4800" dirty="0" smtClean="0">
                <a:latin typeface="Aharoni" pitchFamily="2" charset="-79"/>
                <a:cs typeface="Aharoni" pitchFamily="2" charset="-79"/>
              </a:rPr>
              <a:t> </a:t>
            </a:r>
            <a:endParaRPr lang="ar-SA" sz="4800" dirty="0">
              <a:latin typeface="Aharoni" pitchFamily="2" charset="-79"/>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322" y="287890"/>
            <a:ext cx="6316662" cy="1143000"/>
          </a:xfrm>
        </p:spPr>
        <p:txBody>
          <a:bodyPr/>
          <a:lstStyle/>
          <a:p>
            <a:pPr algn="ctr"/>
            <a:r>
              <a:rPr lang="en-US" sz="3600" dirty="0">
                <a:solidFill>
                  <a:schemeClr val="bg1"/>
                </a:solidFill>
                <a:latin typeface="+mj-lt"/>
                <a:ea typeface="+mj-ea"/>
                <a:cs typeface="+mj-cs"/>
              </a:rPr>
              <a:t>The </a:t>
            </a:r>
            <a:r>
              <a:rPr lang="en-US" sz="3600" dirty="0" smtClean="0">
                <a:solidFill>
                  <a:schemeClr val="bg1"/>
                </a:solidFill>
                <a:latin typeface="+mj-lt"/>
                <a:ea typeface="+mj-ea"/>
                <a:cs typeface="+mj-cs"/>
              </a:rPr>
              <a:t>health </a:t>
            </a:r>
            <a:r>
              <a:rPr lang="en-US" sz="3600" dirty="0">
                <a:solidFill>
                  <a:schemeClr val="bg1"/>
                </a:solidFill>
                <a:latin typeface="+mj-lt"/>
                <a:ea typeface="+mj-ea"/>
                <a:cs typeface="+mj-cs"/>
              </a:rPr>
              <a:t>risks of smoking</a:t>
            </a:r>
            <a:endParaRPr lang="ar-SA" sz="3600" dirty="0">
              <a:solidFill>
                <a:schemeClr val="bg1"/>
              </a:solidFill>
            </a:endParaRPr>
          </a:p>
        </p:txBody>
      </p:sp>
      <p:sp>
        <p:nvSpPr>
          <p:cNvPr id="3" name="Content Placeholder 2"/>
          <p:cNvSpPr>
            <a:spLocks noGrp="1"/>
          </p:cNvSpPr>
          <p:nvPr>
            <p:ph idx="1"/>
          </p:nvPr>
        </p:nvSpPr>
        <p:spPr>
          <a:xfrm>
            <a:off x="2693988" y="1600199"/>
            <a:ext cx="6326187" cy="5039139"/>
          </a:xfrm>
        </p:spPr>
        <p:txBody>
          <a:bodyPr/>
          <a:lstStyle/>
          <a:p>
            <a:pPr algn="l" rtl="0"/>
            <a:r>
              <a:rPr lang="en-US" dirty="0">
                <a:solidFill>
                  <a:schemeClr val="tx1"/>
                </a:solidFill>
                <a:latin typeface="Times New Roman" pitchFamily="18" charset="0"/>
                <a:cs typeface="Times New Roman" pitchFamily="18" charset="0"/>
              </a:rPr>
              <a:t>The causal link between </a:t>
            </a:r>
            <a:r>
              <a:rPr lang="en-US" b="1" dirty="0">
                <a:solidFill>
                  <a:schemeClr val="tx1"/>
                </a:solidFill>
                <a:latin typeface="Times New Roman" pitchFamily="18" charset="0"/>
                <a:cs typeface="Times New Roman" pitchFamily="18" charset="0"/>
              </a:rPr>
              <a:t>smoking and increased morbidity and </a:t>
            </a:r>
            <a:r>
              <a:rPr lang="en-US" b="1" dirty="0" smtClean="0">
                <a:solidFill>
                  <a:schemeClr val="tx1"/>
                </a:solidFill>
                <a:latin typeface="Times New Roman" pitchFamily="18" charset="0"/>
                <a:cs typeface="Times New Roman" pitchFamily="18" charset="0"/>
              </a:rPr>
              <a:t>mortality </a:t>
            </a:r>
            <a:r>
              <a:rPr lang="en-US" dirty="0" smtClean="0">
                <a:solidFill>
                  <a:schemeClr val="tx1"/>
                </a:solidFill>
                <a:latin typeface="Times New Roman" pitchFamily="18" charset="0"/>
                <a:cs typeface="Times New Roman" pitchFamily="18" charset="0"/>
              </a:rPr>
              <a:t>is </a:t>
            </a:r>
            <a:r>
              <a:rPr lang="en-US" dirty="0">
                <a:solidFill>
                  <a:schemeClr val="tx1"/>
                </a:solidFill>
                <a:latin typeface="Times New Roman" pitchFamily="18" charset="0"/>
                <a:cs typeface="Times New Roman" pitchFamily="18" charset="0"/>
              </a:rPr>
              <a:t>now firmly </a:t>
            </a:r>
            <a:r>
              <a:rPr lang="en-US" dirty="0" smtClean="0">
                <a:solidFill>
                  <a:schemeClr val="tx1"/>
                </a:solidFill>
                <a:latin typeface="Times New Roman" pitchFamily="18" charset="0"/>
                <a:cs typeface="Times New Roman" pitchFamily="18" charset="0"/>
              </a:rPr>
              <a:t>established.</a:t>
            </a:r>
            <a:endParaRPr lang="en-US" dirty="0">
              <a:latin typeface="Times New Roman" pitchFamily="18" charset="0"/>
              <a:cs typeface="Times New Roman" pitchFamily="18" charset="0"/>
            </a:endParaRPr>
          </a:p>
          <a:p>
            <a:pPr algn="l" rtl="0">
              <a:buNone/>
            </a:pPr>
            <a:endParaRPr lang="en-US" dirty="0" smtClean="0">
              <a:solidFill>
                <a:schemeClr val="tx1"/>
              </a:solidFill>
              <a:latin typeface="Times New Roman" pitchFamily="18" charset="0"/>
              <a:cs typeface="Times New Roman" pitchFamily="18" charset="0"/>
            </a:endParaRPr>
          </a:p>
          <a:p>
            <a:pPr algn="l" rtl="0"/>
            <a:r>
              <a:rPr lang="en-US" dirty="0">
                <a:solidFill>
                  <a:schemeClr val="tx1"/>
                </a:solidFill>
                <a:latin typeface="Times New Roman" pitchFamily="18" charset="0"/>
                <a:cs typeface="Times New Roman" pitchFamily="18" charset="0"/>
              </a:rPr>
              <a:t>Approximately </a:t>
            </a:r>
            <a:r>
              <a:rPr lang="en-US" b="1" dirty="0">
                <a:solidFill>
                  <a:schemeClr val="tx1"/>
                </a:solidFill>
                <a:latin typeface="Times New Roman" pitchFamily="18" charset="0"/>
                <a:cs typeface="Times New Roman" pitchFamily="18" charset="0"/>
              </a:rPr>
              <a:t>4000 chemical compounds have been identified </a:t>
            </a:r>
            <a:r>
              <a:rPr lang="en-US" b="1" dirty="0" smtClean="0">
                <a:solidFill>
                  <a:schemeClr val="tx1"/>
                </a:solidFill>
                <a:latin typeface="Times New Roman" pitchFamily="18" charset="0"/>
                <a:cs typeface="Times New Roman" pitchFamily="18" charset="0"/>
              </a:rPr>
              <a:t>in </a:t>
            </a:r>
            <a:r>
              <a:rPr lang="en-US" dirty="0" smtClean="0">
                <a:solidFill>
                  <a:schemeClr val="tx1"/>
                </a:solidFill>
                <a:latin typeface="Times New Roman" pitchFamily="18" charset="0"/>
                <a:cs typeface="Times New Roman" pitchFamily="18" charset="0"/>
              </a:rPr>
              <a:t>cigarette </a:t>
            </a:r>
            <a:r>
              <a:rPr lang="en-US" dirty="0">
                <a:solidFill>
                  <a:schemeClr val="tx1"/>
                </a:solidFill>
                <a:latin typeface="Times New Roman" pitchFamily="18" charset="0"/>
                <a:cs typeface="Times New Roman" pitchFamily="18" charset="0"/>
              </a:rPr>
              <a:t>smoke, of which </a:t>
            </a:r>
            <a:r>
              <a:rPr lang="en-US" b="1" dirty="0">
                <a:solidFill>
                  <a:schemeClr val="tx1"/>
                </a:solidFill>
                <a:latin typeface="Times New Roman" pitchFamily="18" charset="0"/>
                <a:cs typeface="Times New Roman" pitchFamily="18" charset="0"/>
              </a:rPr>
              <a:t>over 40 are </a:t>
            </a:r>
            <a:r>
              <a:rPr lang="en-US" b="1" dirty="0" smtClean="0">
                <a:solidFill>
                  <a:schemeClr val="tx1"/>
                </a:solidFill>
                <a:latin typeface="Times New Roman" pitchFamily="18" charset="0"/>
                <a:cs typeface="Times New Roman" pitchFamily="18" charset="0"/>
              </a:rPr>
              <a:t>known </a:t>
            </a:r>
            <a:r>
              <a:rPr lang="en-US" b="1" dirty="0">
                <a:solidFill>
                  <a:schemeClr val="tx1"/>
                </a:solidFill>
                <a:latin typeface="Times New Roman" pitchFamily="18" charset="0"/>
                <a:cs typeface="Times New Roman" pitchFamily="18" charset="0"/>
              </a:rPr>
              <a:t>to cause cancer</a:t>
            </a:r>
            <a:r>
              <a:rPr lang="en-US" b="1" dirty="0" smtClean="0">
                <a:solidFill>
                  <a:schemeClr val="tx1"/>
                </a:solidFill>
                <a:latin typeface="Times New Roman" pitchFamily="18" charset="0"/>
                <a:cs typeface="Times New Roman" pitchFamily="18" charset="0"/>
              </a:rPr>
              <a:t>.</a:t>
            </a:r>
          </a:p>
          <a:p>
            <a:pPr algn="l" rtl="0">
              <a:buNone/>
            </a:pPr>
            <a:endParaRPr lang="en-US" b="1" dirty="0" smtClean="0">
              <a:solidFill>
                <a:schemeClr val="tx1"/>
              </a:solidFill>
              <a:latin typeface="Times New Roman" pitchFamily="18" charset="0"/>
              <a:cs typeface="Times New Roman" pitchFamily="18" charset="0"/>
            </a:endParaRPr>
          </a:p>
          <a:p>
            <a:pPr algn="l" rtl="0"/>
            <a:r>
              <a:rPr lang="en-US" dirty="0">
                <a:solidFill>
                  <a:schemeClr val="tx1"/>
                </a:solidFill>
                <a:latin typeface="Times New Roman" pitchFamily="18" charset="0"/>
                <a:cs typeface="Times New Roman" pitchFamily="18" charset="0"/>
              </a:rPr>
              <a:t>On an individual level this means that long-term </a:t>
            </a:r>
            <a:r>
              <a:rPr lang="en-US" b="1" dirty="0">
                <a:solidFill>
                  <a:schemeClr val="tx1"/>
                </a:solidFill>
                <a:latin typeface="Times New Roman" pitchFamily="18" charset="0"/>
                <a:cs typeface="Times New Roman" pitchFamily="18" charset="0"/>
              </a:rPr>
              <a:t>regular smokers </a:t>
            </a:r>
            <a:r>
              <a:rPr lang="en-US" b="1" dirty="0" smtClean="0">
                <a:solidFill>
                  <a:schemeClr val="tx1"/>
                </a:solidFill>
                <a:latin typeface="Times New Roman" pitchFamily="18" charset="0"/>
                <a:cs typeface="Times New Roman" pitchFamily="18" charset="0"/>
              </a:rPr>
              <a:t>can </a:t>
            </a:r>
            <a:r>
              <a:rPr lang="en-US" dirty="0" smtClean="0">
                <a:solidFill>
                  <a:schemeClr val="tx1"/>
                </a:solidFill>
                <a:latin typeface="Times New Roman" pitchFamily="18" charset="0"/>
                <a:cs typeface="Times New Roman" pitchFamily="18" charset="0"/>
              </a:rPr>
              <a:t>expect </a:t>
            </a:r>
            <a:r>
              <a:rPr lang="en-US" dirty="0">
                <a:solidFill>
                  <a:schemeClr val="tx1"/>
                </a:solidFill>
                <a:latin typeface="Times New Roman" pitchFamily="18" charset="0"/>
                <a:cs typeface="Times New Roman" pitchFamily="18" charset="0"/>
              </a:rPr>
              <a:t>to </a:t>
            </a:r>
            <a:r>
              <a:rPr lang="en-US" b="1" dirty="0">
                <a:solidFill>
                  <a:schemeClr val="tx1"/>
                </a:solidFill>
                <a:latin typeface="Times New Roman" pitchFamily="18" charset="0"/>
                <a:cs typeface="Times New Roman" pitchFamily="18" charset="0"/>
              </a:rPr>
              <a:t>lose, on average, ten years of life.</a:t>
            </a:r>
            <a:endParaRPr lang="ar-SA"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2296" y="274638"/>
            <a:ext cx="7217879" cy="1143000"/>
          </a:xfrm>
        </p:spPr>
        <p:txBody>
          <a:bodyPr/>
          <a:lstStyle/>
          <a:p>
            <a:endParaRPr lang="ar-SA" dirty="0"/>
          </a:p>
        </p:txBody>
      </p:sp>
      <p:pic>
        <p:nvPicPr>
          <p:cNvPr id="4" name="Content Placeholder 3" descr="Adverse_effects_of_tobacco_smoking.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071" y="221630"/>
            <a:ext cx="8476836" cy="1143000"/>
          </a:xfrm>
        </p:spPr>
        <p:txBody>
          <a:bodyPr/>
          <a:lstStyle/>
          <a:p>
            <a:r>
              <a:rPr lang="en-US" dirty="0" smtClean="0">
                <a:solidFill>
                  <a:srgbClr val="C00000"/>
                </a:solidFill>
              </a:rPr>
              <a:t>Smoking and Pregnancy</a:t>
            </a:r>
            <a:r>
              <a:rPr lang="ar-SA" dirty="0" smtClean="0">
                <a:solidFill>
                  <a:srgbClr val="C00000"/>
                </a:solidFill>
              </a:rPr>
              <a:t>  </a:t>
            </a:r>
            <a:endParaRPr lang="ar-SA" dirty="0">
              <a:solidFill>
                <a:srgbClr val="C00000"/>
              </a:solidFill>
            </a:endParaRPr>
          </a:p>
        </p:txBody>
      </p:sp>
      <p:sp>
        <p:nvSpPr>
          <p:cNvPr id="3" name="Content Placeholder 2"/>
          <p:cNvSpPr>
            <a:spLocks noGrp="1"/>
          </p:cNvSpPr>
          <p:nvPr>
            <p:ph idx="1"/>
          </p:nvPr>
        </p:nvSpPr>
        <p:spPr>
          <a:xfrm>
            <a:off x="583095" y="1388166"/>
            <a:ext cx="7964557" cy="5297556"/>
          </a:xfrm>
        </p:spPr>
        <p:txBody>
          <a:bodyPr/>
          <a:lstStyle/>
          <a:p>
            <a:pPr algn="l" rtl="0"/>
            <a:r>
              <a:rPr lang="en-US" dirty="0" smtClean="0"/>
              <a:t>The effects of cigarettes on the pregnant woman and developing fetus are numerous with a wide range of effects that will remain with the fetus for  the rest of her life.</a:t>
            </a:r>
          </a:p>
          <a:p>
            <a:pPr algn="l">
              <a:buNone/>
            </a:pPr>
            <a:endParaRPr lang="en-US" dirty="0" smtClean="0"/>
          </a:p>
          <a:p>
            <a:pPr algn="l">
              <a:buNone/>
            </a:pPr>
            <a:r>
              <a:rPr lang="en-US" dirty="0" smtClean="0">
                <a:solidFill>
                  <a:srgbClr val="C00000"/>
                </a:solidFill>
              </a:rPr>
              <a:t>It Can Cause:</a:t>
            </a:r>
            <a:r>
              <a:rPr lang="en-US" dirty="0" smtClean="0"/>
              <a:t> </a:t>
            </a:r>
          </a:p>
          <a:p>
            <a:pPr algn="l">
              <a:buNone/>
            </a:pPr>
            <a:r>
              <a:rPr lang="en-US" dirty="0" smtClean="0"/>
              <a:t>1- Spontaneous Abortion</a:t>
            </a:r>
          </a:p>
          <a:p>
            <a:pPr algn="l">
              <a:buNone/>
            </a:pPr>
            <a:r>
              <a:rPr lang="en-US" dirty="0" smtClean="0"/>
              <a:t> 2- Placental Problems.</a:t>
            </a:r>
          </a:p>
          <a:p>
            <a:pPr algn="l" rtl="0">
              <a:buNone/>
            </a:pPr>
            <a:r>
              <a:rPr lang="en-US" dirty="0" smtClean="0"/>
              <a:t>3-  Premature birth</a:t>
            </a:r>
          </a:p>
          <a:p>
            <a:pPr algn="l" rtl="0">
              <a:buNone/>
            </a:pPr>
            <a:r>
              <a:rPr lang="en-US" dirty="0" smtClean="0"/>
              <a:t>4-  Low birth weight infant</a:t>
            </a:r>
          </a:p>
          <a:p>
            <a:pPr algn="l" rtl="0">
              <a:buNone/>
            </a:pPr>
            <a:r>
              <a:rPr lang="en-US" dirty="0" smtClean="0"/>
              <a:t>5- reduced lung function in infants </a:t>
            </a:r>
          </a:p>
          <a:p>
            <a:pPr algn="l" rtl="0">
              <a:buNone/>
            </a:pPr>
            <a:r>
              <a:rPr lang="en-US" dirty="0" smtClean="0"/>
              <a:t>6- sudden infant death syndrome (SIDS)</a:t>
            </a:r>
          </a:p>
          <a:p>
            <a:pPr algn="l" rtl="0">
              <a:buNone/>
            </a:pPr>
            <a:endParaRPr lang="en-US" dirty="0" smtClean="0"/>
          </a:p>
          <a:p>
            <a:pPr algn="l" rtl="0">
              <a:buNone/>
            </a:pPr>
            <a:endParaRPr lang="en-US" dirty="0" smtClean="0"/>
          </a:p>
          <a:p>
            <a:pPr algn="l">
              <a:buNone/>
            </a:pPr>
            <a:endParaRPr lang="ar-SA" dirty="0"/>
          </a:p>
        </p:txBody>
      </p:sp>
      <p:pic>
        <p:nvPicPr>
          <p:cNvPr id="5" name="صورة 3" descr="smoking-pregnant.jpg"/>
          <p:cNvPicPr>
            <a:picLocks noChangeAspect="1"/>
          </p:cNvPicPr>
          <p:nvPr/>
        </p:nvPicPr>
        <p:blipFill>
          <a:blip r:embed="rId2" cstate="print">
            <a:duotone>
              <a:prstClr val="black"/>
              <a:schemeClr val="accent4">
                <a:tint val="45000"/>
                <a:satMod val="400000"/>
              </a:schemeClr>
            </a:duotone>
          </a:blip>
          <a:srcRect/>
          <a:stretch>
            <a:fillRect/>
          </a:stretch>
        </p:blipFill>
        <p:spPr bwMode="auto">
          <a:xfrm>
            <a:off x="6135756" y="2889043"/>
            <a:ext cx="2411896" cy="329161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linds(horizontal)">
                                      <p:cBhvr>
                                        <p:cTn id="29" dur="500"/>
                                        <p:tgtEl>
                                          <p:spTgt spid="3">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linds(horizontal)">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052" y="274638"/>
            <a:ext cx="7178123" cy="1143000"/>
          </a:xfrm>
        </p:spPr>
        <p:txBody>
          <a:bodyPr/>
          <a:lstStyle/>
          <a:p>
            <a:r>
              <a:rPr lang="en-US" dirty="0" smtClean="0">
                <a:solidFill>
                  <a:srgbClr val="C00000"/>
                </a:solidFill>
              </a:rPr>
              <a:t>Secondhand Tobacco Smoke</a:t>
            </a:r>
            <a:endParaRPr lang="ar-SA" dirty="0">
              <a:solidFill>
                <a:srgbClr val="C00000"/>
              </a:solidFill>
            </a:endParaRPr>
          </a:p>
        </p:txBody>
      </p:sp>
      <p:sp>
        <p:nvSpPr>
          <p:cNvPr id="3" name="Content Placeholder 2"/>
          <p:cNvSpPr>
            <a:spLocks noGrp="1"/>
          </p:cNvSpPr>
          <p:nvPr>
            <p:ph idx="1"/>
          </p:nvPr>
        </p:nvSpPr>
        <p:spPr>
          <a:xfrm>
            <a:off x="834888" y="1600200"/>
            <a:ext cx="8185288" cy="4525963"/>
          </a:xfrm>
        </p:spPr>
        <p:txBody>
          <a:bodyPr/>
          <a:lstStyle/>
          <a:p>
            <a:pPr algn="l" rtl="0"/>
            <a:r>
              <a:rPr lang="en-US" dirty="0" smtClean="0"/>
              <a:t>Is a significant health risk for nonsmokers, especially those with pre-existing respiratory and cardiac conditions.</a:t>
            </a:r>
          </a:p>
          <a:p>
            <a:pPr algn="l" rtl="0"/>
            <a:r>
              <a:rPr lang="en-US" dirty="0" smtClean="0"/>
              <a:t>Is now a recognized carcinogen . </a:t>
            </a:r>
          </a:p>
          <a:p>
            <a:pPr algn="l" rtl="0"/>
            <a:r>
              <a:rPr lang="en-US" dirty="0" smtClean="0"/>
              <a:t>Concentrations of many harmful chemicals are higher in secondhand smoke than in that inhaled by smokers.</a:t>
            </a:r>
          </a:p>
          <a:p>
            <a:pPr algn="l" rtl="0"/>
            <a:endParaRPr lang="en-US" dirty="0" smtClean="0"/>
          </a:p>
        </p:txBody>
      </p:sp>
      <p:pic>
        <p:nvPicPr>
          <p:cNvPr id="4" name="Picture 3" descr="second-hand-smoke.jpg"/>
          <p:cNvPicPr>
            <a:picLocks noChangeAspect="1"/>
          </p:cNvPicPr>
          <p:nvPr/>
        </p:nvPicPr>
        <p:blipFill>
          <a:blip r:embed="rId2" cstate="print"/>
          <a:stretch>
            <a:fillRect/>
          </a:stretch>
        </p:blipFill>
        <p:spPr>
          <a:xfrm>
            <a:off x="278296" y="4085711"/>
            <a:ext cx="2756452" cy="26000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par>
                                <p:cTn id="19" presetID="50" presetClass="entr" presetSubtype="0" decel="10000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3"/>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702366" y="1600200"/>
            <a:ext cx="8317810" cy="4919870"/>
          </a:xfrm>
        </p:spPr>
        <p:txBody>
          <a:bodyPr/>
          <a:lstStyle/>
          <a:p>
            <a:pPr algn="l" rtl="0"/>
            <a:r>
              <a:rPr lang="en-US" dirty="0" smtClean="0">
                <a:solidFill>
                  <a:srgbClr val="C00000"/>
                </a:solidFill>
              </a:rPr>
              <a:t>Exposure to secondhand smoke increases the risk of :</a:t>
            </a:r>
          </a:p>
          <a:p>
            <a:pPr algn="l" rtl="0">
              <a:buNone/>
            </a:pPr>
            <a:r>
              <a:rPr lang="en-US" dirty="0" smtClean="0">
                <a:solidFill>
                  <a:srgbClr val="C00000"/>
                </a:solidFill>
              </a:rPr>
              <a:t>1- </a:t>
            </a:r>
            <a:r>
              <a:rPr lang="en-US" dirty="0" smtClean="0"/>
              <a:t>Heart disease among non-smokers by as much as 60%.</a:t>
            </a:r>
          </a:p>
          <a:p>
            <a:pPr algn="l" rtl="0">
              <a:buNone/>
            </a:pPr>
            <a:r>
              <a:rPr lang="en-US" dirty="0" smtClean="0">
                <a:solidFill>
                  <a:srgbClr val="C00000"/>
                </a:solidFill>
              </a:rPr>
              <a:t>2-</a:t>
            </a:r>
            <a:r>
              <a:rPr lang="en-US" dirty="0" smtClean="0"/>
              <a:t> The Risk of lung cancer  by as much as 20% to 30%.</a:t>
            </a:r>
          </a:p>
          <a:p>
            <a:pPr algn="l" rtl="0"/>
            <a:r>
              <a:rPr lang="en-US" dirty="0" smtClean="0">
                <a:solidFill>
                  <a:srgbClr val="C00000"/>
                </a:solidFill>
              </a:rPr>
              <a:t>It Can decrease :</a:t>
            </a:r>
          </a:p>
          <a:p>
            <a:pPr algn="l" rtl="0">
              <a:buNone/>
            </a:pPr>
            <a:r>
              <a:rPr lang="en-US" dirty="0" smtClean="0">
                <a:solidFill>
                  <a:srgbClr val="C00000"/>
                </a:solidFill>
              </a:rPr>
              <a:t>1-</a:t>
            </a:r>
            <a:r>
              <a:rPr lang="en-US" dirty="0" smtClean="0"/>
              <a:t> Heart rate variability.</a:t>
            </a:r>
          </a:p>
          <a:p>
            <a:pPr algn="l" rtl="0">
              <a:buNone/>
            </a:pPr>
            <a:r>
              <a:rPr lang="en-US" dirty="0" smtClean="0">
                <a:solidFill>
                  <a:srgbClr val="C00000"/>
                </a:solidFill>
              </a:rPr>
              <a:t>2-</a:t>
            </a:r>
            <a:r>
              <a:rPr lang="en-US" dirty="0" smtClean="0"/>
              <a:t>  Coronary flow </a:t>
            </a:r>
          </a:p>
          <a:p>
            <a:pPr algn="l" rtl="0">
              <a:buNone/>
            </a:pPr>
            <a:r>
              <a:rPr lang="en-US" dirty="0" smtClean="0"/>
              <a:t> </a:t>
            </a:r>
          </a:p>
          <a:p>
            <a:pPr algn="l" rtl="0">
              <a:buNone/>
            </a:pPr>
            <a:r>
              <a:rPr lang="en-US" dirty="0" smtClean="0"/>
              <a:t>  </a:t>
            </a:r>
          </a:p>
          <a:p>
            <a:pPr algn="l" rtl="0">
              <a:buNone/>
            </a:pPr>
            <a:r>
              <a:rPr lang="en-US" dirty="0" smtClean="0"/>
              <a:t> </a:t>
            </a:r>
            <a:r>
              <a:rPr lang="en-US" sz="2000" dirty="0" smtClean="0">
                <a:solidFill>
                  <a:srgbClr val="C00000"/>
                </a:solidFill>
              </a:rPr>
              <a:t>Some research: </a:t>
            </a:r>
            <a:r>
              <a:rPr lang="en-US" sz="2000" dirty="0" smtClean="0"/>
              <a:t>also suggests that secondhand smoke may increase the risk of breast cancer, nasal sinus cavity cancer, and nasopharyngeal cancer in adults and the risk of leukemia, lymphoma, and brain tumors in children.. </a:t>
            </a:r>
          </a:p>
        </p:txBody>
      </p:sp>
      <p:pic>
        <p:nvPicPr>
          <p:cNvPr id="4" name="Picture 3" descr="smoking-in-public4037.jpg"/>
          <p:cNvPicPr>
            <a:picLocks noChangeAspect="1"/>
          </p:cNvPicPr>
          <p:nvPr/>
        </p:nvPicPr>
        <p:blipFill>
          <a:blip r:embed="rId2" cstate="print"/>
          <a:stretch>
            <a:fillRect/>
          </a:stretch>
        </p:blipFill>
        <p:spPr>
          <a:xfrm>
            <a:off x="4492487" y="2966624"/>
            <a:ext cx="3896139" cy="2055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ox(in)">
                                      <p:cBhvr>
                                        <p:cTn id="25" dur="500"/>
                                        <p:tgtEl>
                                          <p:spTgt spid="3">
                                            <p:txEl>
                                              <p:pRg st="4" end="4"/>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ox(in)">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linds(horizontal)">
                                      <p:cBhvr>
                                        <p:cTn id="33" dur="500"/>
                                        <p:tgtEl>
                                          <p:spTgt spid="3">
                                            <p:txEl>
                                              <p:pRg st="8" end="8"/>
                                            </p:txEl>
                                          </p:spTgt>
                                        </p:tgtEl>
                                      </p:cBhvr>
                                    </p:animEffect>
                                  </p:childTnLst>
                                </p:cTn>
                              </p:par>
                              <p:par>
                                <p:cTn id="34" presetID="50" presetClass="entr" presetSubtype="0" decel="10000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1000" fill="hold"/>
                                        <p:tgtEl>
                                          <p:spTgt spid="4"/>
                                        </p:tgtEl>
                                        <p:attrNameLst>
                                          <p:attrName>ppt_w</p:attrName>
                                        </p:attrNameLst>
                                      </p:cBhvr>
                                      <p:tavLst>
                                        <p:tav tm="0">
                                          <p:val>
                                            <p:strVal val="#ppt_w+.3"/>
                                          </p:val>
                                        </p:tav>
                                        <p:tav tm="100000">
                                          <p:val>
                                            <p:strVal val="#ppt_w"/>
                                          </p:val>
                                        </p:tav>
                                      </p:tavLst>
                                    </p:anim>
                                    <p:anim calcmode="lin" valueType="num">
                                      <p:cBhvr>
                                        <p:cTn id="37" dur="1000" fill="hold"/>
                                        <p:tgtEl>
                                          <p:spTgt spid="4"/>
                                        </p:tgtEl>
                                        <p:attrNameLst>
                                          <p:attrName>ppt_h</p:attrName>
                                        </p:attrNameLst>
                                      </p:cBhvr>
                                      <p:tavLst>
                                        <p:tav tm="0">
                                          <p:val>
                                            <p:strVal val="#ppt_h"/>
                                          </p:val>
                                        </p:tav>
                                        <p:tav tm="100000">
                                          <p:val>
                                            <p:strVal val="#ppt_h"/>
                                          </p:val>
                                        </p:tav>
                                      </p:tavLst>
                                    </p:anim>
                                    <p:animEffect transition="in" filter="fade">
                                      <p:cBhvr>
                                        <p:cTn id="3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a:xfrm>
            <a:off x="728870" y="1600200"/>
            <a:ext cx="8291305" cy="4525963"/>
          </a:xfrm>
        </p:spPr>
        <p:txBody>
          <a:bodyPr/>
          <a:lstStyle/>
          <a:p>
            <a:pPr algn="l" rtl="0">
              <a:buNone/>
            </a:pPr>
            <a:r>
              <a:rPr lang="en-US" b="1" dirty="0" smtClean="0">
                <a:solidFill>
                  <a:srgbClr val="C00000"/>
                </a:solidFill>
              </a:rPr>
              <a:t>Serious Health Risks to Children:</a:t>
            </a:r>
          </a:p>
          <a:p>
            <a:pPr algn="l" rtl="0"/>
            <a:endParaRPr lang="en-US" b="1" dirty="0" smtClean="0">
              <a:solidFill>
                <a:srgbClr val="C00000"/>
              </a:solidFill>
            </a:endParaRPr>
          </a:p>
          <a:p>
            <a:pPr algn="l" rtl="0"/>
            <a:r>
              <a:rPr lang="en-US" dirty="0" smtClean="0"/>
              <a:t>Exposure to secondhand smoke can </a:t>
            </a:r>
            <a:r>
              <a:rPr lang="en-US" b="1" dirty="0" smtClean="0">
                <a:solidFill>
                  <a:srgbClr val="C00000"/>
                </a:solidFill>
              </a:rPr>
              <a:t>cause asthma</a:t>
            </a:r>
            <a:r>
              <a:rPr lang="en-US" b="1" dirty="0" smtClean="0"/>
              <a:t>. </a:t>
            </a:r>
          </a:p>
          <a:p>
            <a:pPr algn="l" rtl="0"/>
            <a:r>
              <a:rPr lang="en-US" dirty="0" smtClean="0"/>
              <a:t>Exposure to secondhand smoke increases the risk for </a:t>
            </a:r>
            <a:r>
              <a:rPr lang="en-US" b="1" dirty="0" smtClean="0">
                <a:solidFill>
                  <a:srgbClr val="C00000"/>
                </a:solidFill>
              </a:rPr>
              <a:t>Sudden Infant Death Syndrome </a:t>
            </a:r>
            <a:r>
              <a:rPr lang="en-US" dirty="0" smtClean="0"/>
              <a:t>.</a:t>
            </a:r>
          </a:p>
          <a:p>
            <a:pPr algn="l" rtl="0"/>
            <a:r>
              <a:rPr lang="en-US" dirty="0" smtClean="0"/>
              <a:t> Infants and children younger than 6 who are regularly exposed to secondhand smoke are at increased risk of lower respiratory track infections, such as </a:t>
            </a:r>
            <a:r>
              <a:rPr lang="en-US" b="1" dirty="0" smtClean="0">
                <a:solidFill>
                  <a:srgbClr val="C00000"/>
                </a:solidFill>
              </a:rPr>
              <a:t>pneumonia and bronchitis </a:t>
            </a:r>
            <a:r>
              <a:rPr lang="en-US" dirty="0" smtClean="0"/>
              <a:t>. </a:t>
            </a:r>
          </a:p>
          <a:p>
            <a:pPr algn="l" rtl="0"/>
            <a:r>
              <a:rPr lang="en-US" dirty="0" smtClean="0"/>
              <a:t>Children who regularly breathe secondhand smoke are at increased risk for </a:t>
            </a:r>
            <a:r>
              <a:rPr lang="en-US" b="1" dirty="0" smtClean="0">
                <a:solidFill>
                  <a:srgbClr val="C00000"/>
                </a:solidFill>
              </a:rPr>
              <a:t>middle ear infections </a:t>
            </a:r>
            <a:r>
              <a:rPr lang="en-US" b="1" dirty="0" smtClean="0"/>
              <a:t>.</a:t>
            </a:r>
            <a:endParaRPr lang="en-US" b="1" dirty="0" smtClean="0">
              <a:solidFill>
                <a:srgbClr val="C00000"/>
              </a:solidFill>
            </a:endParaRPr>
          </a:p>
          <a:p>
            <a:pPr algn="l"/>
            <a:endParaRPr lang="ar-SA" dirty="0">
              <a:solidFill>
                <a:srgbClr val="C00000"/>
              </a:solidFill>
            </a:endParaRPr>
          </a:p>
        </p:txBody>
      </p:sp>
      <p:pic>
        <p:nvPicPr>
          <p:cNvPr id="4" name="Picture 3" descr="Passive-smoking-exposes-children-to-the-risk-of-otitis1.jpg"/>
          <p:cNvPicPr>
            <a:picLocks noChangeAspect="1"/>
          </p:cNvPicPr>
          <p:nvPr/>
        </p:nvPicPr>
        <p:blipFill>
          <a:blip r:embed="rId2" cstate="print"/>
          <a:stretch>
            <a:fillRect/>
          </a:stretch>
        </p:blipFill>
        <p:spPr>
          <a:xfrm>
            <a:off x="6255026" y="174556"/>
            <a:ext cx="2673212" cy="23996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strVal val="#ppt_w+.3"/>
                                          </p:val>
                                        </p:tav>
                                        <p:tav tm="100000">
                                          <p:val>
                                            <p:strVal val="#ppt_w"/>
                                          </p:val>
                                        </p:tav>
                                      </p:tavLst>
                                    </p:anim>
                                    <p:anim calcmode="lin" valueType="num">
                                      <p:cBhvr>
                                        <p:cTn id="11" dur="1000" fill="hold"/>
                                        <p:tgtEl>
                                          <p:spTgt spid="4"/>
                                        </p:tgtEl>
                                        <p:attrNameLst>
                                          <p:attrName>ppt_h</p:attrName>
                                        </p:attrNameLst>
                                      </p:cBhvr>
                                      <p:tavLst>
                                        <p:tav tm="0">
                                          <p:val>
                                            <p:strVal val="#ppt_h"/>
                                          </p:val>
                                        </p:tav>
                                        <p:tav tm="100000">
                                          <p:val>
                                            <p:strVal val="#ppt_h"/>
                                          </p:val>
                                        </p:tav>
                                      </p:tavLst>
                                    </p:anim>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ox(in)">
                                      <p:cBhvr>
                                        <p:cTn id="20" dur="500"/>
                                        <p:tgtEl>
                                          <p:spTgt spid="3">
                                            <p:txEl>
                                              <p:pRg st="3" end="3"/>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ox(in)">
                                      <p:cBhvr>
                                        <p:cTn id="23" dur="500"/>
                                        <p:tgtEl>
                                          <p:spTgt spid="3">
                                            <p:txEl>
                                              <p:pRg st="4" end="4"/>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ox(in)">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270" y="274638"/>
            <a:ext cx="7376905" cy="1143000"/>
          </a:xfrm>
        </p:spPr>
        <p:txBody>
          <a:bodyPr/>
          <a:lstStyle/>
          <a:p>
            <a:endParaRPr lang="ar-SA" dirty="0"/>
          </a:p>
        </p:txBody>
      </p:sp>
      <p:sp>
        <p:nvSpPr>
          <p:cNvPr id="3" name="Content Placeholder 2"/>
          <p:cNvSpPr>
            <a:spLocks noGrp="1"/>
          </p:cNvSpPr>
          <p:nvPr>
            <p:ph idx="1"/>
          </p:nvPr>
        </p:nvSpPr>
        <p:spPr>
          <a:xfrm>
            <a:off x="397565" y="1268896"/>
            <a:ext cx="8490090" cy="5257800"/>
          </a:xfrm>
        </p:spPr>
        <p:txBody>
          <a:bodyPr/>
          <a:lstStyle/>
          <a:p>
            <a:pPr algn="l" rtl="0">
              <a:buNone/>
            </a:pPr>
            <a:endParaRPr lang="en-US" dirty="0" smtClean="0"/>
          </a:p>
          <a:p>
            <a:pPr algn="l" rtl="0"/>
            <a:r>
              <a:rPr lang="en-US" dirty="0" smtClean="0"/>
              <a:t>There is no safe level of exposure to secondhand smoke. </a:t>
            </a:r>
          </a:p>
          <a:p>
            <a:pPr algn="l" rtl="0">
              <a:buNone/>
            </a:pPr>
            <a:r>
              <a:rPr lang="en-US" b="1" dirty="0" smtClean="0">
                <a:solidFill>
                  <a:srgbClr val="C00000"/>
                </a:solidFill>
              </a:rPr>
              <a:t>   </a:t>
            </a:r>
          </a:p>
          <a:p>
            <a:pPr algn="l" rtl="0">
              <a:buNone/>
            </a:pPr>
            <a:r>
              <a:rPr lang="en-US" b="1" dirty="0" smtClean="0">
                <a:solidFill>
                  <a:srgbClr val="C00000"/>
                </a:solidFill>
              </a:rPr>
              <a:t>   </a:t>
            </a:r>
            <a:r>
              <a:rPr lang="en-US" dirty="0" smtClean="0"/>
              <a:t> restricting smoking in public places should be done to decrease the exposure.</a:t>
            </a:r>
          </a:p>
          <a:p>
            <a:pPr marL="365760" indent="-256032" algn="l" rtl="0" fontAlgn="auto">
              <a:spcAft>
                <a:spcPts val="0"/>
              </a:spcAft>
              <a:buFont typeface="Arial" pitchFamily="34" charset="0"/>
              <a:buChar char="•"/>
              <a:defRPr/>
            </a:pPr>
            <a:r>
              <a:rPr lang="en-US" dirty="0" smtClean="0"/>
              <a:t>Mechanical ventilation or separation of smokers does not fully eliminate the risk.</a:t>
            </a:r>
          </a:p>
          <a:p>
            <a:pPr marL="365760" indent="-256032" algn="l" rtl="0" fontAlgn="auto">
              <a:spcAft>
                <a:spcPts val="0"/>
              </a:spcAft>
              <a:buFont typeface="Arial" pitchFamily="34" charset="0"/>
              <a:buChar char="•"/>
              <a:defRPr/>
            </a:pPr>
            <a:endParaRPr lang="en-US" dirty="0" smtClean="0"/>
          </a:p>
          <a:p>
            <a:pPr marL="365760" indent="-256032" algn="l" rtl="0" fontAlgn="auto">
              <a:spcAft>
                <a:spcPts val="0"/>
              </a:spcAft>
              <a:buFont typeface="Arial" pitchFamily="34" charset="0"/>
              <a:buChar char="•"/>
              <a:defRPr/>
            </a:pPr>
            <a:r>
              <a:rPr lang="en-US" dirty="0" smtClean="0"/>
              <a:t>Air cleaning systems leave behind small particles. </a:t>
            </a:r>
          </a:p>
          <a:p>
            <a:pPr marL="365760" indent="-256032" algn="l" rtl="0" fontAlgn="auto">
              <a:spcAft>
                <a:spcPts val="0"/>
              </a:spcAft>
              <a:buFont typeface="Arial" pitchFamily="34" charset="0"/>
              <a:buChar char="•"/>
              <a:defRPr/>
            </a:pPr>
            <a:endParaRPr lang="en-US" dirty="0" smtClean="0"/>
          </a:p>
          <a:p>
            <a:pPr marL="365760" indent="-256032" algn="l" rtl="0" fontAlgn="auto">
              <a:spcAft>
                <a:spcPts val="0"/>
              </a:spcAft>
              <a:buFont typeface="Arial" pitchFamily="34" charset="0"/>
              <a:buChar char="•"/>
              <a:defRPr/>
            </a:pPr>
            <a:r>
              <a:rPr lang="en-US" dirty="0" smtClean="0"/>
              <a:t>Heating and cooling systems may distribute smoke throughout a building.</a:t>
            </a:r>
          </a:p>
          <a:p>
            <a:pPr algn="l" rtl="0"/>
            <a:endParaRPr lang="ar-SA" dirty="0">
              <a:solidFill>
                <a:srgbClr val="C00000"/>
              </a:solidFill>
            </a:endParaRPr>
          </a:p>
        </p:txBody>
      </p:sp>
      <p:pic>
        <p:nvPicPr>
          <p:cNvPr id="4" name="Picture 3" descr="1194984910238730787no_smoking_sign_domas_jo_01.svg.med.png"/>
          <p:cNvPicPr>
            <a:picLocks noChangeAspect="1"/>
          </p:cNvPicPr>
          <p:nvPr/>
        </p:nvPicPr>
        <p:blipFill>
          <a:blip r:embed="rId2" cstate="print">
            <a:duotone>
              <a:prstClr val="black"/>
              <a:srgbClr val="D9C3A5">
                <a:tint val="50000"/>
                <a:satMod val="180000"/>
              </a:srgbClr>
            </a:duotone>
          </a:blip>
          <a:stretch>
            <a:fillRect/>
          </a:stretch>
        </p:blipFill>
        <p:spPr>
          <a:xfrm>
            <a:off x="357808" y="198782"/>
            <a:ext cx="2938670" cy="151074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ox(in)">
                                      <p:cBhvr>
                                        <p:cTn id="10" dur="500"/>
                                        <p:tgtEl>
                                          <p:spTgt spid="3">
                                            <p:txEl>
                                              <p:pRg st="2" end="2"/>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ox(in)">
                                      <p:cBhvr>
                                        <p:cTn id="13" dur="500"/>
                                        <p:tgtEl>
                                          <p:spTgt spid="3">
                                            <p:txEl>
                                              <p:pRg st="3" end="3"/>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ox(in)">
                                      <p:cBhvr>
                                        <p:cTn id="16" dur="500"/>
                                        <p:tgtEl>
                                          <p:spTgt spid="3">
                                            <p:txEl>
                                              <p:pRg st="4" end="4"/>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ox(in)">
                                      <p:cBhvr>
                                        <p:cTn id="19" dur="500"/>
                                        <p:tgtEl>
                                          <p:spTgt spid="3">
                                            <p:txEl>
                                              <p:pRg st="6" end="6"/>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ox(in)">
                                      <p:cBhvr>
                                        <p:cTn id="22" dur="500"/>
                                        <p:tgtEl>
                                          <p:spTgt spid="3">
                                            <p:txEl>
                                              <p:pRg st="8" end="8"/>
                                            </p:txEl>
                                          </p:spTgt>
                                        </p:tgtEl>
                                      </p:cBhvr>
                                    </p:animEffect>
                                  </p:childTnLst>
                                </p:cTn>
                              </p:par>
                              <p:par>
                                <p:cTn id="23" presetID="50" presetClass="entr" presetSubtype="0" decel="10000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strVal val="#ppt_w+.3"/>
                                          </p:val>
                                        </p:tav>
                                        <p:tav tm="100000">
                                          <p:val>
                                            <p:strVal val="#ppt_w"/>
                                          </p:val>
                                        </p:tav>
                                      </p:tavLst>
                                    </p:anim>
                                    <p:anim calcmode="lin" valueType="num">
                                      <p:cBhvr>
                                        <p:cTn id="26" dur="1000" fill="hold"/>
                                        <p:tgtEl>
                                          <p:spTgt spid="4"/>
                                        </p:tgtEl>
                                        <p:attrNameLst>
                                          <p:attrName>ppt_h</p:attrName>
                                        </p:attrNameLst>
                                      </p:cBhvr>
                                      <p:tavLst>
                                        <p:tav tm="0">
                                          <p:val>
                                            <p:strVal val="#ppt_h"/>
                                          </p:val>
                                        </p:tav>
                                        <p:tav tm="100000">
                                          <p:val>
                                            <p:strVal val="#ppt_h"/>
                                          </p:val>
                                        </p:tav>
                                      </p:tavLst>
                                    </p:anim>
                                    <p:animEffect transition="in" filter="fad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1311966" y="1600200"/>
            <a:ext cx="7708210" cy="4525963"/>
          </a:xfrm>
        </p:spPr>
        <p:txBody>
          <a:bodyPr/>
          <a:lstStyle/>
          <a:p>
            <a:pPr algn="l"/>
            <a:endParaRPr lang="en-US" dirty="0" smtClean="0"/>
          </a:p>
          <a:p>
            <a:pPr algn="l"/>
            <a:endParaRPr lang="en-US" dirty="0" smtClean="0"/>
          </a:p>
          <a:p>
            <a:pPr algn="l"/>
            <a:r>
              <a:rPr lang="en-US" dirty="0" smtClean="0"/>
              <a:t>“The only 'safer' cigarette is your last one”</a:t>
            </a:r>
          </a:p>
          <a:p>
            <a:pPr algn="l"/>
            <a:endParaRPr lang="en-US" dirty="0" smtClean="0"/>
          </a:p>
          <a:p>
            <a:pPr algn="l"/>
            <a:endParaRPr lang="ar-SA" dirty="0"/>
          </a:p>
        </p:txBody>
      </p:sp>
      <p:pic>
        <p:nvPicPr>
          <p:cNvPr id="4" name="Picture 3" descr="Quitting smoking.jpg"/>
          <p:cNvPicPr>
            <a:picLocks noChangeAspect="1"/>
          </p:cNvPicPr>
          <p:nvPr/>
        </p:nvPicPr>
        <p:blipFill>
          <a:blip r:embed="rId2" cstate="print"/>
          <a:stretch>
            <a:fillRect/>
          </a:stretch>
        </p:blipFill>
        <p:spPr>
          <a:xfrm>
            <a:off x="2690190" y="3209544"/>
            <a:ext cx="3419061" cy="22677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strVal val="#ppt_w+.3"/>
                                          </p:val>
                                        </p:tav>
                                        <p:tav tm="100000">
                                          <p:val>
                                            <p:strVal val="#ppt_w"/>
                                          </p:val>
                                        </p:tav>
                                      </p:tavLst>
                                    </p:anim>
                                    <p:anim calcmode="lin" valueType="num">
                                      <p:cBhvr>
                                        <p:cTn id="11" dur="1000" fill="hold"/>
                                        <p:tgtEl>
                                          <p:spTgt spid="4"/>
                                        </p:tgtEl>
                                        <p:attrNameLst>
                                          <p:attrName>ppt_h</p:attrName>
                                        </p:attrNameLst>
                                      </p:cBhvr>
                                      <p:tavLst>
                                        <p:tav tm="0">
                                          <p:val>
                                            <p:strVal val="#ppt_h"/>
                                          </p:val>
                                        </p:tav>
                                        <p:tav tm="100000">
                                          <p:val>
                                            <p:strVal val="#ppt_h"/>
                                          </p:val>
                                        </p:tav>
                                      </p:tavLst>
                                    </p:anim>
                                    <p:animEffect transition="in" filter="fad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2817813" y="2583612"/>
            <a:ext cx="6326187" cy="4525963"/>
          </a:xfrm>
        </p:spPr>
        <p:txBody>
          <a:bodyPr/>
          <a:lstStyle/>
          <a:p>
            <a:pPr>
              <a:buNone/>
            </a:pPr>
            <a:r>
              <a:rPr lang="en-US" sz="4000" dirty="0" smtClean="0"/>
              <a:t>Know we will start our trip to manage any </a:t>
            </a:r>
            <a:r>
              <a:rPr lang="en-US" sz="4000" dirty="0" smtClean="0">
                <a:solidFill>
                  <a:schemeClr val="accent2">
                    <a:lumMod val="50000"/>
                  </a:schemeClr>
                </a:solidFill>
              </a:rPr>
              <a:t>smoking people </a:t>
            </a:r>
            <a:r>
              <a:rPr lang="en-US" sz="4000" dirty="0" smtClean="0">
                <a:sym typeface="Wingdings" pitchFamily="2" charset="2"/>
              </a:rPr>
              <a:t> </a:t>
            </a:r>
            <a:endParaRPr lang="ar-SA"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4900" dirty="0">
                <a:solidFill>
                  <a:srgbClr val="C00000"/>
                </a:solidFill>
              </a:rPr>
              <a:t>Screening :</a:t>
            </a:r>
            <a:r>
              <a:rPr lang="ar-SA" dirty="0">
                <a:solidFill>
                  <a:schemeClr val="accent2"/>
                </a:solidFill>
              </a:rPr>
              <a:t/>
            </a:r>
            <a:br>
              <a:rPr lang="ar-SA" dirty="0">
                <a:solidFill>
                  <a:schemeClr val="accent2"/>
                </a:solidFill>
              </a:rPr>
            </a:br>
            <a:endParaRPr lang="ar-SA" dirty="0"/>
          </a:p>
        </p:txBody>
      </p:sp>
      <p:sp>
        <p:nvSpPr>
          <p:cNvPr id="3" name="عنصر نائب للمحتوى 2"/>
          <p:cNvSpPr>
            <a:spLocks noGrp="1"/>
          </p:cNvSpPr>
          <p:nvPr>
            <p:ph idx="1"/>
          </p:nvPr>
        </p:nvSpPr>
        <p:spPr/>
        <p:txBody>
          <a:bodyPr>
            <a:normAutofit lnSpcReduction="10000"/>
          </a:bodyPr>
          <a:lstStyle/>
          <a:p>
            <a:pPr algn="l" rtl="0"/>
            <a:r>
              <a:rPr lang="en-US" dirty="0" smtClean="0"/>
              <a:t>smoking cessation guidelines recommend </a:t>
            </a:r>
            <a:br>
              <a:rPr lang="en-US" dirty="0" smtClean="0"/>
            </a:br>
            <a:r>
              <a:rPr lang="en-US" dirty="0" smtClean="0"/>
              <a:t>that </a:t>
            </a:r>
            <a:r>
              <a:rPr lang="en-US" b="1" dirty="0" smtClean="0"/>
              <a:t>all health professionals </a:t>
            </a:r>
            <a:r>
              <a:rPr lang="en-US" dirty="0" smtClean="0"/>
              <a:t>should </a:t>
            </a:r>
            <a:r>
              <a:rPr lang="en-US" b="1" dirty="0" smtClean="0"/>
              <a:t>check on the smoking status </a:t>
            </a:r>
            <a:r>
              <a:rPr lang="en-US" dirty="0" smtClean="0"/>
              <a:t>of</a:t>
            </a:r>
            <a:br>
              <a:rPr lang="en-US" dirty="0" smtClean="0"/>
            </a:br>
            <a:r>
              <a:rPr lang="en-US" dirty="0" smtClean="0"/>
              <a:t>their clients </a:t>
            </a:r>
            <a:r>
              <a:rPr lang="en-US" b="1" dirty="0" smtClean="0"/>
              <a:t>at least once a year </a:t>
            </a:r>
            <a:r>
              <a:rPr lang="en-US" dirty="0" smtClean="0"/>
              <a:t>and </a:t>
            </a:r>
            <a:r>
              <a:rPr lang="en-US" b="1" dirty="0" smtClean="0"/>
              <a:t>advise smokers to stop whether or not </a:t>
            </a:r>
            <a:r>
              <a:rPr lang="en-US" dirty="0" smtClean="0"/>
              <a:t>they are </a:t>
            </a:r>
            <a:r>
              <a:rPr lang="en-US" b="1" dirty="0" smtClean="0"/>
              <a:t>seeking help with stopping smoking</a:t>
            </a:r>
            <a:r>
              <a:rPr lang="en-US" dirty="0" smtClean="0"/>
              <a:t>,</a:t>
            </a:r>
            <a:r>
              <a:rPr lang="en-US" b="1" dirty="0" smtClean="0"/>
              <a:t> </a:t>
            </a:r>
            <a:r>
              <a:rPr lang="en-US" b="1" dirty="0" smtClean="0">
                <a:solidFill>
                  <a:schemeClr val="accent2"/>
                </a:solidFill>
              </a:rPr>
              <a:t>because:</a:t>
            </a:r>
            <a:r>
              <a:rPr lang="en-US" b="1" dirty="0" smtClean="0"/>
              <a:t/>
            </a:r>
            <a:br>
              <a:rPr lang="en-US" b="1" dirty="0" smtClean="0"/>
            </a:br>
            <a:r>
              <a:rPr lang="en-US" b="1" dirty="0" smtClean="0"/>
              <a:t>1-Brief advice </a:t>
            </a:r>
            <a:r>
              <a:rPr lang="en-US" dirty="0" smtClean="0"/>
              <a:t>(up to five minutes) </a:t>
            </a:r>
            <a:br>
              <a:rPr lang="en-US" dirty="0" smtClean="0"/>
            </a:br>
            <a:r>
              <a:rPr lang="en-US" dirty="0" smtClean="0"/>
              <a:t>2-</a:t>
            </a:r>
            <a:r>
              <a:rPr lang="en-US" b="1" dirty="0" smtClean="0"/>
              <a:t>This advice appears to have its effect</a:t>
            </a:r>
            <a:r>
              <a:rPr lang="en-US" dirty="0" smtClean="0"/>
              <a:t/>
            </a:r>
            <a:br>
              <a:rPr lang="en-US" dirty="0" smtClean="0"/>
            </a:br>
            <a:r>
              <a:rPr lang="en-US" b="1" dirty="0" smtClean="0"/>
              <a:t>primarily by triggering a quit attempt </a:t>
            </a:r>
            <a:r>
              <a:rPr lang="en-US" dirty="0" smtClean="0"/>
              <a:t>rather than by increasing the</a:t>
            </a:r>
            <a:br>
              <a:rPr lang="en-US" dirty="0" smtClean="0"/>
            </a:br>
            <a:r>
              <a:rPr lang="en-US" dirty="0" smtClean="0"/>
              <a:t>chances of success of quit attempts</a:t>
            </a:r>
            <a:br>
              <a:rPr lang="en-US" dirty="0" smtClean="0"/>
            </a:b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3" cstate="print"/>
          <a:srcRect l="10373" t="7506" r="57969" b="82137"/>
          <a:stretch>
            <a:fillRect/>
          </a:stretch>
        </p:blipFill>
        <p:spPr bwMode="auto">
          <a:xfrm>
            <a:off x="827584" y="2204864"/>
            <a:ext cx="3168352" cy="2592288"/>
          </a:xfrm>
          <a:prstGeom prst="rect">
            <a:avLst/>
          </a:prstGeom>
          <a:noFill/>
          <a:ln w="9525">
            <a:solidFill>
              <a:schemeClr val="tx2"/>
            </a:solidFill>
            <a:round/>
            <a:headEnd/>
            <a:tailEnd/>
          </a:ln>
        </p:spPr>
      </p:pic>
      <p:sp>
        <p:nvSpPr>
          <p:cNvPr id="3" name="TextBox 2"/>
          <p:cNvSpPr txBox="1"/>
          <p:nvPr/>
        </p:nvSpPr>
        <p:spPr>
          <a:xfrm>
            <a:off x="251520" y="188640"/>
            <a:ext cx="8892480" cy="830997"/>
          </a:xfrm>
          <a:prstGeom prst="rect">
            <a:avLst/>
          </a:prstGeom>
          <a:noFill/>
        </p:spPr>
        <p:txBody>
          <a:bodyPr wrap="square" rtlCol="1">
            <a:spAutoFit/>
          </a:bodyPr>
          <a:lstStyle/>
          <a:p>
            <a:pPr algn="l" rtl="0"/>
            <a:r>
              <a:rPr lang="en-US" sz="4400" dirty="0" smtClean="0">
                <a:solidFill>
                  <a:schemeClr val="accent2">
                    <a:lumMod val="75000"/>
                  </a:schemeClr>
                </a:solidFill>
              </a:rPr>
              <a:t>People World wide 2012 </a:t>
            </a:r>
            <a:r>
              <a:rPr lang="en-US" sz="4800" b="1" dirty="0" smtClean="0">
                <a:solidFill>
                  <a:schemeClr val="accent2">
                    <a:lumMod val="75000"/>
                  </a:schemeClr>
                </a:solidFill>
              </a:rPr>
              <a:t>!!!</a:t>
            </a:r>
            <a:r>
              <a:rPr lang="en-US" sz="4400" dirty="0" smtClean="0">
                <a:solidFill>
                  <a:schemeClr val="accent2">
                    <a:lumMod val="75000"/>
                  </a:schemeClr>
                </a:solidFill>
              </a:rPr>
              <a:t> </a:t>
            </a:r>
            <a:endParaRPr lang="ar-SA" sz="4400" dirty="0">
              <a:solidFill>
                <a:schemeClr val="accent2">
                  <a:lumMod val="75000"/>
                </a:schemeClr>
              </a:solidFill>
            </a:endParaRPr>
          </a:p>
        </p:txBody>
      </p:sp>
      <p:sp>
        <p:nvSpPr>
          <p:cNvPr id="4" name="TextBox 3"/>
          <p:cNvSpPr txBox="1"/>
          <p:nvPr/>
        </p:nvSpPr>
        <p:spPr>
          <a:xfrm>
            <a:off x="3419872" y="2780928"/>
            <a:ext cx="1944216" cy="461665"/>
          </a:xfrm>
          <a:prstGeom prst="rect">
            <a:avLst/>
          </a:prstGeom>
          <a:noFill/>
        </p:spPr>
        <p:txBody>
          <a:bodyPr wrap="square" rtlCol="1">
            <a:spAutoFit/>
          </a:bodyPr>
          <a:lstStyle/>
          <a:p>
            <a:pPr algn="l" rtl="0"/>
            <a:r>
              <a:rPr lang="en-US" sz="2400" dirty="0" smtClean="0"/>
              <a:t>7 billion </a:t>
            </a:r>
            <a:endParaRPr lang="ar-SA" sz="2400" dirty="0"/>
          </a:p>
        </p:txBody>
      </p:sp>
      <p:pic>
        <p:nvPicPr>
          <p:cNvPr id="5" name="Picture 8"/>
          <p:cNvPicPr>
            <a:picLocks noChangeAspect="1" noChangeArrowheads="1"/>
          </p:cNvPicPr>
          <p:nvPr/>
        </p:nvPicPr>
        <p:blipFill>
          <a:blip r:embed="rId3" cstate="print"/>
          <a:srcRect l="423" t="156" r="967" b="94833"/>
          <a:stretch>
            <a:fillRect/>
          </a:stretch>
        </p:blipFill>
        <p:spPr bwMode="auto">
          <a:xfrm>
            <a:off x="539552" y="908720"/>
            <a:ext cx="7850188" cy="1080120"/>
          </a:xfrm>
          <a:prstGeom prst="rect">
            <a:avLst/>
          </a:prstGeom>
          <a:noFill/>
          <a:ln w="9525">
            <a:solidFill>
              <a:srgbClr val="4F81BD"/>
            </a:solidFill>
            <a:round/>
            <a:headEnd/>
            <a:tailEnd/>
          </a:ln>
        </p:spPr>
      </p:pic>
      <p:sp>
        <p:nvSpPr>
          <p:cNvPr id="6" name="TextBox 5"/>
          <p:cNvSpPr txBox="1"/>
          <p:nvPr/>
        </p:nvSpPr>
        <p:spPr>
          <a:xfrm>
            <a:off x="0" y="188640"/>
            <a:ext cx="7308304" cy="769441"/>
          </a:xfrm>
          <a:prstGeom prst="rect">
            <a:avLst/>
          </a:prstGeom>
          <a:noFill/>
        </p:spPr>
        <p:txBody>
          <a:bodyPr wrap="square" rtlCol="1">
            <a:spAutoFit/>
          </a:bodyPr>
          <a:lstStyle/>
          <a:p>
            <a:r>
              <a:rPr lang="en-US" sz="4400" dirty="0">
                <a:solidFill>
                  <a:schemeClr val="accent2">
                    <a:lumMod val="75000"/>
                  </a:schemeClr>
                </a:solidFill>
              </a:rPr>
              <a:t>P</a:t>
            </a:r>
            <a:r>
              <a:rPr lang="en-US" sz="4400" dirty="0" smtClean="0">
                <a:solidFill>
                  <a:schemeClr val="accent2">
                    <a:lumMod val="75000"/>
                  </a:schemeClr>
                </a:solidFill>
              </a:rPr>
              <a:t>eople smoke World wide … </a:t>
            </a:r>
            <a:endParaRPr lang="ar-SA" sz="4400" dirty="0">
              <a:solidFill>
                <a:schemeClr val="accent2">
                  <a:lumMod val="75000"/>
                </a:schemeClr>
              </a:solidFill>
            </a:endParaRPr>
          </a:p>
        </p:txBody>
      </p:sp>
      <p:sp>
        <p:nvSpPr>
          <p:cNvPr id="8" name="TextBox 7"/>
          <p:cNvSpPr txBox="1"/>
          <p:nvPr/>
        </p:nvSpPr>
        <p:spPr>
          <a:xfrm>
            <a:off x="5004048" y="3212976"/>
            <a:ext cx="936104" cy="369332"/>
          </a:xfrm>
          <a:prstGeom prst="rect">
            <a:avLst/>
          </a:prstGeom>
          <a:noFill/>
        </p:spPr>
        <p:txBody>
          <a:bodyPr wrap="square" rtlCol="1">
            <a:spAutoFit/>
          </a:bodyPr>
          <a:lstStyle/>
          <a:p>
            <a:r>
              <a:rPr lang="en-US" dirty="0" smtClean="0"/>
              <a:t>1,35 </a:t>
            </a:r>
            <a:endParaRPr lang="ar-SA" dirty="0"/>
          </a:p>
        </p:txBody>
      </p:sp>
      <p:sp>
        <p:nvSpPr>
          <p:cNvPr id="9" name="Rectangle 8"/>
          <p:cNvSpPr/>
          <p:nvPr/>
        </p:nvSpPr>
        <p:spPr>
          <a:xfrm>
            <a:off x="2195736" y="3140968"/>
            <a:ext cx="367240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solidFill>
                  <a:schemeClr val="tx1"/>
                </a:solidFill>
              </a:rPr>
              <a:t>1,35 billion</a:t>
            </a:r>
            <a:endParaRPr lang="ar-SA" sz="2400" dirty="0">
              <a:solidFill>
                <a:schemeClr val="tx1"/>
              </a:solidFill>
            </a:endParaRPr>
          </a:p>
        </p:txBody>
      </p:sp>
      <p:sp>
        <p:nvSpPr>
          <p:cNvPr id="10" name="TextBox 9"/>
          <p:cNvSpPr txBox="1"/>
          <p:nvPr/>
        </p:nvSpPr>
        <p:spPr>
          <a:xfrm>
            <a:off x="5796136" y="3212976"/>
            <a:ext cx="880086" cy="369332"/>
          </a:xfrm>
          <a:prstGeom prst="rect">
            <a:avLst/>
          </a:prstGeom>
          <a:noFill/>
        </p:spPr>
        <p:txBody>
          <a:bodyPr wrap="square" rtlCol="1">
            <a:spAutoFit/>
          </a:bodyPr>
          <a:lstStyle/>
          <a:p>
            <a:r>
              <a:rPr lang="en-US" dirty="0" smtClean="0"/>
              <a:t>000</a:t>
            </a:r>
            <a:endParaRPr lang="ar-SA" dirty="0"/>
          </a:p>
        </p:txBody>
      </p:sp>
      <p:sp>
        <p:nvSpPr>
          <p:cNvPr id="11" name="TextBox 10"/>
          <p:cNvSpPr txBox="1"/>
          <p:nvPr/>
        </p:nvSpPr>
        <p:spPr>
          <a:xfrm>
            <a:off x="7308303" y="3212976"/>
            <a:ext cx="888245" cy="369332"/>
          </a:xfrm>
          <a:prstGeom prst="rect">
            <a:avLst/>
          </a:prstGeom>
          <a:noFill/>
        </p:spPr>
        <p:txBody>
          <a:bodyPr wrap="square" rtlCol="1">
            <a:spAutoFit/>
          </a:bodyPr>
          <a:lstStyle/>
          <a:p>
            <a:r>
              <a:rPr lang="en-US" dirty="0" smtClean="0"/>
              <a:t>000</a:t>
            </a:r>
            <a:endParaRPr lang="ar-SA" dirty="0"/>
          </a:p>
        </p:txBody>
      </p:sp>
      <p:sp>
        <p:nvSpPr>
          <p:cNvPr id="12" name="TextBox 11"/>
          <p:cNvSpPr txBox="1"/>
          <p:nvPr/>
        </p:nvSpPr>
        <p:spPr>
          <a:xfrm>
            <a:off x="6588223" y="3212976"/>
            <a:ext cx="870195" cy="369332"/>
          </a:xfrm>
          <a:prstGeom prst="rect">
            <a:avLst/>
          </a:prstGeom>
          <a:noFill/>
        </p:spPr>
        <p:txBody>
          <a:bodyPr wrap="square" rtlCol="1">
            <a:spAutoFit/>
          </a:bodyPr>
          <a:lstStyle/>
          <a:p>
            <a:r>
              <a:rPr lang="en-US" dirty="0" smtClean="0"/>
              <a:t>000</a:t>
            </a:r>
            <a:endParaRPr lang="ar-SA" dirty="0"/>
          </a:p>
        </p:txBody>
      </p:sp>
      <p:sp>
        <p:nvSpPr>
          <p:cNvPr id="13" name="TextBox 12"/>
          <p:cNvSpPr txBox="1"/>
          <p:nvPr/>
        </p:nvSpPr>
        <p:spPr>
          <a:xfrm>
            <a:off x="8028384" y="3212976"/>
            <a:ext cx="884262" cy="369332"/>
          </a:xfrm>
          <a:prstGeom prst="rect">
            <a:avLst/>
          </a:prstGeom>
          <a:noFill/>
        </p:spPr>
        <p:txBody>
          <a:bodyPr wrap="square" rtlCol="1">
            <a:spAutoFit/>
          </a:bodyPr>
          <a:lstStyle/>
          <a:p>
            <a:r>
              <a:rPr lang="en-US" dirty="0" smtClean="0"/>
              <a:t>000</a:t>
            </a:r>
            <a:endParaRPr lang="ar-SA" dirty="0"/>
          </a:p>
        </p:txBody>
      </p:sp>
      <p:pic>
        <p:nvPicPr>
          <p:cNvPr id="14" name="Picture 8"/>
          <p:cNvPicPr>
            <a:picLocks noChangeAspect="1" noChangeArrowheads="1"/>
          </p:cNvPicPr>
          <p:nvPr/>
        </p:nvPicPr>
        <p:blipFill>
          <a:blip r:embed="rId3" cstate="print"/>
          <a:srcRect l="55599" t="6822" r="9124" b="81664"/>
          <a:stretch>
            <a:fillRect/>
          </a:stretch>
        </p:blipFill>
        <p:spPr bwMode="auto">
          <a:xfrm>
            <a:off x="1187624" y="2132856"/>
            <a:ext cx="6984776" cy="4364232"/>
          </a:xfrm>
          <a:prstGeom prst="rect">
            <a:avLst/>
          </a:prstGeom>
          <a:noFill/>
          <a:ln w="9525">
            <a:solidFill>
              <a:srgbClr val="4F81BD"/>
            </a:solidFill>
            <a:round/>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par>
                                <p:cTn id="13" presetID="46" presetClass="path" presetSubtype="0" accel="50000" decel="50000" fill="hold" nodeType="withEffect">
                                  <p:stCondLst>
                                    <p:cond delay="0"/>
                                  </p:stCondLst>
                                  <p:childTnLst>
                                    <p:animMotion origin="layout" path="M 0 0  C -0.004 -0.08925  0.046 -0.16651  0.113 -0.17184  C 0.177 -0.1785  0.237 -0.11856  0.241 -0.03197  C 0.246 0.04796  0.204 0.12255  0.144 0.12788  C 0.089 0.13188  0.037 0.08259  0.033 0.00799  C 0.029 -0.05994  0.064 -0.12389  0.115 -0.12921  C 0.162 -0.13321  0.206 -0.09191  0.209 -0.02931  C 0.212 0.02664  0.184 0.08126  0.142 0.08392  C 0.104 0.08792  0.068 0.05595  0.065 0.00533  C 0.063 -0.03996  0.084 -0.08392  0.117 -0.08659  C 0.146 -0.08925  0.175 -0.06527  0.177 -0.02664  C 0.179 0.00666  0.164 0.03863  0.14 0.0413  C 0.12 0.04396  0.099 0.02931  0.098 0.00266  C 0.096 -0.01865  0.104 -0.0413  0.119 -0.04396  C 0.131 -0.04396  0.143 -0.03863  0.145 -0.02398  C 0.146 -0.01465  0.144 -0.00533  0.138 -0.00133  C 0.135 0  0.133 0  0.13 -0.00133  E" pathEditMode="relative" ptsTypes="">
                                      <p:cBhvr>
                                        <p:cTn id="14" dur="3000" fill="hold"/>
                                        <p:tgtEl>
                                          <p:spTgt spid="2"/>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diamond(in)">
                                      <p:cBhvr>
                                        <p:cTn id="19" dur="2000"/>
                                        <p:tgtEl>
                                          <p:spTgt spid="4">
                                            <p:txEl>
                                              <p:pRg st="0" end="0"/>
                                            </p:txEl>
                                          </p:spTgt>
                                        </p:tgtEl>
                                      </p:cBhvr>
                                    </p:animEffect>
                                  </p:childTnLst>
                                </p:cTn>
                              </p:par>
                              <p:par>
                                <p:cTn id="20" presetID="4" presetClass="emph" presetSubtype="2" fill="hold" nodeType="withEffect">
                                  <p:stCondLst>
                                    <p:cond delay="0"/>
                                  </p:stCondLst>
                                  <p:childTnLst>
                                    <p:anim to="1.5" calcmode="lin" valueType="num">
                                      <p:cBhvr override="childStyle">
                                        <p:cTn id="21" dur="2000" fill="hold"/>
                                        <p:tgtEl>
                                          <p:spTgt spid="4">
                                            <p:txEl>
                                              <p:pRg st="0" end="0"/>
                                            </p:txEl>
                                          </p:spTgt>
                                        </p:tgtEl>
                                        <p:attrNameLst>
                                          <p:attrName>style.fontSize</p:attrName>
                                        </p:attrNameLst>
                                      </p:cBhvr>
                                    </p:anim>
                                  </p:childTnLst>
                                </p:cTn>
                              </p:par>
                            </p:childTnLst>
                          </p:cTn>
                        </p:par>
                      </p:childTnLst>
                    </p:cTn>
                  </p:par>
                  <p:par>
                    <p:cTn id="22" fill="hold">
                      <p:stCondLst>
                        <p:cond delay="indefinite"/>
                      </p:stCondLst>
                      <p:childTnLst>
                        <p:par>
                          <p:cTn id="23" fill="hold">
                            <p:stCondLst>
                              <p:cond delay="0"/>
                            </p:stCondLst>
                            <p:childTnLst>
                              <p:par>
                                <p:cTn id="24" presetID="5" presetClass="emph" presetSubtype="1" nodeType="clickEffect">
                                  <p:stCondLst>
                                    <p:cond delay="0"/>
                                  </p:stCondLst>
                                  <p:childTnLst>
                                    <p:set>
                                      <p:cBhvr override="childStyle">
                                        <p:cTn id="25" dur="indefinite"/>
                                        <p:tgtEl>
                                          <p:spTgt spid="4">
                                            <p:txEl>
                                              <p:pRg st="0" end="0"/>
                                            </p:txEl>
                                          </p:spTgt>
                                        </p:tgtEl>
                                        <p:attrNameLst>
                                          <p:attrName>style.fontStyle</p:attrName>
                                        </p:attrNameLst>
                                      </p:cBhvr>
                                      <p:to>
                                        <p:strVal val="normal"/>
                                      </p:to>
                                    </p:set>
                                    <p:set>
                                      <p:cBhvr override="childStyle">
                                        <p:cTn id="26" dur="indefinite"/>
                                        <p:tgtEl>
                                          <p:spTgt spid="4">
                                            <p:txEl>
                                              <p:pRg st="0" end="0"/>
                                            </p:txEl>
                                          </p:spTgt>
                                        </p:tgtEl>
                                        <p:attrNameLst>
                                          <p:attrName>style.fontWeight</p:attrName>
                                        </p:attrNameLst>
                                      </p:cBhvr>
                                      <p:to>
                                        <p:strVal val="bold"/>
                                      </p:to>
                                    </p:set>
                                    <p:set>
                                      <p:cBhvr override="childStyle">
                                        <p:cTn id="27" dur="indefinite"/>
                                        <p:tgtEl>
                                          <p:spTgt spid="4">
                                            <p:txEl>
                                              <p:pRg st="0" end="0"/>
                                            </p:txEl>
                                          </p:spTgt>
                                        </p:tgtEl>
                                        <p:attrNameLst>
                                          <p:attrName>style.textDecorationUnderline</p:attrName>
                                        </p:attrNameLst>
                                      </p:cBhvr>
                                      <p:to>
                                        <p:strVal val="false"/>
                                      </p:to>
                                    </p:se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1" nodeType="clickEffect">
                                  <p:stCondLst>
                                    <p:cond delay="0"/>
                                  </p:stCondLst>
                                  <p:childTnLst>
                                    <p:animEffect transition="out" filter="blinds(horizontal)">
                                      <p:cBhvr>
                                        <p:cTn id="31" dur="500"/>
                                        <p:tgtEl>
                                          <p:spTgt spid="4">
                                            <p:txEl>
                                              <p:pRg st="0" end="0"/>
                                            </p:txEl>
                                          </p:spTgt>
                                        </p:tgtEl>
                                      </p:cBhvr>
                                    </p:animEffect>
                                    <p:set>
                                      <p:cBhvr>
                                        <p:cTn id="32" dur="1" fill="hold">
                                          <p:stCondLst>
                                            <p:cond delay="499"/>
                                          </p:stCondLst>
                                        </p:cTn>
                                        <p:tgtEl>
                                          <p:spTgt spid="4">
                                            <p:txEl>
                                              <p:pRg st="0" end="0"/>
                                            </p:txEl>
                                          </p:spTgt>
                                        </p:tgtEl>
                                        <p:attrNameLst>
                                          <p:attrName>style.visibility</p:attrName>
                                        </p:attrNameLst>
                                      </p:cBhvr>
                                      <p:to>
                                        <p:strVal val="hidden"/>
                                      </p:to>
                                    </p:set>
                                  </p:childTnLst>
                                </p:cTn>
                              </p:par>
                              <p:par>
                                <p:cTn id="33" presetID="3" presetClass="exit" presetSubtype="10" fill="hold" grpId="1" nodeType="withEffect">
                                  <p:stCondLst>
                                    <p:cond delay="0"/>
                                  </p:stCondLst>
                                  <p:childTnLst>
                                    <p:animEffect transition="out" filter="blinds(horizontal)">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xit" presetSubtype="4" fill="hold" grpId="2" nodeType="clickEffect">
                                  <p:stCondLst>
                                    <p:cond delay="0"/>
                                  </p:stCondLst>
                                  <p:childTnLst>
                                    <p:anim calcmode="lin" valueType="num">
                                      <p:cBhvr additive="base">
                                        <p:cTn id="39" dur="500"/>
                                        <p:tgtEl>
                                          <p:spTgt spid="3"/>
                                        </p:tgtEl>
                                        <p:attrNameLst>
                                          <p:attrName>ppt_x</p:attrName>
                                        </p:attrNameLst>
                                      </p:cBhvr>
                                      <p:tavLst>
                                        <p:tav tm="0">
                                          <p:val>
                                            <p:strVal val="ppt_x"/>
                                          </p:val>
                                        </p:tav>
                                        <p:tav tm="100000">
                                          <p:val>
                                            <p:strVal val="ppt_x"/>
                                          </p:val>
                                        </p:tav>
                                      </p:tavLst>
                                    </p:anim>
                                    <p:anim calcmode="lin" valueType="num">
                                      <p:cBhvr additive="base">
                                        <p:cTn id="40" dur="500"/>
                                        <p:tgtEl>
                                          <p:spTgt spid="3"/>
                                        </p:tgtEl>
                                        <p:attrNameLst>
                                          <p:attrName>ppt_y</p:attrName>
                                        </p:attrNameLst>
                                      </p:cBhvr>
                                      <p:tavLst>
                                        <p:tav tm="0">
                                          <p:val>
                                            <p:strVal val="ppt_y"/>
                                          </p:val>
                                        </p:tav>
                                        <p:tav tm="100000">
                                          <p:val>
                                            <p:strVal val="1+ppt_h/2"/>
                                          </p:val>
                                        </p:tav>
                                      </p:tavLst>
                                    </p:anim>
                                    <p:set>
                                      <p:cBhvr>
                                        <p:cTn id="41" dur="1" fill="hold">
                                          <p:stCondLst>
                                            <p:cond delay="499"/>
                                          </p:stCondLst>
                                        </p:cTn>
                                        <p:tgtEl>
                                          <p:spTgt spid="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checkerboard(across)">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box(in)">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9">
                                            <p:txEl>
                                              <p:pRg st="0" end="0"/>
                                            </p:txEl>
                                          </p:spTgt>
                                        </p:tgtEl>
                                        <p:attrNameLst>
                                          <p:attrName>style.visibility</p:attrName>
                                        </p:attrNameLst>
                                      </p:cBhvr>
                                      <p:to>
                                        <p:strVal val="visible"/>
                                      </p:to>
                                    </p:set>
                                    <p:animEffect transition="in" filter="box(in)">
                                      <p:cBhvr>
                                        <p:cTn id="56" dur="500"/>
                                        <p:tgtEl>
                                          <p:spTgt spid="9">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mph" presetSubtype="2" fill="hold" nodeType="clickEffect">
                                  <p:stCondLst>
                                    <p:cond delay="0"/>
                                  </p:stCondLst>
                                  <p:childTnLst>
                                    <p:anim to="1.5" calcmode="lin" valueType="num">
                                      <p:cBhvr override="childStyle">
                                        <p:cTn id="60" dur="2000" fill="hold"/>
                                        <p:tgtEl>
                                          <p:spTgt spid="9">
                                            <p:txEl>
                                              <p:pRg st="0" end="0"/>
                                            </p:txEl>
                                          </p:spTgt>
                                        </p:tgtEl>
                                        <p:attrNameLst>
                                          <p:attrName>style.fontSize</p:attrName>
                                        </p:attrNameLst>
                                      </p:cBhvr>
                                    </p:anim>
                                  </p:childTnLst>
                                </p:cTn>
                              </p:par>
                              <p:par>
                                <p:cTn id="61" presetID="2" presetClass="exit" presetSubtype="4" fill="hold" grpId="1" nodeType="withEffect">
                                  <p:stCondLst>
                                    <p:cond delay="0"/>
                                  </p:stCondLst>
                                  <p:childTnLst>
                                    <p:anim calcmode="lin" valueType="num">
                                      <p:cBhvr additive="base">
                                        <p:cTn id="62" dur="500"/>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63" dur="500"/>
                                        <p:tgtEl>
                                          <p:spTgt spid="9">
                                            <p:txEl>
                                              <p:pRg st="0" end="0"/>
                                            </p:txEl>
                                          </p:spTgt>
                                        </p:tgtEl>
                                        <p:attrNameLst>
                                          <p:attrName>ppt_y</p:attrName>
                                        </p:attrNameLst>
                                      </p:cBhvr>
                                      <p:tavLst>
                                        <p:tav tm="0">
                                          <p:val>
                                            <p:strVal val="ppt_y"/>
                                          </p:val>
                                        </p:tav>
                                        <p:tav tm="100000">
                                          <p:val>
                                            <p:strVal val="1+ppt_h/2"/>
                                          </p:val>
                                        </p:tav>
                                      </p:tavLst>
                                    </p:anim>
                                    <p:set>
                                      <p:cBhvr>
                                        <p:cTn id="64" dur="1" fill="hold">
                                          <p:stCondLst>
                                            <p:cond delay="499"/>
                                          </p:stCondLst>
                                        </p:cTn>
                                        <p:tgtEl>
                                          <p:spTgt spid="9">
                                            <p:txEl>
                                              <p:pRg st="0" end="0"/>
                                            </p:txEl>
                                          </p:spTgt>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grpId="1"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box(in)">
                                      <p:cBhvr>
                                        <p:cTn id="69" dur="500"/>
                                        <p:tgtEl>
                                          <p:spTgt spid="8"/>
                                        </p:tgtEl>
                                      </p:cBhvr>
                                    </p:animEffect>
                                  </p:childTnLst>
                                </p:cTn>
                              </p:par>
                              <p:par>
                                <p:cTn id="70" presetID="4" presetClass="emph" presetSubtype="2" fill="hold" grpId="0" nodeType="withEffect">
                                  <p:stCondLst>
                                    <p:cond delay="0"/>
                                  </p:stCondLst>
                                  <p:childTnLst>
                                    <p:anim to="1.5" calcmode="lin" valueType="num">
                                      <p:cBhvr override="childStyle">
                                        <p:cTn id="71" dur="2000" fill="hold"/>
                                        <p:tgtEl>
                                          <p:spTgt spid="8"/>
                                        </p:tgtEl>
                                        <p:attrNameLst>
                                          <p:attrName>style.fontSize</p:attrName>
                                        </p:attrNameLst>
                                      </p:cBhvr>
                                    </p:anim>
                                  </p:childTnLst>
                                </p:cTn>
                              </p:par>
                            </p:childTnLst>
                          </p:cTn>
                        </p:par>
                      </p:childTnLst>
                    </p:cTn>
                  </p:par>
                  <p:par>
                    <p:cTn id="72" fill="hold">
                      <p:stCondLst>
                        <p:cond delay="indefinite"/>
                      </p:stCondLst>
                      <p:childTnLst>
                        <p:par>
                          <p:cTn id="73" fill="hold">
                            <p:stCondLst>
                              <p:cond delay="0"/>
                            </p:stCondLst>
                            <p:childTnLst>
                              <p:par>
                                <p:cTn id="74" presetID="4" presetClass="entr" presetSubtype="16" fill="hold" grpId="0" nodeType="clickEffect">
                                  <p:stCondLst>
                                    <p:cond delay="0"/>
                                  </p:stCondLst>
                                  <p:childTnLst>
                                    <p:set>
                                      <p:cBhvr>
                                        <p:cTn id="75" dur="1" fill="hold">
                                          <p:stCondLst>
                                            <p:cond delay="0"/>
                                          </p:stCondLst>
                                        </p:cTn>
                                        <p:tgtEl>
                                          <p:spTgt spid="10">
                                            <p:txEl>
                                              <p:pRg st="0" end="0"/>
                                            </p:txEl>
                                          </p:spTgt>
                                        </p:tgtEl>
                                        <p:attrNameLst>
                                          <p:attrName>style.visibility</p:attrName>
                                        </p:attrNameLst>
                                      </p:cBhvr>
                                      <p:to>
                                        <p:strVal val="visible"/>
                                      </p:to>
                                    </p:set>
                                    <p:animEffect transition="in" filter="box(in)">
                                      <p:cBhvr>
                                        <p:cTn id="76" dur="500"/>
                                        <p:tgtEl>
                                          <p:spTgt spid="10">
                                            <p:txEl>
                                              <p:pRg st="0" end="0"/>
                                            </p:txEl>
                                          </p:spTgt>
                                        </p:tgtEl>
                                      </p:cBhvr>
                                    </p:animEffect>
                                  </p:childTnLst>
                                </p:cTn>
                              </p:par>
                              <p:par>
                                <p:cTn id="77" presetID="4" presetClass="emph" presetSubtype="2" fill="hold" nodeType="withEffect">
                                  <p:stCondLst>
                                    <p:cond delay="0"/>
                                  </p:stCondLst>
                                  <p:childTnLst>
                                    <p:anim to="1.5" calcmode="lin" valueType="num">
                                      <p:cBhvr override="childStyle">
                                        <p:cTn id="78" dur="2000" fill="hold"/>
                                        <p:tgtEl>
                                          <p:spTgt spid="10">
                                            <p:txEl>
                                              <p:pRg st="0" end="0"/>
                                            </p:txEl>
                                          </p:spTgt>
                                        </p:tgtEl>
                                        <p:attrNameLst>
                                          <p:attrName>style.fontSize</p:attrName>
                                        </p:attrNameLst>
                                      </p:cBhvr>
                                    </p:anim>
                                  </p:childTnLst>
                                </p:cTn>
                              </p:par>
                            </p:childTnLst>
                          </p:cTn>
                        </p:par>
                      </p:childTnLst>
                    </p:cTn>
                  </p:par>
                  <p:par>
                    <p:cTn id="79" fill="hold">
                      <p:stCondLst>
                        <p:cond delay="indefinite"/>
                      </p:stCondLst>
                      <p:childTnLst>
                        <p:par>
                          <p:cTn id="80" fill="hold">
                            <p:stCondLst>
                              <p:cond delay="0"/>
                            </p:stCondLst>
                            <p:childTnLst>
                              <p:par>
                                <p:cTn id="81" presetID="4" presetClass="entr" presetSubtype="16" fill="hold" grpId="0" nodeType="clickEffect">
                                  <p:stCondLst>
                                    <p:cond delay="0"/>
                                  </p:stCondLst>
                                  <p:childTnLst>
                                    <p:set>
                                      <p:cBhvr>
                                        <p:cTn id="82" dur="1" fill="hold">
                                          <p:stCondLst>
                                            <p:cond delay="0"/>
                                          </p:stCondLst>
                                        </p:cTn>
                                        <p:tgtEl>
                                          <p:spTgt spid="12">
                                            <p:txEl>
                                              <p:pRg st="0" end="0"/>
                                            </p:txEl>
                                          </p:spTgt>
                                        </p:tgtEl>
                                        <p:attrNameLst>
                                          <p:attrName>style.visibility</p:attrName>
                                        </p:attrNameLst>
                                      </p:cBhvr>
                                      <p:to>
                                        <p:strVal val="visible"/>
                                      </p:to>
                                    </p:set>
                                    <p:animEffect transition="in" filter="box(in)">
                                      <p:cBhvr>
                                        <p:cTn id="83" dur="500"/>
                                        <p:tgtEl>
                                          <p:spTgt spid="12">
                                            <p:txEl>
                                              <p:pRg st="0" end="0"/>
                                            </p:txEl>
                                          </p:spTgt>
                                        </p:tgtEl>
                                      </p:cBhvr>
                                    </p:animEffect>
                                  </p:childTnLst>
                                </p:cTn>
                              </p:par>
                              <p:par>
                                <p:cTn id="84" presetID="4" presetClass="emph" presetSubtype="2" fill="hold" nodeType="withEffect">
                                  <p:stCondLst>
                                    <p:cond delay="0"/>
                                  </p:stCondLst>
                                  <p:childTnLst>
                                    <p:anim to="1.5" calcmode="lin" valueType="num">
                                      <p:cBhvr override="childStyle">
                                        <p:cTn id="85" dur="2000" fill="hold"/>
                                        <p:tgtEl>
                                          <p:spTgt spid="12">
                                            <p:txEl>
                                              <p:pRg st="0" end="0"/>
                                            </p:txEl>
                                          </p:spTgt>
                                        </p:tgtEl>
                                        <p:attrNameLst>
                                          <p:attrName>style.fontSize</p:attrName>
                                        </p:attrNameLst>
                                      </p:cBhvr>
                                    </p:anim>
                                  </p:childTnLst>
                                </p:cTn>
                              </p:par>
                            </p:childTnLst>
                          </p:cTn>
                        </p:par>
                      </p:childTnLst>
                    </p:cTn>
                  </p:par>
                  <p:par>
                    <p:cTn id="86" fill="hold">
                      <p:stCondLst>
                        <p:cond delay="indefinite"/>
                      </p:stCondLst>
                      <p:childTnLst>
                        <p:par>
                          <p:cTn id="87" fill="hold">
                            <p:stCondLst>
                              <p:cond delay="0"/>
                            </p:stCondLst>
                            <p:childTnLst>
                              <p:par>
                                <p:cTn id="88" presetID="4" presetClass="entr" presetSubtype="16" fill="hold" grpId="0" nodeType="clickEffect">
                                  <p:stCondLst>
                                    <p:cond delay="0"/>
                                  </p:stCondLst>
                                  <p:childTnLst>
                                    <p:set>
                                      <p:cBhvr>
                                        <p:cTn id="89" dur="1" fill="hold">
                                          <p:stCondLst>
                                            <p:cond delay="0"/>
                                          </p:stCondLst>
                                        </p:cTn>
                                        <p:tgtEl>
                                          <p:spTgt spid="11">
                                            <p:txEl>
                                              <p:pRg st="0" end="0"/>
                                            </p:txEl>
                                          </p:spTgt>
                                        </p:tgtEl>
                                        <p:attrNameLst>
                                          <p:attrName>style.visibility</p:attrName>
                                        </p:attrNameLst>
                                      </p:cBhvr>
                                      <p:to>
                                        <p:strVal val="visible"/>
                                      </p:to>
                                    </p:set>
                                    <p:animEffect transition="in" filter="box(in)">
                                      <p:cBhvr>
                                        <p:cTn id="90" dur="500"/>
                                        <p:tgtEl>
                                          <p:spTgt spid="11">
                                            <p:txEl>
                                              <p:pRg st="0" end="0"/>
                                            </p:txEl>
                                          </p:spTgt>
                                        </p:tgtEl>
                                      </p:cBhvr>
                                    </p:animEffect>
                                  </p:childTnLst>
                                </p:cTn>
                              </p:par>
                              <p:par>
                                <p:cTn id="91" presetID="4" presetClass="emph" presetSubtype="2" fill="hold" nodeType="withEffect">
                                  <p:stCondLst>
                                    <p:cond delay="0"/>
                                  </p:stCondLst>
                                  <p:childTnLst>
                                    <p:anim to="1.5" calcmode="lin" valueType="num">
                                      <p:cBhvr override="childStyle">
                                        <p:cTn id="92" dur="2000" fill="hold"/>
                                        <p:tgtEl>
                                          <p:spTgt spid="11">
                                            <p:txEl>
                                              <p:pRg st="0" end="0"/>
                                            </p:txEl>
                                          </p:spTgt>
                                        </p:tgtEl>
                                        <p:attrNameLst>
                                          <p:attrName>style.fontSize</p:attrName>
                                        </p:attrNameLst>
                                      </p:cBhvr>
                                    </p:anim>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13">
                                            <p:txEl>
                                              <p:pRg st="0" end="0"/>
                                            </p:txEl>
                                          </p:spTgt>
                                        </p:tgtEl>
                                        <p:attrNameLst>
                                          <p:attrName>style.visibility</p:attrName>
                                        </p:attrNameLst>
                                      </p:cBhvr>
                                      <p:to>
                                        <p:strVal val="visible"/>
                                      </p:to>
                                    </p:set>
                                    <p:animEffect transition="in" filter="box(in)">
                                      <p:cBhvr>
                                        <p:cTn id="97" dur="500"/>
                                        <p:tgtEl>
                                          <p:spTgt spid="13">
                                            <p:txEl>
                                              <p:pRg st="0" end="0"/>
                                            </p:txEl>
                                          </p:spTgt>
                                        </p:tgtEl>
                                      </p:cBhvr>
                                    </p:animEffect>
                                  </p:childTnLst>
                                </p:cTn>
                              </p:par>
                              <p:par>
                                <p:cTn id="98" presetID="4" presetClass="emph" presetSubtype="2" fill="hold" nodeType="withEffect">
                                  <p:stCondLst>
                                    <p:cond delay="0"/>
                                  </p:stCondLst>
                                  <p:childTnLst>
                                    <p:anim to="1.5" calcmode="lin" valueType="num">
                                      <p:cBhvr override="childStyle">
                                        <p:cTn id="99" dur="2000" fill="hold"/>
                                        <p:tgtEl>
                                          <p:spTgt spid="13">
                                            <p:txEl>
                                              <p:pRg st="0" end="0"/>
                                            </p:txEl>
                                          </p:spTgt>
                                        </p:tgtEl>
                                        <p:attrNameLst>
                                          <p:attrName>style.fontSize</p:attrName>
                                        </p:attrNameLst>
                                      </p:cBhvr>
                                    </p:anim>
                                  </p:childTnLst>
                                </p:cTn>
                              </p:par>
                            </p:childTnLst>
                          </p:cTn>
                        </p:par>
                      </p:childTnLst>
                    </p:cTn>
                  </p:par>
                  <p:par>
                    <p:cTn id="100" fill="hold">
                      <p:stCondLst>
                        <p:cond delay="indefinite"/>
                      </p:stCondLst>
                      <p:childTnLst>
                        <p:par>
                          <p:cTn id="101" fill="hold">
                            <p:stCondLst>
                              <p:cond delay="0"/>
                            </p:stCondLst>
                            <p:childTnLst>
                              <p:par>
                                <p:cTn id="102" presetID="4" presetClass="entr" presetSubtype="16" fill="hold" nodeType="click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box(in)">
                                      <p:cBhvr>
                                        <p:cTn id="10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4" grpId="0" build="allAtOnce"/>
      <p:bldP spid="4" grpId="1" build="allAtOnce"/>
      <p:bldP spid="6" grpId="0"/>
      <p:bldP spid="8" grpId="0"/>
      <p:bldP spid="8" grpId="1"/>
      <p:bldP spid="9" grpId="0" build="allAtOnce"/>
      <p:bldP spid="9" grpId="1" build="allAtOnce"/>
      <p:bldP spid="10" grpId="0" build="allAtOnce"/>
      <p:bldP spid="11" grpId="0" build="allAtOnce"/>
      <p:bldP spid="12" grpId="0" build="allAtOnce"/>
      <p:bldP spid="13"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algn="l"/>
            <a:r>
              <a:rPr lang="en-US" sz="2800" dirty="0" smtClean="0"/>
              <a:t>(1) </a:t>
            </a:r>
            <a:r>
              <a:rPr lang="en-US" sz="2800" b="1" dirty="0" smtClean="0"/>
              <a:t>Ask </a:t>
            </a:r>
            <a:r>
              <a:rPr lang="en-US" sz="2800" dirty="0" smtClean="0"/>
              <a:t>if the person smokes</a:t>
            </a:r>
          </a:p>
          <a:p>
            <a:pPr algn="l"/>
            <a:r>
              <a:rPr lang="en-US" sz="2800" dirty="0" smtClean="0"/>
              <a:t>(2) </a:t>
            </a:r>
            <a:r>
              <a:rPr lang="en-US" sz="2800" b="1" dirty="0" smtClean="0"/>
              <a:t>Advise </a:t>
            </a:r>
            <a:r>
              <a:rPr lang="en-US" sz="2800" dirty="0" smtClean="0"/>
              <a:t>smokers to quit</a:t>
            </a:r>
          </a:p>
          <a:p>
            <a:pPr lvl="0" algn="l"/>
            <a:r>
              <a:rPr lang="en-US" sz="2800" dirty="0" smtClean="0"/>
              <a:t>(3) If they would like help </a:t>
            </a:r>
            <a:r>
              <a:rPr lang="en-US" sz="2800" b="1" dirty="0" smtClean="0"/>
              <a:t>refer </a:t>
            </a:r>
            <a:r>
              <a:rPr lang="en-US" sz="2800" dirty="0" smtClean="0"/>
              <a:t>them to the NHS Stop Smoking</a:t>
            </a:r>
          </a:p>
          <a:p>
            <a:pPr lvl="0" algn="l"/>
            <a:r>
              <a:rPr lang="en-US" sz="2800" dirty="0" smtClean="0"/>
              <a:t>Service, and we apply to him 5A’s </a:t>
            </a:r>
            <a:r>
              <a:rPr lang="en-US" sz="2800" dirty="0" err="1" smtClean="0"/>
              <a:t>approch</a:t>
            </a:r>
            <a:r>
              <a:rPr lang="en-US" sz="2800" dirty="0" smtClean="0"/>
              <a:t> </a:t>
            </a:r>
          </a:p>
          <a:p>
            <a:pPr lvl="0" algn="l"/>
            <a:r>
              <a:rPr lang="en-US" sz="2800" dirty="0" smtClean="0"/>
              <a:t>or if they do not want to attend the service, then </a:t>
            </a:r>
            <a:r>
              <a:rPr lang="en-US" sz="2800" b="1" dirty="0" smtClean="0"/>
              <a:t>possible </a:t>
            </a:r>
            <a:r>
              <a:rPr lang="en-US" sz="2800" dirty="0" smtClean="0"/>
              <a:t>offer an alternative </a:t>
            </a:r>
          </a:p>
          <a:p>
            <a:pPr algn="l"/>
            <a:endParaRPr lang="en-US" sz="2800" dirty="0" smtClean="0"/>
          </a:p>
          <a:p>
            <a:pPr algn="l"/>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16835" y="367403"/>
            <a:ext cx="6316662" cy="1143000"/>
          </a:xfrm>
        </p:spPr>
        <p:txBody>
          <a:bodyPr>
            <a:normAutofit/>
          </a:bodyPr>
          <a:lstStyle/>
          <a:p>
            <a:r>
              <a:rPr lang="en-US" dirty="0" smtClean="0">
                <a:solidFill>
                  <a:srgbClr val="C00000"/>
                </a:solidFill>
              </a:rPr>
              <a:t>Not Thinking About Quitting: </a:t>
            </a:r>
            <a:r>
              <a:rPr lang="en-US" dirty="0" smtClean="0"/>
              <a:t/>
            </a:r>
            <a:br>
              <a:rPr lang="en-US" dirty="0" smtClean="0"/>
            </a:br>
            <a:endParaRPr lang="ar-SA" dirty="0"/>
          </a:p>
        </p:txBody>
      </p:sp>
      <p:sp>
        <p:nvSpPr>
          <p:cNvPr id="3" name="عنصر نائب للمحتوى 2"/>
          <p:cNvSpPr>
            <a:spLocks noGrp="1"/>
          </p:cNvSpPr>
          <p:nvPr>
            <p:ph idx="1"/>
          </p:nvPr>
        </p:nvSpPr>
        <p:spPr>
          <a:xfrm>
            <a:off x="428596" y="1571612"/>
            <a:ext cx="8229600" cy="4525963"/>
          </a:xfrm>
        </p:spPr>
        <p:txBody>
          <a:bodyPr>
            <a:normAutofit/>
          </a:bodyPr>
          <a:lstStyle/>
          <a:p>
            <a:pPr algn="l" rtl="0"/>
            <a:r>
              <a:rPr lang="en-US" dirty="0" smtClean="0">
                <a:solidFill>
                  <a:srgbClr val="C00000"/>
                </a:solidFill>
              </a:rPr>
              <a:t>objective</a:t>
            </a:r>
            <a:r>
              <a:rPr lang="en-US" dirty="0" smtClean="0"/>
              <a:t>: </a:t>
            </a:r>
            <a:r>
              <a:rPr lang="en-US" dirty="0"/>
              <a:t>to help the patient reflect on his – her smoking </a:t>
            </a:r>
            <a:r>
              <a:rPr lang="en-US" dirty="0" smtClean="0"/>
              <a:t>.</a:t>
            </a:r>
            <a:endParaRPr lang="en-US" dirty="0"/>
          </a:p>
          <a:p>
            <a:pPr lvl="0" algn="l" rtl="0"/>
            <a:r>
              <a:rPr lang="en-US" dirty="0" smtClean="0"/>
              <a:t>-Ask </a:t>
            </a:r>
            <a:r>
              <a:rPr lang="en-US" dirty="0"/>
              <a:t>about and discuss the impact of smoking on the patient's life .</a:t>
            </a:r>
          </a:p>
          <a:p>
            <a:pPr algn="l" rtl="0"/>
            <a:r>
              <a:rPr lang="en-US" dirty="0"/>
              <a:t>- Link every smoking – related illness in the patient to his - her smoking .</a:t>
            </a:r>
          </a:p>
          <a:p>
            <a:pPr algn="l" rtl="0"/>
            <a:r>
              <a:rPr lang="en-US" dirty="0"/>
              <a:t>- Provide a strong personalized message .</a:t>
            </a:r>
          </a:p>
          <a:p>
            <a:pPr algn="l" rtl="0"/>
            <a:r>
              <a:rPr lang="en-US" dirty="0"/>
              <a:t>-Encourage patient to make his L her house and car smoke free .</a:t>
            </a:r>
          </a:p>
          <a:p>
            <a:pPr algn="l" rtl="0"/>
            <a:r>
              <a:rPr lang="en-US" dirty="0"/>
              <a:t>- Provide relevant education materials</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C00000"/>
                </a:solidFill>
              </a:rPr>
              <a:t>Thinking About Quitting :</a:t>
            </a:r>
            <a:endParaRPr lang="ar-SA" dirty="0">
              <a:solidFill>
                <a:srgbClr val="C00000"/>
              </a:solidFill>
            </a:endParaRPr>
          </a:p>
        </p:txBody>
      </p:sp>
      <p:sp>
        <p:nvSpPr>
          <p:cNvPr id="3" name="عنصر نائب للمحتوى 2"/>
          <p:cNvSpPr>
            <a:spLocks noGrp="1"/>
          </p:cNvSpPr>
          <p:nvPr>
            <p:ph idx="1"/>
          </p:nvPr>
        </p:nvSpPr>
        <p:spPr>
          <a:xfrm>
            <a:off x="2425148" y="1600200"/>
            <a:ext cx="6595027" cy="4525963"/>
          </a:xfrm>
        </p:spPr>
        <p:txBody>
          <a:bodyPr/>
          <a:lstStyle/>
          <a:p>
            <a:pPr algn="l" rtl="0">
              <a:buNone/>
            </a:pPr>
            <a:r>
              <a:rPr lang="en-US" dirty="0" smtClean="0"/>
              <a:t> </a:t>
            </a:r>
            <a:endParaRPr lang="en-US" dirty="0"/>
          </a:p>
          <a:p>
            <a:pPr algn="l" rtl="0"/>
            <a:r>
              <a:rPr lang="en-US" dirty="0">
                <a:solidFill>
                  <a:srgbClr val="C00000"/>
                </a:solidFill>
              </a:rPr>
              <a:t>Objective: </a:t>
            </a:r>
            <a:r>
              <a:rPr lang="en-US" dirty="0"/>
              <a:t>to increase patient's motivation to quit .</a:t>
            </a:r>
          </a:p>
          <a:p>
            <a:pPr algn="l" rtl="0"/>
            <a:r>
              <a:rPr lang="en-US" dirty="0"/>
              <a:t>- Offer to help your patient .</a:t>
            </a:r>
          </a:p>
          <a:p>
            <a:pPr algn="l" rtl="0"/>
            <a:r>
              <a:rPr lang="en-US" dirty="0"/>
              <a:t>- Ask about your patient's concerns about quitting and discuss ways of dealing with </a:t>
            </a:r>
            <a:r>
              <a:rPr lang="en-US" dirty="0" smtClean="0"/>
              <a:t>   them </a:t>
            </a:r>
            <a:endParaRPr lang="en-US" dirty="0"/>
          </a:p>
          <a:p>
            <a:pPr algn="l" rtl="0"/>
            <a:r>
              <a:rPr lang="en-US" dirty="0" smtClean="0"/>
              <a:t>- Provide </a:t>
            </a:r>
            <a:r>
              <a:rPr lang="en-US" dirty="0"/>
              <a:t>patient materials </a:t>
            </a:r>
            <a:endParaRPr lang="en-US" dirty="0" smtClean="0"/>
          </a:p>
          <a:p>
            <a:pPr algn="l" rtl="0"/>
            <a:r>
              <a:rPr lang="en-US" dirty="0"/>
              <a:t>- Suggest a follow-up visit .</a:t>
            </a:r>
          </a:p>
          <a:p>
            <a:pPr algn="l">
              <a:buFontTx/>
              <a:buChar char="-"/>
            </a:pP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600" dirty="0" smtClean="0">
                <a:solidFill>
                  <a:schemeClr val="accent2">
                    <a:lumMod val="50000"/>
                  </a:schemeClr>
                </a:solidFill>
              </a:rPr>
              <a:t>5 A’s </a:t>
            </a:r>
            <a:r>
              <a:rPr lang="en-US" sz="3600" dirty="0" err="1" smtClean="0">
                <a:solidFill>
                  <a:schemeClr val="accent2">
                    <a:lumMod val="50000"/>
                  </a:schemeClr>
                </a:solidFill>
              </a:rPr>
              <a:t>appraoch</a:t>
            </a:r>
            <a:r>
              <a:rPr lang="en-US" sz="3600" dirty="0" smtClean="0">
                <a:solidFill>
                  <a:schemeClr val="accent2">
                    <a:lumMod val="50000"/>
                  </a:schemeClr>
                </a:solidFill>
              </a:rPr>
              <a:t> : </a:t>
            </a:r>
            <a:endParaRPr lang="ar-SA" sz="3600" dirty="0">
              <a:solidFill>
                <a:schemeClr val="accent2">
                  <a:lumMod val="50000"/>
                </a:schemeClr>
              </a:solidFill>
            </a:endParaRPr>
          </a:p>
        </p:txBody>
      </p:sp>
      <p:sp>
        <p:nvSpPr>
          <p:cNvPr id="3" name="عنصر نائب للمحتوى 2"/>
          <p:cNvSpPr>
            <a:spLocks noGrp="1"/>
          </p:cNvSpPr>
          <p:nvPr>
            <p:ph idx="1"/>
          </p:nvPr>
        </p:nvSpPr>
        <p:spPr>
          <a:xfrm>
            <a:off x="2817813" y="2332037"/>
            <a:ext cx="6326187" cy="4525963"/>
          </a:xfrm>
        </p:spPr>
        <p:txBody>
          <a:bodyPr/>
          <a:lstStyle/>
          <a:p>
            <a:pPr algn="l">
              <a:lnSpc>
                <a:spcPct val="90000"/>
              </a:lnSpc>
              <a:buFont typeface="Wingdings" pitchFamily="2" charset="2"/>
              <a:buChar char="§"/>
            </a:pPr>
            <a:r>
              <a:rPr lang="en-US" dirty="0" smtClean="0"/>
              <a:t>Ask</a:t>
            </a:r>
          </a:p>
          <a:p>
            <a:pPr algn="l">
              <a:lnSpc>
                <a:spcPct val="90000"/>
              </a:lnSpc>
              <a:buFont typeface="Wingdings" pitchFamily="2" charset="2"/>
              <a:buChar char="§"/>
            </a:pPr>
            <a:r>
              <a:rPr lang="en-US" dirty="0" smtClean="0"/>
              <a:t>Advise</a:t>
            </a:r>
          </a:p>
          <a:p>
            <a:pPr algn="l">
              <a:lnSpc>
                <a:spcPct val="90000"/>
              </a:lnSpc>
              <a:buFont typeface="Wingdings" pitchFamily="2" charset="2"/>
              <a:buChar char="§"/>
            </a:pPr>
            <a:r>
              <a:rPr lang="en-US" dirty="0" smtClean="0"/>
              <a:t>Assess</a:t>
            </a:r>
          </a:p>
          <a:p>
            <a:pPr algn="l">
              <a:lnSpc>
                <a:spcPct val="90000"/>
              </a:lnSpc>
              <a:buFont typeface="Wingdings" pitchFamily="2" charset="2"/>
              <a:buChar char="§"/>
            </a:pPr>
            <a:r>
              <a:rPr lang="en-US" dirty="0" smtClean="0"/>
              <a:t>Assist</a:t>
            </a:r>
          </a:p>
          <a:p>
            <a:pPr algn="l">
              <a:lnSpc>
                <a:spcPct val="90000"/>
              </a:lnSpc>
              <a:buFont typeface="Wingdings" pitchFamily="2" charset="2"/>
              <a:buChar char="§"/>
            </a:pPr>
            <a:r>
              <a:rPr lang="en-US" dirty="0" smtClean="0"/>
              <a:t>Arrange for follow-up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ox(i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ox(i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ox(i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ox(in)">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ox(in)">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02365" y="0"/>
            <a:ext cx="8317810" cy="1325217"/>
          </a:xfrm>
        </p:spPr>
        <p:txBody>
          <a:bodyPr>
            <a:normAutofit/>
          </a:bodyPr>
          <a:lstStyle/>
          <a:p>
            <a:r>
              <a:rPr lang="en-US" dirty="0" smtClean="0">
                <a:solidFill>
                  <a:srgbClr val="C00000"/>
                </a:solidFill>
              </a:rPr>
              <a:t>Clinical Visit of such smoker we have to follow some points :</a:t>
            </a:r>
            <a:endParaRPr lang="ar-SA" dirty="0">
              <a:solidFill>
                <a:srgbClr val="C00000"/>
              </a:solidFill>
            </a:endParaRPr>
          </a:p>
        </p:txBody>
      </p:sp>
      <p:sp>
        <p:nvSpPr>
          <p:cNvPr id="3" name="عنصر نائب للمحتوى 2"/>
          <p:cNvSpPr>
            <a:spLocks noGrp="1"/>
          </p:cNvSpPr>
          <p:nvPr>
            <p:ph idx="1"/>
          </p:nvPr>
        </p:nvSpPr>
        <p:spPr/>
        <p:txBody>
          <a:bodyPr/>
          <a:lstStyle/>
          <a:p>
            <a:pPr algn="l"/>
            <a:r>
              <a:rPr lang="en-US" dirty="0"/>
              <a:t>. </a:t>
            </a:r>
            <a:r>
              <a:rPr lang="en-US" dirty="0">
                <a:solidFill>
                  <a:srgbClr val="00B050"/>
                </a:solidFill>
              </a:rPr>
              <a:t>problem identification : </a:t>
            </a:r>
            <a:endParaRPr lang="en-US" dirty="0" smtClean="0">
              <a:solidFill>
                <a:srgbClr val="00B050"/>
              </a:solidFill>
            </a:endParaRPr>
          </a:p>
          <a:p>
            <a:pPr algn="l"/>
            <a:r>
              <a:rPr lang="en-US" dirty="0"/>
              <a:t>. </a:t>
            </a:r>
            <a:r>
              <a:rPr lang="en-US" dirty="0">
                <a:solidFill>
                  <a:schemeClr val="tx2"/>
                </a:solidFill>
              </a:rPr>
              <a:t>introduction and referral information : </a:t>
            </a:r>
            <a:endParaRPr lang="en-US" dirty="0" smtClean="0">
              <a:solidFill>
                <a:schemeClr val="tx2"/>
              </a:solidFill>
            </a:endParaRPr>
          </a:p>
          <a:p>
            <a:pPr algn="l"/>
            <a:r>
              <a:rPr lang="en-US" dirty="0">
                <a:solidFill>
                  <a:srgbClr val="C00000"/>
                </a:solidFill>
              </a:rPr>
              <a:t>Why he – she want to quit </a:t>
            </a:r>
            <a:r>
              <a:rPr lang="en-US" dirty="0" smtClean="0">
                <a:solidFill>
                  <a:srgbClr val="C00000"/>
                </a:solidFill>
              </a:rPr>
              <a:t>?</a:t>
            </a:r>
          </a:p>
          <a:p>
            <a:pPr algn="l"/>
            <a:r>
              <a:rPr lang="en-US" dirty="0"/>
              <a:t>Client who like smoking but feel pressured to quit smoking </a:t>
            </a:r>
            <a:r>
              <a:rPr lang="en-US" dirty="0" smtClean="0">
                <a:sym typeface="Wingdings" pitchFamily="2" charset="2"/>
              </a:rPr>
              <a:t></a:t>
            </a:r>
            <a:r>
              <a:rPr lang="en-US" dirty="0" smtClean="0"/>
              <a:t> </a:t>
            </a:r>
            <a:r>
              <a:rPr lang="en-US" dirty="0">
                <a:solidFill>
                  <a:schemeClr val="accent5"/>
                </a:solidFill>
              </a:rPr>
              <a:t>less committed to change</a:t>
            </a:r>
          </a:p>
          <a:p>
            <a:pPr algn="l"/>
            <a:r>
              <a:rPr lang="en-US" dirty="0"/>
              <a:t>Clients who want to quit smoking </a:t>
            </a:r>
            <a:r>
              <a:rPr lang="en-US" dirty="0" smtClean="0">
                <a:sym typeface="Wingdings" pitchFamily="2" charset="2"/>
              </a:rPr>
              <a:t></a:t>
            </a:r>
            <a:r>
              <a:rPr lang="en-US" dirty="0" smtClean="0">
                <a:solidFill>
                  <a:srgbClr val="C00000"/>
                </a:solidFill>
              </a:rPr>
              <a:t>high </a:t>
            </a:r>
            <a:r>
              <a:rPr lang="en-US" dirty="0">
                <a:solidFill>
                  <a:srgbClr val="C00000"/>
                </a:solidFill>
              </a:rPr>
              <a:t>committed to change </a:t>
            </a:r>
          </a:p>
          <a:p>
            <a:endParaRPr lang="en-US" dirty="0">
              <a:solidFill>
                <a:schemeClr val="accent2"/>
              </a:solidFill>
            </a:endParaRPr>
          </a:p>
          <a:p>
            <a:endParaRPr lang="en-US" dirty="0">
              <a:solidFill>
                <a:schemeClr val="tx2"/>
              </a:solidFill>
            </a:endParaRPr>
          </a:p>
          <a:p>
            <a:endParaRPr lang="en-US" dirty="0">
              <a:solidFill>
                <a:srgbClr val="00B050"/>
              </a:solidFill>
            </a:endParaRPr>
          </a:p>
          <a:p>
            <a:endParaRPr lang="ar-SA" dirty="0"/>
          </a:p>
        </p:txBody>
      </p:sp>
      <p:sp>
        <p:nvSpPr>
          <p:cNvPr id="6" name="مربع نص 5"/>
          <p:cNvSpPr txBox="1"/>
          <p:nvPr/>
        </p:nvSpPr>
        <p:spPr>
          <a:xfrm>
            <a:off x="2500298" y="2428868"/>
            <a:ext cx="3500462" cy="1015663"/>
          </a:xfrm>
          <a:prstGeom prst="rect">
            <a:avLst/>
          </a:prstGeom>
          <a:noFill/>
        </p:spPr>
        <p:txBody>
          <a:bodyPr wrap="square" rtlCol="1">
            <a:spAutoFit/>
          </a:bodyPr>
          <a:lstStyle/>
          <a:p>
            <a:pPr lvl="0" fontAlgn="base">
              <a:spcBef>
                <a:spcPct val="0"/>
              </a:spcBef>
              <a:spcAft>
                <a:spcPct val="0"/>
              </a:spcAft>
            </a:pPr>
            <a:r>
              <a:rPr kumimoji="0" lang="en-US" sz="6000" b="0" i="0" u="none" strike="noStrike" cap="none" normalizeH="0" baseline="0" dirty="0" smtClean="0">
                <a:ln>
                  <a:noFill/>
                </a:ln>
                <a:solidFill>
                  <a:srgbClr val="FF0000"/>
                </a:solidFill>
                <a:effectLst/>
                <a:latin typeface="Calibri" pitchFamily="34" charset="0"/>
                <a:ea typeface="Calibri" pitchFamily="34" charset="0"/>
                <a:cs typeface="Arial" pitchFamily="34" charset="0"/>
              </a:rPr>
              <a:t>Why ??? </a:t>
            </a:r>
            <a:endParaRPr kumimoji="0" lang="en-US" sz="6000" b="0" i="0" u="none" strike="noStrike" cap="none" normalizeH="0" baseline="0" dirty="0" smtClean="0">
              <a:ln>
                <a:noFill/>
              </a:ln>
              <a:solidFill>
                <a:srgbClr val="FF0000"/>
              </a:solidFill>
              <a:effectLst/>
              <a:latin typeface="Arial" pitchFamily="34" charset="0"/>
              <a:cs typeface="Arial" pitchFamily="34" charset="0"/>
            </a:endParaRPr>
          </a:p>
        </p:txBody>
      </p:sp>
      <p:sp>
        <p:nvSpPr>
          <p:cNvPr id="1026" name="Rectangle 2"/>
          <p:cNvSpPr>
            <a:spLocks noChangeArrowheads="1"/>
          </p:cNvSpPr>
          <p:nvPr/>
        </p:nvSpPr>
        <p:spPr bwMode="auto">
          <a:xfrm>
            <a:off x="3857620" y="2357430"/>
            <a:ext cx="142876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مربع نص 7"/>
          <p:cNvSpPr txBox="1"/>
          <p:nvPr/>
        </p:nvSpPr>
        <p:spPr>
          <a:xfrm>
            <a:off x="2357422" y="2500306"/>
            <a:ext cx="4643470" cy="369332"/>
          </a:xfrm>
          <a:prstGeom prst="rect">
            <a:avLst/>
          </a:prstGeom>
          <a:noFill/>
        </p:spPr>
        <p:txBody>
          <a:bodyPr wrap="square" rtlCol="1">
            <a:spAutoFit/>
          </a:bodyPr>
          <a:lstStyle/>
          <a:p>
            <a:endParaRPr lang="ar-SA" dirty="0"/>
          </a:p>
        </p:txBody>
      </p:sp>
      <p:sp>
        <p:nvSpPr>
          <p:cNvPr id="1027" name="Rectangle 3"/>
          <p:cNvSpPr>
            <a:spLocks noChangeArrowheads="1"/>
          </p:cNvSpPr>
          <p:nvPr/>
        </p:nvSpPr>
        <p:spPr bwMode="auto">
          <a:xfrm>
            <a:off x="785786" y="2714620"/>
            <a:ext cx="7429552" cy="1200329"/>
          </a:xfrm>
          <a:prstGeom prst="rect">
            <a:avLst/>
          </a:prstGeom>
          <a:solidFill>
            <a:schemeClr val="accent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They are disgusted by their habit and are concerned about their own health </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مربع نص 9"/>
          <p:cNvSpPr txBox="1"/>
          <p:nvPr/>
        </p:nvSpPr>
        <p:spPr>
          <a:xfrm>
            <a:off x="785786" y="2714620"/>
            <a:ext cx="7429552" cy="1569660"/>
          </a:xfrm>
          <a:prstGeom prst="rect">
            <a:avLst/>
          </a:prstGeom>
          <a:solidFill>
            <a:schemeClr val="accent2"/>
          </a:solidFill>
        </p:spPr>
        <p:txBody>
          <a:bodyPr wrap="square" rtlCol="1">
            <a:spAutoFit/>
          </a:bodyPr>
          <a:lstStyle/>
          <a:p>
            <a:r>
              <a:rPr lang="en-US" sz="3200" dirty="0"/>
              <a:t>So ,, the motivation for change if it come from within the person more better than if it come from outside the person</a:t>
            </a:r>
            <a:r>
              <a:rPr lang="en-US" dirty="0"/>
              <a:t> </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027"/>
                                        </p:tgtEl>
                                        <p:attrNameLst>
                                          <p:attrName>style.visibility</p:attrName>
                                        </p:attrNameLst>
                                      </p:cBhvr>
                                      <p:to>
                                        <p:strVal val="visible"/>
                                      </p:to>
                                    </p:set>
                                    <p:animEffect transition="in" filter="checkerboard(across)">
                                      <p:cBhvr>
                                        <p:cTn id="41" dur="500"/>
                                        <p:tgtEl>
                                          <p:spTgt spid="1027"/>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checkerboard(across)">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7"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2067340" y="1600200"/>
            <a:ext cx="6952836" cy="4525963"/>
          </a:xfrm>
        </p:spPr>
        <p:txBody>
          <a:bodyPr/>
          <a:lstStyle/>
          <a:p>
            <a:pPr algn="l" rtl="0"/>
            <a:r>
              <a:rPr lang="en-US" sz="3200" dirty="0" smtClean="0">
                <a:solidFill>
                  <a:srgbClr val="C00000"/>
                </a:solidFill>
              </a:rPr>
              <a:t>What the client want to achieve ? what brings you here ? </a:t>
            </a:r>
          </a:p>
          <a:p>
            <a:pPr algn="l" rtl="0"/>
            <a:endParaRPr lang="en-US" sz="3200" dirty="0" smtClean="0">
              <a:solidFill>
                <a:srgbClr val="C00000"/>
              </a:solidFill>
            </a:endParaRPr>
          </a:p>
          <a:p>
            <a:pPr algn="l" rtl="0"/>
            <a:r>
              <a:rPr lang="en-US" sz="3200" dirty="0" smtClean="0">
                <a:solidFill>
                  <a:srgbClr val="C00000"/>
                </a:solidFill>
              </a:rPr>
              <a:t>Pattern and context of cigarette smoking </a:t>
            </a:r>
          </a:p>
          <a:p>
            <a:pPr algn="l" rtl="0"/>
            <a:endParaRPr lang="ar-SA" sz="3200" dirty="0" smtClean="0">
              <a:solidFill>
                <a:srgbClr val="C00000"/>
              </a:solidFill>
            </a:endParaRPr>
          </a:p>
          <a:p>
            <a:pPr algn="l" rtl="0"/>
            <a:endParaRPr lang="ar-SA" sz="32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algn="l"/>
            <a:r>
              <a:rPr lang="en-US" sz="4400" dirty="0">
                <a:solidFill>
                  <a:srgbClr val="C00000"/>
                </a:solidFill>
              </a:rPr>
              <a:t>Onset of smoking </a:t>
            </a:r>
            <a:r>
              <a:rPr lang="en-US" sz="4400" dirty="0" smtClean="0">
                <a:solidFill>
                  <a:srgbClr val="C00000"/>
                </a:solidFill>
              </a:rPr>
              <a:t>?</a:t>
            </a:r>
            <a:r>
              <a:rPr lang="en-US" sz="4400" dirty="0" smtClean="0">
                <a:solidFill>
                  <a:schemeClr val="accent2"/>
                </a:solidFill>
              </a:rPr>
              <a:t> </a:t>
            </a:r>
          </a:p>
          <a:p>
            <a:pPr algn="l"/>
            <a:endParaRPr lang="en-US" sz="4400" dirty="0">
              <a:solidFill>
                <a:schemeClr val="accent2"/>
              </a:solidFill>
            </a:endParaRPr>
          </a:p>
        </p:txBody>
      </p:sp>
      <p:sp>
        <p:nvSpPr>
          <p:cNvPr id="18433" name="Rectangle 1"/>
          <p:cNvSpPr>
            <a:spLocks noChangeArrowheads="1"/>
          </p:cNvSpPr>
          <p:nvPr/>
        </p:nvSpPr>
        <p:spPr bwMode="auto">
          <a:xfrm>
            <a:off x="3071802" y="3286124"/>
            <a:ext cx="414334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6600" b="0" i="0" u="none" strike="noStrike" cap="none" normalizeH="0" baseline="0" dirty="0" smtClean="0">
                <a:ln>
                  <a:noFill/>
                </a:ln>
                <a:solidFill>
                  <a:srgbClr val="FF0000"/>
                </a:solidFill>
                <a:effectLst/>
                <a:latin typeface="Calibri" pitchFamily="34" charset="0"/>
                <a:ea typeface="Calibri" pitchFamily="34" charset="0"/>
                <a:cs typeface="Arial" pitchFamily="34" charset="0"/>
              </a:rPr>
              <a:t>Why ?? </a:t>
            </a:r>
            <a:endParaRPr kumimoji="0" lang="en-US" sz="6600" b="0" i="0" u="none" strike="noStrike" cap="none" normalizeH="0" baseline="0" dirty="0" smtClean="0">
              <a:ln>
                <a:noFill/>
              </a:ln>
              <a:solidFill>
                <a:srgbClr val="FF0000"/>
              </a:solidFill>
              <a:effectLst/>
              <a:latin typeface="Arial" pitchFamily="34" charset="0"/>
              <a:cs typeface="Arial" pitchFamily="34" charset="0"/>
            </a:endParaRPr>
          </a:p>
        </p:txBody>
      </p:sp>
      <p:sp>
        <p:nvSpPr>
          <p:cNvPr id="6" name="مربع نص 5"/>
          <p:cNvSpPr txBox="1"/>
          <p:nvPr/>
        </p:nvSpPr>
        <p:spPr>
          <a:xfrm>
            <a:off x="1214414" y="3429000"/>
            <a:ext cx="7072362" cy="369332"/>
          </a:xfrm>
          <a:prstGeom prst="rect">
            <a:avLst/>
          </a:prstGeom>
          <a:noFill/>
        </p:spPr>
        <p:txBody>
          <a:bodyPr wrap="square" rtlCol="1">
            <a:spAutoFit/>
          </a:bodyPr>
          <a:lstStyle/>
          <a:p>
            <a:endParaRPr lang="ar-SA" dirty="0"/>
          </a:p>
        </p:txBody>
      </p:sp>
      <p:sp>
        <p:nvSpPr>
          <p:cNvPr id="18434" name="Rectangle 2"/>
          <p:cNvSpPr>
            <a:spLocks noChangeArrowheads="1"/>
          </p:cNvSpPr>
          <p:nvPr/>
        </p:nvSpPr>
        <p:spPr bwMode="auto">
          <a:xfrm>
            <a:off x="785786" y="2928934"/>
            <a:ext cx="7572428" cy="2062103"/>
          </a:xfrm>
          <a:prstGeom prst="rect">
            <a:avLst/>
          </a:prstGeom>
          <a:solidFill>
            <a:schemeClr val="accent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This provides insight into how chronic the problem is . secondary function smoking may have served in the past. Fit in .. to cope with a stressful life event .. feel glamorous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433">
                                            <p:txEl>
                                              <p:pRg st="0" end="0"/>
                                            </p:txEl>
                                          </p:spTgt>
                                        </p:tgtEl>
                                        <p:attrNameLst>
                                          <p:attrName>style.visibility</p:attrName>
                                        </p:attrNameLst>
                                      </p:cBhvr>
                                      <p:to>
                                        <p:strVal val="visible"/>
                                      </p:to>
                                    </p:set>
                                    <p:animEffect transition="in" filter="box(in)">
                                      <p:cBhvr>
                                        <p:cTn id="7" dur="500"/>
                                        <p:tgtEl>
                                          <p:spTgt spid="184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18433">
                                            <p:txEl>
                                              <p:pRg st="0" end="0"/>
                                            </p:txEl>
                                          </p:spTgt>
                                        </p:tgtEl>
                                        <p:attrNameLst>
                                          <p:attrName>ppt_x</p:attrName>
                                        </p:attrNameLst>
                                      </p:cBhvr>
                                      <p:tavLst>
                                        <p:tav tm="0">
                                          <p:val>
                                            <p:strVal val="ppt_x"/>
                                          </p:val>
                                        </p:tav>
                                        <p:tav tm="100000">
                                          <p:val>
                                            <p:strVal val="ppt_x"/>
                                          </p:val>
                                        </p:tav>
                                      </p:tavLst>
                                    </p:anim>
                                    <p:anim calcmode="lin" valueType="num">
                                      <p:cBhvr additive="base">
                                        <p:cTn id="12" dur="500"/>
                                        <p:tgtEl>
                                          <p:spTgt spid="18433">
                                            <p:txEl>
                                              <p:pRg st="0" end="0"/>
                                            </p:txEl>
                                          </p:spTgt>
                                        </p:tgtEl>
                                        <p:attrNameLst>
                                          <p:attrName>ppt_y</p:attrName>
                                        </p:attrNameLst>
                                      </p:cBhvr>
                                      <p:tavLst>
                                        <p:tav tm="0">
                                          <p:val>
                                            <p:strVal val="ppt_y"/>
                                          </p:val>
                                        </p:tav>
                                        <p:tav tm="100000">
                                          <p:val>
                                            <p:strVal val="1+ppt_h/2"/>
                                          </p:val>
                                        </p:tav>
                                      </p:tavLst>
                                    </p:anim>
                                    <p:set>
                                      <p:cBhvr>
                                        <p:cTn id="13" dur="1" fill="hold">
                                          <p:stCondLst>
                                            <p:cond delay="499"/>
                                          </p:stCondLst>
                                        </p:cTn>
                                        <p:tgtEl>
                                          <p:spTgt spid="18433">
                                            <p:txEl>
                                              <p:pRg st="0" end="0"/>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8434"/>
                                        </p:tgtEl>
                                        <p:attrNameLst>
                                          <p:attrName>style.visibility</p:attrName>
                                        </p:attrNameLst>
                                      </p:cBhvr>
                                      <p:to>
                                        <p:strVal val="visible"/>
                                      </p:to>
                                    </p:set>
                                    <p:animEffect transition="in" filter="checkerboard(across)">
                                      <p:cBhvr>
                                        <p:cTn id="18"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450574" y="1219200"/>
            <a:ext cx="8569602" cy="5327374"/>
          </a:xfrm>
        </p:spPr>
        <p:txBody>
          <a:bodyPr/>
          <a:lstStyle/>
          <a:p>
            <a:pPr algn="l" rtl="0"/>
            <a:r>
              <a:rPr lang="en-US" sz="4400" dirty="0">
                <a:solidFill>
                  <a:srgbClr val="C00000"/>
                </a:solidFill>
              </a:rPr>
              <a:t>Quantify the extent of nicotine use ?</a:t>
            </a:r>
            <a:r>
              <a:rPr lang="en-US" dirty="0">
                <a:solidFill>
                  <a:srgbClr val="C00000"/>
                </a:solidFill>
              </a:rPr>
              <a:t> </a:t>
            </a:r>
          </a:p>
          <a:p>
            <a:pPr algn="l" rtl="0"/>
            <a:endParaRPr lang="en-US" dirty="0" smtClean="0"/>
          </a:p>
          <a:p>
            <a:pPr algn="l" rtl="0"/>
            <a:endParaRPr lang="en-US" dirty="0"/>
          </a:p>
          <a:p>
            <a:pPr algn="l" rtl="0"/>
            <a:r>
              <a:rPr lang="en-US" sz="4400" dirty="0">
                <a:solidFill>
                  <a:srgbClr val="C00000"/>
                </a:solidFill>
              </a:rPr>
              <a:t>Pack size ? </a:t>
            </a:r>
          </a:p>
          <a:p>
            <a:endParaRPr lang="ar-SA" dirty="0"/>
          </a:p>
        </p:txBody>
      </p:sp>
      <p:sp>
        <p:nvSpPr>
          <p:cNvPr id="4" name="مربع نص 3"/>
          <p:cNvSpPr txBox="1"/>
          <p:nvPr/>
        </p:nvSpPr>
        <p:spPr>
          <a:xfrm>
            <a:off x="2000232" y="3286124"/>
            <a:ext cx="3857652" cy="369332"/>
          </a:xfrm>
          <a:prstGeom prst="rect">
            <a:avLst/>
          </a:prstGeom>
          <a:noFill/>
        </p:spPr>
        <p:txBody>
          <a:bodyPr wrap="square" rtlCol="1">
            <a:spAutoFit/>
          </a:bodyPr>
          <a:lstStyle/>
          <a:p>
            <a:endParaRPr lang="ar-SA" dirty="0"/>
          </a:p>
        </p:txBody>
      </p:sp>
      <p:sp>
        <p:nvSpPr>
          <p:cNvPr id="20481" name="Rectangle 1"/>
          <p:cNvSpPr>
            <a:spLocks noChangeArrowheads="1"/>
          </p:cNvSpPr>
          <p:nvPr/>
        </p:nvSpPr>
        <p:spPr bwMode="auto">
          <a:xfrm>
            <a:off x="2701360" y="2889177"/>
            <a:ext cx="314327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6000" b="0" i="0" u="none" strike="noStrike" cap="none" normalizeH="0" baseline="0" dirty="0" smtClean="0">
                <a:ln>
                  <a:noFill/>
                </a:ln>
                <a:solidFill>
                  <a:srgbClr val="FF0000"/>
                </a:solidFill>
                <a:effectLst/>
                <a:latin typeface="Calibri" pitchFamily="34" charset="0"/>
                <a:ea typeface="Calibri" pitchFamily="34" charset="0"/>
                <a:cs typeface="Arial" pitchFamily="34" charset="0"/>
              </a:rPr>
              <a:t>Why ??</a:t>
            </a:r>
            <a:r>
              <a:rPr kumimoji="0" lang="en-US" sz="6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6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82" name="Rectangle 2"/>
          <p:cNvSpPr>
            <a:spLocks noChangeArrowheads="1"/>
          </p:cNvSpPr>
          <p:nvPr/>
        </p:nvSpPr>
        <p:spPr bwMode="auto">
          <a:xfrm>
            <a:off x="1071539" y="3143248"/>
            <a:ext cx="6715171" cy="646331"/>
          </a:xfrm>
          <a:prstGeom prst="rect">
            <a:avLst/>
          </a:prstGeom>
          <a:solidFill>
            <a:schemeClr val="accent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Indicate the severity of smoking </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مربع نص 7"/>
          <p:cNvSpPr txBox="1"/>
          <p:nvPr/>
        </p:nvSpPr>
        <p:spPr>
          <a:xfrm>
            <a:off x="3000364" y="5072074"/>
            <a:ext cx="2071702" cy="369332"/>
          </a:xfrm>
          <a:prstGeom prst="rect">
            <a:avLst/>
          </a:prstGeom>
          <a:noFill/>
        </p:spPr>
        <p:txBody>
          <a:bodyPr wrap="square" rtlCol="1">
            <a:spAutoFit/>
          </a:bodyPr>
          <a:lstStyle/>
          <a:p>
            <a:endParaRPr lang="ar-SA" dirty="0"/>
          </a:p>
        </p:txBody>
      </p:sp>
      <p:sp>
        <p:nvSpPr>
          <p:cNvPr id="20483" name="Rectangle 3"/>
          <p:cNvSpPr>
            <a:spLocks noChangeArrowheads="1"/>
          </p:cNvSpPr>
          <p:nvPr/>
        </p:nvSpPr>
        <p:spPr bwMode="auto">
          <a:xfrm>
            <a:off x="3143240" y="5072074"/>
            <a:ext cx="250033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6000" b="0" i="0" u="none" strike="noStrike" cap="none" normalizeH="0" baseline="0" dirty="0" smtClean="0">
                <a:ln>
                  <a:noFill/>
                </a:ln>
                <a:solidFill>
                  <a:srgbClr val="FF0000"/>
                </a:solidFill>
                <a:effectLst/>
                <a:latin typeface="Calibri" pitchFamily="34" charset="0"/>
                <a:ea typeface="Calibri" pitchFamily="34" charset="0"/>
                <a:cs typeface="Arial" pitchFamily="34" charset="0"/>
              </a:rPr>
              <a:t>Why ?</a:t>
            </a:r>
            <a:endParaRPr kumimoji="0" lang="en-US" sz="6000" b="0" i="0" u="none" strike="noStrike" cap="none" normalizeH="0" baseline="0" dirty="0" smtClean="0">
              <a:ln>
                <a:noFill/>
              </a:ln>
              <a:solidFill>
                <a:srgbClr val="FF0000"/>
              </a:solidFill>
              <a:effectLst/>
              <a:latin typeface="Arial" pitchFamily="34" charset="0"/>
              <a:cs typeface="Arial" pitchFamily="34" charset="0"/>
            </a:endParaRPr>
          </a:p>
        </p:txBody>
      </p:sp>
      <p:sp>
        <p:nvSpPr>
          <p:cNvPr id="10" name="مربع نص 9"/>
          <p:cNvSpPr txBox="1"/>
          <p:nvPr/>
        </p:nvSpPr>
        <p:spPr>
          <a:xfrm>
            <a:off x="2500298" y="5072074"/>
            <a:ext cx="4071966" cy="369332"/>
          </a:xfrm>
          <a:prstGeom prst="rect">
            <a:avLst/>
          </a:prstGeom>
          <a:noFill/>
        </p:spPr>
        <p:txBody>
          <a:bodyPr wrap="square" rtlCol="1">
            <a:spAutoFit/>
          </a:bodyPr>
          <a:lstStyle/>
          <a:p>
            <a:endParaRPr lang="ar-SA" dirty="0"/>
          </a:p>
        </p:txBody>
      </p:sp>
      <p:sp>
        <p:nvSpPr>
          <p:cNvPr id="20484" name="Rectangle 4"/>
          <p:cNvSpPr>
            <a:spLocks noChangeArrowheads="1"/>
          </p:cNvSpPr>
          <p:nvPr/>
        </p:nvSpPr>
        <p:spPr bwMode="auto">
          <a:xfrm>
            <a:off x="1071538" y="4303455"/>
            <a:ext cx="7358114" cy="2246769"/>
          </a:xfrm>
          <a:prstGeom prst="rect">
            <a:avLst/>
          </a:prstGeom>
          <a:solidFill>
            <a:schemeClr val="accent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Serves two function : </a:t>
            </a:r>
            <a:r>
              <a:rPr kumimoji="0" lang="en-US"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first, </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many clients use this as a " benchmark" to keep track of their cigarette use in given day .</a:t>
            </a:r>
            <a:b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br>
            <a:r>
              <a:rPr kumimoji="0" lang="en-US"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second, </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it will reveal if client buy cigarettes in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dulk</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to save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mony</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1">
                                            <p:txEl>
                                              <p:pRg st="0" end="0"/>
                                            </p:txEl>
                                          </p:spTgt>
                                        </p:tgtEl>
                                        <p:attrNameLst>
                                          <p:attrName>style.visibility</p:attrName>
                                        </p:attrNameLst>
                                      </p:cBhvr>
                                      <p:to>
                                        <p:strVal val="visible"/>
                                      </p:to>
                                    </p:set>
                                    <p:anim calcmode="lin" valueType="num">
                                      <p:cBhvr additive="base">
                                        <p:cTn id="7" dur="500" fill="hold"/>
                                        <p:tgtEl>
                                          <p:spTgt spid="2048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nodeType="clickEffect">
                                  <p:stCondLst>
                                    <p:cond delay="0"/>
                                  </p:stCondLst>
                                  <p:childTnLst>
                                    <p:animEffect transition="out" filter="box(in)">
                                      <p:cBhvr>
                                        <p:cTn id="12" dur="500"/>
                                        <p:tgtEl>
                                          <p:spTgt spid="20481">
                                            <p:txEl>
                                              <p:pRg st="0" end="0"/>
                                            </p:txEl>
                                          </p:spTgt>
                                        </p:tgtEl>
                                      </p:cBhvr>
                                    </p:animEffect>
                                    <p:set>
                                      <p:cBhvr>
                                        <p:cTn id="13" dur="1" fill="hold">
                                          <p:stCondLst>
                                            <p:cond delay="499"/>
                                          </p:stCondLst>
                                        </p:cTn>
                                        <p:tgtEl>
                                          <p:spTgt spid="20481">
                                            <p:txEl>
                                              <p:pRg st="0" end="0"/>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0482"/>
                                        </p:tgtEl>
                                        <p:attrNameLst>
                                          <p:attrName>style.visibility</p:attrName>
                                        </p:attrNameLst>
                                      </p:cBhvr>
                                      <p:to>
                                        <p:strVal val="visible"/>
                                      </p:to>
                                    </p:set>
                                    <p:animEffect transition="in" filter="checkerboard(across)">
                                      <p:cBhvr>
                                        <p:cTn id="18" dur="500"/>
                                        <p:tgtEl>
                                          <p:spTgt spid="20482"/>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grpId="1" nodeType="clickEffect">
                                  <p:stCondLst>
                                    <p:cond delay="0"/>
                                  </p:stCondLst>
                                  <p:childTnLst>
                                    <p:animEffect transition="out" filter="box(in)">
                                      <p:cBhvr>
                                        <p:cTn id="22" dur="500"/>
                                        <p:tgtEl>
                                          <p:spTgt spid="20482"/>
                                        </p:tgtEl>
                                      </p:cBhvr>
                                    </p:animEffect>
                                    <p:set>
                                      <p:cBhvr>
                                        <p:cTn id="23" dur="1" fill="hold">
                                          <p:stCondLst>
                                            <p:cond delay="499"/>
                                          </p:stCondLst>
                                        </p:cTn>
                                        <p:tgtEl>
                                          <p:spTgt spid="2048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0483">
                                            <p:txEl>
                                              <p:pRg st="0" end="0"/>
                                            </p:txEl>
                                          </p:spTgt>
                                        </p:tgtEl>
                                        <p:attrNameLst>
                                          <p:attrName>style.visibility</p:attrName>
                                        </p:attrNameLst>
                                      </p:cBhvr>
                                      <p:to>
                                        <p:strVal val="visible"/>
                                      </p:to>
                                    </p:set>
                                    <p:anim calcmode="lin" valueType="num">
                                      <p:cBhvr additive="base">
                                        <p:cTn id="34"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xit" presetSubtype="4" fill="hold" nodeType="clickEffect">
                                  <p:stCondLst>
                                    <p:cond delay="0"/>
                                  </p:stCondLst>
                                  <p:childTnLst>
                                    <p:anim calcmode="lin" valueType="num">
                                      <p:cBhvr additive="base">
                                        <p:cTn id="39" dur="500"/>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40" dur="500"/>
                                        <p:tgtEl>
                                          <p:spTgt spid="20483">
                                            <p:txEl>
                                              <p:pRg st="0" end="0"/>
                                            </p:txEl>
                                          </p:spTgt>
                                        </p:tgtEl>
                                        <p:attrNameLst>
                                          <p:attrName>ppt_y</p:attrName>
                                        </p:attrNameLst>
                                      </p:cBhvr>
                                      <p:tavLst>
                                        <p:tav tm="0">
                                          <p:val>
                                            <p:strVal val="ppt_y"/>
                                          </p:val>
                                        </p:tav>
                                        <p:tav tm="100000">
                                          <p:val>
                                            <p:strVal val="1+ppt_h/2"/>
                                          </p:val>
                                        </p:tav>
                                      </p:tavLst>
                                    </p:anim>
                                    <p:set>
                                      <p:cBhvr>
                                        <p:cTn id="41" dur="1" fill="hold">
                                          <p:stCondLst>
                                            <p:cond delay="499"/>
                                          </p:stCondLst>
                                        </p:cTn>
                                        <p:tgtEl>
                                          <p:spTgt spid="20483">
                                            <p:txEl>
                                              <p:pRg st="0" end="0"/>
                                            </p:txEl>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20484"/>
                                        </p:tgtEl>
                                        <p:attrNameLst>
                                          <p:attrName>style.visibility</p:attrName>
                                        </p:attrNameLst>
                                      </p:cBhvr>
                                      <p:to>
                                        <p:strVal val="visible"/>
                                      </p:to>
                                    </p:set>
                                    <p:animEffect transition="in" filter="checkerboard(across)">
                                      <p:cBhvr>
                                        <p:cTn id="46" dur="500"/>
                                        <p:tgtEl>
                                          <p:spTgt spid="20484"/>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xit" presetSubtype="10" fill="hold" grpId="1" nodeType="clickEffect">
                                  <p:stCondLst>
                                    <p:cond delay="0"/>
                                  </p:stCondLst>
                                  <p:childTnLst>
                                    <p:animEffect transition="out" filter="checkerboard(across)">
                                      <p:cBhvr>
                                        <p:cTn id="50" dur="500"/>
                                        <p:tgtEl>
                                          <p:spTgt spid="20484"/>
                                        </p:tgtEl>
                                      </p:cBhvr>
                                    </p:animEffect>
                                    <p:set>
                                      <p:cBhvr>
                                        <p:cTn id="51" dur="1" fill="hold">
                                          <p:stCondLst>
                                            <p:cond delay="499"/>
                                          </p:stCondLst>
                                        </p:cTn>
                                        <p:tgtEl>
                                          <p:spTgt spid="204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P spid="20482" grpId="1" animBg="1"/>
      <p:bldP spid="20484" grpId="0" animBg="1"/>
      <p:bldP spid="20484"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417638"/>
          </a:xfrm>
        </p:spPr>
        <p:txBody>
          <a:bodyPr>
            <a:noAutofit/>
          </a:bodyPr>
          <a:lstStyle/>
          <a:p>
            <a:r>
              <a:rPr lang="en-US" dirty="0" smtClean="0">
                <a:solidFill>
                  <a:srgbClr val="C00000"/>
                </a:solidFill>
              </a:rPr>
              <a:t>We have to check for any compensatory smoking: </a:t>
            </a:r>
            <a:endParaRPr lang="ar-SA" dirty="0">
              <a:solidFill>
                <a:srgbClr val="C00000"/>
              </a:solidFill>
            </a:endParaRPr>
          </a:p>
        </p:txBody>
      </p:sp>
      <p:sp>
        <p:nvSpPr>
          <p:cNvPr id="3" name="عنصر نائب للمحتوى 2"/>
          <p:cNvSpPr>
            <a:spLocks noGrp="1"/>
          </p:cNvSpPr>
          <p:nvPr>
            <p:ph idx="1"/>
          </p:nvPr>
        </p:nvSpPr>
        <p:spPr>
          <a:xfrm>
            <a:off x="1311966" y="1600200"/>
            <a:ext cx="7708210" cy="4525963"/>
          </a:xfrm>
        </p:spPr>
        <p:txBody>
          <a:bodyPr>
            <a:normAutofit/>
          </a:bodyPr>
          <a:lstStyle/>
          <a:p>
            <a:pPr algn="l" rtl="0"/>
            <a:r>
              <a:rPr lang="en-US" dirty="0"/>
              <a:t>. reducing their nicotine intake by reducing the number of cigarettes they smoke per day </a:t>
            </a:r>
          </a:p>
          <a:p>
            <a:pPr algn="l" rtl="0"/>
            <a:r>
              <a:rPr lang="en-US" dirty="0"/>
              <a:t>. lower nicotine intake by smoking the fewer cigarettes more intensely.</a:t>
            </a:r>
          </a:p>
          <a:p>
            <a:pPr algn="l" rtl="0"/>
            <a:r>
              <a:rPr lang="en-US" dirty="0"/>
              <a:t>. some newer cigarettes use genetically modified tobacco to provide a nicotine step down by varying the nicotine content from high to very low while delivering equivalent level of tar .</a:t>
            </a:r>
          </a:p>
          <a:p>
            <a:pPr algn="l" rtl="0"/>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1020417" y="1600200"/>
            <a:ext cx="7999759" cy="4525963"/>
          </a:xfrm>
        </p:spPr>
        <p:txBody>
          <a:bodyPr/>
          <a:lstStyle/>
          <a:p>
            <a:pPr algn="l" rtl="0"/>
            <a:r>
              <a:rPr lang="en-US" sz="3600" dirty="0">
                <a:solidFill>
                  <a:srgbClr val="C00000"/>
                </a:solidFill>
              </a:rPr>
              <a:t>How soon after you wake up do you smoke your first cigarette ? </a:t>
            </a:r>
          </a:p>
          <a:p>
            <a:pPr algn="l" rtl="0"/>
            <a:endParaRPr lang="ar-SA" dirty="0"/>
          </a:p>
        </p:txBody>
      </p:sp>
      <p:sp>
        <p:nvSpPr>
          <p:cNvPr id="21505" name="Rectangle 1"/>
          <p:cNvSpPr>
            <a:spLocks noChangeArrowheads="1"/>
          </p:cNvSpPr>
          <p:nvPr/>
        </p:nvSpPr>
        <p:spPr bwMode="auto">
          <a:xfrm>
            <a:off x="2714612" y="3429000"/>
            <a:ext cx="285752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6000" b="0" i="0" u="none" strike="noStrike" cap="none" normalizeH="0" baseline="0" dirty="0" smtClean="0">
                <a:ln>
                  <a:noFill/>
                </a:ln>
                <a:solidFill>
                  <a:srgbClr val="FF0000"/>
                </a:solidFill>
                <a:effectLst/>
                <a:latin typeface="Calibri" pitchFamily="34" charset="0"/>
                <a:ea typeface="Calibri" pitchFamily="34" charset="0"/>
                <a:cs typeface="Arial" pitchFamily="34" charset="0"/>
              </a:rPr>
              <a:t>Why ?? </a:t>
            </a:r>
            <a:endParaRPr kumimoji="0" lang="en-US" sz="6000" b="0" i="0" u="none" strike="noStrike" cap="none" normalizeH="0" baseline="0" dirty="0" smtClean="0">
              <a:ln>
                <a:noFill/>
              </a:ln>
              <a:solidFill>
                <a:srgbClr val="FF0000"/>
              </a:solidFill>
              <a:effectLst/>
              <a:latin typeface="Arial" pitchFamily="34" charset="0"/>
              <a:cs typeface="Arial" pitchFamily="34" charset="0"/>
            </a:endParaRPr>
          </a:p>
        </p:txBody>
      </p:sp>
      <p:sp>
        <p:nvSpPr>
          <p:cNvPr id="6" name="مربع نص 5"/>
          <p:cNvSpPr txBox="1"/>
          <p:nvPr/>
        </p:nvSpPr>
        <p:spPr>
          <a:xfrm>
            <a:off x="2357422" y="3500438"/>
            <a:ext cx="4000528" cy="369332"/>
          </a:xfrm>
          <a:prstGeom prst="rect">
            <a:avLst/>
          </a:prstGeom>
          <a:noFill/>
        </p:spPr>
        <p:txBody>
          <a:bodyPr wrap="square" rtlCol="1">
            <a:spAutoFit/>
          </a:bodyPr>
          <a:lstStyle/>
          <a:p>
            <a:endParaRPr lang="ar-SA" dirty="0"/>
          </a:p>
        </p:txBody>
      </p:sp>
      <p:sp>
        <p:nvSpPr>
          <p:cNvPr id="21506" name="Rectangle 2"/>
          <p:cNvSpPr>
            <a:spLocks noChangeArrowheads="1"/>
          </p:cNvSpPr>
          <p:nvPr/>
        </p:nvSpPr>
        <p:spPr bwMode="auto">
          <a:xfrm>
            <a:off x="357158" y="3357562"/>
            <a:ext cx="8572496" cy="1969770"/>
          </a:xfrm>
          <a:prstGeom prst="rect">
            <a:avLst/>
          </a:prstGeom>
          <a:solidFill>
            <a:schemeClr val="accent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To measure nicotine dependence . time to first cigarette of the day is the strongest behavioral predictor of nicotine dependence </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5">
                                            <p:txEl>
                                              <p:pRg st="0" end="0"/>
                                            </p:txEl>
                                          </p:spTgt>
                                        </p:tgtEl>
                                        <p:attrNameLst>
                                          <p:attrName>style.visibility</p:attrName>
                                        </p:attrNameLst>
                                      </p:cBhvr>
                                      <p:to>
                                        <p:strVal val="visible"/>
                                      </p:to>
                                    </p:set>
                                    <p:anim calcmode="lin" valueType="num">
                                      <p:cBhvr additive="base">
                                        <p:cTn id="13" dur="500" fill="hold"/>
                                        <p:tgtEl>
                                          <p:spTgt spid="2150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21505">
                                            <p:txEl>
                                              <p:pRg st="0" end="0"/>
                                            </p:txEl>
                                          </p:spTgt>
                                        </p:tgtEl>
                                        <p:attrNameLst>
                                          <p:attrName>ppt_x</p:attrName>
                                        </p:attrNameLst>
                                      </p:cBhvr>
                                      <p:tavLst>
                                        <p:tav tm="0">
                                          <p:val>
                                            <p:strVal val="ppt_x"/>
                                          </p:val>
                                        </p:tav>
                                        <p:tav tm="100000">
                                          <p:val>
                                            <p:strVal val="ppt_x"/>
                                          </p:val>
                                        </p:tav>
                                      </p:tavLst>
                                    </p:anim>
                                    <p:anim calcmode="lin" valueType="num">
                                      <p:cBhvr additive="base">
                                        <p:cTn id="19" dur="500"/>
                                        <p:tgtEl>
                                          <p:spTgt spid="21505">
                                            <p:txEl>
                                              <p:pRg st="0" end="0"/>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21505">
                                            <p:txEl>
                                              <p:pRg st="0" end="0"/>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1506"/>
                                        </p:tgtEl>
                                        <p:attrNameLst>
                                          <p:attrName>style.visibility</p:attrName>
                                        </p:attrNameLst>
                                      </p:cBhvr>
                                      <p:to>
                                        <p:strVal val="visible"/>
                                      </p:to>
                                    </p:set>
                                    <p:animEffect transition="in" filter="checkerboard(across)">
                                      <p:cBhvr>
                                        <p:cTn id="25"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052736"/>
            <a:ext cx="8712968" cy="830997"/>
          </a:xfrm>
          <a:prstGeom prst="rect">
            <a:avLst/>
          </a:prstGeom>
        </p:spPr>
        <p:txBody>
          <a:bodyPr wrap="square">
            <a:spAutoFit/>
          </a:bodyPr>
          <a:lstStyle/>
          <a:p>
            <a:pPr algn="l" rtl="0">
              <a:buFont typeface="Arial" pitchFamily="34" charset="0"/>
              <a:buChar char="•"/>
            </a:pPr>
            <a:r>
              <a:rPr lang="en-US" sz="2400" dirty="0" smtClean="0">
                <a:latin typeface="Arial" pitchFamily="34" charset="0"/>
              </a:rPr>
              <a:t> Smoking epidemic is one of the biggest public health threats the world has ever faced.</a:t>
            </a:r>
          </a:p>
        </p:txBody>
      </p:sp>
      <p:sp>
        <p:nvSpPr>
          <p:cNvPr id="3" name="Rectangle 2"/>
          <p:cNvSpPr/>
          <p:nvPr/>
        </p:nvSpPr>
        <p:spPr>
          <a:xfrm>
            <a:off x="179512" y="2348880"/>
            <a:ext cx="7632848" cy="830997"/>
          </a:xfrm>
          <a:prstGeom prst="rect">
            <a:avLst/>
          </a:prstGeom>
        </p:spPr>
        <p:txBody>
          <a:bodyPr wrap="square">
            <a:spAutoFit/>
          </a:bodyPr>
          <a:lstStyle/>
          <a:p>
            <a:pPr algn="l" rtl="0">
              <a:buFont typeface="Arial" pitchFamily="34" charset="0"/>
              <a:buChar char="•"/>
            </a:pPr>
            <a:r>
              <a:rPr lang="en-US" sz="2400" dirty="0" smtClean="0">
                <a:latin typeface="Arial" pitchFamily="34" charset="0"/>
              </a:rPr>
              <a:t> It is the leading </a:t>
            </a:r>
            <a:r>
              <a:rPr lang="en-US" sz="2400" b="1" dirty="0" smtClean="0">
                <a:solidFill>
                  <a:srgbClr val="C00000"/>
                </a:solidFill>
                <a:latin typeface="Arial" pitchFamily="34" charset="0"/>
              </a:rPr>
              <a:t>preventable cause of death </a:t>
            </a:r>
            <a:r>
              <a:rPr lang="en-US" sz="2400" dirty="0" smtClean="0">
                <a:latin typeface="Arial" pitchFamily="34" charset="0"/>
              </a:rPr>
              <a:t>in many countries</a:t>
            </a:r>
            <a:endParaRPr lang="ar-SA" sz="2400" dirty="0"/>
          </a:p>
        </p:txBody>
      </p:sp>
      <p:sp>
        <p:nvSpPr>
          <p:cNvPr id="4" name="Rectangle 3"/>
          <p:cNvSpPr/>
          <p:nvPr/>
        </p:nvSpPr>
        <p:spPr>
          <a:xfrm>
            <a:off x="2123728" y="3356992"/>
            <a:ext cx="2510624" cy="461665"/>
          </a:xfrm>
          <a:prstGeom prst="rect">
            <a:avLst/>
          </a:prstGeom>
        </p:spPr>
        <p:txBody>
          <a:bodyPr wrap="none">
            <a:spAutoFit/>
          </a:bodyPr>
          <a:lstStyle/>
          <a:p>
            <a:pPr algn="l" rtl="0"/>
            <a:r>
              <a:rPr lang="en-US" sz="2400" b="1" dirty="0" smtClean="0">
                <a:solidFill>
                  <a:srgbClr val="C00000"/>
                </a:solidFill>
                <a:latin typeface="Arial" pitchFamily="34" charset="0"/>
              </a:rPr>
              <a:t>13,000</a:t>
            </a:r>
            <a:r>
              <a:rPr lang="en-US" dirty="0" smtClean="0">
                <a:latin typeface="Arial" pitchFamily="34" charset="0"/>
              </a:rPr>
              <a:t> </a:t>
            </a:r>
            <a:r>
              <a:rPr lang="en-US" sz="2000" dirty="0" smtClean="0">
                <a:latin typeface="Arial" pitchFamily="34" charset="0"/>
              </a:rPr>
              <a:t>people die </a:t>
            </a:r>
            <a:r>
              <a:rPr lang="en-US" dirty="0" smtClean="0">
                <a:latin typeface="Arial" pitchFamily="34" charset="0"/>
              </a:rPr>
              <a:t>.</a:t>
            </a:r>
          </a:p>
        </p:txBody>
      </p:sp>
      <p:sp>
        <p:nvSpPr>
          <p:cNvPr id="6" name="Rectangle 5"/>
          <p:cNvSpPr/>
          <p:nvPr/>
        </p:nvSpPr>
        <p:spPr>
          <a:xfrm>
            <a:off x="179512" y="5301208"/>
            <a:ext cx="8424936" cy="830997"/>
          </a:xfrm>
          <a:prstGeom prst="rect">
            <a:avLst/>
          </a:prstGeom>
        </p:spPr>
        <p:txBody>
          <a:bodyPr wrap="square">
            <a:spAutoFit/>
          </a:bodyPr>
          <a:lstStyle/>
          <a:p>
            <a:pPr algn="l" rtl="0">
              <a:buFont typeface="Wingdings" pitchFamily="2" charset="2"/>
              <a:buChar char="q"/>
            </a:pPr>
            <a:r>
              <a:rPr lang="en-US" sz="2400" dirty="0">
                <a:latin typeface="Arial" pitchFamily="34" charset="0"/>
              </a:rPr>
              <a:t>M</a:t>
            </a:r>
            <a:r>
              <a:rPr lang="en-US" sz="2400" dirty="0" smtClean="0">
                <a:latin typeface="Arial" pitchFamily="34" charset="0"/>
              </a:rPr>
              <a:t>ore than </a:t>
            </a:r>
            <a:r>
              <a:rPr lang="en-US" sz="2400" b="1" dirty="0" smtClean="0">
                <a:solidFill>
                  <a:srgbClr val="C00000"/>
                </a:solidFill>
                <a:latin typeface="Arial" pitchFamily="34" charset="0"/>
              </a:rPr>
              <a:t>5 million </a:t>
            </a:r>
            <a:r>
              <a:rPr lang="en-US" sz="2400" dirty="0" smtClean="0">
                <a:latin typeface="Arial" pitchFamily="34" charset="0"/>
              </a:rPr>
              <a:t>are users and ex users and more than </a:t>
            </a:r>
            <a:r>
              <a:rPr lang="en-US" sz="2400" dirty="0" smtClean="0">
                <a:solidFill>
                  <a:srgbClr val="C00000"/>
                </a:solidFill>
                <a:latin typeface="Arial" pitchFamily="34" charset="0"/>
              </a:rPr>
              <a:t>600.000 </a:t>
            </a:r>
            <a:r>
              <a:rPr lang="en-US" sz="2400" dirty="0" smtClean="0">
                <a:latin typeface="Arial" pitchFamily="34" charset="0"/>
              </a:rPr>
              <a:t>are nonsmokers exposed to second-hand smoke.</a:t>
            </a:r>
          </a:p>
        </p:txBody>
      </p:sp>
      <p:sp>
        <p:nvSpPr>
          <p:cNvPr id="7" name="Rectangle 6"/>
          <p:cNvSpPr/>
          <p:nvPr/>
        </p:nvSpPr>
        <p:spPr>
          <a:xfrm>
            <a:off x="198366" y="3284984"/>
            <a:ext cx="1510350" cy="461665"/>
          </a:xfrm>
          <a:prstGeom prst="rect">
            <a:avLst/>
          </a:prstGeom>
        </p:spPr>
        <p:txBody>
          <a:bodyPr wrap="none">
            <a:spAutoFit/>
          </a:bodyPr>
          <a:lstStyle/>
          <a:p>
            <a:r>
              <a:rPr lang="en-US" sz="2400" dirty="0" smtClean="0">
                <a:latin typeface="Arial" pitchFamily="34" charset="0"/>
              </a:rPr>
              <a:t>Every</a:t>
            </a:r>
            <a:r>
              <a:rPr lang="en-US" dirty="0" smtClean="0">
                <a:latin typeface="Arial" pitchFamily="34" charset="0"/>
              </a:rPr>
              <a:t> Day </a:t>
            </a:r>
            <a:endParaRPr lang="ar-SA" dirty="0"/>
          </a:p>
        </p:txBody>
      </p:sp>
      <p:sp>
        <p:nvSpPr>
          <p:cNvPr id="8" name="Rectangle 7"/>
          <p:cNvSpPr/>
          <p:nvPr/>
        </p:nvSpPr>
        <p:spPr>
          <a:xfrm>
            <a:off x="146750" y="4005064"/>
            <a:ext cx="1561966" cy="461665"/>
          </a:xfrm>
          <a:prstGeom prst="rect">
            <a:avLst/>
          </a:prstGeom>
        </p:spPr>
        <p:txBody>
          <a:bodyPr wrap="none">
            <a:spAutoFit/>
          </a:bodyPr>
          <a:lstStyle/>
          <a:p>
            <a:r>
              <a:rPr lang="en-US" sz="2400" dirty="0" smtClean="0">
                <a:latin typeface="Arial" pitchFamily="34" charset="0"/>
              </a:rPr>
              <a:t>Every</a:t>
            </a:r>
            <a:r>
              <a:rPr lang="en-US" dirty="0" smtClean="0">
                <a:latin typeface="Arial" pitchFamily="34" charset="0"/>
              </a:rPr>
              <a:t> Year </a:t>
            </a:r>
            <a:endParaRPr lang="ar-SA" dirty="0"/>
          </a:p>
        </p:txBody>
      </p:sp>
      <p:sp>
        <p:nvSpPr>
          <p:cNvPr id="9" name="Rectangle 8"/>
          <p:cNvSpPr/>
          <p:nvPr/>
        </p:nvSpPr>
        <p:spPr>
          <a:xfrm>
            <a:off x="2146551" y="4005064"/>
            <a:ext cx="2909771" cy="461665"/>
          </a:xfrm>
          <a:prstGeom prst="rect">
            <a:avLst/>
          </a:prstGeom>
        </p:spPr>
        <p:txBody>
          <a:bodyPr wrap="none">
            <a:spAutoFit/>
          </a:bodyPr>
          <a:lstStyle/>
          <a:p>
            <a:r>
              <a:rPr lang="en-US" sz="2400" b="1" dirty="0" smtClean="0">
                <a:solidFill>
                  <a:srgbClr val="C00000"/>
                </a:solidFill>
                <a:latin typeface="Arial" pitchFamily="34" charset="0"/>
              </a:rPr>
              <a:t>6 000 000  </a:t>
            </a:r>
            <a:r>
              <a:rPr lang="en-US" sz="2000" dirty="0" smtClean="0">
                <a:latin typeface="Arial" pitchFamily="34" charset="0"/>
              </a:rPr>
              <a:t>people die</a:t>
            </a:r>
            <a:endParaRPr lang="ar-S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amond(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diamond(in)">
                                      <p:cBhvr>
                                        <p:cTn id="32" dur="2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diamond(in)">
                                      <p:cBhvr>
                                        <p:cTn id="3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583096" y="927652"/>
            <a:ext cx="8437080" cy="5198511"/>
          </a:xfrm>
        </p:spPr>
        <p:txBody>
          <a:bodyPr/>
          <a:lstStyle/>
          <a:p>
            <a:pPr algn="l" rtl="0">
              <a:buNone/>
            </a:pPr>
            <a:r>
              <a:rPr lang="en-US" sz="3600" dirty="0">
                <a:solidFill>
                  <a:srgbClr val="C00000"/>
                </a:solidFill>
              </a:rPr>
              <a:t>Ask about recent and past </a:t>
            </a:r>
            <a:r>
              <a:rPr lang="en-US" sz="3600" dirty="0" smtClean="0">
                <a:solidFill>
                  <a:srgbClr val="C00000"/>
                </a:solidFill>
              </a:rPr>
              <a:t>smoke </a:t>
            </a:r>
            <a:r>
              <a:rPr lang="en-US" sz="3600" dirty="0">
                <a:solidFill>
                  <a:srgbClr val="C00000"/>
                </a:solidFill>
              </a:rPr>
              <a:t>– free periods ? </a:t>
            </a:r>
            <a:endParaRPr lang="en-US" sz="3600" dirty="0" smtClean="0">
              <a:solidFill>
                <a:srgbClr val="C00000"/>
              </a:solidFill>
            </a:endParaRPr>
          </a:p>
          <a:p>
            <a:pPr algn="l" rtl="0">
              <a:buNone/>
            </a:pPr>
            <a:endParaRPr lang="en-US" sz="3600" dirty="0">
              <a:solidFill>
                <a:srgbClr val="C00000"/>
              </a:solidFill>
            </a:endParaRPr>
          </a:p>
          <a:p>
            <a:pPr algn="l" rtl="0"/>
            <a:r>
              <a:rPr lang="en-US" dirty="0"/>
              <a:t>. longest time without cigarette </a:t>
            </a:r>
          </a:p>
          <a:p>
            <a:pPr algn="l" rtl="0"/>
            <a:r>
              <a:rPr lang="en-US" dirty="0"/>
              <a:t>. previous use of </a:t>
            </a:r>
            <a:r>
              <a:rPr lang="en-US" dirty="0" err="1"/>
              <a:t>nicotin</a:t>
            </a:r>
            <a:r>
              <a:rPr lang="en-US" dirty="0"/>
              <a:t>-replacement treatment or drug </a:t>
            </a:r>
          </a:p>
          <a:p>
            <a:pPr algn="l" rtl="0"/>
            <a:r>
              <a:rPr lang="en-US" dirty="0"/>
              <a:t>. strategies previously found helpful by the client </a:t>
            </a:r>
          </a:p>
          <a:p>
            <a:pPr algn="l" rtl="0"/>
            <a:r>
              <a:rPr lang="en-US" dirty="0"/>
              <a:t>. duration of current level of smoking </a:t>
            </a:r>
          </a:p>
          <a:p>
            <a:pPr algn="l" rtl="0"/>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additive="base">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993915" y="1626704"/>
            <a:ext cx="7734714" cy="4525963"/>
          </a:xfrm>
        </p:spPr>
        <p:txBody>
          <a:bodyPr/>
          <a:lstStyle/>
          <a:p>
            <a:pPr algn="l" rtl="0"/>
            <a:r>
              <a:rPr lang="en-US" sz="2800" dirty="0">
                <a:solidFill>
                  <a:srgbClr val="C00000"/>
                </a:solidFill>
              </a:rPr>
              <a:t>How likely do you think it is that you will be a non-smoker in six month's time ? </a:t>
            </a:r>
          </a:p>
          <a:p>
            <a:pPr algn="l" rtl="0">
              <a:buNone/>
            </a:pPr>
            <a:r>
              <a:rPr lang="en-US" dirty="0" smtClean="0"/>
              <a:t>    Assesses </a:t>
            </a:r>
            <a:r>
              <a:rPr lang="en-US" dirty="0"/>
              <a:t>readiness for change , this provides an indication of how committed the client is to work hard to make the switch from being a smoker to being a non-smoker .</a:t>
            </a:r>
          </a:p>
          <a:p>
            <a:pPr algn="l" rtl="0"/>
            <a:r>
              <a:rPr lang="en-US" dirty="0" smtClean="0">
                <a:solidFill>
                  <a:srgbClr val="C00000"/>
                </a:solidFill>
              </a:rPr>
              <a:t>Identify source of environmental barriers and social support for becoming smoke free ??</a:t>
            </a:r>
          </a:p>
          <a:p>
            <a:pPr algn="l" rtl="0"/>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1099930" y="1600200"/>
            <a:ext cx="7920247" cy="5078896"/>
          </a:xfrm>
        </p:spPr>
        <p:txBody>
          <a:bodyPr>
            <a:normAutofit/>
          </a:bodyPr>
          <a:lstStyle/>
          <a:p>
            <a:pPr algn="l" rtl="0"/>
            <a:r>
              <a:rPr lang="en-US" sz="2800" dirty="0" smtClean="0">
                <a:solidFill>
                  <a:srgbClr val="C00000"/>
                </a:solidFill>
              </a:rPr>
              <a:t>Assess </a:t>
            </a:r>
            <a:r>
              <a:rPr lang="en-US" sz="2800" dirty="0">
                <a:solidFill>
                  <a:srgbClr val="C00000"/>
                </a:solidFill>
              </a:rPr>
              <a:t>the level of ambivalence toward change : </a:t>
            </a:r>
            <a:endParaRPr lang="en-US" sz="2800" dirty="0" smtClean="0">
              <a:solidFill>
                <a:srgbClr val="C00000"/>
              </a:solidFill>
            </a:endParaRPr>
          </a:p>
          <a:p>
            <a:pPr algn="l" rtl="0"/>
            <a:r>
              <a:rPr lang="en-US" sz="2800" dirty="0">
                <a:solidFill>
                  <a:srgbClr val="00B050"/>
                </a:solidFill>
              </a:rPr>
              <a:t>First explain the simple metaphor of ' </a:t>
            </a:r>
            <a:r>
              <a:rPr lang="en-US" sz="2800" dirty="0" smtClean="0">
                <a:solidFill>
                  <a:srgbClr val="00B050"/>
                </a:solidFill>
              </a:rPr>
              <a:t>two </a:t>
            </a:r>
            <a:r>
              <a:rPr lang="en-US" sz="2800" dirty="0">
                <a:solidFill>
                  <a:srgbClr val="00B050"/>
                </a:solidFill>
              </a:rPr>
              <a:t>voices' :</a:t>
            </a:r>
          </a:p>
          <a:p>
            <a:pPr algn="l" rtl="0"/>
            <a:r>
              <a:rPr lang="en-US" sz="2800" dirty="0"/>
              <a:t>One that says ' I want to not smoke anymore ' / and one that says , ' I really want a cigarette right now' </a:t>
            </a:r>
          </a:p>
          <a:p>
            <a:pPr algn="l" rtl="0"/>
            <a:endParaRPr lang="en-US" sz="2800"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821636" y="1600200"/>
            <a:ext cx="8198540" cy="4525963"/>
          </a:xfrm>
        </p:spPr>
        <p:txBody>
          <a:bodyPr/>
          <a:lstStyle/>
          <a:p>
            <a:pPr algn="l" rtl="0"/>
            <a:r>
              <a:rPr lang="en-US" sz="3200" dirty="0">
                <a:solidFill>
                  <a:srgbClr val="C00000"/>
                </a:solidFill>
              </a:rPr>
              <a:t>Ask about health or medical issues relevant to smoking and about </a:t>
            </a:r>
            <a:r>
              <a:rPr lang="en-US" sz="3200" dirty="0" smtClean="0">
                <a:solidFill>
                  <a:srgbClr val="C00000"/>
                </a:solidFill>
              </a:rPr>
              <a:t>co morbid </a:t>
            </a:r>
            <a:r>
              <a:rPr lang="en-US" sz="3200" dirty="0">
                <a:solidFill>
                  <a:srgbClr val="C00000"/>
                </a:solidFill>
              </a:rPr>
              <a:t>substance use other than nicotine .</a:t>
            </a:r>
          </a:p>
          <a:p>
            <a:pPr algn="l" rtl="0"/>
            <a:endParaRPr lang="en-US" sz="3200" dirty="0" smtClean="0">
              <a:solidFill>
                <a:srgbClr val="C00000"/>
              </a:solidFill>
            </a:endParaRPr>
          </a:p>
          <a:p>
            <a:pPr algn="l" rtl="0"/>
            <a:r>
              <a:rPr lang="en-US" sz="3200" dirty="0" smtClean="0">
                <a:solidFill>
                  <a:srgbClr val="C00000"/>
                </a:solidFill>
              </a:rPr>
              <a:t>Ask </a:t>
            </a:r>
            <a:r>
              <a:rPr lang="en-US" sz="3200" dirty="0">
                <a:solidFill>
                  <a:srgbClr val="C00000"/>
                </a:solidFill>
              </a:rPr>
              <a:t>about medication the client is currently taking .</a:t>
            </a:r>
          </a:p>
          <a:p>
            <a:pPr algn="l" rtl="0"/>
            <a:endParaRPr lang="ar-SA" sz="32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768626" y="1600200"/>
            <a:ext cx="8251549" cy="4525963"/>
          </a:xfrm>
        </p:spPr>
        <p:txBody>
          <a:bodyPr/>
          <a:lstStyle/>
          <a:p>
            <a:pPr algn="l" rtl="0">
              <a:buNone/>
            </a:pPr>
            <a:endParaRPr lang="en-US" dirty="0" smtClean="0"/>
          </a:p>
          <a:p>
            <a:pPr algn="l" rtl="0">
              <a:buNone/>
            </a:pPr>
            <a:r>
              <a:rPr lang="en-US" dirty="0" smtClean="0"/>
              <a:t>“Take your life back from the tobacco companies. They don't own you anymore”</a:t>
            </a:r>
            <a:endParaRPr lang="en-US" dirty="0"/>
          </a:p>
        </p:txBody>
      </p:sp>
      <p:pic>
        <p:nvPicPr>
          <p:cNvPr id="4" name="Picture 3" descr="A-creative-anti-smoking-campaign-picture.jpg"/>
          <p:cNvPicPr>
            <a:picLocks noChangeAspect="1"/>
          </p:cNvPicPr>
          <p:nvPr/>
        </p:nvPicPr>
        <p:blipFill>
          <a:blip r:embed="rId2" cstate="print"/>
          <a:stretch>
            <a:fillRect/>
          </a:stretch>
        </p:blipFill>
        <p:spPr>
          <a:xfrm>
            <a:off x="1656522" y="3167271"/>
            <a:ext cx="5300869" cy="27299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strVal val="#ppt_w+.3"/>
                                          </p:val>
                                        </p:tav>
                                        <p:tav tm="100000">
                                          <p:val>
                                            <p:strVal val="#ppt_w"/>
                                          </p:val>
                                        </p:tav>
                                      </p:tavLst>
                                    </p:anim>
                                    <p:anim calcmode="lin" valueType="num">
                                      <p:cBhvr>
                                        <p:cTn id="11" dur="1000" fill="hold"/>
                                        <p:tgtEl>
                                          <p:spTgt spid="4"/>
                                        </p:tgtEl>
                                        <p:attrNameLst>
                                          <p:attrName>ppt_h</p:attrName>
                                        </p:attrNameLst>
                                      </p:cBhvr>
                                      <p:tavLst>
                                        <p:tav tm="0">
                                          <p:val>
                                            <p:strVal val="#ppt_h"/>
                                          </p:val>
                                        </p:tav>
                                        <p:tav tm="100000">
                                          <p:val>
                                            <p:strVal val="#ppt_h"/>
                                          </p:val>
                                        </p:tav>
                                      </p:tavLst>
                                    </p:anim>
                                    <p:animEffect transition="in" filter="fad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2608" y="0"/>
            <a:ext cx="8821392" cy="1328875"/>
          </a:xfrm>
          <a:noFill/>
        </p:spPr>
        <p:txBody>
          <a:bodyPr>
            <a:normAutofit fontScale="90000"/>
          </a:bodyPr>
          <a:lstStyle/>
          <a:p>
            <a:r>
              <a:rPr lang="en-US" b="1" dirty="0" smtClean="0"/>
              <a:t/>
            </a:r>
            <a:br>
              <a:rPr lang="en-US" b="1" dirty="0" smtClean="0"/>
            </a:br>
            <a:r>
              <a:rPr lang="en-US" b="1" dirty="0" smtClean="0"/>
              <a:t/>
            </a:r>
            <a:br>
              <a:rPr lang="en-US" b="1" dirty="0" smtClean="0"/>
            </a:br>
            <a:r>
              <a:rPr lang="en-US" sz="4900" b="1" dirty="0" smtClean="0">
                <a:solidFill>
                  <a:schemeClr val="accent2">
                    <a:lumMod val="75000"/>
                  </a:schemeClr>
                </a:solidFill>
              </a:rPr>
              <a:t/>
            </a:r>
            <a:br>
              <a:rPr lang="en-US" sz="4900" b="1" dirty="0" smtClean="0">
                <a:solidFill>
                  <a:schemeClr val="accent2">
                    <a:lumMod val="75000"/>
                  </a:schemeClr>
                </a:solidFill>
              </a:rPr>
            </a:br>
            <a:r>
              <a:rPr lang="en-US" sz="4900" b="1" dirty="0" smtClean="0">
                <a:solidFill>
                  <a:srgbClr val="C00000"/>
                </a:solidFill>
              </a:rPr>
              <a:t>Why quitting can seem so hard?</a:t>
            </a:r>
            <a:endParaRPr lang="en-US" sz="4900" dirty="0">
              <a:solidFill>
                <a:srgbClr val="C00000"/>
              </a:solidFill>
            </a:endParaRPr>
          </a:p>
        </p:txBody>
      </p:sp>
      <p:sp>
        <p:nvSpPr>
          <p:cNvPr id="5" name="Content Placeholder 4"/>
          <p:cNvSpPr>
            <a:spLocks noGrp="1"/>
          </p:cNvSpPr>
          <p:nvPr>
            <p:ph idx="1"/>
          </p:nvPr>
        </p:nvSpPr>
        <p:spPr>
          <a:xfrm>
            <a:off x="539552" y="1628800"/>
            <a:ext cx="8147248" cy="4497363"/>
          </a:xfrm>
        </p:spPr>
        <p:txBody>
          <a:bodyPr>
            <a:normAutofit/>
          </a:bodyPr>
          <a:lstStyle/>
          <a:p>
            <a:pPr>
              <a:buNone/>
            </a:pPr>
            <a:r>
              <a:rPr lang="en-US" dirty="0" smtClean="0"/>
              <a:t> </a:t>
            </a:r>
            <a:endParaRPr lang="en-US" dirty="0" smtClean="0">
              <a:solidFill>
                <a:schemeClr val="bg1"/>
              </a:solidFill>
            </a:endParaRPr>
          </a:p>
          <a:p>
            <a:pPr algn="l" rtl="0"/>
            <a:r>
              <a:rPr lang="en-US" dirty="0" smtClean="0"/>
              <a:t>Smoking tobacco is both a psychological habit and a physical addiction. The act of smoking is ingrained as a daily ritual and, at the same time, the nicotine from cigarettes provides a temporary, and addictive, high. Eliminating that regular fix of nicotine will cause your body to experience physical withdrawal symptoms and cravings. To successfully quit smoking, you’ll need to address both the habit and the addiction by changing your behavior and dealing with nicotine withdrawal symptoms.</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SD.PNG"/>
          <p:cNvPicPr>
            <a:picLocks noChangeAspect="1"/>
          </p:cNvPicPr>
          <p:nvPr/>
        </p:nvPicPr>
        <p:blipFill>
          <a:blip r:embed="rId2" cstate="print"/>
          <a:stretch>
            <a:fillRect/>
          </a:stretch>
        </p:blipFill>
        <p:spPr>
          <a:xfrm>
            <a:off x="7522048" y="692696"/>
            <a:ext cx="1621952" cy="2254307"/>
          </a:xfrm>
          <a:prstGeom prst="rect">
            <a:avLst/>
          </a:prstGeom>
        </p:spPr>
      </p:pic>
      <p:sp>
        <p:nvSpPr>
          <p:cNvPr id="2" name="Title 1"/>
          <p:cNvSpPr>
            <a:spLocks noGrp="1"/>
          </p:cNvSpPr>
          <p:nvPr>
            <p:ph type="ctrTitle"/>
          </p:nvPr>
        </p:nvSpPr>
        <p:spPr>
          <a:xfrm>
            <a:off x="611560" y="332656"/>
            <a:ext cx="7772400" cy="1470025"/>
          </a:xfrm>
        </p:spPr>
        <p:txBody>
          <a:bodyPr>
            <a:normAutofit fontScale="90000"/>
          </a:bodyPr>
          <a:lstStyle/>
          <a:p>
            <a:pPr algn="ctr"/>
            <a:r>
              <a:rPr lang="en-US" sz="4900" b="1" dirty="0" smtClean="0">
                <a:solidFill>
                  <a:schemeClr val="bg1"/>
                </a:solidFill>
              </a:rPr>
              <a:t>Start your stop smoking plan with START</a:t>
            </a:r>
            <a:r>
              <a:rPr lang="en-US" b="1" dirty="0" smtClean="0">
                <a:solidFill>
                  <a:schemeClr val="bg1"/>
                </a:solidFill>
              </a:rPr>
              <a:t/>
            </a:r>
            <a:br>
              <a:rPr lang="en-US" b="1" dirty="0" smtClean="0">
                <a:solidFill>
                  <a:schemeClr val="bg1"/>
                </a:solidFill>
              </a:rPr>
            </a:br>
            <a:endParaRPr lang="en-US" dirty="0">
              <a:solidFill>
                <a:schemeClr val="bg1"/>
              </a:solidFill>
            </a:endParaRPr>
          </a:p>
        </p:txBody>
      </p:sp>
      <p:sp>
        <p:nvSpPr>
          <p:cNvPr id="3" name="Subtitle 2"/>
          <p:cNvSpPr>
            <a:spLocks noGrp="1"/>
          </p:cNvSpPr>
          <p:nvPr>
            <p:ph type="subTitle" idx="1"/>
          </p:nvPr>
        </p:nvSpPr>
        <p:spPr>
          <a:xfrm>
            <a:off x="899592" y="2060848"/>
            <a:ext cx="6872808" cy="3816424"/>
          </a:xfrm>
        </p:spPr>
        <p:txBody>
          <a:bodyPr/>
          <a:lstStyle/>
          <a:p>
            <a:endParaRPr lang="en-US" dirty="0"/>
          </a:p>
        </p:txBody>
      </p:sp>
      <p:sp>
        <p:nvSpPr>
          <p:cNvPr id="4" name="Rectangle 3"/>
          <p:cNvSpPr/>
          <p:nvPr/>
        </p:nvSpPr>
        <p:spPr>
          <a:xfrm>
            <a:off x="318052" y="1988840"/>
            <a:ext cx="9144000" cy="4216539"/>
          </a:xfrm>
          <a:prstGeom prst="rect">
            <a:avLst/>
          </a:prstGeom>
        </p:spPr>
        <p:txBody>
          <a:bodyPr wrap="square">
            <a:spAutoFit/>
          </a:bodyPr>
          <a:lstStyle/>
          <a:p>
            <a:r>
              <a:rPr lang="en-US" sz="4400" dirty="0" smtClean="0">
                <a:solidFill>
                  <a:schemeClr val="bg1"/>
                </a:solidFill>
              </a:rPr>
              <a:t>S</a:t>
            </a:r>
            <a:r>
              <a:rPr lang="en-US" sz="2400" dirty="0" smtClean="0">
                <a:solidFill>
                  <a:schemeClr val="bg1"/>
                </a:solidFill>
              </a:rPr>
              <a:t> </a:t>
            </a:r>
            <a:r>
              <a:rPr lang="en-US" sz="2400" dirty="0" smtClean="0"/>
              <a:t>= Set a quit date. </a:t>
            </a:r>
          </a:p>
          <a:p>
            <a:r>
              <a:rPr lang="en-US" sz="4400" dirty="0" smtClean="0">
                <a:solidFill>
                  <a:schemeClr val="bg1"/>
                </a:solidFill>
              </a:rPr>
              <a:t>T</a:t>
            </a:r>
            <a:r>
              <a:rPr lang="en-US" sz="2400" dirty="0" smtClean="0">
                <a:solidFill>
                  <a:schemeClr val="bg1"/>
                </a:solidFill>
              </a:rPr>
              <a:t> </a:t>
            </a:r>
            <a:r>
              <a:rPr lang="en-US" sz="2400" dirty="0" smtClean="0"/>
              <a:t>= Tell family, friends, and co-workers that you plan to quit. </a:t>
            </a:r>
          </a:p>
          <a:p>
            <a:r>
              <a:rPr lang="en-US" sz="4400" dirty="0" smtClean="0">
                <a:solidFill>
                  <a:schemeClr val="bg1"/>
                </a:solidFill>
              </a:rPr>
              <a:t>A</a:t>
            </a:r>
            <a:r>
              <a:rPr lang="en-US" sz="4400" dirty="0" smtClean="0">
                <a:solidFill>
                  <a:schemeClr val="accent2">
                    <a:lumMod val="75000"/>
                  </a:schemeClr>
                </a:solidFill>
              </a:rPr>
              <a:t> </a:t>
            </a:r>
            <a:r>
              <a:rPr lang="en-US" sz="2400" dirty="0" smtClean="0"/>
              <a:t>= Anticipate and plan for the challenges you'll face while quitting.</a:t>
            </a:r>
          </a:p>
          <a:p>
            <a:r>
              <a:rPr lang="en-US" sz="4400" dirty="0" smtClean="0">
                <a:solidFill>
                  <a:schemeClr val="bg1"/>
                </a:solidFill>
              </a:rPr>
              <a:t>R</a:t>
            </a:r>
            <a:r>
              <a:rPr lang="en-US" sz="4400" dirty="0" smtClean="0">
                <a:solidFill>
                  <a:schemeClr val="accent2">
                    <a:lumMod val="75000"/>
                  </a:schemeClr>
                </a:solidFill>
              </a:rPr>
              <a:t> </a:t>
            </a:r>
            <a:r>
              <a:rPr lang="en-US" sz="2400" dirty="0" smtClean="0"/>
              <a:t>= Remove cigarettes and other tobacco products from your home, car, and work.</a:t>
            </a:r>
          </a:p>
          <a:p>
            <a:r>
              <a:rPr lang="en-US" sz="4400" dirty="0" smtClean="0">
                <a:solidFill>
                  <a:schemeClr val="bg1"/>
                </a:solidFill>
              </a:rPr>
              <a:t>T</a:t>
            </a:r>
            <a:r>
              <a:rPr lang="en-US" sz="2400" dirty="0" smtClean="0"/>
              <a:t> = Talk to your doctor about getting help to quit.</a:t>
            </a:r>
            <a:endParaRPr lang="en-US"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jpg"/>
          <p:cNvPicPr>
            <a:picLocks noChangeAspect="1"/>
          </p:cNvPicPr>
          <p:nvPr/>
        </p:nvPicPr>
        <p:blipFill>
          <a:blip r:embed="rId2" cstate="print"/>
          <a:stretch>
            <a:fillRect/>
          </a:stretch>
        </p:blipFill>
        <p:spPr>
          <a:xfrm>
            <a:off x="1331640" y="5258941"/>
            <a:ext cx="6480720" cy="1599059"/>
          </a:xfrm>
          <a:prstGeom prst="rect">
            <a:avLst/>
          </a:prstGeom>
        </p:spPr>
      </p:pic>
      <p:sp>
        <p:nvSpPr>
          <p:cNvPr id="2" name="Title 1"/>
          <p:cNvSpPr>
            <a:spLocks noGrp="1"/>
          </p:cNvSpPr>
          <p:nvPr>
            <p:ph type="title"/>
          </p:nvPr>
        </p:nvSpPr>
        <p:spPr>
          <a:xfrm>
            <a:off x="198783" y="-172278"/>
            <a:ext cx="8229600" cy="1143000"/>
          </a:xfrm>
        </p:spPr>
        <p:txBody>
          <a:bodyPr>
            <a:normAutofit/>
          </a:bodyPr>
          <a:lstStyle/>
          <a:p>
            <a:pPr algn="ctr"/>
            <a:r>
              <a:rPr lang="en-US" b="1" dirty="0" smtClean="0">
                <a:solidFill>
                  <a:schemeClr val="bg1"/>
                </a:solidFill>
              </a:rPr>
              <a:t>Role of the primary care physician</a:t>
            </a:r>
            <a:endParaRPr lang="en-US" b="1" dirty="0">
              <a:solidFill>
                <a:schemeClr val="bg1"/>
              </a:solidFill>
            </a:endParaRPr>
          </a:p>
        </p:txBody>
      </p:sp>
      <p:sp>
        <p:nvSpPr>
          <p:cNvPr id="3" name="Content Placeholder 2"/>
          <p:cNvSpPr>
            <a:spLocks noGrp="1"/>
          </p:cNvSpPr>
          <p:nvPr>
            <p:ph idx="1"/>
          </p:nvPr>
        </p:nvSpPr>
        <p:spPr>
          <a:xfrm>
            <a:off x="467544" y="1092965"/>
            <a:ext cx="8229600" cy="4525963"/>
          </a:xfrm>
        </p:spPr>
        <p:txBody>
          <a:bodyPr>
            <a:normAutofit/>
          </a:bodyPr>
          <a:lstStyle/>
          <a:p>
            <a:pPr algn="l">
              <a:buNone/>
            </a:pPr>
            <a:r>
              <a:rPr lang="en-US" sz="2400" dirty="0" smtClean="0"/>
              <a:t>It recommend that you visit your primary care physician for a full physical at the beginning of your stop smoking effort. He or she can identify what physical health problems may have already begun within you, along with personalized changes needed to begin correcting them. These changes may include proper diet, exercise, medication, and other lifestyle changes for your particular situation. Your primary care physician should also let you know which, if any, food, activity, or medications you should avoid taking or engage in moderation.</a:t>
            </a:r>
            <a:endParaRPr lang="en-US"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48814" y="575185"/>
            <a:ext cx="8229600" cy="5721350"/>
          </a:xfrm>
        </p:spPr>
        <p:txBody>
          <a:bodyPr>
            <a:normAutofit fontScale="92500" lnSpcReduction="20000"/>
          </a:bodyPr>
          <a:lstStyle/>
          <a:p>
            <a:pPr algn="l" rtl="0"/>
            <a:r>
              <a:rPr lang="en-US" sz="3500" b="1" dirty="0" smtClean="0">
                <a:solidFill>
                  <a:schemeClr val="bg1"/>
                </a:solidFill>
              </a:rPr>
              <a:t>Exercise Regularly:</a:t>
            </a:r>
          </a:p>
          <a:p>
            <a:pPr algn="l" rtl="0"/>
            <a:r>
              <a:rPr lang="en-US" sz="2400" dirty="0" smtClean="0"/>
              <a:t>regular exercise will  manage your weight and dealing better with difficult feelings, such as depression, anxiety, stress boredom , and overall improve  cardiovascular health-some of the main casualties from smoking that will probably require improvement.</a:t>
            </a:r>
          </a:p>
          <a:p>
            <a:pPr algn="l" rtl="0"/>
            <a:r>
              <a:rPr lang="en-US" sz="3500" b="1" dirty="0" smtClean="0">
                <a:solidFill>
                  <a:schemeClr val="bg1"/>
                </a:solidFill>
              </a:rPr>
              <a:t>Change Your Diet:</a:t>
            </a:r>
          </a:p>
          <a:p>
            <a:pPr algn="l" rtl="0"/>
            <a:r>
              <a:rPr lang="en-US" sz="2400" dirty="0" smtClean="0">
                <a:solidFill>
                  <a:schemeClr val="bg1"/>
                </a:solidFill>
              </a:rPr>
              <a:t> </a:t>
            </a:r>
            <a:r>
              <a:rPr lang="en-US" sz="2400" dirty="0" smtClean="0"/>
              <a:t>eat more of the healthy foods that will lessen your smoking cravings, It also make sense to avoid those foods and substances that will only increase your cravings.</a:t>
            </a:r>
          </a:p>
          <a:p>
            <a:pPr algn="l" rtl="0"/>
            <a:r>
              <a:rPr lang="en-US" sz="3500" b="1" dirty="0" smtClean="0">
                <a:solidFill>
                  <a:schemeClr val="bg1"/>
                </a:solidFill>
              </a:rPr>
              <a:t>Keep Your Mouth and Hands Busy:</a:t>
            </a:r>
          </a:p>
          <a:p>
            <a:pPr algn="l" rtl="0"/>
            <a:r>
              <a:rPr lang="en-US" sz="2400" dirty="0" smtClean="0"/>
              <a:t>it may be helpful to keep your hands and mouth busy in other ways-at least for the first 6 months or so until your cravings lessen considerably.</a:t>
            </a:r>
            <a:r>
              <a:rPr lang="en-US" sz="2400" b="1" dirty="0" smtClean="0"/>
              <a:t> </a:t>
            </a:r>
          </a:p>
          <a:p>
            <a:pPr algn="l" rtl="0"/>
            <a:r>
              <a:rPr lang="en-US" sz="3500" b="1" dirty="0" smtClean="0">
                <a:solidFill>
                  <a:schemeClr val="bg1"/>
                </a:solidFill>
              </a:rPr>
              <a:t>Dealing with Family and Friends that Smoke.</a:t>
            </a:r>
          </a:p>
          <a:p>
            <a:endParaRPr lang="en-US" sz="2400" dirty="0" smtClean="0"/>
          </a:p>
          <a:p>
            <a:pPr rtl="0"/>
            <a:endParaRPr lang="en-US"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49356"/>
            <a:ext cx="9144000" cy="6858000"/>
          </a:xfrm>
        </p:spPr>
        <p:txBody>
          <a:bodyPr>
            <a:normAutofit/>
          </a:bodyPr>
          <a:lstStyle/>
          <a:p>
            <a:pPr algn="l" rtl="0"/>
            <a:r>
              <a:rPr lang="en-US" sz="3200" b="1" dirty="0" smtClean="0">
                <a:solidFill>
                  <a:schemeClr val="bg1"/>
                </a:solidFill>
              </a:rPr>
              <a:t>Changing Old Triggers and Cues to Smoke:</a:t>
            </a:r>
          </a:p>
          <a:p>
            <a:pPr algn="l" rtl="0"/>
            <a:r>
              <a:rPr lang="en-US" sz="2400" dirty="0" smtClean="0"/>
              <a:t>it can be helpful to identify these old triggers and cues to smoke, and then come up with alternative plans of what you can do in these instances.</a:t>
            </a:r>
          </a:p>
          <a:p>
            <a:pPr algn="l" rtl="0"/>
            <a:r>
              <a:rPr lang="en-US" sz="3200" b="1" dirty="0" smtClean="0">
                <a:solidFill>
                  <a:schemeClr val="bg1"/>
                </a:solidFill>
              </a:rPr>
              <a:t>Confidence Statements:</a:t>
            </a:r>
          </a:p>
          <a:p>
            <a:pPr algn="l" rtl="0"/>
            <a:r>
              <a:rPr lang="en-US" sz="2400" dirty="0" smtClean="0"/>
              <a:t>Confidence statements are positive, true statements that you can repeat to yourself daily to stay  focused, motivated.</a:t>
            </a:r>
            <a:endParaRPr lang="en-US" sz="2400" b="1" dirty="0" smtClean="0"/>
          </a:p>
          <a:p>
            <a:pPr algn="l" rtl="0"/>
            <a:r>
              <a:rPr lang="en-US" sz="3200" b="1" dirty="0" smtClean="0">
                <a:solidFill>
                  <a:schemeClr val="bg1"/>
                </a:solidFill>
              </a:rPr>
              <a:t>Remembering Reasons to Quit:</a:t>
            </a:r>
          </a:p>
          <a:p>
            <a:pPr algn="l" rtl="0"/>
            <a:r>
              <a:rPr lang="en-US" sz="2400" dirty="0" smtClean="0"/>
              <a:t>it can be helpful to write out and repeat a number of "why I am quitting statements" about yourself and your goal to stop smoking.  </a:t>
            </a:r>
            <a:endParaRPr lang="en-US" sz="2400" dirty="0"/>
          </a:p>
        </p:txBody>
      </p:sp>
      <p:pic>
        <p:nvPicPr>
          <p:cNvPr id="4" name="Picture 3" descr="quite.jpg"/>
          <p:cNvPicPr>
            <a:picLocks noChangeAspect="1"/>
          </p:cNvPicPr>
          <p:nvPr/>
        </p:nvPicPr>
        <p:blipFill>
          <a:blip r:embed="rId2" cstate="print"/>
          <a:stretch>
            <a:fillRect/>
          </a:stretch>
        </p:blipFill>
        <p:spPr>
          <a:xfrm>
            <a:off x="6109253" y="1977819"/>
            <a:ext cx="2610678" cy="108343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scene3d>
              <a:camera prst="orthographicFront"/>
              <a:lightRig rig="soft" dir="t"/>
            </a:scene3d>
            <a:sp3d prstMaterial="softEdge">
              <a:bevelT w="25400" h="25400"/>
            </a:sp3d>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C00000"/>
                </a:solidFill>
                <a:effectLst/>
                <a:uLnTx/>
                <a:uFillTx/>
                <a:latin typeface="+mj-lt"/>
                <a:ea typeface="+mj-ea"/>
                <a:cs typeface="+mj-cs"/>
              </a:rPr>
              <a:t>WHO statistics :</a:t>
            </a:r>
            <a:endParaRPr kumimoji="0" lang="en-US" sz="4400" b="0" i="0" u="none" strike="noStrike" kern="1200" cap="none" spc="0" normalizeH="0" baseline="0" noProof="0" dirty="0">
              <a:ln>
                <a:noFill/>
              </a:ln>
              <a:solidFill>
                <a:srgbClr val="C00000"/>
              </a:solidFill>
              <a:effectLst/>
              <a:uLnTx/>
              <a:uFillTx/>
              <a:latin typeface="+mj-lt"/>
              <a:ea typeface="+mj-ea"/>
              <a:cs typeface="+mj-cs"/>
            </a:endParaRPr>
          </a:p>
        </p:txBody>
      </p:sp>
      <p:pic>
        <p:nvPicPr>
          <p:cNvPr id="3" name="Picture 2" descr="C:\Users\SR590\Desktop\KSU\Primary Health Care\Toutorial\WHO statistics 2010.jpg"/>
          <p:cNvPicPr>
            <a:picLocks noChangeAspect="1" noChangeArrowheads="1"/>
          </p:cNvPicPr>
          <p:nvPr/>
        </p:nvPicPr>
        <p:blipFill>
          <a:blip r:embed="rId2" cstate="print"/>
          <a:srcRect/>
          <a:stretch>
            <a:fillRect/>
          </a:stretch>
        </p:blipFill>
        <p:spPr bwMode="auto">
          <a:xfrm>
            <a:off x="1187450" y="1628775"/>
            <a:ext cx="6697663" cy="4032250"/>
          </a:xfrm>
          <a:prstGeom prst="rect">
            <a:avLst/>
          </a:prstGeom>
          <a:noFill/>
          <a:ln w="9525">
            <a:noFill/>
            <a:miter lim="800000"/>
            <a:headEnd/>
            <a:tailEnd/>
          </a:ln>
        </p:spPr>
      </p:pic>
      <p:sp>
        <p:nvSpPr>
          <p:cNvPr id="4" name="TextBox 3"/>
          <p:cNvSpPr txBox="1"/>
          <p:nvPr/>
        </p:nvSpPr>
        <p:spPr>
          <a:xfrm>
            <a:off x="4788024" y="5301208"/>
            <a:ext cx="3096344" cy="369332"/>
          </a:xfrm>
          <a:prstGeom prst="rect">
            <a:avLst/>
          </a:prstGeom>
          <a:noFill/>
          <a:ln w="28575">
            <a:solidFill>
              <a:srgbClr val="C00000"/>
            </a:solidFill>
          </a:ln>
        </p:spPr>
        <p:txBody>
          <a:bodyPr wrap="square" rtlCol="1">
            <a:spAutoFit/>
          </a:bodyPr>
          <a:lstStyle/>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noAutofit/>
          </a:bodyPr>
          <a:lstStyle/>
          <a:p>
            <a:r>
              <a:rPr lang="en-US" sz="4000" dirty="0" smtClean="0">
                <a:solidFill>
                  <a:schemeClr val="bg1"/>
                </a:solidFill>
                <a:effectLst>
                  <a:outerShdw blurRad="38100" dist="38100" dir="2700000" algn="tl">
                    <a:srgbClr val="000000">
                      <a:alpha val="43137"/>
                    </a:srgbClr>
                  </a:outerShdw>
                </a:effectLst>
              </a:rPr>
              <a:t>What can we do for patient Not Ready to Make a Quit Attempt ?</a:t>
            </a:r>
            <a:endParaRPr lang="en-US" sz="4000" dirty="0">
              <a:solidFill>
                <a:schemeClr val="bg1"/>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51520" y="1885459"/>
            <a:ext cx="8445624" cy="5184576"/>
          </a:xfrm>
        </p:spPr>
        <p:txBody>
          <a:bodyPr>
            <a:normAutofit fontScale="77500" lnSpcReduction="20000"/>
          </a:bodyPr>
          <a:lstStyle/>
          <a:p>
            <a:pPr algn="l" rtl="0"/>
            <a:r>
              <a:rPr lang="en-US" sz="3800" b="1" dirty="0">
                <a:solidFill>
                  <a:schemeClr val="bg1"/>
                </a:solidFill>
              </a:rPr>
              <a:t>Relevance</a:t>
            </a:r>
            <a:r>
              <a:rPr lang="en-US" sz="4400" b="1" dirty="0">
                <a:solidFill>
                  <a:schemeClr val="accent2">
                    <a:lumMod val="75000"/>
                  </a:schemeClr>
                </a:solidFill>
              </a:rPr>
              <a:t> </a:t>
            </a:r>
            <a:r>
              <a:rPr lang="en-US" sz="4400" b="1" dirty="0" smtClean="0">
                <a:solidFill>
                  <a:schemeClr val="bg1"/>
                </a:solidFill>
              </a:rPr>
              <a:t>: </a:t>
            </a:r>
          </a:p>
          <a:p>
            <a:pPr algn="l" rtl="0"/>
            <a:r>
              <a:rPr lang="en-US" sz="2600" dirty="0" smtClean="0"/>
              <a:t>Tie </a:t>
            </a:r>
            <a:r>
              <a:rPr lang="en-US" sz="2600" dirty="0"/>
              <a:t>tobacco use to current health, or social and economic costs of tobacco </a:t>
            </a:r>
            <a:r>
              <a:rPr lang="en-US" sz="2600" dirty="0" smtClean="0"/>
              <a:t>use ,motivation </a:t>
            </a:r>
            <a:r>
              <a:rPr lang="en-US" sz="2600" dirty="0"/>
              <a:t>level, and/or the impact of smoking on children and others in the home. </a:t>
            </a:r>
            <a:r>
              <a:rPr lang="en-US" sz="2600" dirty="0" smtClean="0"/>
              <a:t>For example ,“ Your </a:t>
            </a:r>
            <a:r>
              <a:rPr lang="en-US" sz="2600" dirty="0"/>
              <a:t>child’s asthma flare is certainly related to your smoking habit. It would be in your child’s </a:t>
            </a:r>
            <a:r>
              <a:rPr lang="en-US" sz="2600" dirty="0" smtClean="0"/>
              <a:t>best interest </a:t>
            </a:r>
            <a:r>
              <a:rPr lang="en-US" sz="2600" dirty="0"/>
              <a:t>for you to set a quit date in the near future</a:t>
            </a:r>
            <a:r>
              <a:rPr lang="en-US" sz="2600" dirty="0" smtClean="0"/>
              <a:t>.”</a:t>
            </a:r>
          </a:p>
          <a:p>
            <a:pPr algn="l" rtl="0"/>
            <a:r>
              <a:rPr lang="en-US" sz="3800" b="1" dirty="0" smtClean="0">
                <a:solidFill>
                  <a:schemeClr val="bg1"/>
                </a:solidFill>
              </a:rPr>
              <a:t>Risks :</a:t>
            </a:r>
          </a:p>
          <a:p>
            <a:pPr algn="l" rtl="0"/>
            <a:r>
              <a:rPr lang="en-US" sz="2600" dirty="0" smtClean="0"/>
              <a:t>Ask patient to identify potential negative consequences of tobacco us:</a:t>
            </a:r>
          </a:p>
          <a:p>
            <a:pPr algn="l" rtl="0"/>
            <a:r>
              <a:rPr lang="en-US" sz="2600" dirty="0" smtClean="0"/>
              <a:t>Acute </a:t>
            </a:r>
            <a:r>
              <a:rPr lang="en-US" sz="2600" dirty="0"/>
              <a:t>risks </a:t>
            </a:r>
            <a:r>
              <a:rPr lang="en-US" sz="2600" dirty="0" smtClean="0"/>
              <a:t>—shortness </a:t>
            </a:r>
            <a:r>
              <a:rPr lang="en-US" sz="2600" dirty="0"/>
              <a:t>of breath, exacerbation of asthma, impotence, </a:t>
            </a:r>
            <a:r>
              <a:rPr lang="en-US" sz="2600" dirty="0" smtClean="0"/>
              <a:t>infertility.</a:t>
            </a:r>
            <a:endParaRPr lang="en-US" sz="2600" dirty="0"/>
          </a:p>
          <a:p>
            <a:pPr algn="l" rtl="0"/>
            <a:r>
              <a:rPr lang="en-US" sz="2600" dirty="0"/>
              <a:t>• Long term risks — heart attacks, strokes, gum disease, tooth loss, COPD, lung and other cancers</a:t>
            </a:r>
          </a:p>
          <a:p>
            <a:pPr algn="l" rtl="0">
              <a:buNone/>
            </a:pPr>
            <a:r>
              <a:rPr lang="en-US" sz="2600" dirty="0"/>
              <a:t>• Environmental risks — increased risk of lung cancer in spouse and children; higher rates </a:t>
            </a:r>
            <a:r>
              <a:rPr lang="en-US" sz="2600" dirty="0" smtClean="0"/>
              <a:t>of smoking </a:t>
            </a:r>
            <a:r>
              <a:rPr lang="en-US" sz="2600" dirty="0"/>
              <a:t>by children; increased risk for SIDS, asthma, middle ear disease and respiratory </a:t>
            </a:r>
            <a:r>
              <a:rPr lang="en-US" sz="2600" dirty="0" smtClean="0"/>
              <a:t>infection in </a:t>
            </a:r>
            <a:r>
              <a:rPr lang="en-US" sz="2600" dirty="0"/>
              <a:t>children</a:t>
            </a:r>
            <a:endParaRPr lang="en-US" sz="2600"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a:noFill/>
        </p:spPr>
        <p:txBody>
          <a:bodyPr>
            <a:normAutofit/>
          </a:bodyPr>
          <a:lstStyle/>
          <a:p>
            <a:pPr algn="l" rtl="0"/>
            <a:r>
              <a:rPr lang="en-US" sz="3200" b="1" dirty="0">
                <a:solidFill>
                  <a:schemeClr val="bg1"/>
                </a:solidFill>
              </a:rPr>
              <a:t>Rewards </a:t>
            </a:r>
            <a:r>
              <a:rPr lang="en-US" sz="3200" b="1" dirty="0" smtClean="0">
                <a:solidFill>
                  <a:schemeClr val="bg1"/>
                </a:solidFill>
              </a:rPr>
              <a:t>:</a:t>
            </a:r>
          </a:p>
          <a:p>
            <a:pPr algn="l" rtl="0"/>
            <a:r>
              <a:rPr lang="en-US" sz="3200" b="1" dirty="0" smtClean="0">
                <a:solidFill>
                  <a:schemeClr val="bg1"/>
                </a:solidFill>
              </a:rPr>
              <a:t> </a:t>
            </a:r>
            <a:r>
              <a:rPr lang="en-US" sz="2400" dirty="0" smtClean="0"/>
              <a:t>ask</a:t>
            </a:r>
            <a:r>
              <a:rPr lang="en-US" sz="2400" b="1" dirty="0" smtClean="0"/>
              <a:t> </a:t>
            </a:r>
            <a:r>
              <a:rPr lang="en-US" sz="2400" dirty="0" smtClean="0"/>
              <a:t>patient </a:t>
            </a:r>
            <a:r>
              <a:rPr lang="en-US" sz="2400" dirty="0"/>
              <a:t>to identify 1) Any positive benefits they currently derive from tobacco use. </a:t>
            </a:r>
            <a:r>
              <a:rPr lang="en-US" sz="2400" dirty="0" smtClean="0"/>
              <a:t>Discuss alternative </a:t>
            </a:r>
            <a:r>
              <a:rPr lang="en-US" sz="2400" dirty="0"/>
              <a:t>methods for filling the potential void after cessation. 2) The potential rewards of </a:t>
            </a:r>
            <a:r>
              <a:rPr lang="en-US" sz="2400" dirty="0" smtClean="0"/>
              <a:t>quitting ,including </a:t>
            </a:r>
            <a:r>
              <a:rPr lang="en-US" sz="2400" dirty="0"/>
              <a:t>improved health, improved taste, money saved, healthier children, freedom from addiction</a:t>
            </a:r>
            <a:r>
              <a:rPr lang="en-US" dirty="0"/>
              <a:t>.</a:t>
            </a:r>
          </a:p>
          <a:p>
            <a:pPr algn="l" rtl="0"/>
            <a:r>
              <a:rPr lang="en-US" sz="3200" b="1" dirty="0">
                <a:solidFill>
                  <a:schemeClr val="bg1"/>
                </a:solidFill>
              </a:rPr>
              <a:t>Roadblocks </a:t>
            </a:r>
            <a:r>
              <a:rPr lang="en-US" sz="3200" dirty="0" smtClean="0">
                <a:solidFill>
                  <a:schemeClr val="bg1"/>
                </a:solidFill>
              </a:rPr>
              <a:t>:</a:t>
            </a:r>
          </a:p>
          <a:p>
            <a:pPr algn="l" rtl="0"/>
            <a:r>
              <a:rPr lang="en-US" sz="3200" dirty="0" smtClean="0"/>
              <a:t> </a:t>
            </a:r>
            <a:r>
              <a:rPr lang="en-US" sz="2400" dirty="0"/>
              <a:t>Ask patient to think about what are the barriers to quitting tobacco use (e.g., </a:t>
            </a:r>
            <a:r>
              <a:rPr lang="en-US" sz="2400" dirty="0" smtClean="0"/>
              <a:t>partner ,or </a:t>
            </a:r>
            <a:r>
              <a:rPr lang="en-US" sz="2400" dirty="0"/>
              <a:t>co-worker who smokes, fears about quitting smoking, etc.).</a:t>
            </a:r>
          </a:p>
          <a:p>
            <a:pPr algn="l" rtl="0"/>
            <a:r>
              <a:rPr lang="en-US" sz="3200" b="1" dirty="0" smtClean="0">
                <a:solidFill>
                  <a:schemeClr val="bg1"/>
                </a:solidFill>
              </a:rPr>
              <a:t>Repetition:</a:t>
            </a:r>
          </a:p>
          <a:p>
            <a:pPr algn="l" rtl="0"/>
            <a:r>
              <a:rPr lang="en-US" sz="3200" b="1" dirty="0" smtClean="0">
                <a:solidFill>
                  <a:schemeClr val="bg1"/>
                </a:solidFill>
              </a:rPr>
              <a:t> </a:t>
            </a:r>
            <a:r>
              <a:rPr lang="en-US" sz="2400" dirty="0" smtClean="0"/>
              <a:t>Repeat </a:t>
            </a:r>
            <a:r>
              <a:rPr lang="en-US" sz="2400" dirty="0"/>
              <a:t>above strategies every time an unmotivated patient has a visit</a:t>
            </a:r>
          </a:p>
        </p:txBody>
      </p:sp>
      <p:pic>
        <p:nvPicPr>
          <p:cNvPr id="4" name="Picture 3" descr="373512_236891216373315_1749260691_n.jpg"/>
          <p:cNvPicPr>
            <a:picLocks noChangeAspect="1"/>
          </p:cNvPicPr>
          <p:nvPr/>
        </p:nvPicPr>
        <p:blipFill>
          <a:blip r:embed="rId2" cstate="print"/>
          <a:stretch>
            <a:fillRect/>
          </a:stretch>
        </p:blipFill>
        <p:spPr>
          <a:xfrm rot="5400000">
            <a:off x="5635486" y="3349489"/>
            <a:ext cx="1133062" cy="5883964"/>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a:xfrm>
            <a:off x="1643270" y="1457739"/>
            <a:ext cx="7164870" cy="5168348"/>
          </a:xfrm>
        </p:spPr>
        <p:txBody>
          <a:bodyPr>
            <a:normAutofit/>
          </a:bodyPr>
          <a:lstStyle/>
          <a:p>
            <a:pPr algn="l">
              <a:buNone/>
            </a:pPr>
            <a:r>
              <a:rPr lang="en-US" sz="2400" b="1" dirty="0" smtClean="0"/>
              <a:t>A majority of cigarette smokers, </a:t>
            </a:r>
            <a:r>
              <a:rPr lang="en-US" sz="2400" b="1" dirty="0" smtClean="0">
                <a:solidFill>
                  <a:srgbClr val="C00000"/>
                </a:solidFill>
              </a:rPr>
              <a:t>70%</a:t>
            </a:r>
            <a:r>
              <a:rPr lang="en-US" sz="2400" b="1" dirty="0" smtClean="0"/>
              <a:t> report that they would like to stop smoking and indeed they attempt to stop many times.</a:t>
            </a:r>
          </a:p>
          <a:p>
            <a:pPr algn="l">
              <a:buNone/>
            </a:pPr>
            <a:r>
              <a:rPr lang="en-US" sz="2400" b="1" dirty="0" smtClean="0"/>
              <a:t> Results from a national survey of smokers and ex-smokers revealed that in a 12-month period 32% of smokers had made a quit</a:t>
            </a:r>
          </a:p>
          <a:p>
            <a:pPr algn="l">
              <a:buNone/>
            </a:pPr>
            <a:r>
              <a:rPr lang="en-US" sz="2400" b="1" dirty="0" smtClean="0"/>
              <a:t>Attempt and 33% had tried to cut down</a:t>
            </a:r>
            <a:r>
              <a:rPr lang="en-US" dirty="0" smtClean="0"/>
              <a:t>.</a:t>
            </a:r>
            <a:endParaRPr lang="ar-SA" dirty="0"/>
          </a:p>
        </p:txBody>
      </p:sp>
      <p:pic>
        <p:nvPicPr>
          <p:cNvPr id="15362" name="Picture 2" descr="http://quitin60minutesnow.com/wp-content/uploads/2010/11/quit-smoking-for-good4.jpg"/>
          <p:cNvPicPr>
            <a:picLocks noChangeAspect="1" noChangeArrowheads="1"/>
          </p:cNvPicPr>
          <p:nvPr/>
        </p:nvPicPr>
        <p:blipFill>
          <a:blip r:embed="rId2" cstate="print"/>
          <a:srcRect/>
          <a:stretch>
            <a:fillRect/>
          </a:stretch>
        </p:blipFill>
        <p:spPr bwMode="auto">
          <a:xfrm>
            <a:off x="5855723" y="4858140"/>
            <a:ext cx="3186207" cy="18209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362"/>
                                        </p:tgtEl>
                                        <p:attrNameLst>
                                          <p:attrName>style.visibility</p:attrName>
                                        </p:attrNameLst>
                                      </p:cBhvr>
                                      <p:to>
                                        <p:strVal val="visible"/>
                                      </p:to>
                                    </p:set>
                                    <p:anim calcmode="lin" valueType="num">
                                      <p:cBhvr additive="base">
                                        <p:cTn id="21" dur="500" fill="hold"/>
                                        <p:tgtEl>
                                          <p:spTgt spid="15362"/>
                                        </p:tgtEl>
                                        <p:attrNameLst>
                                          <p:attrName>ppt_x</p:attrName>
                                        </p:attrNameLst>
                                      </p:cBhvr>
                                      <p:tavLst>
                                        <p:tav tm="0">
                                          <p:val>
                                            <p:strVal val="#ppt_x"/>
                                          </p:val>
                                        </p:tav>
                                        <p:tav tm="100000">
                                          <p:val>
                                            <p:strVal val="#ppt_x"/>
                                          </p:val>
                                        </p:tav>
                                      </p:tavLst>
                                    </p:anim>
                                    <p:anim calcmode="lin" valueType="num">
                                      <p:cBhvr additive="base">
                                        <p:cTn id="22"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642194"/>
          </a:xfrm>
        </p:spPr>
        <p:txBody>
          <a:bodyPr>
            <a:noAutofit/>
          </a:bodyPr>
          <a:lstStyle/>
          <a:p>
            <a:pPr algn="l"/>
            <a:r>
              <a:rPr lang="en-US" sz="2400" b="1" dirty="0" smtClean="0"/>
              <a:t>Many smokers are uncomfortable with their continued smoking and</a:t>
            </a:r>
            <a:br>
              <a:rPr lang="en-US" sz="2400" b="1" dirty="0" smtClean="0"/>
            </a:br>
            <a:r>
              <a:rPr lang="ar-SA" sz="2400" b="1" dirty="0" smtClean="0"/>
              <a:t> </a:t>
            </a:r>
            <a:r>
              <a:rPr lang="en-US" sz="2400" b="1" dirty="0" smtClean="0"/>
              <a:t>report a variety of reasons for why they would like to stop</a:t>
            </a:r>
            <a:endParaRPr lang="ar-SA" sz="2400" b="1" dirty="0"/>
          </a:p>
        </p:txBody>
      </p:sp>
      <p:pic>
        <p:nvPicPr>
          <p:cNvPr id="14338" name="Picture 2"/>
          <p:cNvPicPr>
            <a:picLocks noChangeAspect="1" noChangeArrowheads="1"/>
          </p:cNvPicPr>
          <p:nvPr/>
        </p:nvPicPr>
        <p:blipFill>
          <a:blip r:embed="rId2" cstate="print"/>
          <a:srcRect/>
          <a:stretch>
            <a:fillRect/>
          </a:stretch>
        </p:blipFill>
        <p:spPr bwMode="auto">
          <a:xfrm>
            <a:off x="323528" y="2581274"/>
            <a:ext cx="8496943" cy="27919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 calcmode="lin" valueType="num">
                                      <p:cBhvr>
                                        <p:cTn id="12" dur="500" fill="hold"/>
                                        <p:tgtEl>
                                          <p:spTgt spid="14338"/>
                                        </p:tgtEl>
                                        <p:attrNameLst>
                                          <p:attrName>ppt_w</p:attrName>
                                        </p:attrNameLst>
                                      </p:cBhvr>
                                      <p:tavLst>
                                        <p:tav tm="0">
                                          <p:val>
                                            <p:fltVal val="0"/>
                                          </p:val>
                                        </p:tav>
                                        <p:tav tm="100000">
                                          <p:val>
                                            <p:strVal val="#ppt_w"/>
                                          </p:val>
                                        </p:tav>
                                      </p:tavLst>
                                    </p:anim>
                                    <p:anim calcmode="lin" valueType="num">
                                      <p:cBhvr>
                                        <p:cTn id="13" dur="500" fill="hold"/>
                                        <p:tgtEl>
                                          <p:spTgt spid="14338"/>
                                        </p:tgtEl>
                                        <p:attrNameLst>
                                          <p:attrName>ppt_h</p:attrName>
                                        </p:attrNameLst>
                                      </p:cBhvr>
                                      <p:tavLst>
                                        <p:tav tm="0">
                                          <p:val>
                                            <p:fltVal val="0"/>
                                          </p:val>
                                        </p:tav>
                                        <p:tav tm="100000">
                                          <p:val>
                                            <p:strVal val="#ppt_h"/>
                                          </p:val>
                                        </p:tav>
                                      </p:tavLst>
                                    </p:anim>
                                    <p:animEffect transition="in" filter="fade">
                                      <p:cBhvr>
                                        <p:cTn id="14"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892480" cy="1143000"/>
          </a:xfrm>
        </p:spPr>
        <p:txBody>
          <a:bodyPr>
            <a:normAutofit/>
          </a:bodyPr>
          <a:lstStyle/>
          <a:p>
            <a:r>
              <a:rPr lang="en-US" b="1" dirty="0" smtClean="0">
                <a:solidFill>
                  <a:srgbClr val="C00000"/>
                </a:solidFill>
              </a:rPr>
              <a:t>Health Benefits of Stopping Smoking</a:t>
            </a:r>
            <a:br>
              <a:rPr lang="en-US" b="1" dirty="0" smtClean="0">
                <a:solidFill>
                  <a:srgbClr val="C00000"/>
                </a:solidFill>
              </a:rPr>
            </a:br>
            <a:endParaRPr lang="ar-SA" dirty="0">
              <a:solidFill>
                <a:srgbClr val="C00000"/>
              </a:solidFill>
            </a:endParaRPr>
          </a:p>
        </p:txBody>
      </p:sp>
      <p:sp>
        <p:nvSpPr>
          <p:cNvPr id="20481" name="Rectangle 1"/>
          <p:cNvSpPr>
            <a:spLocks noChangeArrowheads="1"/>
          </p:cNvSpPr>
          <p:nvPr/>
        </p:nvSpPr>
        <p:spPr bwMode="auto">
          <a:xfrm>
            <a:off x="0" y="1585918"/>
            <a:ext cx="6057812"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12 hours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almost all the nicotine has been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metabolised</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83" name="Picture 3" descr="http://www.bridge-bradford.org.uk/uploads/images/drugs/nicotine.jpg"/>
          <p:cNvPicPr>
            <a:picLocks noChangeAspect="1" noChangeArrowheads="1"/>
          </p:cNvPicPr>
          <p:nvPr/>
        </p:nvPicPr>
        <p:blipFill>
          <a:blip r:embed="rId3" cstate="print"/>
          <a:srcRect/>
          <a:stretch>
            <a:fillRect/>
          </a:stretch>
        </p:blipFill>
        <p:spPr bwMode="auto">
          <a:xfrm>
            <a:off x="6220496" y="1196752"/>
            <a:ext cx="1962223" cy="1962223"/>
          </a:xfrm>
          <a:prstGeom prst="rect">
            <a:avLst/>
          </a:prstGeom>
          <a:noFill/>
        </p:spPr>
      </p:pic>
      <p:sp>
        <p:nvSpPr>
          <p:cNvPr id="20484" name="Rectangle 4"/>
          <p:cNvSpPr>
            <a:spLocks noChangeArrowheads="1"/>
          </p:cNvSpPr>
          <p:nvPr/>
        </p:nvSpPr>
        <p:spPr bwMode="auto">
          <a:xfrm>
            <a:off x="0" y="3367445"/>
            <a:ext cx="7870040"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24 hours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blood levels of carbon monoxide have dropped dramatically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86" name="Picture 6" descr="http://www.boatingsidekicks.com/cobro/CO-decal.gif"/>
          <p:cNvPicPr>
            <a:picLocks noChangeAspect="1" noChangeArrowheads="1"/>
          </p:cNvPicPr>
          <p:nvPr/>
        </p:nvPicPr>
        <p:blipFill>
          <a:blip r:embed="rId4" cstate="print"/>
          <a:srcRect/>
          <a:stretch>
            <a:fillRect/>
          </a:stretch>
        </p:blipFill>
        <p:spPr bwMode="auto">
          <a:xfrm>
            <a:off x="7456868" y="3645024"/>
            <a:ext cx="1435612" cy="1263339"/>
          </a:xfrm>
          <a:prstGeom prst="rect">
            <a:avLst/>
          </a:prstGeom>
          <a:noFill/>
        </p:spPr>
      </p:pic>
      <p:sp>
        <p:nvSpPr>
          <p:cNvPr id="20487" name="Rectangle 7"/>
          <p:cNvSpPr>
            <a:spLocks noChangeArrowheads="1"/>
          </p:cNvSpPr>
          <p:nvPr/>
        </p:nvSpPr>
        <p:spPr bwMode="auto">
          <a:xfrm>
            <a:off x="0" y="5352891"/>
            <a:ext cx="6227859"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5 days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most nicotine by-products have been removed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sense of taste and smell improve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88" name="Picture 8"/>
          <p:cNvPicPr>
            <a:picLocks noChangeAspect="1" noChangeArrowheads="1"/>
          </p:cNvPicPr>
          <p:nvPr/>
        </p:nvPicPr>
        <p:blipFill>
          <a:blip r:embed="rId5" cstate="print"/>
          <a:srcRect/>
          <a:stretch>
            <a:fillRect/>
          </a:stretch>
        </p:blipFill>
        <p:spPr bwMode="auto">
          <a:xfrm>
            <a:off x="6228184" y="5013176"/>
            <a:ext cx="762000" cy="18448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0481">
                                            <p:txEl>
                                              <p:pRg st="0" end="0"/>
                                            </p:txEl>
                                          </p:spTgt>
                                        </p:tgtEl>
                                        <p:attrNameLst>
                                          <p:attrName>style.visibility</p:attrName>
                                        </p:attrNameLst>
                                      </p:cBhvr>
                                      <p:to>
                                        <p:strVal val="visible"/>
                                      </p:to>
                                    </p:set>
                                    <p:animEffect transition="in" filter="box(in)">
                                      <p:cBhvr>
                                        <p:cTn id="13" dur="500"/>
                                        <p:tgtEl>
                                          <p:spTgt spid="20481">
                                            <p:txEl>
                                              <p:pRg st="0" end="0"/>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20481">
                                            <p:txEl>
                                              <p:pRg st="1" end="1"/>
                                            </p:txEl>
                                          </p:spTgt>
                                        </p:tgtEl>
                                        <p:attrNameLst>
                                          <p:attrName>style.visibility</p:attrName>
                                        </p:attrNameLst>
                                      </p:cBhvr>
                                      <p:to>
                                        <p:strVal val="visible"/>
                                      </p:to>
                                    </p:set>
                                    <p:animEffect transition="in" filter="box(in)">
                                      <p:cBhvr>
                                        <p:cTn id="16" dur="500"/>
                                        <p:tgtEl>
                                          <p:spTgt spid="2048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483"/>
                                        </p:tgtEl>
                                        <p:attrNameLst>
                                          <p:attrName>style.visibility</p:attrName>
                                        </p:attrNameLst>
                                      </p:cBhvr>
                                      <p:to>
                                        <p:strVal val="visible"/>
                                      </p:to>
                                    </p:set>
                                    <p:anim calcmode="lin" valueType="num">
                                      <p:cBhvr additive="base">
                                        <p:cTn id="21" dur="500" fill="hold"/>
                                        <p:tgtEl>
                                          <p:spTgt spid="20483"/>
                                        </p:tgtEl>
                                        <p:attrNameLst>
                                          <p:attrName>ppt_x</p:attrName>
                                        </p:attrNameLst>
                                      </p:cBhvr>
                                      <p:tavLst>
                                        <p:tav tm="0">
                                          <p:val>
                                            <p:strVal val="#ppt_x"/>
                                          </p:val>
                                        </p:tav>
                                        <p:tav tm="100000">
                                          <p:val>
                                            <p:strVal val="#ppt_x"/>
                                          </p:val>
                                        </p:tav>
                                      </p:tavLst>
                                    </p:anim>
                                    <p:anim calcmode="lin" valueType="num">
                                      <p:cBhvr additive="base">
                                        <p:cTn id="22" dur="500" fill="hold"/>
                                        <p:tgtEl>
                                          <p:spTgt spid="2048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0484">
                                            <p:txEl>
                                              <p:pRg st="0" end="0"/>
                                            </p:txEl>
                                          </p:spTgt>
                                        </p:tgtEl>
                                        <p:attrNameLst>
                                          <p:attrName>style.visibility</p:attrName>
                                        </p:attrNameLst>
                                      </p:cBhvr>
                                      <p:to>
                                        <p:strVal val="visible"/>
                                      </p:to>
                                    </p:set>
                                    <p:animEffect transition="in" filter="box(in)">
                                      <p:cBhvr>
                                        <p:cTn id="27" dur="500"/>
                                        <p:tgtEl>
                                          <p:spTgt spid="20484">
                                            <p:txEl>
                                              <p:pRg st="0" end="0"/>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20484">
                                            <p:txEl>
                                              <p:pRg st="1" end="1"/>
                                            </p:txEl>
                                          </p:spTgt>
                                        </p:tgtEl>
                                        <p:attrNameLst>
                                          <p:attrName>style.visibility</p:attrName>
                                        </p:attrNameLst>
                                      </p:cBhvr>
                                      <p:to>
                                        <p:strVal val="visible"/>
                                      </p:to>
                                    </p:set>
                                    <p:animEffect transition="in" filter="box(in)">
                                      <p:cBhvr>
                                        <p:cTn id="30" dur="500"/>
                                        <p:tgtEl>
                                          <p:spTgt spid="2048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20486"/>
                                        </p:tgtEl>
                                        <p:attrNameLst>
                                          <p:attrName>style.visibility</p:attrName>
                                        </p:attrNameLst>
                                      </p:cBhvr>
                                      <p:to>
                                        <p:strVal val="visible"/>
                                      </p:to>
                                    </p:set>
                                    <p:animEffect transition="in" filter="box(in)">
                                      <p:cBhvr>
                                        <p:cTn id="35" dur="500"/>
                                        <p:tgtEl>
                                          <p:spTgt spid="20486"/>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20487">
                                            <p:txEl>
                                              <p:pRg st="0" end="0"/>
                                            </p:txEl>
                                          </p:spTgt>
                                        </p:tgtEl>
                                        <p:attrNameLst>
                                          <p:attrName>style.visibility</p:attrName>
                                        </p:attrNameLst>
                                      </p:cBhvr>
                                      <p:to>
                                        <p:strVal val="visible"/>
                                      </p:to>
                                    </p:set>
                                    <p:animEffect transition="in" filter="box(in)">
                                      <p:cBhvr>
                                        <p:cTn id="40" dur="500"/>
                                        <p:tgtEl>
                                          <p:spTgt spid="20487">
                                            <p:txEl>
                                              <p:pRg st="0" end="0"/>
                                            </p:txEl>
                                          </p:spTgt>
                                        </p:tgtEl>
                                      </p:cBhvr>
                                    </p:animEffect>
                                  </p:childTnLst>
                                </p:cTn>
                              </p:par>
                              <p:par>
                                <p:cTn id="41" presetID="4" presetClass="entr" presetSubtype="16" fill="hold" nodeType="withEffect">
                                  <p:stCondLst>
                                    <p:cond delay="0"/>
                                  </p:stCondLst>
                                  <p:childTnLst>
                                    <p:set>
                                      <p:cBhvr>
                                        <p:cTn id="42" dur="1" fill="hold">
                                          <p:stCondLst>
                                            <p:cond delay="0"/>
                                          </p:stCondLst>
                                        </p:cTn>
                                        <p:tgtEl>
                                          <p:spTgt spid="20487">
                                            <p:txEl>
                                              <p:pRg st="1" end="1"/>
                                            </p:txEl>
                                          </p:spTgt>
                                        </p:tgtEl>
                                        <p:attrNameLst>
                                          <p:attrName>style.visibility</p:attrName>
                                        </p:attrNameLst>
                                      </p:cBhvr>
                                      <p:to>
                                        <p:strVal val="visible"/>
                                      </p:to>
                                    </p:set>
                                    <p:animEffect transition="in" filter="box(in)">
                                      <p:cBhvr>
                                        <p:cTn id="43" dur="500"/>
                                        <p:tgtEl>
                                          <p:spTgt spid="20487">
                                            <p:txEl>
                                              <p:pRg st="1" end="1"/>
                                            </p:txEl>
                                          </p:spTgt>
                                        </p:tgtEl>
                                      </p:cBhvr>
                                    </p:animEffect>
                                  </p:childTnLst>
                                </p:cTn>
                              </p:par>
                              <p:par>
                                <p:cTn id="44" presetID="4" presetClass="entr" presetSubtype="16" fill="hold" nodeType="withEffect">
                                  <p:stCondLst>
                                    <p:cond delay="0"/>
                                  </p:stCondLst>
                                  <p:childTnLst>
                                    <p:set>
                                      <p:cBhvr>
                                        <p:cTn id="45" dur="1" fill="hold">
                                          <p:stCondLst>
                                            <p:cond delay="0"/>
                                          </p:stCondLst>
                                        </p:cTn>
                                        <p:tgtEl>
                                          <p:spTgt spid="20487">
                                            <p:txEl>
                                              <p:pRg st="2" end="2"/>
                                            </p:txEl>
                                          </p:spTgt>
                                        </p:tgtEl>
                                        <p:attrNameLst>
                                          <p:attrName>style.visibility</p:attrName>
                                        </p:attrNameLst>
                                      </p:cBhvr>
                                      <p:to>
                                        <p:strVal val="visible"/>
                                      </p:to>
                                    </p:set>
                                    <p:animEffect transition="in" filter="box(in)">
                                      <p:cBhvr>
                                        <p:cTn id="46" dur="500"/>
                                        <p:tgtEl>
                                          <p:spTgt spid="20487">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nodeType="clickEffect">
                                  <p:stCondLst>
                                    <p:cond delay="0"/>
                                  </p:stCondLst>
                                  <p:childTnLst>
                                    <p:set>
                                      <p:cBhvr>
                                        <p:cTn id="50" dur="1" fill="hold">
                                          <p:stCondLst>
                                            <p:cond delay="0"/>
                                          </p:stCondLst>
                                        </p:cTn>
                                        <p:tgtEl>
                                          <p:spTgt spid="20488"/>
                                        </p:tgtEl>
                                        <p:attrNameLst>
                                          <p:attrName>style.visibility</p:attrName>
                                        </p:attrNameLst>
                                      </p:cBhvr>
                                      <p:to>
                                        <p:strVal val="visible"/>
                                      </p:to>
                                    </p:set>
                                    <p:animEffect transition="in" filter="checkerboard(across)">
                                      <p:cBhvr>
                                        <p:cTn id="51"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847165"/>
            <a:ext cx="7746031"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6 weeks</a:t>
            </a: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risk of wound infection after surgery substantially reduced.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507" name="Picture 3" descr="http://jama.ama-assn.org/content/294/16/2122/embed/graphic-1.jpg"/>
          <p:cNvPicPr>
            <a:picLocks noChangeAspect="1" noChangeArrowheads="1"/>
          </p:cNvPicPr>
          <p:nvPr/>
        </p:nvPicPr>
        <p:blipFill>
          <a:blip r:embed="rId2" cstate="print"/>
          <a:srcRect/>
          <a:stretch>
            <a:fillRect/>
          </a:stretch>
        </p:blipFill>
        <p:spPr bwMode="auto">
          <a:xfrm>
            <a:off x="7580243" y="1"/>
            <a:ext cx="1563755" cy="1737900"/>
          </a:xfrm>
          <a:prstGeom prst="rect">
            <a:avLst/>
          </a:prstGeom>
          <a:noFill/>
        </p:spPr>
      </p:pic>
      <p:sp>
        <p:nvSpPr>
          <p:cNvPr id="21508" name="Rectangle 4"/>
          <p:cNvSpPr>
            <a:spLocks noChangeArrowheads="1"/>
          </p:cNvSpPr>
          <p:nvPr/>
        </p:nvSpPr>
        <p:spPr bwMode="auto">
          <a:xfrm>
            <a:off x="0" y="2863389"/>
            <a:ext cx="6482031"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3 months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cilia begin to recover and lung function improves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510" name="Picture 6" descr="http://images.the-scientist.com/content/images/general/55836-1.jpg"/>
          <p:cNvPicPr>
            <a:picLocks noChangeAspect="1" noChangeArrowheads="1"/>
          </p:cNvPicPr>
          <p:nvPr/>
        </p:nvPicPr>
        <p:blipFill>
          <a:blip r:embed="rId3" cstate="print"/>
          <a:srcRect/>
          <a:stretch>
            <a:fillRect/>
          </a:stretch>
        </p:blipFill>
        <p:spPr bwMode="auto">
          <a:xfrm>
            <a:off x="6705600" y="2924944"/>
            <a:ext cx="1903835" cy="1903834"/>
          </a:xfrm>
          <a:prstGeom prst="rect">
            <a:avLst/>
          </a:prstGeom>
          <a:noFill/>
        </p:spPr>
      </p:pic>
      <p:sp>
        <p:nvSpPr>
          <p:cNvPr id="21511" name="Rectangle 7"/>
          <p:cNvSpPr>
            <a:spLocks noChangeArrowheads="1"/>
          </p:cNvSpPr>
          <p:nvPr/>
        </p:nvSpPr>
        <p:spPr bwMode="auto">
          <a:xfrm>
            <a:off x="1" y="4641612"/>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1 year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risk of coronary heart disease is halved after one year compared to continuing smokers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513" name="Picture 9" descr="http://2.bp.blogspot.com/-4qViH4-yZtA/TvSmMXIEKKI/AAAAAAAAADY/1tgCcTiUnxk/s1600/Smoking+and+heart+disease.jpg"/>
          <p:cNvPicPr>
            <a:picLocks noChangeAspect="1" noChangeArrowheads="1"/>
          </p:cNvPicPr>
          <p:nvPr/>
        </p:nvPicPr>
        <p:blipFill>
          <a:blip r:embed="rId4" cstate="print"/>
          <a:srcRect/>
          <a:stretch>
            <a:fillRect/>
          </a:stretch>
        </p:blipFill>
        <p:spPr bwMode="auto">
          <a:xfrm>
            <a:off x="3131840" y="5517232"/>
            <a:ext cx="1786441" cy="11088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505">
                                            <p:txEl>
                                              <p:pRg st="0" end="0"/>
                                            </p:txEl>
                                          </p:spTgt>
                                        </p:tgtEl>
                                        <p:attrNameLst>
                                          <p:attrName>style.visibility</p:attrName>
                                        </p:attrNameLst>
                                      </p:cBhvr>
                                      <p:to>
                                        <p:strVal val="visible"/>
                                      </p:to>
                                    </p:set>
                                    <p:animEffect transition="in" filter="box(in)">
                                      <p:cBhvr>
                                        <p:cTn id="7" dur="500"/>
                                        <p:tgtEl>
                                          <p:spTgt spid="2150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1505">
                                            <p:txEl>
                                              <p:pRg st="1" end="1"/>
                                            </p:txEl>
                                          </p:spTgt>
                                        </p:tgtEl>
                                        <p:attrNameLst>
                                          <p:attrName>style.visibility</p:attrName>
                                        </p:attrNameLst>
                                      </p:cBhvr>
                                      <p:to>
                                        <p:strVal val="visible"/>
                                      </p:to>
                                    </p:set>
                                    <p:animEffect transition="in" filter="box(in)">
                                      <p:cBhvr>
                                        <p:cTn id="10" dur="500"/>
                                        <p:tgtEl>
                                          <p:spTgt spid="2150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1507"/>
                                        </p:tgtEl>
                                        <p:attrNameLst>
                                          <p:attrName>style.visibility</p:attrName>
                                        </p:attrNameLst>
                                      </p:cBhvr>
                                      <p:to>
                                        <p:strVal val="visible"/>
                                      </p:to>
                                    </p:set>
                                    <p:anim calcmode="lin" valueType="num">
                                      <p:cBhvr additive="base">
                                        <p:cTn id="15" dur="500" fill="hold"/>
                                        <p:tgtEl>
                                          <p:spTgt spid="21507"/>
                                        </p:tgtEl>
                                        <p:attrNameLst>
                                          <p:attrName>ppt_x</p:attrName>
                                        </p:attrNameLst>
                                      </p:cBhvr>
                                      <p:tavLst>
                                        <p:tav tm="0">
                                          <p:val>
                                            <p:strVal val="#ppt_x"/>
                                          </p:val>
                                        </p:tav>
                                        <p:tav tm="100000">
                                          <p:val>
                                            <p:strVal val="#ppt_x"/>
                                          </p:val>
                                        </p:tav>
                                      </p:tavLst>
                                    </p:anim>
                                    <p:anim calcmode="lin" valueType="num">
                                      <p:cBhvr additive="base">
                                        <p:cTn id="16" dur="500" fill="hold"/>
                                        <p:tgtEl>
                                          <p:spTgt spid="2150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21508">
                                            <p:txEl>
                                              <p:pRg st="0" end="0"/>
                                            </p:txEl>
                                          </p:spTgt>
                                        </p:tgtEl>
                                        <p:attrNameLst>
                                          <p:attrName>style.visibility</p:attrName>
                                        </p:attrNameLst>
                                      </p:cBhvr>
                                      <p:to>
                                        <p:strVal val="visible"/>
                                      </p:to>
                                    </p:set>
                                    <p:animEffect transition="in" filter="box(in)">
                                      <p:cBhvr>
                                        <p:cTn id="21" dur="500"/>
                                        <p:tgtEl>
                                          <p:spTgt spid="21508">
                                            <p:txEl>
                                              <p:pRg st="0" end="0"/>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21508">
                                            <p:txEl>
                                              <p:pRg st="1" end="1"/>
                                            </p:txEl>
                                          </p:spTgt>
                                        </p:tgtEl>
                                        <p:attrNameLst>
                                          <p:attrName>style.visibility</p:attrName>
                                        </p:attrNameLst>
                                      </p:cBhvr>
                                      <p:to>
                                        <p:strVal val="visible"/>
                                      </p:to>
                                    </p:set>
                                    <p:animEffect transition="in" filter="box(in)">
                                      <p:cBhvr>
                                        <p:cTn id="24" dur="500"/>
                                        <p:tgtEl>
                                          <p:spTgt spid="2150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1510"/>
                                        </p:tgtEl>
                                        <p:attrNameLst>
                                          <p:attrName>style.visibility</p:attrName>
                                        </p:attrNameLst>
                                      </p:cBhvr>
                                      <p:to>
                                        <p:strVal val="visible"/>
                                      </p:to>
                                    </p:set>
                                    <p:anim calcmode="lin" valueType="num">
                                      <p:cBhvr additive="base">
                                        <p:cTn id="29" dur="500" fill="hold"/>
                                        <p:tgtEl>
                                          <p:spTgt spid="21510"/>
                                        </p:tgtEl>
                                        <p:attrNameLst>
                                          <p:attrName>ppt_x</p:attrName>
                                        </p:attrNameLst>
                                      </p:cBhvr>
                                      <p:tavLst>
                                        <p:tav tm="0">
                                          <p:val>
                                            <p:strVal val="#ppt_x"/>
                                          </p:val>
                                        </p:tav>
                                        <p:tav tm="100000">
                                          <p:val>
                                            <p:strVal val="#ppt_x"/>
                                          </p:val>
                                        </p:tav>
                                      </p:tavLst>
                                    </p:anim>
                                    <p:anim calcmode="lin" valueType="num">
                                      <p:cBhvr additive="base">
                                        <p:cTn id="30" dur="500" fill="hold"/>
                                        <p:tgtEl>
                                          <p:spTgt spid="215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21511">
                                            <p:txEl>
                                              <p:pRg st="0" end="0"/>
                                            </p:txEl>
                                          </p:spTgt>
                                        </p:tgtEl>
                                        <p:attrNameLst>
                                          <p:attrName>style.visibility</p:attrName>
                                        </p:attrNameLst>
                                      </p:cBhvr>
                                      <p:to>
                                        <p:strVal val="visible"/>
                                      </p:to>
                                    </p:set>
                                    <p:animEffect transition="in" filter="box(in)">
                                      <p:cBhvr>
                                        <p:cTn id="35" dur="500"/>
                                        <p:tgtEl>
                                          <p:spTgt spid="21511">
                                            <p:txEl>
                                              <p:pRg st="0" end="0"/>
                                            </p:txEl>
                                          </p:spTgt>
                                        </p:tgtEl>
                                      </p:cBhvr>
                                    </p:animEffect>
                                  </p:childTnLst>
                                </p:cTn>
                              </p:par>
                              <p:par>
                                <p:cTn id="36" presetID="4" presetClass="entr" presetSubtype="16" fill="hold" nodeType="withEffect">
                                  <p:stCondLst>
                                    <p:cond delay="0"/>
                                  </p:stCondLst>
                                  <p:childTnLst>
                                    <p:set>
                                      <p:cBhvr>
                                        <p:cTn id="37" dur="1" fill="hold">
                                          <p:stCondLst>
                                            <p:cond delay="0"/>
                                          </p:stCondLst>
                                        </p:cTn>
                                        <p:tgtEl>
                                          <p:spTgt spid="21511">
                                            <p:txEl>
                                              <p:pRg st="1" end="1"/>
                                            </p:txEl>
                                          </p:spTgt>
                                        </p:tgtEl>
                                        <p:attrNameLst>
                                          <p:attrName>style.visibility</p:attrName>
                                        </p:attrNameLst>
                                      </p:cBhvr>
                                      <p:to>
                                        <p:strVal val="visible"/>
                                      </p:to>
                                    </p:set>
                                    <p:animEffect transition="in" filter="box(in)">
                                      <p:cBhvr>
                                        <p:cTn id="38" dur="500"/>
                                        <p:tgtEl>
                                          <p:spTgt spid="21511">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21513"/>
                                        </p:tgtEl>
                                        <p:attrNameLst>
                                          <p:attrName>style.visibility</p:attrName>
                                        </p:attrNameLst>
                                      </p:cBhvr>
                                      <p:to>
                                        <p:strVal val="visible"/>
                                      </p:to>
                                    </p:set>
                                    <p:animEffect transition="in" filter="box(in)">
                                      <p:cBhvr>
                                        <p:cTn id="43" dur="5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0" y="960403"/>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10 years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risk of lung cancer is less than half that of a continuing smoker and continues to decline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3555" name="Picture 3" descr="http://blog.apexrx.com/blog/wp-content/uploads/2011/07/Cigarette-Smoking-is-Mainly-Causes-of-Lung-Cancer.jpg"/>
          <p:cNvPicPr>
            <a:picLocks noChangeAspect="1" noChangeArrowheads="1"/>
          </p:cNvPicPr>
          <p:nvPr/>
        </p:nvPicPr>
        <p:blipFill>
          <a:blip r:embed="rId2" cstate="print"/>
          <a:srcRect/>
          <a:stretch>
            <a:fillRect/>
          </a:stretch>
        </p:blipFill>
        <p:spPr bwMode="auto">
          <a:xfrm>
            <a:off x="6444208" y="1844824"/>
            <a:ext cx="2540766" cy="1443017"/>
          </a:xfrm>
          <a:prstGeom prst="rect">
            <a:avLst/>
          </a:prstGeom>
          <a:noFill/>
        </p:spPr>
      </p:pic>
      <p:sp>
        <p:nvSpPr>
          <p:cNvPr id="23556" name="Rectangle 4"/>
          <p:cNvSpPr>
            <a:spLocks noChangeArrowheads="1"/>
          </p:cNvSpPr>
          <p:nvPr/>
        </p:nvSpPr>
        <p:spPr bwMode="auto">
          <a:xfrm>
            <a:off x="0" y="3027730"/>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15 years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lang="ar-SA" sz="2400" dirty="0" smtClean="0">
                <a:latin typeface="Calibri" pitchFamily="34" charset="0"/>
                <a:ea typeface="Calibri" pitchFamily="34" charset="0"/>
                <a:cs typeface="Arial" pitchFamily="34" charset="0"/>
              </a:rPr>
              <a:t>.</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risk of coronary heart disease the same as a non-smoker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10 to 15 years after quitting the all-cause mortality in former smokers declines to the same level</a:t>
            </a:r>
            <a:r>
              <a:rPr lang="en-US" sz="2400" dirty="0">
                <a:latin typeface="Arial" pitchFamily="34" charset="0"/>
                <a:cs typeface="Arial" pitchFamily="34"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as people who have never smoked.</a:t>
            </a:r>
            <a:r>
              <a:rPr kumimoji="0" lang="en-US"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3558" name="Picture 6" descr="http://www.stopcigsforever.com/wp-content/uploads/2011/01/dreamstime_1058618.jpg"/>
          <p:cNvPicPr>
            <a:picLocks noChangeAspect="1" noChangeArrowheads="1"/>
          </p:cNvPicPr>
          <p:nvPr/>
        </p:nvPicPr>
        <p:blipFill>
          <a:blip r:embed="rId3" cstate="print"/>
          <a:srcRect/>
          <a:stretch>
            <a:fillRect/>
          </a:stretch>
        </p:blipFill>
        <p:spPr bwMode="auto">
          <a:xfrm>
            <a:off x="5940152" y="4941168"/>
            <a:ext cx="2544998" cy="166205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3553">
                                            <p:txEl>
                                              <p:pRg st="0" end="0"/>
                                            </p:txEl>
                                          </p:spTgt>
                                        </p:tgtEl>
                                        <p:attrNameLst>
                                          <p:attrName>style.visibility</p:attrName>
                                        </p:attrNameLst>
                                      </p:cBhvr>
                                      <p:to>
                                        <p:strVal val="visible"/>
                                      </p:to>
                                    </p:set>
                                    <p:animEffect transition="in" filter="box(in)">
                                      <p:cBhvr>
                                        <p:cTn id="7" dur="500"/>
                                        <p:tgtEl>
                                          <p:spTgt spid="2355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3553">
                                            <p:txEl>
                                              <p:pRg st="1" end="1"/>
                                            </p:txEl>
                                          </p:spTgt>
                                        </p:tgtEl>
                                        <p:attrNameLst>
                                          <p:attrName>style.visibility</p:attrName>
                                        </p:attrNameLst>
                                      </p:cBhvr>
                                      <p:to>
                                        <p:strVal val="visible"/>
                                      </p:to>
                                    </p:set>
                                    <p:animEffect transition="in" filter="box(in)">
                                      <p:cBhvr>
                                        <p:cTn id="10" dur="500"/>
                                        <p:tgtEl>
                                          <p:spTgt spid="2355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3555"/>
                                        </p:tgtEl>
                                        <p:attrNameLst>
                                          <p:attrName>style.visibility</p:attrName>
                                        </p:attrNameLst>
                                      </p:cBhvr>
                                      <p:to>
                                        <p:strVal val="visible"/>
                                      </p:to>
                                    </p:set>
                                    <p:animEffect transition="in" filter="box(in)">
                                      <p:cBhvr>
                                        <p:cTn id="15" dur="500"/>
                                        <p:tgtEl>
                                          <p:spTgt spid="23555"/>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23556">
                                            <p:txEl>
                                              <p:pRg st="0" end="0"/>
                                            </p:txEl>
                                          </p:spTgt>
                                        </p:tgtEl>
                                        <p:attrNameLst>
                                          <p:attrName>style.visibility</p:attrName>
                                        </p:attrNameLst>
                                      </p:cBhvr>
                                      <p:to>
                                        <p:strVal val="visible"/>
                                      </p:to>
                                    </p:set>
                                    <p:animEffect transition="in" filter="box(in)">
                                      <p:cBhvr>
                                        <p:cTn id="20" dur="500"/>
                                        <p:tgtEl>
                                          <p:spTgt spid="23556">
                                            <p:txEl>
                                              <p:pRg st="0" end="0"/>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23556">
                                            <p:txEl>
                                              <p:pRg st="1" end="1"/>
                                            </p:txEl>
                                          </p:spTgt>
                                        </p:tgtEl>
                                        <p:attrNameLst>
                                          <p:attrName>style.visibility</p:attrName>
                                        </p:attrNameLst>
                                      </p:cBhvr>
                                      <p:to>
                                        <p:strVal val="visible"/>
                                      </p:to>
                                    </p:set>
                                    <p:animEffect transition="in" filter="box(in)">
                                      <p:cBhvr>
                                        <p:cTn id="23" dur="500"/>
                                        <p:tgtEl>
                                          <p:spTgt spid="23556">
                                            <p:txEl>
                                              <p:pRg st="1" end="1"/>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23556">
                                            <p:txEl>
                                              <p:pRg st="2" end="2"/>
                                            </p:txEl>
                                          </p:spTgt>
                                        </p:tgtEl>
                                        <p:attrNameLst>
                                          <p:attrName>style.visibility</p:attrName>
                                        </p:attrNameLst>
                                      </p:cBhvr>
                                      <p:to>
                                        <p:strVal val="visible"/>
                                      </p:to>
                                    </p:set>
                                    <p:animEffect transition="in" filter="box(in)">
                                      <p:cBhvr>
                                        <p:cTn id="26" dur="500"/>
                                        <p:tgtEl>
                                          <p:spTgt spid="2355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23558"/>
                                        </p:tgtEl>
                                        <p:attrNameLst>
                                          <p:attrName>style.visibility</p:attrName>
                                        </p:attrNameLst>
                                      </p:cBhvr>
                                      <p:to>
                                        <p:strVal val="visible"/>
                                      </p:to>
                                    </p:set>
                                    <p:animEffect transition="in" filter="box(in)">
                                      <p:cBhvr>
                                        <p:cTn id="31" dur="500"/>
                                        <p:tgtEl>
                                          <p:spTgt spid="23558"/>
                                        </p:tgtEl>
                                      </p:cBhvr>
                                    </p:animEffect>
                                  </p:childTnLst>
                                </p:cTn>
                              </p:par>
                              <p:par>
                                <p:cTn id="32" presetID="6" presetClass="emph" presetSubtype="0" fill="hold" nodeType="withEffect">
                                  <p:stCondLst>
                                    <p:cond delay="0"/>
                                  </p:stCondLst>
                                  <p:childTnLst>
                                    <p:animScale>
                                      <p:cBhvr>
                                        <p:cTn id="33" dur="2000" fill="hold"/>
                                        <p:tgtEl>
                                          <p:spTgt spid="2355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sp>
        <p:nvSpPr>
          <p:cNvPr id="4" name="مستطيل 3"/>
          <p:cNvSpPr/>
          <p:nvPr/>
        </p:nvSpPr>
        <p:spPr>
          <a:xfrm>
            <a:off x="2423254" y="2322376"/>
            <a:ext cx="3925562" cy="830997"/>
          </a:xfrm>
          <a:prstGeom prst="rect">
            <a:avLst/>
          </a:prstGeom>
        </p:spPr>
        <p:txBody>
          <a:bodyPr wrap="none">
            <a:spAutoFit/>
          </a:bodyPr>
          <a:lstStyle/>
          <a:p>
            <a:r>
              <a:rPr lang="en-US" sz="4800" b="1" dirty="0" smtClean="0">
                <a:solidFill>
                  <a:srgbClr val="C00000"/>
                </a:solidFill>
              </a:rPr>
              <a:t>Psychotherapy</a:t>
            </a:r>
            <a:endParaRPr lang="ar-SA" sz="4800" dirty="0">
              <a:solidFill>
                <a:srgbClr val="C00000"/>
              </a:solidFill>
            </a:endParaRPr>
          </a:p>
        </p:txBody>
      </p:sp>
      <p:pic>
        <p:nvPicPr>
          <p:cNvPr id="31746" name="Picture 2" descr="http://4.bp.blogspot.com/_9vlVikdR6vs/TNAiHsLTcFI/AAAAAAAAEH4/d-vdUsvd2TM/s400/patient-therapist.jpg"/>
          <p:cNvPicPr>
            <a:picLocks noChangeAspect="1" noChangeArrowheads="1"/>
          </p:cNvPicPr>
          <p:nvPr/>
        </p:nvPicPr>
        <p:blipFill>
          <a:blip r:embed="rId2" cstate="print"/>
          <a:srcRect/>
          <a:stretch>
            <a:fillRect/>
          </a:stretch>
        </p:blipFill>
        <p:spPr bwMode="auto">
          <a:xfrm>
            <a:off x="2051720" y="3573016"/>
            <a:ext cx="4752528" cy="32849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4" fill="hold" nodeType="withEffect">
                                  <p:stCondLst>
                                    <p:cond delay="0"/>
                                  </p:stCondLst>
                                  <p:childTnLst>
                                    <p:set>
                                      <p:cBhvr>
                                        <p:cTn id="11" dur="1" fill="hold">
                                          <p:stCondLst>
                                            <p:cond delay="0"/>
                                          </p:stCondLst>
                                        </p:cTn>
                                        <p:tgtEl>
                                          <p:spTgt spid="31746"/>
                                        </p:tgtEl>
                                        <p:attrNameLst>
                                          <p:attrName>style.visibility</p:attrName>
                                        </p:attrNameLst>
                                      </p:cBhvr>
                                      <p:to>
                                        <p:strVal val="visible"/>
                                      </p:to>
                                    </p:set>
                                    <p:anim calcmode="lin" valueType="num">
                                      <p:cBhvr additive="base">
                                        <p:cTn id="12" dur="500" fill="hold"/>
                                        <p:tgtEl>
                                          <p:spTgt spid="31746"/>
                                        </p:tgtEl>
                                        <p:attrNameLst>
                                          <p:attrName>ppt_x</p:attrName>
                                        </p:attrNameLst>
                                      </p:cBhvr>
                                      <p:tavLst>
                                        <p:tav tm="0">
                                          <p:val>
                                            <p:strVal val="#ppt_x"/>
                                          </p:val>
                                        </p:tav>
                                        <p:tav tm="100000">
                                          <p:val>
                                            <p:strVal val="#ppt_x"/>
                                          </p:val>
                                        </p:tav>
                                      </p:tavLst>
                                    </p:anim>
                                    <p:anim calcmode="lin" valueType="num">
                                      <p:cBhvr additive="base">
                                        <p:cTn id="13" dur="500" fill="hold"/>
                                        <p:tgtEl>
                                          <p:spTgt spid="317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ar-SA"/>
          </a:p>
        </p:txBody>
      </p:sp>
      <p:pic>
        <p:nvPicPr>
          <p:cNvPr id="16387" name="Picture 3"/>
          <p:cNvPicPr>
            <a:picLocks noChangeAspect="1" noChangeArrowheads="1"/>
          </p:cNvPicPr>
          <p:nvPr/>
        </p:nvPicPr>
        <p:blipFill>
          <a:blip r:embed="rId2" cstate="print"/>
          <a:srcRect/>
          <a:stretch>
            <a:fillRect/>
          </a:stretch>
        </p:blipFill>
        <p:spPr bwMode="auto">
          <a:xfrm>
            <a:off x="755576" y="692696"/>
            <a:ext cx="7992888" cy="2171700"/>
          </a:xfrm>
          <a:prstGeom prst="rect">
            <a:avLst/>
          </a:prstGeom>
          <a:noFill/>
          <a:ln w="9525">
            <a:noFill/>
            <a:miter lim="800000"/>
            <a:headEnd/>
            <a:tailEnd/>
          </a:ln>
        </p:spPr>
      </p:pic>
      <p:pic>
        <p:nvPicPr>
          <p:cNvPr id="16388" name="Picture 4"/>
          <p:cNvPicPr>
            <a:picLocks noChangeAspect="1" noChangeArrowheads="1"/>
          </p:cNvPicPr>
          <p:nvPr/>
        </p:nvPicPr>
        <p:blipFill>
          <a:blip r:embed="rId3" cstate="print"/>
          <a:srcRect/>
          <a:stretch>
            <a:fillRect/>
          </a:stretch>
        </p:blipFill>
        <p:spPr bwMode="auto">
          <a:xfrm>
            <a:off x="0" y="3429000"/>
            <a:ext cx="9144000" cy="2376264"/>
          </a:xfrm>
          <a:prstGeom prst="rect">
            <a:avLst/>
          </a:prstGeom>
          <a:noFill/>
          <a:ln w="9525">
            <a:noFill/>
            <a:miter lim="800000"/>
            <a:headEnd/>
            <a:tailEnd/>
          </a:ln>
        </p:spPr>
      </p:pic>
      <p:sp>
        <p:nvSpPr>
          <p:cNvPr id="7" name="Rectangle 6"/>
          <p:cNvSpPr/>
          <p:nvPr/>
        </p:nvSpPr>
        <p:spPr>
          <a:xfrm>
            <a:off x="0" y="4149080"/>
            <a:ext cx="914400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checkerboard(across)">
                                      <p:cBhvr>
                                        <p:cTn id="7" dur="5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box(in)">
                                      <p:cBhvr>
                                        <p:cTn id="12" dur="500"/>
                                        <p:tgtEl>
                                          <p:spTgt spid="1638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Autofit/>
          </a:bodyPr>
          <a:lstStyle/>
          <a:p>
            <a:r>
              <a:rPr lang="en-US" b="1" dirty="0" smtClean="0">
                <a:solidFill>
                  <a:srgbClr val="C00000"/>
                </a:solidFill>
              </a:rPr>
              <a:t>How Can Psychotherapy Help You Quit Smoking?</a:t>
            </a:r>
            <a:br>
              <a:rPr lang="en-US" b="1" dirty="0" smtClean="0">
                <a:solidFill>
                  <a:srgbClr val="C00000"/>
                </a:solidFill>
              </a:rPr>
            </a:br>
            <a:endParaRPr lang="ar-SA" dirty="0">
              <a:solidFill>
                <a:srgbClr val="C00000"/>
              </a:solidFill>
            </a:endParaRPr>
          </a:p>
        </p:txBody>
      </p:sp>
      <p:sp>
        <p:nvSpPr>
          <p:cNvPr id="3" name="Content Placeholder 2"/>
          <p:cNvSpPr>
            <a:spLocks noGrp="1"/>
          </p:cNvSpPr>
          <p:nvPr>
            <p:ph idx="1"/>
          </p:nvPr>
        </p:nvSpPr>
        <p:spPr>
          <a:xfrm>
            <a:off x="467544" y="2060848"/>
            <a:ext cx="8229600" cy="4525963"/>
          </a:xfrm>
        </p:spPr>
        <p:txBody>
          <a:bodyPr>
            <a:normAutofit lnSpcReduction="10000"/>
          </a:bodyPr>
          <a:lstStyle/>
          <a:p>
            <a:pPr algn="ctr" rtl="0">
              <a:buNone/>
            </a:pPr>
            <a:r>
              <a:rPr lang="en-US" b="1" dirty="0" smtClean="0">
                <a:latin typeface="Andalus" pitchFamily="18" charset="-78"/>
                <a:cs typeface="Andalus" pitchFamily="18" charset="-78"/>
              </a:rPr>
              <a:t>Whether delivered one-on-one, in a group, or as part of a self-help approach, psychotherapy provides a powerful tool to quit smoking.</a:t>
            </a:r>
          </a:p>
          <a:p>
            <a:pPr algn="ctr" rtl="0">
              <a:buNone/>
            </a:pPr>
            <a:r>
              <a:rPr lang="en-US" b="1" dirty="0" smtClean="0">
                <a:latin typeface="Agency FB" pitchFamily="34" charset="0"/>
              </a:rPr>
              <a:t> </a:t>
            </a:r>
          </a:p>
          <a:p>
            <a:pPr algn="l" rtl="0"/>
            <a:r>
              <a:rPr lang="en-US" sz="2800" dirty="0" smtClean="0">
                <a:latin typeface="Agency FB" pitchFamily="34" charset="0"/>
              </a:rPr>
              <a:t>Since smokers are more likely than nonsmokers to also have depression or other mental-health concerns, psychotherapy can assist in resolving these contributing underlying issues as well.</a:t>
            </a:r>
          </a:p>
          <a:p>
            <a:pPr algn="l" rtl="0"/>
            <a:r>
              <a:rPr lang="en-US" sz="2800" dirty="0" smtClean="0">
                <a:latin typeface="Agency FB" pitchFamily="34" charset="0"/>
              </a:rPr>
              <a:t> Psychotherapy can help correct misconceptions about smoking </a:t>
            </a:r>
          </a:p>
          <a:p>
            <a:pPr algn="l" rtl="0"/>
            <a:r>
              <a:rPr lang="en-US" sz="2800" dirty="0" smtClean="0">
                <a:latin typeface="Agency FB" pitchFamily="34" charset="0"/>
              </a:rPr>
              <a:t>change behaviors that encourage smoking</a:t>
            </a:r>
          </a:p>
          <a:p>
            <a:pPr algn="l" rtl="0"/>
            <a:r>
              <a:rPr lang="en-US" sz="2800" dirty="0" smtClean="0">
                <a:latin typeface="Agency FB" pitchFamily="34" charset="0"/>
              </a:rPr>
              <a:t>provide the support needed to undertake the process of quitting.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0" y="0"/>
            <a:ext cx="867917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4000" b="1" i="0" u="sng" strike="noStrike" cap="none" normalizeH="0" baseline="0" dirty="0" smtClean="0">
                <a:ln>
                  <a:noFill/>
                </a:ln>
                <a:solidFill>
                  <a:srgbClr val="C00000"/>
                </a:solidFill>
                <a:effectLst/>
                <a:latin typeface="Calibri" pitchFamily="34" charset="0"/>
                <a:ea typeface="Calibri" pitchFamily="34" charset="0"/>
                <a:cs typeface="Arial" pitchFamily="34" charset="0"/>
              </a:rPr>
              <a:t>Prevalence of smoking in Saudi Arabia:</a:t>
            </a:r>
            <a:endParaRPr kumimoji="0" lang="en-US" sz="4800" b="0" i="0" u="none" strike="noStrike" cap="none" normalizeH="0" baseline="0" dirty="0" smtClean="0">
              <a:ln>
                <a:noFill/>
              </a:ln>
              <a:solidFill>
                <a:srgbClr val="C00000"/>
              </a:solidFill>
              <a:effectLst/>
              <a:latin typeface="Arial" pitchFamily="34" charset="0"/>
              <a:cs typeface="Arial" pitchFamily="34" charset="0"/>
            </a:endParaRPr>
          </a:p>
        </p:txBody>
      </p:sp>
      <p:sp>
        <p:nvSpPr>
          <p:cNvPr id="2053" name="Rectangle 5"/>
          <p:cNvSpPr>
            <a:spLocks noChangeArrowheads="1"/>
          </p:cNvSpPr>
          <p:nvPr/>
        </p:nvSpPr>
        <p:spPr bwMode="auto">
          <a:xfrm>
            <a:off x="0" y="1259345"/>
            <a:ext cx="1173096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The prevalence of current smoking in Saudi Arabia ranges from </a:t>
            </a:r>
          </a:p>
          <a:p>
            <a:pPr marL="0" marR="0" lvl="0" indent="0" algn="l" defTabSz="914400" rtl="0" eaLnBrk="1" fontAlgn="base" latinLnBrk="0" hangingPunct="1">
              <a:lnSpc>
                <a:spcPct val="100000"/>
              </a:lnSpc>
              <a:spcBef>
                <a:spcPct val="0"/>
              </a:spcBef>
              <a:spcAft>
                <a:spcPct val="0"/>
              </a:spcAft>
              <a:buClrTx/>
              <a:buSzTx/>
              <a:tabLst/>
            </a:pPr>
            <a:r>
              <a:rPr kumimoji="0" lang="en-US" sz="2400" b="0" i="0" u="none" strike="noStrike" cap="none" normalizeH="0" baseline="0" dirty="0" smtClean="0">
                <a:ln>
                  <a:noFill/>
                </a:ln>
                <a:solidFill>
                  <a:srgbClr val="C00000"/>
                </a:solidFill>
                <a:effectLst/>
                <a:latin typeface="Calibri" pitchFamily="34" charset="0"/>
                <a:ea typeface="Calibri" pitchFamily="34" charset="0"/>
                <a:cs typeface="Arial" pitchFamily="34" charset="0"/>
              </a:rPr>
              <a:t>2.4-52.3% (median = 17.5%).</a:t>
            </a:r>
            <a:endParaRPr kumimoji="0" lang="en-US" sz="3200" b="0" i="0" u="none" strike="noStrike" cap="none" normalizeH="0" baseline="0" dirty="0" smtClean="0">
              <a:ln>
                <a:noFill/>
              </a:ln>
              <a:solidFill>
                <a:srgbClr val="C00000"/>
              </a:solidFill>
              <a:effectLst/>
              <a:latin typeface="Arial" pitchFamily="34" charset="0"/>
              <a:cs typeface="Arial" pitchFamily="34" charset="0"/>
            </a:endParaRPr>
          </a:p>
        </p:txBody>
      </p:sp>
      <p:sp>
        <p:nvSpPr>
          <p:cNvPr id="2054" name="Rectangle 6"/>
          <p:cNvSpPr>
            <a:spLocks noChangeArrowheads="1"/>
          </p:cNvSpPr>
          <p:nvPr/>
        </p:nvSpPr>
        <p:spPr bwMode="auto">
          <a:xfrm>
            <a:off x="0" y="2233990"/>
            <a:ext cx="8783302"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The prevalence of smoking in males up to </a:t>
            </a:r>
            <a:r>
              <a:rPr kumimoji="0" lang="en-US" sz="2400" b="0" i="0" u="none" strike="noStrike" cap="none" normalizeH="0" baseline="0" dirty="0" smtClean="0">
                <a:ln>
                  <a:noFill/>
                </a:ln>
                <a:solidFill>
                  <a:srgbClr val="C00000"/>
                </a:solidFill>
                <a:effectLst/>
                <a:latin typeface="Calibri" pitchFamily="34" charset="0"/>
                <a:ea typeface="Calibri" pitchFamily="34" charset="0"/>
                <a:cs typeface="Arial" pitchFamily="34" charset="0"/>
              </a:rPr>
              <a:t>38%</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 while in females its </a:t>
            </a:r>
          </a:p>
          <a:p>
            <a:pPr marL="0" marR="0" lvl="0" indent="0" algn="l" defTabSz="914400" rtl="0" eaLnBrk="1" fontAlgn="base" latinLnBrk="0" hangingPunct="1">
              <a:lnSpc>
                <a:spcPct val="100000"/>
              </a:lnSpc>
              <a:spcBef>
                <a:spcPct val="0"/>
              </a:spcBef>
              <a:spcAft>
                <a:spcPct val="0"/>
              </a:spcAft>
              <a:buClrTx/>
              <a:buSzTx/>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up to </a:t>
            </a:r>
            <a:r>
              <a:rPr kumimoji="0" lang="en-US" sz="2400" b="0" i="0" u="none" strike="noStrike" cap="none" normalizeH="0" baseline="0" dirty="0" smtClean="0">
                <a:ln>
                  <a:noFill/>
                </a:ln>
                <a:solidFill>
                  <a:srgbClr val="C00000"/>
                </a:solidFill>
                <a:effectLst/>
                <a:latin typeface="Calibri" pitchFamily="34" charset="0"/>
                <a:ea typeface="Calibri" pitchFamily="34" charset="0"/>
                <a:cs typeface="Arial" pitchFamily="34" charset="0"/>
              </a:rPr>
              <a:t>16%.</a:t>
            </a:r>
            <a:endParaRPr kumimoji="0" lang="en-US" sz="3200" b="0" i="0" u="none" strike="noStrike" cap="none" normalizeH="0" baseline="0" dirty="0" smtClean="0">
              <a:ln>
                <a:noFill/>
              </a:ln>
              <a:solidFill>
                <a:srgbClr val="C00000"/>
              </a:solidFill>
              <a:effectLst/>
              <a:latin typeface="Arial" pitchFamily="34" charset="0"/>
              <a:cs typeface="Arial" pitchFamily="34" charset="0"/>
            </a:endParaRPr>
          </a:p>
        </p:txBody>
      </p:sp>
      <p:sp>
        <p:nvSpPr>
          <p:cNvPr id="2055" name="Rectangle 7"/>
          <p:cNvSpPr>
            <a:spLocks noChangeArrowheads="1"/>
          </p:cNvSpPr>
          <p:nvPr/>
        </p:nvSpPr>
        <p:spPr bwMode="auto">
          <a:xfrm>
            <a:off x="0" y="3140968"/>
            <a:ext cx="7374904"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en-US" sz="2400" b="0" i="0" u="none" strike="noStrike" cap="none" normalizeH="0" baseline="0" dirty="0" smtClean="0">
                <a:ln>
                  <a:noFill/>
                </a:ln>
                <a:solidFill>
                  <a:srgbClr val="C00000"/>
                </a:solidFill>
                <a:effectLst/>
                <a:latin typeface="Calibri" pitchFamily="34" charset="0"/>
                <a:ea typeface="Calibri" pitchFamily="34" charset="0"/>
                <a:cs typeface="Arial" pitchFamily="34" charset="0"/>
              </a:rPr>
              <a:t>63.8%</a:t>
            </a:r>
            <a:r>
              <a:rPr kumimoji="0" lang="en-US" sz="2400" b="0" i="0" u="none" strike="noStrike" cap="none" normalizeH="0" dirty="0" smtClean="0">
                <a:ln>
                  <a:noFill/>
                </a:ln>
                <a:solidFill>
                  <a:schemeClr val="tx1"/>
                </a:solidFill>
                <a:effectLst/>
                <a:latin typeface="Calibri" pitchFamily="34" charset="0"/>
                <a:ea typeface="Calibri" pitchFamily="34" charset="0"/>
                <a:cs typeface="Arial" pitchFamily="34"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started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shisha</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smoking at ages of 16 to 18 years.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0" y="3573016"/>
            <a:ext cx="8733481"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Results revealed that occurrence of smoking among female college </a:t>
            </a:r>
          </a:p>
          <a:p>
            <a:pPr marL="0" marR="0" lvl="0" indent="0" algn="l" defTabSz="914400" rtl="0" eaLnBrk="1" fontAlgn="base" latinLnBrk="0" hangingPunct="1">
              <a:lnSpc>
                <a:spcPct val="100000"/>
              </a:lnSpc>
              <a:spcBef>
                <a:spcPct val="0"/>
              </a:spcBef>
              <a:spcAft>
                <a:spcPct val="0"/>
              </a:spcAft>
              <a:buClrTx/>
              <a:buSzTx/>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students was </a:t>
            </a:r>
            <a:r>
              <a:rPr kumimoji="0" lang="en-US" sz="2400" b="0" i="0" u="none" strike="noStrike" cap="none" normalizeH="0" baseline="0" dirty="0" smtClean="0">
                <a:ln>
                  <a:noFill/>
                </a:ln>
                <a:solidFill>
                  <a:srgbClr val="C00000"/>
                </a:solidFill>
                <a:effectLst/>
                <a:latin typeface="Calibri" pitchFamily="34" charset="0"/>
                <a:ea typeface="Calibri" pitchFamily="34" charset="0"/>
                <a:cs typeface="Arial" pitchFamily="34" charset="0"/>
              </a:rPr>
              <a:t>8.6%</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p:nvPr/>
        </p:nvSpPr>
        <p:spPr>
          <a:xfrm>
            <a:off x="0" y="4581128"/>
            <a:ext cx="8496944" cy="1200329"/>
          </a:xfrm>
          <a:prstGeom prst="rect">
            <a:avLst/>
          </a:prstGeom>
        </p:spPr>
        <p:txBody>
          <a:bodyPr wrap="square">
            <a:spAutoFit/>
          </a:bodyPr>
          <a:lstStyle/>
          <a:p>
            <a:pPr algn="l" rtl="0">
              <a:buFont typeface="Arial" pitchFamily="34" charset="0"/>
              <a:buChar char="•"/>
            </a:pPr>
            <a:r>
              <a:rPr lang="en-US" sz="2400" dirty="0" smtClean="0"/>
              <a:t> The mean age at which smoking started was </a:t>
            </a:r>
            <a:r>
              <a:rPr lang="en-US" sz="2400" dirty="0" smtClean="0">
                <a:solidFill>
                  <a:srgbClr val="C00000"/>
                </a:solidFill>
              </a:rPr>
              <a:t>16 ± 2. years</a:t>
            </a:r>
            <a:r>
              <a:rPr lang="en-US" sz="2400" dirty="0" smtClean="0"/>
              <a:t>, More than half of the students who smoked were cigarette smokers, while </a:t>
            </a:r>
            <a:r>
              <a:rPr lang="en-US" sz="2400" dirty="0" smtClean="0">
                <a:solidFill>
                  <a:srgbClr val="C00000"/>
                </a:solidFill>
              </a:rPr>
              <a:t>43.2%</a:t>
            </a:r>
            <a:r>
              <a:rPr lang="en-US" sz="2400" dirty="0" smtClean="0"/>
              <a:t> were </a:t>
            </a:r>
            <a:r>
              <a:rPr lang="en-US" sz="2400" dirty="0" err="1" smtClean="0"/>
              <a:t>shisha</a:t>
            </a:r>
            <a:r>
              <a:rPr lang="en-US" sz="2400" dirty="0" smtClean="0"/>
              <a:t> smokers. </a:t>
            </a:r>
            <a:endParaRPr lang="ar-S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diamond(in)">
                                      <p:cBhvr>
                                        <p:cTn id="7" dur="20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diamond(in)">
                                      <p:cBhvr>
                                        <p:cTn id="12" dur="2000"/>
                                        <p:tgtEl>
                                          <p:spTgt spid="205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diamond(in)">
                                      <p:cBhvr>
                                        <p:cTn id="17" dur="2000"/>
                                        <p:tgtEl>
                                          <p:spTgt spid="205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055"/>
                                        </p:tgtEl>
                                        <p:attrNameLst>
                                          <p:attrName>style.visibility</p:attrName>
                                        </p:attrNameLst>
                                      </p:cBhvr>
                                      <p:to>
                                        <p:strVal val="visible"/>
                                      </p:to>
                                    </p:set>
                                    <p:animEffect transition="in" filter="diamond(in)">
                                      <p:cBhvr>
                                        <p:cTn id="22" dur="2000"/>
                                        <p:tgtEl>
                                          <p:spTgt spid="205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056"/>
                                        </p:tgtEl>
                                        <p:attrNameLst>
                                          <p:attrName>style.visibility</p:attrName>
                                        </p:attrNameLst>
                                      </p:cBhvr>
                                      <p:to>
                                        <p:strVal val="visible"/>
                                      </p:to>
                                    </p:set>
                                    <p:animEffect transition="in" filter="diamond(in)">
                                      <p:cBhvr>
                                        <p:cTn id="27" dur="2000"/>
                                        <p:tgtEl>
                                          <p:spTgt spid="205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amond(in)">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3" grpId="0"/>
      <p:bldP spid="2054" grpId="0"/>
      <p:bldP spid="2055" grpId="0"/>
      <p:bldP spid="2056" grpId="0"/>
      <p:bldP spid="1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0" y="908720"/>
            <a:ext cx="9144000" cy="5217443"/>
          </a:xfrm>
        </p:spPr>
        <p:txBody>
          <a:bodyPr>
            <a:normAutofit/>
          </a:bodyPr>
          <a:lstStyle/>
          <a:p>
            <a:pPr algn="ctr">
              <a:buNone/>
            </a:pPr>
            <a:r>
              <a:rPr lang="en-US" b="1" dirty="0" smtClean="0">
                <a:effectLst>
                  <a:outerShdw blurRad="38100" dist="38100" dir="2700000" algn="tl">
                    <a:srgbClr val="000000">
                      <a:alpha val="43137"/>
                    </a:srgbClr>
                  </a:outerShdw>
                </a:effectLst>
              </a:rPr>
              <a:t>According to the </a:t>
            </a:r>
            <a:r>
              <a:rPr lang="en-US" b="1" dirty="0" smtClean="0">
                <a:effectLst>
                  <a:outerShdw blurRad="38100" dist="38100" dir="2700000" algn="tl">
                    <a:srgbClr val="000000">
                      <a:alpha val="43137"/>
                    </a:srgbClr>
                  </a:outerShdw>
                </a:effectLst>
                <a:hlinkClick r:id="rId2"/>
              </a:rPr>
              <a:t>American Cancer Society (ACS)</a:t>
            </a:r>
            <a:r>
              <a:rPr lang="en-US" b="1" dirty="0" smtClean="0">
                <a:effectLst>
                  <a:outerShdw blurRad="38100" dist="38100" dir="2700000" algn="tl">
                    <a:srgbClr val="000000">
                      <a:alpha val="43137"/>
                    </a:srgbClr>
                  </a:outerShdw>
                </a:effectLst>
              </a:rPr>
              <a:t>, the more intense the psychotherapy intervention is, </a:t>
            </a:r>
            <a:endParaRPr lang="ar-SA" b="1" dirty="0" smtClean="0">
              <a:effectLst>
                <a:outerShdw blurRad="38100" dist="38100" dir="2700000" algn="tl">
                  <a:srgbClr val="000000">
                    <a:alpha val="43137"/>
                  </a:srgbClr>
                </a:outerShdw>
              </a:effectLst>
            </a:endParaRPr>
          </a:p>
          <a:p>
            <a:pPr algn="ctr">
              <a:buNone/>
            </a:pPr>
            <a:r>
              <a:rPr lang="en-US" b="1" dirty="0" smtClean="0">
                <a:effectLst>
                  <a:outerShdw blurRad="38100" dist="38100" dir="2700000" algn="tl">
                    <a:srgbClr val="000000">
                      <a:alpha val="43137"/>
                    </a:srgbClr>
                  </a:outerShdw>
                </a:effectLst>
              </a:rPr>
              <a:t>the better the chance for success.</a:t>
            </a:r>
          </a:p>
          <a:p>
            <a:pPr algn="l">
              <a:buNone/>
            </a:pPr>
            <a:endParaRPr lang="en-US" dirty="0" smtClean="0"/>
          </a:p>
          <a:p>
            <a:pPr algn="l">
              <a:buNone/>
            </a:pPr>
            <a:endParaRPr lang="en-US" dirty="0" smtClean="0"/>
          </a:p>
          <a:p>
            <a:pPr algn="l">
              <a:buNone/>
            </a:pPr>
            <a:r>
              <a:rPr lang="en-US" dirty="0" smtClean="0"/>
              <a:t> </a:t>
            </a:r>
            <a:r>
              <a:rPr lang="en-US" b="1" dirty="0" smtClean="0">
                <a:solidFill>
                  <a:srgbClr val="C00000"/>
                </a:solidFill>
                <a:latin typeface="Andalus" pitchFamily="18" charset="-78"/>
                <a:cs typeface="Andalus" pitchFamily="18" charset="-78"/>
              </a:rPr>
              <a:t>In one-on-one or group therapy sessions, ACS recommends programs of :</a:t>
            </a:r>
          </a:p>
          <a:p>
            <a:pPr algn="l">
              <a:buNone/>
            </a:pPr>
            <a:r>
              <a:rPr lang="en-US" dirty="0" smtClean="0"/>
              <a:t> </a:t>
            </a:r>
            <a:r>
              <a:rPr lang="en-US" sz="2400" dirty="0" smtClean="0"/>
              <a:t>four to seven sessions over at least two weeks, with at least 20 to 30 minutes per session.</a:t>
            </a:r>
            <a:endParaRPr lang="ar-S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611560" y="2708920"/>
            <a:ext cx="8229600" cy="4525963"/>
          </a:xfrm>
        </p:spPr>
        <p:txBody>
          <a:bodyPr/>
          <a:lstStyle/>
          <a:p>
            <a:pPr algn="ctr" rtl="0">
              <a:buNone/>
            </a:pPr>
            <a:r>
              <a:rPr lang="en-US" dirty="0" smtClean="0"/>
              <a:t>Most conventional approaches to quitting smoking use a combination of</a:t>
            </a:r>
          </a:p>
          <a:p>
            <a:pPr algn="ctr" rtl="0">
              <a:buNone/>
            </a:pPr>
            <a:endParaRPr lang="en-US" dirty="0" smtClean="0"/>
          </a:p>
          <a:p>
            <a:pPr algn="ctr" rtl="0">
              <a:buNone/>
            </a:pPr>
            <a:r>
              <a:rPr lang="en-US" dirty="0" smtClean="0"/>
              <a:t> </a:t>
            </a:r>
            <a:r>
              <a:rPr lang="en-US" b="1" dirty="0" smtClean="0">
                <a:solidFill>
                  <a:srgbClr val="C00000"/>
                </a:solidFill>
                <a:effectLst>
                  <a:outerShdw blurRad="38100" dist="38100" dir="2700000" algn="tl">
                    <a:srgbClr val="000000">
                      <a:alpha val="43137"/>
                    </a:srgbClr>
                  </a:outerShdw>
                </a:effectLst>
              </a:rPr>
              <a:t>cognitive- behavioral therapy</a:t>
            </a:r>
            <a:endParaRPr lang="ar-SA"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ox(in)">
                                      <p:cBhvr>
                                        <p:cTn id="14" dur="500"/>
                                        <p:tgtEl>
                                          <p:spTgt spid="3">
                                            <p:txEl>
                                              <p:pRg st="2" end="2"/>
                                            </p:txEl>
                                          </p:spTgt>
                                        </p:tgtEl>
                                      </p:cBhvr>
                                    </p:animEffect>
                                  </p:childTnLst>
                                </p:cTn>
                              </p:par>
                              <p:par>
                                <p:cTn id="15" presetID="6" presetClass="emph" presetSubtype="0" fill="hold" nodeType="withEffect">
                                  <p:stCondLst>
                                    <p:cond delay="0"/>
                                  </p:stCondLst>
                                  <p:childTnLst>
                                    <p:animScale>
                                      <p:cBhvr>
                                        <p:cTn id="16" dur="2000" fill="hold"/>
                                        <p:tgtEl>
                                          <p:spTgt spid="3">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1669774" y="1560444"/>
            <a:ext cx="7156173" cy="4525963"/>
          </a:xfrm>
        </p:spPr>
        <p:txBody>
          <a:bodyPr>
            <a:normAutofit fontScale="25000" lnSpcReduction="20000"/>
          </a:bodyPr>
          <a:lstStyle/>
          <a:p>
            <a:pPr algn="l" rtl="0">
              <a:buNone/>
            </a:pPr>
            <a:r>
              <a:rPr lang="en-US" sz="9600" b="1" dirty="0" smtClean="0">
                <a:solidFill>
                  <a:srgbClr val="C00000"/>
                </a:solidFill>
                <a:effectLst>
                  <a:outerShdw blurRad="38100" dist="38100" dir="2700000" algn="tl">
                    <a:srgbClr val="000000">
                      <a:alpha val="43137"/>
                    </a:srgbClr>
                  </a:outerShdw>
                </a:effectLst>
              </a:rPr>
              <a:t>When a person uses cognitive-behavioral therapy to help quit smoking, the focus is on: </a:t>
            </a:r>
          </a:p>
          <a:p>
            <a:pPr algn="l" rtl="0"/>
            <a:endParaRPr lang="en-US" sz="7400" dirty="0" smtClean="0"/>
          </a:p>
          <a:p>
            <a:pPr algn="l" rtl="0"/>
            <a:r>
              <a:rPr lang="en-US" sz="7400" dirty="0" smtClean="0"/>
              <a:t>Increasing the patient’s confidence in their ability to quit smoking</a:t>
            </a:r>
          </a:p>
          <a:p>
            <a:pPr algn="l" rtl="0"/>
            <a:r>
              <a:rPr lang="en-US" sz="7400" dirty="0" smtClean="0"/>
              <a:t>Exploring any ambivalence about quitting</a:t>
            </a:r>
          </a:p>
          <a:p>
            <a:pPr algn="l" rtl="0"/>
            <a:r>
              <a:rPr lang="en-US" sz="7400" dirty="0" smtClean="0"/>
              <a:t>Learning ways of coping with </a:t>
            </a:r>
            <a:r>
              <a:rPr lang="en-US" sz="7400" dirty="0" smtClean="0">
                <a:hlinkClick r:id="rId2" action="ppaction://hlinkfile"/>
              </a:rPr>
              <a:t>stress</a:t>
            </a:r>
            <a:r>
              <a:rPr lang="en-US" sz="7400" dirty="0" smtClean="0"/>
              <a:t> and urges to smoke </a:t>
            </a:r>
          </a:p>
          <a:p>
            <a:pPr algn="l" rtl="0"/>
            <a:r>
              <a:rPr lang="en-US" sz="7400" dirty="0" smtClean="0"/>
              <a:t>You’ll be taught to be on the alert for negative thoughts like, "I'll never be able to quit smoking" or "What's the use of quitting now?" The therapist will work with you to develop responses to these thoughts, and have you practice them so that they become almost automatic. The goal is to change thought patterns so that new, healthy patterns replace older, destructive ones. </a:t>
            </a:r>
          </a:p>
          <a:p>
            <a:pPr algn="l"/>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l">
              <a:buNone/>
            </a:pPr>
            <a:endParaRPr lang="ar-SA" dirty="0"/>
          </a:p>
        </p:txBody>
      </p:sp>
      <p:pic>
        <p:nvPicPr>
          <p:cNvPr id="24578" name="Picture 2"/>
          <p:cNvPicPr>
            <a:picLocks noChangeAspect="1" noChangeArrowheads="1"/>
          </p:cNvPicPr>
          <p:nvPr/>
        </p:nvPicPr>
        <p:blipFill>
          <a:blip r:embed="rId3" cstate="print"/>
          <a:srcRect/>
          <a:stretch>
            <a:fillRect/>
          </a:stretch>
        </p:blipFill>
        <p:spPr bwMode="auto">
          <a:xfrm>
            <a:off x="323528" y="548680"/>
            <a:ext cx="8136904" cy="5904656"/>
          </a:xfrm>
          <a:prstGeom prst="rect">
            <a:avLst/>
          </a:prstGeom>
          <a:noFill/>
          <a:ln w="9525">
            <a:noFill/>
            <a:miter lim="800000"/>
            <a:headEnd/>
            <a:tailEnd/>
          </a:ln>
        </p:spPr>
      </p:pic>
      <p:pic>
        <p:nvPicPr>
          <p:cNvPr id="24579" name="Picture 3"/>
          <p:cNvPicPr>
            <a:picLocks noChangeAspect="1" noChangeArrowheads="1"/>
          </p:cNvPicPr>
          <p:nvPr/>
        </p:nvPicPr>
        <p:blipFill>
          <a:blip r:embed="rId4" cstate="print"/>
          <a:srcRect/>
          <a:stretch>
            <a:fillRect/>
          </a:stretch>
        </p:blipFill>
        <p:spPr bwMode="auto">
          <a:xfrm>
            <a:off x="2483768" y="2420888"/>
            <a:ext cx="2592288" cy="1224136"/>
          </a:xfrm>
          <a:prstGeom prst="rect">
            <a:avLst/>
          </a:prstGeom>
          <a:noFill/>
          <a:ln w="9525">
            <a:noFill/>
            <a:miter lim="800000"/>
            <a:headEnd/>
            <a:tailEnd/>
          </a:ln>
        </p:spPr>
      </p:pic>
      <p:pic>
        <p:nvPicPr>
          <p:cNvPr id="24580" name="Picture 4"/>
          <p:cNvPicPr>
            <a:picLocks noChangeAspect="1" noChangeArrowheads="1"/>
          </p:cNvPicPr>
          <p:nvPr/>
        </p:nvPicPr>
        <p:blipFill>
          <a:blip r:embed="rId5" cstate="print"/>
          <a:srcRect/>
          <a:stretch>
            <a:fillRect/>
          </a:stretch>
        </p:blipFill>
        <p:spPr bwMode="auto">
          <a:xfrm>
            <a:off x="5148063" y="2276872"/>
            <a:ext cx="3995937" cy="3888432"/>
          </a:xfrm>
          <a:prstGeom prst="rect">
            <a:avLst/>
          </a:prstGeom>
          <a:noFill/>
          <a:ln w="9525">
            <a:noFill/>
            <a:miter lim="800000"/>
            <a:headEnd/>
            <a:tailEnd/>
          </a:ln>
        </p:spPr>
      </p:pic>
      <p:pic>
        <p:nvPicPr>
          <p:cNvPr id="24581" name="Picture 5"/>
          <p:cNvPicPr>
            <a:picLocks noChangeAspect="1" noChangeArrowheads="1"/>
          </p:cNvPicPr>
          <p:nvPr/>
        </p:nvPicPr>
        <p:blipFill>
          <a:blip r:embed="rId6" cstate="print"/>
          <a:srcRect/>
          <a:stretch>
            <a:fillRect/>
          </a:stretch>
        </p:blipFill>
        <p:spPr bwMode="auto">
          <a:xfrm>
            <a:off x="2339752" y="4149080"/>
            <a:ext cx="5112568" cy="2520280"/>
          </a:xfrm>
          <a:prstGeom prst="rect">
            <a:avLst/>
          </a:prstGeom>
          <a:noFill/>
          <a:ln w="9525">
            <a:noFill/>
            <a:miter lim="800000"/>
            <a:headEnd/>
            <a:tailEnd/>
          </a:ln>
        </p:spPr>
      </p:pic>
      <p:pic>
        <p:nvPicPr>
          <p:cNvPr id="24582" name="Picture 6"/>
          <p:cNvPicPr>
            <a:picLocks noChangeAspect="1" noChangeArrowheads="1"/>
          </p:cNvPicPr>
          <p:nvPr/>
        </p:nvPicPr>
        <p:blipFill>
          <a:blip r:embed="rId7" cstate="print"/>
          <a:srcRect/>
          <a:stretch>
            <a:fillRect/>
          </a:stretch>
        </p:blipFill>
        <p:spPr bwMode="auto">
          <a:xfrm>
            <a:off x="5148064" y="4365104"/>
            <a:ext cx="3995936" cy="2238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linds(horizontal)">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4579"/>
                                        </p:tgtEl>
                                        <p:attrNameLst>
                                          <p:attrName>style.visibility</p:attrName>
                                        </p:attrNameLst>
                                      </p:cBhvr>
                                      <p:to>
                                        <p:strVal val="visible"/>
                                      </p:to>
                                    </p:set>
                                    <p:animEffect transition="in" filter="checkerboard(across)">
                                      <p:cBhvr>
                                        <p:cTn id="12" dur="500"/>
                                        <p:tgtEl>
                                          <p:spTgt spid="24579"/>
                                        </p:tgtEl>
                                      </p:cBhvr>
                                    </p:animEffect>
                                  </p:childTnLst>
                                </p:cTn>
                              </p:par>
                              <p:par>
                                <p:cTn id="13" presetID="6" presetClass="emph" presetSubtype="0" fill="hold" nodeType="withEffect">
                                  <p:stCondLst>
                                    <p:cond delay="0"/>
                                  </p:stCondLst>
                                  <p:childTnLst>
                                    <p:animScale>
                                      <p:cBhvr>
                                        <p:cTn id="14" dur="2000" fill="hold"/>
                                        <p:tgtEl>
                                          <p:spTgt spid="24579"/>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24580"/>
                                        </p:tgtEl>
                                        <p:attrNameLst>
                                          <p:attrName>style.visibility</p:attrName>
                                        </p:attrNameLst>
                                      </p:cBhvr>
                                      <p:to>
                                        <p:strVal val="visible"/>
                                      </p:to>
                                    </p:set>
                                    <p:animEffect transition="in" filter="blinds(horizontal)">
                                      <p:cBhvr>
                                        <p:cTn id="19" dur="500"/>
                                        <p:tgtEl>
                                          <p:spTgt spid="24580"/>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xit" presetSubtype="16" fill="hold" nodeType="clickEffect">
                                  <p:stCondLst>
                                    <p:cond delay="0"/>
                                  </p:stCondLst>
                                  <p:childTnLst>
                                    <p:animEffect transition="out" filter="box(in)">
                                      <p:cBhvr>
                                        <p:cTn id="23" dur="500"/>
                                        <p:tgtEl>
                                          <p:spTgt spid="24580"/>
                                        </p:tgtEl>
                                      </p:cBhvr>
                                    </p:animEffect>
                                    <p:set>
                                      <p:cBhvr>
                                        <p:cTn id="24" dur="1" fill="hold">
                                          <p:stCondLst>
                                            <p:cond delay="499"/>
                                          </p:stCondLst>
                                        </p:cTn>
                                        <p:tgtEl>
                                          <p:spTgt spid="2458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4581"/>
                                        </p:tgtEl>
                                        <p:attrNameLst>
                                          <p:attrName>style.visibility</p:attrName>
                                        </p:attrNameLst>
                                      </p:cBhvr>
                                      <p:to>
                                        <p:strVal val="visible"/>
                                      </p:to>
                                    </p:set>
                                    <p:animEffect transition="in" filter="blinds(horizontal)">
                                      <p:cBhvr>
                                        <p:cTn id="29" dur="500"/>
                                        <p:tgtEl>
                                          <p:spTgt spid="24581"/>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xit" presetSubtype="16" fill="hold" nodeType="clickEffect">
                                  <p:stCondLst>
                                    <p:cond delay="0"/>
                                  </p:stCondLst>
                                  <p:childTnLst>
                                    <p:animEffect transition="out" filter="diamond(in)">
                                      <p:cBhvr>
                                        <p:cTn id="33" dur="2000"/>
                                        <p:tgtEl>
                                          <p:spTgt spid="24581"/>
                                        </p:tgtEl>
                                      </p:cBhvr>
                                    </p:animEffect>
                                    <p:set>
                                      <p:cBhvr>
                                        <p:cTn id="34" dur="1" fill="hold">
                                          <p:stCondLst>
                                            <p:cond delay="1999"/>
                                          </p:stCondLst>
                                        </p:cTn>
                                        <p:tgtEl>
                                          <p:spTgt spid="2458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4582"/>
                                        </p:tgtEl>
                                        <p:attrNameLst>
                                          <p:attrName>style.visibility</p:attrName>
                                        </p:attrNameLst>
                                      </p:cBhvr>
                                      <p:to>
                                        <p:strVal val="visible"/>
                                      </p:to>
                                    </p:set>
                                    <p:animEffect transition="in" filter="blinds(horizontal)">
                                      <p:cBhvr>
                                        <p:cTn id="39"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a:xfrm>
            <a:off x="467544" y="2332037"/>
            <a:ext cx="8229600" cy="4525963"/>
          </a:xfrm>
        </p:spPr>
        <p:txBody>
          <a:bodyPr/>
          <a:lstStyle/>
          <a:p>
            <a:pPr algn="ctr">
              <a:buNone/>
            </a:pPr>
            <a:r>
              <a:rPr lang="en-US" sz="2400" dirty="0"/>
              <a:t>While acupuncture and hypnotherapy are popular, there is insufficient evidence to</a:t>
            </a:r>
          </a:p>
          <a:p>
            <a:pPr algn="ctr">
              <a:buNone/>
            </a:pPr>
            <a:r>
              <a:rPr lang="en-US" sz="2400" dirty="0"/>
              <a:t>support their effectiveness beyond a placebo effect. However, if the patient has</a:t>
            </a:r>
          </a:p>
          <a:p>
            <a:pPr algn="ctr">
              <a:buNone/>
            </a:pPr>
            <a:r>
              <a:rPr lang="en-US" sz="2400" dirty="0"/>
              <a:t>faith in acupuncture or hypnotherapy, they may benefit from the </a:t>
            </a:r>
            <a:r>
              <a:rPr lang="en-US" sz="2400" dirty="0" err="1"/>
              <a:t>counselling</a:t>
            </a:r>
            <a:r>
              <a:rPr lang="en-US" sz="2400" dirty="0"/>
              <a:t> that</a:t>
            </a:r>
          </a:p>
          <a:p>
            <a:pPr algn="ctr">
              <a:buNone/>
            </a:pPr>
            <a:r>
              <a:rPr lang="en-US" sz="2400" dirty="0"/>
              <a:t>these approaches offer.</a:t>
            </a:r>
            <a:endParaRPr lang="ar-SA" sz="2400" dirty="0"/>
          </a:p>
        </p:txBody>
      </p:sp>
      <p:sp>
        <p:nvSpPr>
          <p:cNvPr id="4" name="Rectangle 3"/>
          <p:cNvSpPr/>
          <p:nvPr/>
        </p:nvSpPr>
        <p:spPr>
          <a:xfrm>
            <a:off x="0" y="332656"/>
            <a:ext cx="9144000" cy="769441"/>
          </a:xfrm>
          <a:prstGeom prst="rect">
            <a:avLst/>
          </a:prstGeom>
        </p:spPr>
        <p:txBody>
          <a:bodyPr wrap="square">
            <a:spAutoFit/>
          </a:bodyPr>
          <a:lstStyle/>
          <a:p>
            <a:pPr algn="ctr"/>
            <a:r>
              <a:rPr lang="en-US" sz="4400" b="1" dirty="0" smtClean="0">
                <a:solidFill>
                  <a:schemeClr val="bg1"/>
                </a:solidFill>
              </a:rPr>
              <a:t>Acupuncture &amp; Hypnotherapy</a:t>
            </a:r>
            <a:endParaRPr lang="en-US" sz="4400" b="1" dirty="0">
              <a:solidFill>
                <a:schemeClr val="bg1"/>
              </a:solidFill>
            </a:endParaRPr>
          </a:p>
        </p:txBody>
      </p:sp>
      <p:sp>
        <p:nvSpPr>
          <p:cNvPr id="25602" name="AutoShape 2" descr="http://adv-chiro.com/clients/4027/images/acupuncture_img.jpg"/>
          <p:cNvSpPr>
            <a:spLocks noChangeAspect="1" noChangeArrowheads="1"/>
          </p:cNvSpPr>
          <p:nvPr/>
        </p:nvSpPr>
        <p:spPr bwMode="auto">
          <a:xfrm>
            <a:off x="8397875" y="-1279525"/>
            <a:ext cx="2857500" cy="2676525"/>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25604" name="AutoShape 4" descr="http://adv-chiro.com/clients/4027/images/acupuncture_img.jpg"/>
          <p:cNvSpPr>
            <a:spLocks noChangeAspect="1" noChangeArrowheads="1"/>
          </p:cNvSpPr>
          <p:nvPr/>
        </p:nvSpPr>
        <p:spPr bwMode="auto">
          <a:xfrm>
            <a:off x="8397875" y="-1279525"/>
            <a:ext cx="2857500" cy="2676525"/>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25606" name="AutoShape 6" descr="http://adv-chiro.com/clients/4027/images/acupuncture_img.jpg"/>
          <p:cNvSpPr>
            <a:spLocks noChangeAspect="1" noChangeArrowheads="1"/>
          </p:cNvSpPr>
          <p:nvPr/>
        </p:nvSpPr>
        <p:spPr bwMode="auto">
          <a:xfrm>
            <a:off x="8397875" y="-1279525"/>
            <a:ext cx="2857500" cy="2676525"/>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4098" name="Picture 2" descr="http://www.neerajkulkarni.com/wp-content/uploads/2010/08/hypnosis.jpg"/>
          <p:cNvPicPr>
            <a:picLocks noChangeAspect="1" noChangeArrowheads="1"/>
          </p:cNvPicPr>
          <p:nvPr/>
        </p:nvPicPr>
        <p:blipFill>
          <a:blip r:embed="rId2" cstate="print"/>
          <a:srcRect/>
          <a:stretch>
            <a:fillRect/>
          </a:stretch>
        </p:blipFill>
        <p:spPr bwMode="auto">
          <a:xfrm>
            <a:off x="6156176" y="4422610"/>
            <a:ext cx="2987824" cy="2435389"/>
          </a:xfrm>
          <a:prstGeom prst="rect">
            <a:avLst/>
          </a:prstGeom>
          <a:noFill/>
        </p:spPr>
      </p:pic>
      <p:pic>
        <p:nvPicPr>
          <p:cNvPr id="4100" name="Picture 4" descr="http://fortmyerscommunityacupuncture.com/wp-content/uploads/2012/03/acupuncture3.jpg"/>
          <p:cNvPicPr>
            <a:picLocks noChangeAspect="1" noChangeArrowheads="1"/>
          </p:cNvPicPr>
          <p:nvPr/>
        </p:nvPicPr>
        <p:blipFill>
          <a:blip r:embed="rId3" cstate="print"/>
          <a:srcRect/>
          <a:stretch>
            <a:fillRect/>
          </a:stretch>
        </p:blipFill>
        <p:spPr bwMode="auto">
          <a:xfrm>
            <a:off x="0" y="4509120"/>
            <a:ext cx="2507701" cy="23488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 calcmode="lin" valueType="num">
                                      <p:cBhvr additive="base">
                                        <p:cTn id="10" dur="500" fill="hold"/>
                                        <p:tgtEl>
                                          <p:spTgt spid="4100"/>
                                        </p:tgtEl>
                                        <p:attrNameLst>
                                          <p:attrName>ppt_x</p:attrName>
                                        </p:attrNameLst>
                                      </p:cBhvr>
                                      <p:tavLst>
                                        <p:tav tm="0">
                                          <p:val>
                                            <p:strVal val="#ppt_x"/>
                                          </p:val>
                                        </p:tav>
                                        <p:tav tm="100000">
                                          <p:val>
                                            <p:strVal val="#ppt_x"/>
                                          </p:val>
                                        </p:tav>
                                      </p:tavLst>
                                    </p:anim>
                                    <p:anim calcmode="lin" valueType="num">
                                      <p:cBhvr additive="base">
                                        <p:cTn id="11" dur="500" fill="hold"/>
                                        <p:tgtEl>
                                          <p:spTgt spid="4100"/>
                                        </p:tgtEl>
                                        <p:attrNameLst>
                                          <p:attrName>ppt_y</p:attrName>
                                        </p:attrNameLst>
                                      </p:cBhvr>
                                      <p:tavLst>
                                        <p:tav tm="0">
                                          <p:val>
                                            <p:strVal val="1+#ppt_h/2"/>
                                          </p:val>
                                        </p:tav>
                                        <p:tav tm="100000">
                                          <p:val>
                                            <p:strVal val="#ppt_y"/>
                                          </p:val>
                                        </p:tav>
                                      </p:tavLst>
                                    </p:anim>
                                  </p:childTnLst>
                                </p:cTn>
                              </p:par>
                              <p:par>
                                <p:cTn id="12" presetID="4" presetClass="entr" presetSubtype="16" fill="hold" nodeType="with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box(in)">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linds(horizontal)">
                                      <p:cBhvr>
                                        <p:cTn id="19" dur="500"/>
                                        <p:tgtEl>
                                          <p:spTgt spid="3">
                                            <p:txEl>
                                              <p:pRg st="0" end="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linds(horizontal)">
                                      <p:cBhvr>
                                        <p:cTn id="25" dur="500"/>
                                        <p:tgtEl>
                                          <p:spTgt spid="3">
                                            <p:txEl>
                                              <p:pRg st="2" end="2"/>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linds(horizontal)">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04664"/>
            <a:ext cx="7772400" cy="1470025"/>
          </a:xfrm>
        </p:spPr>
        <p:txBody>
          <a:bodyPr/>
          <a:lstStyle/>
          <a:p>
            <a:r>
              <a:rPr lang="en-US" dirty="0" smtClean="0">
                <a:solidFill>
                  <a:srgbClr val="C00000"/>
                </a:solidFill>
              </a:rPr>
              <a:t>Your Role as a Friend/mother/wife/sister</a:t>
            </a:r>
            <a:endParaRPr lang="ar-SA" dirty="0">
              <a:solidFill>
                <a:srgbClr val="C00000"/>
              </a:solidFill>
            </a:endParaRPr>
          </a:p>
        </p:txBody>
      </p:sp>
      <p:sp>
        <p:nvSpPr>
          <p:cNvPr id="4" name="Rectangle 3"/>
          <p:cNvSpPr/>
          <p:nvPr/>
        </p:nvSpPr>
        <p:spPr>
          <a:xfrm>
            <a:off x="0" y="2492896"/>
            <a:ext cx="7344816" cy="3046988"/>
          </a:xfrm>
          <a:prstGeom prst="rect">
            <a:avLst/>
          </a:prstGeom>
        </p:spPr>
        <p:txBody>
          <a:bodyPr wrap="square">
            <a:spAutoFit/>
          </a:bodyPr>
          <a:lstStyle/>
          <a:p>
            <a:pPr algn="l"/>
            <a:r>
              <a:rPr lang="en-US" sz="2400" b="1" dirty="0" smtClean="0"/>
              <a:t>1) Don’t nag, insult, or try to shame the smoker into quitting.</a:t>
            </a:r>
          </a:p>
          <a:p>
            <a:pPr algn="l"/>
            <a:r>
              <a:rPr lang="en-US" sz="2400" b="1" dirty="0" smtClean="0"/>
              <a:t>2) Let the smoker know that he is valued as a person.</a:t>
            </a:r>
          </a:p>
          <a:p>
            <a:pPr algn="l"/>
            <a:r>
              <a:rPr lang="en-US" sz="2400" b="1" dirty="0" smtClean="0"/>
              <a:t>3) Listen non-judgmentally, Try to see the problem through the smokers’ eyes.</a:t>
            </a:r>
          </a:p>
          <a:p>
            <a:pPr algn="l"/>
            <a:r>
              <a:rPr lang="en-US" sz="2400" b="1" dirty="0" smtClean="0"/>
              <a:t>4) Praise the smoker for even the smallest </a:t>
            </a:r>
          </a:p>
          <a:p>
            <a:pPr algn="l"/>
            <a:r>
              <a:rPr lang="en-US" sz="2400" b="1" dirty="0" smtClean="0"/>
              <a:t>efforts to  quit.</a:t>
            </a:r>
          </a:p>
        </p:txBody>
      </p:sp>
      <p:pic>
        <p:nvPicPr>
          <p:cNvPr id="11266" name="Picture 2" descr="http://www.sonofthesouth.net/uncle-sam/images/funny-no-smoking-sign.jpg"/>
          <p:cNvPicPr>
            <a:picLocks noChangeAspect="1" noChangeArrowheads="1"/>
          </p:cNvPicPr>
          <p:nvPr/>
        </p:nvPicPr>
        <p:blipFill>
          <a:blip r:embed="rId2" cstate="print"/>
          <a:srcRect/>
          <a:stretch>
            <a:fillRect/>
          </a:stretch>
        </p:blipFill>
        <p:spPr bwMode="auto">
          <a:xfrm>
            <a:off x="6798365" y="3730284"/>
            <a:ext cx="2345635" cy="314096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 presetClass="entr" presetSubtype="16" fill="hold" nodeType="withEffect">
                                  <p:stCondLst>
                                    <p:cond delay="0"/>
                                  </p:stCondLst>
                                  <p:childTnLst>
                                    <p:set>
                                      <p:cBhvr>
                                        <p:cTn id="10" dur="1" fill="hold">
                                          <p:stCondLst>
                                            <p:cond delay="0"/>
                                          </p:stCondLst>
                                        </p:cTn>
                                        <p:tgtEl>
                                          <p:spTgt spid="11266"/>
                                        </p:tgtEl>
                                        <p:attrNameLst>
                                          <p:attrName>style.visibility</p:attrName>
                                        </p:attrNameLst>
                                      </p:cBhvr>
                                      <p:to>
                                        <p:strVal val="visible"/>
                                      </p:to>
                                    </p:set>
                                    <p:animEffect transition="in" filter="box(in)">
                                      <p:cBhvr>
                                        <p:cTn id="11" dur="500"/>
                                        <p:tgtEl>
                                          <p:spTgt spid="1126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calcmode="lin" valueType="num">
                                      <p:cBhvr additive="base">
                                        <p:cTn id="2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additive="base">
                                        <p:cTn id="2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 calcmode="lin" valueType="num">
                                      <p:cBhvr additive="base">
                                        <p:cTn id="3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 calcmode="lin" valueType="num">
                                      <p:cBhvr additive="base">
                                        <p:cTn id="4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728870" y="1600200"/>
            <a:ext cx="8291306" cy="4525963"/>
          </a:xfrm>
        </p:spPr>
        <p:txBody>
          <a:bodyPr/>
          <a:lstStyle/>
          <a:p>
            <a:pPr algn="ctr">
              <a:buNone/>
            </a:pPr>
            <a:endParaRPr lang="ar-SA" dirty="0" smtClean="0"/>
          </a:p>
          <a:p>
            <a:pPr algn="ctr">
              <a:buNone/>
            </a:pPr>
            <a:endParaRPr lang="ar-SA" dirty="0" smtClean="0"/>
          </a:p>
          <a:p>
            <a:pPr algn="ctr">
              <a:buNone/>
            </a:pPr>
            <a:endParaRPr lang="ar-SA" dirty="0" smtClean="0"/>
          </a:p>
          <a:p>
            <a:pPr algn="ctr">
              <a:buNone/>
            </a:pPr>
            <a:endParaRPr lang="ar-SA" dirty="0" smtClean="0"/>
          </a:p>
          <a:p>
            <a:pPr algn="ctr">
              <a:buNone/>
            </a:pPr>
            <a:r>
              <a:rPr lang="en-US" dirty="0" smtClean="0"/>
              <a:t>“Nicotine patches are great. Stick one over each eye and you can't find your cigarettes”  ~Author Unknown</a:t>
            </a:r>
            <a:br>
              <a:rPr lang="en-US" dirty="0" smtClean="0"/>
            </a:br>
            <a:endParaRPr lang="ar-SA"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556792"/>
            <a:ext cx="7846640" cy="3123779"/>
          </a:xfrm>
        </p:spPr>
        <p:txBody>
          <a:bodyPr>
            <a:normAutofit/>
          </a:bodyPr>
          <a:lstStyle/>
          <a:p>
            <a:r>
              <a:rPr lang="en-US" dirty="0" smtClean="0">
                <a:solidFill>
                  <a:srgbClr val="C00000"/>
                </a:solidFill>
              </a:rPr>
              <a:t>Physiology and action of Nicotine</a:t>
            </a:r>
            <a:br>
              <a:rPr lang="en-US" dirty="0" smtClean="0">
                <a:solidFill>
                  <a:srgbClr val="C00000"/>
                </a:solidFill>
              </a:rPr>
            </a:br>
            <a:r>
              <a:rPr lang="en-US" dirty="0" smtClean="0">
                <a:solidFill>
                  <a:srgbClr val="C00000"/>
                </a:solidFill>
              </a:rPr>
              <a:t>Nicotine dependence</a:t>
            </a:r>
            <a:br>
              <a:rPr lang="en-US" dirty="0" smtClean="0">
                <a:solidFill>
                  <a:srgbClr val="C00000"/>
                </a:solidFill>
              </a:rPr>
            </a:br>
            <a:r>
              <a:rPr lang="en-US" dirty="0" smtClean="0">
                <a:solidFill>
                  <a:srgbClr val="C00000"/>
                </a:solidFill>
              </a:rPr>
              <a:t>Nicotine withdrawal </a:t>
            </a:r>
            <a:br>
              <a:rPr lang="en-US" dirty="0" smtClean="0">
                <a:solidFill>
                  <a:srgbClr val="C00000"/>
                </a:solidFill>
              </a:rPr>
            </a:br>
            <a:r>
              <a:rPr lang="en-US" dirty="0" smtClean="0">
                <a:solidFill>
                  <a:srgbClr val="C00000"/>
                </a:solidFill>
              </a:rPr>
              <a:t>Nicotine pharmacotherapy</a:t>
            </a:r>
            <a:endParaRPr lang="ar-SA" dirty="0">
              <a:solidFill>
                <a:srgbClr val="C00000"/>
              </a:solidFill>
            </a:endParaRPr>
          </a:p>
        </p:txBody>
      </p:sp>
      <p:sp>
        <p:nvSpPr>
          <p:cNvPr id="3" name="Subtitle 2"/>
          <p:cNvSpPr>
            <a:spLocks noGrp="1"/>
          </p:cNvSpPr>
          <p:nvPr>
            <p:ph type="subTitle" idx="1"/>
          </p:nvPr>
        </p:nvSpPr>
        <p:spPr>
          <a:xfrm>
            <a:off x="1411560" y="5564832"/>
            <a:ext cx="6400800" cy="1752600"/>
          </a:xfrm>
        </p:spPr>
        <p:txBody>
          <a:bodyPr/>
          <a:lstStyle/>
          <a:p>
            <a:endParaRPr lang="ar-SA" dirty="0">
              <a:solidFill>
                <a:schemeClr val="bg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514" y="340899"/>
            <a:ext cx="6316662" cy="672653"/>
          </a:xfrm>
        </p:spPr>
        <p:txBody>
          <a:bodyPr/>
          <a:lstStyle/>
          <a:p>
            <a:pPr algn="ctr"/>
            <a:r>
              <a:rPr lang="en-US" b="1" dirty="0" smtClean="0">
                <a:solidFill>
                  <a:srgbClr val="C00000"/>
                </a:solidFill>
              </a:rPr>
              <a:t>Nicotine physiology and action </a:t>
            </a:r>
            <a:endParaRPr lang="ar-SA" b="1" dirty="0">
              <a:solidFill>
                <a:srgbClr val="C00000"/>
              </a:solidFill>
            </a:endParaRPr>
          </a:p>
        </p:txBody>
      </p:sp>
      <p:sp>
        <p:nvSpPr>
          <p:cNvPr id="3" name="Content Placeholder 2"/>
          <p:cNvSpPr>
            <a:spLocks noGrp="1"/>
          </p:cNvSpPr>
          <p:nvPr>
            <p:ph idx="1"/>
          </p:nvPr>
        </p:nvSpPr>
        <p:spPr>
          <a:xfrm>
            <a:off x="4789734" y="1516453"/>
            <a:ext cx="3821702" cy="5120295"/>
          </a:xfrm>
        </p:spPr>
        <p:txBody>
          <a:bodyPr>
            <a:normAutofit/>
          </a:bodyPr>
          <a:lstStyle/>
          <a:p>
            <a:pPr algn="l" rtl="0"/>
            <a:r>
              <a:rPr lang="en-US" sz="2400" dirty="0" smtClean="0"/>
              <a:t>natural compound</a:t>
            </a:r>
          </a:p>
          <a:p>
            <a:pPr algn="l" rtl="0">
              <a:buNone/>
            </a:pPr>
            <a:r>
              <a:rPr lang="en-US" dirty="0" smtClean="0"/>
              <a:t>   </a:t>
            </a:r>
            <a:r>
              <a:rPr lang="en-US" sz="2400" dirty="0" smtClean="0"/>
              <a:t> “alkaloid “ .</a:t>
            </a:r>
          </a:p>
          <a:p>
            <a:pPr algn="l" rtl="0"/>
            <a:endParaRPr lang="en-US" sz="2400" dirty="0" smtClean="0"/>
          </a:p>
          <a:p>
            <a:pPr algn="l" rtl="0"/>
            <a:r>
              <a:rPr lang="en-US" sz="2400" dirty="0" smtClean="0"/>
              <a:t>Nicotine </a:t>
            </a:r>
            <a:r>
              <a:rPr lang="en-US" sz="2400" dirty="0"/>
              <a:t>can gain entry to the </a:t>
            </a:r>
            <a:r>
              <a:rPr lang="en-US" sz="2400" b="1" dirty="0">
                <a:solidFill>
                  <a:schemeClr val="bg2"/>
                </a:solidFill>
                <a:effectLst>
                  <a:outerShdw blurRad="38100" dist="38100" dir="2700000" algn="tl">
                    <a:srgbClr val="000000">
                      <a:alpha val="43137"/>
                    </a:srgbClr>
                  </a:outerShdw>
                </a:effectLst>
              </a:rPr>
              <a:t>bloodstream</a:t>
            </a:r>
            <a:r>
              <a:rPr lang="en-US" sz="2400" dirty="0">
                <a:effectLst>
                  <a:outerShdw blurRad="38100" dist="38100" dir="2700000" algn="tl">
                    <a:srgbClr val="000000">
                      <a:alpha val="43137"/>
                    </a:srgbClr>
                  </a:outerShdw>
                </a:effectLst>
              </a:rPr>
              <a:t> </a:t>
            </a:r>
            <a:r>
              <a:rPr lang="en-US" sz="2400" dirty="0"/>
              <a:t>by several </a:t>
            </a:r>
            <a:r>
              <a:rPr lang="en-US" sz="2400" dirty="0" smtClean="0"/>
              <a:t>routes </a:t>
            </a:r>
            <a:r>
              <a:rPr lang="en-US" sz="2400" dirty="0" smtClean="0">
                <a:sym typeface="Wingdings" pitchFamily="2" charset="2"/>
              </a:rPr>
              <a:t> </a:t>
            </a:r>
            <a:r>
              <a:rPr lang="en-US" sz="2400" dirty="0" smtClean="0">
                <a:solidFill>
                  <a:schemeClr val="bg2"/>
                </a:solidFill>
                <a:sym typeface="Wingdings" pitchFamily="2" charset="2"/>
              </a:rPr>
              <a:t>brain</a:t>
            </a:r>
            <a:r>
              <a:rPr lang="en-US" sz="2400" dirty="0" smtClean="0">
                <a:sym typeface="Wingdings" pitchFamily="2" charset="2"/>
              </a:rPr>
              <a:t> ! </a:t>
            </a:r>
            <a:endParaRPr lang="en-US" sz="2400" dirty="0" smtClean="0"/>
          </a:p>
          <a:p>
            <a:pPr algn="l" rtl="0"/>
            <a:endParaRPr lang="en-US" sz="2400" dirty="0" smtClean="0"/>
          </a:p>
        </p:txBody>
      </p:sp>
      <p:pic>
        <p:nvPicPr>
          <p:cNvPr id="72706" name="Picture 2" descr="http://www.tobaccofreedom.org/issues/addiction/images_addiction/smoke_2_brain.jpeg"/>
          <p:cNvPicPr>
            <a:picLocks noChangeAspect="1" noChangeArrowheads="1"/>
          </p:cNvPicPr>
          <p:nvPr/>
        </p:nvPicPr>
        <p:blipFill>
          <a:blip r:embed="rId3" cstate="print"/>
          <a:srcRect/>
          <a:stretch>
            <a:fillRect/>
          </a:stretch>
        </p:blipFill>
        <p:spPr bwMode="auto">
          <a:xfrm>
            <a:off x="384900" y="1553607"/>
            <a:ext cx="4286250" cy="4819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2034" y="477077"/>
            <a:ext cx="6316662" cy="993569"/>
          </a:xfrm>
        </p:spPr>
        <p:txBody>
          <a:bodyPr/>
          <a:lstStyle/>
          <a:p>
            <a:r>
              <a:rPr lang="en-US" b="1" dirty="0" smtClean="0">
                <a:solidFill>
                  <a:srgbClr val="C00000"/>
                </a:solidFill>
              </a:rPr>
              <a:t>Nicotine physiology and action </a:t>
            </a:r>
            <a:endParaRPr lang="ar-SA" b="1" dirty="0">
              <a:solidFill>
                <a:srgbClr val="C00000"/>
              </a:solidFill>
            </a:endParaRPr>
          </a:p>
        </p:txBody>
      </p:sp>
      <p:sp>
        <p:nvSpPr>
          <p:cNvPr id="3" name="Content Placeholder 2"/>
          <p:cNvSpPr>
            <a:spLocks noGrp="1"/>
          </p:cNvSpPr>
          <p:nvPr>
            <p:ph idx="1"/>
          </p:nvPr>
        </p:nvSpPr>
        <p:spPr>
          <a:xfrm>
            <a:off x="1033670" y="1784733"/>
            <a:ext cx="7363653" cy="4314926"/>
          </a:xfrm>
        </p:spPr>
        <p:txBody>
          <a:bodyPr>
            <a:normAutofit/>
          </a:bodyPr>
          <a:lstStyle/>
          <a:p>
            <a:pPr algn="l" rtl="0"/>
            <a:r>
              <a:rPr lang="en-US" sz="2400" dirty="0"/>
              <a:t>Nicotine reaches the </a:t>
            </a:r>
            <a:r>
              <a:rPr lang="en-US" sz="2400" b="1" dirty="0">
                <a:solidFill>
                  <a:schemeClr val="bg2"/>
                </a:solidFill>
                <a:effectLst>
                  <a:outerShdw blurRad="38100" dist="38100" dir="2700000" algn="tl">
                    <a:srgbClr val="000000">
                      <a:alpha val="43137"/>
                    </a:srgbClr>
                  </a:outerShdw>
                </a:effectLst>
              </a:rPr>
              <a:t>brain</a:t>
            </a:r>
            <a:r>
              <a:rPr lang="en-US" sz="2400" dirty="0">
                <a:effectLst>
                  <a:outerShdw blurRad="38100" dist="38100" dir="2700000" algn="tl">
                    <a:srgbClr val="000000">
                      <a:alpha val="43137"/>
                    </a:srgbClr>
                  </a:outerShdw>
                </a:effectLst>
              </a:rPr>
              <a:t> </a:t>
            </a:r>
            <a:r>
              <a:rPr lang="en-US" sz="2400" dirty="0"/>
              <a:t>within </a:t>
            </a:r>
            <a:r>
              <a:rPr lang="en-US" sz="2400" dirty="0">
                <a:solidFill>
                  <a:schemeClr val="bg1"/>
                </a:solidFill>
                <a:effectLst>
                  <a:outerShdw blurRad="38100" dist="38100" dir="2700000" algn="tl">
                    <a:srgbClr val="000000">
                      <a:alpha val="43137"/>
                    </a:srgbClr>
                  </a:outerShdw>
                </a:effectLst>
              </a:rPr>
              <a:t>10-15 seconds </a:t>
            </a:r>
            <a:r>
              <a:rPr lang="en-US" sz="2400" dirty="0"/>
              <a:t>of entering the bloodstream. Initially, it causes the rapid release of </a:t>
            </a:r>
            <a:r>
              <a:rPr lang="en-US" sz="2400" dirty="0" smtClean="0"/>
              <a:t>adrenaline.</a:t>
            </a:r>
          </a:p>
          <a:p>
            <a:pPr algn="l" rtl="0"/>
            <a:endParaRPr lang="en-US" sz="2400" dirty="0"/>
          </a:p>
          <a:p>
            <a:pPr algn="l" rtl="0"/>
            <a:r>
              <a:rPr lang="en-US" sz="2400" b="1" dirty="0">
                <a:solidFill>
                  <a:schemeClr val="bg2"/>
                </a:solidFill>
                <a:effectLst>
                  <a:outerShdw blurRad="38100" dist="38100" dir="2700000" algn="tl">
                    <a:srgbClr val="000000">
                      <a:alpha val="43137"/>
                    </a:srgbClr>
                  </a:outerShdw>
                </a:effectLst>
              </a:rPr>
              <a:t>Adrenaline</a:t>
            </a:r>
            <a:r>
              <a:rPr lang="en-US" sz="2400" dirty="0">
                <a:effectLst>
                  <a:outerShdw blurRad="38100" dist="38100" dir="2700000" algn="tl">
                    <a:srgbClr val="000000">
                      <a:alpha val="43137"/>
                    </a:srgbClr>
                  </a:outerShdw>
                </a:effectLst>
              </a:rPr>
              <a:t> </a:t>
            </a:r>
            <a:endParaRPr lang="en-US" sz="2400" dirty="0" smtClean="0">
              <a:effectLst>
                <a:outerShdw blurRad="38100" dist="38100" dir="2700000" algn="tl">
                  <a:srgbClr val="000000">
                    <a:alpha val="43137"/>
                  </a:srgbClr>
                </a:outerShdw>
              </a:effectLst>
            </a:endParaRPr>
          </a:p>
          <a:p>
            <a:pPr algn="l" rtl="0"/>
            <a:r>
              <a:rPr lang="en-US" sz="2400" b="1" dirty="0" smtClean="0">
                <a:solidFill>
                  <a:schemeClr val="bg1"/>
                </a:solidFill>
              </a:rPr>
              <a:t>heart</a:t>
            </a:r>
            <a:r>
              <a:rPr lang="en-US" sz="2400" dirty="0" smtClean="0">
                <a:solidFill>
                  <a:schemeClr val="bg1"/>
                </a:solidFill>
              </a:rPr>
              <a:t> </a:t>
            </a:r>
            <a:r>
              <a:rPr lang="en-US" sz="2400" dirty="0">
                <a:solidFill>
                  <a:schemeClr val="bg1"/>
                </a:solidFill>
              </a:rPr>
              <a:t>rate and </a:t>
            </a:r>
            <a:r>
              <a:rPr lang="en-US" sz="2400" b="1" dirty="0">
                <a:solidFill>
                  <a:schemeClr val="bg1"/>
                </a:solidFill>
              </a:rPr>
              <a:t>blood</a:t>
            </a:r>
            <a:r>
              <a:rPr lang="en-US" sz="2400" dirty="0">
                <a:solidFill>
                  <a:schemeClr val="bg1"/>
                </a:solidFill>
              </a:rPr>
              <a:t> pressure </a:t>
            </a:r>
            <a:r>
              <a:rPr lang="en-US" sz="2400" dirty="0" smtClean="0">
                <a:sym typeface="Wingdings" pitchFamily="2" charset="2"/>
              </a:rPr>
              <a:t> </a:t>
            </a:r>
            <a:r>
              <a:rPr lang="en-US" sz="2400" dirty="0" smtClean="0"/>
              <a:t>increase </a:t>
            </a:r>
          </a:p>
          <a:p>
            <a:pPr algn="l" rtl="0"/>
            <a:r>
              <a:rPr lang="en-US" sz="2400" dirty="0" smtClean="0">
                <a:solidFill>
                  <a:schemeClr val="bg1"/>
                </a:solidFill>
              </a:rPr>
              <a:t>breathing</a:t>
            </a:r>
            <a:r>
              <a:rPr lang="en-US" sz="2400" dirty="0" smtClean="0"/>
              <a:t> </a:t>
            </a:r>
            <a:r>
              <a:rPr lang="en-US" sz="2400" dirty="0" smtClean="0">
                <a:sym typeface="Wingdings" pitchFamily="2" charset="2"/>
              </a:rPr>
              <a:t> </a:t>
            </a:r>
            <a:r>
              <a:rPr lang="en-US" sz="2400" dirty="0" smtClean="0"/>
              <a:t>rapid </a:t>
            </a:r>
            <a:r>
              <a:rPr lang="en-US" sz="2400" dirty="0"/>
              <a:t>and shallow. </a:t>
            </a:r>
            <a:endParaRPr lang="en-US" sz="2400" dirty="0" smtClean="0"/>
          </a:p>
          <a:p>
            <a:pPr algn="l" rtl="0"/>
            <a:r>
              <a:rPr lang="en-US" sz="2400" dirty="0" smtClean="0">
                <a:solidFill>
                  <a:schemeClr val="bg1"/>
                </a:solidFill>
              </a:rPr>
              <a:t>glucose</a:t>
            </a:r>
            <a:r>
              <a:rPr lang="en-US" sz="2400" dirty="0" smtClean="0"/>
              <a:t> </a:t>
            </a:r>
            <a:r>
              <a:rPr lang="en-US" sz="2400" dirty="0" smtClean="0">
                <a:sym typeface="Wingdings" pitchFamily="2" charset="2"/>
              </a:rPr>
              <a:t></a:t>
            </a:r>
            <a:r>
              <a:rPr lang="en-US" sz="2400" dirty="0" smtClean="0"/>
              <a:t> </a:t>
            </a:r>
            <a:r>
              <a:rPr lang="en-US" sz="2400" dirty="0"/>
              <a:t>released into the blood and, at the same time, the release of insulin can be blocked. </a:t>
            </a:r>
            <a:endParaRPr lang="ar-SA"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0" y="2204864"/>
          <a:ext cx="9432032" cy="4394376"/>
        </p:xfrm>
        <a:graphic>
          <a:graphicData uri="http://schemas.openxmlformats.org/drawingml/2006/chart">
            <c:chart xmlns:c="http://schemas.openxmlformats.org/drawingml/2006/chart" xmlns:r="http://schemas.openxmlformats.org/officeDocument/2006/relationships" r:id="rId3"/>
          </a:graphicData>
        </a:graphic>
      </p:graphicFrame>
      <p:sp>
        <p:nvSpPr>
          <p:cNvPr id="276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1" name="Rectangle 3"/>
          <p:cNvSpPr>
            <a:spLocks noChangeArrowheads="1"/>
          </p:cNvSpPr>
          <p:nvPr/>
        </p:nvSpPr>
        <p:spPr bwMode="auto">
          <a:xfrm>
            <a:off x="118772" y="1124744"/>
            <a:ext cx="9025228"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Overall smoking prevalence among KSU students was estimated at</a:t>
            </a:r>
          </a:p>
          <a:p>
            <a:pPr marL="0" marR="0" lvl="0" indent="0" algn="l" defTabSz="914400" rtl="0" eaLnBrk="1" fontAlgn="base" latinLnBrk="0" hangingPunct="1">
              <a:lnSpc>
                <a:spcPct val="100000"/>
              </a:lnSpc>
              <a:spcBef>
                <a:spcPct val="0"/>
              </a:spcBef>
              <a:spcAft>
                <a:spcPct val="0"/>
              </a:spcAft>
              <a:buClrTx/>
              <a:buSzTx/>
              <a:tabLst/>
            </a:pPr>
            <a:r>
              <a:rPr kumimoji="0" lang="en-US" sz="2400" b="0" i="0" u="none" strike="noStrike" cap="none" normalizeH="0" baseline="0" dirty="0" smtClean="0">
                <a:ln>
                  <a:noFill/>
                </a:ln>
                <a:solidFill>
                  <a:srgbClr val="C00000"/>
                </a:solidFill>
                <a:effectLst/>
                <a:latin typeface="Calibri" pitchFamily="34" charset="0"/>
                <a:ea typeface="Calibri" pitchFamily="34" charset="0"/>
                <a:cs typeface="Arial" pitchFamily="34" charset="0"/>
              </a:rPr>
              <a:t> 14.5%,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prevalence among male students </a:t>
            </a:r>
            <a:r>
              <a:rPr kumimoji="0" lang="en-US" sz="2400" b="0" i="0" u="none" strike="noStrike" cap="none" normalizeH="0" baseline="0" dirty="0" smtClean="0">
                <a:ln>
                  <a:noFill/>
                </a:ln>
                <a:solidFill>
                  <a:srgbClr val="C00000"/>
                </a:solidFill>
                <a:effectLst/>
                <a:latin typeface="Calibri" pitchFamily="34" charset="0"/>
                <a:ea typeface="Calibri" pitchFamily="34" charset="0"/>
                <a:cs typeface="Arial" pitchFamily="34" charset="0"/>
              </a:rPr>
              <a:t>(32.7%)</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and females </a:t>
            </a:r>
            <a:r>
              <a:rPr kumimoji="0" lang="en-US" sz="2400" b="0" i="0" u="none" strike="noStrike" cap="none" normalizeH="0" baseline="0" dirty="0" smtClean="0">
                <a:ln>
                  <a:noFill/>
                </a:ln>
                <a:solidFill>
                  <a:srgbClr val="C00000"/>
                </a:solidFill>
                <a:effectLst/>
                <a:latin typeface="Calibri" pitchFamily="34" charset="0"/>
                <a:ea typeface="Calibri" pitchFamily="34" charset="0"/>
                <a:cs typeface="Arial" pitchFamily="34" charset="0"/>
              </a:rPr>
              <a:t>(5.9%).</a:t>
            </a:r>
            <a:endParaRPr kumimoji="0" lang="en-US" sz="3200" b="0"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diamond(in)">
                                      <p:cBhvr>
                                        <p:cTn id="7" dur="2000"/>
                                        <p:tgtEl>
                                          <p:spTgt spid="2765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65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287" y="274638"/>
            <a:ext cx="6316662" cy="749931"/>
          </a:xfrm>
        </p:spPr>
        <p:txBody>
          <a:bodyPr>
            <a:normAutofit/>
          </a:bodyPr>
          <a:lstStyle/>
          <a:p>
            <a:r>
              <a:rPr lang="en-US" b="1" dirty="0" smtClean="0">
                <a:solidFill>
                  <a:srgbClr val="C00000"/>
                </a:solidFill>
              </a:rPr>
              <a:t>Nicotine physiology and action </a:t>
            </a:r>
            <a:endParaRPr lang="ar-SA" b="1" dirty="0">
              <a:solidFill>
                <a:srgbClr val="C00000"/>
              </a:solidFill>
            </a:endParaRPr>
          </a:p>
        </p:txBody>
      </p:sp>
      <p:sp>
        <p:nvSpPr>
          <p:cNvPr id="3" name="Content Placeholder 2"/>
          <p:cNvSpPr>
            <a:spLocks noGrp="1"/>
          </p:cNvSpPr>
          <p:nvPr>
            <p:ph idx="1"/>
          </p:nvPr>
        </p:nvSpPr>
        <p:spPr>
          <a:xfrm>
            <a:off x="345561" y="1589183"/>
            <a:ext cx="8368781" cy="4925144"/>
          </a:xfrm>
        </p:spPr>
        <p:txBody>
          <a:bodyPr>
            <a:normAutofit/>
          </a:bodyPr>
          <a:lstStyle/>
          <a:p>
            <a:pPr algn="l" rtl="0"/>
            <a:r>
              <a:rPr lang="en-US" sz="2400" dirty="0"/>
              <a:t>The target of nicotine in </a:t>
            </a:r>
            <a:r>
              <a:rPr lang="en-US" sz="2400" dirty="0" smtClean="0"/>
              <a:t>the </a:t>
            </a:r>
            <a:r>
              <a:rPr lang="en-US" sz="2400" dirty="0"/>
              <a:t>brain </a:t>
            </a:r>
            <a:endParaRPr lang="en-US" dirty="0" smtClean="0"/>
          </a:p>
          <a:p>
            <a:pPr algn="l" rtl="0">
              <a:buNone/>
            </a:pPr>
            <a:r>
              <a:rPr lang="en-US" sz="2400" dirty="0" smtClean="0"/>
              <a:t>     are </a:t>
            </a:r>
            <a:r>
              <a:rPr lang="en-US" sz="2400" b="1" dirty="0" smtClean="0">
                <a:solidFill>
                  <a:schemeClr val="bg2"/>
                </a:solidFill>
                <a:effectLst>
                  <a:outerShdw blurRad="38100" dist="38100" dir="2700000" algn="tl">
                    <a:srgbClr val="000000">
                      <a:alpha val="43137"/>
                    </a:srgbClr>
                  </a:outerShdw>
                </a:effectLst>
              </a:rPr>
              <a:t>neurons</a:t>
            </a:r>
            <a:r>
              <a:rPr lang="en-US" sz="2400" b="1" dirty="0" smtClean="0">
                <a:effectLst>
                  <a:outerShdw blurRad="38100" dist="38100" dir="2700000" algn="tl">
                    <a:srgbClr val="000000">
                      <a:alpha val="43137"/>
                    </a:srgbClr>
                  </a:outerShdw>
                </a:effectLst>
              </a:rPr>
              <a:t> </a:t>
            </a:r>
            <a:r>
              <a:rPr lang="en-US" sz="2400" b="1" dirty="0" smtClean="0"/>
              <a:t>!</a:t>
            </a:r>
          </a:p>
          <a:p>
            <a:pPr algn="l" rtl="0"/>
            <a:endParaRPr lang="en-US" sz="2400" dirty="0" smtClean="0"/>
          </a:p>
          <a:p>
            <a:pPr algn="l" rtl="0"/>
            <a:r>
              <a:rPr lang="en-US" sz="2400" dirty="0" smtClean="0"/>
              <a:t>Nicotine </a:t>
            </a:r>
            <a:r>
              <a:rPr lang="en-US" sz="2400" dirty="0"/>
              <a:t>acts by occupying </a:t>
            </a:r>
            <a:endParaRPr lang="en-US" sz="2400" dirty="0" smtClean="0"/>
          </a:p>
          <a:p>
            <a:pPr algn="l" rtl="0">
              <a:buNone/>
            </a:pPr>
            <a:r>
              <a:rPr lang="en-US" sz="2400" dirty="0" smtClean="0"/>
              <a:t>   </a:t>
            </a:r>
            <a:r>
              <a:rPr lang="en-US" sz="2400" dirty="0" smtClean="0">
                <a:solidFill>
                  <a:schemeClr val="bg2">
                    <a:lumMod val="50000"/>
                  </a:schemeClr>
                </a:solidFill>
              </a:rPr>
              <a:t>Acetylcholine binding site </a:t>
            </a:r>
            <a:r>
              <a:rPr lang="en-US" sz="2400" dirty="0"/>
              <a:t>to create an </a:t>
            </a:r>
            <a:endParaRPr lang="en-US" sz="2400" dirty="0" smtClean="0"/>
          </a:p>
          <a:p>
            <a:pPr algn="l" rtl="0">
              <a:buNone/>
            </a:pPr>
            <a:r>
              <a:rPr lang="en-US" sz="2400" b="1" dirty="0" smtClean="0"/>
              <a:t>   action </a:t>
            </a:r>
            <a:r>
              <a:rPr lang="en-US" sz="2400" b="1" dirty="0"/>
              <a:t>potential</a:t>
            </a:r>
            <a:r>
              <a:rPr lang="en-US" sz="2400" dirty="0"/>
              <a:t> </a:t>
            </a:r>
            <a:r>
              <a:rPr lang="en-US" sz="2400" dirty="0" smtClean="0"/>
              <a:t>.</a:t>
            </a:r>
          </a:p>
          <a:p>
            <a:pPr algn="l" rtl="0"/>
            <a:endParaRPr lang="en-US" sz="2400" dirty="0" smtClean="0"/>
          </a:p>
          <a:p>
            <a:pPr algn="l" rtl="0"/>
            <a:r>
              <a:rPr lang="en-US" sz="2400" dirty="0" smtClean="0"/>
              <a:t>The </a:t>
            </a:r>
            <a:r>
              <a:rPr lang="en-US" sz="2400" dirty="0"/>
              <a:t>global stimulation of brain activity produces an alert feeling. Also, the "</a:t>
            </a:r>
            <a:r>
              <a:rPr lang="en-US" sz="2400" dirty="0">
                <a:solidFill>
                  <a:schemeClr val="bg1"/>
                </a:solidFill>
                <a:effectLst>
                  <a:outerShdw blurRad="38100" dist="38100" dir="2700000" algn="tl">
                    <a:srgbClr val="000000">
                      <a:alpha val="43137"/>
                    </a:srgbClr>
                  </a:outerShdw>
                </a:effectLst>
              </a:rPr>
              <a:t>reward center</a:t>
            </a:r>
            <a:r>
              <a:rPr lang="en-US" sz="2400" dirty="0"/>
              <a:t>" of the brain is </a:t>
            </a:r>
            <a:r>
              <a:rPr lang="en-US" sz="2400" dirty="0" smtClean="0"/>
              <a:t>stimulated</a:t>
            </a:r>
            <a:r>
              <a:rPr lang="ar-SA" sz="2400" dirty="0" smtClean="0"/>
              <a:t> </a:t>
            </a:r>
            <a:r>
              <a:rPr lang="en-US" sz="2400" dirty="0" smtClean="0"/>
              <a:t>producing </a:t>
            </a:r>
            <a:r>
              <a:rPr lang="en-US" sz="2400" dirty="0"/>
              <a:t>a </a:t>
            </a:r>
            <a:r>
              <a:rPr lang="en-US" sz="2400" dirty="0">
                <a:solidFill>
                  <a:schemeClr val="bg1"/>
                </a:solidFill>
              </a:rPr>
              <a:t>pleasant and happy </a:t>
            </a:r>
            <a:r>
              <a:rPr lang="en-US" sz="2400" dirty="0" smtClean="0">
                <a:solidFill>
                  <a:schemeClr val="bg1"/>
                </a:solidFill>
              </a:rPr>
              <a:t>feeling</a:t>
            </a:r>
            <a:r>
              <a:rPr lang="en-US" sz="2400" dirty="0" smtClean="0"/>
              <a:t>.</a:t>
            </a:r>
          </a:p>
          <a:p>
            <a:pPr algn="l" rtl="0"/>
            <a:endParaRPr lang="en-US" sz="2400" dirty="0" smtClean="0"/>
          </a:p>
          <a:p>
            <a:pPr algn="l" rtl="0"/>
            <a:endParaRPr lang="ar-SA" sz="2400" dirty="0"/>
          </a:p>
        </p:txBody>
      </p:sp>
      <p:pic>
        <p:nvPicPr>
          <p:cNvPr id="69634" name="Picture 2" descr="http://3.bp.blogspot.com/_9M9yKRI9XVw/SAURptyxS5I/AAAAAAAAAS8/288t8CmDYeU/s400/accumbens.jpg"/>
          <p:cNvPicPr>
            <a:picLocks noChangeAspect="1" noChangeArrowheads="1"/>
          </p:cNvPicPr>
          <p:nvPr/>
        </p:nvPicPr>
        <p:blipFill>
          <a:blip r:embed="rId3" cstate="print"/>
          <a:srcRect/>
          <a:stretch>
            <a:fillRect/>
          </a:stretch>
        </p:blipFill>
        <p:spPr bwMode="auto">
          <a:xfrm>
            <a:off x="6120262" y="1553378"/>
            <a:ext cx="2847468" cy="2476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4366" y="238823"/>
            <a:ext cx="6316662" cy="828756"/>
          </a:xfrm>
        </p:spPr>
        <p:txBody>
          <a:bodyPr>
            <a:normAutofit/>
          </a:bodyPr>
          <a:lstStyle/>
          <a:p>
            <a:r>
              <a:rPr lang="en-US" b="1" dirty="0" smtClean="0">
                <a:solidFill>
                  <a:srgbClr val="C00000"/>
                </a:solidFill>
              </a:rPr>
              <a:t>Nicotine physiology and action </a:t>
            </a:r>
            <a:endParaRPr lang="en-US" b="1" dirty="0">
              <a:solidFill>
                <a:srgbClr val="C00000"/>
              </a:solidFill>
            </a:endParaRPr>
          </a:p>
        </p:txBody>
      </p:sp>
      <p:sp>
        <p:nvSpPr>
          <p:cNvPr id="3" name="Content Placeholder 2"/>
          <p:cNvSpPr>
            <a:spLocks noGrp="1"/>
          </p:cNvSpPr>
          <p:nvPr>
            <p:ph idx="1"/>
          </p:nvPr>
        </p:nvSpPr>
        <p:spPr>
          <a:xfrm>
            <a:off x="1465997" y="1236040"/>
            <a:ext cx="6819441" cy="1848080"/>
          </a:xfrm>
        </p:spPr>
        <p:txBody>
          <a:bodyPr>
            <a:normAutofit/>
          </a:bodyPr>
          <a:lstStyle/>
          <a:p>
            <a:pPr algn="l" rtl="0"/>
            <a:r>
              <a:rPr lang="en-US" sz="2400" dirty="0" smtClean="0"/>
              <a:t>Cell bodies are </a:t>
            </a:r>
            <a:r>
              <a:rPr lang="en-US" sz="2400" dirty="0"/>
              <a:t>in the midbrain region called the </a:t>
            </a:r>
            <a:r>
              <a:rPr lang="en-US" sz="2400" b="1" dirty="0">
                <a:solidFill>
                  <a:schemeClr val="bg1"/>
                </a:solidFill>
                <a:effectLst>
                  <a:outerShdw blurRad="38100" dist="38100" dir="2700000" algn="tl">
                    <a:srgbClr val="000000">
                      <a:alpha val="43137"/>
                    </a:srgbClr>
                  </a:outerShdw>
                </a:effectLst>
              </a:rPr>
              <a:t>ventral </a:t>
            </a:r>
            <a:r>
              <a:rPr lang="en-US" sz="2400" b="1" dirty="0" err="1">
                <a:solidFill>
                  <a:schemeClr val="bg1"/>
                </a:solidFill>
                <a:effectLst>
                  <a:outerShdw blurRad="38100" dist="38100" dir="2700000" algn="tl">
                    <a:srgbClr val="000000">
                      <a:alpha val="43137"/>
                    </a:srgbClr>
                  </a:outerShdw>
                </a:effectLst>
              </a:rPr>
              <a:t>tegmental</a:t>
            </a:r>
            <a:r>
              <a:rPr lang="en-US" sz="2400" b="1" dirty="0">
                <a:solidFill>
                  <a:schemeClr val="bg1"/>
                </a:solidFill>
                <a:effectLst>
                  <a:outerShdw blurRad="38100" dist="38100" dir="2700000" algn="tl">
                    <a:srgbClr val="000000">
                      <a:alpha val="43137"/>
                    </a:srgbClr>
                  </a:outerShdw>
                </a:effectLst>
              </a:rPr>
              <a:t> area (VTA</a:t>
            </a:r>
            <a:r>
              <a:rPr lang="en-US" sz="2400" b="1" dirty="0" smtClean="0">
                <a:solidFill>
                  <a:schemeClr val="bg1"/>
                </a:solidFill>
                <a:effectLst>
                  <a:outerShdw blurRad="38100" dist="38100" dir="2700000" algn="tl">
                    <a:srgbClr val="000000">
                      <a:alpha val="43137"/>
                    </a:srgbClr>
                  </a:outerShdw>
                </a:effectLst>
              </a:rPr>
              <a:t>)</a:t>
            </a:r>
            <a:r>
              <a:rPr lang="en-US" sz="2400" dirty="0" smtClean="0"/>
              <a:t>, whose </a:t>
            </a:r>
            <a:r>
              <a:rPr lang="en-US" sz="2400" dirty="0" err="1"/>
              <a:t>ﬁbres</a:t>
            </a:r>
            <a:r>
              <a:rPr lang="en-US" sz="2400" dirty="0"/>
              <a:t> project forward to a region called the </a:t>
            </a:r>
            <a:r>
              <a:rPr lang="en-US" sz="2400" b="1" dirty="0">
                <a:solidFill>
                  <a:schemeClr val="bg1"/>
                </a:solidFill>
                <a:effectLst>
                  <a:outerShdw blurRad="38100" dist="38100" dir="2700000" algn="tl">
                    <a:srgbClr val="000000">
                      <a:alpha val="43137"/>
                    </a:srgbClr>
                  </a:outerShdw>
                </a:effectLst>
              </a:rPr>
              <a:t>nucleus </a:t>
            </a:r>
            <a:r>
              <a:rPr lang="en-US" sz="2400" b="1" dirty="0" err="1" smtClean="0">
                <a:solidFill>
                  <a:schemeClr val="bg1"/>
                </a:solidFill>
                <a:effectLst>
                  <a:outerShdw blurRad="38100" dist="38100" dir="2700000" algn="tl">
                    <a:srgbClr val="000000">
                      <a:alpha val="43137"/>
                    </a:srgbClr>
                  </a:outerShdw>
                </a:effectLst>
              </a:rPr>
              <a:t>accumbens</a:t>
            </a:r>
            <a:r>
              <a:rPr lang="en-US" sz="2400" b="1" dirty="0" smtClean="0">
                <a:solidFill>
                  <a:schemeClr val="bg1"/>
                </a:solidFill>
                <a:effectLst>
                  <a:outerShdw blurRad="38100" dist="38100" dir="2700000" algn="tl">
                    <a:srgbClr val="000000">
                      <a:alpha val="43137"/>
                    </a:srgbClr>
                  </a:outerShdw>
                </a:effectLst>
              </a:rPr>
              <a:t> (</a:t>
            </a:r>
            <a:r>
              <a:rPr lang="en-US" sz="2400" b="1" dirty="0" err="1" smtClean="0">
                <a:solidFill>
                  <a:schemeClr val="bg1"/>
                </a:solidFill>
                <a:effectLst>
                  <a:outerShdw blurRad="38100" dist="38100" dir="2700000" algn="tl">
                    <a:srgbClr val="000000">
                      <a:alpha val="43137"/>
                    </a:srgbClr>
                  </a:outerShdw>
                </a:effectLst>
              </a:rPr>
              <a:t>NAcc</a:t>
            </a:r>
            <a:r>
              <a:rPr lang="en-US" sz="2400" b="1" dirty="0">
                <a:solidFill>
                  <a:schemeClr val="bg1"/>
                </a:solidFill>
                <a:effectLst>
                  <a:outerShdw blurRad="38100" dist="38100" dir="2700000" algn="tl">
                    <a:srgbClr val="000000">
                      <a:alpha val="43137"/>
                    </a:srgbClr>
                  </a:outerShdw>
                </a:effectLst>
              </a:rPr>
              <a:t>)</a:t>
            </a:r>
          </a:p>
        </p:txBody>
      </p:sp>
      <p:pic>
        <p:nvPicPr>
          <p:cNvPr id="1026" name="Picture 2" descr="C:\Users\USER\Desktop\سنة رابع\برايمري كير\التدخين\التدخين.gif"/>
          <p:cNvPicPr>
            <a:picLocks noChangeAspect="1" noChangeArrowheads="1"/>
          </p:cNvPicPr>
          <p:nvPr/>
        </p:nvPicPr>
        <p:blipFill>
          <a:blip r:embed="rId3" cstate="print"/>
          <a:srcRect/>
          <a:stretch>
            <a:fillRect/>
          </a:stretch>
        </p:blipFill>
        <p:spPr bwMode="auto">
          <a:xfrm>
            <a:off x="1982832" y="2902919"/>
            <a:ext cx="5157004" cy="38924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907" y="261386"/>
            <a:ext cx="6979340" cy="907658"/>
          </a:xfrm>
        </p:spPr>
        <p:txBody>
          <a:bodyPr/>
          <a:lstStyle/>
          <a:p>
            <a:pPr algn="ctr"/>
            <a:endParaRPr lang="ar-SA" dirty="0">
              <a:solidFill>
                <a:srgbClr val="C00000"/>
              </a:solidFill>
            </a:endParaRPr>
          </a:p>
        </p:txBody>
      </p:sp>
      <p:sp>
        <p:nvSpPr>
          <p:cNvPr id="3" name="Content Placeholder 2"/>
          <p:cNvSpPr>
            <a:spLocks noGrp="1"/>
          </p:cNvSpPr>
          <p:nvPr>
            <p:ph idx="1"/>
          </p:nvPr>
        </p:nvSpPr>
        <p:spPr>
          <a:xfrm>
            <a:off x="495983" y="1493857"/>
            <a:ext cx="8219753" cy="4525963"/>
          </a:xfrm>
        </p:spPr>
        <p:txBody>
          <a:bodyPr>
            <a:normAutofit/>
          </a:bodyPr>
          <a:lstStyle/>
          <a:p>
            <a:pPr algn="l" rtl="0"/>
            <a:r>
              <a:rPr lang="en-US" sz="2400" dirty="0" smtClean="0"/>
              <a:t> the hormone endorphin is released in greater quantity, producing the </a:t>
            </a:r>
            <a:r>
              <a:rPr lang="en-US" sz="2400" dirty="0" smtClean="0">
                <a:solidFill>
                  <a:schemeClr val="bg1"/>
                </a:solidFill>
                <a:effectLst>
                  <a:outerShdw blurRad="38100" dist="38100" dir="2700000" algn="tl">
                    <a:srgbClr val="000000">
                      <a:alpha val="43137"/>
                    </a:srgbClr>
                  </a:outerShdw>
                </a:effectLst>
              </a:rPr>
              <a:t>euphoric</a:t>
            </a:r>
            <a:r>
              <a:rPr lang="en-US" sz="2400" dirty="0" smtClean="0">
                <a:effectLst>
                  <a:outerShdw blurRad="38100" dist="38100" dir="2700000" algn="tl">
                    <a:srgbClr val="000000">
                      <a:alpha val="43137"/>
                    </a:srgbClr>
                  </a:outerShdw>
                </a:effectLst>
              </a:rPr>
              <a:t> </a:t>
            </a:r>
            <a:r>
              <a:rPr lang="en-US" sz="2400" dirty="0" smtClean="0"/>
              <a:t>"</a:t>
            </a:r>
            <a:r>
              <a:rPr lang="en-US" sz="2400" dirty="0" smtClean="0">
                <a:solidFill>
                  <a:schemeClr val="bg1"/>
                </a:solidFill>
                <a:effectLst>
                  <a:outerShdw blurRad="38100" dist="38100" dir="2700000" algn="tl">
                    <a:srgbClr val="000000">
                      <a:alpha val="43137"/>
                    </a:srgbClr>
                  </a:outerShdw>
                </a:effectLst>
              </a:rPr>
              <a:t>runner's high</a:t>
            </a:r>
            <a:r>
              <a:rPr lang="en-US" sz="2400" dirty="0" smtClean="0"/>
              <a:t>"</a:t>
            </a:r>
          </a:p>
          <a:p>
            <a:pPr algn="l" rtl="0"/>
            <a:endParaRPr lang="en-US" sz="2400" dirty="0" smtClean="0"/>
          </a:p>
          <a:p>
            <a:pPr algn="l" rtl="0"/>
            <a:r>
              <a:rPr lang="en-US" sz="2400" dirty="0" smtClean="0"/>
              <a:t> that encourages the </a:t>
            </a:r>
            <a:r>
              <a:rPr lang="en-US" sz="2400" dirty="0" smtClean="0">
                <a:solidFill>
                  <a:schemeClr val="bg1"/>
                </a:solidFill>
                <a:effectLst>
                  <a:outerShdw blurRad="38100" dist="38100" dir="2700000" algn="tl">
                    <a:srgbClr val="000000">
                      <a:alpha val="43137"/>
                    </a:srgbClr>
                  </a:outerShdw>
                </a:effectLst>
              </a:rPr>
              <a:t>repeating</a:t>
            </a:r>
            <a:r>
              <a:rPr lang="en-US" sz="2400" dirty="0" smtClean="0">
                <a:effectLst>
                  <a:outerShdw blurRad="38100" dist="38100" dir="2700000" algn="tl">
                    <a:srgbClr val="000000">
                      <a:alpha val="43137"/>
                    </a:srgbClr>
                  </a:outerShdw>
                </a:effectLst>
              </a:rPr>
              <a:t> </a:t>
            </a:r>
            <a:r>
              <a:rPr lang="en-US" sz="2400" dirty="0" smtClean="0"/>
              <a:t>of the behavior that invoked the response. </a:t>
            </a:r>
          </a:p>
          <a:p>
            <a:pPr algn="l" rtl="0"/>
            <a:endParaRPr lang="en-US" dirty="0" smtClean="0"/>
          </a:p>
          <a:p>
            <a:pPr algn="l" rtl="0"/>
            <a:r>
              <a:rPr lang="en-US" sz="2400" dirty="0" smtClean="0"/>
              <a:t>The need to take in </a:t>
            </a:r>
          </a:p>
          <a:p>
            <a:pPr algn="l" rtl="0">
              <a:buNone/>
            </a:pPr>
            <a:r>
              <a:rPr lang="en-US" sz="2400" dirty="0" smtClean="0"/>
              <a:t>    nicotine can become </a:t>
            </a:r>
          </a:p>
          <a:p>
            <a:pPr algn="l" rtl="0">
              <a:buNone/>
            </a:pPr>
            <a:r>
              <a:rPr lang="en-US" sz="2400" b="1" dirty="0" smtClean="0">
                <a:solidFill>
                  <a:schemeClr val="bg2"/>
                </a:solidFill>
                <a:effectLst>
                  <a:outerShdw blurRad="38100" dist="38100" dir="2700000" algn="tl">
                    <a:srgbClr val="000000">
                      <a:alpha val="43137"/>
                    </a:srgbClr>
                  </a:outerShdw>
                </a:effectLst>
              </a:rPr>
              <a:t>      Addictive</a:t>
            </a:r>
            <a:r>
              <a:rPr lang="en-US" dirty="0" smtClean="0"/>
              <a:t> </a:t>
            </a:r>
            <a:r>
              <a:rPr lang="en-US" dirty="0" smtClean="0">
                <a:solidFill>
                  <a:schemeClr val="bg2"/>
                </a:solidFill>
              </a:rPr>
              <a:t>!</a:t>
            </a:r>
            <a:endParaRPr lang="en-US" sz="2400" dirty="0" smtClean="0">
              <a:solidFill>
                <a:schemeClr val="bg2"/>
              </a:solidFill>
            </a:endParaRPr>
          </a:p>
          <a:p>
            <a:endParaRPr lang="ar-SA" sz="2400" dirty="0"/>
          </a:p>
        </p:txBody>
      </p:sp>
      <p:pic>
        <p:nvPicPr>
          <p:cNvPr id="64514" name="Picture 2" descr="http://www.saferxdrugs.com/wp-content/uploads/2011/11/The-best-way-to-quit-smoking.jpg"/>
          <p:cNvPicPr>
            <a:picLocks noChangeAspect="1" noChangeArrowheads="1"/>
          </p:cNvPicPr>
          <p:nvPr/>
        </p:nvPicPr>
        <p:blipFill>
          <a:blip r:embed="rId2" cstate="print"/>
          <a:srcRect/>
          <a:stretch>
            <a:fillRect/>
          </a:stretch>
        </p:blipFill>
        <p:spPr bwMode="auto">
          <a:xfrm>
            <a:off x="4045191" y="3478554"/>
            <a:ext cx="4476750" cy="3228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736" y="351911"/>
            <a:ext cx="6637583" cy="810845"/>
          </a:xfrm>
        </p:spPr>
        <p:txBody>
          <a:bodyPr/>
          <a:lstStyle/>
          <a:p>
            <a:pPr algn="ctr"/>
            <a:r>
              <a:rPr lang="en-US" b="1" dirty="0">
                <a:solidFill>
                  <a:srgbClr val="C00000"/>
                </a:solidFill>
              </a:rPr>
              <a:t>Nicotine dependence</a:t>
            </a:r>
            <a:endParaRPr lang="en-US" dirty="0">
              <a:solidFill>
                <a:srgbClr val="C00000"/>
              </a:solidFill>
            </a:endParaRPr>
          </a:p>
        </p:txBody>
      </p:sp>
      <p:sp>
        <p:nvSpPr>
          <p:cNvPr id="3" name="Content Placeholder 2"/>
          <p:cNvSpPr>
            <a:spLocks noGrp="1"/>
          </p:cNvSpPr>
          <p:nvPr>
            <p:ph idx="1"/>
          </p:nvPr>
        </p:nvSpPr>
        <p:spPr>
          <a:xfrm>
            <a:off x="288099" y="1453020"/>
            <a:ext cx="8693063" cy="4673144"/>
          </a:xfrm>
        </p:spPr>
        <p:txBody>
          <a:bodyPr>
            <a:normAutofit/>
          </a:bodyPr>
          <a:lstStyle/>
          <a:p>
            <a:pPr algn="ctr" rtl="0">
              <a:buNone/>
            </a:pPr>
            <a:r>
              <a:rPr lang="en-US" b="1" dirty="0" smtClean="0">
                <a:solidFill>
                  <a:schemeClr val="bg2">
                    <a:lumMod val="50000"/>
                  </a:schemeClr>
                </a:solidFill>
              </a:rPr>
              <a:t>‘People smoke for nicotine but die of smoke’.</a:t>
            </a:r>
            <a:endParaRPr lang="ar-SA" b="1" dirty="0" smtClean="0">
              <a:solidFill>
                <a:schemeClr val="bg2">
                  <a:lumMod val="50000"/>
                </a:schemeClr>
              </a:solidFill>
            </a:endParaRPr>
          </a:p>
          <a:p>
            <a:pPr algn="l" rtl="0"/>
            <a:r>
              <a:rPr lang="en-US" dirty="0" smtClean="0"/>
              <a:t>Dependence would not occur without nicotine – but nicotine is not responsible for the harmful</a:t>
            </a:r>
            <a:r>
              <a:rPr lang="ar-SA" dirty="0" smtClean="0"/>
              <a:t> </a:t>
            </a:r>
            <a:r>
              <a:rPr lang="en-US" dirty="0" smtClean="0"/>
              <a:t>effects of smoking.</a:t>
            </a:r>
            <a:r>
              <a:rPr lang="en-US" sz="2400" dirty="0" smtClean="0"/>
              <a:t> </a:t>
            </a:r>
            <a:endParaRPr lang="ar-SA" sz="2400" dirty="0" smtClean="0"/>
          </a:p>
        </p:txBody>
      </p:sp>
      <p:pic>
        <p:nvPicPr>
          <p:cNvPr id="66562" name="Picture 2" descr="http://www.al3laj.com/Researches/images/smoking.jpg"/>
          <p:cNvPicPr>
            <a:picLocks noChangeAspect="1" noChangeArrowheads="1"/>
          </p:cNvPicPr>
          <p:nvPr/>
        </p:nvPicPr>
        <p:blipFill>
          <a:blip r:embed="rId3" cstate="print"/>
          <a:srcRect/>
          <a:stretch>
            <a:fillRect/>
          </a:stretch>
        </p:blipFill>
        <p:spPr bwMode="auto">
          <a:xfrm>
            <a:off x="2763837" y="2942919"/>
            <a:ext cx="3810000" cy="3724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881" y="1579880"/>
            <a:ext cx="4337879" cy="4525963"/>
          </a:xfrm>
        </p:spPr>
        <p:txBody>
          <a:bodyPr>
            <a:normAutofit/>
          </a:bodyPr>
          <a:lstStyle/>
          <a:p>
            <a:pPr algn="ctr" rtl="0">
              <a:buNone/>
            </a:pPr>
            <a:r>
              <a:rPr lang="ar-SA" sz="3600" b="1" dirty="0" smtClean="0">
                <a:solidFill>
                  <a:schemeClr val="bg2"/>
                </a:solidFill>
              </a:rPr>
              <a:t> </a:t>
            </a:r>
            <a:r>
              <a:rPr lang="en-US" sz="4000" b="1" dirty="0" smtClean="0"/>
              <a:t>Nicotine </a:t>
            </a:r>
            <a:r>
              <a:rPr lang="en-US" sz="4000" b="1" dirty="0"/>
              <a:t>doesn’t cause cancer</a:t>
            </a:r>
            <a:r>
              <a:rPr lang="en-US" sz="3200" b="1" dirty="0" smtClean="0"/>
              <a:t>;</a:t>
            </a:r>
            <a:r>
              <a:rPr lang="ar-SA" sz="3200" b="1" dirty="0" smtClean="0"/>
              <a:t/>
            </a:r>
            <a:br>
              <a:rPr lang="ar-SA" sz="3200" b="1" dirty="0" smtClean="0"/>
            </a:br>
            <a:endParaRPr lang="ar-SA" sz="3200" b="1" dirty="0" smtClean="0"/>
          </a:p>
          <a:p>
            <a:pPr algn="ctr" rtl="0">
              <a:buNone/>
            </a:pPr>
            <a:endParaRPr lang="ar-SA" sz="2800" b="1" dirty="0" smtClean="0">
              <a:solidFill>
                <a:schemeClr val="bg2"/>
              </a:solidFill>
            </a:endParaRPr>
          </a:p>
          <a:p>
            <a:pPr algn="ctr" rtl="0">
              <a:buNone/>
            </a:pPr>
            <a:r>
              <a:rPr lang="en-US" sz="2400" dirty="0" smtClean="0">
                <a:solidFill>
                  <a:schemeClr val="bg2"/>
                </a:solidFill>
              </a:rPr>
              <a:t>it </a:t>
            </a:r>
            <a:r>
              <a:rPr lang="en-US" sz="2400" dirty="0">
                <a:solidFill>
                  <a:schemeClr val="bg2"/>
                </a:solidFill>
              </a:rPr>
              <a:t>is the tar and </a:t>
            </a:r>
            <a:r>
              <a:rPr lang="en-US" sz="2400" dirty="0" smtClean="0">
                <a:solidFill>
                  <a:schemeClr val="bg2"/>
                </a:solidFill>
              </a:rPr>
              <a:t>carbon monoxide </a:t>
            </a:r>
            <a:r>
              <a:rPr lang="en-US" sz="2400" dirty="0">
                <a:solidFill>
                  <a:schemeClr val="bg2"/>
                </a:solidFill>
              </a:rPr>
              <a:t>in cigarette smoke </a:t>
            </a:r>
            <a:r>
              <a:rPr lang="en-US" sz="2400" dirty="0" smtClean="0">
                <a:solidFill>
                  <a:schemeClr val="bg2"/>
                </a:solidFill>
              </a:rPr>
              <a:t>that </a:t>
            </a:r>
            <a:r>
              <a:rPr lang="en-US" sz="2400" dirty="0">
                <a:solidFill>
                  <a:schemeClr val="bg2"/>
                </a:solidFill>
              </a:rPr>
              <a:t>are harmful. </a:t>
            </a:r>
            <a:endParaRPr lang="ar-SA" sz="2400" dirty="0">
              <a:solidFill>
                <a:schemeClr val="bg2"/>
              </a:solidFill>
            </a:endParaRPr>
          </a:p>
        </p:txBody>
      </p:sp>
      <p:pic>
        <p:nvPicPr>
          <p:cNvPr id="1026" name="Picture 2" descr="C:\Documents and Settings\DR.RASHA\My Documents\My Pictures\SMOKING_KILLS_by_photografever.jpg"/>
          <p:cNvPicPr>
            <a:picLocks noChangeAspect="1" noChangeArrowheads="1"/>
          </p:cNvPicPr>
          <p:nvPr/>
        </p:nvPicPr>
        <p:blipFill>
          <a:blip r:embed="rId3" cstate="print"/>
          <a:srcRect/>
          <a:stretch>
            <a:fillRect/>
          </a:stretch>
        </p:blipFill>
        <p:spPr bwMode="auto">
          <a:xfrm>
            <a:off x="5177343" y="960437"/>
            <a:ext cx="3609340" cy="5197450"/>
          </a:xfrm>
          <a:prstGeom prst="rect">
            <a:avLst/>
          </a:prstGeom>
          <a:noFill/>
        </p:spPr>
      </p:pic>
      <p:sp>
        <p:nvSpPr>
          <p:cNvPr id="5" name="Title 4"/>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7891" y="302819"/>
            <a:ext cx="6793810" cy="1005120"/>
          </a:xfrm>
        </p:spPr>
        <p:txBody>
          <a:bodyPr/>
          <a:lstStyle/>
          <a:p>
            <a:pPr algn="ctr"/>
            <a:r>
              <a:rPr lang="en-US" b="1" dirty="0" smtClean="0">
                <a:solidFill>
                  <a:srgbClr val="C00000"/>
                </a:solidFill>
              </a:rPr>
              <a:t>Nicotine dependence</a:t>
            </a:r>
            <a:endParaRPr lang="ar-SA" dirty="0">
              <a:solidFill>
                <a:srgbClr val="C00000"/>
              </a:solidFill>
            </a:endParaRPr>
          </a:p>
        </p:txBody>
      </p:sp>
      <p:sp>
        <p:nvSpPr>
          <p:cNvPr id="3" name="Content Placeholder 2"/>
          <p:cNvSpPr>
            <a:spLocks noGrp="1"/>
          </p:cNvSpPr>
          <p:nvPr>
            <p:ph idx="1"/>
          </p:nvPr>
        </p:nvSpPr>
        <p:spPr>
          <a:xfrm>
            <a:off x="516835" y="1547191"/>
            <a:ext cx="8278054" cy="4525963"/>
          </a:xfrm>
        </p:spPr>
        <p:txBody>
          <a:bodyPr>
            <a:normAutofit/>
          </a:bodyPr>
          <a:lstStyle/>
          <a:p>
            <a:pPr algn="l" rtl="0"/>
            <a:r>
              <a:rPr lang="en-US" sz="2400" b="1" dirty="0" smtClean="0">
                <a:solidFill>
                  <a:schemeClr val="bg2">
                    <a:lumMod val="50000"/>
                  </a:schemeClr>
                </a:solidFill>
              </a:rPr>
              <a:t>continued </a:t>
            </a:r>
            <a:r>
              <a:rPr lang="en-US" sz="2400" b="1" dirty="0">
                <a:solidFill>
                  <a:schemeClr val="bg2">
                    <a:lumMod val="50000"/>
                  </a:schemeClr>
                </a:solidFill>
              </a:rPr>
              <a:t>presence of </a:t>
            </a:r>
            <a:r>
              <a:rPr lang="en-US" sz="2400" b="1" dirty="0" smtClean="0">
                <a:solidFill>
                  <a:schemeClr val="bg2">
                    <a:lumMod val="50000"/>
                  </a:schemeClr>
                </a:solidFill>
              </a:rPr>
              <a:t>nicotine</a:t>
            </a:r>
            <a:r>
              <a:rPr lang="ar-SA" sz="2400" b="1" dirty="0" smtClean="0">
                <a:solidFill>
                  <a:schemeClr val="bg2">
                    <a:lumMod val="50000"/>
                  </a:schemeClr>
                </a:solidFill>
              </a:rPr>
              <a:t> !! </a:t>
            </a:r>
          </a:p>
          <a:p>
            <a:pPr algn="l" rtl="0">
              <a:buNone/>
            </a:pPr>
            <a:r>
              <a:rPr lang="ar-SA" dirty="0" smtClean="0"/>
              <a:t>    </a:t>
            </a:r>
            <a:r>
              <a:rPr lang="en-US" sz="2400" dirty="0" smtClean="0"/>
              <a:t>the </a:t>
            </a:r>
            <a:r>
              <a:rPr lang="en-US" sz="2400" dirty="0"/>
              <a:t>neurons increase the </a:t>
            </a:r>
            <a:r>
              <a:rPr lang="en-US" sz="2400" u="sng" dirty="0"/>
              <a:t>number of </a:t>
            </a:r>
            <a:r>
              <a:rPr lang="en-US" sz="2400" u="sng" dirty="0" err="1"/>
              <a:t>neuroreceptors</a:t>
            </a:r>
            <a:r>
              <a:rPr lang="en-US" sz="2400" u="sng" dirty="0"/>
              <a:t> </a:t>
            </a:r>
            <a:r>
              <a:rPr lang="en-US" sz="2400" dirty="0"/>
              <a:t>for nicotine. </a:t>
            </a:r>
            <a:endParaRPr lang="en-US" sz="2400" dirty="0" smtClean="0"/>
          </a:p>
          <a:p>
            <a:pPr algn="l" rtl="0"/>
            <a:endParaRPr lang="en-US" sz="2400" dirty="0" smtClean="0"/>
          </a:p>
          <a:p>
            <a:pPr algn="l" rtl="0"/>
            <a:r>
              <a:rPr lang="en-US" sz="2400" b="1" dirty="0" smtClean="0">
                <a:solidFill>
                  <a:schemeClr val="bg2">
                    <a:lumMod val="50000"/>
                  </a:schemeClr>
                </a:solidFill>
              </a:rPr>
              <a:t>nicotine abruptly </a:t>
            </a:r>
            <a:r>
              <a:rPr lang="en-US" sz="2400" b="1" dirty="0">
                <a:solidFill>
                  <a:schemeClr val="bg2">
                    <a:lumMod val="50000"/>
                  </a:schemeClr>
                </a:solidFill>
              </a:rPr>
              <a:t>stopped</a:t>
            </a:r>
            <a:r>
              <a:rPr lang="en-US" sz="2400" dirty="0"/>
              <a:t>, </a:t>
            </a:r>
            <a:r>
              <a:rPr lang="ar-SA" sz="2400" dirty="0" smtClean="0"/>
              <a:t/>
            </a:r>
            <a:br>
              <a:rPr lang="ar-SA" sz="2400" dirty="0" smtClean="0"/>
            </a:br>
            <a:r>
              <a:rPr lang="en-US" sz="2400" dirty="0" smtClean="0"/>
              <a:t>these </a:t>
            </a:r>
            <a:r>
              <a:rPr lang="en-US" sz="2400" dirty="0"/>
              <a:t>physiological adaptations remain</a:t>
            </a:r>
            <a:r>
              <a:rPr lang="en-US" sz="2400" dirty="0" smtClean="0"/>
              <a:t>.</a:t>
            </a:r>
          </a:p>
          <a:p>
            <a:pPr algn="l" rtl="0"/>
            <a:endParaRPr lang="en-US" sz="2400" dirty="0" smtClean="0"/>
          </a:p>
          <a:p>
            <a:pPr algn="l" rtl="0"/>
            <a:r>
              <a:rPr lang="en-US" sz="2400" dirty="0" smtClean="0"/>
              <a:t> </a:t>
            </a:r>
            <a:r>
              <a:rPr lang="en-US" sz="2400" dirty="0"/>
              <a:t>As a result, the </a:t>
            </a:r>
            <a:r>
              <a:rPr lang="en-US" sz="2400" dirty="0">
                <a:solidFill>
                  <a:schemeClr val="bg2">
                    <a:lumMod val="50000"/>
                  </a:schemeClr>
                </a:solidFill>
              </a:rPr>
              <a:t>body cannot function in the same way </a:t>
            </a:r>
            <a:r>
              <a:rPr lang="en-US" sz="2400" dirty="0"/>
              <a:t>it did in the presence of the </a:t>
            </a:r>
            <a:r>
              <a:rPr lang="en-US" sz="2400" dirty="0" smtClean="0"/>
              <a:t>drug.</a:t>
            </a:r>
            <a:endParaRPr lang="en-US" sz="2400" dirty="0"/>
          </a:p>
          <a:p>
            <a:pPr algn="l" rtl="0"/>
            <a:endParaRPr lang="ar-SA" sz="24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221" y="352473"/>
            <a:ext cx="6316662" cy="874443"/>
          </a:xfrm>
        </p:spPr>
        <p:txBody>
          <a:bodyPr/>
          <a:lstStyle/>
          <a:p>
            <a:pPr algn="ctr"/>
            <a:r>
              <a:rPr lang="en-US" b="1" dirty="0" smtClean="0">
                <a:solidFill>
                  <a:srgbClr val="C00000"/>
                </a:solidFill>
              </a:rPr>
              <a:t>Nicotine dependence</a:t>
            </a:r>
            <a:endParaRPr lang="ar-SA" dirty="0">
              <a:solidFill>
                <a:srgbClr val="C00000"/>
              </a:solidFill>
            </a:endParaRPr>
          </a:p>
        </p:txBody>
      </p:sp>
      <p:sp>
        <p:nvSpPr>
          <p:cNvPr id="3" name="Content Placeholder 2"/>
          <p:cNvSpPr>
            <a:spLocks noGrp="1"/>
          </p:cNvSpPr>
          <p:nvPr>
            <p:ph idx="1"/>
          </p:nvPr>
        </p:nvSpPr>
        <p:spPr>
          <a:xfrm>
            <a:off x="216179" y="1600200"/>
            <a:ext cx="8119028" cy="4525963"/>
          </a:xfrm>
        </p:spPr>
        <p:txBody>
          <a:bodyPr>
            <a:normAutofit/>
          </a:bodyPr>
          <a:lstStyle/>
          <a:p>
            <a:pPr algn="l" rtl="0"/>
            <a:r>
              <a:rPr lang="en-US" sz="2400" dirty="0" smtClean="0"/>
              <a:t>For about a </a:t>
            </a:r>
            <a:r>
              <a:rPr lang="en-US" sz="2400" dirty="0" smtClean="0">
                <a:solidFill>
                  <a:schemeClr val="bg1"/>
                </a:solidFill>
                <a:effectLst>
                  <a:outerShdw blurRad="38100" dist="38100" dir="2700000" algn="tl">
                    <a:srgbClr val="000000">
                      <a:alpha val="43137"/>
                    </a:srgbClr>
                  </a:outerShdw>
                </a:effectLst>
              </a:rPr>
              <a:t>month</a:t>
            </a:r>
            <a:r>
              <a:rPr lang="en-US" sz="2400" dirty="0" smtClean="0"/>
              <a:t>, until the </a:t>
            </a:r>
            <a:r>
              <a:rPr lang="en-US" sz="2400" dirty="0" err="1" smtClean="0"/>
              <a:t>neuroreceptors</a:t>
            </a:r>
            <a:r>
              <a:rPr lang="en-US" sz="2400" dirty="0" smtClean="0"/>
              <a:t> readjust, feelings of </a:t>
            </a:r>
            <a:r>
              <a:rPr lang="en-US" sz="2400" dirty="0" smtClean="0">
                <a:solidFill>
                  <a:schemeClr val="bg2"/>
                </a:solidFill>
              </a:rPr>
              <a:t>irritability</a:t>
            </a:r>
            <a:r>
              <a:rPr lang="en-US" sz="2400" dirty="0" smtClean="0"/>
              <a:t>, </a:t>
            </a:r>
            <a:r>
              <a:rPr lang="en-US" sz="2400" dirty="0" smtClean="0">
                <a:solidFill>
                  <a:schemeClr val="bg2"/>
                </a:solidFill>
              </a:rPr>
              <a:t>anxiety</a:t>
            </a:r>
            <a:r>
              <a:rPr lang="en-US" sz="2400" dirty="0" smtClean="0"/>
              <a:t>, </a:t>
            </a:r>
            <a:r>
              <a:rPr lang="en-US" sz="2400" dirty="0" smtClean="0">
                <a:solidFill>
                  <a:schemeClr val="bg2"/>
                </a:solidFill>
              </a:rPr>
              <a:t>depression</a:t>
            </a:r>
            <a:r>
              <a:rPr lang="en-US" sz="2400" dirty="0" smtClean="0"/>
              <a:t> and </a:t>
            </a:r>
            <a:r>
              <a:rPr lang="en-US" sz="2400" dirty="0" smtClean="0">
                <a:solidFill>
                  <a:schemeClr val="bg2"/>
                </a:solidFill>
              </a:rPr>
              <a:t>craving</a:t>
            </a:r>
            <a:r>
              <a:rPr lang="en-US" sz="2400" dirty="0" smtClean="0"/>
              <a:t> for nicotine will be present.</a:t>
            </a:r>
          </a:p>
          <a:p>
            <a:pPr algn="l" rtl="0"/>
            <a:endParaRPr lang="en-US" sz="2400" dirty="0" smtClean="0"/>
          </a:p>
          <a:p>
            <a:pPr algn="l" rtl="0"/>
            <a:r>
              <a:rPr lang="en-US" sz="2400" dirty="0" smtClean="0"/>
              <a:t> Indeed, of the millions of people who try and stop smoking each year, only </a:t>
            </a:r>
            <a:r>
              <a:rPr lang="en-US" sz="2400" dirty="0" smtClean="0">
                <a:solidFill>
                  <a:schemeClr val="bg1"/>
                </a:solidFill>
                <a:effectLst>
                  <a:outerShdw blurRad="38100" dist="38100" dir="2700000" algn="tl">
                    <a:srgbClr val="000000">
                      <a:alpha val="43137"/>
                    </a:srgbClr>
                  </a:outerShdw>
                </a:effectLst>
              </a:rPr>
              <a:t>10% are successful </a:t>
            </a:r>
            <a:r>
              <a:rPr lang="en-US" sz="2400" dirty="0" smtClean="0"/>
              <a:t>. </a:t>
            </a:r>
            <a:endParaRPr lang="ar-SA" sz="2400" dirty="0"/>
          </a:p>
        </p:txBody>
      </p:sp>
      <p:pic>
        <p:nvPicPr>
          <p:cNvPr id="4" name="Picture 2" descr="http://4.bp.blogspot.com/_DWzydbBPAAs/TJ3K2z2bR7I/AAAAAAAAAA4/UUUVmFe2i_8/s1600/Smoking+Addictive.jpg"/>
          <p:cNvPicPr>
            <a:picLocks noChangeAspect="1" noChangeArrowheads="1"/>
          </p:cNvPicPr>
          <p:nvPr/>
        </p:nvPicPr>
        <p:blipFill>
          <a:blip r:embed="rId2" cstate="print"/>
          <a:srcRect/>
          <a:stretch>
            <a:fillRect/>
          </a:stretch>
        </p:blipFill>
        <p:spPr bwMode="auto">
          <a:xfrm>
            <a:off x="6974292" y="3970751"/>
            <a:ext cx="2169708" cy="28872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978" y="274638"/>
            <a:ext cx="7848198" cy="1143000"/>
          </a:xfrm>
        </p:spPr>
        <p:txBody>
          <a:bodyPr>
            <a:normAutofit/>
          </a:bodyPr>
          <a:lstStyle/>
          <a:p>
            <a:pPr algn="ctr"/>
            <a:r>
              <a:rPr lang="en-US" b="1" dirty="0" smtClean="0">
                <a:solidFill>
                  <a:srgbClr val="C00000"/>
                </a:solidFill>
              </a:rPr>
              <a:t>I </a:t>
            </a:r>
            <a:r>
              <a:rPr lang="en-US" b="1" dirty="0">
                <a:solidFill>
                  <a:srgbClr val="C00000"/>
                </a:solidFill>
              </a:rPr>
              <a:t>don’t </a:t>
            </a:r>
            <a:r>
              <a:rPr lang="en-US" b="1" dirty="0" smtClean="0">
                <a:solidFill>
                  <a:srgbClr val="C00000"/>
                </a:solidFill>
              </a:rPr>
              <a:t>feel like </a:t>
            </a:r>
            <a:r>
              <a:rPr lang="en-US" b="1" dirty="0">
                <a:solidFill>
                  <a:srgbClr val="C00000"/>
                </a:solidFill>
              </a:rPr>
              <a:t>an </a:t>
            </a:r>
            <a:r>
              <a:rPr lang="en-US" b="1" dirty="0" smtClean="0">
                <a:solidFill>
                  <a:srgbClr val="C00000"/>
                </a:solidFill>
              </a:rPr>
              <a:t>addict, smoking is just </a:t>
            </a:r>
            <a:r>
              <a:rPr lang="en-US" b="1" dirty="0">
                <a:solidFill>
                  <a:srgbClr val="C00000"/>
                </a:solidFill>
              </a:rPr>
              <a:t>a </a:t>
            </a:r>
            <a:r>
              <a:rPr lang="en-US" b="1" dirty="0" smtClean="0">
                <a:solidFill>
                  <a:srgbClr val="C00000"/>
                </a:solidFill>
              </a:rPr>
              <a:t>habit isn’t </a:t>
            </a:r>
            <a:r>
              <a:rPr lang="en-US" b="1" dirty="0">
                <a:solidFill>
                  <a:srgbClr val="C00000"/>
                </a:solidFill>
              </a:rPr>
              <a:t>it?</a:t>
            </a:r>
            <a:endParaRPr lang="en-US" dirty="0">
              <a:solidFill>
                <a:srgbClr val="C00000"/>
              </a:solidFill>
            </a:endParaRPr>
          </a:p>
        </p:txBody>
      </p:sp>
      <p:sp>
        <p:nvSpPr>
          <p:cNvPr id="3" name="Content Placeholder 2"/>
          <p:cNvSpPr>
            <a:spLocks noGrp="1"/>
          </p:cNvSpPr>
          <p:nvPr>
            <p:ph idx="1"/>
          </p:nvPr>
        </p:nvSpPr>
        <p:spPr>
          <a:xfrm>
            <a:off x="605308" y="1600200"/>
            <a:ext cx="5008414" cy="4525963"/>
          </a:xfrm>
        </p:spPr>
        <p:txBody>
          <a:bodyPr>
            <a:normAutofit/>
          </a:bodyPr>
          <a:lstStyle/>
          <a:p>
            <a:pPr algn="l" rtl="0"/>
            <a:r>
              <a:rPr lang="en-US" sz="2400" dirty="0" smtClean="0"/>
              <a:t>Nicotine is an </a:t>
            </a:r>
            <a:r>
              <a:rPr lang="en-US" sz="2400" b="1" dirty="0" smtClean="0">
                <a:solidFill>
                  <a:schemeClr val="bg2"/>
                </a:solidFill>
                <a:effectLst>
                  <a:outerShdw blurRad="38100" dist="38100" dir="2700000" algn="tl">
                    <a:srgbClr val="000000">
                      <a:alpha val="43137"/>
                    </a:srgbClr>
                  </a:outerShdw>
                </a:effectLst>
              </a:rPr>
              <a:t>addictive</a:t>
            </a:r>
            <a:r>
              <a:rPr lang="en-US" sz="2400" dirty="0" smtClean="0">
                <a:effectLst>
                  <a:outerShdw blurRad="38100" dist="38100" dir="2700000" algn="tl">
                    <a:srgbClr val="000000">
                      <a:alpha val="43137"/>
                    </a:srgbClr>
                  </a:outerShdw>
                </a:effectLst>
              </a:rPr>
              <a:t> </a:t>
            </a:r>
            <a:r>
              <a:rPr lang="en-US" sz="2400" dirty="0" smtClean="0"/>
              <a:t>.</a:t>
            </a:r>
          </a:p>
          <a:p>
            <a:pPr algn="l" rtl="0"/>
            <a:endParaRPr lang="en-US" sz="2400" dirty="0" smtClean="0"/>
          </a:p>
          <a:p>
            <a:pPr algn="l" rtl="0"/>
            <a:r>
              <a:rPr lang="en-US" sz="2400" dirty="0" smtClean="0"/>
              <a:t>withdrawal symptoms </a:t>
            </a:r>
            <a:r>
              <a:rPr lang="en-US" sz="2400" dirty="0" err="1" smtClean="0"/>
              <a:t>occures</a:t>
            </a:r>
            <a:r>
              <a:rPr lang="en-US" sz="2400" dirty="0" smtClean="0"/>
              <a:t> when you stop smoking .</a:t>
            </a:r>
          </a:p>
          <a:p>
            <a:pPr algn="l" rtl="0"/>
            <a:endParaRPr lang="en-US" sz="2400" dirty="0" smtClean="0"/>
          </a:p>
          <a:p>
            <a:pPr algn="l" rtl="0"/>
            <a:r>
              <a:rPr lang="en-US" sz="2400" dirty="0" smtClean="0"/>
              <a:t>Of course, having a cigarette will make these unpleasant withdrawal symptoms go away .</a:t>
            </a:r>
          </a:p>
          <a:p>
            <a:pPr algn="l" rtl="0"/>
            <a:endParaRPr lang="en-US" sz="2400" dirty="0"/>
          </a:p>
        </p:txBody>
      </p:sp>
      <p:pic>
        <p:nvPicPr>
          <p:cNvPr id="61442" name="Picture 2" descr="http://www.dreamstime.com/smoking-is-addictive-thumb1964112.jpg"/>
          <p:cNvPicPr>
            <a:picLocks noChangeAspect="1" noChangeArrowheads="1"/>
          </p:cNvPicPr>
          <p:nvPr/>
        </p:nvPicPr>
        <p:blipFill>
          <a:blip r:embed="rId3" cstate="print"/>
          <a:srcRect/>
          <a:stretch>
            <a:fillRect/>
          </a:stretch>
        </p:blipFill>
        <p:spPr bwMode="auto">
          <a:xfrm>
            <a:off x="5908715" y="1761723"/>
            <a:ext cx="2771775" cy="4286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780" y="309362"/>
            <a:ext cx="7897431" cy="1143000"/>
          </a:xfrm>
        </p:spPr>
        <p:txBody>
          <a:bodyPr>
            <a:normAutofit/>
          </a:bodyPr>
          <a:lstStyle/>
          <a:p>
            <a:pPr algn="ctr"/>
            <a:r>
              <a:rPr lang="en-US" b="1" dirty="0" smtClean="0">
                <a:solidFill>
                  <a:srgbClr val="C00000"/>
                </a:solidFill>
              </a:rPr>
              <a:t>things can make it more difficult for a smoker to stop</a:t>
            </a:r>
            <a:endParaRPr lang="en-US" b="1" dirty="0">
              <a:solidFill>
                <a:srgbClr val="C00000"/>
              </a:solidFill>
            </a:endParaRPr>
          </a:p>
        </p:txBody>
      </p:sp>
      <p:sp>
        <p:nvSpPr>
          <p:cNvPr id="3" name="Content Placeholder 2"/>
          <p:cNvSpPr>
            <a:spLocks noGrp="1"/>
          </p:cNvSpPr>
          <p:nvPr>
            <p:ph idx="1"/>
          </p:nvPr>
        </p:nvSpPr>
        <p:spPr>
          <a:xfrm>
            <a:off x="361589" y="1658074"/>
            <a:ext cx="4985916" cy="4349187"/>
          </a:xfrm>
        </p:spPr>
        <p:txBody>
          <a:bodyPr>
            <a:normAutofit/>
          </a:bodyPr>
          <a:lstStyle/>
          <a:p>
            <a:pPr algn="l" rtl="0"/>
            <a:r>
              <a:rPr lang="en-US" dirty="0" smtClean="0">
                <a:solidFill>
                  <a:schemeClr val="bg2">
                    <a:lumMod val="50000"/>
                  </a:schemeClr>
                </a:solidFill>
                <a:effectLst>
                  <a:outerShdw blurRad="38100" dist="38100" dir="2700000" algn="tl">
                    <a:srgbClr val="000000">
                      <a:alpha val="43137"/>
                    </a:srgbClr>
                  </a:outerShdw>
                </a:effectLst>
              </a:rPr>
              <a:t>P</a:t>
            </a:r>
            <a:r>
              <a:rPr lang="en-US" sz="2400" dirty="0" smtClean="0">
                <a:solidFill>
                  <a:schemeClr val="bg2">
                    <a:lumMod val="50000"/>
                  </a:schemeClr>
                </a:solidFill>
                <a:effectLst>
                  <a:outerShdw blurRad="38100" dist="38100" dir="2700000" algn="tl">
                    <a:srgbClr val="000000">
                      <a:alpha val="43137"/>
                    </a:srgbClr>
                  </a:outerShdw>
                </a:effectLst>
              </a:rPr>
              <a:t>sychological</a:t>
            </a:r>
            <a:r>
              <a:rPr lang="en-US" sz="2400" dirty="0" smtClean="0"/>
              <a:t> </a:t>
            </a:r>
            <a:r>
              <a:rPr lang="en-US" sz="2400" dirty="0"/>
              <a:t>and </a:t>
            </a:r>
            <a:r>
              <a:rPr lang="en-US" sz="2400" dirty="0">
                <a:solidFill>
                  <a:schemeClr val="bg2">
                    <a:lumMod val="50000"/>
                  </a:schemeClr>
                </a:solidFill>
                <a:effectLst>
                  <a:outerShdw blurRad="38100" dist="38100" dir="2700000" algn="tl">
                    <a:srgbClr val="000000">
                      <a:alpha val="43137"/>
                    </a:srgbClr>
                  </a:outerShdw>
                </a:effectLst>
              </a:rPr>
              <a:t>social forces </a:t>
            </a:r>
            <a:r>
              <a:rPr lang="en-US" sz="2400" dirty="0" smtClean="0"/>
              <a:t>, combined with </a:t>
            </a:r>
            <a:r>
              <a:rPr lang="en-US" sz="2400" dirty="0"/>
              <a:t>the </a:t>
            </a:r>
            <a:r>
              <a:rPr lang="en-US" sz="2400" dirty="0">
                <a:solidFill>
                  <a:schemeClr val="bg2">
                    <a:lumMod val="50000"/>
                  </a:schemeClr>
                </a:solidFill>
                <a:effectLst>
                  <a:outerShdw blurRad="38100" dist="38100" dir="2700000" algn="tl">
                    <a:srgbClr val="000000">
                      <a:alpha val="43137"/>
                    </a:srgbClr>
                  </a:outerShdw>
                </a:effectLst>
              </a:rPr>
              <a:t>effects of </a:t>
            </a:r>
            <a:r>
              <a:rPr lang="en-US" sz="2400" dirty="0" smtClean="0">
                <a:solidFill>
                  <a:schemeClr val="bg2">
                    <a:lumMod val="50000"/>
                  </a:schemeClr>
                </a:solidFill>
                <a:effectLst>
                  <a:outerShdw blurRad="38100" dist="38100" dir="2700000" algn="tl">
                    <a:srgbClr val="000000">
                      <a:alpha val="43137"/>
                    </a:srgbClr>
                  </a:outerShdw>
                </a:effectLst>
              </a:rPr>
              <a:t>nicotine</a:t>
            </a:r>
            <a:r>
              <a:rPr lang="en-US" sz="2400" dirty="0" smtClean="0">
                <a:solidFill>
                  <a:schemeClr val="bg2">
                    <a:lumMod val="50000"/>
                  </a:schemeClr>
                </a:solidFill>
              </a:rPr>
              <a:t>.</a:t>
            </a:r>
            <a:endParaRPr lang="en-US" sz="2400" dirty="0">
              <a:solidFill>
                <a:schemeClr val="bg2">
                  <a:lumMod val="50000"/>
                </a:schemeClr>
              </a:solidFill>
            </a:endParaRPr>
          </a:p>
          <a:p>
            <a:pPr algn="l" rtl="0"/>
            <a:endParaRPr lang="en-US" sz="2400" dirty="0" smtClean="0"/>
          </a:p>
          <a:p>
            <a:pPr algn="l" rtl="0"/>
            <a:r>
              <a:rPr lang="en-US" sz="2400" dirty="0" smtClean="0"/>
              <a:t>Smokers </a:t>
            </a:r>
            <a:r>
              <a:rPr lang="en-US" sz="2400" dirty="0"/>
              <a:t>think that smoking helps them </a:t>
            </a:r>
            <a:r>
              <a:rPr lang="en-US" sz="2400" b="1" dirty="0">
                <a:solidFill>
                  <a:schemeClr val="bg2">
                    <a:lumMod val="50000"/>
                  </a:schemeClr>
                </a:solidFill>
              </a:rPr>
              <a:t>control </a:t>
            </a:r>
            <a:r>
              <a:rPr lang="en-US" sz="2400" b="1" dirty="0" smtClean="0">
                <a:solidFill>
                  <a:schemeClr val="bg2">
                    <a:lumMod val="50000"/>
                  </a:schemeClr>
                </a:solidFill>
              </a:rPr>
              <a:t>stress.</a:t>
            </a:r>
          </a:p>
          <a:p>
            <a:pPr algn="l" rtl="0"/>
            <a:endParaRPr lang="en-US" sz="2400" dirty="0" smtClean="0"/>
          </a:p>
          <a:p>
            <a:pPr algn="l" rtl="0"/>
            <a:r>
              <a:rPr lang="en-US" sz="2400" dirty="0" smtClean="0"/>
              <a:t> </a:t>
            </a:r>
            <a:r>
              <a:rPr lang="en-US" dirty="0"/>
              <a:t>T</a:t>
            </a:r>
            <a:r>
              <a:rPr lang="en-US" sz="2400" dirty="0" smtClean="0"/>
              <a:t>hey often </a:t>
            </a:r>
            <a:r>
              <a:rPr lang="en-US" sz="2400" dirty="0" err="1" smtClean="0"/>
              <a:t>ﬁnd</a:t>
            </a:r>
            <a:r>
              <a:rPr lang="en-US" sz="2400" dirty="0" smtClean="0"/>
              <a:t> </a:t>
            </a:r>
            <a:r>
              <a:rPr lang="en-US" sz="2400" dirty="0"/>
              <a:t>the identity of being a smoker more </a:t>
            </a:r>
            <a:r>
              <a:rPr lang="en-US" sz="2400" b="1" dirty="0">
                <a:solidFill>
                  <a:schemeClr val="bg2">
                    <a:lumMod val="50000"/>
                  </a:schemeClr>
                </a:solidFill>
              </a:rPr>
              <a:t>attractive</a:t>
            </a:r>
            <a:r>
              <a:rPr lang="en-US" sz="2400" dirty="0"/>
              <a:t> than that of a </a:t>
            </a:r>
            <a:r>
              <a:rPr lang="en-US" sz="2400" dirty="0" smtClean="0"/>
              <a:t>nonsmoker.</a:t>
            </a:r>
            <a:endParaRPr lang="en-US" sz="2400" dirty="0"/>
          </a:p>
        </p:txBody>
      </p:sp>
      <p:pic>
        <p:nvPicPr>
          <p:cNvPr id="54274" name="Picture 2" descr="http://www.quitsmokingweedcoach.com/wp-content/uploads/2012/02/Best-Way-to-Quit-Smoking-Weed.jpg"/>
          <p:cNvPicPr>
            <a:picLocks noChangeAspect="1" noChangeArrowheads="1"/>
          </p:cNvPicPr>
          <p:nvPr/>
        </p:nvPicPr>
        <p:blipFill>
          <a:blip r:embed="rId3" cstate="print"/>
          <a:srcRect/>
          <a:stretch>
            <a:fillRect/>
          </a:stretch>
        </p:blipFill>
        <p:spPr bwMode="auto">
          <a:xfrm>
            <a:off x="5266374" y="2569579"/>
            <a:ext cx="3669282" cy="27027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127" y="351910"/>
            <a:ext cx="6830767" cy="1064765"/>
          </a:xfrm>
        </p:spPr>
        <p:txBody>
          <a:bodyPr/>
          <a:lstStyle/>
          <a:p>
            <a:pPr algn="ctr"/>
            <a:r>
              <a:rPr lang="en-US" b="1" dirty="0">
                <a:solidFill>
                  <a:srgbClr val="C00000"/>
                </a:solidFill>
              </a:rPr>
              <a:t>Tobacco withdrawal syndrome</a:t>
            </a:r>
            <a:endParaRPr lang="en-US" dirty="0">
              <a:solidFill>
                <a:srgbClr val="C00000"/>
              </a:solidFill>
            </a:endParaRPr>
          </a:p>
        </p:txBody>
      </p:sp>
      <p:sp>
        <p:nvSpPr>
          <p:cNvPr id="3" name="Content Placeholder 2"/>
          <p:cNvSpPr>
            <a:spLocks noGrp="1"/>
          </p:cNvSpPr>
          <p:nvPr>
            <p:ph idx="1"/>
          </p:nvPr>
        </p:nvSpPr>
        <p:spPr>
          <a:xfrm>
            <a:off x="457200" y="1600200"/>
            <a:ext cx="8229600" cy="4853136"/>
          </a:xfrm>
        </p:spPr>
        <p:txBody>
          <a:bodyPr>
            <a:normAutofit/>
          </a:bodyPr>
          <a:lstStyle/>
          <a:p>
            <a:pPr algn="l" rtl="0"/>
            <a:r>
              <a:rPr lang="en-US" dirty="0" smtClean="0">
                <a:solidFill>
                  <a:schemeClr val="bg2"/>
                </a:solidFill>
                <a:effectLst>
                  <a:outerShdw blurRad="38100" dist="38100" dir="2700000" algn="tl">
                    <a:srgbClr val="000000">
                      <a:alpha val="43137"/>
                    </a:srgbClr>
                  </a:outerShdw>
                </a:effectLst>
              </a:rPr>
              <a:t>P</a:t>
            </a:r>
            <a:r>
              <a:rPr lang="en-US" sz="2400" dirty="0" smtClean="0">
                <a:solidFill>
                  <a:schemeClr val="bg2"/>
                </a:solidFill>
                <a:effectLst>
                  <a:outerShdw blurRad="38100" dist="38100" dir="2700000" algn="tl">
                    <a:srgbClr val="000000">
                      <a:alpha val="43137"/>
                    </a:srgbClr>
                  </a:outerShdw>
                </a:effectLst>
              </a:rPr>
              <a:t>hysical</a:t>
            </a:r>
            <a:r>
              <a:rPr lang="en-US" sz="2400" dirty="0" smtClean="0">
                <a:effectLst>
                  <a:outerShdw blurRad="38100" dist="38100" dir="2700000" algn="tl">
                    <a:srgbClr val="000000">
                      <a:alpha val="43137"/>
                    </a:srgbClr>
                  </a:outerShdw>
                </a:effectLst>
              </a:rPr>
              <a:t> </a:t>
            </a:r>
            <a:r>
              <a:rPr lang="en-US" sz="2400" dirty="0"/>
              <a:t>and </a:t>
            </a:r>
            <a:r>
              <a:rPr lang="en-US" sz="2400" dirty="0">
                <a:solidFill>
                  <a:schemeClr val="bg2"/>
                </a:solidFill>
                <a:effectLst>
                  <a:outerShdw blurRad="38100" dist="38100" dir="2700000" algn="tl">
                    <a:srgbClr val="000000">
                      <a:alpha val="43137"/>
                    </a:srgbClr>
                  </a:outerShdw>
                </a:effectLst>
              </a:rPr>
              <a:t>mental changes </a:t>
            </a:r>
            <a:r>
              <a:rPr lang="en-US" sz="2400" dirty="0" smtClean="0"/>
              <a:t>that</a:t>
            </a:r>
            <a:r>
              <a:rPr lang="ar-SA" sz="2400" dirty="0" smtClean="0"/>
              <a:t> </a:t>
            </a:r>
            <a:r>
              <a:rPr lang="en-US" sz="2400" dirty="0" smtClean="0"/>
              <a:t>occur </a:t>
            </a:r>
            <a:r>
              <a:rPr lang="en-US" sz="2400" dirty="0"/>
              <a:t>following interruption, reduction or termination of </a:t>
            </a:r>
            <a:r>
              <a:rPr lang="en-US" sz="2400" dirty="0" smtClean="0"/>
              <a:t>tobacco</a:t>
            </a:r>
            <a:r>
              <a:rPr lang="ar-SA" sz="2400" dirty="0" smtClean="0"/>
              <a:t> </a:t>
            </a:r>
            <a:r>
              <a:rPr lang="en-US" sz="2400" dirty="0" smtClean="0"/>
              <a:t>use</a:t>
            </a:r>
            <a:r>
              <a:rPr lang="en-US" sz="2400" dirty="0"/>
              <a:t>. </a:t>
            </a:r>
            <a:endParaRPr lang="ar-SA" sz="2400" dirty="0" smtClean="0"/>
          </a:p>
          <a:p>
            <a:pPr algn="l" rtl="0"/>
            <a:endParaRPr lang="en-US" sz="2400" dirty="0" smtClean="0"/>
          </a:p>
          <a:p>
            <a:pPr algn="l" rtl="0"/>
            <a:r>
              <a:rPr lang="en-US" sz="2400" dirty="0" smtClean="0"/>
              <a:t>They </a:t>
            </a:r>
            <a:r>
              <a:rPr lang="en-US" sz="2400" dirty="0"/>
              <a:t>are </a:t>
            </a:r>
            <a:r>
              <a:rPr lang="en-US" sz="2400" b="1" dirty="0">
                <a:solidFill>
                  <a:schemeClr val="bg1"/>
                </a:solidFill>
                <a:effectLst>
                  <a:outerShdw blurRad="38100" dist="38100" dir="2700000" algn="tl">
                    <a:srgbClr val="000000">
                      <a:alpha val="43137"/>
                    </a:srgbClr>
                  </a:outerShdw>
                </a:effectLst>
              </a:rPr>
              <a:t>temporary</a:t>
            </a:r>
            <a:r>
              <a:rPr lang="en-US" sz="2400" dirty="0">
                <a:effectLst>
                  <a:outerShdw blurRad="38100" dist="38100" dir="2700000" algn="tl">
                    <a:srgbClr val="000000">
                      <a:alpha val="43137"/>
                    </a:srgbClr>
                  </a:outerShdw>
                </a:effectLst>
              </a:rPr>
              <a:t> </a:t>
            </a:r>
            <a:r>
              <a:rPr lang="en-US" sz="2400" dirty="0"/>
              <a:t>and are a product of physical or </a:t>
            </a:r>
            <a:r>
              <a:rPr lang="en-US" sz="2400" dirty="0" smtClean="0"/>
              <a:t>psychological</a:t>
            </a:r>
            <a:r>
              <a:rPr lang="ar-SA" sz="2400" dirty="0" smtClean="0"/>
              <a:t> </a:t>
            </a:r>
            <a:r>
              <a:rPr lang="en-US" sz="2400" dirty="0" smtClean="0"/>
              <a:t>adaptation </a:t>
            </a:r>
            <a:r>
              <a:rPr lang="en-US" sz="2400" dirty="0"/>
              <a:t>to long-term tobacco </a:t>
            </a:r>
            <a:r>
              <a:rPr lang="en-US" sz="2400" dirty="0" smtClean="0"/>
              <a:t>use.</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R590\Desktop\KSU\Primary Health Care\Toutorial\1.jpg"/>
          <p:cNvPicPr>
            <a:picLocks noChangeAspect="1" noChangeArrowheads="1"/>
          </p:cNvPicPr>
          <p:nvPr/>
        </p:nvPicPr>
        <p:blipFill>
          <a:blip r:embed="rId2" cstate="print"/>
          <a:srcRect/>
          <a:stretch>
            <a:fillRect/>
          </a:stretch>
        </p:blipFill>
        <p:spPr bwMode="auto">
          <a:xfrm>
            <a:off x="1331913" y="188913"/>
            <a:ext cx="6335712" cy="6480175"/>
          </a:xfrm>
          <a:prstGeom prst="rect">
            <a:avLst/>
          </a:prstGeom>
          <a:noFill/>
          <a:ln w="9525">
            <a:noFill/>
            <a:miter lim="800000"/>
            <a:headEnd/>
            <a:tailEnd/>
          </a:ln>
        </p:spPr>
      </p:pic>
      <p:sp>
        <p:nvSpPr>
          <p:cNvPr id="3" name="Rectangle 2"/>
          <p:cNvSpPr/>
          <p:nvPr/>
        </p:nvSpPr>
        <p:spPr>
          <a:xfrm>
            <a:off x="1403648" y="1700808"/>
            <a:ext cx="6192688" cy="64807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211256" y="237880"/>
            <a:ext cx="6393137" cy="824249"/>
          </a:xfrm>
        </p:spPr>
        <p:txBody>
          <a:bodyPr>
            <a:normAutofit/>
          </a:bodyPr>
          <a:lstStyle/>
          <a:p>
            <a:pPr algn="ctr"/>
            <a:r>
              <a:rPr lang="en-US" b="1" dirty="0" smtClean="0">
                <a:solidFill>
                  <a:srgbClr val="C00000"/>
                </a:solidFill>
              </a:rPr>
              <a:t>Tobacco withdrawal syndrome</a:t>
            </a:r>
            <a:endParaRPr lang="en-US" dirty="0">
              <a:solidFill>
                <a:srgbClr val="C00000"/>
              </a:solidFill>
            </a:endParaRPr>
          </a:p>
        </p:txBody>
      </p:sp>
      <p:sp>
        <p:nvSpPr>
          <p:cNvPr id="3" name="Content Placeholder 2"/>
          <p:cNvSpPr>
            <a:spLocks noGrp="1"/>
          </p:cNvSpPr>
          <p:nvPr>
            <p:ph idx="1"/>
          </p:nvPr>
        </p:nvSpPr>
        <p:spPr>
          <a:xfrm>
            <a:off x="642355" y="1136157"/>
            <a:ext cx="8229600" cy="5204037"/>
          </a:xfrm>
        </p:spPr>
        <p:txBody>
          <a:bodyPr>
            <a:normAutofit/>
          </a:bodyPr>
          <a:lstStyle/>
          <a:p>
            <a:pPr algn="l" rtl="0"/>
            <a:r>
              <a:rPr lang="en-US" sz="2400" dirty="0"/>
              <a:t>Stopping smoking usually brings on a withdrawal </a:t>
            </a:r>
            <a:r>
              <a:rPr lang="en-US" sz="2400" dirty="0" smtClean="0"/>
              <a:t>syndrome, comprising </a:t>
            </a:r>
            <a:r>
              <a:rPr lang="en-US" sz="2400" dirty="0"/>
              <a:t>a range of </a:t>
            </a:r>
            <a:r>
              <a:rPr lang="en-US" sz="2400" dirty="0" smtClean="0"/>
              <a:t>symptoms:</a:t>
            </a:r>
            <a:endParaRPr lang="en-US" sz="2400" dirty="0"/>
          </a:p>
        </p:txBody>
      </p:sp>
      <p:pic>
        <p:nvPicPr>
          <p:cNvPr id="1026" name="Picture 2" descr="C:\Users\USER\Desktop\سنة رابع\برايمري كير\التدخين\1.jpg"/>
          <p:cNvPicPr>
            <a:picLocks noChangeAspect="1" noChangeArrowheads="1"/>
          </p:cNvPicPr>
          <p:nvPr/>
        </p:nvPicPr>
        <p:blipFill>
          <a:blip r:embed="rId3" cstate="print"/>
          <a:srcRect/>
          <a:stretch>
            <a:fillRect/>
          </a:stretch>
        </p:blipFill>
        <p:spPr bwMode="auto">
          <a:xfrm>
            <a:off x="291509" y="2430233"/>
            <a:ext cx="6593386" cy="40973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7113495" y="3482352"/>
            <a:ext cx="2030505" cy="1200329"/>
          </a:xfrm>
          <a:prstGeom prst="rect">
            <a:avLst/>
          </a:prstGeom>
        </p:spPr>
        <p:txBody>
          <a:bodyPr wrap="square">
            <a:spAutoFit/>
          </a:bodyPr>
          <a:lstStyle/>
          <a:p>
            <a:pPr algn="ctr"/>
            <a:r>
              <a:rPr lang="en-US" dirty="0" smtClean="0">
                <a:solidFill>
                  <a:schemeClr val="bg1"/>
                </a:solidFill>
              </a:rPr>
              <a:t>assisting smokers through the </a:t>
            </a:r>
            <a:r>
              <a:rPr lang="en-US" dirty="0" err="1" smtClean="0">
                <a:solidFill>
                  <a:schemeClr val="bg1"/>
                </a:solidFill>
                <a:effectLst>
                  <a:outerShdw blurRad="38100" dist="38100" dir="2700000" algn="tl">
                    <a:srgbClr val="000000">
                      <a:alpha val="43137"/>
                    </a:srgbClr>
                  </a:outerShdw>
                </a:effectLst>
              </a:rPr>
              <a:t>ﬁrst</a:t>
            </a:r>
            <a:r>
              <a:rPr lang="en-US" dirty="0" smtClean="0">
                <a:solidFill>
                  <a:schemeClr val="bg1"/>
                </a:solidFill>
                <a:effectLst>
                  <a:outerShdw blurRad="38100" dist="38100" dir="2700000" algn="tl">
                    <a:srgbClr val="000000">
                      <a:alpha val="43137"/>
                    </a:srgbClr>
                  </a:outerShdw>
                </a:effectLst>
              </a:rPr>
              <a:t> 4 weeks</a:t>
            </a:r>
            <a:r>
              <a:rPr lang="en-US" dirty="0" smtClean="0">
                <a:solidFill>
                  <a:schemeClr val="bg1"/>
                </a:solidFill>
              </a:rPr>
              <a:t> is important.</a:t>
            </a:r>
            <a:endParaRPr lang="en-US" dirty="0">
              <a:solidFill>
                <a:schemeClr val="bg1"/>
              </a:solidFill>
            </a:endParaRPr>
          </a:p>
        </p:txBody>
      </p:sp>
      <p:sp>
        <p:nvSpPr>
          <p:cNvPr id="7" name="Rounded Rectangle 6"/>
          <p:cNvSpPr/>
          <p:nvPr/>
        </p:nvSpPr>
        <p:spPr bwMode="auto">
          <a:xfrm>
            <a:off x="268941" y="3590365"/>
            <a:ext cx="954741" cy="282388"/>
          </a:xfrm>
          <a:prstGeom prst="roundRect">
            <a:avLst/>
          </a:prstGeom>
          <a:noFill/>
          <a:ln w="476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ounded Rectangle 7"/>
          <p:cNvSpPr/>
          <p:nvPr/>
        </p:nvSpPr>
        <p:spPr bwMode="auto">
          <a:xfrm>
            <a:off x="219635" y="6136341"/>
            <a:ext cx="1219200" cy="318247"/>
          </a:xfrm>
          <a:prstGeom prst="roundRect">
            <a:avLst/>
          </a:prstGeom>
          <a:noFill/>
          <a:ln w="476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1896035" y="4252864"/>
            <a:ext cx="1465729" cy="646331"/>
          </a:xfrm>
          <a:prstGeom prst="rect">
            <a:avLst/>
          </a:prstGeom>
        </p:spPr>
        <p:txBody>
          <a:bodyPr wrap="square">
            <a:spAutoFit/>
          </a:bodyPr>
          <a:lstStyle/>
          <a:p>
            <a:r>
              <a:rPr lang="en-US" dirty="0" smtClean="0">
                <a:solidFill>
                  <a:schemeClr val="bg1"/>
                </a:solidFill>
              </a:rPr>
              <a:t>greater risk of relapse</a:t>
            </a:r>
            <a:endParaRPr lang="en-US" dirty="0"/>
          </a:p>
        </p:txBody>
      </p:sp>
      <p:cxnSp>
        <p:nvCxnSpPr>
          <p:cNvPr id="13" name="Straight Arrow Connector 12"/>
          <p:cNvCxnSpPr/>
          <p:nvPr/>
        </p:nvCxnSpPr>
        <p:spPr bwMode="auto">
          <a:xfrm flipH="1" flipV="1">
            <a:off x="1331258" y="3751729"/>
            <a:ext cx="779930" cy="551329"/>
          </a:xfrm>
          <a:prstGeom prst="straightConnector1">
            <a:avLst/>
          </a:prstGeom>
          <a:solidFill>
            <a:schemeClr val="accent1"/>
          </a:solidFill>
          <a:ln w="44450" cap="flat" cmpd="sng" algn="ctr">
            <a:solidFill>
              <a:schemeClr val="accent1"/>
            </a:solidFill>
            <a:prstDash val="solid"/>
            <a:round/>
            <a:headEnd type="none" w="med" len="med"/>
            <a:tailEnd type="arrow"/>
          </a:ln>
          <a:effectLst/>
        </p:spPr>
      </p:cxnSp>
      <p:cxnSp>
        <p:nvCxnSpPr>
          <p:cNvPr id="16" name="Straight Arrow Connector 15"/>
          <p:cNvCxnSpPr/>
          <p:nvPr/>
        </p:nvCxnSpPr>
        <p:spPr bwMode="auto">
          <a:xfrm flipH="1">
            <a:off x="1573306" y="4948518"/>
            <a:ext cx="860612" cy="1237129"/>
          </a:xfrm>
          <a:prstGeom prst="straightConnector1">
            <a:avLst/>
          </a:prstGeom>
          <a:solidFill>
            <a:schemeClr val="accent1"/>
          </a:solidFill>
          <a:ln w="44450" cap="flat" cmpd="sng" algn="ctr">
            <a:solidFill>
              <a:schemeClr val="accent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48880"/>
            <a:ext cx="7693651" cy="1143000"/>
          </a:xfrm>
        </p:spPr>
        <p:txBody>
          <a:bodyPr>
            <a:normAutofit/>
          </a:bodyPr>
          <a:lstStyle/>
          <a:p>
            <a:pPr algn="ctr"/>
            <a:r>
              <a:rPr lang="en-US" b="1" dirty="0" smtClean="0">
                <a:solidFill>
                  <a:srgbClr val="C00000"/>
                </a:solidFill>
              </a:rPr>
              <a:t>Tobacco withdrawal syndrome</a:t>
            </a:r>
            <a:endParaRPr lang="en-US" dirty="0">
              <a:solidFill>
                <a:srgbClr val="C00000"/>
              </a:solidFill>
            </a:endParaRPr>
          </a:p>
        </p:txBody>
      </p:sp>
      <p:sp>
        <p:nvSpPr>
          <p:cNvPr id="3" name="Content Placeholder 2"/>
          <p:cNvSpPr>
            <a:spLocks noGrp="1"/>
          </p:cNvSpPr>
          <p:nvPr>
            <p:ph idx="1"/>
          </p:nvPr>
        </p:nvSpPr>
        <p:spPr>
          <a:xfrm>
            <a:off x="1275008" y="1801504"/>
            <a:ext cx="7745167" cy="4324659"/>
          </a:xfrm>
        </p:spPr>
        <p:txBody>
          <a:bodyPr>
            <a:normAutofit/>
          </a:bodyPr>
          <a:lstStyle/>
          <a:p>
            <a:pPr algn="l" rtl="0"/>
            <a:r>
              <a:rPr lang="en-US" sz="2400" dirty="0" smtClean="0"/>
              <a:t>feeling </a:t>
            </a:r>
            <a:r>
              <a:rPr lang="en-US" sz="2400" dirty="0"/>
              <a:t>physically worse. </a:t>
            </a:r>
            <a:endParaRPr lang="en-US" sz="2400" dirty="0" smtClean="0"/>
          </a:p>
          <a:p>
            <a:pPr algn="l" rtl="0"/>
            <a:r>
              <a:rPr lang="en-US" sz="2400" dirty="0" smtClean="0"/>
              <a:t>increased coughing</a:t>
            </a:r>
            <a:r>
              <a:rPr lang="en-US" sz="2400" dirty="0"/>
              <a:t>, </a:t>
            </a:r>
            <a:endParaRPr lang="en-US" sz="2400" dirty="0" smtClean="0"/>
          </a:p>
          <a:p>
            <a:pPr algn="l" rtl="0"/>
            <a:r>
              <a:rPr lang="en-US" sz="2400" dirty="0" smtClean="0"/>
              <a:t>throat </a:t>
            </a:r>
            <a:r>
              <a:rPr lang="en-US" sz="2400" dirty="0"/>
              <a:t>soreness</a:t>
            </a:r>
            <a:r>
              <a:rPr lang="en-US" sz="2400" dirty="0" smtClean="0"/>
              <a:t>,</a:t>
            </a:r>
          </a:p>
          <a:p>
            <a:pPr algn="l" rtl="0"/>
            <a:r>
              <a:rPr lang="en-US" sz="2400" dirty="0" smtClean="0"/>
              <a:t>chest problems.</a:t>
            </a:r>
          </a:p>
          <a:p>
            <a:pPr algn="l" rtl="0">
              <a:buNone/>
            </a:pPr>
            <a:endParaRPr lang="en-US" sz="2400" dirty="0" smtClean="0"/>
          </a:p>
        </p:txBody>
      </p:sp>
      <p:pic>
        <p:nvPicPr>
          <p:cNvPr id="43010" name="Picture 2" descr="http://1.bp.blogspot.com/_4_UrxR8YsSY/TII5aTQq38I/AAAAAAAADK8/4uxGOZgEDK4/s1600/withdrawl.jpg"/>
          <p:cNvPicPr>
            <a:picLocks noChangeAspect="1" noChangeArrowheads="1"/>
          </p:cNvPicPr>
          <p:nvPr/>
        </p:nvPicPr>
        <p:blipFill>
          <a:blip r:embed="rId3" cstate="print"/>
          <a:srcRect/>
          <a:stretch>
            <a:fillRect/>
          </a:stretch>
        </p:blipFill>
        <p:spPr bwMode="auto">
          <a:xfrm>
            <a:off x="4496603" y="3058088"/>
            <a:ext cx="3810000"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803" y="167328"/>
            <a:ext cx="7019097" cy="867900"/>
          </a:xfrm>
        </p:spPr>
        <p:txBody>
          <a:bodyPr>
            <a:normAutofit/>
          </a:bodyPr>
          <a:lstStyle/>
          <a:p>
            <a:pPr algn="ctr"/>
            <a:r>
              <a:rPr lang="en-US" b="1" dirty="0" smtClean="0">
                <a:solidFill>
                  <a:srgbClr val="C00000"/>
                </a:solidFill>
              </a:rPr>
              <a:t>Tobacco withdrawal syndrome</a:t>
            </a:r>
            <a:endParaRPr lang="en-US" dirty="0">
              <a:solidFill>
                <a:srgbClr val="C00000"/>
              </a:solidFill>
            </a:endParaRPr>
          </a:p>
        </p:txBody>
      </p:sp>
      <p:sp>
        <p:nvSpPr>
          <p:cNvPr id="3" name="Content Placeholder 2"/>
          <p:cNvSpPr>
            <a:spLocks noGrp="1"/>
          </p:cNvSpPr>
          <p:nvPr>
            <p:ph idx="1"/>
          </p:nvPr>
        </p:nvSpPr>
        <p:spPr>
          <a:xfrm>
            <a:off x="189572" y="1237785"/>
            <a:ext cx="5597912" cy="5208551"/>
          </a:xfrm>
        </p:spPr>
        <p:txBody>
          <a:bodyPr>
            <a:normAutofit lnSpcReduction="10000"/>
          </a:bodyPr>
          <a:lstStyle/>
          <a:p>
            <a:pPr algn="l" rtl="0"/>
            <a:r>
              <a:rPr lang="en-US" sz="2400" dirty="0"/>
              <a:t>Withdrawal symptoms from </a:t>
            </a:r>
            <a:r>
              <a:rPr lang="en-US" sz="2400" b="1" dirty="0">
                <a:solidFill>
                  <a:schemeClr val="bg2"/>
                </a:solidFill>
                <a:effectLst>
                  <a:outerShdw blurRad="38100" dist="38100" dir="2700000" algn="tl">
                    <a:srgbClr val="000000">
                      <a:alpha val="43137"/>
                    </a:srgbClr>
                  </a:outerShdw>
                </a:effectLst>
              </a:rPr>
              <a:t>chewing </a:t>
            </a:r>
            <a:r>
              <a:rPr lang="en-US" sz="2400" b="1" dirty="0" smtClean="0">
                <a:solidFill>
                  <a:schemeClr val="bg2"/>
                </a:solidFill>
                <a:effectLst>
                  <a:outerShdw blurRad="38100" dist="38100" dir="2700000" algn="tl">
                    <a:srgbClr val="000000">
                      <a:alpha val="43137"/>
                    </a:srgbClr>
                  </a:outerShdw>
                </a:effectLst>
              </a:rPr>
              <a:t>tobacco </a:t>
            </a:r>
            <a:r>
              <a:rPr lang="en-US" sz="2400" dirty="0" smtClean="0"/>
              <a:t>are broadly </a:t>
            </a:r>
            <a:r>
              <a:rPr lang="en-US" sz="2400" dirty="0"/>
              <a:t>similar to those from cigarettes, but probably less severe.</a:t>
            </a:r>
          </a:p>
          <a:p>
            <a:pPr algn="l" rtl="0"/>
            <a:endParaRPr lang="en-US" sz="2400" dirty="0" smtClean="0"/>
          </a:p>
          <a:p>
            <a:pPr algn="l" rtl="0"/>
            <a:r>
              <a:rPr lang="en-US" sz="2400" dirty="0" smtClean="0"/>
              <a:t>Withdrawal </a:t>
            </a:r>
            <a:r>
              <a:rPr lang="en-US" sz="2400" dirty="0"/>
              <a:t>symptoms from nicotine </a:t>
            </a:r>
            <a:r>
              <a:rPr lang="en-US" sz="2400" b="1" dirty="0">
                <a:solidFill>
                  <a:schemeClr val="bg2"/>
                </a:solidFill>
                <a:effectLst>
                  <a:outerShdw blurRad="38100" dist="38100" dir="2700000" algn="tl">
                    <a:srgbClr val="000000">
                      <a:alpha val="43137"/>
                    </a:srgbClr>
                  </a:outerShdw>
                </a:effectLst>
              </a:rPr>
              <a:t>nasal spray</a:t>
            </a:r>
            <a:r>
              <a:rPr lang="en-US" sz="2400" dirty="0"/>
              <a:t>, </a:t>
            </a:r>
            <a:r>
              <a:rPr lang="en-US" sz="2400" b="1" dirty="0">
                <a:solidFill>
                  <a:schemeClr val="bg2"/>
                </a:solidFill>
                <a:effectLst>
                  <a:outerShdw blurRad="38100" dist="38100" dir="2700000" algn="tl">
                    <a:srgbClr val="000000">
                      <a:alpha val="43137"/>
                    </a:srgbClr>
                  </a:outerShdw>
                </a:effectLst>
              </a:rPr>
              <a:t>gum or other </a:t>
            </a:r>
            <a:r>
              <a:rPr lang="en-US" sz="2400" b="1" dirty="0" smtClean="0">
                <a:solidFill>
                  <a:schemeClr val="bg2"/>
                </a:solidFill>
                <a:effectLst>
                  <a:outerShdw blurRad="38100" dist="38100" dir="2700000" algn="tl">
                    <a:srgbClr val="000000">
                      <a:alpha val="43137"/>
                    </a:srgbClr>
                  </a:outerShdw>
                </a:effectLst>
              </a:rPr>
              <a:t>oral nicotine </a:t>
            </a:r>
            <a:r>
              <a:rPr lang="en-US" sz="2400" b="1" dirty="0">
                <a:solidFill>
                  <a:schemeClr val="bg2"/>
                </a:solidFill>
                <a:effectLst>
                  <a:outerShdw blurRad="38100" dist="38100" dir="2700000" algn="tl">
                    <a:srgbClr val="000000">
                      <a:alpha val="43137"/>
                    </a:srgbClr>
                  </a:outerShdw>
                </a:effectLst>
              </a:rPr>
              <a:t>replacement products </a:t>
            </a:r>
            <a:r>
              <a:rPr lang="en-US" sz="2400" dirty="0"/>
              <a:t>appear to be much less severe </a:t>
            </a:r>
            <a:r>
              <a:rPr lang="en-US" sz="2400" dirty="0" smtClean="0"/>
              <a:t>than from cigarettes.</a:t>
            </a:r>
          </a:p>
          <a:p>
            <a:pPr algn="l" rtl="0"/>
            <a:endParaRPr lang="en-US" sz="2400" dirty="0" smtClean="0"/>
          </a:p>
          <a:p>
            <a:pPr algn="l" rtl="0"/>
            <a:r>
              <a:rPr lang="en-US" sz="2400" dirty="0" smtClean="0"/>
              <a:t>There </a:t>
            </a:r>
            <a:r>
              <a:rPr lang="en-US" sz="2400" dirty="0"/>
              <a:t>is no evidence of withdrawal </a:t>
            </a:r>
            <a:r>
              <a:rPr lang="en-US" sz="2400" dirty="0" smtClean="0"/>
              <a:t>symptoms after </a:t>
            </a:r>
            <a:r>
              <a:rPr lang="en-US" sz="2400" dirty="0"/>
              <a:t>cessation of </a:t>
            </a:r>
            <a:r>
              <a:rPr lang="en-US" sz="2400" b="1" dirty="0">
                <a:solidFill>
                  <a:schemeClr val="bg2"/>
                </a:solidFill>
                <a:effectLst>
                  <a:outerShdw blurRad="38100" dist="38100" dir="2700000" algn="tl">
                    <a:srgbClr val="000000">
                      <a:alpha val="43137"/>
                    </a:srgbClr>
                  </a:outerShdw>
                </a:effectLst>
              </a:rPr>
              <a:t>nicotine patch </a:t>
            </a:r>
            <a:r>
              <a:rPr lang="en-US" sz="2400" dirty="0"/>
              <a:t>use.</a:t>
            </a:r>
          </a:p>
        </p:txBody>
      </p:sp>
      <p:pic>
        <p:nvPicPr>
          <p:cNvPr id="62466" name="Picture 2" descr="http://myhealthgazette.com/wp-content/uploads/2011/06/chewing-tobacco_.jpg"/>
          <p:cNvPicPr>
            <a:picLocks noChangeAspect="1" noChangeArrowheads="1"/>
          </p:cNvPicPr>
          <p:nvPr/>
        </p:nvPicPr>
        <p:blipFill>
          <a:blip r:embed="rId2" cstate="print"/>
          <a:srcRect/>
          <a:stretch>
            <a:fillRect/>
          </a:stretch>
        </p:blipFill>
        <p:spPr bwMode="auto">
          <a:xfrm>
            <a:off x="6333893" y="1278053"/>
            <a:ext cx="2074128" cy="15578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2468" name="Picture 4" descr="http://www.quitsmokingpress.com/images/nicotine_patch.jpg"/>
          <p:cNvPicPr>
            <a:picLocks noChangeAspect="1" noChangeArrowheads="1"/>
          </p:cNvPicPr>
          <p:nvPr/>
        </p:nvPicPr>
        <p:blipFill>
          <a:blip r:embed="rId3" cstate="print"/>
          <a:srcRect/>
          <a:stretch>
            <a:fillRect/>
          </a:stretch>
        </p:blipFill>
        <p:spPr bwMode="auto">
          <a:xfrm>
            <a:off x="6341638" y="4739267"/>
            <a:ext cx="2127973" cy="15693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2470" name="Picture 6" descr="http://humanhealthadvice.com/wp-content/uploads/2012/01/princ_rm_photo_of_nicotine_gum.jpg"/>
          <p:cNvPicPr>
            <a:picLocks noChangeAspect="1" noChangeArrowheads="1"/>
          </p:cNvPicPr>
          <p:nvPr/>
        </p:nvPicPr>
        <p:blipFill>
          <a:blip r:embed="rId4" cstate="print"/>
          <a:srcRect/>
          <a:stretch>
            <a:fillRect/>
          </a:stretch>
        </p:blipFill>
        <p:spPr bwMode="auto">
          <a:xfrm>
            <a:off x="6345045" y="3087034"/>
            <a:ext cx="2085278" cy="1416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9868" y="261759"/>
            <a:ext cx="6316662" cy="1143000"/>
          </a:xfrm>
        </p:spPr>
        <p:txBody>
          <a:bodyPr>
            <a:normAutofit/>
          </a:bodyPr>
          <a:lstStyle/>
          <a:p>
            <a:r>
              <a:rPr lang="en-US" b="1" dirty="0" smtClean="0">
                <a:solidFill>
                  <a:srgbClr val="C00000"/>
                </a:solidFill>
              </a:rPr>
              <a:t>Pharmacotherapy </a:t>
            </a:r>
            <a:r>
              <a:rPr lang="en-US" dirty="0" smtClean="0">
                <a:solidFill>
                  <a:srgbClr val="C00000"/>
                </a:solidFill>
              </a:rPr>
              <a:t>of smoking .. </a:t>
            </a:r>
            <a:endParaRPr lang="ar-SA" dirty="0">
              <a:solidFill>
                <a:srgbClr val="C00000"/>
              </a:solidFill>
            </a:endParaRPr>
          </a:p>
        </p:txBody>
      </p:sp>
      <p:sp>
        <p:nvSpPr>
          <p:cNvPr id="3" name="Content Placeholder 2"/>
          <p:cNvSpPr>
            <a:spLocks noGrp="1"/>
          </p:cNvSpPr>
          <p:nvPr>
            <p:ph idx="1"/>
          </p:nvPr>
        </p:nvSpPr>
        <p:spPr>
          <a:xfrm>
            <a:off x="1094704" y="1600200"/>
            <a:ext cx="7925471" cy="4525963"/>
          </a:xfrm>
        </p:spPr>
        <p:txBody>
          <a:bodyPr>
            <a:noAutofit/>
          </a:bodyPr>
          <a:lstStyle/>
          <a:p>
            <a:pPr marL="514350" indent="-514350" algn="l" rtl="0"/>
            <a:r>
              <a:rPr lang="en-US" sz="2400" b="1" dirty="0" smtClean="0"/>
              <a:t> </a:t>
            </a:r>
            <a:r>
              <a:rPr lang="en-US" sz="2400" b="1" dirty="0" smtClean="0">
                <a:solidFill>
                  <a:srgbClr val="C00000"/>
                </a:solidFill>
              </a:rPr>
              <a:t>First-Line Agents .. </a:t>
            </a:r>
          </a:p>
          <a:p>
            <a:pPr marL="514350" indent="-514350" algn="l" rtl="0">
              <a:buFont typeface="+mj-lt"/>
              <a:buAutoNum type="arabicPeriod"/>
            </a:pPr>
            <a:r>
              <a:rPr lang="en-US" sz="2400" dirty="0" smtClean="0"/>
              <a:t>Nicotine </a:t>
            </a:r>
            <a:r>
              <a:rPr lang="en-US" sz="2400" dirty="0"/>
              <a:t>replacement therapy (NRT</a:t>
            </a:r>
            <a:r>
              <a:rPr lang="en-US" sz="2400" dirty="0" smtClean="0"/>
              <a:t>)</a:t>
            </a:r>
          </a:p>
          <a:p>
            <a:pPr marL="514350" indent="-514350" algn="l" rtl="0">
              <a:buFont typeface="+mj-lt"/>
              <a:buAutoNum type="arabicPeriod"/>
            </a:pPr>
            <a:r>
              <a:rPr lang="en-US" sz="2400" dirty="0" err="1" smtClean="0"/>
              <a:t>Bupropion</a:t>
            </a:r>
            <a:r>
              <a:rPr lang="en-US" sz="2400" dirty="0" smtClean="0"/>
              <a:t> (</a:t>
            </a:r>
            <a:r>
              <a:rPr lang="en-US" sz="2400" dirty="0" err="1" smtClean="0"/>
              <a:t>Zyban</a:t>
            </a:r>
            <a:r>
              <a:rPr lang="en-US" sz="2400" dirty="0" smtClean="0"/>
              <a:t>®)</a:t>
            </a:r>
          </a:p>
          <a:p>
            <a:pPr marL="514350" indent="-514350" algn="l" rtl="0">
              <a:buFont typeface="+mj-lt"/>
              <a:buAutoNum type="arabicPeriod"/>
            </a:pPr>
            <a:r>
              <a:rPr lang="en-US" sz="2400" dirty="0" err="1" smtClean="0"/>
              <a:t>Varenicline</a:t>
            </a:r>
            <a:r>
              <a:rPr lang="en-US" sz="2400" dirty="0" smtClean="0"/>
              <a:t> (</a:t>
            </a:r>
            <a:r>
              <a:rPr lang="en-US" sz="2400" dirty="0" err="1" smtClean="0"/>
              <a:t>Champix</a:t>
            </a:r>
            <a:r>
              <a:rPr lang="en-US" sz="2400" dirty="0" smtClean="0"/>
              <a:t>®)</a:t>
            </a:r>
          </a:p>
          <a:p>
            <a:pPr marL="514350" indent="-514350" algn="l" rtl="0">
              <a:buFont typeface="+mj-lt"/>
              <a:buAutoNum type="arabicPeriod"/>
            </a:pPr>
            <a:endParaRPr lang="en-US" sz="2400" b="1" dirty="0" smtClean="0"/>
          </a:p>
          <a:p>
            <a:pPr marL="514350" indent="-514350" algn="l" rtl="0"/>
            <a:r>
              <a:rPr lang="en-US" sz="2400" b="1" dirty="0" smtClean="0">
                <a:solidFill>
                  <a:srgbClr val="C00000"/>
                </a:solidFill>
              </a:rPr>
              <a:t>Second Line Agents ..</a:t>
            </a:r>
          </a:p>
          <a:p>
            <a:pPr marL="514350" indent="-514350" algn="l" rtl="0">
              <a:buAutoNum type="arabicPeriod"/>
            </a:pPr>
            <a:r>
              <a:rPr lang="en-US" sz="2400" dirty="0" err="1" smtClean="0"/>
              <a:t>Clonidine</a:t>
            </a:r>
            <a:endParaRPr lang="en-US" sz="2400" dirty="0" smtClean="0"/>
          </a:p>
          <a:p>
            <a:pPr marL="514350" indent="-514350" algn="l" rtl="0">
              <a:buAutoNum type="arabicPeriod"/>
            </a:pPr>
            <a:r>
              <a:rPr lang="en-US" sz="2400" dirty="0" err="1" smtClean="0"/>
              <a:t>Nortriptyline</a:t>
            </a:r>
            <a:r>
              <a:rPr lang="en-US" sz="2400" dirty="0" smtClean="0"/>
              <a:t> </a:t>
            </a:r>
          </a:p>
          <a:p>
            <a:pPr marL="514350" indent="-514350" algn="l" rtl="0">
              <a:buNone/>
            </a:pPr>
            <a:r>
              <a:rPr lang="en-US" sz="2400" b="1" dirty="0" smtClean="0"/>
              <a:t> </a:t>
            </a:r>
          </a:p>
          <a:p>
            <a:pPr marL="514350" indent="-514350" algn="l" rtl="0">
              <a:buNone/>
            </a:pPr>
            <a:endParaRPr lang="ar-SA" sz="24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46948" y="371061"/>
            <a:ext cx="6316662" cy="821132"/>
          </a:xfrm>
        </p:spPr>
        <p:txBody>
          <a:bodyPr>
            <a:normAutofit/>
          </a:bodyPr>
          <a:lstStyle/>
          <a:p>
            <a:pPr algn="ctr"/>
            <a:r>
              <a:rPr lang="en-US" b="1" dirty="0" smtClean="0">
                <a:solidFill>
                  <a:srgbClr val="C00000"/>
                </a:solidFill>
              </a:rPr>
              <a:t>Nicotine Replacement Therapy</a:t>
            </a:r>
            <a:endParaRPr lang="ar-SA" dirty="0">
              <a:solidFill>
                <a:srgbClr val="C00000"/>
              </a:solidFill>
            </a:endParaRPr>
          </a:p>
        </p:txBody>
      </p:sp>
      <p:sp>
        <p:nvSpPr>
          <p:cNvPr id="3" name="Content Placeholder 2"/>
          <p:cNvSpPr>
            <a:spLocks noGrp="1"/>
          </p:cNvSpPr>
          <p:nvPr>
            <p:ph idx="1"/>
          </p:nvPr>
        </p:nvSpPr>
        <p:spPr>
          <a:xfrm>
            <a:off x="828705" y="1438154"/>
            <a:ext cx="7840732" cy="4525963"/>
          </a:xfrm>
        </p:spPr>
        <p:txBody>
          <a:bodyPr>
            <a:normAutofit/>
          </a:bodyPr>
          <a:lstStyle/>
          <a:p>
            <a:pPr lvl="0" algn="l" rtl="0"/>
            <a:r>
              <a:rPr lang="en-US" sz="2400" dirty="0" smtClean="0"/>
              <a:t>What is Nicotine Replacement Therapy? </a:t>
            </a:r>
          </a:p>
          <a:p>
            <a:pPr algn="l" rtl="0"/>
            <a:r>
              <a:rPr lang="en-US" sz="2400" dirty="0" smtClean="0"/>
              <a:t>How does it work ? </a:t>
            </a:r>
          </a:p>
          <a:p>
            <a:pPr algn="l" rtl="0"/>
            <a:r>
              <a:rPr lang="en-US" sz="2400" dirty="0" smtClean="0"/>
              <a:t>forms of NRT.</a:t>
            </a:r>
          </a:p>
          <a:p>
            <a:pPr lvl="0" algn="l" rtl="0"/>
            <a:r>
              <a:rPr lang="en-US" sz="2400" dirty="0" smtClean="0"/>
              <a:t>Contraindications .</a:t>
            </a:r>
          </a:p>
          <a:p>
            <a:pPr lvl="0" algn="l" rtl="0"/>
            <a:r>
              <a:rPr lang="en-US" sz="2400" dirty="0" smtClean="0"/>
              <a:t>Adverse effects .</a:t>
            </a:r>
            <a:endParaRPr lang="ar-SA" sz="2400" dirty="0" smtClean="0"/>
          </a:p>
          <a:p>
            <a:pPr lvl="0" algn="l" rtl="0"/>
            <a:endParaRPr lang="ar-SA" sz="2400" dirty="0" smtClean="0"/>
          </a:p>
          <a:p>
            <a:pPr algn="l" rtl="0"/>
            <a:endParaRPr lang="ar-SA" sz="2400" dirty="0" smtClean="0"/>
          </a:p>
          <a:p>
            <a:pPr lvl="0" algn="l" rtl="0"/>
            <a:endParaRPr lang="ar-SA" sz="2400" dirty="0" smtClean="0"/>
          </a:p>
        </p:txBody>
      </p:sp>
      <p:sp>
        <p:nvSpPr>
          <p:cNvPr id="5" name="Title 1"/>
          <p:cNvSpPr txBox="1">
            <a:spLocks/>
          </p:cNvSpPr>
          <p:nvPr/>
        </p:nvSpPr>
        <p:spPr>
          <a:xfrm>
            <a:off x="1273214" y="415463"/>
            <a:ext cx="6921661"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ar-SA"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6866" name="Picture 2" descr="what is nicotine replacement therapy What Is Nicotine Replacement Therapy?">
            <a:hlinkClick r:id="rId2"/>
          </p:cNvPr>
          <p:cNvPicPr>
            <a:picLocks noChangeAspect="1" noChangeArrowheads="1"/>
          </p:cNvPicPr>
          <p:nvPr/>
        </p:nvPicPr>
        <p:blipFill>
          <a:blip r:embed="rId3" cstate="print"/>
          <a:srcRect/>
          <a:stretch>
            <a:fillRect/>
          </a:stretch>
        </p:blipFill>
        <p:spPr bwMode="auto">
          <a:xfrm>
            <a:off x="4033617" y="2697122"/>
            <a:ext cx="4589522" cy="30566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958" y="171607"/>
            <a:ext cx="6316662" cy="708069"/>
          </a:xfrm>
        </p:spPr>
        <p:txBody>
          <a:bodyPr>
            <a:normAutofit/>
          </a:bodyPr>
          <a:lstStyle/>
          <a:p>
            <a:r>
              <a:rPr lang="en-US" b="1" dirty="0">
                <a:solidFill>
                  <a:srgbClr val="C00000"/>
                </a:solidFill>
              </a:rPr>
              <a:t>Nicotine Replacement Therapy</a:t>
            </a:r>
            <a:endParaRPr lang="ar-SA" b="1" dirty="0">
              <a:solidFill>
                <a:srgbClr val="C00000"/>
              </a:solidFill>
            </a:endParaRPr>
          </a:p>
        </p:txBody>
      </p:sp>
      <p:sp>
        <p:nvSpPr>
          <p:cNvPr id="3" name="Content Placeholder 2"/>
          <p:cNvSpPr>
            <a:spLocks noGrp="1"/>
          </p:cNvSpPr>
          <p:nvPr>
            <p:ph idx="1"/>
          </p:nvPr>
        </p:nvSpPr>
        <p:spPr>
          <a:xfrm>
            <a:off x="173620" y="1747777"/>
            <a:ext cx="8831484" cy="4664598"/>
          </a:xfrm>
        </p:spPr>
        <p:txBody>
          <a:bodyPr>
            <a:noAutofit/>
          </a:bodyPr>
          <a:lstStyle/>
          <a:p>
            <a:pPr algn="l" rtl="0"/>
            <a:r>
              <a:rPr lang="en-US" sz="2400" dirty="0"/>
              <a:t>NRT replaces some of the nicotine from cigarettes without the patient being exposed to the harmful constituents </a:t>
            </a:r>
            <a:r>
              <a:rPr lang="en-US" sz="2400" dirty="0" smtClean="0"/>
              <a:t>of tobacco smoke.</a:t>
            </a:r>
          </a:p>
          <a:p>
            <a:pPr algn="l" rtl="0"/>
            <a:endParaRPr lang="en-US" sz="2400" dirty="0" smtClean="0"/>
          </a:p>
          <a:p>
            <a:pPr algn="l" rtl="0"/>
            <a:r>
              <a:rPr lang="en-US" dirty="0" smtClean="0"/>
              <a:t>It is recommended that all products be </a:t>
            </a:r>
            <a:r>
              <a:rPr lang="en-US" b="1" dirty="0" smtClean="0"/>
              <a:t>used for </a:t>
            </a:r>
            <a:r>
              <a:rPr lang="en-US" b="1" dirty="0" smtClean="0">
                <a:solidFill>
                  <a:schemeClr val="bg1"/>
                </a:solidFill>
                <a:effectLst>
                  <a:outerShdw blurRad="38100" dist="38100" dir="2700000" algn="tl">
                    <a:srgbClr val="000000">
                      <a:alpha val="43137"/>
                    </a:srgbClr>
                  </a:outerShdw>
                </a:effectLst>
              </a:rPr>
              <a:t>8–12 weeks.</a:t>
            </a:r>
            <a:endParaRPr lang="ar-SA" dirty="0" smtClean="0">
              <a:solidFill>
                <a:schemeClr val="bg1"/>
              </a:solidFill>
              <a:effectLst>
                <a:outerShdw blurRad="38100" dist="38100" dir="2700000" algn="tl">
                  <a:srgbClr val="000000">
                    <a:alpha val="43137"/>
                  </a:srgbClr>
                </a:outerShdw>
              </a:effectLst>
            </a:endParaRPr>
          </a:p>
          <a:p>
            <a:pPr algn="l" rtl="0"/>
            <a:endParaRPr lang="en-US" sz="2400" dirty="0"/>
          </a:p>
          <a:p>
            <a:pPr algn="l" rtl="0"/>
            <a:endParaRPr lang="ar-SA" sz="24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090" y="1137212"/>
            <a:ext cx="4514127" cy="4881623"/>
          </a:xfrm>
        </p:spPr>
        <p:txBody>
          <a:bodyPr/>
          <a:lstStyle/>
          <a:p>
            <a:pPr algn="l" rtl="0"/>
            <a:r>
              <a:rPr lang="en-US" dirty="0" smtClean="0"/>
              <a:t>A number of forms of NRT are available (</a:t>
            </a:r>
            <a:r>
              <a:rPr lang="en-US" dirty="0" smtClean="0">
                <a:solidFill>
                  <a:schemeClr val="bg1"/>
                </a:solidFill>
                <a:effectLst>
                  <a:outerShdw blurRad="38100" dist="38100" dir="2700000" algn="tl">
                    <a:srgbClr val="000000">
                      <a:alpha val="43137"/>
                    </a:srgbClr>
                  </a:outerShdw>
                </a:effectLst>
              </a:rPr>
              <a:t>patch</a:t>
            </a:r>
            <a:r>
              <a:rPr lang="en-US" dirty="0" smtClean="0"/>
              <a:t>, </a:t>
            </a:r>
            <a:r>
              <a:rPr lang="en-US" dirty="0" smtClean="0">
                <a:solidFill>
                  <a:schemeClr val="bg1"/>
                </a:solidFill>
                <a:effectLst>
                  <a:outerShdw blurRad="38100" dist="38100" dir="2700000" algn="tl">
                    <a:srgbClr val="000000">
                      <a:alpha val="43137"/>
                    </a:srgbClr>
                  </a:outerShdw>
                </a:effectLst>
              </a:rPr>
              <a:t>gum</a:t>
            </a:r>
            <a:r>
              <a:rPr lang="en-US" dirty="0" smtClean="0"/>
              <a:t>, </a:t>
            </a:r>
            <a:r>
              <a:rPr lang="en-US" dirty="0" smtClean="0">
                <a:solidFill>
                  <a:schemeClr val="bg1"/>
                </a:solidFill>
                <a:effectLst>
                  <a:outerShdw blurRad="38100" dist="38100" dir="2700000" algn="tl">
                    <a:srgbClr val="000000">
                      <a:alpha val="43137"/>
                    </a:srgbClr>
                  </a:outerShdw>
                </a:effectLst>
              </a:rPr>
              <a:t>inhaler</a:t>
            </a:r>
            <a:r>
              <a:rPr lang="en-US" dirty="0" smtClean="0"/>
              <a:t>, </a:t>
            </a:r>
            <a:r>
              <a:rPr lang="en-US" dirty="0" smtClean="0">
                <a:solidFill>
                  <a:schemeClr val="bg1"/>
                </a:solidFill>
                <a:effectLst>
                  <a:outerShdw blurRad="38100" dist="38100" dir="2700000" algn="tl">
                    <a:srgbClr val="000000">
                      <a:alpha val="43137"/>
                    </a:srgbClr>
                  </a:outerShdw>
                </a:effectLst>
              </a:rPr>
              <a:t>lozenge</a:t>
            </a:r>
            <a:r>
              <a:rPr lang="en-US" dirty="0" smtClean="0">
                <a:effectLst>
                  <a:outerShdw blurRad="38100" dist="38100" dir="2700000" algn="tl">
                    <a:srgbClr val="000000">
                      <a:alpha val="43137"/>
                    </a:srgbClr>
                  </a:outerShdw>
                </a:effectLst>
              </a:rPr>
              <a:t> </a:t>
            </a:r>
            <a:r>
              <a:rPr lang="en-US" dirty="0" smtClean="0"/>
              <a:t>&amp; </a:t>
            </a:r>
            <a:r>
              <a:rPr lang="en-US" dirty="0" smtClean="0">
                <a:solidFill>
                  <a:schemeClr val="bg1"/>
                </a:solidFill>
                <a:effectLst>
                  <a:outerShdw blurRad="38100" dist="38100" dir="2700000" algn="tl">
                    <a:srgbClr val="000000">
                      <a:alpha val="43137"/>
                    </a:srgbClr>
                  </a:outerShdw>
                </a:effectLst>
              </a:rPr>
              <a:t>sublingual tablet</a:t>
            </a:r>
            <a:r>
              <a:rPr lang="en-US" dirty="0" smtClean="0"/>
              <a:t>) </a:t>
            </a:r>
          </a:p>
          <a:p>
            <a:pPr algn="l" rtl="0"/>
            <a:endParaRPr lang="en-US" dirty="0" smtClean="0"/>
          </a:p>
          <a:p>
            <a:pPr algn="l" rtl="0"/>
            <a:r>
              <a:rPr lang="en-US" dirty="0" smtClean="0"/>
              <a:t>there are no significant differences in effectiveness between forms.</a:t>
            </a:r>
          </a:p>
          <a:p>
            <a:pPr algn="l" rtl="0"/>
            <a:endParaRPr lang="en-US" dirty="0" smtClean="0"/>
          </a:p>
          <a:p>
            <a:endParaRPr lang="en-US" dirty="0"/>
          </a:p>
        </p:txBody>
      </p:sp>
      <p:sp>
        <p:nvSpPr>
          <p:cNvPr id="5" name="Title 1"/>
          <p:cNvSpPr>
            <a:spLocks noGrp="1"/>
          </p:cNvSpPr>
          <p:nvPr>
            <p:ph type="title"/>
          </p:nvPr>
        </p:nvSpPr>
        <p:spPr>
          <a:xfrm>
            <a:off x="1273958" y="171607"/>
            <a:ext cx="6316662" cy="708069"/>
          </a:xfrm>
        </p:spPr>
        <p:txBody>
          <a:bodyPr>
            <a:normAutofit/>
          </a:bodyPr>
          <a:lstStyle/>
          <a:p>
            <a:r>
              <a:rPr lang="en-US" b="1" dirty="0">
                <a:solidFill>
                  <a:srgbClr val="C00000"/>
                </a:solidFill>
              </a:rPr>
              <a:t>Nicotine Replacement Therapy</a:t>
            </a:r>
            <a:endParaRPr lang="ar-SA" b="1" dirty="0">
              <a:solidFill>
                <a:srgbClr val="C00000"/>
              </a:solidFill>
            </a:endParaRPr>
          </a:p>
        </p:txBody>
      </p:sp>
      <p:pic>
        <p:nvPicPr>
          <p:cNvPr id="173058" name="Picture 2" descr="http://www.nicotinewithdrawalsymptoms.net/wp-content/uploads/2011/12/nicotine-replacement-therapy.jpg"/>
          <p:cNvPicPr>
            <a:picLocks noChangeAspect="1" noChangeArrowheads="1"/>
          </p:cNvPicPr>
          <p:nvPr/>
        </p:nvPicPr>
        <p:blipFill>
          <a:blip r:embed="rId2" cstate="print"/>
          <a:srcRect/>
          <a:stretch>
            <a:fillRect/>
          </a:stretch>
        </p:blipFill>
        <p:spPr bwMode="auto">
          <a:xfrm>
            <a:off x="6070760" y="1053295"/>
            <a:ext cx="2558930" cy="25589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3060" name="Picture 4" descr="http://www.sciencephoto.com/image/268132/large/M3701180-Nicotine_inhalator-SPL.jpg"/>
          <p:cNvPicPr>
            <a:picLocks noChangeAspect="1" noChangeArrowheads="1"/>
          </p:cNvPicPr>
          <p:nvPr/>
        </p:nvPicPr>
        <p:blipFill>
          <a:blip r:embed="rId3" cstate="print"/>
          <a:srcRect/>
          <a:stretch>
            <a:fillRect/>
          </a:stretch>
        </p:blipFill>
        <p:spPr bwMode="auto">
          <a:xfrm>
            <a:off x="5827693" y="3679038"/>
            <a:ext cx="3073239" cy="20468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3062" name="Picture 6" descr="http://www.mensxp.com/images/article/health/Live_Healthy/nico_1.jpg"/>
          <p:cNvPicPr>
            <a:picLocks noChangeAspect="1" noChangeArrowheads="1"/>
          </p:cNvPicPr>
          <p:nvPr/>
        </p:nvPicPr>
        <p:blipFill>
          <a:blip r:embed="rId4" cstate="print"/>
          <a:srcRect/>
          <a:stretch>
            <a:fillRect/>
          </a:stretch>
        </p:blipFill>
        <p:spPr bwMode="auto">
          <a:xfrm>
            <a:off x="2169014" y="4548851"/>
            <a:ext cx="3606753" cy="21039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9394" name="Picture 2" descr="http://t2.gstatic.com/images?q=tbn:ANd9GcRAgsTmPAKZ4gGy9-ySPE3zJOnY-WxtieJJC5S9KI1YJtRz7xVA"/>
          <p:cNvPicPr>
            <a:picLocks noChangeAspect="1" noChangeArrowheads="1"/>
          </p:cNvPicPr>
          <p:nvPr/>
        </p:nvPicPr>
        <p:blipFill>
          <a:blip r:embed="rId5" cstate="print"/>
          <a:srcRect/>
          <a:stretch>
            <a:fillRect/>
          </a:stretch>
        </p:blipFill>
        <p:spPr bwMode="auto">
          <a:xfrm>
            <a:off x="17629188" y="-1038225"/>
            <a:ext cx="2143125" cy="2143125"/>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سنة رابع\برايمري كير\التدخين\3.jpg"/>
          <p:cNvPicPr>
            <a:picLocks noChangeAspect="1" noChangeArrowheads="1"/>
          </p:cNvPicPr>
          <p:nvPr/>
        </p:nvPicPr>
        <p:blipFill>
          <a:blip r:embed="rId2" cstate="print"/>
          <a:srcRect/>
          <a:stretch>
            <a:fillRect/>
          </a:stretch>
        </p:blipFill>
        <p:spPr bwMode="auto">
          <a:xfrm>
            <a:off x="-34612" y="1327758"/>
            <a:ext cx="9216189" cy="4409619"/>
          </a:xfrm>
          <a:prstGeom prst="rect">
            <a:avLst/>
          </a:prstGeom>
          <a:noFill/>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181873"/>
            <a:ext cx="7469671" cy="878301"/>
          </a:xfrm>
        </p:spPr>
        <p:txBody>
          <a:bodyPr/>
          <a:lstStyle/>
          <a:p>
            <a:pPr algn="ctr"/>
            <a:r>
              <a:rPr lang="en-US" b="1" dirty="0">
                <a:solidFill>
                  <a:srgbClr val="C00000"/>
                </a:solidFill>
              </a:rPr>
              <a:t>Adverse effects</a:t>
            </a:r>
            <a:endParaRPr lang="ar-SA" b="1" dirty="0">
              <a:solidFill>
                <a:srgbClr val="C00000"/>
              </a:solidFill>
            </a:endParaRPr>
          </a:p>
        </p:txBody>
      </p:sp>
      <p:sp>
        <p:nvSpPr>
          <p:cNvPr id="3" name="Content Placeholder 2"/>
          <p:cNvSpPr>
            <a:spLocks noGrp="1"/>
          </p:cNvSpPr>
          <p:nvPr>
            <p:ph idx="1"/>
          </p:nvPr>
        </p:nvSpPr>
        <p:spPr>
          <a:xfrm>
            <a:off x="323528" y="1109275"/>
            <a:ext cx="8363272" cy="5256584"/>
          </a:xfrm>
        </p:spPr>
        <p:txBody>
          <a:bodyPr>
            <a:normAutofit/>
          </a:bodyPr>
          <a:lstStyle/>
          <a:p>
            <a:pPr algn="l" rtl="0"/>
            <a:endParaRPr lang="en-US" sz="2400" b="1" dirty="0" smtClean="0">
              <a:solidFill>
                <a:srgbClr val="C00000"/>
              </a:solidFill>
            </a:endParaRPr>
          </a:p>
          <a:p>
            <a:pPr algn="l" rtl="0"/>
            <a:r>
              <a:rPr lang="en-US" sz="2400" b="1" dirty="0" smtClean="0">
                <a:solidFill>
                  <a:schemeClr val="bg1"/>
                </a:solidFill>
              </a:rPr>
              <a:t>Patch</a:t>
            </a:r>
            <a:r>
              <a:rPr lang="en-US" sz="2400" dirty="0" smtClean="0">
                <a:solidFill>
                  <a:schemeClr val="bg1"/>
                </a:solidFill>
              </a:rPr>
              <a:t> : </a:t>
            </a:r>
          </a:p>
          <a:p>
            <a:pPr algn="l" rtl="0">
              <a:buNone/>
            </a:pPr>
            <a:r>
              <a:rPr lang="en-US" sz="2400" dirty="0" smtClean="0"/>
              <a:t>    -  Skin </a:t>
            </a:r>
            <a:r>
              <a:rPr lang="en-US" sz="2400" dirty="0" err="1"/>
              <a:t>erythema</a:t>
            </a:r>
            <a:r>
              <a:rPr lang="en-US" sz="2400" dirty="0"/>
              <a:t> </a:t>
            </a:r>
            <a:r>
              <a:rPr lang="en-US" sz="2400" dirty="0" smtClean="0"/>
              <a:t>, allergy ,insomnia</a:t>
            </a:r>
            <a:r>
              <a:rPr lang="en-US" sz="2400" dirty="0"/>
              <a:t>, wild </a:t>
            </a:r>
            <a:r>
              <a:rPr lang="en-US" sz="2400" dirty="0" smtClean="0"/>
              <a:t>dreams</a:t>
            </a:r>
          </a:p>
          <a:p>
            <a:pPr algn="l" rtl="0"/>
            <a:r>
              <a:rPr lang="en-US" sz="2400" b="1" dirty="0" smtClean="0">
                <a:solidFill>
                  <a:schemeClr val="bg1"/>
                </a:solidFill>
              </a:rPr>
              <a:t>Gum</a:t>
            </a:r>
            <a:r>
              <a:rPr lang="en-US" sz="2400" dirty="0" smtClean="0">
                <a:solidFill>
                  <a:schemeClr val="bg1"/>
                </a:solidFill>
              </a:rPr>
              <a:t> : </a:t>
            </a:r>
          </a:p>
          <a:p>
            <a:pPr algn="l" rtl="0">
              <a:buNone/>
            </a:pPr>
            <a:r>
              <a:rPr lang="en-US" sz="2400" dirty="0" smtClean="0"/>
              <a:t>    - Dyspepsia</a:t>
            </a:r>
            <a:r>
              <a:rPr lang="en-US" sz="2400" dirty="0"/>
              <a:t>, </a:t>
            </a:r>
            <a:r>
              <a:rPr lang="en-US" sz="2400" dirty="0" smtClean="0"/>
              <a:t>nausea, headache</a:t>
            </a:r>
            <a:r>
              <a:rPr lang="en-US" sz="2400" dirty="0"/>
              <a:t>, </a:t>
            </a:r>
            <a:r>
              <a:rPr lang="en-US" sz="2400" dirty="0" err="1" smtClean="0"/>
              <a:t>hiccup,dental</a:t>
            </a:r>
            <a:r>
              <a:rPr lang="en-US" sz="2400" dirty="0" smtClean="0"/>
              <a:t> problems</a:t>
            </a:r>
          </a:p>
          <a:p>
            <a:pPr algn="l" rtl="0"/>
            <a:r>
              <a:rPr lang="en-US" sz="2400" b="1" dirty="0" smtClean="0">
                <a:solidFill>
                  <a:schemeClr val="bg1"/>
                </a:solidFill>
              </a:rPr>
              <a:t>Inhaler</a:t>
            </a:r>
            <a:r>
              <a:rPr lang="en-US" sz="2400" dirty="0" smtClean="0">
                <a:solidFill>
                  <a:schemeClr val="bg1"/>
                </a:solidFill>
              </a:rPr>
              <a:t> :</a:t>
            </a:r>
            <a:endParaRPr lang="en-US" sz="2400" dirty="0">
              <a:solidFill>
                <a:schemeClr val="bg1"/>
              </a:solidFill>
            </a:endParaRPr>
          </a:p>
          <a:p>
            <a:pPr algn="l" rtl="0">
              <a:buNone/>
            </a:pPr>
            <a:r>
              <a:rPr lang="en-US" sz="2400" dirty="0" smtClean="0"/>
              <a:t>    - Mouth </a:t>
            </a:r>
            <a:r>
              <a:rPr lang="en-US" sz="2400" dirty="0"/>
              <a:t>and </a:t>
            </a:r>
            <a:r>
              <a:rPr lang="en-US" sz="2400" dirty="0" smtClean="0"/>
              <a:t>throat , irritation</a:t>
            </a:r>
            <a:r>
              <a:rPr lang="en-US" sz="2400" dirty="0"/>
              <a:t>, cough</a:t>
            </a:r>
          </a:p>
          <a:p>
            <a:pPr algn="l" rtl="0"/>
            <a:r>
              <a:rPr lang="en-US" sz="2400" b="1" dirty="0" smtClean="0">
                <a:solidFill>
                  <a:schemeClr val="bg1"/>
                </a:solidFill>
              </a:rPr>
              <a:t>Lozenge</a:t>
            </a:r>
            <a:r>
              <a:rPr lang="en-US" sz="2400" dirty="0" smtClean="0">
                <a:solidFill>
                  <a:schemeClr val="bg1"/>
                </a:solidFill>
              </a:rPr>
              <a:t> :</a:t>
            </a:r>
          </a:p>
          <a:p>
            <a:pPr algn="l" rtl="0">
              <a:buNone/>
            </a:pPr>
            <a:r>
              <a:rPr lang="en-US" sz="2400" dirty="0" smtClean="0"/>
              <a:t>    - Dyspepsia, nausea, hiccup, headache</a:t>
            </a:r>
          </a:p>
          <a:p>
            <a:pPr algn="l" rtl="0"/>
            <a:r>
              <a:rPr lang="en-US" sz="2400" b="1" dirty="0" smtClean="0">
                <a:solidFill>
                  <a:schemeClr val="bg1"/>
                </a:solidFill>
              </a:rPr>
              <a:t>Sublingual Tablet:</a:t>
            </a:r>
          </a:p>
          <a:p>
            <a:pPr algn="l" rtl="0">
              <a:buNone/>
            </a:pPr>
            <a:r>
              <a:rPr lang="en-US" sz="2400" dirty="0" smtClean="0"/>
              <a:t>    - Headache</a:t>
            </a:r>
            <a:r>
              <a:rPr lang="en-US" sz="2400" dirty="0"/>
              <a:t>, </a:t>
            </a:r>
            <a:r>
              <a:rPr lang="en-US" sz="2400" dirty="0" smtClean="0"/>
              <a:t>nausea, dyspepsia</a:t>
            </a:r>
            <a:r>
              <a:rPr lang="en-US" sz="2400" dirty="0"/>
              <a:t>, sore, dry </a:t>
            </a:r>
            <a:r>
              <a:rPr lang="en-US" sz="2400" dirty="0" smtClean="0"/>
              <a:t>or burning </a:t>
            </a:r>
            <a:r>
              <a:rPr lang="en-US" sz="2400" dirty="0"/>
              <a:t>mouth, cough</a:t>
            </a:r>
            <a:endParaRPr lang="ar-SA" sz="24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313" y="377669"/>
            <a:ext cx="6856524" cy="1143000"/>
          </a:xfrm>
        </p:spPr>
        <p:txBody>
          <a:bodyPr/>
          <a:lstStyle/>
          <a:p>
            <a:pPr algn="ctr"/>
            <a:r>
              <a:rPr lang="en-US" b="1" dirty="0" smtClean="0">
                <a:solidFill>
                  <a:srgbClr val="C00000"/>
                </a:solidFill>
              </a:rPr>
              <a:t>Contraindications of NRT </a:t>
            </a:r>
            <a:endParaRPr lang="ar-SA" b="1" dirty="0">
              <a:solidFill>
                <a:srgbClr val="C00000"/>
              </a:solidFill>
            </a:endParaRPr>
          </a:p>
        </p:txBody>
      </p:sp>
      <p:sp>
        <p:nvSpPr>
          <p:cNvPr id="3" name="Content Placeholder 2"/>
          <p:cNvSpPr>
            <a:spLocks noGrp="1"/>
          </p:cNvSpPr>
          <p:nvPr>
            <p:ph idx="1"/>
          </p:nvPr>
        </p:nvSpPr>
        <p:spPr>
          <a:xfrm>
            <a:off x="621534" y="1799602"/>
            <a:ext cx="8233099" cy="4525963"/>
          </a:xfrm>
        </p:spPr>
        <p:txBody>
          <a:bodyPr>
            <a:normAutofit/>
          </a:bodyPr>
          <a:lstStyle/>
          <a:p>
            <a:pPr algn="l" rtl="0"/>
            <a:r>
              <a:rPr lang="en-US" sz="2400" dirty="0" smtClean="0"/>
              <a:t>Pregnancy ,</a:t>
            </a:r>
          </a:p>
          <a:p>
            <a:pPr algn="l" rtl="0"/>
            <a:r>
              <a:rPr lang="en-US" sz="2400" dirty="0" smtClean="0"/>
              <a:t>recent </a:t>
            </a:r>
            <a:r>
              <a:rPr lang="en-US" sz="2400" dirty="0"/>
              <a:t>myocardial infarction</a:t>
            </a:r>
            <a:r>
              <a:rPr lang="en-US" sz="2400" dirty="0" smtClean="0"/>
              <a:t>,</a:t>
            </a:r>
          </a:p>
          <a:p>
            <a:pPr algn="l" rtl="0"/>
            <a:r>
              <a:rPr lang="en-US" sz="2400" dirty="0" smtClean="0"/>
              <a:t>recent </a:t>
            </a:r>
            <a:r>
              <a:rPr lang="en-US" sz="2400" dirty="0" err="1"/>
              <a:t>cerebrovascular</a:t>
            </a:r>
            <a:r>
              <a:rPr lang="en-US" sz="2400" dirty="0"/>
              <a:t> </a:t>
            </a:r>
            <a:r>
              <a:rPr lang="en-US" sz="2400" dirty="0" smtClean="0"/>
              <a:t>event</a:t>
            </a:r>
          </a:p>
          <a:p>
            <a:pPr algn="l" rtl="0"/>
            <a:r>
              <a:rPr lang="en-US" sz="2400" dirty="0" smtClean="0"/>
              <a:t>severe arrhythmia</a:t>
            </a:r>
          </a:p>
          <a:p>
            <a:pPr algn="l" rtl="0"/>
            <a:r>
              <a:rPr lang="en-US" sz="2400" dirty="0" smtClean="0"/>
              <a:t>Patients with </a:t>
            </a:r>
            <a:r>
              <a:rPr lang="en-US" sz="2400" dirty="0" err="1" smtClean="0"/>
              <a:t>generalised</a:t>
            </a:r>
            <a:r>
              <a:rPr lang="en-US" sz="2400" dirty="0" smtClean="0"/>
              <a:t> </a:t>
            </a:r>
            <a:r>
              <a:rPr lang="en-US" sz="2400" dirty="0"/>
              <a:t>skin disease should avoid use of patches</a:t>
            </a:r>
            <a:r>
              <a:rPr lang="en-US" sz="2400" dirty="0" smtClean="0"/>
              <a:t>.</a:t>
            </a:r>
          </a:p>
          <a:p>
            <a:pPr algn="l" rtl="0"/>
            <a:r>
              <a:rPr lang="en-US" sz="2400" dirty="0"/>
              <a:t>Patients with dentures should avoid using nicotine gum</a:t>
            </a:r>
            <a:endParaRPr lang="ar-SA" sz="2400" dirty="0"/>
          </a:p>
        </p:txBody>
      </p:sp>
      <p:pic>
        <p:nvPicPr>
          <p:cNvPr id="32770" name="Picture 2" descr="http://lasikblog.net/wp-content/uploads/2012/01/LASIK-eye-surgery-contraindications-300x266.jpg"/>
          <p:cNvPicPr>
            <a:picLocks noChangeAspect="1" noChangeArrowheads="1"/>
          </p:cNvPicPr>
          <p:nvPr/>
        </p:nvPicPr>
        <p:blipFill>
          <a:blip r:embed="rId3" cstate="print"/>
          <a:srcRect/>
          <a:stretch>
            <a:fillRect/>
          </a:stretch>
        </p:blipFill>
        <p:spPr bwMode="auto">
          <a:xfrm>
            <a:off x="6634114" y="1266262"/>
            <a:ext cx="2155250" cy="19109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R590\Desktop\KSU\Primary Health Care\Toutorial\2.jpg"/>
          <p:cNvPicPr>
            <a:picLocks noChangeAspect="1" noChangeArrowheads="1"/>
          </p:cNvPicPr>
          <p:nvPr/>
        </p:nvPicPr>
        <p:blipFill>
          <a:blip r:embed="rId2" cstate="print"/>
          <a:srcRect/>
          <a:stretch>
            <a:fillRect/>
          </a:stretch>
        </p:blipFill>
        <p:spPr bwMode="auto">
          <a:xfrm>
            <a:off x="1476375" y="115888"/>
            <a:ext cx="6408738" cy="6553200"/>
          </a:xfrm>
          <a:prstGeom prst="rect">
            <a:avLst/>
          </a:prstGeom>
          <a:noFill/>
          <a:ln w="9525">
            <a:noFill/>
            <a:miter lim="800000"/>
            <a:headEnd/>
            <a:tailEnd/>
          </a:ln>
        </p:spPr>
      </p:pic>
      <p:sp>
        <p:nvSpPr>
          <p:cNvPr id="3" name="Rectangle 2"/>
          <p:cNvSpPr/>
          <p:nvPr/>
        </p:nvSpPr>
        <p:spPr>
          <a:xfrm>
            <a:off x="1547664" y="2060848"/>
            <a:ext cx="6264696" cy="64807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b="1" dirty="0" err="1" smtClean="0">
                <a:solidFill>
                  <a:srgbClr val="C00000"/>
                </a:solidFill>
              </a:rPr>
              <a:t>Bupropion</a:t>
            </a:r>
            <a:r>
              <a:rPr lang="en-US" b="1" dirty="0" smtClean="0">
                <a:solidFill>
                  <a:srgbClr val="C00000"/>
                </a:solidFill>
              </a:rPr>
              <a:t> (</a:t>
            </a:r>
            <a:r>
              <a:rPr lang="en-US" b="1" dirty="0" err="1" smtClean="0">
                <a:solidFill>
                  <a:srgbClr val="C00000"/>
                </a:solidFill>
              </a:rPr>
              <a:t>Zyban</a:t>
            </a:r>
            <a:r>
              <a:rPr lang="en-US" b="1" dirty="0" smtClean="0">
                <a:solidFill>
                  <a:srgbClr val="C00000"/>
                </a:solidFill>
              </a:rPr>
              <a:t>®)</a:t>
            </a:r>
            <a:endParaRPr lang="ar-SA" b="1" dirty="0">
              <a:solidFill>
                <a:srgbClr val="C00000"/>
              </a:solidFill>
            </a:endParaRPr>
          </a:p>
        </p:txBody>
      </p:sp>
      <p:sp>
        <p:nvSpPr>
          <p:cNvPr id="3" name="Content Placeholder 2"/>
          <p:cNvSpPr>
            <a:spLocks noGrp="1"/>
          </p:cNvSpPr>
          <p:nvPr>
            <p:ph idx="1"/>
          </p:nvPr>
        </p:nvSpPr>
        <p:spPr>
          <a:xfrm>
            <a:off x="1060176" y="1547191"/>
            <a:ext cx="7297392" cy="4525963"/>
          </a:xfrm>
        </p:spPr>
        <p:txBody>
          <a:bodyPr>
            <a:normAutofit/>
          </a:bodyPr>
          <a:lstStyle/>
          <a:p>
            <a:pPr lvl="0" algn="l" rtl="0"/>
            <a:r>
              <a:rPr lang="en-US" sz="2400" dirty="0" smtClean="0"/>
              <a:t>What is </a:t>
            </a:r>
            <a:r>
              <a:rPr lang="en-US" sz="2400" dirty="0" err="1" smtClean="0"/>
              <a:t>Bupropion</a:t>
            </a:r>
            <a:r>
              <a:rPr lang="en-US" sz="2400" dirty="0" smtClean="0"/>
              <a:t> (</a:t>
            </a:r>
            <a:r>
              <a:rPr lang="en-US" sz="2400" dirty="0" err="1" smtClean="0"/>
              <a:t>Zyban</a:t>
            </a:r>
            <a:r>
              <a:rPr lang="en-US" sz="2400" dirty="0" smtClean="0"/>
              <a:t>®)? </a:t>
            </a:r>
          </a:p>
          <a:p>
            <a:pPr algn="l" rtl="0"/>
            <a:r>
              <a:rPr lang="en-US" sz="2400" dirty="0" smtClean="0"/>
              <a:t>How does it work ? </a:t>
            </a:r>
          </a:p>
          <a:p>
            <a:pPr lvl="0" algn="l" rtl="0"/>
            <a:r>
              <a:rPr lang="en-US" sz="2400" dirty="0" smtClean="0"/>
              <a:t>Dosage .</a:t>
            </a:r>
          </a:p>
          <a:p>
            <a:pPr lvl="0" algn="l" rtl="0"/>
            <a:r>
              <a:rPr lang="en-US" sz="2400" dirty="0" smtClean="0"/>
              <a:t>Contraindications .</a:t>
            </a:r>
          </a:p>
          <a:p>
            <a:pPr lvl="0" algn="l" rtl="0"/>
            <a:r>
              <a:rPr lang="en-US" sz="2400" dirty="0" smtClean="0"/>
              <a:t>Adverse effects .</a:t>
            </a:r>
            <a:endParaRPr lang="ar-SA" sz="2400" dirty="0" smtClean="0"/>
          </a:p>
          <a:p>
            <a:pPr lvl="0" algn="l" rtl="0"/>
            <a:endParaRPr lang="ar-SA" sz="2400" dirty="0" smtClean="0"/>
          </a:p>
          <a:p>
            <a:pPr algn="l" rtl="0"/>
            <a:endParaRPr lang="ar-SA" sz="2400" dirty="0" smtClean="0"/>
          </a:p>
          <a:p>
            <a:pPr lvl="0" algn="l" rtl="0"/>
            <a:endParaRPr lang="ar-SA" sz="2400" dirty="0" smtClean="0"/>
          </a:p>
        </p:txBody>
      </p:sp>
      <p:sp>
        <p:nvSpPr>
          <p:cNvPr id="5" name="Title 1"/>
          <p:cNvSpPr txBox="1">
            <a:spLocks/>
          </p:cNvSpPr>
          <p:nvPr/>
        </p:nvSpPr>
        <p:spPr>
          <a:xfrm>
            <a:off x="212035" y="321021"/>
            <a:ext cx="8229600"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ar-SA"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29698" name="Picture 2" descr="http://www.ishoppharmacy.com/images/generic-zyban.jpg"/>
          <p:cNvPicPr>
            <a:picLocks noChangeAspect="1" noChangeArrowheads="1"/>
          </p:cNvPicPr>
          <p:nvPr/>
        </p:nvPicPr>
        <p:blipFill>
          <a:blip r:embed="rId2" cstate="print"/>
          <a:srcRect/>
          <a:stretch>
            <a:fillRect/>
          </a:stretch>
        </p:blipFill>
        <p:spPr bwMode="auto">
          <a:xfrm>
            <a:off x="4884517" y="3023363"/>
            <a:ext cx="3450060" cy="24167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771" y="412123"/>
            <a:ext cx="7985953" cy="721217"/>
          </a:xfrm>
        </p:spPr>
        <p:txBody>
          <a:bodyPr>
            <a:normAutofit/>
          </a:bodyPr>
          <a:lstStyle/>
          <a:p>
            <a:r>
              <a:rPr lang="en-US" b="1" dirty="0" err="1">
                <a:solidFill>
                  <a:srgbClr val="C00000"/>
                </a:solidFill>
              </a:rPr>
              <a:t>Bupropion</a:t>
            </a:r>
            <a:r>
              <a:rPr lang="en-US" b="1" dirty="0">
                <a:solidFill>
                  <a:srgbClr val="C00000"/>
                </a:solidFill>
              </a:rPr>
              <a:t> sustained release (</a:t>
            </a:r>
            <a:r>
              <a:rPr lang="en-US" b="1" dirty="0" err="1">
                <a:solidFill>
                  <a:srgbClr val="C00000"/>
                </a:solidFill>
              </a:rPr>
              <a:t>Zyban</a:t>
            </a:r>
            <a:r>
              <a:rPr lang="en-US" b="1" dirty="0">
                <a:solidFill>
                  <a:srgbClr val="C00000"/>
                </a:solidFill>
              </a:rPr>
              <a:t>®)</a:t>
            </a:r>
            <a:endParaRPr lang="ar-SA" b="1" dirty="0">
              <a:solidFill>
                <a:srgbClr val="C00000"/>
              </a:solidFill>
            </a:endParaRPr>
          </a:p>
        </p:txBody>
      </p:sp>
      <p:sp>
        <p:nvSpPr>
          <p:cNvPr id="3" name="Content Placeholder 2"/>
          <p:cNvSpPr>
            <a:spLocks noGrp="1"/>
          </p:cNvSpPr>
          <p:nvPr>
            <p:ph idx="1"/>
          </p:nvPr>
        </p:nvSpPr>
        <p:spPr>
          <a:xfrm>
            <a:off x="721217" y="1600200"/>
            <a:ext cx="8298959" cy="4525963"/>
          </a:xfrm>
        </p:spPr>
        <p:txBody>
          <a:bodyPr>
            <a:normAutofit/>
          </a:bodyPr>
          <a:lstStyle/>
          <a:p>
            <a:pPr algn="l" rtl="0"/>
            <a:endParaRPr lang="en-US" sz="2400" dirty="0" smtClean="0"/>
          </a:p>
          <a:p>
            <a:pPr algn="l" rtl="0"/>
            <a:r>
              <a:rPr lang="en-US" sz="2400" dirty="0" err="1" smtClean="0"/>
              <a:t>Bupropion</a:t>
            </a:r>
            <a:r>
              <a:rPr lang="en-US" sz="2400" dirty="0" smtClean="0"/>
              <a:t> (trade name </a:t>
            </a:r>
            <a:r>
              <a:rPr lang="en-US" sz="2400" b="1" dirty="0" err="1" smtClean="0"/>
              <a:t>Zyban</a:t>
            </a:r>
            <a:r>
              <a:rPr lang="en-US" sz="2400" b="1" dirty="0" smtClean="0"/>
              <a:t>) is an </a:t>
            </a:r>
            <a:r>
              <a:rPr lang="en-US" sz="2400" b="1" dirty="0" smtClean="0">
                <a:solidFill>
                  <a:schemeClr val="bg2">
                    <a:lumMod val="50000"/>
                  </a:schemeClr>
                </a:solidFill>
              </a:rPr>
              <a:t>atypical antidepressant type </a:t>
            </a:r>
            <a:r>
              <a:rPr lang="en-US" sz="2400" dirty="0" smtClean="0"/>
              <a:t>medication that was also found by </a:t>
            </a:r>
            <a:r>
              <a:rPr lang="en-US" sz="2400" dirty="0" smtClean="0">
                <a:solidFill>
                  <a:schemeClr val="bg2">
                    <a:lumMod val="50000"/>
                  </a:schemeClr>
                </a:solidFill>
              </a:rPr>
              <a:t>chance</a:t>
            </a:r>
            <a:r>
              <a:rPr lang="en-US" sz="2400" dirty="0" smtClean="0"/>
              <a:t> to help people stop smoking.</a:t>
            </a:r>
          </a:p>
          <a:p>
            <a:pPr algn="l" rtl="0"/>
            <a:endParaRPr lang="en-US" sz="2400" dirty="0" smtClean="0"/>
          </a:p>
          <a:p>
            <a:pPr algn="l" rtl="0"/>
            <a:r>
              <a:rPr lang="en-US" sz="2400" dirty="0" smtClean="0"/>
              <a:t>(note: at the </a:t>
            </a:r>
            <a:r>
              <a:rPr lang="en-US" sz="2400" dirty="0" smtClean="0">
                <a:solidFill>
                  <a:schemeClr val="bg2">
                    <a:lumMod val="50000"/>
                  </a:schemeClr>
                </a:solidFill>
              </a:rPr>
              <a:t>doses</a:t>
            </a:r>
            <a:r>
              <a:rPr lang="en-US" sz="2400" dirty="0" smtClean="0"/>
              <a:t> at which it is prescribed for smoking cessation, and because of the </a:t>
            </a:r>
            <a:r>
              <a:rPr lang="en-US" sz="2400" dirty="0" smtClean="0">
                <a:solidFill>
                  <a:schemeClr val="bg2">
                    <a:lumMod val="50000"/>
                  </a:schemeClr>
                </a:solidFill>
              </a:rPr>
              <a:t>length of time </a:t>
            </a:r>
            <a:r>
              <a:rPr lang="en-US" sz="2400" dirty="0" smtClean="0"/>
              <a:t>it is taken, </a:t>
            </a:r>
            <a:r>
              <a:rPr lang="en-US" sz="2400" dirty="0" err="1" smtClean="0"/>
              <a:t>bupropion</a:t>
            </a:r>
            <a:r>
              <a:rPr lang="en-US" sz="2400" dirty="0" smtClean="0"/>
              <a:t> does not act as an antidepressant). </a:t>
            </a:r>
          </a:p>
          <a:p>
            <a:pPr algn="l" rtl="0"/>
            <a:endParaRPr lang="en-US" sz="2400" dirty="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C00000"/>
                </a:solidFill>
              </a:rPr>
              <a:t>Bupropion</a:t>
            </a:r>
            <a:endParaRPr lang="ar-SA" dirty="0"/>
          </a:p>
        </p:txBody>
      </p:sp>
      <p:sp>
        <p:nvSpPr>
          <p:cNvPr id="3" name="Content Placeholder 2"/>
          <p:cNvSpPr>
            <a:spLocks noGrp="1"/>
          </p:cNvSpPr>
          <p:nvPr>
            <p:ph idx="1"/>
          </p:nvPr>
        </p:nvSpPr>
        <p:spPr>
          <a:xfrm>
            <a:off x="251520" y="1600200"/>
            <a:ext cx="8435280" cy="4997152"/>
          </a:xfrm>
        </p:spPr>
        <p:txBody>
          <a:bodyPr>
            <a:normAutofit/>
          </a:bodyPr>
          <a:lstStyle/>
          <a:p>
            <a:pPr algn="l" rtl="0"/>
            <a:r>
              <a:rPr lang="en-US" sz="2400" dirty="0" err="1" smtClean="0"/>
              <a:t>Bupropion</a:t>
            </a:r>
            <a:r>
              <a:rPr lang="en-US" sz="2400" dirty="0" smtClean="0"/>
              <a:t> is an oral </a:t>
            </a:r>
            <a:r>
              <a:rPr lang="en-US" sz="2400" b="1" dirty="0" smtClean="0">
                <a:solidFill>
                  <a:schemeClr val="bg2">
                    <a:lumMod val="50000"/>
                  </a:schemeClr>
                </a:solidFill>
              </a:rPr>
              <a:t>non-nicotine therapy </a:t>
            </a:r>
            <a:r>
              <a:rPr lang="en-US" sz="2400" dirty="0" smtClean="0"/>
              <a:t>to assist cessation</a:t>
            </a:r>
          </a:p>
          <a:p>
            <a:pPr algn="l" rtl="0"/>
            <a:endParaRPr lang="en-US" sz="2400" dirty="0" smtClean="0"/>
          </a:p>
          <a:p>
            <a:pPr algn="l" rtl="0"/>
            <a:r>
              <a:rPr lang="en-US" sz="2400" dirty="0" smtClean="0"/>
              <a:t>It affects </a:t>
            </a:r>
            <a:r>
              <a:rPr lang="en-US" sz="2400" dirty="0" smtClean="0">
                <a:solidFill>
                  <a:schemeClr val="bg2">
                    <a:lumMod val="50000"/>
                  </a:schemeClr>
                </a:solidFill>
              </a:rPr>
              <a:t>neuronal re-uptake of noradrenalin </a:t>
            </a:r>
            <a:r>
              <a:rPr lang="en-US" sz="2400" dirty="0" smtClean="0"/>
              <a:t>and dopamine. </a:t>
            </a:r>
          </a:p>
          <a:p>
            <a:pPr algn="l" rtl="0"/>
            <a:endParaRPr lang="en-US" sz="2400" dirty="0" smtClean="0"/>
          </a:p>
          <a:p>
            <a:pPr algn="l" rtl="0"/>
            <a:r>
              <a:rPr lang="en-US" sz="2400" dirty="0" smtClean="0"/>
              <a:t>It </a:t>
            </a:r>
            <a:r>
              <a:rPr lang="en-US" sz="2400" b="1" dirty="0" smtClean="0">
                <a:solidFill>
                  <a:schemeClr val="bg2">
                    <a:lumMod val="50000"/>
                  </a:schemeClr>
                </a:solidFill>
              </a:rPr>
              <a:t>reduces cravings </a:t>
            </a:r>
            <a:r>
              <a:rPr lang="en-US" sz="2400" dirty="0" smtClean="0"/>
              <a:t>and other symptoms of nicotine withdrawal. </a:t>
            </a:r>
          </a:p>
          <a:p>
            <a:pPr algn="l" rtl="0"/>
            <a:endParaRPr lang="en-US" sz="2400" dirty="0" smtClean="0"/>
          </a:p>
          <a:p>
            <a:pPr algn="l" rtl="0"/>
            <a:r>
              <a:rPr lang="en-US" sz="2400" dirty="0" smtClean="0"/>
              <a:t>It is available only on </a:t>
            </a:r>
            <a:r>
              <a:rPr lang="en-US" sz="2400" b="1" dirty="0" smtClean="0">
                <a:solidFill>
                  <a:schemeClr val="bg2">
                    <a:lumMod val="50000"/>
                  </a:schemeClr>
                </a:solidFill>
              </a:rPr>
              <a:t>prescription</a:t>
            </a:r>
            <a:r>
              <a:rPr lang="en-US" sz="2400" dirty="0" smtClean="0"/>
              <a:t>.</a:t>
            </a:r>
            <a:endParaRPr lang="ar-SA" sz="2400" dirty="0" smtClean="0"/>
          </a:p>
          <a:p>
            <a:endParaRPr lang="ar-SA" sz="24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940" y="301142"/>
            <a:ext cx="7138366" cy="1143000"/>
          </a:xfrm>
        </p:spPr>
        <p:txBody>
          <a:bodyPr/>
          <a:lstStyle/>
          <a:p>
            <a:r>
              <a:rPr lang="en-US" b="1" dirty="0" smtClean="0">
                <a:solidFill>
                  <a:srgbClr val="C00000"/>
                </a:solidFill>
              </a:rPr>
              <a:t>How does </a:t>
            </a:r>
            <a:r>
              <a:rPr lang="en-US" b="1" dirty="0" err="1" smtClean="0">
                <a:solidFill>
                  <a:srgbClr val="C00000"/>
                </a:solidFill>
              </a:rPr>
              <a:t>Zyban</a:t>
            </a:r>
            <a:r>
              <a:rPr lang="en-US" b="1" dirty="0" smtClean="0">
                <a:solidFill>
                  <a:srgbClr val="C00000"/>
                </a:solidFill>
              </a:rPr>
              <a:t> work?</a:t>
            </a:r>
            <a:endParaRPr lang="ar-SA" b="1" dirty="0">
              <a:solidFill>
                <a:srgbClr val="C00000"/>
              </a:solidFill>
            </a:endParaRPr>
          </a:p>
        </p:txBody>
      </p:sp>
      <p:sp>
        <p:nvSpPr>
          <p:cNvPr id="3" name="Content Placeholder 2"/>
          <p:cNvSpPr>
            <a:spLocks noGrp="1"/>
          </p:cNvSpPr>
          <p:nvPr>
            <p:ph idx="1"/>
          </p:nvPr>
        </p:nvSpPr>
        <p:spPr>
          <a:xfrm>
            <a:off x="636104" y="1600200"/>
            <a:ext cx="8384071" cy="4525963"/>
          </a:xfrm>
        </p:spPr>
        <p:txBody>
          <a:bodyPr>
            <a:normAutofit/>
          </a:bodyPr>
          <a:lstStyle/>
          <a:p>
            <a:pPr algn="l" rtl="0"/>
            <a:r>
              <a:rPr lang="en-US" sz="2400" dirty="0" smtClean="0"/>
              <a:t>Exactly </a:t>
            </a:r>
            <a:r>
              <a:rPr lang="en-US" dirty="0" smtClean="0"/>
              <a:t>, </a:t>
            </a:r>
            <a:r>
              <a:rPr lang="en-US" sz="2400" b="1" dirty="0" smtClean="0">
                <a:solidFill>
                  <a:schemeClr val="bg2">
                    <a:lumMod val="50000"/>
                  </a:schemeClr>
                </a:solidFill>
              </a:rPr>
              <a:t>not particularly clear</a:t>
            </a:r>
            <a:r>
              <a:rPr lang="en-US" sz="2400" dirty="0" smtClean="0"/>
              <a:t>,</a:t>
            </a:r>
          </a:p>
          <a:p>
            <a:pPr algn="l" rtl="0">
              <a:buNone/>
            </a:pPr>
            <a:r>
              <a:rPr lang="en-US" dirty="0" smtClean="0"/>
              <a:t>   </a:t>
            </a:r>
            <a:r>
              <a:rPr lang="en-US" sz="2400" dirty="0" smtClean="0"/>
              <a:t> but we do know that it acts on parts of the brain where smoking has an effect.</a:t>
            </a:r>
          </a:p>
          <a:p>
            <a:pPr algn="l" rtl="0"/>
            <a:endParaRPr lang="en-US" sz="2400" dirty="0" smtClean="0"/>
          </a:p>
          <a:p>
            <a:pPr algn="l" rtl="0"/>
            <a:r>
              <a:rPr lang="en-US" sz="2400" dirty="0" smtClean="0"/>
              <a:t> This helps by reducing the urges to smoke and other </a:t>
            </a:r>
            <a:r>
              <a:rPr lang="en-US" sz="2400" dirty="0" smtClean="0">
                <a:solidFill>
                  <a:schemeClr val="bg2">
                    <a:lumMod val="50000"/>
                  </a:schemeClr>
                </a:solidFill>
              </a:rPr>
              <a:t>withdrawal symptoms</a:t>
            </a:r>
            <a:r>
              <a:rPr lang="en-US" sz="2400" dirty="0" smtClean="0"/>
              <a:t>, making quitting smoking a little easier.</a:t>
            </a:r>
            <a:endParaRPr lang="ar-SA" sz="2400" dirty="0" smtClean="0"/>
          </a:p>
          <a:p>
            <a:endParaRPr lang="ar-SA" sz="2400" dirty="0">
              <a:solidFill>
                <a:schemeClr val="bg1"/>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solidFill>
                  <a:srgbClr val="C00000"/>
                </a:solidFill>
              </a:rPr>
              <a:t>Bupropion</a:t>
            </a:r>
            <a:r>
              <a:rPr lang="en-US" b="1" dirty="0" smtClean="0">
                <a:solidFill>
                  <a:srgbClr val="C00000"/>
                </a:solidFill>
              </a:rPr>
              <a:t> Dosage</a:t>
            </a:r>
            <a:endParaRPr lang="ar-SA" b="1" dirty="0">
              <a:solidFill>
                <a:srgbClr val="C00000"/>
              </a:solidFill>
            </a:endParaRPr>
          </a:p>
        </p:txBody>
      </p:sp>
      <p:sp>
        <p:nvSpPr>
          <p:cNvPr id="3" name="Content Placeholder 2"/>
          <p:cNvSpPr>
            <a:spLocks noGrp="1"/>
          </p:cNvSpPr>
          <p:nvPr>
            <p:ph idx="1"/>
          </p:nvPr>
        </p:nvSpPr>
        <p:spPr>
          <a:xfrm>
            <a:off x="251520" y="1600200"/>
            <a:ext cx="8435280" cy="5069160"/>
          </a:xfrm>
        </p:spPr>
        <p:txBody>
          <a:bodyPr>
            <a:normAutofit/>
          </a:bodyPr>
          <a:lstStyle/>
          <a:p>
            <a:pPr algn="l" rtl="0"/>
            <a:r>
              <a:rPr lang="en-US" sz="2400" dirty="0"/>
              <a:t>The initial dose is </a:t>
            </a:r>
            <a:r>
              <a:rPr lang="en-US" sz="2400" dirty="0" smtClean="0">
                <a:solidFill>
                  <a:schemeClr val="bg1"/>
                </a:solidFill>
              </a:rPr>
              <a:t>150mg</a:t>
            </a:r>
            <a:r>
              <a:rPr lang="en-US" sz="2400" dirty="0" smtClean="0"/>
              <a:t> </a:t>
            </a:r>
            <a:r>
              <a:rPr lang="en-US" sz="2400" dirty="0" smtClean="0">
                <a:solidFill>
                  <a:schemeClr val="bg2"/>
                </a:solidFill>
              </a:rPr>
              <a:t>daily</a:t>
            </a:r>
            <a:r>
              <a:rPr lang="en-US" sz="2400" dirty="0" smtClean="0"/>
              <a:t> </a:t>
            </a:r>
            <a:r>
              <a:rPr lang="en-US" sz="2400" dirty="0"/>
              <a:t>for </a:t>
            </a:r>
            <a:r>
              <a:rPr lang="en-US" sz="2400" u="sng" dirty="0"/>
              <a:t>3 days</a:t>
            </a:r>
            <a:r>
              <a:rPr lang="en-US" sz="2400" dirty="0" smtClean="0"/>
              <a:t>,</a:t>
            </a:r>
          </a:p>
          <a:p>
            <a:pPr algn="l" rtl="0"/>
            <a:endParaRPr lang="en-US" sz="2400" dirty="0" smtClean="0"/>
          </a:p>
          <a:p>
            <a:pPr algn="l" rtl="0"/>
            <a:r>
              <a:rPr lang="en-US" sz="2400" dirty="0" smtClean="0"/>
              <a:t> </a:t>
            </a:r>
            <a:r>
              <a:rPr lang="en-US" sz="2400" dirty="0"/>
              <a:t>increasing to </a:t>
            </a:r>
            <a:r>
              <a:rPr lang="en-US" sz="2400" dirty="0">
                <a:solidFill>
                  <a:schemeClr val="bg1"/>
                </a:solidFill>
              </a:rPr>
              <a:t>150mg</a:t>
            </a:r>
            <a:r>
              <a:rPr lang="en-US" sz="2400" dirty="0">
                <a:solidFill>
                  <a:schemeClr val="bg2">
                    <a:lumMod val="50000"/>
                  </a:schemeClr>
                </a:solidFill>
              </a:rPr>
              <a:t> twice</a:t>
            </a:r>
            <a:r>
              <a:rPr lang="en-US" sz="2400" dirty="0"/>
              <a:t> a day on day </a:t>
            </a:r>
            <a:r>
              <a:rPr lang="en-US" sz="2400" u="sng" dirty="0" smtClean="0"/>
              <a:t>four</a:t>
            </a:r>
            <a:r>
              <a:rPr lang="en-US" sz="2400" dirty="0" smtClean="0"/>
              <a:t>.</a:t>
            </a:r>
          </a:p>
          <a:p>
            <a:pPr algn="l" rtl="0"/>
            <a:endParaRPr lang="en-US" sz="2400" dirty="0" smtClean="0"/>
          </a:p>
          <a:p>
            <a:pPr algn="l" rtl="0"/>
            <a:r>
              <a:rPr lang="en-US" sz="2400" dirty="0" err="1" smtClean="0"/>
              <a:t>Bupropion</a:t>
            </a:r>
            <a:r>
              <a:rPr lang="en-US" sz="2400" dirty="0" smtClean="0"/>
              <a:t> </a:t>
            </a:r>
            <a:r>
              <a:rPr lang="en-US" sz="2400" dirty="0"/>
              <a:t>is initiated while the patient is </a:t>
            </a:r>
            <a:r>
              <a:rPr lang="en-US" sz="2400" b="1" dirty="0" smtClean="0">
                <a:solidFill>
                  <a:schemeClr val="bg1"/>
                </a:solidFill>
              </a:rPr>
              <a:t>still smoking</a:t>
            </a:r>
            <a:endParaRPr lang="en-US" sz="2400" b="1" dirty="0">
              <a:solidFill>
                <a:schemeClr val="bg1"/>
              </a:solidFill>
            </a:endParaRPr>
          </a:p>
          <a:p>
            <a:pPr algn="l" rtl="0"/>
            <a:endParaRPr lang="en-US" sz="2400" dirty="0" smtClean="0"/>
          </a:p>
          <a:p>
            <a:pPr algn="l" rtl="0"/>
            <a:r>
              <a:rPr lang="en-US" sz="2400" dirty="0" smtClean="0"/>
              <a:t>The </a:t>
            </a:r>
            <a:r>
              <a:rPr lang="en-US" sz="2400" dirty="0"/>
              <a:t>quit date is set within the second week of treatment.</a:t>
            </a:r>
            <a:endParaRPr lang="ar-SA" sz="2400"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827" y="286213"/>
            <a:ext cx="6316662" cy="1143000"/>
          </a:xfrm>
        </p:spPr>
        <p:txBody>
          <a:bodyPr/>
          <a:lstStyle/>
          <a:p>
            <a:pPr algn="ctr"/>
            <a:r>
              <a:rPr lang="en-US" b="1" dirty="0">
                <a:solidFill>
                  <a:srgbClr val="C00000"/>
                </a:solidFill>
              </a:rPr>
              <a:t>Contraindications</a:t>
            </a:r>
            <a:endParaRPr lang="ar-SA" b="1" dirty="0">
              <a:solidFill>
                <a:srgbClr val="C00000"/>
              </a:solidFill>
            </a:endParaRPr>
          </a:p>
        </p:txBody>
      </p:sp>
      <p:sp>
        <p:nvSpPr>
          <p:cNvPr id="3" name="Content Placeholder 2"/>
          <p:cNvSpPr>
            <a:spLocks noGrp="1"/>
          </p:cNvSpPr>
          <p:nvPr>
            <p:ph idx="1"/>
          </p:nvPr>
        </p:nvSpPr>
        <p:spPr>
          <a:xfrm>
            <a:off x="837908" y="2167360"/>
            <a:ext cx="7588462" cy="4525963"/>
          </a:xfrm>
        </p:spPr>
        <p:txBody>
          <a:bodyPr>
            <a:normAutofit/>
          </a:bodyPr>
          <a:lstStyle/>
          <a:p>
            <a:pPr algn="l" rtl="0"/>
            <a:r>
              <a:rPr lang="en-US" sz="2400" dirty="0"/>
              <a:t>Allergy to </a:t>
            </a:r>
            <a:r>
              <a:rPr lang="en-US" sz="2400" dirty="0" err="1"/>
              <a:t>bupropion</a:t>
            </a:r>
            <a:r>
              <a:rPr lang="en-US" sz="2400" dirty="0" smtClean="0"/>
              <a:t>,</a:t>
            </a:r>
          </a:p>
          <a:p>
            <a:pPr algn="l" rtl="0"/>
            <a:r>
              <a:rPr lang="en-US" sz="2400" dirty="0" smtClean="0"/>
              <a:t>past </a:t>
            </a:r>
            <a:r>
              <a:rPr lang="en-US" sz="2400" dirty="0"/>
              <a:t>or current seizures</a:t>
            </a:r>
            <a:r>
              <a:rPr lang="en-US" sz="2400" dirty="0" smtClean="0"/>
              <a:t>,</a:t>
            </a:r>
          </a:p>
          <a:p>
            <a:pPr algn="l" rtl="0"/>
            <a:r>
              <a:rPr lang="en-US" sz="2400" dirty="0" smtClean="0"/>
              <a:t>known </a:t>
            </a:r>
            <a:r>
              <a:rPr lang="en-US" sz="2400" dirty="0"/>
              <a:t>CNS </a:t>
            </a:r>
            <a:r>
              <a:rPr lang="en-US" sz="2400" dirty="0" err="1"/>
              <a:t>tumours</a:t>
            </a:r>
            <a:r>
              <a:rPr lang="en-US" sz="2400" dirty="0"/>
              <a:t>, </a:t>
            </a:r>
            <a:endParaRPr lang="en-US" sz="2400" dirty="0" smtClean="0"/>
          </a:p>
          <a:p>
            <a:pPr algn="l" rtl="0"/>
            <a:r>
              <a:rPr lang="en-US" sz="2400" dirty="0" smtClean="0"/>
              <a:t>abrupt withdrawal from </a:t>
            </a:r>
            <a:r>
              <a:rPr lang="en-US" sz="2400" dirty="0"/>
              <a:t>alcohol or benzodiazepines, </a:t>
            </a:r>
            <a:endParaRPr lang="en-US" sz="2400" dirty="0" smtClean="0"/>
          </a:p>
          <a:p>
            <a:pPr algn="l" rtl="0"/>
            <a:r>
              <a:rPr lang="en-US" sz="2400" dirty="0" smtClean="0"/>
              <a:t>current </a:t>
            </a:r>
            <a:r>
              <a:rPr lang="en-US" sz="2400" dirty="0"/>
              <a:t>or previous bulimia or anorexia nervosa,</a:t>
            </a:r>
            <a:endParaRPr lang="ar-SA" sz="2400" dirty="0"/>
          </a:p>
        </p:txBody>
      </p:sp>
      <p:pic>
        <p:nvPicPr>
          <p:cNvPr id="4" name="Picture 2" descr="http://lasikblog.net/wp-content/uploads/2012/01/LASIK-eye-surgery-contraindications-300x266.jpg"/>
          <p:cNvPicPr>
            <a:picLocks noChangeAspect="1" noChangeArrowheads="1"/>
          </p:cNvPicPr>
          <p:nvPr/>
        </p:nvPicPr>
        <p:blipFill>
          <a:blip r:embed="rId2" cstate="print"/>
          <a:srcRect/>
          <a:stretch>
            <a:fillRect/>
          </a:stretch>
        </p:blipFill>
        <p:spPr bwMode="auto">
          <a:xfrm>
            <a:off x="6634114" y="1266262"/>
            <a:ext cx="2155250" cy="19109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384" y="210244"/>
            <a:ext cx="6316662" cy="1143000"/>
          </a:xfrm>
        </p:spPr>
        <p:txBody>
          <a:bodyPr/>
          <a:lstStyle/>
          <a:p>
            <a:r>
              <a:rPr lang="en-US" b="1" dirty="0">
                <a:solidFill>
                  <a:srgbClr val="C00000"/>
                </a:solidFill>
              </a:rPr>
              <a:t>Adverse effects</a:t>
            </a:r>
            <a:endParaRPr lang="ar-SA" b="1" dirty="0">
              <a:solidFill>
                <a:srgbClr val="C00000"/>
              </a:solidFill>
            </a:endParaRPr>
          </a:p>
        </p:txBody>
      </p:sp>
      <p:sp>
        <p:nvSpPr>
          <p:cNvPr id="3" name="Content Placeholder 2"/>
          <p:cNvSpPr>
            <a:spLocks noGrp="1"/>
          </p:cNvSpPr>
          <p:nvPr>
            <p:ph idx="1"/>
          </p:nvPr>
        </p:nvSpPr>
        <p:spPr>
          <a:xfrm>
            <a:off x="875763" y="1600200"/>
            <a:ext cx="8144413" cy="4525963"/>
          </a:xfrm>
        </p:spPr>
        <p:txBody>
          <a:bodyPr>
            <a:normAutofit/>
          </a:bodyPr>
          <a:lstStyle/>
          <a:p>
            <a:pPr algn="l" rtl="0"/>
            <a:r>
              <a:rPr lang="en-US" sz="2400" dirty="0"/>
              <a:t>insomnia (42%), </a:t>
            </a:r>
            <a:endParaRPr lang="en-US" sz="2400" dirty="0" smtClean="0"/>
          </a:p>
          <a:p>
            <a:pPr algn="l" rtl="0"/>
            <a:r>
              <a:rPr lang="en-US" sz="2400" dirty="0" smtClean="0"/>
              <a:t>headache </a:t>
            </a:r>
            <a:r>
              <a:rPr lang="en-US" sz="2400" dirty="0"/>
              <a:t>(26%), </a:t>
            </a:r>
            <a:endParaRPr lang="en-US" sz="2400" dirty="0" smtClean="0"/>
          </a:p>
          <a:p>
            <a:pPr algn="l" rtl="0"/>
            <a:r>
              <a:rPr lang="en-US" sz="2400" dirty="0" smtClean="0"/>
              <a:t>dry </a:t>
            </a:r>
            <a:r>
              <a:rPr lang="en-US" sz="2400" dirty="0"/>
              <a:t>mouth (11%),</a:t>
            </a:r>
          </a:p>
          <a:p>
            <a:pPr algn="l" rtl="0"/>
            <a:r>
              <a:rPr lang="en-US" sz="2400" dirty="0"/>
              <a:t>nausea (10%), </a:t>
            </a:r>
            <a:endParaRPr lang="en-US" sz="2400" dirty="0" smtClean="0"/>
          </a:p>
          <a:p>
            <a:pPr algn="l" rtl="0"/>
            <a:r>
              <a:rPr lang="en-US" sz="2400" dirty="0" smtClean="0"/>
              <a:t>dizziness </a:t>
            </a:r>
            <a:r>
              <a:rPr lang="en-US" sz="2400" dirty="0"/>
              <a:t>(11%) </a:t>
            </a:r>
          </a:p>
          <a:p>
            <a:pPr algn="l" rtl="0"/>
            <a:r>
              <a:rPr lang="en-US" sz="2400" dirty="0" smtClean="0"/>
              <a:t>anxiety </a:t>
            </a:r>
            <a:r>
              <a:rPr lang="en-US" sz="2400" dirty="0"/>
              <a:t>(9</a:t>
            </a:r>
            <a:r>
              <a:rPr lang="en-US" sz="2400" dirty="0" smtClean="0"/>
              <a:t>%),</a:t>
            </a:r>
          </a:p>
          <a:p>
            <a:pPr algn="l" rtl="0"/>
            <a:r>
              <a:rPr lang="en-US" sz="2400" dirty="0" smtClean="0"/>
              <a:t>Hypersensitivity reactions (3%)</a:t>
            </a:r>
          </a:p>
          <a:p>
            <a:pPr algn="l" rtl="0"/>
            <a:r>
              <a:rPr lang="en-US" sz="2400" dirty="0" smtClean="0"/>
              <a:t>seizures 0.1</a:t>
            </a:r>
            <a:r>
              <a:rPr lang="en-US" sz="2400" dirty="0"/>
              <a:t>% (1/1000</a:t>
            </a:r>
            <a:r>
              <a:rPr lang="en-US" sz="2400" dirty="0" smtClean="0"/>
              <a:t>)</a:t>
            </a:r>
          </a:p>
          <a:p>
            <a:pPr algn="l" rtl="0">
              <a:buNone/>
            </a:pPr>
            <a:endParaRPr lang="ar-SA" sz="2400"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18724" y="297787"/>
            <a:ext cx="6316662" cy="1143000"/>
          </a:xfrm>
        </p:spPr>
        <p:txBody>
          <a:bodyPr>
            <a:normAutofit/>
          </a:bodyPr>
          <a:lstStyle/>
          <a:p>
            <a:pPr algn="ctr"/>
            <a:r>
              <a:rPr lang="en-US" b="1" dirty="0" err="1" smtClean="0">
                <a:solidFill>
                  <a:srgbClr val="C00000"/>
                </a:solidFill>
              </a:rPr>
              <a:t>Varenicline</a:t>
            </a:r>
            <a:r>
              <a:rPr lang="en-US" b="1" dirty="0" smtClean="0">
                <a:solidFill>
                  <a:srgbClr val="C00000"/>
                </a:solidFill>
              </a:rPr>
              <a:t> (</a:t>
            </a:r>
            <a:r>
              <a:rPr lang="en-US" b="1" dirty="0" err="1" smtClean="0">
                <a:solidFill>
                  <a:srgbClr val="C00000"/>
                </a:solidFill>
              </a:rPr>
              <a:t>Champix</a:t>
            </a:r>
            <a:r>
              <a:rPr lang="en-US" b="1" dirty="0" smtClean="0">
                <a:solidFill>
                  <a:srgbClr val="C00000"/>
                </a:solidFill>
              </a:rPr>
              <a:t>®)</a:t>
            </a:r>
            <a:endParaRPr lang="ar-SA" dirty="0">
              <a:solidFill>
                <a:srgbClr val="C00000"/>
              </a:solidFill>
            </a:endParaRPr>
          </a:p>
        </p:txBody>
      </p:sp>
      <p:sp>
        <p:nvSpPr>
          <p:cNvPr id="3" name="Content Placeholder 2"/>
          <p:cNvSpPr>
            <a:spLocks noGrp="1"/>
          </p:cNvSpPr>
          <p:nvPr>
            <p:ph idx="1"/>
          </p:nvPr>
        </p:nvSpPr>
        <p:spPr>
          <a:xfrm>
            <a:off x="1245704" y="1600200"/>
            <a:ext cx="7774471" cy="4525963"/>
          </a:xfrm>
        </p:spPr>
        <p:txBody>
          <a:bodyPr>
            <a:normAutofit/>
          </a:bodyPr>
          <a:lstStyle/>
          <a:p>
            <a:pPr lvl="0" algn="l" rtl="0"/>
            <a:r>
              <a:rPr lang="en-US" sz="2400" dirty="0" smtClean="0"/>
              <a:t>What is </a:t>
            </a:r>
            <a:r>
              <a:rPr lang="en-US" sz="2400" dirty="0" err="1" smtClean="0"/>
              <a:t>Varenicline</a:t>
            </a:r>
            <a:r>
              <a:rPr lang="en-US" sz="2400" dirty="0" smtClean="0"/>
              <a:t> (</a:t>
            </a:r>
            <a:r>
              <a:rPr lang="en-US" sz="2400" dirty="0" err="1" smtClean="0"/>
              <a:t>Champix</a:t>
            </a:r>
            <a:r>
              <a:rPr lang="en-US" sz="2400" dirty="0" smtClean="0"/>
              <a:t>®) ? </a:t>
            </a:r>
          </a:p>
          <a:p>
            <a:pPr algn="l" rtl="0"/>
            <a:r>
              <a:rPr lang="en-US" sz="2400" dirty="0" smtClean="0"/>
              <a:t>How does it work ? </a:t>
            </a:r>
          </a:p>
          <a:p>
            <a:pPr lvl="0" algn="l" rtl="0"/>
            <a:r>
              <a:rPr lang="en-US" sz="2400" dirty="0" smtClean="0"/>
              <a:t>Dosage .</a:t>
            </a:r>
          </a:p>
          <a:p>
            <a:pPr lvl="0" algn="l" rtl="0"/>
            <a:r>
              <a:rPr lang="en-US" sz="2400" dirty="0" smtClean="0"/>
              <a:t>Contraindications .</a:t>
            </a:r>
          </a:p>
          <a:p>
            <a:pPr lvl="0" algn="l" rtl="0"/>
            <a:r>
              <a:rPr lang="en-US" sz="2400" dirty="0" smtClean="0"/>
              <a:t>Side effects .</a:t>
            </a:r>
            <a:endParaRPr lang="ar-SA" sz="2400" dirty="0" smtClean="0"/>
          </a:p>
          <a:p>
            <a:pPr lvl="0" algn="l" rtl="0"/>
            <a:endParaRPr lang="ar-SA" sz="2400" dirty="0" smtClean="0"/>
          </a:p>
          <a:p>
            <a:pPr algn="l" rtl="0"/>
            <a:endParaRPr lang="ar-SA" sz="2400" dirty="0" smtClean="0"/>
          </a:p>
          <a:p>
            <a:pPr lvl="0" algn="l" rtl="0"/>
            <a:endParaRPr lang="ar-SA" sz="2400" dirty="0" smtClean="0"/>
          </a:p>
        </p:txBody>
      </p:sp>
      <p:sp>
        <p:nvSpPr>
          <p:cNvPr id="5" name="Title 1"/>
          <p:cNvSpPr txBox="1">
            <a:spLocks/>
          </p:cNvSpPr>
          <p:nvPr/>
        </p:nvSpPr>
        <p:spPr>
          <a:xfrm>
            <a:off x="609600" y="427038"/>
            <a:ext cx="8229600"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ar-SA"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20484" name="Picture 4" descr="http://www.ez-pharma.com/img/p/61-106-large.jpg"/>
          <p:cNvPicPr>
            <a:picLocks noChangeAspect="1" noChangeArrowheads="1"/>
          </p:cNvPicPr>
          <p:nvPr/>
        </p:nvPicPr>
        <p:blipFill>
          <a:blip r:embed="rId2" cstate="print"/>
          <a:srcRect/>
          <a:stretch>
            <a:fillRect/>
          </a:stretch>
        </p:blipFill>
        <p:spPr bwMode="auto">
          <a:xfrm>
            <a:off x="4982741" y="2784476"/>
            <a:ext cx="3258433" cy="32584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470" y="274638"/>
            <a:ext cx="6316662" cy="1143000"/>
          </a:xfrm>
        </p:spPr>
        <p:txBody>
          <a:bodyPr>
            <a:normAutofit/>
          </a:bodyPr>
          <a:lstStyle/>
          <a:p>
            <a:pPr algn="ctr"/>
            <a:r>
              <a:rPr lang="en-US" b="1" dirty="0" err="1" smtClean="0">
                <a:solidFill>
                  <a:srgbClr val="C00000"/>
                </a:solidFill>
              </a:rPr>
              <a:t>Varenicline</a:t>
            </a:r>
            <a:r>
              <a:rPr lang="en-US" b="1" dirty="0" smtClean="0">
                <a:solidFill>
                  <a:srgbClr val="C00000"/>
                </a:solidFill>
              </a:rPr>
              <a:t> (</a:t>
            </a:r>
            <a:r>
              <a:rPr lang="en-US" b="1" dirty="0" err="1" smtClean="0">
                <a:solidFill>
                  <a:srgbClr val="C00000"/>
                </a:solidFill>
              </a:rPr>
              <a:t>Champix</a:t>
            </a:r>
            <a:r>
              <a:rPr lang="en-US" b="1" dirty="0" smtClean="0">
                <a:solidFill>
                  <a:srgbClr val="C00000"/>
                </a:solidFill>
              </a:rPr>
              <a:t>®)</a:t>
            </a:r>
            <a:endParaRPr lang="ar-SA" dirty="0">
              <a:solidFill>
                <a:srgbClr val="C00000"/>
              </a:solidFill>
            </a:endParaRPr>
          </a:p>
        </p:txBody>
      </p:sp>
      <p:sp>
        <p:nvSpPr>
          <p:cNvPr id="3" name="Content Placeholder 2"/>
          <p:cNvSpPr>
            <a:spLocks noGrp="1"/>
          </p:cNvSpPr>
          <p:nvPr>
            <p:ph idx="1"/>
          </p:nvPr>
        </p:nvSpPr>
        <p:spPr>
          <a:xfrm>
            <a:off x="251520" y="1600200"/>
            <a:ext cx="8686800" cy="4525963"/>
          </a:xfrm>
        </p:spPr>
        <p:txBody>
          <a:bodyPr>
            <a:normAutofit/>
          </a:bodyPr>
          <a:lstStyle/>
          <a:p>
            <a:pPr algn="l" rtl="0"/>
            <a:r>
              <a:rPr lang="en-US" sz="2400" dirty="0" smtClean="0"/>
              <a:t>new class of drug for first line pharmacotherapy.</a:t>
            </a:r>
          </a:p>
          <a:p>
            <a:pPr algn="l" rtl="0"/>
            <a:endParaRPr lang="en-US" sz="2400" dirty="0" smtClean="0"/>
          </a:p>
          <a:p>
            <a:pPr algn="l" rtl="0"/>
            <a:r>
              <a:rPr lang="en-US" sz="2400" dirty="0" smtClean="0"/>
              <a:t>It was developed specifically for smoking cessation by targeting the nicotinic acetylcholine (</a:t>
            </a:r>
            <a:r>
              <a:rPr lang="en-US" sz="2400" dirty="0" err="1" smtClean="0"/>
              <a:t>ACh</a:t>
            </a:r>
            <a:r>
              <a:rPr lang="en-US" sz="2400" dirty="0" smtClean="0"/>
              <a:t>) receptor in the reward </a:t>
            </a:r>
            <a:r>
              <a:rPr lang="en-US" sz="2400" dirty="0" err="1" smtClean="0"/>
              <a:t>centres</a:t>
            </a:r>
            <a:r>
              <a:rPr lang="en-US" sz="2400" dirty="0" smtClean="0"/>
              <a:t> in the brain.</a:t>
            </a:r>
            <a:endParaRPr lang="ar-SA" sz="2400"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531" y="181873"/>
            <a:ext cx="6316662" cy="1143000"/>
          </a:xfrm>
        </p:spPr>
        <p:txBody>
          <a:bodyPr/>
          <a:lstStyle/>
          <a:p>
            <a:r>
              <a:rPr lang="en-US" b="1" dirty="0" smtClean="0">
                <a:solidFill>
                  <a:srgbClr val="C00000"/>
                </a:solidFill>
              </a:rPr>
              <a:t>How Does </a:t>
            </a:r>
            <a:r>
              <a:rPr lang="en-US" b="1" dirty="0" err="1" smtClean="0">
                <a:solidFill>
                  <a:srgbClr val="C00000"/>
                </a:solidFill>
              </a:rPr>
              <a:t>Varenicline</a:t>
            </a:r>
            <a:r>
              <a:rPr lang="en-US" b="1" dirty="0" smtClean="0">
                <a:solidFill>
                  <a:srgbClr val="C00000"/>
                </a:solidFill>
              </a:rPr>
              <a:t> Work ? </a:t>
            </a:r>
            <a:endParaRPr lang="ar-SA" b="1" dirty="0">
              <a:solidFill>
                <a:srgbClr val="C00000"/>
              </a:solidFill>
            </a:endParaRPr>
          </a:p>
        </p:txBody>
      </p:sp>
      <p:sp>
        <p:nvSpPr>
          <p:cNvPr id="3" name="Content Placeholder 2"/>
          <p:cNvSpPr>
            <a:spLocks noGrp="1"/>
          </p:cNvSpPr>
          <p:nvPr>
            <p:ph idx="1"/>
          </p:nvPr>
        </p:nvSpPr>
        <p:spPr>
          <a:xfrm>
            <a:off x="323528" y="1600200"/>
            <a:ext cx="8363272" cy="4781128"/>
          </a:xfrm>
        </p:spPr>
        <p:txBody>
          <a:bodyPr>
            <a:normAutofit/>
          </a:bodyPr>
          <a:lstStyle/>
          <a:p>
            <a:pPr algn="l" rtl="0"/>
            <a:r>
              <a:rPr lang="en-US" sz="2400" dirty="0" err="1" smtClean="0"/>
              <a:t>Varenicline</a:t>
            </a:r>
            <a:r>
              <a:rPr lang="en-US" sz="2400" dirty="0" smtClean="0"/>
              <a:t> binds with high affinity at </a:t>
            </a:r>
            <a:r>
              <a:rPr lang="en-US" sz="2400" dirty="0" smtClean="0">
                <a:solidFill>
                  <a:schemeClr val="bg2"/>
                </a:solidFill>
              </a:rPr>
              <a:t>the α4β2 nicotinic </a:t>
            </a:r>
            <a:r>
              <a:rPr lang="en-US" sz="2400" dirty="0" err="1" smtClean="0">
                <a:solidFill>
                  <a:schemeClr val="bg2"/>
                </a:solidFill>
              </a:rPr>
              <a:t>ACh</a:t>
            </a:r>
            <a:r>
              <a:rPr lang="en-US" sz="2400" dirty="0" smtClean="0">
                <a:solidFill>
                  <a:schemeClr val="bg2"/>
                </a:solidFill>
              </a:rPr>
              <a:t> receptor</a:t>
            </a:r>
          </a:p>
          <a:p>
            <a:pPr algn="l" rtl="0"/>
            <a:endParaRPr lang="en-US" sz="2400" dirty="0" smtClean="0"/>
          </a:p>
          <a:p>
            <a:pPr algn="l" rtl="0"/>
            <a:r>
              <a:rPr lang="en-US" sz="2400" dirty="0" smtClean="0"/>
              <a:t>It acts as a partial agonist to alleviate symptoms of craving and withdrawal.</a:t>
            </a:r>
          </a:p>
          <a:p>
            <a:pPr algn="l" rtl="0"/>
            <a:endParaRPr lang="en-US" sz="2400" dirty="0" smtClean="0"/>
          </a:p>
          <a:p>
            <a:pPr algn="l" rtl="0"/>
            <a:r>
              <a:rPr lang="en-US" sz="2400" dirty="0" smtClean="0"/>
              <a:t>At the same time, if a cigarette is smoked, </a:t>
            </a:r>
            <a:r>
              <a:rPr lang="en-US" sz="2400" dirty="0" smtClean="0">
                <a:solidFill>
                  <a:schemeClr val="bg2"/>
                </a:solidFill>
              </a:rPr>
              <a:t>the drug prevents inhaled nicotine from activating the α4β2 receptor sufficiently </a:t>
            </a:r>
            <a:r>
              <a:rPr lang="en-US" sz="2400" dirty="0" smtClean="0"/>
              <a:t>to cause the pleasure and reward response</a:t>
            </a:r>
            <a:endParaRPr lang="ar-SA" sz="24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ind_3052_slide">
  <a:themeElements>
    <a:clrScheme name="Office Theme 2">
      <a:dk1>
        <a:srgbClr val="333333"/>
      </a:dk1>
      <a:lt1>
        <a:srgbClr val="FFFFFF"/>
      </a:lt1>
      <a:dk2>
        <a:srgbClr val="993300"/>
      </a:dk2>
      <a:lt2>
        <a:srgbClr val="FFFFFF"/>
      </a:lt2>
      <a:accent1>
        <a:srgbClr val="EBA346"/>
      </a:accent1>
      <a:accent2>
        <a:srgbClr val="F2858B"/>
      </a:accent2>
      <a:accent3>
        <a:srgbClr val="CAADAA"/>
      </a:accent3>
      <a:accent4>
        <a:srgbClr val="DADADA"/>
      </a:accent4>
      <a:accent5>
        <a:srgbClr val="F3CEB0"/>
      </a:accent5>
      <a:accent6>
        <a:srgbClr val="DB787D"/>
      </a:accent6>
      <a:hlink>
        <a:srgbClr val="FFAA80"/>
      </a:hlink>
      <a:folHlink>
        <a:srgbClr val="F2B6E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Office Theme 1">
        <a:dk1>
          <a:srgbClr val="333333"/>
        </a:dk1>
        <a:lt1>
          <a:srgbClr val="FFFFFF"/>
        </a:lt1>
        <a:dk2>
          <a:srgbClr val="993300"/>
        </a:dk2>
        <a:lt2>
          <a:srgbClr val="FFFFFF"/>
        </a:lt2>
        <a:accent1>
          <a:srgbClr val="D97B4C"/>
        </a:accent1>
        <a:accent2>
          <a:srgbClr val="E68A5C"/>
        </a:accent2>
        <a:accent3>
          <a:srgbClr val="CAADAA"/>
        </a:accent3>
        <a:accent4>
          <a:srgbClr val="DADADA"/>
        </a:accent4>
        <a:accent5>
          <a:srgbClr val="E9BFB2"/>
        </a:accent5>
        <a:accent6>
          <a:srgbClr val="D07D53"/>
        </a:accent6>
        <a:hlink>
          <a:srgbClr val="F2A279"/>
        </a:hlink>
        <a:folHlink>
          <a:srgbClr val="FFBB99"/>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FFFFFF"/>
        </a:lt1>
        <a:dk2>
          <a:srgbClr val="993300"/>
        </a:dk2>
        <a:lt2>
          <a:srgbClr val="FFFFFF"/>
        </a:lt2>
        <a:accent1>
          <a:srgbClr val="EBA346"/>
        </a:accent1>
        <a:accent2>
          <a:srgbClr val="F2858B"/>
        </a:accent2>
        <a:accent3>
          <a:srgbClr val="CAADAA"/>
        </a:accent3>
        <a:accent4>
          <a:srgbClr val="DADADA"/>
        </a:accent4>
        <a:accent5>
          <a:srgbClr val="F3CEB0"/>
        </a:accent5>
        <a:accent6>
          <a:srgbClr val="DB787D"/>
        </a:accent6>
        <a:hlink>
          <a:srgbClr val="FFAA80"/>
        </a:hlink>
        <a:folHlink>
          <a:srgbClr val="F2B6E0"/>
        </a:folHlink>
      </a:clrScheme>
      <a:clrMap bg1="dk2" tx1="lt1" bg2="dk1" tx2="lt2" accent1="accent1" accent2="accent2" accent3="accent3" accent4="accent4" accent5="accent5" accent6="accent6" hlink="hlink" folHlink="folHlink"/>
    </a:extraClrScheme>
    <a:extraClrScheme>
      <a:clrScheme name="Office Theme 3">
        <a:dk1>
          <a:srgbClr val="333333"/>
        </a:dk1>
        <a:lt1>
          <a:srgbClr val="FFFFFF"/>
        </a:lt1>
        <a:dk2>
          <a:srgbClr val="993300"/>
        </a:dk2>
        <a:lt2>
          <a:srgbClr val="FFFFFF"/>
        </a:lt2>
        <a:accent1>
          <a:srgbClr val="80D474"/>
        </a:accent1>
        <a:accent2>
          <a:srgbClr val="F2996D"/>
        </a:accent2>
        <a:accent3>
          <a:srgbClr val="CAADAA"/>
        </a:accent3>
        <a:accent4>
          <a:srgbClr val="DADADA"/>
        </a:accent4>
        <a:accent5>
          <a:srgbClr val="C0E6BC"/>
        </a:accent5>
        <a:accent6>
          <a:srgbClr val="DB8A62"/>
        </a:accent6>
        <a:hlink>
          <a:srgbClr val="D8DE85"/>
        </a:hlink>
        <a:folHlink>
          <a:srgbClr val="ACC8E6"/>
        </a:folHlink>
      </a:clrScheme>
      <a:clrMap bg1="dk2" tx1="lt1" bg2="dk1" tx2="lt2" accent1="accent1" accent2="accent2" accent3="accent3" accent4="accent4" accent5="accent5" accent6="accent6" hlink="hlink" folHlink="folHlink"/>
    </a:extraClrScheme>
    <a:extraClrScheme>
      <a:clrScheme name="Office Theme 4">
        <a:dk1>
          <a:srgbClr val="333333"/>
        </a:dk1>
        <a:lt1>
          <a:srgbClr val="FFFFFF"/>
        </a:lt1>
        <a:dk2>
          <a:srgbClr val="993300"/>
        </a:dk2>
        <a:lt2>
          <a:srgbClr val="FFFFFF"/>
        </a:lt2>
        <a:accent1>
          <a:srgbClr val="88CFD1"/>
        </a:accent1>
        <a:accent2>
          <a:srgbClr val="D9D56C"/>
        </a:accent2>
        <a:accent3>
          <a:srgbClr val="CAADAA"/>
        </a:accent3>
        <a:accent4>
          <a:srgbClr val="DADADA"/>
        </a:accent4>
        <a:accent5>
          <a:srgbClr val="C3E4E5"/>
        </a:accent5>
        <a:accent6>
          <a:srgbClr val="C4C161"/>
        </a:accent6>
        <a:hlink>
          <a:srgbClr val="DCC7EB"/>
        </a:hlink>
        <a:folHlink>
          <a:srgbClr val="FFAA80"/>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D97B4C"/>
        </a:accent1>
        <a:accent2>
          <a:srgbClr val="E68A5C"/>
        </a:accent2>
        <a:accent3>
          <a:srgbClr val="FFFFFF"/>
        </a:accent3>
        <a:accent4>
          <a:srgbClr val="000000"/>
        </a:accent4>
        <a:accent5>
          <a:srgbClr val="E9BFB2"/>
        </a:accent5>
        <a:accent6>
          <a:srgbClr val="D07D53"/>
        </a:accent6>
        <a:hlink>
          <a:srgbClr val="F2A279"/>
        </a:hlink>
        <a:folHlink>
          <a:srgbClr val="FFBB99"/>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EBA346"/>
        </a:accent1>
        <a:accent2>
          <a:srgbClr val="F2858B"/>
        </a:accent2>
        <a:accent3>
          <a:srgbClr val="FFFFFF"/>
        </a:accent3>
        <a:accent4>
          <a:srgbClr val="000000"/>
        </a:accent4>
        <a:accent5>
          <a:srgbClr val="F3CEB0"/>
        </a:accent5>
        <a:accent6>
          <a:srgbClr val="DB787D"/>
        </a:accent6>
        <a:hlink>
          <a:srgbClr val="FFAA80"/>
        </a:hlink>
        <a:folHlink>
          <a:srgbClr val="F2B6E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80D474"/>
        </a:accent1>
        <a:accent2>
          <a:srgbClr val="F2996D"/>
        </a:accent2>
        <a:accent3>
          <a:srgbClr val="FFFFFF"/>
        </a:accent3>
        <a:accent4>
          <a:srgbClr val="000000"/>
        </a:accent4>
        <a:accent5>
          <a:srgbClr val="C0E6BC"/>
        </a:accent5>
        <a:accent6>
          <a:srgbClr val="DB8A62"/>
        </a:accent6>
        <a:hlink>
          <a:srgbClr val="D8DE85"/>
        </a:hlink>
        <a:folHlink>
          <a:srgbClr val="ACC8E6"/>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88CFD1"/>
        </a:accent1>
        <a:accent2>
          <a:srgbClr val="D9D56C"/>
        </a:accent2>
        <a:accent3>
          <a:srgbClr val="FFFFFF"/>
        </a:accent3>
        <a:accent4>
          <a:srgbClr val="000000"/>
        </a:accent4>
        <a:accent5>
          <a:srgbClr val="C3E4E5"/>
        </a:accent5>
        <a:accent6>
          <a:srgbClr val="C4C161"/>
        </a:accent6>
        <a:hlink>
          <a:srgbClr val="DCC7EB"/>
        </a:hlink>
        <a:folHlink>
          <a:srgbClr val="FFAA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333333"/>
      </a:dk1>
      <a:lt1>
        <a:srgbClr val="FFFFFF"/>
      </a:lt1>
      <a:dk2>
        <a:srgbClr val="993300"/>
      </a:dk2>
      <a:lt2>
        <a:srgbClr val="FFFFFF"/>
      </a:lt2>
      <a:accent1>
        <a:srgbClr val="EBA346"/>
      </a:accent1>
      <a:accent2>
        <a:srgbClr val="F2858B"/>
      </a:accent2>
      <a:accent3>
        <a:srgbClr val="CAADAA"/>
      </a:accent3>
      <a:accent4>
        <a:srgbClr val="DADADA"/>
      </a:accent4>
      <a:accent5>
        <a:srgbClr val="F3CEB0"/>
      </a:accent5>
      <a:accent6>
        <a:srgbClr val="DB787D"/>
      </a:accent6>
      <a:hlink>
        <a:srgbClr val="FFAA80"/>
      </a:hlink>
      <a:folHlink>
        <a:srgbClr val="F2B6E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333333"/>
        </a:dk1>
        <a:lt1>
          <a:srgbClr val="FFFFFF"/>
        </a:lt1>
        <a:dk2>
          <a:srgbClr val="993300"/>
        </a:dk2>
        <a:lt2>
          <a:srgbClr val="FFFFFF"/>
        </a:lt2>
        <a:accent1>
          <a:srgbClr val="D97B4C"/>
        </a:accent1>
        <a:accent2>
          <a:srgbClr val="E68A5C"/>
        </a:accent2>
        <a:accent3>
          <a:srgbClr val="CAADAA"/>
        </a:accent3>
        <a:accent4>
          <a:srgbClr val="DADADA"/>
        </a:accent4>
        <a:accent5>
          <a:srgbClr val="E9BFB2"/>
        </a:accent5>
        <a:accent6>
          <a:srgbClr val="D07D53"/>
        </a:accent6>
        <a:hlink>
          <a:srgbClr val="F2A279"/>
        </a:hlink>
        <a:folHlink>
          <a:srgbClr val="FFBB99"/>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993300"/>
        </a:dk2>
        <a:lt2>
          <a:srgbClr val="FFFFFF"/>
        </a:lt2>
        <a:accent1>
          <a:srgbClr val="EBA346"/>
        </a:accent1>
        <a:accent2>
          <a:srgbClr val="F2858B"/>
        </a:accent2>
        <a:accent3>
          <a:srgbClr val="CAADAA"/>
        </a:accent3>
        <a:accent4>
          <a:srgbClr val="DADADA"/>
        </a:accent4>
        <a:accent5>
          <a:srgbClr val="F3CEB0"/>
        </a:accent5>
        <a:accent6>
          <a:srgbClr val="DB787D"/>
        </a:accent6>
        <a:hlink>
          <a:srgbClr val="FFAA80"/>
        </a:hlink>
        <a:folHlink>
          <a:srgbClr val="F2B6E0"/>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993300"/>
        </a:dk2>
        <a:lt2>
          <a:srgbClr val="FFFFFF"/>
        </a:lt2>
        <a:accent1>
          <a:srgbClr val="80D474"/>
        </a:accent1>
        <a:accent2>
          <a:srgbClr val="F2996D"/>
        </a:accent2>
        <a:accent3>
          <a:srgbClr val="CAADAA"/>
        </a:accent3>
        <a:accent4>
          <a:srgbClr val="DADADA"/>
        </a:accent4>
        <a:accent5>
          <a:srgbClr val="C0E6BC"/>
        </a:accent5>
        <a:accent6>
          <a:srgbClr val="DB8A62"/>
        </a:accent6>
        <a:hlink>
          <a:srgbClr val="D8DE85"/>
        </a:hlink>
        <a:folHlink>
          <a:srgbClr val="ACC8E6"/>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993300"/>
        </a:dk2>
        <a:lt2>
          <a:srgbClr val="FFFFFF"/>
        </a:lt2>
        <a:accent1>
          <a:srgbClr val="88CFD1"/>
        </a:accent1>
        <a:accent2>
          <a:srgbClr val="D9D56C"/>
        </a:accent2>
        <a:accent3>
          <a:srgbClr val="CAADAA"/>
        </a:accent3>
        <a:accent4>
          <a:srgbClr val="DADADA"/>
        </a:accent4>
        <a:accent5>
          <a:srgbClr val="C3E4E5"/>
        </a:accent5>
        <a:accent6>
          <a:srgbClr val="C4C161"/>
        </a:accent6>
        <a:hlink>
          <a:srgbClr val="DCC7EB"/>
        </a:hlink>
        <a:folHlink>
          <a:srgbClr val="FFAA80"/>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D97B4C"/>
        </a:accent1>
        <a:accent2>
          <a:srgbClr val="E68A5C"/>
        </a:accent2>
        <a:accent3>
          <a:srgbClr val="FFFFFF"/>
        </a:accent3>
        <a:accent4>
          <a:srgbClr val="000000"/>
        </a:accent4>
        <a:accent5>
          <a:srgbClr val="E9BFB2"/>
        </a:accent5>
        <a:accent6>
          <a:srgbClr val="D07D53"/>
        </a:accent6>
        <a:hlink>
          <a:srgbClr val="F2A279"/>
        </a:hlink>
        <a:folHlink>
          <a:srgbClr val="FFBB99"/>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EBA346"/>
        </a:accent1>
        <a:accent2>
          <a:srgbClr val="F2858B"/>
        </a:accent2>
        <a:accent3>
          <a:srgbClr val="FFFFFF"/>
        </a:accent3>
        <a:accent4>
          <a:srgbClr val="000000"/>
        </a:accent4>
        <a:accent5>
          <a:srgbClr val="F3CEB0"/>
        </a:accent5>
        <a:accent6>
          <a:srgbClr val="DB787D"/>
        </a:accent6>
        <a:hlink>
          <a:srgbClr val="FFAA80"/>
        </a:hlink>
        <a:folHlink>
          <a:srgbClr val="F2B6E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80D474"/>
        </a:accent1>
        <a:accent2>
          <a:srgbClr val="F2996D"/>
        </a:accent2>
        <a:accent3>
          <a:srgbClr val="FFFFFF"/>
        </a:accent3>
        <a:accent4>
          <a:srgbClr val="000000"/>
        </a:accent4>
        <a:accent5>
          <a:srgbClr val="C0E6BC"/>
        </a:accent5>
        <a:accent6>
          <a:srgbClr val="DB8A62"/>
        </a:accent6>
        <a:hlink>
          <a:srgbClr val="D8DE85"/>
        </a:hlink>
        <a:folHlink>
          <a:srgbClr val="ACC8E6"/>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88CFD1"/>
        </a:accent1>
        <a:accent2>
          <a:srgbClr val="D9D56C"/>
        </a:accent2>
        <a:accent3>
          <a:srgbClr val="FFFFFF"/>
        </a:accent3>
        <a:accent4>
          <a:srgbClr val="000000"/>
        </a:accent4>
        <a:accent5>
          <a:srgbClr val="C3E4E5"/>
        </a:accent5>
        <a:accent6>
          <a:srgbClr val="C4C161"/>
        </a:accent6>
        <a:hlink>
          <a:srgbClr val="DCC7EB"/>
        </a:hlink>
        <a:folHlink>
          <a:srgbClr val="FFAA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ind_3052_slide</Template>
  <TotalTime>723</TotalTime>
  <Words>5898</Words>
  <Application>Microsoft Office PowerPoint</Application>
  <PresentationFormat>On-screen Show (4:3)</PresentationFormat>
  <Paragraphs>709</Paragraphs>
  <Slides>117</Slides>
  <Notes>21</Notes>
  <HiddenSlides>0</HiddenSlides>
  <MMClips>0</MMClips>
  <ScaleCrop>false</ScaleCrop>
  <HeadingPairs>
    <vt:vector size="4" baseType="variant">
      <vt:variant>
        <vt:lpstr>Theme</vt:lpstr>
      </vt:variant>
      <vt:variant>
        <vt:i4>2</vt:i4>
      </vt:variant>
      <vt:variant>
        <vt:lpstr>Slide Titles</vt:lpstr>
      </vt:variant>
      <vt:variant>
        <vt:i4>117</vt:i4>
      </vt:variant>
    </vt:vector>
  </HeadingPairs>
  <TitlesOfParts>
    <vt:vector size="119" baseType="lpstr">
      <vt:lpstr>ind_3052_slide</vt:lpstr>
      <vt:lpstr>1_Default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The health risks of smoking</vt:lpstr>
      <vt:lpstr>Slide 21</vt:lpstr>
      <vt:lpstr>Smoking and Pregnancy  </vt:lpstr>
      <vt:lpstr>Secondhand Tobacco Smoke</vt:lpstr>
      <vt:lpstr>Slide 24</vt:lpstr>
      <vt:lpstr>Slide 25</vt:lpstr>
      <vt:lpstr>Slide 26</vt:lpstr>
      <vt:lpstr>Slide 27</vt:lpstr>
      <vt:lpstr>Slide 28</vt:lpstr>
      <vt:lpstr>Screening : </vt:lpstr>
      <vt:lpstr>Slide 30</vt:lpstr>
      <vt:lpstr>Not Thinking About Quitting:  </vt:lpstr>
      <vt:lpstr>Thinking About Quitting :</vt:lpstr>
      <vt:lpstr>5 A’s appraoch : </vt:lpstr>
      <vt:lpstr>Clinical Visit of such smoker we have to follow some points :</vt:lpstr>
      <vt:lpstr>Slide 35</vt:lpstr>
      <vt:lpstr>Slide 36</vt:lpstr>
      <vt:lpstr>Slide 37</vt:lpstr>
      <vt:lpstr>We have to check for any compensatory smoking: </vt:lpstr>
      <vt:lpstr>Slide 39</vt:lpstr>
      <vt:lpstr>Slide 40</vt:lpstr>
      <vt:lpstr>Slide 41</vt:lpstr>
      <vt:lpstr>Slide 42</vt:lpstr>
      <vt:lpstr>Slide 43</vt:lpstr>
      <vt:lpstr>Slide 44</vt:lpstr>
      <vt:lpstr>   Why quitting can seem so hard?</vt:lpstr>
      <vt:lpstr>Start your stop smoking plan with START </vt:lpstr>
      <vt:lpstr>Role of the primary care physician</vt:lpstr>
      <vt:lpstr>Slide 48</vt:lpstr>
      <vt:lpstr>Slide 49</vt:lpstr>
      <vt:lpstr>What can we do for patient Not Ready to Make a Quit Attempt ?</vt:lpstr>
      <vt:lpstr>Slide 51</vt:lpstr>
      <vt:lpstr>Slide 52</vt:lpstr>
      <vt:lpstr>Many smokers are uncomfortable with their continued smoking and  report a variety of reasons for why they would like to stop</vt:lpstr>
      <vt:lpstr>Health Benefits of Stopping Smoking </vt:lpstr>
      <vt:lpstr>Slide 55</vt:lpstr>
      <vt:lpstr>Slide 56</vt:lpstr>
      <vt:lpstr>Slide 57</vt:lpstr>
      <vt:lpstr>Slide 58</vt:lpstr>
      <vt:lpstr>How Can Psychotherapy Help You Quit Smoking? </vt:lpstr>
      <vt:lpstr>Slide 60</vt:lpstr>
      <vt:lpstr>Slide 61</vt:lpstr>
      <vt:lpstr>Slide 62</vt:lpstr>
      <vt:lpstr>Slide 63</vt:lpstr>
      <vt:lpstr>Slide 64</vt:lpstr>
      <vt:lpstr>Your Role as a Friend/mother/wife/sister</vt:lpstr>
      <vt:lpstr>Slide 66</vt:lpstr>
      <vt:lpstr>Physiology and action of Nicotine Nicotine dependence Nicotine withdrawal  Nicotine pharmacotherapy</vt:lpstr>
      <vt:lpstr>Nicotine physiology and action </vt:lpstr>
      <vt:lpstr>Nicotine physiology and action </vt:lpstr>
      <vt:lpstr>Nicotine physiology and action </vt:lpstr>
      <vt:lpstr>Nicotine physiology and action </vt:lpstr>
      <vt:lpstr>Slide 72</vt:lpstr>
      <vt:lpstr>Nicotine dependence</vt:lpstr>
      <vt:lpstr>Slide 74</vt:lpstr>
      <vt:lpstr>Nicotine dependence</vt:lpstr>
      <vt:lpstr>Nicotine dependence</vt:lpstr>
      <vt:lpstr>I don’t feel like an addict, smoking is just a habit isn’t it?</vt:lpstr>
      <vt:lpstr>things can make it more difficult for a smoker to stop</vt:lpstr>
      <vt:lpstr>Tobacco withdrawal syndrome</vt:lpstr>
      <vt:lpstr>Tobacco withdrawal syndrome</vt:lpstr>
      <vt:lpstr>Tobacco withdrawal syndrome</vt:lpstr>
      <vt:lpstr>Tobacco withdrawal syndrome</vt:lpstr>
      <vt:lpstr>Pharmacotherapy of smoking .. </vt:lpstr>
      <vt:lpstr>Nicotine Replacement Therapy</vt:lpstr>
      <vt:lpstr>Nicotine Replacement Therapy</vt:lpstr>
      <vt:lpstr>Nicotine Replacement Therapy</vt:lpstr>
      <vt:lpstr>Slide 87</vt:lpstr>
      <vt:lpstr>Adverse effects</vt:lpstr>
      <vt:lpstr>Contraindications of NRT </vt:lpstr>
      <vt:lpstr>Bupropion (Zyban®)</vt:lpstr>
      <vt:lpstr>Bupropion sustained release (Zyban®)</vt:lpstr>
      <vt:lpstr>Bupropion</vt:lpstr>
      <vt:lpstr>How does Zyban work?</vt:lpstr>
      <vt:lpstr>Bupropion Dosage</vt:lpstr>
      <vt:lpstr>Contraindications</vt:lpstr>
      <vt:lpstr>Adverse effects</vt:lpstr>
      <vt:lpstr>Varenicline (Champix®)</vt:lpstr>
      <vt:lpstr>Varenicline (Champix®)</vt:lpstr>
      <vt:lpstr>How Does Varenicline Work ? </vt:lpstr>
      <vt:lpstr>varenicline Dosage</vt:lpstr>
      <vt:lpstr>varenicline Dosage  </vt:lpstr>
      <vt:lpstr>Contraindications </vt:lpstr>
      <vt:lpstr>adverse effects </vt:lpstr>
      <vt:lpstr>Second-line agents ..</vt:lpstr>
      <vt:lpstr>Slide 105</vt:lpstr>
      <vt:lpstr>Slide 106</vt:lpstr>
      <vt:lpstr>And lapse Relapse</vt:lpstr>
      <vt:lpstr>Slide 108</vt:lpstr>
      <vt:lpstr>Slide 109</vt:lpstr>
      <vt:lpstr>High-risk relapse situations</vt:lpstr>
      <vt:lpstr>Relapse Prevention Therapy (RPT)</vt:lpstr>
      <vt:lpstr>Remember the 4Ds: </vt:lpstr>
      <vt:lpstr>Slide 113</vt:lpstr>
      <vt:lpstr>Slide 114</vt:lpstr>
      <vt:lpstr>Remember </vt:lpstr>
      <vt:lpstr>References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127</cp:revision>
  <dcterms:created xsi:type="dcterms:W3CDTF">2012-05-10T20:10:56Z</dcterms:created>
  <dcterms:modified xsi:type="dcterms:W3CDTF">2012-05-17T15:34:09Z</dcterms:modified>
</cp:coreProperties>
</file>