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7" r:id="rId1"/>
    <p:sldMasterId id="2147483689" r:id="rId2"/>
  </p:sldMasterIdLst>
  <p:notesMasterIdLst>
    <p:notesMasterId r:id="rId47"/>
  </p:notesMasterIdLst>
  <p:sldIdLst>
    <p:sldId id="256" r:id="rId3"/>
    <p:sldId id="297" r:id="rId4"/>
    <p:sldId id="257" r:id="rId5"/>
    <p:sldId id="258" r:id="rId6"/>
    <p:sldId id="259" r:id="rId7"/>
    <p:sldId id="261" r:id="rId8"/>
    <p:sldId id="262" r:id="rId9"/>
    <p:sldId id="264" r:id="rId10"/>
    <p:sldId id="265" r:id="rId11"/>
    <p:sldId id="266" r:id="rId12"/>
    <p:sldId id="267" r:id="rId13"/>
    <p:sldId id="268" r:id="rId14"/>
    <p:sldId id="269" r:id="rId15"/>
    <p:sldId id="270" r:id="rId16"/>
    <p:sldId id="271" r:id="rId17"/>
    <p:sldId id="298" r:id="rId18"/>
    <p:sldId id="278" r:id="rId19"/>
    <p:sldId id="272" r:id="rId20"/>
    <p:sldId id="280" r:id="rId21"/>
    <p:sldId id="299" r:id="rId22"/>
    <p:sldId id="273" r:id="rId23"/>
    <p:sldId id="276" r:id="rId24"/>
    <p:sldId id="277" r:id="rId25"/>
    <p:sldId id="284" r:id="rId26"/>
    <p:sldId id="300" r:id="rId27"/>
    <p:sldId id="294" r:id="rId28"/>
    <p:sldId id="291" r:id="rId29"/>
    <p:sldId id="295" r:id="rId30"/>
    <p:sldId id="296" r:id="rId31"/>
    <p:sldId id="308" r:id="rId32"/>
    <p:sldId id="302" r:id="rId33"/>
    <p:sldId id="311" r:id="rId34"/>
    <p:sldId id="306" r:id="rId35"/>
    <p:sldId id="307" r:id="rId36"/>
    <p:sldId id="305" r:id="rId37"/>
    <p:sldId id="303" r:id="rId38"/>
    <p:sldId id="310" r:id="rId39"/>
    <p:sldId id="312" r:id="rId40"/>
    <p:sldId id="318" r:id="rId41"/>
    <p:sldId id="319" r:id="rId42"/>
    <p:sldId id="314" r:id="rId43"/>
    <p:sldId id="315" r:id="rId44"/>
    <p:sldId id="316" r:id="rId45"/>
    <p:sldId id="309" r:id="rId4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38E618AD-199D-4B8B-8D51-31F94F8AE234}" type="datetimeFigureOut">
              <a:rPr lang="ar-SA"/>
              <a:pPr>
                <a:defRPr/>
              </a:pPr>
              <a:t>23/04/33</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64A4BC45-394F-4F7D-9E6A-6CAD6E9634B9}"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Surgery" TargetMode="External"/><Relationship Id="rId13" Type="http://schemas.openxmlformats.org/officeDocument/2006/relationships/hyperlink" Target="http://en.wikipedia.org/wiki/Medical_record" TargetMode="External"/><Relationship Id="rId18" Type="http://schemas.openxmlformats.org/officeDocument/2006/relationships/hyperlink" Target="http://en.wikipedia.org/wiki/Alcohol" TargetMode="External"/><Relationship Id="rId3" Type="http://schemas.openxmlformats.org/officeDocument/2006/relationships/hyperlink" Target="http://en.wikipedia.org/wiki/Medical_history" TargetMode="External"/><Relationship Id="rId21" Type="http://schemas.openxmlformats.org/officeDocument/2006/relationships/hyperlink" Target="http://en.wikipedia.org/wiki/Sexual_orientation" TargetMode="External"/><Relationship Id="rId7" Type="http://schemas.openxmlformats.org/officeDocument/2006/relationships/hyperlink" Target="http://en.wikipedia.org/wiki/Growth_landmarks" TargetMode="External"/><Relationship Id="rId12" Type="http://schemas.openxmlformats.org/officeDocument/2006/relationships/hyperlink" Target="http://en.wikipedia.org/wiki/Family" TargetMode="External"/><Relationship Id="rId17" Type="http://schemas.openxmlformats.org/officeDocument/2006/relationships/hyperlink" Target="http://en.wikipedia.org/wiki/Tobacco" TargetMode="External"/><Relationship Id="rId2" Type="http://schemas.openxmlformats.org/officeDocument/2006/relationships/slide" Target="../slides/slide10.xml"/><Relationship Id="rId16" Type="http://schemas.openxmlformats.org/officeDocument/2006/relationships/hyperlink" Target="http://en.wikipedia.org/wiki/Community" TargetMode="External"/><Relationship Id="rId20" Type="http://schemas.openxmlformats.org/officeDocument/2006/relationships/hyperlink" Target="http://en.wikipedia.org/wiki/Diet_(nutrition)" TargetMode="External"/><Relationship Id="rId1" Type="http://schemas.openxmlformats.org/officeDocument/2006/relationships/notesMaster" Target="../notesMasters/notesMaster1.xml"/><Relationship Id="rId6" Type="http://schemas.openxmlformats.org/officeDocument/2006/relationships/hyperlink" Target="http://en.wikipedia.org/wiki/Illness" TargetMode="External"/><Relationship Id="rId11" Type="http://schemas.openxmlformats.org/officeDocument/2006/relationships/hyperlink" Target="http://en.wikipedia.org/wiki/Pregnancy" TargetMode="External"/><Relationship Id="rId5" Type="http://schemas.openxmlformats.org/officeDocument/2006/relationships/hyperlink" Target="http://en.wikipedia.org/wiki/Disease" TargetMode="External"/><Relationship Id="rId15" Type="http://schemas.openxmlformats.org/officeDocument/2006/relationships/hyperlink" Target="http://en.wikipedia.org/wiki/Interpersonal_relationship" TargetMode="External"/><Relationship Id="rId23" Type="http://schemas.openxmlformats.org/officeDocument/2006/relationships/hyperlink" Target="http://en.wikipedia.org/wiki/Immune_system" TargetMode="External"/><Relationship Id="rId10" Type="http://schemas.openxmlformats.org/officeDocument/2006/relationships/hyperlink" Target="http://en.wikipedia.org/wiki/Obstetrics" TargetMode="External"/><Relationship Id="rId19" Type="http://schemas.openxmlformats.org/officeDocument/2006/relationships/hyperlink" Target="http://en.wikipedia.org/wiki/Exercise" TargetMode="External"/><Relationship Id="rId4" Type="http://schemas.openxmlformats.org/officeDocument/2006/relationships/hyperlink" Target="http://en.wikipedia.org/wiki/Longitudinal_study" TargetMode="External"/><Relationship Id="rId9" Type="http://schemas.openxmlformats.org/officeDocument/2006/relationships/hyperlink" Target="http://en.wikipedia.org/wiki/Report" TargetMode="External"/><Relationship Id="rId14" Type="http://schemas.openxmlformats.org/officeDocument/2006/relationships/hyperlink" Target="http://en.wikipedia.org/wiki/Pedigree_chart" TargetMode="External"/><Relationship Id="rId22" Type="http://schemas.openxmlformats.org/officeDocument/2006/relationships/hyperlink" Target="http://en.wikipedia.org/wiki/Vaccin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DD2225-738B-45CC-A533-E51B11AF0454}" type="slidenum">
              <a:rPr lang="ar-SA" smtClean="0"/>
              <a:pPr fontAlgn="base">
                <a:spcBef>
                  <a:spcPct val="0"/>
                </a:spcBef>
                <a:spcAft>
                  <a:spcPct val="0"/>
                </a:spcAft>
                <a:defRPr/>
              </a:pPr>
              <a:t>1</a:t>
            </a:fld>
            <a:endParaRPr lang="ar-S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rtlCol="1">
            <a:normAutofit fontScale="92500" lnSpcReduction="20000"/>
          </a:bodyPr>
          <a:lstStyle/>
          <a:p>
            <a:pPr eaLnBrk="1" fontAlgn="auto" hangingPunct="1">
              <a:spcBef>
                <a:spcPts val="0"/>
              </a:spcBef>
              <a:spcAft>
                <a:spcPts val="0"/>
              </a:spcAft>
              <a:defRPr/>
            </a:pPr>
            <a:r>
              <a:rPr lang="en-US" b="1" dirty="0" smtClean="0"/>
              <a:t>Medical history</a:t>
            </a:r>
          </a:p>
          <a:p>
            <a:pPr eaLnBrk="1" fontAlgn="auto" hangingPunct="1">
              <a:spcBef>
                <a:spcPts val="0"/>
              </a:spcBef>
              <a:spcAft>
                <a:spcPts val="0"/>
              </a:spcAft>
              <a:defRPr/>
            </a:pPr>
            <a:r>
              <a:rPr lang="en-US" dirty="0" smtClean="0"/>
              <a:t>The </a:t>
            </a:r>
            <a:r>
              <a:rPr lang="en-US" dirty="0" smtClean="0">
                <a:hlinkClick r:id="rId3"/>
              </a:rPr>
              <a:t>medical history</a:t>
            </a:r>
            <a:r>
              <a:rPr lang="en-US" dirty="0" smtClean="0"/>
              <a:t> is a </a:t>
            </a:r>
            <a:r>
              <a:rPr lang="en-US" dirty="0" smtClean="0">
                <a:hlinkClick r:id="rId4" tooltip="Longitudinal study"/>
              </a:rPr>
              <a:t>longitudinal</a:t>
            </a:r>
            <a:r>
              <a:rPr lang="en-US" dirty="0" smtClean="0"/>
              <a:t> record of what has happened to the patient since birth. It chronicles </a:t>
            </a:r>
            <a:r>
              <a:rPr lang="en-US" dirty="0" smtClean="0">
                <a:hlinkClick r:id="rId5" tooltip="Disease"/>
              </a:rPr>
              <a:t>diseases</a:t>
            </a:r>
            <a:r>
              <a:rPr lang="en-US" dirty="0" smtClean="0"/>
              <a:t>, major and minor </a:t>
            </a:r>
            <a:r>
              <a:rPr lang="en-US" dirty="0" smtClean="0">
                <a:hlinkClick r:id="rId6" tooltip="Illness"/>
              </a:rPr>
              <a:t>illnesses</a:t>
            </a:r>
            <a:r>
              <a:rPr lang="en-US" dirty="0" smtClean="0"/>
              <a:t>, as well as </a:t>
            </a:r>
            <a:r>
              <a:rPr lang="en-US" dirty="0" smtClean="0">
                <a:hlinkClick r:id="rId7"/>
              </a:rPr>
              <a:t>growth landmarks</a:t>
            </a:r>
            <a:r>
              <a:rPr lang="en-US" dirty="0" smtClean="0"/>
              <a:t>. It gives the clinician a feel for what has happened before to the patient. As a result, it may often give clues to current disease states. It includes several subsets detailed below.</a:t>
            </a:r>
          </a:p>
          <a:p>
            <a:pPr eaLnBrk="1" fontAlgn="auto" hangingPunct="1">
              <a:spcBef>
                <a:spcPts val="0"/>
              </a:spcBef>
              <a:spcAft>
                <a:spcPts val="0"/>
              </a:spcAft>
              <a:defRPr/>
            </a:pPr>
            <a:r>
              <a:rPr lang="en-US" dirty="0" smtClean="0"/>
              <a:t>Surgical history The surgical history is a chronicle of </a:t>
            </a:r>
            <a:r>
              <a:rPr lang="en-US" dirty="0" smtClean="0">
                <a:hlinkClick r:id="rId8"/>
              </a:rPr>
              <a:t>surgery</a:t>
            </a:r>
            <a:r>
              <a:rPr lang="en-US" dirty="0" smtClean="0"/>
              <a:t> performed for the patient. It may have dates of operations, operative </a:t>
            </a:r>
            <a:r>
              <a:rPr lang="en-US" dirty="0" smtClean="0">
                <a:hlinkClick r:id="rId9" tooltip="Report"/>
              </a:rPr>
              <a:t>reports</a:t>
            </a:r>
            <a:r>
              <a:rPr lang="en-US" dirty="0" smtClean="0"/>
              <a:t>, and/or the detailed narrative of what the </a:t>
            </a:r>
            <a:r>
              <a:rPr lang="en-US" dirty="0" smtClean="0">
                <a:hlinkClick r:id="rId8" tooltip="Surgery"/>
              </a:rPr>
              <a:t>surgeon</a:t>
            </a:r>
            <a:r>
              <a:rPr lang="en-US" dirty="0" smtClean="0"/>
              <a:t> did. Obstetric history The </a:t>
            </a:r>
            <a:r>
              <a:rPr lang="en-US" dirty="0" smtClean="0">
                <a:hlinkClick r:id="rId10" tooltip="Obstetrics"/>
              </a:rPr>
              <a:t>obstetric</a:t>
            </a:r>
            <a:r>
              <a:rPr lang="en-US" dirty="0" smtClean="0"/>
              <a:t> history lists prior </a:t>
            </a:r>
            <a:r>
              <a:rPr lang="en-US" dirty="0" smtClean="0">
                <a:hlinkClick r:id="rId11" tooltip="Pregnancy"/>
              </a:rPr>
              <a:t>pregnancies</a:t>
            </a:r>
            <a:r>
              <a:rPr lang="en-US" dirty="0" smtClean="0"/>
              <a:t> and their outcomes. It also includes any complications of these pregnancies. Medications and medical allergies The medical record may contain a summary of the patient's current and previous medications as well as any medical allergies. Family history The </a:t>
            </a:r>
            <a:r>
              <a:rPr lang="en-US" dirty="0" smtClean="0">
                <a:hlinkClick r:id="rId12"/>
              </a:rPr>
              <a:t>family</a:t>
            </a:r>
            <a:r>
              <a:rPr lang="en-US" dirty="0" smtClean="0"/>
              <a:t> history lists the health status of immediate family members as well as their causes of death (if known)</a:t>
            </a:r>
            <a:r>
              <a:rPr lang="en-US" baseline="30000" dirty="0" smtClean="0">
                <a:hlinkClick r:id="rId13"/>
              </a:rPr>
              <a:t>[8]</a:t>
            </a:r>
            <a:r>
              <a:rPr lang="en-US" dirty="0" smtClean="0"/>
              <a:t>. It may also list diseases common in the family or found only in one sex or the other. It may also include a </a:t>
            </a:r>
            <a:r>
              <a:rPr lang="en-US" dirty="0" smtClean="0">
                <a:hlinkClick r:id="rId14"/>
              </a:rPr>
              <a:t>pedigree chart</a:t>
            </a:r>
            <a:r>
              <a:rPr lang="en-US" dirty="0" smtClean="0"/>
              <a:t>. It is a valuable asset in predicting some outcomes for the patient. Social history The social history is a chronicle of human interactions. It tells of the </a:t>
            </a:r>
            <a:r>
              <a:rPr lang="en-US" dirty="0" smtClean="0">
                <a:hlinkClick r:id="rId15" tooltip="Interpersonal relationship"/>
              </a:rPr>
              <a:t>relationships</a:t>
            </a:r>
            <a:r>
              <a:rPr lang="en-US" dirty="0" smtClean="0"/>
              <a:t> of the patient, his/her careers and trainings, schooling and religious training. It is helpful for the physician to know what sorts of </a:t>
            </a:r>
            <a:r>
              <a:rPr lang="en-US" dirty="0" smtClean="0">
                <a:hlinkClick r:id="rId16"/>
              </a:rPr>
              <a:t>community</a:t>
            </a:r>
            <a:r>
              <a:rPr lang="en-US" dirty="0" smtClean="0"/>
              <a:t> support the patient might expect during a major illness. It may explain the behavior of the patient in relation to illness or loss. It may also give clues as to the cause of an illness (e.g. occupational exposure to asbestos). Habits Various habits which impact health, such as </a:t>
            </a:r>
            <a:r>
              <a:rPr lang="en-US" dirty="0" smtClean="0">
                <a:hlinkClick r:id="rId17"/>
              </a:rPr>
              <a:t>tobacco</a:t>
            </a:r>
            <a:r>
              <a:rPr lang="en-US" dirty="0" smtClean="0"/>
              <a:t> use, </a:t>
            </a:r>
            <a:r>
              <a:rPr lang="en-US" dirty="0" smtClean="0">
                <a:hlinkClick r:id="rId18"/>
              </a:rPr>
              <a:t>alcohol</a:t>
            </a:r>
            <a:r>
              <a:rPr lang="en-US" dirty="0" smtClean="0"/>
              <a:t> intake, </a:t>
            </a:r>
            <a:r>
              <a:rPr lang="en-US" dirty="0" smtClean="0">
                <a:hlinkClick r:id="rId19" tooltip="Exercise"/>
              </a:rPr>
              <a:t>exercise</a:t>
            </a:r>
            <a:r>
              <a:rPr lang="en-US" dirty="0" smtClean="0"/>
              <a:t>, and </a:t>
            </a:r>
            <a:r>
              <a:rPr lang="en-US" dirty="0" smtClean="0">
                <a:hlinkClick r:id="rId20" tooltip="Diet &#10;(nutrition)"/>
              </a:rPr>
              <a:t>diet</a:t>
            </a:r>
            <a:r>
              <a:rPr lang="en-US" dirty="0" smtClean="0"/>
              <a:t> are chronicled, often as part of the social history. This section may also include more intimate details such as sexual habits and </a:t>
            </a:r>
            <a:r>
              <a:rPr lang="en-US" dirty="0" smtClean="0">
                <a:hlinkClick r:id="rId21"/>
              </a:rPr>
              <a:t>sexual orientation</a:t>
            </a:r>
            <a:r>
              <a:rPr lang="en-US" dirty="0" smtClean="0"/>
              <a:t>. Immunization history The history of </a:t>
            </a:r>
            <a:r>
              <a:rPr lang="en-US" dirty="0" smtClean="0">
                <a:hlinkClick r:id="rId22"/>
              </a:rPr>
              <a:t>vaccination</a:t>
            </a:r>
            <a:r>
              <a:rPr lang="en-US" dirty="0" smtClean="0"/>
              <a:t> is included. Any blood tests proving </a:t>
            </a:r>
            <a:r>
              <a:rPr lang="en-US" dirty="0" smtClean="0">
                <a:hlinkClick r:id="rId23" tooltip="Immune system"/>
              </a:rPr>
              <a:t>immunity</a:t>
            </a:r>
            <a:r>
              <a:rPr lang="en-US" dirty="0" smtClean="0"/>
              <a:t> will also be included in this section. Growth chart and developmental history For children and teenagers, charts documenting growth as it compares to other children of the same age is included, so that health-care providers can follow the child's growth over time. Many diseases and social stresses can affect growth and longitudinal charting and can thus provide a clue to underlying illness. Additionally, a child's behavior (such as timing of talking, walking, etc.) as it compares to other children of the same age is documented within the medical record for much the same reasons as growth. </a:t>
            </a:r>
            <a:endParaRPr lang="ar-SA"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C534CC-ACDA-4448-88CC-F2E345C99F55}" type="slidenum">
              <a:rPr lang="ar-SA" smtClean="0"/>
              <a:pPr fontAlgn="base">
                <a:spcBef>
                  <a:spcPct val="0"/>
                </a:spcBef>
                <a:spcAft>
                  <a:spcPct val="0"/>
                </a:spcAft>
                <a:defRPr/>
              </a:pPr>
              <a:t>10</a:t>
            </a:fld>
            <a:endParaRPr lang="ar-S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750E72-1E4C-40D5-B829-53F429DE0DF9}" type="slidenum">
              <a:rPr lang="ar-SA" smtClean="0"/>
              <a:pPr fontAlgn="base">
                <a:spcBef>
                  <a:spcPct val="0"/>
                </a:spcBef>
                <a:spcAft>
                  <a:spcPct val="0"/>
                </a:spcAft>
                <a:defRPr/>
              </a:pPr>
              <a:t>11</a:t>
            </a:fld>
            <a:endParaRPr lang="ar-S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12391E-A1D8-49AB-9E6D-5DCD3C228B20}" type="slidenum">
              <a:rPr lang="ar-SA" smtClean="0"/>
              <a:pPr fontAlgn="base">
                <a:spcBef>
                  <a:spcPct val="0"/>
                </a:spcBef>
                <a:spcAft>
                  <a:spcPct val="0"/>
                </a:spcAft>
                <a:defRPr/>
              </a:pPr>
              <a:t>12</a:t>
            </a:fld>
            <a:endParaRPr lang="ar-S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9EA60E-3529-44F1-B901-ED276E6AB745}" type="slidenum">
              <a:rPr lang="ar-SA" smtClean="0"/>
              <a:pPr fontAlgn="base">
                <a:spcBef>
                  <a:spcPct val="0"/>
                </a:spcBef>
                <a:spcAft>
                  <a:spcPct val="0"/>
                </a:spcAft>
                <a:defRPr/>
              </a:pPr>
              <a:t>13</a:t>
            </a:fld>
            <a:endParaRPr lang="ar-S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3AEC00-C36C-43D6-B50D-E393619F4EB6}" type="slidenum">
              <a:rPr lang="ar-SA" smtClean="0"/>
              <a:pPr fontAlgn="base">
                <a:spcBef>
                  <a:spcPct val="0"/>
                </a:spcBef>
                <a:spcAft>
                  <a:spcPct val="0"/>
                </a:spcAft>
                <a:defRPr/>
              </a:pPr>
              <a:t>14</a:t>
            </a:fld>
            <a:endParaRPr lang="ar-S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spcBef>
                <a:spcPct val="0"/>
              </a:spcBef>
            </a:pPr>
            <a:r>
              <a:rPr lang="en-US" smtClean="0">
                <a:cs typeface="Times New Roman" pitchFamily="18" charset="0"/>
              </a:rPr>
              <a:t>and numerous other important pieces of information form part of the record depending on the patient and his or her set of illnesses/treatments.</a:t>
            </a:r>
            <a:endParaRPr lang="ar-SA"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45567C-8FB5-4CBE-9276-E7199A4643E2}" type="slidenum">
              <a:rPr lang="ar-SA" smtClean="0"/>
              <a:pPr fontAlgn="base">
                <a:spcBef>
                  <a:spcPct val="0"/>
                </a:spcBef>
                <a:spcAft>
                  <a:spcPct val="0"/>
                </a:spcAft>
                <a:defRPr/>
              </a:pPr>
              <a:t>15</a:t>
            </a:fld>
            <a:endParaRPr lang="ar-S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5B6CFB-B7D9-4B0A-ACDA-F7DFB19C0228}" type="slidenum">
              <a:rPr lang="ar-SA" smtClean="0"/>
              <a:pPr fontAlgn="base">
                <a:spcBef>
                  <a:spcPct val="0"/>
                </a:spcBef>
                <a:spcAft>
                  <a:spcPct val="0"/>
                </a:spcAft>
                <a:defRPr/>
              </a:pPr>
              <a:t>16</a:t>
            </a:fld>
            <a:endParaRPr lang="ar-S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EF17E9-879C-42E4-8ABD-63987AF8E7FF}" type="slidenum">
              <a:rPr lang="ar-SA" smtClean="0"/>
              <a:pPr fontAlgn="base">
                <a:spcBef>
                  <a:spcPct val="0"/>
                </a:spcBef>
                <a:spcAft>
                  <a:spcPct val="0"/>
                </a:spcAft>
                <a:defRPr/>
              </a:pPr>
              <a:t>17</a:t>
            </a:fld>
            <a:endParaRPr lang="ar-S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124F9F-CA38-4E3F-97EA-D41634C6F1F3}" type="slidenum">
              <a:rPr lang="ar-SA" smtClean="0"/>
              <a:pPr fontAlgn="base">
                <a:spcBef>
                  <a:spcPct val="0"/>
                </a:spcBef>
                <a:spcAft>
                  <a:spcPct val="0"/>
                </a:spcAft>
                <a:defRPr/>
              </a:pPr>
              <a:t>18</a:t>
            </a:fld>
            <a:endParaRPr lang="ar-S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FADEC2-F9B8-4C75-AED1-E857EFC77B87}" type="slidenum">
              <a:rPr lang="ar-SA" smtClean="0"/>
              <a:pPr fontAlgn="base">
                <a:spcBef>
                  <a:spcPct val="0"/>
                </a:spcBef>
                <a:spcAft>
                  <a:spcPct val="0"/>
                </a:spcAft>
                <a:defRPr/>
              </a:pPr>
              <a:t>19</a:t>
            </a:fld>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0DDED0-5F0C-40B7-806E-29CEBFB7AA77}" type="slidenum">
              <a:rPr lang="ar-SA" smtClean="0"/>
              <a:pPr fontAlgn="base">
                <a:spcBef>
                  <a:spcPct val="0"/>
                </a:spcBef>
                <a:spcAft>
                  <a:spcPct val="0"/>
                </a:spcAft>
                <a:defRPr/>
              </a:pPr>
              <a:t>2</a:t>
            </a:fld>
            <a:endParaRPr lang="ar-S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0C2005-2164-4ABF-B4AC-1A726482BBFB}" type="slidenum">
              <a:rPr lang="ar-SA" smtClean="0"/>
              <a:pPr fontAlgn="base">
                <a:spcBef>
                  <a:spcPct val="0"/>
                </a:spcBef>
                <a:spcAft>
                  <a:spcPct val="0"/>
                </a:spcAft>
                <a:defRPr/>
              </a:pPr>
              <a:t>20</a:t>
            </a:fld>
            <a:endParaRPr lang="ar-S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DB1859-7955-4774-AFA5-34D3CD32FA68}" type="slidenum">
              <a:rPr lang="ar-SA" smtClean="0"/>
              <a:pPr fontAlgn="base">
                <a:spcBef>
                  <a:spcPct val="0"/>
                </a:spcBef>
                <a:spcAft>
                  <a:spcPct val="0"/>
                </a:spcAft>
                <a:defRPr/>
              </a:pPr>
              <a:t>21</a:t>
            </a:fld>
            <a:endParaRPr lang="ar-S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eaLnBrk="1" hangingPunct="1">
              <a:spcBef>
                <a:spcPct val="0"/>
              </a:spcBef>
            </a:pPr>
            <a:r>
              <a:rPr lang="en-US" smtClean="0">
                <a:cs typeface="Arial" pitchFamily="34" charset="0"/>
              </a:rPr>
              <a:t>The </a:t>
            </a:r>
            <a:r>
              <a:rPr lang="en-US" i="1" smtClean="0">
                <a:cs typeface="Arial" pitchFamily="34" charset="0"/>
              </a:rPr>
              <a:t>National Committee for Quality Assurance</a:t>
            </a:r>
            <a:endParaRPr lang="ar-SA" i="1" smtClean="0"/>
          </a:p>
          <a:p>
            <a:pPr eaLnBrk="1" hangingPunct="1">
              <a:spcBef>
                <a:spcPct val="0"/>
              </a:spcBef>
            </a:pPr>
            <a:r>
              <a:rPr lang="en-US" smtClean="0">
                <a:cs typeface="Arial" pitchFamily="34" charset="0"/>
              </a:rPr>
              <a:t>If the patient has no known allergies or history of adverse reactions, this is appropriately noted in the record.Author identification may be a handwritten signature, unique electronic identifier or initials.</a:t>
            </a:r>
            <a:endParaRPr lang="ar-SA"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D8817A-D095-4715-BF9D-3C845EB34119}" type="slidenum">
              <a:rPr lang="ar-SA" smtClean="0"/>
              <a:pPr fontAlgn="base">
                <a:spcBef>
                  <a:spcPct val="0"/>
                </a:spcBef>
                <a:spcAft>
                  <a:spcPct val="0"/>
                </a:spcAft>
                <a:defRPr/>
              </a:pPr>
              <a:t>22</a:t>
            </a:fld>
            <a:endParaRPr lang="ar-S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DD9C07-A3E4-45B5-A35F-F2676F83401D}" type="slidenum">
              <a:rPr lang="ar-SA" smtClean="0"/>
              <a:pPr fontAlgn="base">
                <a:spcBef>
                  <a:spcPct val="0"/>
                </a:spcBef>
                <a:spcAft>
                  <a:spcPct val="0"/>
                </a:spcAft>
                <a:defRPr/>
              </a:pPr>
              <a:t>23</a:t>
            </a:fld>
            <a:endParaRPr lang="ar-S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4F8430-7C1F-4167-A026-3B0B911E1223}" type="slidenum">
              <a:rPr lang="ar-SA" smtClean="0"/>
              <a:pPr fontAlgn="base">
                <a:spcBef>
                  <a:spcPct val="0"/>
                </a:spcBef>
                <a:spcAft>
                  <a:spcPct val="0"/>
                </a:spcAft>
                <a:defRPr/>
              </a:pPr>
              <a:t>24</a:t>
            </a:fld>
            <a:endParaRPr lang="ar-S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3E92B5-1299-4E90-83B7-0F7843A2D338}" type="slidenum">
              <a:rPr lang="ar-SA" smtClean="0"/>
              <a:pPr fontAlgn="base">
                <a:spcBef>
                  <a:spcPct val="0"/>
                </a:spcBef>
                <a:spcAft>
                  <a:spcPct val="0"/>
                </a:spcAft>
                <a:defRPr/>
              </a:pPr>
              <a:t>25</a:t>
            </a:fld>
            <a:endParaRPr lang="ar-S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eaLnBrk="1" hangingPunct="1">
              <a:spcBef>
                <a:spcPct val="0"/>
              </a:spcBef>
            </a:pPr>
            <a:endParaRPr lang="ar-S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pPr eaLnBrk="1" hangingPunct="1">
              <a:spcBef>
                <a:spcPct val="0"/>
              </a:spcBef>
            </a:pPr>
            <a:endParaRPr lang="ar-S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FF98C8-227D-497E-97DD-F0E86CADC52B}" type="slidenum">
              <a:rPr lang="ar-SA" smtClean="0"/>
              <a:pPr fontAlgn="base">
                <a:spcBef>
                  <a:spcPct val="0"/>
                </a:spcBef>
                <a:spcAft>
                  <a:spcPct val="0"/>
                </a:spcAft>
                <a:defRPr/>
              </a:pPr>
              <a:t>28</a:t>
            </a:fld>
            <a:endParaRPr lang="ar-S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1C3639-A856-417E-A840-DD4C8DBF0FE7}" type="slidenum">
              <a:rPr lang="ar-SA" smtClean="0"/>
              <a:pPr fontAlgn="base">
                <a:spcBef>
                  <a:spcPct val="0"/>
                </a:spcBef>
                <a:spcAft>
                  <a:spcPct val="0"/>
                </a:spcAft>
                <a:defRPr/>
              </a:pPr>
              <a:t>29</a:t>
            </a:fld>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509BEE-B905-4E89-901C-E65C78D4E5AA}" type="slidenum">
              <a:rPr lang="ar-SA" smtClean="0"/>
              <a:pPr fontAlgn="base">
                <a:spcBef>
                  <a:spcPct val="0"/>
                </a:spcBef>
                <a:spcAft>
                  <a:spcPct val="0"/>
                </a:spcAft>
                <a:defRPr/>
              </a:pPr>
              <a:t>3</a:t>
            </a:fld>
            <a:endParaRPr lang="ar-S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D99BB-C6CB-41D5-BEA7-637D9EE789FB}" type="slidenum">
              <a:rPr lang="ar-SA" smtClean="0"/>
              <a:pPr fontAlgn="base">
                <a:spcBef>
                  <a:spcPct val="0"/>
                </a:spcBef>
                <a:spcAft>
                  <a:spcPct val="0"/>
                </a:spcAft>
                <a:defRPr/>
              </a:pPr>
              <a:t>30</a:t>
            </a:fld>
            <a:endParaRPr lang="ar-SA"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3EE339-F643-4C19-9217-91174E9CA47B}" type="slidenum">
              <a:rPr lang="ar-SA" smtClean="0"/>
              <a:pPr fontAlgn="base">
                <a:spcBef>
                  <a:spcPct val="0"/>
                </a:spcBef>
                <a:spcAft>
                  <a:spcPct val="0"/>
                </a:spcAft>
                <a:defRPr/>
              </a:pPr>
              <a:t>31</a:t>
            </a:fld>
            <a:endParaRPr lang="ar-SA"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9B80F0-CB85-444D-B7AF-2DFBE2EFE9C9}" type="slidenum">
              <a:rPr lang="ar-SA" smtClean="0"/>
              <a:pPr fontAlgn="base">
                <a:spcBef>
                  <a:spcPct val="0"/>
                </a:spcBef>
                <a:spcAft>
                  <a:spcPct val="0"/>
                </a:spcAft>
                <a:defRPr/>
              </a:pPr>
              <a:t>32</a:t>
            </a:fld>
            <a:endParaRPr lang="ar-SA"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1303E-BE17-474F-9142-FD8E43CC4E38}" type="slidenum">
              <a:rPr lang="ar-SA" smtClean="0"/>
              <a:pPr fontAlgn="base">
                <a:spcBef>
                  <a:spcPct val="0"/>
                </a:spcBef>
                <a:spcAft>
                  <a:spcPct val="0"/>
                </a:spcAft>
                <a:defRPr/>
              </a:pPr>
              <a:t>33</a:t>
            </a:fld>
            <a:endParaRPr lang="ar-S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89F378-20F2-46DA-A3AE-F1EEC414FCC6}" type="slidenum">
              <a:rPr lang="ar-SA" smtClean="0"/>
              <a:pPr fontAlgn="base">
                <a:spcBef>
                  <a:spcPct val="0"/>
                </a:spcBef>
                <a:spcAft>
                  <a:spcPct val="0"/>
                </a:spcAft>
                <a:defRPr/>
              </a:pPr>
              <a:t>34</a:t>
            </a:fld>
            <a:endParaRPr lang="ar-SA"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DAF47C-3171-4BB6-9ED1-DAAA60CA6CE1}" type="slidenum">
              <a:rPr lang="ar-SA" smtClean="0"/>
              <a:pPr fontAlgn="base">
                <a:spcBef>
                  <a:spcPct val="0"/>
                </a:spcBef>
                <a:spcAft>
                  <a:spcPct val="0"/>
                </a:spcAft>
                <a:defRPr/>
              </a:pPr>
              <a:t>35</a:t>
            </a:fld>
            <a:endParaRPr lang="ar-S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pPr eaLnBrk="1" hangingPunct="1">
              <a:spcBef>
                <a:spcPct val="0"/>
              </a:spcBef>
            </a:pPr>
            <a:r>
              <a:rPr lang="en-US" smtClean="0">
                <a:cs typeface="Arial" pitchFamily="34" charset="0"/>
              </a:rPr>
              <a:t>which inhibits some doctors, and many are using yet more abbreviations and acronyms.</a:t>
            </a:r>
            <a:endParaRPr lang="ar-SA"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A2FE3B-E17D-43E0-9CC7-18464083EFED}" type="slidenum">
              <a:rPr lang="ar-SA" smtClean="0"/>
              <a:pPr fontAlgn="base">
                <a:spcBef>
                  <a:spcPct val="0"/>
                </a:spcBef>
                <a:spcAft>
                  <a:spcPct val="0"/>
                </a:spcAft>
                <a:defRPr/>
              </a:pPr>
              <a:t>36</a:t>
            </a:fld>
            <a:endParaRPr lang="ar-SA"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pPr eaLnBrk="1" hangingPunct="1">
              <a:spcBef>
                <a:spcPct val="0"/>
              </a:spcBef>
            </a:pPr>
            <a:r>
              <a:rPr lang="en-US" smtClean="0">
                <a:cs typeface="Arial" pitchFamily="34" charset="0"/>
              </a:rPr>
              <a:t>which inhibits some doctors, and many are using yet more abbreviations and acronyms.</a:t>
            </a:r>
            <a:endParaRPr lang="ar-SA"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24A3EE-EDE6-4B75-A4F7-68F849985046}" type="slidenum">
              <a:rPr lang="ar-SA" smtClean="0"/>
              <a:pPr fontAlgn="base">
                <a:spcBef>
                  <a:spcPct val="0"/>
                </a:spcBef>
                <a:spcAft>
                  <a:spcPct val="0"/>
                </a:spcAft>
                <a:defRPr/>
              </a:pPr>
              <a:t>37</a:t>
            </a:fld>
            <a:endParaRPr lang="ar-S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ED2D8E-8DB4-43FB-94F7-C0144D7359DC}" type="slidenum">
              <a:rPr lang="ar-SA" smtClean="0"/>
              <a:pPr fontAlgn="base">
                <a:spcBef>
                  <a:spcPct val="0"/>
                </a:spcBef>
                <a:spcAft>
                  <a:spcPct val="0"/>
                </a:spcAft>
                <a:defRPr/>
              </a:pPr>
              <a:t>44</a:t>
            </a:fld>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eaLnBrk="1" hangingPunct="1">
              <a:spcBef>
                <a:spcPct val="0"/>
              </a:spcBef>
            </a:pPr>
            <a:r>
              <a:rPr lang="en-US" smtClean="0">
                <a:cs typeface="Arial" pitchFamily="34" charset="0"/>
              </a:rPr>
              <a:t>The term is used both for the physical folder for each individual patient and for the body of information which comprises the total of each patient's health history</a:t>
            </a:r>
            <a:endParaRPr lang="ar-SA"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030902-6BA8-49ED-8E41-95A474E9EAFC}" type="slidenum">
              <a:rPr lang="ar-SA" smtClean="0"/>
              <a:pPr fontAlgn="base">
                <a:spcBef>
                  <a:spcPct val="0"/>
                </a:spcBef>
                <a:spcAft>
                  <a:spcPct val="0"/>
                </a:spcAft>
                <a:defRPr/>
              </a:pPr>
              <a:t>4</a:t>
            </a:fld>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8E4623-A593-461E-946E-A4BF9E03320B}" type="slidenum">
              <a:rPr lang="ar-SA" smtClean="0"/>
              <a:pPr fontAlgn="base">
                <a:spcBef>
                  <a:spcPct val="0"/>
                </a:spcBef>
                <a:spcAft>
                  <a:spcPct val="0"/>
                </a:spcAft>
                <a:defRPr/>
              </a:pPr>
              <a:t>5</a:t>
            </a:fld>
            <a:endParaRPr 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A9F73-39C3-42CF-BEBD-85B306C83124}" type="slidenum">
              <a:rPr lang="ar-SA" smtClean="0"/>
              <a:pPr fontAlgn="base">
                <a:spcBef>
                  <a:spcPct val="0"/>
                </a:spcBef>
                <a:spcAft>
                  <a:spcPct val="0"/>
                </a:spcAft>
                <a:defRPr/>
              </a:pPr>
              <a:t>6</a:t>
            </a:fld>
            <a:endParaRPr lang="ar-S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94D6C7-4909-43B8-9A79-03918412AB6C}" type="slidenum">
              <a:rPr lang="ar-SA" smtClean="0"/>
              <a:pPr fontAlgn="base">
                <a:spcBef>
                  <a:spcPct val="0"/>
                </a:spcBef>
                <a:spcAft>
                  <a:spcPct val="0"/>
                </a:spcAft>
                <a:defRPr/>
              </a:pPr>
              <a:t>7</a:t>
            </a:fld>
            <a:endParaRPr lang="ar-S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pPr eaLnBrk="1" hangingPunct="1">
              <a:spcBef>
                <a:spcPct val="0"/>
              </a:spcBef>
            </a:pPr>
            <a:r>
              <a:rPr lang="en-US" smtClean="0">
                <a:cs typeface="Arial" pitchFamily="34" charset="0"/>
              </a:rPr>
              <a:t>In addition, the individual medical record anonymised may serve as </a:t>
            </a:r>
            <a:endParaRPr lang="ar-SA"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4B9D82-7768-4BE9-AD22-7BD6B8E2124C}" type="slidenum">
              <a:rPr lang="ar-SA" smtClean="0"/>
              <a:pPr fontAlgn="base">
                <a:spcBef>
                  <a:spcPct val="0"/>
                </a:spcBef>
                <a:spcAft>
                  <a:spcPct val="0"/>
                </a:spcAft>
                <a:defRPr/>
              </a:pPr>
              <a:t>8</a:t>
            </a:fld>
            <a:endParaRPr lang="ar-S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DCA93B-4993-4B77-83BC-C432A0288860}" type="slidenum">
              <a:rPr lang="ar-SA" smtClean="0"/>
              <a:pPr fontAlgn="base">
                <a:spcBef>
                  <a:spcPct val="0"/>
                </a:spcBef>
                <a:spcAft>
                  <a:spcPct val="0"/>
                </a:spcAft>
                <a:defRPr/>
              </a:pPr>
              <a:t>9</a:t>
            </a:fld>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2" name="Picture 2"/>
          <p:cNvPicPr>
            <a:picLocks noChangeAspect="1" noChangeArrowheads="1"/>
          </p:cNvPicPr>
          <p:nvPr userDrawn="1"/>
        </p:nvPicPr>
        <p:blipFill>
          <a:blip r:embed="rId2" cstate="print"/>
          <a:srcRect l="15118" t="17007" r="18898" b="13228"/>
          <a:stretch>
            <a:fillRect/>
          </a:stretch>
        </p:blipFill>
        <p:spPr bwMode="auto">
          <a:xfrm>
            <a:off x="250825" y="188913"/>
            <a:ext cx="1257300" cy="1328737"/>
          </a:xfrm>
          <a:prstGeom prst="rect">
            <a:avLst/>
          </a:prstGeom>
          <a:noFill/>
          <a:ln w="9525">
            <a:noFill/>
            <a:miter lim="800000"/>
            <a:headEnd/>
            <a:tailEnd/>
          </a:ln>
        </p:spPr>
      </p:pic>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3"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FA98718A-4BF0-4017-8392-A898466ED40E}" type="datetimeFigureOut">
              <a:rPr lang="en-US"/>
              <a:pPr>
                <a:defRPr/>
              </a:pPr>
              <a:t>3/16/2012</a:t>
            </a:fld>
            <a:endParaRPr lang="en-US" dirty="0"/>
          </a:p>
        </p:txBody>
      </p:sp>
      <p:sp>
        <p:nvSpPr>
          <p:cNvPr id="24"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5"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BE5C5141-6C1E-4D99-BFF8-AD26E8658CA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800033-6CB0-43A4-B5BB-26C98B4C2C58}" type="datetimeFigureOut">
              <a:rPr lang="en-US"/>
              <a:pPr>
                <a:defRPr/>
              </a:pPr>
              <a:t>3/16/2012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595949-AB48-4A96-B0C4-CEFB6E3BB0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2393C0-03CC-4689-AB52-1E77A68D7BDB}" type="datetimeFigureOut">
              <a:rPr lang="en-US"/>
              <a:pPr>
                <a:defRPr/>
              </a:pPr>
              <a:t>3/16/2012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DECB27-8C5D-42B4-B5A5-D8B690FEEC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871A09B9-6DEB-4C01-B613-BB5AA1605860}" type="datetimeFigureOut">
              <a:rPr lang="ar-SA"/>
              <a:pPr>
                <a:defRPr/>
              </a:pPr>
              <a:t>23/04/33</a:t>
            </a:fld>
            <a:endParaRPr lang="ar-SA"/>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ar-SA"/>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B37A043A-16FD-4820-8902-5712CC6935C5}" type="slidenum">
              <a:rPr lang="ar-SA"/>
              <a:pPr>
                <a:defRPr/>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6"/>
          <p:cNvSpPr>
            <a:spLocks noGrp="1"/>
          </p:cNvSpPr>
          <p:nvPr>
            <p:ph type="dt" sz="half" idx="10"/>
          </p:nvPr>
        </p:nvSpPr>
        <p:spPr/>
        <p:txBody>
          <a:bodyPr rtlCol="0"/>
          <a:lstStyle>
            <a:lvl1pPr>
              <a:defRPr/>
            </a:lvl1pPr>
          </a:lstStyle>
          <a:p>
            <a:pPr>
              <a:defRPr/>
            </a:pPr>
            <a:fld id="{BD6BFDF7-5BFD-48E2-BFB0-9F80EFA3E3E5}" type="datetimeFigureOut">
              <a:rPr lang="ar-SA"/>
              <a:pPr>
                <a:defRPr/>
              </a:pPr>
              <a:t>23/04/33</a:t>
            </a:fld>
            <a:endParaRPr lang="ar-SA"/>
          </a:p>
        </p:txBody>
      </p:sp>
      <p:sp>
        <p:nvSpPr>
          <p:cNvPr id="5" name="Slide Number Placeholder 8"/>
          <p:cNvSpPr>
            <a:spLocks noGrp="1"/>
          </p:cNvSpPr>
          <p:nvPr>
            <p:ph type="sldNum" sz="quarter" idx="11"/>
          </p:nvPr>
        </p:nvSpPr>
        <p:spPr/>
        <p:txBody>
          <a:bodyPr rtlCol="0"/>
          <a:lstStyle>
            <a:lvl1pPr>
              <a:defRPr/>
            </a:lvl1pPr>
          </a:lstStyle>
          <a:p>
            <a:pPr>
              <a:defRPr/>
            </a:pPr>
            <a:fld id="{DA5C187E-9E65-4EF9-9BC1-B950EDE1EE5E}" type="slidenum">
              <a:rPr lang="ar-SA"/>
              <a:pPr>
                <a:defRPr/>
              </a:pPr>
              <a:t>‹#›</a:t>
            </a:fld>
            <a:endParaRPr lang="ar-SA"/>
          </a:p>
        </p:txBody>
      </p:sp>
      <p:sp>
        <p:nvSpPr>
          <p:cNvPr id="6" name="Footer Placeholder 9"/>
          <p:cNvSpPr>
            <a:spLocks noGrp="1"/>
          </p:cNvSpPr>
          <p:nvPr>
            <p:ph type="ftr" sz="quarter" idx="12"/>
          </p:nvPr>
        </p:nvSpPr>
        <p:spPr/>
        <p:txBody>
          <a:bodyPr rtlCol="0"/>
          <a:lstStyle>
            <a:lvl1pPr>
              <a:defRPr/>
            </a:lvl1pPr>
          </a:lstStyle>
          <a:p>
            <a:pPr>
              <a:defRPr/>
            </a:pPr>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DFF57387-94FC-4161-A12D-0ACB320AFE61}" type="datetimeFigureOut">
              <a:rPr lang="ar-SA"/>
              <a:pPr>
                <a:defRPr/>
              </a:pPr>
              <a:t>23/04/33</a:t>
            </a:fld>
            <a:endParaRPr lang="ar-SA"/>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ar-SA"/>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DFBFCC64-72B9-4BAA-9948-27777B3BD516}" type="slidenum">
              <a:rPr lang="ar-SA"/>
              <a:pPr>
                <a:defRPr/>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lvl1pPr algn="l" rtl="0">
              <a:defRPr/>
            </a:lvl1pPr>
            <a:lvl2pPr algn="l" rtl="0">
              <a:defRPr/>
            </a:lvl2pPr>
            <a:lvl3pPr algn="l" rtl="0">
              <a:defRPr/>
            </a:lvl3pPr>
            <a:lvl4pPr algn="l" rtl="0">
              <a:defRPr/>
            </a:lvl4pPr>
            <a:lvl5pPr algn="l"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lvl1pPr algn="l" rtl="0">
              <a:defRPr/>
            </a:lvl1pPr>
            <a:lvl2pPr algn="l" rtl="0">
              <a:defRPr/>
            </a:lvl2pPr>
            <a:lvl3pPr algn="l" rtl="0">
              <a:defRPr/>
            </a:lvl3pPr>
            <a:lvl4pPr algn="l" rtl="0">
              <a:defRPr/>
            </a:lvl4pPr>
            <a:lvl5pPr algn="l"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42D58B9-FA36-4FF7-A4DC-A7D81431AA66}" type="datetimeFigureOut">
              <a:rPr lang="ar-SA"/>
              <a:pPr>
                <a:defRPr/>
              </a:pPr>
              <a:t>23/04/33</a:t>
            </a:fld>
            <a:endParaRPr lang="ar-SA"/>
          </a:p>
        </p:txBody>
      </p:sp>
      <p:sp>
        <p:nvSpPr>
          <p:cNvPr id="6" name="Footer Placeholder 2"/>
          <p:cNvSpPr>
            <a:spLocks noGrp="1"/>
          </p:cNvSpPr>
          <p:nvPr>
            <p:ph type="ftr" sz="quarter" idx="11"/>
          </p:nvPr>
        </p:nvSpPr>
        <p:spPr/>
        <p:txBody>
          <a:bodyPr/>
          <a:lstStyle>
            <a:lvl1pPr>
              <a:defRPr/>
            </a:lvl1pPr>
          </a:lstStyle>
          <a:p>
            <a:pPr>
              <a:defRPr/>
            </a:pPr>
            <a:endParaRPr lang="ar-SA"/>
          </a:p>
        </p:txBody>
      </p:sp>
      <p:sp>
        <p:nvSpPr>
          <p:cNvPr id="7" name="Slide Number Placeholder 22"/>
          <p:cNvSpPr>
            <a:spLocks noGrp="1"/>
          </p:cNvSpPr>
          <p:nvPr>
            <p:ph type="sldNum" sz="quarter" idx="12"/>
          </p:nvPr>
        </p:nvSpPr>
        <p:spPr/>
        <p:txBody>
          <a:bodyPr/>
          <a:lstStyle>
            <a:lvl1pPr>
              <a:defRPr/>
            </a:lvl1pPr>
          </a:lstStyle>
          <a:p>
            <a:pPr>
              <a:defRPr/>
            </a:pPr>
            <a:fld id="{5140F6A5-923A-4D45-8A60-DAC892B562A5}" type="slidenum">
              <a:rPr lang="ar-SA"/>
              <a:pPr>
                <a:defRPr/>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E47228DC-209A-4904-8984-DD2B6895D901}" type="datetimeFigureOut">
              <a:rPr lang="ar-SA"/>
              <a:pPr>
                <a:defRPr/>
              </a:pPr>
              <a:t>23/04/33</a:t>
            </a:fld>
            <a:endParaRPr lang="ar-SA"/>
          </a:p>
        </p:txBody>
      </p:sp>
      <p:sp>
        <p:nvSpPr>
          <p:cNvPr id="8" name="Footer Placeholder 2"/>
          <p:cNvSpPr>
            <a:spLocks noGrp="1"/>
          </p:cNvSpPr>
          <p:nvPr>
            <p:ph type="ftr" sz="quarter" idx="11"/>
          </p:nvPr>
        </p:nvSpPr>
        <p:spPr/>
        <p:txBody>
          <a:bodyPr/>
          <a:lstStyle>
            <a:lvl1pPr>
              <a:defRPr/>
            </a:lvl1pPr>
          </a:lstStyle>
          <a:p>
            <a:pPr>
              <a:defRPr/>
            </a:pPr>
            <a:endParaRPr lang="ar-SA"/>
          </a:p>
        </p:txBody>
      </p:sp>
      <p:sp>
        <p:nvSpPr>
          <p:cNvPr id="9" name="Slide Number Placeholder 22"/>
          <p:cNvSpPr>
            <a:spLocks noGrp="1"/>
          </p:cNvSpPr>
          <p:nvPr>
            <p:ph type="sldNum" sz="quarter" idx="12"/>
          </p:nvPr>
        </p:nvSpPr>
        <p:spPr/>
        <p:txBody>
          <a:bodyPr/>
          <a:lstStyle>
            <a:lvl1pPr>
              <a:defRPr/>
            </a:lvl1pPr>
          </a:lstStyle>
          <a:p>
            <a:pPr>
              <a:defRPr/>
            </a:pPr>
            <a:fld id="{7B689778-272A-4272-995F-CF9F9EF50191}" type="slidenum">
              <a:rPr lang="ar-SA"/>
              <a:pPr>
                <a:defRPr/>
              </a:pPr>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BC9EF0F0-EF0A-4E4D-9F98-58F3082B5F85}" type="datetimeFigureOut">
              <a:rPr lang="ar-SA"/>
              <a:pPr>
                <a:defRPr/>
              </a:pPr>
              <a:t>23/04/33</a:t>
            </a:fld>
            <a:endParaRPr lang="ar-SA"/>
          </a:p>
        </p:txBody>
      </p:sp>
      <p:sp>
        <p:nvSpPr>
          <p:cNvPr id="4" name="Slide Number Placeholder 6"/>
          <p:cNvSpPr>
            <a:spLocks noGrp="1"/>
          </p:cNvSpPr>
          <p:nvPr>
            <p:ph type="sldNum" sz="quarter" idx="11"/>
          </p:nvPr>
        </p:nvSpPr>
        <p:spPr/>
        <p:txBody>
          <a:bodyPr rtlCol="0"/>
          <a:lstStyle>
            <a:lvl1pPr>
              <a:defRPr/>
            </a:lvl1pPr>
          </a:lstStyle>
          <a:p>
            <a:pPr>
              <a:defRPr/>
            </a:pPr>
            <a:fld id="{86CE7DA4-7E17-4BDA-974F-0F06098CE0B9}" type="slidenum">
              <a:rPr lang="ar-SA"/>
              <a:pPr>
                <a:defRPr/>
              </a:pPr>
              <a:t>‹#›</a:t>
            </a:fld>
            <a:endParaRPr lang="ar-SA"/>
          </a:p>
        </p:txBody>
      </p:sp>
      <p:sp>
        <p:nvSpPr>
          <p:cNvPr id="5" name="Footer Placeholder 7"/>
          <p:cNvSpPr>
            <a:spLocks noGrp="1"/>
          </p:cNvSpPr>
          <p:nvPr>
            <p:ph type="ftr" sz="quarter" idx="12"/>
          </p:nvPr>
        </p:nvSpPr>
        <p:spPr/>
        <p:txBody>
          <a:bodyPr rtlCol="0"/>
          <a:lstStyle>
            <a:lvl1pPr>
              <a:defRPr/>
            </a:lvl1pPr>
          </a:lstStyle>
          <a:p>
            <a:pPr>
              <a:defRPr/>
            </a:pPr>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C005CDE-9966-4A58-BE7D-BFE522312B0D}" type="datetimeFigureOut">
              <a:rPr lang="ar-SA"/>
              <a:pPr>
                <a:defRPr/>
              </a:pPr>
              <a:t>23/04/33</a:t>
            </a:fld>
            <a:endParaRPr lang="ar-SA"/>
          </a:p>
        </p:txBody>
      </p:sp>
      <p:sp>
        <p:nvSpPr>
          <p:cNvPr id="3" name="Footer Placeholder 2"/>
          <p:cNvSpPr>
            <a:spLocks noGrp="1"/>
          </p:cNvSpPr>
          <p:nvPr>
            <p:ph type="ftr" sz="quarter" idx="11"/>
          </p:nvPr>
        </p:nvSpPr>
        <p:spPr/>
        <p:txBody>
          <a:bodyPr/>
          <a:lstStyle>
            <a:lvl1pPr>
              <a:defRPr/>
            </a:lvl1pPr>
          </a:lstStyle>
          <a:p>
            <a:pPr>
              <a:defRPr/>
            </a:pPr>
            <a:endParaRPr lang="ar-SA"/>
          </a:p>
        </p:txBody>
      </p:sp>
      <p:sp>
        <p:nvSpPr>
          <p:cNvPr id="4" name="Slide Number Placeholder 22"/>
          <p:cNvSpPr>
            <a:spLocks noGrp="1"/>
          </p:cNvSpPr>
          <p:nvPr>
            <p:ph type="sldNum" sz="quarter" idx="12"/>
          </p:nvPr>
        </p:nvSpPr>
        <p:spPr/>
        <p:txBody>
          <a:bodyPr/>
          <a:lstStyle>
            <a:lvl1pPr>
              <a:defRPr/>
            </a:lvl1pPr>
          </a:lstStyle>
          <a:p>
            <a:pPr>
              <a:defRPr/>
            </a:pPr>
            <a:fld id="{A901427D-9670-4502-90FB-B327BBB224C1}" type="slidenum">
              <a:rPr lang="ar-SA"/>
              <a:pPr>
                <a:defRPr/>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20"/>
          <p:cNvSpPr>
            <a:spLocks noGrp="1"/>
          </p:cNvSpPr>
          <p:nvPr>
            <p:ph type="dt" sz="half" idx="10"/>
          </p:nvPr>
        </p:nvSpPr>
        <p:spPr/>
        <p:txBody>
          <a:bodyPr rtlCol="0"/>
          <a:lstStyle>
            <a:lvl1pPr>
              <a:defRPr/>
            </a:lvl1pPr>
          </a:lstStyle>
          <a:p>
            <a:pPr>
              <a:defRPr/>
            </a:pPr>
            <a:fld id="{53BD1E13-3B75-4A39-8EF1-1AA34A38B21E}" type="datetimeFigureOut">
              <a:rPr lang="ar-SA"/>
              <a:pPr>
                <a:defRPr/>
              </a:pPr>
              <a:t>23/04/33</a:t>
            </a:fld>
            <a:endParaRPr lang="ar-SA"/>
          </a:p>
        </p:txBody>
      </p:sp>
      <p:sp>
        <p:nvSpPr>
          <p:cNvPr id="13" name="Slide Number Placeholder 21"/>
          <p:cNvSpPr>
            <a:spLocks noGrp="1"/>
          </p:cNvSpPr>
          <p:nvPr>
            <p:ph type="sldNum" sz="quarter" idx="11"/>
          </p:nvPr>
        </p:nvSpPr>
        <p:spPr/>
        <p:txBody>
          <a:bodyPr rtlCol="0"/>
          <a:lstStyle>
            <a:lvl1pPr>
              <a:defRPr/>
            </a:lvl1pPr>
          </a:lstStyle>
          <a:p>
            <a:pPr>
              <a:defRPr/>
            </a:pPr>
            <a:fld id="{7AC23008-1465-4ADD-B3F8-BD9B5F26CACA}" type="slidenum">
              <a:rPr lang="ar-SA"/>
              <a:pPr>
                <a:defRPr/>
              </a:pPr>
              <a:t>‹#›</a:t>
            </a:fld>
            <a:endParaRPr lang="ar-SA"/>
          </a:p>
        </p:txBody>
      </p:sp>
      <p:sp>
        <p:nvSpPr>
          <p:cNvPr id="14" name="Footer Placeholder 22"/>
          <p:cNvSpPr>
            <a:spLocks noGrp="1"/>
          </p:cNvSpPr>
          <p:nvPr>
            <p:ph type="ftr" sz="quarter" idx="12"/>
          </p:nvPr>
        </p:nvSpPr>
        <p:spPr/>
        <p:txBody>
          <a:bodyPr rtlCol="0"/>
          <a:lstStyle>
            <a:lvl1pPr>
              <a:defRPr/>
            </a:lvl1pPr>
          </a:lstStyle>
          <a:p>
            <a:pPr>
              <a:defRPr/>
            </a:pPr>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5118" t="17007" r="18898" b="13228"/>
          <a:stretch>
            <a:fillRect/>
          </a:stretch>
        </p:blipFill>
        <p:spPr bwMode="auto">
          <a:xfrm>
            <a:off x="250825" y="188913"/>
            <a:ext cx="1257300" cy="13287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rtlCol="0"/>
          <a:lstStyle>
            <a:lvl1pPr>
              <a:defRPr/>
            </a:lvl1pPr>
          </a:lstStyle>
          <a:p>
            <a:pPr>
              <a:defRPr/>
            </a:pPr>
            <a:fld id="{BEBB016D-16DF-40BA-A5D5-B8BFDC92854A}" type="datetimeFigureOut">
              <a:rPr lang="en-US"/>
              <a:pPr>
                <a:defRPr/>
              </a:pPr>
              <a:t>3/16/2012</a:t>
            </a:fld>
            <a:endParaRPr lang="en-US"/>
          </a:p>
        </p:txBody>
      </p:sp>
      <p:sp>
        <p:nvSpPr>
          <p:cNvPr id="6" name="Slide Number Placeholder 8"/>
          <p:cNvSpPr>
            <a:spLocks noGrp="1"/>
          </p:cNvSpPr>
          <p:nvPr>
            <p:ph type="sldNum" sz="quarter" idx="11"/>
          </p:nvPr>
        </p:nvSpPr>
        <p:spPr/>
        <p:txBody>
          <a:bodyPr rtlCol="0"/>
          <a:lstStyle>
            <a:lvl1pPr>
              <a:defRPr/>
            </a:lvl1pPr>
          </a:lstStyle>
          <a:p>
            <a:pPr>
              <a:defRPr/>
            </a:pPr>
            <a:fld id="{AFD1BBAE-4D8D-415C-8854-1CB48CE53F93}" type="slidenum">
              <a:rPr lang="en-US"/>
              <a:pPr>
                <a:defRPr/>
              </a:pPr>
              <a:t>‹#›</a:t>
            </a:fld>
            <a:endParaRPr lang="en-US"/>
          </a:p>
        </p:txBody>
      </p:sp>
      <p:sp>
        <p:nvSpPr>
          <p:cNvPr id="7"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85282DB9-EBB7-47F3-A6C1-50E96493D4B9}" type="datetimeFigureOut">
              <a:rPr lang="ar-SA"/>
              <a:pPr>
                <a:defRPr/>
              </a:pPr>
              <a:t>23/04/33</a:t>
            </a:fld>
            <a:endParaRPr lang="ar-SA"/>
          </a:p>
        </p:txBody>
      </p:sp>
      <p:sp>
        <p:nvSpPr>
          <p:cNvPr id="13" name="Slide Number Placeholder 17"/>
          <p:cNvSpPr>
            <a:spLocks noGrp="1"/>
          </p:cNvSpPr>
          <p:nvPr>
            <p:ph type="sldNum" sz="quarter" idx="11"/>
          </p:nvPr>
        </p:nvSpPr>
        <p:spPr/>
        <p:txBody>
          <a:bodyPr rtlCol="0"/>
          <a:lstStyle>
            <a:lvl1pPr>
              <a:defRPr/>
            </a:lvl1pPr>
          </a:lstStyle>
          <a:p>
            <a:pPr>
              <a:defRPr/>
            </a:pPr>
            <a:fld id="{19354E3E-3F7C-4B50-BC80-86C57289132D}" type="slidenum">
              <a:rPr lang="ar-SA"/>
              <a:pPr>
                <a:defRPr/>
              </a:pPr>
              <a:t>‹#›</a:t>
            </a:fld>
            <a:endParaRPr lang="ar-SA"/>
          </a:p>
        </p:txBody>
      </p:sp>
      <p:sp>
        <p:nvSpPr>
          <p:cNvPr id="14" name="Footer Placeholder 20"/>
          <p:cNvSpPr>
            <a:spLocks noGrp="1"/>
          </p:cNvSpPr>
          <p:nvPr>
            <p:ph type="ftr" sz="quarter" idx="12"/>
          </p:nvPr>
        </p:nvSpPr>
        <p:spPr/>
        <p:txBody>
          <a:bodyPr rtlCol="0"/>
          <a:lstStyle>
            <a:lvl1pPr>
              <a:defRPr/>
            </a:lvl1pPr>
          </a:lstStyle>
          <a:p>
            <a:pPr>
              <a:defRPr/>
            </a:pPr>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417671A-6F46-445A-B64A-C1C41E0F6D6B}" type="datetimeFigureOut">
              <a:rPr lang="ar-SA"/>
              <a:pPr>
                <a:defRPr/>
              </a:pPr>
              <a:t>23/04/33</a:t>
            </a:fld>
            <a:endParaRPr lang="ar-SA"/>
          </a:p>
        </p:txBody>
      </p:sp>
      <p:sp>
        <p:nvSpPr>
          <p:cNvPr id="5" name="Footer Placeholder 2"/>
          <p:cNvSpPr>
            <a:spLocks noGrp="1"/>
          </p:cNvSpPr>
          <p:nvPr>
            <p:ph type="ftr" sz="quarter" idx="11"/>
          </p:nvPr>
        </p:nvSpPr>
        <p:spPr/>
        <p:txBody>
          <a:bodyPr/>
          <a:lstStyle>
            <a:lvl1pPr>
              <a:defRPr/>
            </a:lvl1pPr>
          </a:lstStyle>
          <a:p>
            <a:pPr>
              <a:defRPr/>
            </a:pPr>
            <a:endParaRPr lang="ar-SA"/>
          </a:p>
        </p:txBody>
      </p:sp>
      <p:sp>
        <p:nvSpPr>
          <p:cNvPr id="6" name="Slide Number Placeholder 22"/>
          <p:cNvSpPr>
            <a:spLocks noGrp="1"/>
          </p:cNvSpPr>
          <p:nvPr>
            <p:ph type="sldNum" sz="quarter" idx="12"/>
          </p:nvPr>
        </p:nvSpPr>
        <p:spPr/>
        <p:txBody>
          <a:bodyPr/>
          <a:lstStyle>
            <a:lvl1pPr>
              <a:defRPr/>
            </a:lvl1pPr>
          </a:lstStyle>
          <a:p>
            <a:pPr>
              <a:defRPr/>
            </a:pPr>
            <a:fld id="{D91871B3-B0E9-4CEA-98B3-AE9B59A2206C}" type="slidenum">
              <a:rPr lang="ar-SA"/>
              <a:pPr>
                <a:defRPr/>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7057D12-3587-4F6D-BB55-D6C94A6764B8}" type="datetimeFigureOut">
              <a:rPr lang="ar-SA"/>
              <a:pPr>
                <a:defRPr/>
              </a:pPr>
              <a:t>23/04/33</a:t>
            </a:fld>
            <a:endParaRPr lang="ar-SA"/>
          </a:p>
        </p:txBody>
      </p:sp>
      <p:sp>
        <p:nvSpPr>
          <p:cNvPr id="5" name="Footer Placeholder 2"/>
          <p:cNvSpPr>
            <a:spLocks noGrp="1"/>
          </p:cNvSpPr>
          <p:nvPr>
            <p:ph type="ftr" sz="quarter" idx="11"/>
          </p:nvPr>
        </p:nvSpPr>
        <p:spPr/>
        <p:txBody>
          <a:bodyPr/>
          <a:lstStyle>
            <a:lvl1pPr>
              <a:defRPr/>
            </a:lvl1pPr>
          </a:lstStyle>
          <a:p>
            <a:pPr>
              <a:defRPr/>
            </a:pPr>
            <a:endParaRPr lang="ar-SA"/>
          </a:p>
        </p:txBody>
      </p:sp>
      <p:sp>
        <p:nvSpPr>
          <p:cNvPr id="6" name="Slide Number Placeholder 22"/>
          <p:cNvSpPr>
            <a:spLocks noGrp="1"/>
          </p:cNvSpPr>
          <p:nvPr>
            <p:ph type="sldNum" sz="quarter" idx="12"/>
          </p:nvPr>
        </p:nvSpPr>
        <p:spPr/>
        <p:txBody>
          <a:bodyPr/>
          <a:lstStyle>
            <a:lvl1pPr>
              <a:defRPr/>
            </a:lvl1pPr>
          </a:lstStyle>
          <a:p>
            <a:pPr>
              <a:defRPr/>
            </a:pPr>
            <a:fld id="{B3BF1536-073F-421B-80BC-0C7AF714F714}"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pic>
        <p:nvPicPr>
          <p:cNvPr id="20" name="Picture 2"/>
          <p:cNvPicPr>
            <a:picLocks noChangeAspect="1" noChangeArrowheads="1"/>
          </p:cNvPicPr>
          <p:nvPr userDrawn="1"/>
        </p:nvPicPr>
        <p:blipFill>
          <a:blip r:embed="rId3" cstate="print"/>
          <a:srcRect l="15118" t="17007" r="18898" b="13228"/>
          <a:stretch>
            <a:fillRect/>
          </a:stretch>
        </p:blipFill>
        <p:spPr bwMode="auto">
          <a:xfrm>
            <a:off x="250825" y="188913"/>
            <a:ext cx="1257300" cy="1328737"/>
          </a:xfrm>
          <a:prstGeom prst="rect">
            <a:avLst/>
          </a:prstGeom>
          <a:noFill/>
          <a:ln w="9525">
            <a:noFill/>
            <a:miter lim="800000"/>
            <a:headEnd/>
            <a:tailEnd/>
          </a:ln>
        </p:spPr>
      </p:pic>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1"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DF98D103-A83F-4344-A4EF-302772F83AC2}" type="datetimeFigureOut">
              <a:rPr lang="en-US"/>
              <a:pPr>
                <a:defRPr/>
              </a:pPr>
              <a:t>3/16/2012</a:t>
            </a:fld>
            <a:endParaRPr lang="en-US"/>
          </a:p>
        </p:txBody>
      </p:sp>
      <p:sp>
        <p:nvSpPr>
          <p:cNvPr id="22"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3"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3FD7D2E9-A1E0-4006-9D1D-12C95E2517B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15118" t="17007" r="18898" b="13228"/>
          <a:stretch>
            <a:fillRect/>
          </a:stretch>
        </p:blipFill>
        <p:spPr bwMode="auto">
          <a:xfrm>
            <a:off x="250825" y="188913"/>
            <a:ext cx="1257300" cy="13287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96826971-F77E-4ABD-AF68-61BE828E23BB}" type="datetimeFigureOut">
              <a:rPr lang="en-US"/>
              <a:pPr>
                <a:defRPr/>
              </a:pPr>
              <a:t>3/16/2012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2A043F2-CF33-4AC8-A504-2CE6F1E9A1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l="15118" t="17007" r="18898" b="13228"/>
          <a:stretch>
            <a:fillRect/>
          </a:stretch>
        </p:blipFill>
        <p:spPr bwMode="auto">
          <a:xfrm>
            <a:off x="250825" y="188913"/>
            <a:ext cx="1257300" cy="1328737"/>
          </a:xfrm>
          <a:prstGeom prst="rect">
            <a:avLst/>
          </a:prstGeom>
          <a:noFill/>
          <a:ln w="9525">
            <a:noFill/>
            <a:miter lim="800000"/>
            <a:headEnd/>
            <a:tailEnd/>
          </a:ln>
        </p:spPr>
      </p:pic>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8" name="Date Placeholder 6"/>
          <p:cNvSpPr>
            <a:spLocks noGrp="1"/>
          </p:cNvSpPr>
          <p:nvPr>
            <p:ph type="dt" sz="half" idx="10"/>
          </p:nvPr>
        </p:nvSpPr>
        <p:spPr/>
        <p:txBody>
          <a:bodyPr/>
          <a:lstStyle>
            <a:lvl1pPr>
              <a:defRPr/>
            </a:lvl1pPr>
          </a:lstStyle>
          <a:p>
            <a:pPr>
              <a:defRPr/>
            </a:pPr>
            <a:fld id="{925467A2-51DC-445F-A9E6-468D9A0BEA54}" type="datetimeFigureOut">
              <a:rPr lang="en-US"/>
              <a:pPr>
                <a:defRPr/>
              </a:pPr>
              <a:t>3/16/2012</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B374CB65-0B08-4B2E-B6D0-9BD24452D0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8"/>
          <p:cNvPicPr>
            <a:picLocks noChangeAspect="1" noChangeArrowheads="1"/>
          </p:cNvPicPr>
          <p:nvPr userDrawn="1"/>
        </p:nvPicPr>
        <p:blipFill>
          <a:blip r:embed="rId2" cstate="print"/>
          <a:srcRect l="15118" t="17007" r="18898" b="13228"/>
          <a:stretch>
            <a:fillRect/>
          </a:stretch>
        </p:blipFill>
        <p:spPr bwMode="auto">
          <a:xfrm>
            <a:off x="250825" y="188913"/>
            <a:ext cx="1257300" cy="13287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5"/>
          <p:cNvSpPr>
            <a:spLocks noGrp="1"/>
          </p:cNvSpPr>
          <p:nvPr>
            <p:ph type="dt" sz="half" idx="10"/>
          </p:nvPr>
        </p:nvSpPr>
        <p:spPr/>
        <p:txBody>
          <a:bodyPr rtlCol="0"/>
          <a:lstStyle>
            <a:lvl1pPr>
              <a:defRPr/>
            </a:lvl1pPr>
          </a:lstStyle>
          <a:p>
            <a:pPr>
              <a:defRPr/>
            </a:pPr>
            <a:fld id="{95A2FC76-71C6-4150-8843-577195568E8A}" type="datetimeFigureOut">
              <a:rPr lang="en-US"/>
              <a:pPr>
                <a:defRPr/>
              </a:pPr>
              <a:t>3/16/2012</a:t>
            </a:fld>
            <a:endParaRPr lang="en-US"/>
          </a:p>
        </p:txBody>
      </p:sp>
      <p:sp>
        <p:nvSpPr>
          <p:cNvPr id="5" name="Slide Number Placeholder 6"/>
          <p:cNvSpPr>
            <a:spLocks noGrp="1"/>
          </p:cNvSpPr>
          <p:nvPr>
            <p:ph type="sldNum" sz="quarter" idx="11"/>
          </p:nvPr>
        </p:nvSpPr>
        <p:spPr/>
        <p:txBody>
          <a:bodyPr rtlCol="0"/>
          <a:lstStyle>
            <a:lvl1pPr>
              <a:defRPr/>
            </a:lvl1pPr>
          </a:lstStyle>
          <a:p>
            <a:pPr>
              <a:defRPr/>
            </a:pPr>
            <a:fld id="{1C8A089B-C453-40A0-85A6-B9C2268324D1}" type="slidenum">
              <a:rPr lang="en-US"/>
              <a:pPr>
                <a:defRPr/>
              </a:pPr>
              <a:t>‹#›</a:t>
            </a:fld>
            <a:endParaRPr lang="en-US"/>
          </a:p>
        </p:txBody>
      </p:sp>
      <p:sp>
        <p:nvSpPr>
          <p:cNvPr id="6"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l="15118" t="15118" r="17007" b="15118"/>
          <a:stretch>
            <a:fillRect/>
          </a:stretch>
        </p:blipFill>
        <p:spPr bwMode="auto">
          <a:xfrm>
            <a:off x="179388" y="188913"/>
            <a:ext cx="1293812" cy="1328737"/>
          </a:xfrm>
          <a:prstGeom prst="rect">
            <a:avLst/>
          </a:prstGeom>
          <a:noFill/>
          <a:ln w="9525">
            <a:noFill/>
            <a:miter lim="800000"/>
            <a:headEnd/>
            <a:tailEnd/>
          </a:ln>
        </p:spPr>
      </p:pic>
      <p:pic>
        <p:nvPicPr>
          <p:cNvPr id="3" name="Picture 19"/>
          <p:cNvPicPr>
            <a:picLocks noChangeAspect="1" noChangeArrowheads="1"/>
          </p:cNvPicPr>
          <p:nvPr userDrawn="1"/>
        </p:nvPicPr>
        <p:blipFill>
          <a:blip r:embed="rId2" cstate="print"/>
          <a:srcRect l="15118" t="17007" r="18898" b="13228"/>
          <a:stretch>
            <a:fillRect/>
          </a:stretch>
        </p:blipFill>
        <p:spPr bwMode="auto">
          <a:xfrm>
            <a:off x="179388" y="188913"/>
            <a:ext cx="1257300" cy="1328737"/>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pPr>
              <a:defRPr/>
            </a:pPr>
            <a:fld id="{A0B9FCE6-3B17-4531-9DC1-AA477B001ABE}" type="datetimeFigureOut">
              <a:rPr lang="en-US"/>
              <a:pPr>
                <a:defRPr/>
              </a:pPr>
              <a:t>3/16/2012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51F9FC63-73DE-46D0-9D12-2C15D5C08D9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B47081DE-AECA-44B7-B407-B6831B45F0EC}" type="datetimeFigureOut">
              <a:rPr lang="en-US"/>
              <a:pPr>
                <a:defRPr/>
              </a:pPr>
              <a:t>3/16/2012</a:t>
            </a:fld>
            <a:endParaRPr lang="en-US" dirty="0"/>
          </a:p>
        </p:txBody>
      </p:sp>
      <p:sp>
        <p:nvSpPr>
          <p:cNvPr id="13" name="Slide Number Placeholder 21"/>
          <p:cNvSpPr>
            <a:spLocks noGrp="1"/>
          </p:cNvSpPr>
          <p:nvPr>
            <p:ph type="sldNum" sz="quarter" idx="11"/>
          </p:nvPr>
        </p:nvSpPr>
        <p:spPr/>
        <p:txBody>
          <a:bodyPr rtlCol="0"/>
          <a:lstStyle>
            <a:lvl1pPr>
              <a:defRPr/>
            </a:lvl1pPr>
          </a:lstStyle>
          <a:p>
            <a:pPr>
              <a:defRPr/>
            </a:pPr>
            <a:fld id="{B30640C1-2F07-4CD5-BA58-ACCF7D0F1E8F}"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0D2F76EF-02CB-4275-87EE-D6657C3661D1}" type="datetimeFigureOut">
              <a:rPr lang="en-US"/>
              <a:pPr>
                <a:defRPr/>
              </a:pPr>
              <a:t>3/16/2012</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5DDD441B-12B0-417B-B762-F6AA3730192F}"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7.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6.jpeg"/><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03200"/>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4" y="1010444"/>
            <a:ext cx="2011363"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789071C7-22F5-40EF-A94A-3DFDCEA5A02B}" type="datetimeFigureOut">
              <a:rPr lang="ar-SA"/>
              <a:pPr>
                <a:defRPr/>
              </a:pPr>
              <a:t>23/04/33</a:t>
            </a:fld>
            <a:endParaRPr lang="ar-SA"/>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ar-S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8BCD1C11-07AD-4AEA-A1DB-F030F126BD8D}" type="slidenum">
              <a:rPr lang="ar-SA"/>
              <a:pPr>
                <a:defRPr/>
              </a:pPr>
              <a:t>‹#›</a:t>
            </a:fld>
            <a:endParaRPr lang="ar-SA"/>
          </a:p>
        </p:txBody>
      </p:sp>
      <p:pic>
        <p:nvPicPr>
          <p:cNvPr id="1037" name="Picture 2"/>
          <p:cNvPicPr>
            <a:picLocks noChangeAspect="1" noChangeArrowheads="1"/>
          </p:cNvPicPr>
          <p:nvPr userDrawn="1"/>
        </p:nvPicPr>
        <p:blipFill>
          <a:blip r:embed="rId13" cstate="print"/>
          <a:srcRect l="15118" t="17007" r="18898" b="13228"/>
          <a:stretch>
            <a:fillRect/>
          </a:stretch>
        </p:blipFill>
        <p:spPr bwMode="auto">
          <a:xfrm>
            <a:off x="146050" y="117475"/>
            <a:ext cx="1362075" cy="1439863"/>
          </a:xfrm>
          <a:prstGeom prst="rect">
            <a:avLst/>
          </a:prstGeom>
          <a:noFill/>
          <a:ln w="9525">
            <a:noFill/>
            <a:miter lim="800000"/>
            <a:headEnd/>
            <a:tailEnd/>
          </a:ln>
        </p:spPr>
      </p:pic>
      <p:pic>
        <p:nvPicPr>
          <p:cNvPr id="1038" name="Content Placeholder 9" descr="صورة الصفحة الرئسية.jpg"/>
          <p:cNvPicPr preferRelativeResize="0">
            <a:picLocks/>
          </p:cNvPicPr>
          <p:nvPr userDrawn="1"/>
        </p:nvPicPr>
        <p:blipFill>
          <a:blip r:embed="rId14" cstate="print"/>
          <a:srcRect/>
          <a:stretch>
            <a:fillRect/>
          </a:stretch>
        </p:blipFill>
        <p:spPr bwMode="auto">
          <a:xfrm>
            <a:off x="2916238" y="117475"/>
            <a:ext cx="1439862" cy="1439863"/>
          </a:xfrm>
          <a:prstGeom prst="rect">
            <a:avLst/>
          </a:prstGeom>
          <a:noFill/>
          <a:ln w="9525">
            <a:noFill/>
            <a:miter lim="800000"/>
            <a:headEnd/>
            <a:tailEnd/>
          </a:ln>
        </p:spPr>
      </p:pic>
      <p:pic>
        <p:nvPicPr>
          <p:cNvPr id="1039" name="Picture 16" descr="01AW36R_0601-50.jpg"/>
          <p:cNvPicPr preferRelativeResize="0">
            <a:picLocks/>
          </p:cNvPicPr>
          <p:nvPr userDrawn="1"/>
        </p:nvPicPr>
        <p:blipFill>
          <a:blip r:embed="rId15" cstate="print"/>
          <a:srcRect/>
          <a:stretch>
            <a:fillRect/>
          </a:stretch>
        </p:blipFill>
        <p:spPr bwMode="auto">
          <a:xfrm>
            <a:off x="1476375" y="117475"/>
            <a:ext cx="1439863" cy="1439863"/>
          </a:xfrm>
          <a:prstGeom prst="rect">
            <a:avLst/>
          </a:prstGeom>
          <a:noFill/>
          <a:ln w="9525">
            <a:noFill/>
            <a:miter lim="800000"/>
            <a:headEnd/>
            <a:tailEnd/>
          </a:ln>
        </p:spPr>
      </p:pic>
      <p:pic>
        <p:nvPicPr>
          <p:cNvPr id="1040" name="Picture 17" descr="medical_record_specialist_09_thumb.jpg"/>
          <p:cNvPicPr preferRelativeResize="0">
            <a:picLocks/>
          </p:cNvPicPr>
          <p:nvPr userDrawn="1"/>
        </p:nvPicPr>
        <p:blipFill>
          <a:blip r:embed="rId16" cstate="print"/>
          <a:srcRect/>
          <a:stretch>
            <a:fillRect/>
          </a:stretch>
        </p:blipFill>
        <p:spPr bwMode="auto">
          <a:xfrm>
            <a:off x="6948488" y="115888"/>
            <a:ext cx="1439862" cy="1441450"/>
          </a:xfrm>
          <a:prstGeom prst="rect">
            <a:avLst/>
          </a:prstGeom>
          <a:noFill/>
          <a:ln w="9525">
            <a:noFill/>
            <a:miter lim="800000"/>
            <a:headEnd/>
            <a:tailEnd/>
          </a:ln>
        </p:spPr>
      </p:pic>
      <p:pic>
        <p:nvPicPr>
          <p:cNvPr id="1041" name="Picture 18" descr="الملفات الطبية.jpg"/>
          <p:cNvPicPr preferRelativeResize="0">
            <a:picLocks/>
          </p:cNvPicPr>
          <p:nvPr userDrawn="1"/>
        </p:nvPicPr>
        <p:blipFill>
          <a:blip r:embed="rId17" cstate="print"/>
          <a:srcRect/>
          <a:stretch>
            <a:fillRect/>
          </a:stretch>
        </p:blipFill>
        <p:spPr bwMode="auto">
          <a:xfrm>
            <a:off x="4284663" y="115888"/>
            <a:ext cx="1439862" cy="1441450"/>
          </a:xfrm>
          <a:prstGeom prst="rect">
            <a:avLst/>
          </a:prstGeom>
          <a:noFill/>
          <a:ln w="9525">
            <a:noFill/>
            <a:miter lim="800000"/>
            <a:headEnd/>
            <a:tailEnd/>
          </a:ln>
        </p:spPr>
      </p:pic>
      <p:pic>
        <p:nvPicPr>
          <p:cNvPr id="1042" name="Picture 19" descr="p2.jpg"/>
          <p:cNvPicPr>
            <a:picLocks noChangeAspect="1"/>
          </p:cNvPicPr>
          <p:nvPr userDrawn="1"/>
        </p:nvPicPr>
        <p:blipFill>
          <a:blip r:embed="rId18" cstate="print"/>
          <a:srcRect l="11404" r="21178" b="4755"/>
          <a:stretch>
            <a:fillRect/>
          </a:stretch>
        </p:blipFill>
        <p:spPr bwMode="auto">
          <a:xfrm>
            <a:off x="5580063" y="115888"/>
            <a:ext cx="1489075" cy="1443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1" eaLnBrk="0" fontAlgn="base" hangingPunct="0">
        <a:spcBef>
          <a:spcPct val="0"/>
        </a:spcBef>
        <a:spcAft>
          <a:spcPct val="0"/>
        </a:spcAft>
        <a:defRPr sz="3000" kern="1200" cap="small">
          <a:solidFill>
            <a:schemeClr val="tx2"/>
          </a:solidFill>
          <a:latin typeface="+mj-lt"/>
          <a:ea typeface="+mj-ea"/>
          <a:cs typeface="+mj-cs"/>
        </a:defRPr>
      </a:lvl1pPr>
      <a:lvl2pPr algn="l" rtl="1" eaLnBrk="0" fontAlgn="base" hangingPunct="0">
        <a:spcBef>
          <a:spcPct val="0"/>
        </a:spcBef>
        <a:spcAft>
          <a:spcPct val="0"/>
        </a:spcAft>
        <a:defRPr sz="3000">
          <a:solidFill>
            <a:schemeClr val="tx2"/>
          </a:solidFill>
          <a:latin typeface="Century Schoolbook"/>
          <a:cs typeface="Times New Roman" pitchFamily="18" charset="0"/>
        </a:defRPr>
      </a:lvl2pPr>
      <a:lvl3pPr algn="l" rtl="1" eaLnBrk="0" fontAlgn="base" hangingPunct="0">
        <a:spcBef>
          <a:spcPct val="0"/>
        </a:spcBef>
        <a:spcAft>
          <a:spcPct val="0"/>
        </a:spcAft>
        <a:defRPr sz="3000">
          <a:solidFill>
            <a:schemeClr val="tx2"/>
          </a:solidFill>
          <a:latin typeface="Century Schoolbook"/>
          <a:cs typeface="Times New Roman" pitchFamily="18" charset="0"/>
        </a:defRPr>
      </a:lvl3pPr>
      <a:lvl4pPr algn="l" rtl="1" eaLnBrk="0" fontAlgn="base" hangingPunct="0">
        <a:spcBef>
          <a:spcPct val="0"/>
        </a:spcBef>
        <a:spcAft>
          <a:spcPct val="0"/>
        </a:spcAft>
        <a:defRPr sz="3000">
          <a:solidFill>
            <a:schemeClr val="tx2"/>
          </a:solidFill>
          <a:latin typeface="Century Schoolbook"/>
          <a:cs typeface="Times New Roman" pitchFamily="18" charset="0"/>
        </a:defRPr>
      </a:lvl4pPr>
      <a:lvl5pPr algn="l" rtl="1" eaLnBrk="0" fontAlgn="base" hangingPunct="0">
        <a:spcBef>
          <a:spcPct val="0"/>
        </a:spcBef>
        <a:spcAft>
          <a:spcPct val="0"/>
        </a:spcAft>
        <a:defRPr sz="3000">
          <a:solidFill>
            <a:schemeClr val="tx2"/>
          </a:solidFill>
          <a:latin typeface="Century Schoolbook"/>
          <a:cs typeface="Times New Roman" pitchFamily="18" charset="0"/>
        </a:defRPr>
      </a:lvl5pPr>
      <a:lvl6pPr marL="457200" algn="l" rtl="1" fontAlgn="base">
        <a:spcBef>
          <a:spcPct val="0"/>
        </a:spcBef>
        <a:spcAft>
          <a:spcPct val="0"/>
        </a:spcAft>
        <a:defRPr sz="3000">
          <a:solidFill>
            <a:schemeClr val="tx2"/>
          </a:solidFill>
          <a:latin typeface="Century Schoolbook"/>
          <a:cs typeface="Times New Roman" pitchFamily="18" charset="0"/>
        </a:defRPr>
      </a:lvl6pPr>
      <a:lvl7pPr marL="914400" algn="l" rtl="1" fontAlgn="base">
        <a:spcBef>
          <a:spcPct val="0"/>
        </a:spcBef>
        <a:spcAft>
          <a:spcPct val="0"/>
        </a:spcAft>
        <a:defRPr sz="3000">
          <a:solidFill>
            <a:schemeClr val="tx2"/>
          </a:solidFill>
          <a:latin typeface="Century Schoolbook"/>
          <a:cs typeface="Times New Roman" pitchFamily="18" charset="0"/>
        </a:defRPr>
      </a:lvl7pPr>
      <a:lvl8pPr marL="1371600" algn="l" rtl="1" fontAlgn="base">
        <a:spcBef>
          <a:spcPct val="0"/>
        </a:spcBef>
        <a:spcAft>
          <a:spcPct val="0"/>
        </a:spcAft>
        <a:defRPr sz="3000">
          <a:solidFill>
            <a:schemeClr val="tx2"/>
          </a:solidFill>
          <a:latin typeface="Century Schoolbook"/>
          <a:cs typeface="Times New Roman" pitchFamily="18" charset="0"/>
        </a:defRPr>
      </a:lvl8pPr>
      <a:lvl9pPr marL="1828800" algn="l" rtl="1" fontAlgn="base">
        <a:spcBef>
          <a:spcPct val="0"/>
        </a:spcBef>
        <a:spcAft>
          <a:spcPct val="0"/>
        </a:spcAft>
        <a:defRPr sz="3000">
          <a:solidFill>
            <a:schemeClr val="tx2"/>
          </a:solidFill>
          <a:latin typeface="Century Schoolbook"/>
          <a:cs typeface="Times New Roman"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81F0616B-2E40-4F67-8241-23529EEDB9AA}" type="datetimeFigureOut">
              <a:rPr lang="ar-SA"/>
              <a:pPr>
                <a:defRPr/>
              </a:pPr>
              <a:t>23/04/33</a:t>
            </a:fld>
            <a:endParaRPr lang="ar-SA"/>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ar-S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2ED1C9D5-39BB-4A82-B30A-7382B0DED58A}"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57" r:id="rId4"/>
    <p:sldLayoutId id="2147483758" r:id="rId5"/>
    <p:sldLayoutId id="2147483776" r:id="rId6"/>
    <p:sldLayoutId id="2147483759" r:id="rId7"/>
    <p:sldLayoutId id="2147483777" r:id="rId8"/>
    <p:sldLayoutId id="2147483778" r:id="rId9"/>
    <p:sldLayoutId id="2147483760" r:id="rId10"/>
    <p:sldLayoutId id="2147483761" r:id="rId11"/>
  </p:sldLayoutIdLst>
  <p:txStyles>
    <p:titleStyle>
      <a:lvl1pPr algn="l" rtl="1" eaLnBrk="0" fontAlgn="base" hangingPunct="0">
        <a:spcBef>
          <a:spcPct val="0"/>
        </a:spcBef>
        <a:spcAft>
          <a:spcPct val="0"/>
        </a:spcAft>
        <a:defRPr sz="3000" kern="1200" cap="small">
          <a:solidFill>
            <a:schemeClr val="tx2"/>
          </a:solidFill>
          <a:latin typeface="+mj-lt"/>
          <a:ea typeface="+mj-ea"/>
          <a:cs typeface="+mj-cs"/>
        </a:defRPr>
      </a:lvl1pPr>
      <a:lvl2pPr algn="l" rtl="1" eaLnBrk="0" fontAlgn="base" hangingPunct="0">
        <a:spcBef>
          <a:spcPct val="0"/>
        </a:spcBef>
        <a:spcAft>
          <a:spcPct val="0"/>
        </a:spcAft>
        <a:defRPr sz="3000">
          <a:solidFill>
            <a:schemeClr val="tx2"/>
          </a:solidFill>
          <a:latin typeface="Century Schoolbook"/>
          <a:cs typeface="Times New Roman" pitchFamily="18" charset="0"/>
        </a:defRPr>
      </a:lvl2pPr>
      <a:lvl3pPr algn="l" rtl="1" eaLnBrk="0" fontAlgn="base" hangingPunct="0">
        <a:spcBef>
          <a:spcPct val="0"/>
        </a:spcBef>
        <a:spcAft>
          <a:spcPct val="0"/>
        </a:spcAft>
        <a:defRPr sz="3000">
          <a:solidFill>
            <a:schemeClr val="tx2"/>
          </a:solidFill>
          <a:latin typeface="Century Schoolbook"/>
          <a:cs typeface="Times New Roman" pitchFamily="18" charset="0"/>
        </a:defRPr>
      </a:lvl3pPr>
      <a:lvl4pPr algn="l" rtl="1" eaLnBrk="0" fontAlgn="base" hangingPunct="0">
        <a:spcBef>
          <a:spcPct val="0"/>
        </a:spcBef>
        <a:spcAft>
          <a:spcPct val="0"/>
        </a:spcAft>
        <a:defRPr sz="3000">
          <a:solidFill>
            <a:schemeClr val="tx2"/>
          </a:solidFill>
          <a:latin typeface="Century Schoolbook"/>
          <a:cs typeface="Times New Roman" pitchFamily="18" charset="0"/>
        </a:defRPr>
      </a:lvl4pPr>
      <a:lvl5pPr algn="l" rtl="1" eaLnBrk="0" fontAlgn="base" hangingPunct="0">
        <a:spcBef>
          <a:spcPct val="0"/>
        </a:spcBef>
        <a:spcAft>
          <a:spcPct val="0"/>
        </a:spcAft>
        <a:defRPr sz="3000">
          <a:solidFill>
            <a:schemeClr val="tx2"/>
          </a:solidFill>
          <a:latin typeface="Century Schoolbook"/>
          <a:cs typeface="Times New Roman" pitchFamily="18" charset="0"/>
        </a:defRPr>
      </a:lvl5pPr>
      <a:lvl6pPr marL="457200" algn="l" rtl="1" fontAlgn="base">
        <a:spcBef>
          <a:spcPct val="0"/>
        </a:spcBef>
        <a:spcAft>
          <a:spcPct val="0"/>
        </a:spcAft>
        <a:defRPr sz="3000">
          <a:solidFill>
            <a:schemeClr val="tx2"/>
          </a:solidFill>
          <a:latin typeface="Century Schoolbook"/>
          <a:cs typeface="Times New Roman" pitchFamily="18" charset="0"/>
        </a:defRPr>
      </a:lvl6pPr>
      <a:lvl7pPr marL="914400" algn="l" rtl="1" fontAlgn="base">
        <a:spcBef>
          <a:spcPct val="0"/>
        </a:spcBef>
        <a:spcAft>
          <a:spcPct val="0"/>
        </a:spcAft>
        <a:defRPr sz="3000">
          <a:solidFill>
            <a:schemeClr val="tx2"/>
          </a:solidFill>
          <a:latin typeface="Century Schoolbook"/>
          <a:cs typeface="Times New Roman" pitchFamily="18" charset="0"/>
        </a:defRPr>
      </a:lvl7pPr>
      <a:lvl8pPr marL="1371600" algn="l" rtl="1" fontAlgn="base">
        <a:spcBef>
          <a:spcPct val="0"/>
        </a:spcBef>
        <a:spcAft>
          <a:spcPct val="0"/>
        </a:spcAft>
        <a:defRPr sz="3000">
          <a:solidFill>
            <a:schemeClr val="tx2"/>
          </a:solidFill>
          <a:latin typeface="Century Schoolbook"/>
          <a:cs typeface="Times New Roman" pitchFamily="18" charset="0"/>
        </a:defRPr>
      </a:lvl8pPr>
      <a:lvl9pPr marL="1828800" algn="l" rtl="1" fontAlgn="base">
        <a:spcBef>
          <a:spcPct val="0"/>
        </a:spcBef>
        <a:spcAft>
          <a:spcPct val="0"/>
        </a:spcAft>
        <a:defRPr sz="3000">
          <a:solidFill>
            <a:schemeClr val="tx2"/>
          </a:solidFill>
          <a:latin typeface="Century Schoolbook"/>
          <a:cs typeface="Times New Roman" pitchFamily="18" charset="0"/>
        </a:defRPr>
      </a:lvl9pPr>
    </p:titleStyle>
    <p:bodyStyle>
      <a:lvl1pPr marL="273050" indent="-273050" algn="r" rtl="1"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r" rtl="1"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r" rtl="1"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r" rtl="1"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r" rtl="1"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8.jpeg"/><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Pedigree_chart"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1331913" y="4221163"/>
            <a:ext cx="5327650" cy="709612"/>
          </a:xfrm>
        </p:spPr>
        <p:txBody>
          <a:bodyPr>
            <a:noAutofit/>
          </a:bodyPr>
          <a:lstStyle/>
          <a:p>
            <a:pPr algn="ctr" eaLnBrk="1" fontAlgn="auto" hangingPunct="1">
              <a:spcAft>
                <a:spcPts val="0"/>
              </a:spcAft>
              <a:defRPr/>
            </a:pPr>
            <a:r>
              <a:rPr lang="en-US" sz="6600" dirty="0" smtClean="0"/>
              <a:t>Medical</a:t>
            </a:r>
            <a:br>
              <a:rPr lang="en-US" sz="6600" dirty="0" smtClean="0"/>
            </a:br>
            <a:r>
              <a:rPr lang="en-US" sz="6600" dirty="0" smtClean="0"/>
              <a:t>Records</a:t>
            </a:r>
            <a:endParaRPr lang="ar-SA" sz="6600" dirty="0"/>
          </a:p>
        </p:txBody>
      </p:sp>
      <p:sp>
        <p:nvSpPr>
          <p:cNvPr id="20483" name="Subtitle 11"/>
          <p:cNvSpPr>
            <a:spLocks noGrp="1"/>
          </p:cNvSpPr>
          <p:nvPr>
            <p:ph type="subTitle" idx="1"/>
          </p:nvPr>
        </p:nvSpPr>
        <p:spPr>
          <a:xfrm>
            <a:off x="1908175" y="5146675"/>
            <a:ext cx="4086225" cy="514350"/>
          </a:xfrm>
        </p:spPr>
        <p:txBody>
          <a:bodyPr/>
          <a:lstStyle/>
          <a:p>
            <a:pPr algn="ctr" eaLnBrk="1" hangingPunct="1"/>
            <a:r>
              <a:rPr lang="en-US" sz="2800" smtClean="0">
                <a:cs typeface="Times New Roman" pitchFamily="18" charset="0"/>
              </a:rPr>
              <a:t>Dr. Nada Al-Yousefi</a:t>
            </a:r>
            <a:endParaRPr lang="ar-SA" sz="2800" smtClean="0"/>
          </a:p>
        </p:txBody>
      </p:sp>
      <p:pic>
        <p:nvPicPr>
          <p:cNvPr id="20484" name="Picture 4" descr="01AW36R_0601-50.jpg"/>
          <p:cNvPicPr preferRelativeResize="0">
            <a:picLocks/>
          </p:cNvPicPr>
          <p:nvPr/>
        </p:nvPicPr>
        <p:blipFill>
          <a:blip r:embed="rId3" cstate="print"/>
          <a:srcRect/>
          <a:stretch>
            <a:fillRect/>
          </a:stretch>
        </p:blipFill>
        <p:spPr bwMode="auto">
          <a:xfrm rot="1672472">
            <a:off x="5595938" y="1751013"/>
            <a:ext cx="1439862" cy="1349375"/>
          </a:xfrm>
          <a:prstGeom prst="rect">
            <a:avLst/>
          </a:prstGeom>
          <a:noFill/>
          <a:ln w="9525">
            <a:noFill/>
            <a:miter lim="800000"/>
            <a:headEnd/>
            <a:tailEnd/>
          </a:ln>
        </p:spPr>
      </p:pic>
      <p:pic>
        <p:nvPicPr>
          <p:cNvPr id="20485" name="Picture 5" descr="Medical Records.jpg"/>
          <p:cNvPicPr>
            <a:picLocks noChangeAspect="1"/>
          </p:cNvPicPr>
          <p:nvPr/>
        </p:nvPicPr>
        <p:blipFill>
          <a:blip r:embed="rId4" cstate="print"/>
          <a:srcRect/>
          <a:stretch>
            <a:fillRect/>
          </a:stretch>
        </p:blipFill>
        <p:spPr bwMode="auto">
          <a:xfrm rot="1453845">
            <a:off x="5929313" y="4229100"/>
            <a:ext cx="3084512" cy="2328863"/>
          </a:xfrm>
          <a:prstGeom prst="rect">
            <a:avLst/>
          </a:prstGeom>
          <a:noFill/>
          <a:ln w="9525">
            <a:noFill/>
            <a:miter lim="800000"/>
            <a:headEnd/>
            <a:tailEnd/>
          </a:ln>
        </p:spPr>
      </p:pic>
      <p:pic>
        <p:nvPicPr>
          <p:cNvPr id="20486" name="Picture 6" descr="medical_record_specialist_09_thumb.jpg"/>
          <p:cNvPicPr preferRelativeResize="0">
            <a:picLocks/>
          </p:cNvPicPr>
          <p:nvPr/>
        </p:nvPicPr>
        <p:blipFill>
          <a:blip r:embed="rId5" cstate="print"/>
          <a:srcRect/>
          <a:stretch>
            <a:fillRect/>
          </a:stretch>
        </p:blipFill>
        <p:spPr bwMode="auto">
          <a:xfrm rot="-1478851">
            <a:off x="7062788" y="2114550"/>
            <a:ext cx="1439862" cy="1327150"/>
          </a:xfrm>
          <a:prstGeom prst="rect">
            <a:avLst/>
          </a:prstGeom>
          <a:noFill/>
          <a:ln w="9525">
            <a:noFill/>
            <a:miter lim="800000"/>
            <a:headEnd/>
            <a:tailEnd/>
          </a:ln>
        </p:spPr>
      </p:pic>
      <p:pic>
        <p:nvPicPr>
          <p:cNvPr id="20487" name="Picture 7" descr="الملفات الطبية.jpg"/>
          <p:cNvPicPr preferRelativeResize="0">
            <a:picLocks/>
          </p:cNvPicPr>
          <p:nvPr/>
        </p:nvPicPr>
        <p:blipFill>
          <a:blip r:embed="rId6" cstate="print"/>
          <a:srcRect/>
          <a:stretch>
            <a:fillRect/>
          </a:stretch>
        </p:blipFill>
        <p:spPr bwMode="auto">
          <a:xfrm rot="2061194">
            <a:off x="6696075" y="693738"/>
            <a:ext cx="1439863" cy="1338262"/>
          </a:xfrm>
          <a:prstGeom prst="rect">
            <a:avLst/>
          </a:prstGeom>
          <a:noFill/>
          <a:ln w="9525">
            <a:noFill/>
            <a:miter lim="800000"/>
            <a:headEnd/>
            <a:tailEnd/>
          </a:ln>
        </p:spPr>
      </p:pic>
      <p:pic>
        <p:nvPicPr>
          <p:cNvPr id="20488" name="Picture 8" descr="p2.jpg"/>
          <p:cNvPicPr>
            <a:picLocks noChangeAspect="1"/>
          </p:cNvPicPr>
          <p:nvPr/>
        </p:nvPicPr>
        <p:blipFill>
          <a:blip r:embed="rId7" cstate="print"/>
          <a:srcRect l="11404" r="21178" b="4755"/>
          <a:stretch>
            <a:fillRect/>
          </a:stretch>
        </p:blipFill>
        <p:spPr bwMode="auto">
          <a:xfrm>
            <a:off x="2339975" y="5661025"/>
            <a:ext cx="1944688" cy="1655763"/>
          </a:xfrm>
          <a:prstGeom prst="rect">
            <a:avLst/>
          </a:prstGeom>
          <a:noFill/>
          <a:ln w="9525">
            <a:noFill/>
            <a:miter lim="800000"/>
            <a:headEnd/>
            <a:tailEnd/>
          </a:ln>
        </p:spPr>
      </p:pic>
      <p:pic>
        <p:nvPicPr>
          <p:cNvPr id="20489" name="Content Placeholder 5" descr="61211_1636039539204_1183175527_31819436_7047270_n.jpg"/>
          <p:cNvPicPr>
            <a:picLocks noChangeAspect="1"/>
          </p:cNvPicPr>
          <p:nvPr/>
        </p:nvPicPr>
        <p:blipFill>
          <a:blip r:embed="rId8" cstate="print"/>
          <a:srcRect/>
          <a:stretch>
            <a:fillRect/>
          </a:stretch>
        </p:blipFill>
        <p:spPr bwMode="auto">
          <a:xfrm>
            <a:off x="2195513" y="0"/>
            <a:ext cx="2089150" cy="2981325"/>
          </a:xfrm>
          <a:prstGeom prst="rect">
            <a:avLst/>
          </a:prstGeom>
          <a:noFill/>
          <a:ln w="9525">
            <a:noFill/>
            <a:miter lim="800000"/>
            <a:headEnd/>
            <a:tailEnd/>
          </a:ln>
        </p:spPr>
      </p:pic>
      <p:pic>
        <p:nvPicPr>
          <p:cNvPr id="20490" name="Content Placeholder 9" descr="صورة الصفحة الرئسية.jpg"/>
          <p:cNvPicPr preferRelativeResize="0">
            <a:picLocks noGrp="1"/>
          </p:cNvPicPr>
          <p:nvPr>
            <p:ph sz="quarter" idx="4294967295"/>
          </p:nvPr>
        </p:nvPicPr>
        <p:blipFill>
          <a:blip r:embed="rId9" cstate="print"/>
          <a:srcRect/>
          <a:stretch>
            <a:fillRect/>
          </a:stretch>
        </p:blipFill>
        <p:spPr>
          <a:xfrm rot="2201764">
            <a:off x="5764213" y="3025775"/>
            <a:ext cx="1295400" cy="14398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Contents?</a:t>
            </a:r>
            <a:endParaRPr lang="ar-SA" dirty="0"/>
          </a:p>
        </p:txBody>
      </p:sp>
      <p:sp>
        <p:nvSpPr>
          <p:cNvPr id="29699" name="Content Placeholder 2"/>
          <p:cNvSpPr>
            <a:spLocks noGrp="1"/>
          </p:cNvSpPr>
          <p:nvPr>
            <p:ph sz="quarter" idx="1"/>
          </p:nvPr>
        </p:nvSpPr>
        <p:spPr>
          <a:xfrm>
            <a:off x="457200" y="1600200"/>
            <a:ext cx="7467600" cy="4873625"/>
          </a:xfrm>
        </p:spPr>
        <p:txBody>
          <a:bodyPr/>
          <a:lstStyle/>
          <a:p>
            <a:pPr eaLnBrk="1" hangingPunct="1"/>
            <a:r>
              <a:rPr lang="en-US" smtClean="0">
                <a:cs typeface="Times New Roman" pitchFamily="18" charset="0"/>
              </a:rPr>
              <a:t>Medical history</a:t>
            </a:r>
          </a:p>
          <a:p>
            <a:pPr eaLnBrk="1" hangingPunct="1"/>
            <a:r>
              <a:rPr lang="en-US" smtClean="0">
                <a:cs typeface="Times New Roman" pitchFamily="18" charset="0"/>
              </a:rPr>
              <a:t>Surgical history </a:t>
            </a:r>
          </a:p>
          <a:p>
            <a:pPr eaLnBrk="1" hangingPunct="1"/>
            <a:r>
              <a:rPr lang="en-US" smtClean="0">
                <a:cs typeface="Times New Roman" pitchFamily="18" charset="0"/>
              </a:rPr>
              <a:t>Obstetric </a:t>
            </a:r>
          </a:p>
          <a:p>
            <a:pPr eaLnBrk="1" hangingPunct="1"/>
            <a:r>
              <a:rPr lang="en-US" smtClean="0">
                <a:cs typeface="Times New Roman" pitchFamily="18" charset="0"/>
              </a:rPr>
              <a:t>Medications and medical allergies </a:t>
            </a:r>
          </a:p>
          <a:p>
            <a:pPr eaLnBrk="1" hangingPunct="1"/>
            <a:r>
              <a:rPr lang="en-US" smtClean="0">
                <a:cs typeface="Times New Roman" pitchFamily="18" charset="0"/>
              </a:rPr>
              <a:t>Family History ?</a:t>
            </a:r>
            <a:r>
              <a:rPr lang="en-US" smtClean="0">
                <a:cs typeface="Times New Roman" pitchFamily="18" charset="0"/>
                <a:hlinkClick r:id="rId3"/>
              </a:rPr>
              <a:t>pedigree chart</a:t>
            </a:r>
            <a:endParaRPr lang="en-US" smtClean="0">
              <a:cs typeface="Times New Roman" pitchFamily="18" charset="0"/>
            </a:endParaRPr>
          </a:p>
          <a:p>
            <a:pPr eaLnBrk="1" hangingPunct="1"/>
            <a:r>
              <a:rPr lang="en-US" smtClean="0">
                <a:cs typeface="Times New Roman" pitchFamily="18" charset="0"/>
              </a:rPr>
              <a:t>Social history </a:t>
            </a:r>
          </a:p>
          <a:p>
            <a:pPr eaLnBrk="1" hangingPunct="1"/>
            <a:r>
              <a:rPr lang="en-US" smtClean="0">
                <a:cs typeface="Times New Roman" pitchFamily="18" charset="0"/>
              </a:rPr>
              <a:t>Habits</a:t>
            </a:r>
          </a:p>
          <a:p>
            <a:pPr eaLnBrk="1" hangingPunct="1"/>
            <a:r>
              <a:rPr lang="en-US" smtClean="0">
                <a:cs typeface="Times New Roman" pitchFamily="18" charset="0"/>
              </a:rPr>
              <a:t>Immunization history</a:t>
            </a:r>
          </a:p>
          <a:p>
            <a:pPr eaLnBrk="1" hangingPunct="1"/>
            <a:r>
              <a:rPr lang="en-US" smtClean="0">
                <a:cs typeface="Times New Roman" pitchFamily="18" charset="0"/>
              </a:rPr>
              <a:t>Growth chart and developmental history</a:t>
            </a:r>
            <a:endParaRPr lang="ar-SA"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a:p>
        </p:txBody>
      </p:sp>
      <p:sp>
        <p:nvSpPr>
          <p:cNvPr id="30723" name="Content Placeholder 2"/>
          <p:cNvSpPr>
            <a:spLocks noGrp="1"/>
          </p:cNvSpPr>
          <p:nvPr>
            <p:ph sz="quarter" idx="1"/>
          </p:nvPr>
        </p:nvSpPr>
        <p:spPr>
          <a:xfrm>
            <a:off x="457200" y="1600200"/>
            <a:ext cx="7467600" cy="4873625"/>
          </a:xfrm>
        </p:spPr>
        <p:txBody>
          <a:bodyPr/>
          <a:lstStyle/>
          <a:p>
            <a:pPr eaLnBrk="1" hangingPunct="1"/>
            <a:r>
              <a:rPr lang="en-US" smtClean="0">
                <a:cs typeface="Times New Roman" pitchFamily="18" charset="0"/>
              </a:rPr>
              <a:t>Hospital admission documentation</a:t>
            </a:r>
          </a:p>
          <a:p>
            <a:pPr eaLnBrk="1" hangingPunct="1"/>
            <a:r>
              <a:rPr lang="en-US" smtClean="0">
                <a:cs typeface="Times New Roman" pitchFamily="18" charset="0"/>
              </a:rPr>
              <a:t>Routine visits (</a:t>
            </a:r>
            <a:r>
              <a:rPr lang="en-US" i="1" smtClean="0">
                <a:cs typeface="Times New Roman" pitchFamily="18" charset="0"/>
              </a:rPr>
              <a:t>problem-oriented medical record</a:t>
            </a:r>
            <a:r>
              <a:rPr lang="en-US" smtClean="0">
                <a:cs typeface="Times New Roman" pitchFamily="18" charset="0"/>
              </a:rPr>
              <a:t> (POMR), which includes a problem list of diagnoses or a "SOAP"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124200"/>
            <a:ext cx="6172200" cy="1893888"/>
          </a:xfrm>
        </p:spPr>
        <p:txBody>
          <a:bodyPr/>
          <a:lstStyle/>
          <a:p>
            <a:pPr eaLnBrk="1" fontAlgn="auto" hangingPunct="1">
              <a:spcAft>
                <a:spcPts val="0"/>
              </a:spcAft>
              <a:defRPr/>
            </a:pPr>
            <a:r>
              <a:rPr lang="en-US" dirty="0" smtClean="0"/>
              <a:t>Orders and Prescriptions</a:t>
            </a:r>
            <a:endParaRPr lang="ar-SA" dirty="0"/>
          </a:p>
        </p:txBody>
      </p:sp>
      <p:sp>
        <p:nvSpPr>
          <p:cNvPr id="31747" name="Subtitle 4"/>
          <p:cNvSpPr>
            <a:spLocks noGrp="1"/>
          </p:cNvSpPr>
          <p:nvPr>
            <p:ph type="subTitle" idx="1"/>
          </p:nvPr>
        </p:nvSpPr>
        <p:spPr>
          <a:xfrm>
            <a:off x="2286000" y="5003800"/>
            <a:ext cx="6172200" cy="1371600"/>
          </a:xfrm>
        </p:spPr>
        <p:txBody>
          <a:bodyPr/>
          <a:lstStyle/>
          <a:p>
            <a:pPr eaLnBrk="1" hangingPunct="1"/>
            <a:endParaRPr lang="ar-SA" smtClean="0"/>
          </a:p>
        </p:txBody>
      </p:sp>
      <p:pic>
        <p:nvPicPr>
          <p:cNvPr id="31748" name="Picture 1"/>
          <p:cNvPicPr>
            <a:picLocks noChangeAspect="1" noChangeArrowheads="1"/>
          </p:cNvPicPr>
          <p:nvPr/>
        </p:nvPicPr>
        <p:blipFill>
          <a:blip r:embed="rId3" cstate="print"/>
          <a:srcRect/>
          <a:stretch>
            <a:fillRect/>
          </a:stretch>
        </p:blipFill>
        <p:spPr bwMode="auto">
          <a:xfrm>
            <a:off x="5364163" y="1557338"/>
            <a:ext cx="3259137" cy="2160587"/>
          </a:xfrm>
          <a:prstGeom prst="rect">
            <a:avLst/>
          </a:prstGeom>
          <a:noFill/>
          <a:ln w="9525">
            <a:noFill/>
            <a:miter lim="800000"/>
            <a:headEnd/>
            <a:tailEnd/>
          </a:ln>
        </p:spPr>
      </p:pic>
      <p:pic>
        <p:nvPicPr>
          <p:cNvPr id="31749" name="Picture 2"/>
          <p:cNvPicPr>
            <a:picLocks noChangeAspect="1" noChangeArrowheads="1"/>
          </p:cNvPicPr>
          <p:nvPr/>
        </p:nvPicPr>
        <p:blipFill>
          <a:blip r:embed="rId4" cstate="print"/>
          <a:srcRect/>
          <a:stretch>
            <a:fillRect/>
          </a:stretch>
        </p:blipFill>
        <p:spPr bwMode="auto">
          <a:xfrm>
            <a:off x="2124075" y="1557338"/>
            <a:ext cx="3259138" cy="217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95513" y="3124200"/>
            <a:ext cx="6172200" cy="1893888"/>
          </a:xfrm>
        </p:spPr>
        <p:txBody>
          <a:bodyPr/>
          <a:lstStyle/>
          <a:p>
            <a:pPr eaLnBrk="1" fontAlgn="auto" hangingPunct="1">
              <a:spcAft>
                <a:spcPts val="0"/>
              </a:spcAft>
              <a:defRPr/>
            </a:pPr>
            <a:r>
              <a:rPr lang="en-US" dirty="0" smtClean="0"/>
              <a:t>Progress</a:t>
            </a:r>
            <a:br>
              <a:rPr lang="en-US" dirty="0" smtClean="0"/>
            </a:br>
            <a:r>
              <a:rPr lang="en-US" dirty="0" smtClean="0"/>
              <a:t>notes</a:t>
            </a:r>
            <a:endParaRPr lang="ar-SA" dirty="0"/>
          </a:p>
        </p:txBody>
      </p:sp>
      <p:sp>
        <p:nvSpPr>
          <p:cNvPr id="32771" name="Subtitle 4"/>
          <p:cNvSpPr>
            <a:spLocks noGrp="1"/>
          </p:cNvSpPr>
          <p:nvPr>
            <p:ph type="subTitle" idx="1"/>
          </p:nvPr>
        </p:nvSpPr>
        <p:spPr>
          <a:xfrm>
            <a:off x="2286000" y="5003800"/>
            <a:ext cx="6172200" cy="1371600"/>
          </a:xfrm>
        </p:spPr>
        <p:txBody>
          <a:bodyPr/>
          <a:lstStyle/>
          <a:p>
            <a:pPr eaLnBrk="1" hangingPunct="1"/>
            <a:endParaRPr lang="ar-SA" smtClean="0"/>
          </a:p>
        </p:txBody>
      </p:sp>
      <p:pic>
        <p:nvPicPr>
          <p:cNvPr id="32772" name="Picture 1"/>
          <p:cNvPicPr>
            <a:picLocks noChangeAspect="1" noChangeArrowheads="1"/>
          </p:cNvPicPr>
          <p:nvPr/>
        </p:nvPicPr>
        <p:blipFill>
          <a:blip r:embed="rId3" cstate="print"/>
          <a:srcRect/>
          <a:stretch>
            <a:fillRect/>
          </a:stretch>
        </p:blipFill>
        <p:spPr bwMode="auto">
          <a:xfrm>
            <a:off x="4140200" y="439738"/>
            <a:ext cx="4911725" cy="622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124200"/>
            <a:ext cx="6172200" cy="1893888"/>
          </a:xfrm>
        </p:spPr>
        <p:txBody>
          <a:bodyPr/>
          <a:lstStyle/>
          <a:p>
            <a:pPr eaLnBrk="1" fontAlgn="auto" hangingPunct="1">
              <a:spcAft>
                <a:spcPts val="0"/>
              </a:spcAft>
              <a:defRPr/>
            </a:pPr>
            <a:r>
              <a:rPr lang="en-US" dirty="0" smtClean="0"/>
              <a:t>Test</a:t>
            </a:r>
            <a:br>
              <a:rPr lang="en-US" dirty="0" smtClean="0"/>
            </a:br>
            <a:r>
              <a:rPr lang="en-US" dirty="0" smtClean="0"/>
              <a:t>results</a:t>
            </a:r>
            <a:endParaRPr lang="ar-SA" dirty="0"/>
          </a:p>
        </p:txBody>
      </p:sp>
      <p:sp>
        <p:nvSpPr>
          <p:cNvPr id="33795" name="Subtitle 4"/>
          <p:cNvSpPr>
            <a:spLocks noGrp="1"/>
          </p:cNvSpPr>
          <p:nvPr>
            <p:ph type="subTitle" idx="1"/>
          </p:nvPr>
        </p:nvSpPr>
        <p:spPr>
          <a:xfrm>
            <a:off x="2286000" y="5003800"/>
            <a:ext cx="6172200" cy="1371600"/>
          </a:xfrm>
        </p:spPr>
        <p:txBody>
          <a:bodyPr/>
          <a:lstStyle/>
          <a:p>
            <a:pPr eaLnBrk="1" hangingPunct="1"/>
            <a:endParaRPr lang="ar-SA" smtClean="0"/>
          </a:p>
        </p:txBody>
      </p:sp>
      <p:pic>
        <p:nvPicPr>
          <p:cNvPr id="33796" name="Picture 1"/>
          <p:cNvPicPr>
            <a:picLocks noChangeAspect="1" noChangeArrowheads="1"/>
          </p:cNvPicPr>
          <p:nvPr/>
        </p:nvPicPr>
        <p:blipFill>
          <a:blip r:embed="rId3" cstate="print"/>
          <a:srcRect/>
          <a:stretch>
            <a:fillRect/>
          </a:stretch>
        </p:blipFill>
        <p:spPr bwMode="auto">
          <a:xfrm>
            <a:off x="3781425" y="549275"/>
            <a:ext cx="5254625"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eaLnBrk="1" fontAlgn="auto" hangingPunct="1">
              <a:spcAft>
                <a:spcPts val="0"/>
              </a:spcAft>
              <a:defRPr/>
            </a:pPr>
            <a:r>
              <a:rPr lang="en-US" b="1" dirty="0" smtClean="0"/>
              <a:t>Other information</a:t>
            </a:r>
            <a:endParaRPr lang="ar-SA" dirty="0"/>
          </a:p>
        </p:txBody>
      </p:sp>
      <p:sp>
        <p:nvSpPr>
          <p:cNvPr id="34819" name="Content Placeholder 8"/>
          <p:cNvSpPr>
            <a:spLocks noGrp="1"/>
          </p:cNvSpPr>
          <p:nvPr>
            <p:ph sz="quarter" idx="1"/>
          </p:nvPr>
        </p:nvSpPr>
        <p:spPr>
          <a:xfrm>
            <a:off x="457200" y="1600200"/>
            <a:ext cx="7467600" cy="4873625"/>
          </a:xfrm>
        </p:spPr>
        <p:txBody>
          <a:bodyPr/>
          <a:lstStyle/>
          <a:p>
            <a:pPr eaLnBrk="1" hangingPunct="1"/>
            <a:r>
              <a:rPr lang="en-US" smtClean="0">
                <a:cs typeface="Times New Roman" pitchFamily="18" charset="0"/>
              </a:rPr>
              <a:t>Many other items are variably kept within the medical record.</a:t>
            </a:r>
          </a:p>
          <a:p>
            <a:pPr lvl="1" eaLnBrk="1" hangingPunct="1"/>
            <a:r>
              <a:rPr lang="en-US" smtClean="0">
                <a:cs typeface="Times New Roman" pitchFamily="18" charset="0"/>
              </a:rPr>
              <a:t>Digital images of the patient, flowsheets from operations/intensive care units, informed consent forms, EKG tracings, outputs from medical devices (such as pacemakers), chemotherapy protocols .. etc.</a:t>
            </a:r>
          </a:p>
          <a:p>
            <a:pPr eaLnBrk="1" hangingPunct="1"/>
            <a:endParaRPr lang="ar-SA"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a:p>
        </p:txBody>
      </p:sp>
      <p:sp>
        <p:nvSpPr>
          <p:cNvPr id="35843" name="Content Placeholder 2"/>
          <p:cNvSpPr>
            <a:spLocks noGrp="1"/>
          </p:cNvSpPr>
          <p:nvPr>
            <p:ph sz="quarter" idx="1"/>
          </p:nvPr>
        </p:nvSpPr>
        <p:spPr>
          <a:xfrm>
            <a:off x="457200" y="1600200"/>
            <a:ext cx="7467600" cy="4873625"/>
          </a:xfrm>
        </p:spPr>
        <p:txBody>
          <a:bodyPr/>
          <a:lstStyle/>
          <a:p>
            <a:pPr eaLnBrk="1" hangingPunct="1"/>
            <a:endParaRPr lang="ar-SA" smtClean="0"/>
          </a:p>
        </p:txBody>
      </p:sp>
      <p:pic>
        <p:nvPicPr>
          <p:cNvPr id="35844" name="Picture 3" descr="writing.jpg"/>
          <p:cNvPicPr>
            <a:picLocks noChangeAspect="1"/>
          </p:cNvPicPr>
          <p:nvPr/>
        </p:nvPicPr>
        <p:blipFill>
          <a:blip r:embed="rId3" cstate="print"/>
          <a:srcRect/>
          <a:stretch>
            <a:fillRect/>
          </a:stretch>
        </p:blipFill>
        <p:spPr bwMode="auto">
          <a:xfrm>
            <a:off x="563563" y="968375"/>
            <a:ext cx="7248525"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124200"/>
            <a:ext cx="6172200" cy="1893888"/>
          </a:xfrm>
        </p:spPr>
        <p:txBody>
          <a:bodyPr/>
          <a:lstStyle/>
          <a:p>
            <a:pPr eaLnBrk="1" fontAlgn="auto" hangingPunct="1">
              <a:spcAft>
                <a:spcPts val="0"/>
              </a:spcAft>
              <a:defRPr/>
            </a:pPr>
            <a:r>
              <a:rPr lang="tr-TR" dirty="0" smtClean="0"/>
              <a:t>Not recorded</a:t>
            </a:r>
            <a:r>
              <a:rPr lang="tr-TR" dirty="0" smtClean="0">
                <a:solidFill>
                  <a:srgbClr val="FF0000"/>
                </a:solidFill>
              </a:rPr>
              <a:t> = Not done !</a:t>
            </a:r>
            <a:endParaRPr lang="ar-SA" dirty="0"/>
          </a:p>
        </p:txBody>
      </p:sp>
      <p:sp>
        <p:nvSpPr>
          <p:cNvPr id="36867" name="Subtitle 4"/>
          <p:cNvSpPr>
            <a:spLocks noGrp="1"/>
          </p:cNvSpPr>
          <p:nvPr>
            <p:ph type="subTitle" idx="1"/>
          </p:nvPr>
        </p:nvSpPr>
        <p:spPr>
          <a:xfrm>
            <a:off x="2286000" y="5003800"/>
            <a:ext cx="6172200" cy="1371600"/>
          </a:xfrm>
        </p:spPr>
        <p:txBody>
          <a:bodyPr/>
          <a:lstStyle/>
          <a:p>
            <a:pPr eaLnBrk="1" hangingPunct="1"/>
            <a:r>
              <a:rPr lang="en-US" smtClean="0">
                <a:cs typeface="Times New Roman" pitchFamily="18" charset="0"/>
              </a:rPr>
              <a:t>Legal issues</a:t>
            </a:r>
          </a:p>
        </p:txBody>
      </p:sp>
      <p:pic>
        <p:nvPicPr>
          <p:cNvPr id="36868" name="Picture 4"/>
          <p:cNvPicPr>
            <a:picLocks noChangeAspect="1" noChangeArrowheads="1"/>
          </p:cNvPicPr>
          <p:nvPr/>
        </p:nvPicPr>
        <p:blipFill>
          <a:blip r:embed="rId3" cstate="print"/>
          <a:srcRect/>
          <a:stretch>
            <a:fillRect/>
          </a:stretch>
        </p:blipFill>
        <p:spPr bwMode="auto">
          <a:xfrm>
            <a:off x="2843213" y="1412875"/>
            <a:ext cx="3810000"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a:p>
        </p:txBody>
      </p:sp>
      <p:sp>
        <p:nvSpPr>
          <p:cNvPr id="37891" name="Content Placeholder 2"/>
          <p:cNvSpPr>
            <a:spLocks noGrp="1"/>
          </p:cNvSpPr>
          <p:nvPr>
            <p:ph sz="quarter" idx="1"/>
          </p:nvPr>
        </p:nvSpPr>
        <p:spPr>
          <a:xfrm>
            <a:off x="457200" y="1600200"/>
            <a:ext cx="7467600" cy="4873625"/>
          </a:xfrm>
        </p:spPr>
        <p:txBody>
          <a:bodyPr/>
          <a:lstStyle/>
          <a:p>
            <a:pPr eaLnBrk="1" hangingPunct="1"/>
            <a:r>
              <a:rPr lang="en-US" smtClean="0">
                <a:cs typeface="Times New Roman" pitchFamily="18" charset="0"/>
              </a:rPr>
              <a:t>Medical records are legal documents, and are subject to the laws of the country in which they are produced.</a:t>
            </a:r>
            <a:endParaRPr lang="ar-SA"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solidFill>
                  <a:srgbClr val="006633"/>
                </a:solidFill>
              </a:rPr>
              <a:t>To </a:t>
            </a:r>
            <a:r>
              <a:rPr lang="en-US" dirty="0">
                <a:solidFill>
                  <a:srgbClr val="006633"/>
                </a:solidFill>
              </a:rPr>
              <a:t>prevent legal problems</a:t>
            </a:r>
            <a:endParaRPr lang="ar-SA" dirty="0"/>
          </a:p>
        </p:txBody>
      </p:sp>
      <p:sp>
        <p:nvSpPr>
          <p:cNvPr id="5" name="Content Placeholder 4"/>
          <p:cNvSpPr>
            <a:spLocks noGrp="1"/>
          </p:cNvSpPr>
          <p:nvPr>
            <p:ph sz="quarter" idx="1"/>
          </p:nvPr>
        </p:nvSpPr>
        <p:spPr>
          <a:xfrm>
            <a:off x="457200" y="1600200"/>
            <a:ext cx="7467600" cy="4873625"/>
          </a:xfrm>
        </p:spPr>
        <p:txBody>
          <a:bodyPr>
            <a:normAutofit fontScale="92500" lnSpcReduction="10000"/>
          </a:bodyPr>
          <a:lstStyle/>
          <a:p>
            <a:pPr marL="365125" indent="-182563" eaLnBrk="1" fontAlgn="auto" hangingPunct="1">
              <a:spcAft>
                <a:spcPts val="0"/>
              </a:spcAft>
              <a:buFont typeface="Wingdings"/>
              <a:buChar char=""/>
              <a:tabLst>
                <a:tab pos="3084513" algn="l"/>
                <a:tab pos="3998913" algn="l"/>
                <a:tab pos="4913313" algn="l"/>
                <a:tab pos="5827713" algn="l"/>
                <a:tab pos="6742113" algn="l"/>
                <a:tab pos="7656513" algn="l"/>
                <a:tab pos="8570913" algn="l"/>
                <a:tab pos="9485313" algn="l"/>
                <a:tab pos="10399713" algn="l"/>
              </a:tabLst>
              <a:defRPr/>
            </a:pPr>
            <a:r>
              <a:rPr lang="en-US" dirty="0" smtClean="0">
                <a:solidFill>
                  <a:srgbClr val="000000"/>
                </a:solidFill>
              </a:rPr>
              <a:t>Record everything you do (including phone consultations) </a:t>
            </a:r>
          </a:p>
          <a:p>
            <a:pPr marL="365125" indent="-182563" eaLnBrk="1" fontAlgn="auto" hangingPunct="1">
              <a:spcAft>
                <a:spcPts val="0"/>
              </a:spcAft>
              <a:buFont typeface="Wingdings"/>
              <a:buChar char=""/>
              <a:tabLst>
                <a:tab pos="3084513" algn="l"/>
                <a:tab pos="3998913" algn="l"/>
                <a:tab pos="4913313" algn="l"/>
                <a:tab pos="5827713" algn="l"/>
                <a:tab pos="6742113" algn="l"/>
                <a:tab pos="7656513" algn="l"/>
                <a:tab pos="8570913" algn="l"/>
                <a:tab pos="9485313" algn="l"/>
                <a:tab pos="10399713" algn="l"/>
              </a:tabLst>
              <a:defRPr/>
            </a:pPr>
            <a:r>
              <a:rPr lang="en-US" dirty="0" smtClean="0">
                <a:solidFill>
                  <a:srgbClr val="000000"/>
                </a:solidFill>
              </a:rPr>
              <a:t>Apply guidelines (e.g. NCQA)</a:t>
            </a:r>
          </a:p>
          <a:p>
            <a:pPr marL="365125" indent="-182563" eaLnBrk="1" fontAlgn="auto" hangingPunct="1">
              <a:spcAft>
                <a:spcPts val="0"/>
              </a:spcAft>
              <a:buFont typeface="Wingdings"/>
              <a:buChar char=""/>
              <a:tabLst>
                <a:tab pos="3084513" algn="l"/>
                <a:tab pos="3998913" algn="l"/>
                <a:tab pos="4913313" algn="l"/>
                <a:tab pos="5827713" algn="l"/>
                <a:tab pos="6742113" algn="l"/>
                <a:tab pos="7656513" algn="l"/>
                <a:tab pos="8570913" algn="l"/>
                <a:tab pos="9485313" algn="l"/>
                <a:tab pos="10399713" algn="l"/>
              </a:tabLst>
              <a:defRPr/>
            </a:pPr>
            <a:r>
              <a:rPr lang="en-US" dirty="0" smtClean="0">
                <a:solidFill>
                  <a:srgbClr val="000000"/>
                </a:solidFill>
              </a:rPr>
              <a:t>Don't use erasable pencils</a:t>
            </a:r>
          </a:p>
          <a:p>
            <a:pPr marL="365125" indent="-182563" eaLnBrk="1" fontAlgn="auto" hangingPunct="1">
              <a:spcAft>
                <a:spcPts val="0"/>
              </a:spcAft>
              <a:buFont typeface="Wingdings"/>
              <a:buChar char=""/>
              <a:tabLst>
                <a:tab pos="3084513" algn="l"/>
                <a:tab pos="3998913" algn="l"/>
                <a:tab pos="4913313" algn="l"/>
                <a:tab pos="5827713" algn="l"/>
                <a:tab pos="6742113" algn="l"/>
                <a:tab pos="7656513" algn="l"/>
                <a:tab pos="8570913" algn="l"/>
                <a:tab pos="9485313" algn="l"/>
                <a:tab pos="10399713" algn="l"/>
              </a:tabLst>
              <a:defRPr/>
            </a:pPr>
            <a:r>
              <a:rPr lang="en-US" dirty="0" smtClean="0">
                <a:solidFill>
                  <a:srgbClr val="000000"/>
                </a:solidFill>
              </a:rPr>
              <a:t>Don’t use humiliating expressions</a:t>
            </a:r>
          </a:p>
          <a:p>
            <a:pPr marL="365125" indent="-182563" eaLnBrk="1" fontAlgn="auto" hangingPunct="1">
              <a:spcAft>
                <a:spcPts val="0"/>
              </a:spcAft>
              <a:buFont typeface="Wingdings"/>
              <a:buChar char=""/>
              <a:tabLst>
                <a:tab pos="3084513" algn="l"/>
                <a:tab pos="3998913" algn="l"/>
                <a:tab pos="4913313" algn="l"/>
                <a:tab pos="5827713" algn="l"/>
                <a:tab pos="6742113" algn="l"/>
                <a:tab pos="7656513" algn="l"/>
                <a:tab pos="8570913" algn="l"/>
                <a:tab pos="9485313" algn="l"/>
                <a:tab pos="10399713" algn="l"/>
              </a:tabLst>
              <a:defRPr/>
            </a:pPr>
            <a:r>
              <a:rPr lang="en-US" dirty="0" smtClean="0">
                <a:solidFill>
                  <a:srgbClr val="000000"/>
                </a:solidFill>
              </a:rPr>
              <a:t>Do not use vague expressions such as “the patient feels well”</a:t>
            </a:r>
          </a:p>
          <a:p>
            <a:pPr marL="365125" indent="-182563" eaLnBrk="1" fontAlgn="auto" hangingPunct="1">
              <a:spcAft>
                <a:spcPts val="0"/>
              </a:spcAft>
              <a:buFont typeface="Wingdings"/>
              <a:buChar char=""/>
              <a:tabLst>
                <a:tab pos="3084513" algn="l"/>
                <a:tab pos="3998913" algn="l"/>
                <a:tab pos="4913313" algn="l"/>
                <a:tab pos="5827713" algn="l"/>
                <a:tab pos="6742113" algn="l"/>
                <a:tab pos="7656513" algn="l"/>
                <a:tab pos="8570913" algn="l"/>
                <a:tab pos="9485313" algn="l"/>
                <a:tab pos="10399713" algn="l"/>
              </a:tabLst>
              <a:defRPr/>
            </a:pPr>
            <a:r>
              <a:rPr lang="en-US" dirty="0" smtClean="0">
                <a:solidFill>
                  <a:srgbClr val="000000"/>
                </a:solidFill>
              </a:rPr>
              <a:t>If you need to make changes just strike through and record also the date of change</a:t>
            </a:r>
          </a:p>
          <a:p>
            <a:pPr marL="365125" indent="-182563" eaLnBrk="1" fontAlgn="auto" hangingPunct="1">
              <a:spcAft>
                <a:spcPts val="0"/>
              </a:spcAft>
              <a:buFont typeface="Wingdings"/>
              <a:buChar char=""/>
              <a:tabLst>
                <a:tab pos="3084513" algn="l"/>
                <a:tab pos="3998913" algn="l"/>
                <a:tab pos="4913313" algn="l"/>
                <a:tab pos="5827713" algn="l"/>
                <a:tab pos="6742113" algn="l"/>
                <a:tab pos="7656513" algn="l"/>
                <a:tab pos="8570913" algn="l"/>
                <a:tab pos="9485313" algn="l"/>
                <a:tab pos="10399713" algn="l"/>
              </a:tabLst>
              <a:defRPr/>
            </a:pPr>
            <a:r>
              <a:rPr lang="en-US" dirty="0" smtClean="0">
                <a:solidFill>
                  <a:srgbClr val="000000"/>
                </a:solidFill>
              </a:rPr>
              <a:t>If you stated that the patient is not cooperative give the reason</a:t>
            </a:r>
          </a:p>
          <a:p>
            <a:pPr marL="365125" indent="-182563" eaLnBrk="1" fontAlgn="auto" hangingPunct="1">
              <a:spcAft>
                <a:spcPts val="0"/>
              </a:spcAft>
              <a:buFont typeface="Wingdings"/>
              <a:buChar char=""/>
              <a:tabLst>
                <a:tab pos="3084513" algn="l"/>
                <a:tab pos="3998913" algn="l"/>
                <a:tab pos="4913313" algn="l"/>
                <a:tab pos="5827713" algn="l"/>
                <a:tab pos="6742113" algn="l"/>
                <a:tab pos="7656513" algn="l"/>
                <a:tab pos="8570913" algn="l"/>
                <a:tab pos="9485313" algn="l"/>
                <a:tab pos="10399713" algn="l"/>
              </a:tabLst>
              <a:defRPr/>
            </a:pPr>
            <a:r>
              <a:rPr lang="en-US" dirty="0" smtClean="0">
                <a:solidFill>
                  <a:srgbClr val="000000"/>
                </a:solidFill>
              </a:rPr>
              <a:t>If patient rejects a procedure or test, mention it and give the reason why you requested it</a:t>
            </a:r>
          </a:p>
          <a:p>
            <a:pPr marL="365125" indent="-182563" eaLnBrk="1" fontAlgn="auto" hangingPunct="1">
              <a:spcAft>
                <a:spcPts val="0"/>
              </a:spcAft>
              <a:buFontTx/>
              <a:buChar char="•"/>
              <a:tabLst>
                <a:tab pos="3084513" algn="l"/>
                <a:tab pos="3998913" algn="l"/>
                <a:tab pos="4913313" algn="l"/>
                <a:tab pos="5827713" algn="l"/>
                <a:tab pos="6742113" algn="l"/>
                <a:tab pos="7656513" algn="l"/>
                <a:tab pos="8570913" algn="l"/>
                <a:tab pos="9485313" algn="l"/>
                <a:tab pos="10399713" algn="l"/>
              </a:tabLst>
              <a:defRPr/>
            </a:pPr>
            <a:endParaRPr lang="en-US" dirty="0" smtClean="0">
              <a:solidFill>
                <a:srgbClr val="000000"/>
              </a:solidFill>
            </a:endParaRPr>
          </a:p>
          <a:p>
            <a:pPr marL="274320" indent="-274320" eaLnBrk="1" fontAlgn="auto" hangingPunct="1">
              <a:spcAft>
                <a:spcPts val="0"/>
              </a:spcAft>
              <a:buFont typeface="Wingdings"/>
              <a:buChar char=""/>
              <a:defRPr/>
            </a:pPr>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a:p>
        </p:txBody>
      </p:sp>
      <p:sp>
        <p:nvSpPr>
          <p:cNvPr id="21507" name="Content Placeholder 2"/>
          <p:cNvSpPr>
            <a:spLocks noGrp="1"/>
          </p:cNvSpPr>
          <p:nvPr>
            <p:ph sz="quarter" idx="1"/>
          </p:nvPr>
        </p:nvSpPr>
        <p:spPr>
          <a:xfrm>
            <a:off x="457200" y="1600200"/>
            <a:ext cx="7467600" cy="4873625"/>
          </a:xfrm>
        </p:spPr>
        <p:txBody>
          <a:bodyPr/>
          <a:lstStyle/>
          <a:p>
            <a:pPr eaLnBrk="1" hangingPunct="1"/>
            <a:r>
              <a:rPr lang="en-US" b="1" smtClean="0">
                <a:cs typeface="Times New Roman" pitchFamily="18" charset="0"/>
              </a:rPr>
              <a:t>Medical record</a:t>
            </a:r>
            <a:endParaRPr lang="en-US" smtClean="0">
              <a:cs typeface="Times New Roman" pitchFamily="18" charset="0"/>
            </a:endParaRPr>
          </a:p>
          <a:p>
            <a:pPr eaLnBrk="1" hangingPunct="1"/>
            <a:r>
              <a:rPr lang="en-US" b="1" smtClean="0">
                <a:cs typeface="Times New Roman" pitchFamily="18" charset="0"/>
              </a:rPr>
              <a:t>Health record</a:t>
            </a:r>
            <a:endParaRPr lang="en-US" smtClean="0">
              <a:cs typeface="Times New Roman" pitchFamily="18" charset="0"/>
            </a:endParaRPr>
          </a:p>
          <a:p>
            <a:pPr eaLnBrk="1" hangingPunct="1"/>
            <a:r>
              <a:rPr lang="en-US" b="1" smtClean="0">
                <a:cs typeface="Times New Roman" pitchFamily="18" charset="0"/>
              </a:rPr>
              <a:t>Medical chart</a:t>
            </a:r>
            <a:endParaRPr lang="ar-SA" smtClean="0"/>
          </a:p>
        </p:txBody>
      </p:sp>
      <p:pic>
        <p:nvPicPr>
          <p:cNvPr id="21508" name="Picture 3" descr="191563_blog_medical Records.jpg"/>
          <p:cNvPicPr>
            <a:picLocks noChangeAspect="1"/>
          </p:cNvPicPr>
          <p:nvPr/>
        </p:nvPicPr>
        <p:blipFill>
          <a:blip r:embed="rId3" cstate="print"/>
          <a:srcRect/>
          <a:stretch>
            <a:fillRect/>
          </a:stretch>
        </p:blipFill>
        <p:spPr bwMode="auto">
          <a:xfrm>
            <a:off x="3851275" y="765175"/>
            <a:ext cx="4267200"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i="1" dirty="0" smtClean="0"/>
              <a:t>Disadvantage of medical records </a:t>
            </a:r>
            <a:endParaRPr lang="ar-SA" dirty="0"/>
          </a:p>
        </p:txBody>
      </p:sp>
      <p:sp>
        <p:nvSpPr>
          <p:cNvPr id="39939" name="Content Placeholder 2"/>
          <p:cNvSpPr>
            <a:spLocks noGrp="1"/>
          </p:cNvSpPr>
          <p:nvPr>
            <p:ph sz="quarter" idx="1"/>
          </p:nvPr>
        </p:nvSpPr>
        <p:spPr>
          <a:xfrm>
            <a:off x="457200" y="1600200"/>
            <a:ext cx="7467600" cy="4873625"/>
          </a:xfrm>
        </p:spPr>
        <p:txBody>
          <a:bodyPr/>
          <a:lstStyle/>
          <a:p>
            <a:pPr eaLnBrk="1" hangingPunct="1"/>
            <a:r>
              <a:rPr lang="en-US" smtClean="0">
                <a:cs typeface="Times New Roman" pitchFamily="18" charset="0"/>
              </a:rPr>
              <a:t>Time consuming</a:t>
            </a:r>
          </a:p>
          <a:p>
            <a:pPr eaLnBrk="1" hangingPunct="1"/>
            <a:r>
              <a:rPr lang="en-US" smtClean="0">
                <a:cs typeface="Times New Roman" pitchFamily="18" charset="0"/>
              </a:rPr>
              <a:t>Cost</a:t>
            </a:r>
          </a:p>
          <a:p>
            <a:pPr eaLnBrk="1" hangingPunct="1"/>
            <a:r>
              <a:rPr lang="en-US" smtClean="0">
                <a:cs typeface="Times New Roman" pitchFamily="18" charset="0"/>
              </a:rPr>
              <a:t>Loss of confidentiality</a:t>
            </a:r>
          </a:p>
          <a:p>
            <a:pPr eaLnBrk="1" hangingPunct="1"/>
            <a:r>
              <a:rPr lang="en-US" smtClean="0">
                <a:cs typeface="Times New Roman" pitchFamily="18" charset="0"/>
              </a:rPr>
              <a:t>Loss of records</a:t>
            </a:r>
            <a:endParaRPr lang="ar-SA"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t>Abuses</a:t>
            </a:r>
            <a:endParaRPr lang="ar-SA" dirty="0"/>
          </a:p>
        </p:txBody>
      </p:sp>
      <p:sp>
        <p:nvSpPr>
          <p:cNvPr id="40963" name="Content Placeholder 2"/>
          <p:cNvSpPr>
            <a:spLocks noGrp="1"/>
          </p:cNvSpPr>
          <p:nvPr>
            <p:ph sz="quarter" idx="1"/>
          </p:nvPr>
        </p:nvSpPr>
        <p:spPr>
          <a:xfrm>
            <a:off x="457200" y="1600200"/>
            <a:ext cx="7467600" cy="4873625"/>
          </a:xfrm>
        </p:spPr>
        <p:txBody>
          <a:bodyPr/>
          <a:lstStyle/>
          <a:p>
            <a:pPr eaLnBrk="1" hangingPunct="1"/>
            <a:r>
              <a:rPr lang="en-US" smtClean="0">
                <a:cs typeface="Times New Roman" pitchFamily="18" charset="0"/>
              </a:rPr>
              <a:t>The outsourcing of medical record transcription and storage has the potential to violate patient-physician confidentiality by possibly allowing unaccountable persons access to patient data.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Rules in keeping medical records (NCQA)</a:t>
            </a:r>
            <a:endParaRPr lang="ar-SA" dirty="0"/>
          </a:p>
        </p:txBody>
      </p:sp>
      <p:sp>
        <p:nvSpPr>
          <p:cNvPr id="3" name="Content Placeholder 2"/>
          <p:cNvSpPr>
            <a:spLocks noGrp="1"/>
          </p:cNvSpPr>
          <p:nvPr>
            <p:ph sz="quarter" idx="1"/>
          </p:nvPr>
        </p:nvSpPr>
        <p:spPr>
          <a:xfrm>
            <a:off x="457200" y="1600200"/>
            <a:ext cx="7467600" cy="4873625"/>
          </a:xfrm>
        </p:spPr>
        <p:txBody>
          <a:bodyPr>
            <a:normAutofit fontScale="92500" lnSpcReduction="10000"/>
          </a:bodyPr>
          <a:lstStyle/>
          <a:p>
            <a:pPr marL="609600" indent="-609600" defTabSz="449263" eaLnBrk="1" fontAlgn="auto" hangingPunct="1">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Each page in the record contains the patient’s name or ID number.</a:t>
            </a:r>
          </a:p>
          <a:p>
            <a:pPr marL="609600" indent="-609600" defTabSz="449263" eaLnBrk="1" fontAlgn="auto" hangingPunct="1">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Personal biographical data include the address, employer, home and work telephone numbers and marital status.</a:t>
            </a:r>
          </a:p>
          <a:p>
            <a:pPr marL="609600" indent="-609600" defTabSz="449263" eaLnBrk="1" fontAlgn="auto" hangingPunct="1">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All entries in the medical record contain the author’s identification. </a:t>
            </a:r>
          </a:p>
          <a:p>
            <a:pPr marL="609600" indent="-609600" defTabSz="449263" eaLnBrk="1" fontAlgn="auto" hangingPunct="1">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All entries are dated.</a:t>
            </a:r>
          </a:p>
          <a:p>
            <a:pPr marL="609600" indent="-609600" defTabSz="449263" eaLnBrk="1" fontAlgn="auto" hangingPunct="1">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The record is legible to someone other than the writer.</a:t>
            </a:r>
          </a:p>
          <a:p>
            <a:pPr marL="609600" indent="-609600" defTabSz="449263" eaLnBrk="1" fontAlgn="auto" hangingPunct="1">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Significant illnesses and medical conditions are indicated on the problem list.</a:t>
            </a:r>
          </a:p>
          <a:p>
            <a:pPr marL="609600" indent="-609600" defTabSz="449263" eaLnBrk="1" fontAlgn="auto" hangingPunct="1">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Medication allergies and adverse reactions are prominently noted in the record. </a:t>
            </a:r>
          </a:p>
          <a:p>
            <a:pPr marL="274320" indent="-274320" eaLnBrk="1" fontAlgn="auto" hangingPunct="1">
              <a:spcAft>
                <a:spcPts val="0"/>
              </a:spcAft>
              <a:buFont typeface="Wingdings"/>
              <a:buChar char=""/>
              <a:defRPr/>
            </a:pPr>
            <a:endParaRPr lang="ar-S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Rules in keeping medical records (NCQA)</a:t>
            </a:r>
            <a:endParaRPr lang="ar-SA" dirty="0"/>
          </a:p>
        </p:txBody>
      </p:sp>
      <p:sp>
        <p:nvSpPr>
          <p:cNvPr id="3" name="Content Placeholder 2"/>
          <p:cNvSpPr>
            <a:spLocks noGrp="1"/>
          </p:cNvSpPr>
          <p:nvPr>
            <p:ph sz="quarter" idx="1"/>
          </p:nvPr>
        </p:nvSpPr>
        <p:spPr>
          <a:xfrm>
            <a:off x="457200" y="1600200"/>
            <a:ext cx="7467600" cy="4873625"/>
          </a:xfrm>
        </p:spPr>
        <p:txBody>
          <a:bodyPr>
            <a:normAutofit fontScale="92500" lnSpcReduction="10000"/>
          </a:bodyPr>
          <a:lstStyle/>
          <a:p>
            <a:pPr marL="457200" indent="-457200" eaLnBrk="1" fontAlgn="auto" hangingPunct="1">
              <a:lnSpc>
                <a:spcPct val="120000"/>
              </a:lnSpc>
              <a:spcAft>
                <a:spcPts val="0"/>
              </a:spcAft>
              <a:buFont typeface="Wingdings"/>
              <a:buChar char=""/>
              <a:defRPr/>
            </a:pPr>
            <a:r>
              <a:rPr lang="en-US" dirty="0" smtClean="0"/>
              <a:t>Past medical history</a:t>
            </a:r>
          </a:p>
          <a:p>
            <a:pPr marL="457200" indent="-457200" eaLnBrk="1" fontAlgn="auto" hangingPunct="1">
              <a:lnSpc>
                <a:spcPct val="120000"/>
              </a:lnSpc>
              <a:spcAft>
                <a:spcPts val="0"/>
              </a:spcAft>
              <a:buFont typeface="Wingdings"/>
              <a:buChar char=""/>
              <a:defRPr/>
            </a:pPr>
            <a:r>
              <a:rPr lang="en-US" dirty="0" smtClean="0"/>
              <a:t>?cigarettes, alcohol and substances</a:t>
            </a:r>
          </a:p>
          <a:p>
            <a:pPr marL="457200" indent="-457200" eaLnBrk="1" fontAlgn="auto" hangingPunct="1">
              <a:lnSpc>
                <a:spcPct val="120000"/>
              </a:lnSpc>
              <a:spcAft>
                <a:spcPts val="0"/>
              </a:spcAft>
              <a:buFont typeface="Wingdings"/>
              <a:buChar char=""/>
              <a:defRPr/>
            </a:pPr>
            <a:r>
              <a:rPr lang="en-US" dirty="0" smtClean="0"/>
              <a:t>The history and physical examination</a:t>
            </a:r>
          </a:p>
          <a:p>
            <a:pPr marL="457200" indent="-457200" eaLnBrk="1" fontAlgn="auto" hangingPunct="1">
              <a:lnSpc>
                <a:spcPct val="120000"/>
              </a:lnSpc>
              <a:spcAft>
                <a:spcPts val="0"/>
              </a:spcAft>
              <a:buFont typeface="Wingdings"/>
              <a:buChar char=""/>
              <a:defRPr/>
            </a:pPr>
            <a:r>
              <a:rPr lang="en-US" dirty="0" smtClean="0"/>
              <a:t>Laboratory and other studies are ordered, as appropriate.</a:t>
            </a:r>
          </a:p>
          <a:p>
            <a:pPr marL="457200" indent="-457200" eaLnBrk="1" fontAlgn="auto" hangingPunct="1">
              <a:lnSpc>
                <a:spcPct val="120000"/>
              </a:lnSpc>
              <a:spcAft>
                <a:spcPts val="0"/>
              </a:spcAft>
              <a:buFont typeface="Wingdings"/>
              <a:buChar char=""/>
              <a:defRPr/>
            </a:pPr>
            <a:r>
              <a:rPr lang="en-US" dirty="0" smtClean="0"/>
              <a:t>Working diagnoses are consistent with findings.</a:t>
            </a:r>
          </a:p>
          <a:p>
            <a:pPr marL="457200" indent="-457200" eaLnBrk="1" fontAlgn="auto" hangingPunct="1">
              <a:lnSpc>
                <a:spcPct val="120000"/>
              </a:lnSpc>
              <a:spcAft>
                <a:spcPts val="0"/>
              </a:spcAft>
              <a:buFont typeface="Wingdings"/>
              <a:buChar char=""/>
              <a:defRPr/>
            </a:pPr>
            <a:r>
              <a:rPr lang="en-US" dirty="0" smtClean="0"/>
              <a:t>Treatment plans are consistent with diagnoses.</a:t>
            </a:r>
          </a:p>
          <a:p>
            <a:pPr marL="457200" indent="-457200" eaLnBrk="1" fontAlgn="auto" hangingPunct="1">
              <a:lnSpc>
                <a:spcPct val="120000"/>
              </a:lnSpc>
              <a:spcAft>
                <a:spcPts val="0"/>
              </a:spcAft>
              <a:buFont typeface="Wingdings"/>
              <a:buChar char=""/>
              <a:defRPr/>
            </a:pPr>
            <a:r>
              <a:rPr lang="en-US" dirty="0" smtClean="0"/>
              <a:t>Encounter forms or notes have a notation, regarding follow-up care, calls or visits, when indicated. The specific time of return is noted in weeks, months or as needed.</a:t>
            </a:r>
          </a:p>
          <a:p>
            <a:pPr marL="274320" indent="-274320" eaLnBrk="1" fontAlgn="auto" hangingPunct="1">
              <a:spcAft>
                <a:spcPts val="0"/>
              </a:spcAft>
              <a:buFont typeface="Wingdings"/>
              <a:buChar char=""/>
              <a:defRPr/>
            </a:pP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dirty="0"/>
          </a:p>
        </p:txBody>
      </p:sp>
      <p:sp>
        <p:nvSpPr>
          <p:cNvPr id="44035" name="Content Placeholder 2"/>
          <p:cNvSpPr>
            <a:spLocks noGrp="1"/>
          </p:cNvSpPr>
          <p:nvPr>
            <p:ph sz="quarter" idx="1"/>
          </p:nvPr>
        </p:nvSpPr>
        <p:spPr>
          <a:xfrm>
            <a:off x="457200" y="1600200"/>
            <a:ext cx="7467600" cy="4873625"/>
          </a:xfrm>
        </p:spPr>
        <p:txBody>
          <a:bodyPr/>
          <a:lstStyle/>
          <a:p>
            <a:pPr eaLnBrk="1" hangingPunct="1"/>
            <a:endParaRPr lang="ar-SA" smtClean="0"/>
          </a:p>
        </p:txBody>
      </p:sp>
      <p:pic>
        <p:nvPicPr>
          <p:cNvPr id="44036" name="Picture 1"/>
          <p:cNvPicPr>
            <a:picLocks noChangeAspect="1" noChangeArrowheads="1"/>
          </p:cNvPicPr>
          <p:nvPr/>
        </p:nvPicPr>
        <p:blipFill>
          <a:blip r:embed="rId3" cstate="print"/>
          <a:srcRect/>
          <a:stretch>
            <a:fillRect/>
          </a:stretch>
        </p:blipFill>
        <p:spPr bwMode="auto">
          <a:xfrm>
            <a:off x="611188" y="600075"/>
            <a:ext cx="7489825" cy="534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t>electronic medical record</a:t>
            </a:r>
            <a:r>
              <a:rPr lang="en-US" dirty="0" smtClean="0"/>
              <a:t> (</a:t>
            </a:r>
            <a:r>
              <a:rPr lang="en-US" b="1" dirty="0" smtClean="0"/>
              <a:t>EMR</a:t>
            </a:r>
            <a:r>
              <a:rPr lang="en-US" dirty="0" smtClean="0"/>
              <a:t>) </a:t>
            </a:r>
            <a:endParaRPr lang="ar-SA" dirty="0"/>
          </a:p>
        </p:txBody>
      </p:sp>
      <p:sp>
        <p:nvSpPr>
          <p:cNvPr id="45059" name="Content Placeholder 2"/>
          <p:cNvSpPr>
            <a:spLocks noGrp="1"/>
          </p:cNvSpPr>
          <p:nvPr>
            <p:ph sz="quarter" idx="1"/>
          </p:nvPr>
        </p:nvSpPr>
        <p:spPr>
          <a:xfrm>
            <a:off x="457200" y="1600200"/>
            <a:ext cx="7467600" cy="4873625"/>
          </a:xfrm>
        </p:spPr>
        <p:txBody>
          <a:bodyPr/>
          <a:lstStyle/>
          <a:p>
            <a:pPr eaLnBrk="1" hangingPunct="1"/>
            <a:r>
              <a:rPr lang="en-US" smtClean="0">
                <a:cs typeface="Times New Roman" pitchFamily="18" charset="0"/>
              </a:rPr>
              <a:t>A computerized medical record created in an organization that delivers care, such as a hospital and doctor's clinic.</a:t>
            </a:r>
            <a:endParaRPr lang="en-US" baseline="30000" smtClean="0">
              <a:cs typeface="Times New Roman" pitchFamily="18" charset="0"/>
            </a:endParaRPr>
          </a:p>
          <a:p>
            <a:pPr eaLnBrk="1" hangingPunct="1"/>
            <a:r>
              <a:rPr lang="en-US" smtClean="0">
                <a:cs typeface="Times New Roman" pitchFamily="18" charset="0"/>
              </a:rPr>
              <a:t>Tend to be a part of a local stand-alone health information system that allows storage, retrieval and modification of records.</a:t>
            </a:r>
            <a:endParaRPr lang="ar-SA"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54000" y="4140200"/>
            <a:ext cx="3987800" cy="1244600"/>
          </a:xfrm>
          <a:prstGeom prst="rect">
            <a:avLst/>
          </a:prstGeom>
          <a:noFill/>
          <a:ln w="50800">
            <a:solidFill>
              <a:schemeClr val="tx2"/>
            </a:solidFill>
            <a:miter lim="800000"/>
            <a:headEnd/>
            <a:tailEnd/>
          </a:ln>
        </p:spPr>
        <p:txBody>
          <a:bodyPr wrap="none" anchor="ctr"/>
          <a:lstStyle/>
          <a:p>
            <a:pPr algn="l" rtl="0" eaLnBrk="0" hangingPunct="0"/>
            <a:endParaRPr lang="ar-SA" sz="2400">
              <a:solidFill>
                <a:srgbClr val="FFFFFF"/>
              </a:solidFill>
              <a:latin typeface="Century Schoolbook"/>
              <a:cs typeface="Times New Roman" pitchFamily="18" charset="0"/>
            </a:endParaRPr>
          </a:p>
        </p:txBody>
      </p:sp>
      <p:sp>
        <p:nvSpPr>
          <p:cNvPr id="46083" name="Rectangle 3"/>
          <p:cNvSpPr>
            <a:spLocks noChangeArrowheads="1"/>
          </p:cNvSpPr>
          <p:nvPr/>
        </p:nvSpPr>
        <p:spPr bwMode="auto">
          <a:xfrm>
            <a:off x="254000" y="2692400"/>
            <a:ext cx="3987800" cy="939800"/>
          </a:xfrm>
          <a:prstGeom prst="rect">
            <a:avLst/>
          </a:prstGeom>
          <a:solidFill>
            <a:schemeClr val="accent1"/>
          </a:solidFill>
          <a:ln w="50800">
            <a:solidFill>
              <a:schemeClr val="bg2"/>
            </a:solidFill>
            <a:miter lim="800000"/>
            <a:headEnd/>
            <a:tailEnd/>
          </a:ln>
        </p:spPr>
        <p:txBody>
          <a:bodyPr wrap="none" anchor="ctr"/>
          <a:lstStyle/>
          <a:p>
            <a:pPr algn="l" rtl="0" eaLnBrk="0" hangingPunct="0"/>
            <a:endParaRPr lang="ar-SA" sz="2400">
              <a:solidFill>
                <a:srgbClr val="FFFFFF"/>
              </a:solidFill>
              <a:latin typeface="Century Schoolbook"/>
              <a:cs typeface="Times New Roman" pitchFamily="18" charset="0"/>
            </a:endParaRPr>
          </a:p>
        </p:txBody>
      </p:sp>
      <p:sp>
        <p:nvSpPr>
          <p:cNvPr id="46084" name="Rectangle 4"/>
          <p:cNvSpPr>
            <a:spLocks noChangeArrowheads="1"/>
          </p:cNvSpPr>
          <p:nvPr/>
        </p:nvSpPr>
        <p:spPr bwMode="auto">
          <a:xfrm>
            <a:off x="82550" y="101600"/>
            <a:ext cx="8921750" cy="444500"/>
          </a:xfrm>
          <a:prstGeom prst="rect">
            <a:avLst/>
          </a:prstGeom>
          <a:solidFill>
            <a:schemeClr val="accent1"/>
          </a:solidFill>
          <a:ln w="12700">
            <a:solidFill>
              <a:schemeClr val="tx1"/>
            </a:solidFill>
            <a:miter lim="800000"/>
            <a:headEnd/>
            <a:tailEnd/>
          </a:ln>
        </p:spPr>
        <p:txBody>
          <a:bodyPr wrap="none" anchor="ctr"/>
          <a:lstStyle/>
          <a:p>
            <a:pPr algn="l" rtl="0" eaLnBrk="0" hangingPunct="0"/>
            <a:endParaRPr lang="ar-SA" sz="2400">
              <a:solidFill>
                <a:srgbClr val="FFFFFF"/>
              </a:solidFill>
              <a:latin typeface="Century Schoolbook"/>
              <a:cs typeface="Times New Roman" pitchFamily="18" charset="0"/>
            </a:endParaRPr>
          </a:p>
        </p:txBody>
      </p:sp>
      <p:sp>
        <p:nvSpPr>
          <p:cNvPr id="46085" name="Rectangle 5"/>
          <p:cNvSpPr>
            <a:spLocks noChangeArrowheads="1"/>
          </p:cNvSpPr>
          <p:nvPr/>
        </p:nvSpPr>
        <p:spPr bwMode="auto">
          <a:xfrm>
            <a:off x="385763" y="157163"/>
            <a:ext cx="3917950" cy="454025"/>
          </a:xfrm>
          <a:prstGeom prst="rect">
            <a:avLst/>
          </a:prstGeom>
          <a:noFill/>
          <a:ln w="12700">
            <a:noFill/>
            <a:miter lim="800000"/>
            <a:headEnd/>
            <a:tailEnd/>
          </a:ln>
        </p:spPr>
        <p:txBody>
          <a:bodyPr wrap="none" lIns="90488" tIns="44450" rIns="90488" bIns="44450">
            <a:spAutoFit/>
          </a:bodyPr>
          <a:lstStyle/>
          <a:p>
            <a:pPr algn="l" rtl="0" eaLnBrk="0" hangingPunct="0"/>
            <a:r>
              <a:rPr lang="en-US" sz="2400" b="1">
                <a:solidFill>
                  <a:srgbClr val="000000"/>
                </a:solidFill>
                <a:latin typeface="Century Schoolbook"/>
                <a:cs typeface="Times New Roman" pitchFamily="18" charset="0"/>
              </a:rPr>
              <a:t>MEDICATION MANAGER</a:t>
            </a:r>
          </a:p>
        </p:txBody>
      </p:sp>
      <p:sp>
        <p:nvSpPr>
          <p:cNvPr id="46086" name="Rectangle 6"/>
          <p:cNvSpPr>
            <a:spLocks noChangeArrowheads="1"/>
          </p:cNvSpPr>
          <p:nvPr/>
        </p:nvSpPr>
        <p:spPr bwMode="auto">
          <a:xfrm>
            <a:off x="196850" y="673100"/>
            <a:ext cx="4140200" cy="6064250"/>
          </a:xfrm>
          <a:prstGeom prst="rect">
            <a:avLst/>
          </a:prstGeom>
          <a:solidFill>
            <a:schemeClr val="accent1"/>
          </a:solidFill>
          <a:ln w="12700">
            <a:solidFill>
              <a:schemeClr val="tx1"/>
            </a:solidFill>
            <a:miter lim="800000"/>
            <a:headEnd/>
            <a:tailEnd/>
          </a:ln>
        </p:spPr>
        <p:txBody>
          <a:bodyPr wrap="none" anchor="ctr"/>
          <a:lstStyle/>
          <a:p>
            <a:pPr algn="l" rtl="0" eaLnBrk="0" hangingPunct="0"/>
            <a:endParaRPr lang="ar-SA" sz="2400">
              <a:solidFill>
                <a:srgbClr val="FFFFFF"/>
              </a:solidFill>
              <a:latin typeface="Century Schoolbook"/>
              <a:cs typeface="Times New Roman" pitchFamily="18" charset="0"/>
            </a:endParaRPr>
          </a:p>
        </p:txBody>
      </p:sp>
      <p:sp>
        <p:nvSpPr>
          <p:cNvPr id="46087" name="Rectangle 7"/>
          <p:cNvSpPr>
            <a:spLocks noChangeArrowheads="1"/>
          </p:cNvSpPr>
          <p:nvPr/>
        </p:nvSpPr>
        <p:spPr bwMode="auto">
          <a:xfrm>
            <a:off x="157163" y="758825"/>
            <a:ext cx="7718425" cy="6405563"/>
          </a:xfrm>
          <a:prstGeom prst="rect">
            <a:avLst/>
          </a:prstGeom>
          <a:noFill/>
          <a:ln w="12700">
            <a:noFill/>
            <a:miter lim="800000"/>
            <a:headEnd/>
            <a:tailEnd/>
          </a:ln>
        </p:spPr>
        <p:txBody>
          <a:bodyPr wrap="none" lIns="90488" tIns="44450" rIns="90488" bIns="44450">
            <a:spAutoFit/>
          </a:bodyPr>
          <a:lstStyle/>
          <a:p>
            <a:pPr algn="l" rtl="0" eaLnBrk="0" hangingPunct="0"/>
            <a:r>
              <a:rPr lang="en-US">
                <a:solidFill>
                  <a:srgbClr val="000000"/>
                </a:solidFill>
                <a:latin typeface="Century Schoolbook"/>
                <a:cs typeface="Times New Roman" pitchFamily="18" charset="0"/>
              </a:rPr>
              <a:t>Patient Name :                                                       CURRENT  DRUG  HISTPORT</a:t>
            </a:r>
          </a:p>
          <a:p>
            <a:pPr algn="l" rtl="0" eaLnBrk="0" hangingPunct="0"/>
            <a:r>
              <a:rPr lang="en-US">
                <a:solidFill>
                  <a:srgbClr val="000000"/>
                </a:solidFill>
                <a:latin typeface="Century Schoolbook"/>
                <a:cs typeface="Times New Roman" pitchFamily="18" charset="0"/>
              </a:rPr>
              <a:t>I.D. No.         :                                                      </a:t>
            </a:r>
          </a:p>
          <a:p>
            <a:pPr algn="l" rtl="0" eaLnBrk="0" hangingPunct="0"/>
            <a:endParaRPr lang="en-US">
              <a:solidFill>
                <a:srgbClr val="000000"/>
              </a:solidFill>
              <a:latin typeface="Century Schoolbook"/>
              <a:cs typeface="Times New Roman" pitchFamily="18" charset="0"/>
            </a:endParaRPr>
          </a:p>
          <a:p>
            <a:pPr algn="l" rtl="0" eaLnBrk="0" hangingPunct="0"/>
            <a:r>
              <a:rPr lang="en-US">
                <a:solidFill>
                  <a:srgbClr val="000000"/>
                </a:solidFill>
                <a:latin typeface="Century Schoolbook"/>
                <a:cs typeface="Times New Roman" pitchFamily="18" charset="0"/>
              </a:rPr>
              <a:t>DIAGNOSIS :                                                      </a:t>
            </a:r>
          </a:p>
          <a:p>
            <a:pPr algn="l" rtl="0" eaLnBrk="0" hangingPunct="0"/>
            <a:r>
              <a:rPr lang="en-US">
                <a:solidFill>
                  <a:srgbClr val="000000"/>
                </a:solidFill>
                <a:latin typeface="Century Schoolbook"/>
                <a:cs typeface="Times New Roman" pitchFamily="18" charset="0"/>
              </a:rPr>
              <a:t>     Urinary Tract Infection                                                                        </a:t>
            </a:r>
          </a:p>
          <a:p>
            <a:pPr algn="l" rtl="0" eaLnBrk="0" hangingPunct="0"/>
            <a:endParaRPr lang="en-US">
              <a:solidFill>
                <a:srgbClr val="000000"/>
              </a:solidFill>
              <a:latin typeface="Century Schoolbook"/>
              <a:cs typeface="Times New Roman" pitchFamily="18" charset="0"/>
            </a:endParaRPr>
          </a:p>
          <a:p>
            <a:pPr algn="l" rtl="0" eaLnBrk="0" hangingPunct="0"/>
            <a:r>
              <a:rPr lang="en-US">
                <a:solidFill>
                  <a:srgbClr val="000000"/>
                </a:solidFill>
                <a:latin typeface="Century Schoolbook"/>
                <a:cs typeface="Times New Roman" pitchFamily="18" charset="0"/>
              </a:rPr>
              <a:t>OTHER  ACTIVE  PROBLEMS </a:t>
            </a:r>
          </a:p>
          <a:p>
            <a:pPr algn="l" rtl="0" eaLnBrk="0" hangingPunct="0"/>
            <a:endParaRPr lang="en-US">
              <a:solidFill>
                <a:srgbClr val="000000"/>
              </a:solidFill>
              <a:latin typeface="Century Schoolbook"/>
              <a:cs typeface="Times New Roman" pitchFamily="18" charset="0"/>
            </a:endParaRPr>
          </a:p>
          <a:p>
            <a:pPr algn="l" rtl="0" eaLnBrk="0" hangingPunct="0"/>
            <a:r>
              <a:rPr lang="en-US">
                <a:solidFill>
                  <a:srgbClr val="000000"/>
                </a:solidFill>
                <a:latin typeface="Century Schoolbook"/>
                <a:cs typeface="Times New Roman" pitchFamily="18" charset="0"/>
              </a:rPr>
              <a:t>ASTHMA</a:t>
            </a:r>
          </a:p>
          <a:p>
            <a:pPr algn="l" rtl="0" eaLnBrk="0" hangingPunct="0"/>
            <a:endParaRPr lang="en-US">
              <a:solidFill>
                <a:srgbClr val="000000"/>
              </a:solidFill>
              <a:latin typeface="Century Schoolbook"/>
              <a:cs typeface="Times New Roman" pitchFamily="18" charset="0"/>
            </a:endParaRPr>
          </a:p>
          <a:p>
            <a:pPr algn="l" rtl="0" eaLnBrk="0" hangingPunct="0"/>
            <a:endParaRPr lang="en-US">
              <a:solidFill>
                <a:srgbClr val="000000"/>
              </a:solidFill>
              <a:latin typeface="Century Schoolbook"/>
              <a:cs typeface="Times New Roman" pitchFamily="18" charset="0"/>
            </a:endParaRPr>
          </a:p>
          <a:p>
            <a:pPr algn="l" rtl="0" eaLnBrk="0" hangingPunct="0"/>
            <a:r>
              <a:rPr lang="en-US">
                <a:solidFill>
                  <a:srgbClr val="000000"/>
                </a:solidFill>
                <a:latin typeface="Century Schoolbook"/>
                <a:cs typeface="Times New Roman" pitchFamily="18" charset="0"/>
              </a:rPr>
              <a:t>Drugs Available for Diagnostic  Profile :                               </a:t>
            </a:r>
          </a:p>
          <a:p>
            <a:pPr algn="l" rtl="0" eaLnBrk="0" hangingPunct="0"/>
            <a:r>
              <a:rPr lang="en-US">
                <a:solidFill>
                  <a:srgbClr val="000000"/>
                </a:solidFill>
                <a:latin typeface="Century Schoolbook"/>
                <a:cs typeface="Times New Roman" pitchFamily="18" charset="0"/>
              </a:rPr>
              <a:t>                                                 CODE</a:t>
            </a:r>
          </a:p>
          <a:p>
            <a:pPr algn="l" rtl="0" eaLnBrk="0" hangingPunct="0"/>
            <a:r>
              <a:rPr lang="en-US">
                <a:solidFill>
                  <a:srgbClr val="000000"/>
                </a:solidFill>
                <a:latin typeface="Century Schoolbook"/>
                <a:cs typeface="Times New Roman" pitchFamily="18" charset="0"/>
              </a:rPr>
              <a:t>AMPICILLIN</a:t>
            </a:r>
          </a:p>
          <a:p>
            <a:pPr algn="l" rtl="0" eaLnBrk="0" hangingPunct="0"/>
            <a:r>
              <a:rPr lang="en-US">
                <a:solidFill>
                  <a:srgbClr val="000000"/>
                </a:solidFill>
                <a:latin typeface="Century Schoolbook"/>
                <a:cs typeface="Times New Roman" pitchFamily="18" charset="0"/>
              </a:rPr>
              <a:t>AMPICILLIN-SODIUM                                   </a:t>
            </a:r>
          </a:p>
          <a:p>
            <a:pPr algn="l" rtl="0" eaLnBrk="0" hangingPunct="0"/>
            <a:endParaRPr lang="en-US">
              <a:solidFill>
                <a:srgbClr val="000000"/>
              </a:solidFill>
              <a:latin typeface="Century Schoolbook"/>
              <a:cs typeface="Times New Roman" pitchFamily="18" charset="0"/>
            </a:endParaRPr>
          </a:p>
          <a:p>
            <a:pPr algn="l" rtl="0" eaLnBrk="0" hangingPunct="0"/>
            <a:endParaRPr lang="en-US">
              <a:solidFill>
                <a:srgbClr val="000000"/>
              </a:solidFill>
              <a:latin typeface="Century Schoolbook"/>
              <a:cs typeface="Times New Roman" pitchFamily="18" charset="0"/>
            </a:endParaRPr>
          </a:p>
          <a:p>
            <a:pPr algn="l" rtl="0" eaLnBrk="0" hangingPunct="0"/>
            <a:endParaRPr lang="en-US">
              <a:solidFill>
                <a:srgbClr val="000000"/>
              </a:solidFill>
              <a:latin typeface="Century Schoolbook"/>
              <a:cs typeface="Times New Roman" pitchFamily="18" charset="0"/>
            </a:endParaRPr>
          </a:p>
          <a:p>
            <a:pPr algn="l" rtl="0" eaLnBrk="0" hangingPunct="0"/>
            <a:endParaRPr lang="en-US">
              <a:solidFill>
                <a:srgbClr val="000000"/>
              </a:solidFill>
              <a:latin typeface="Century Schoolbook"/>
              <a:cs typeface="Times New Roman" pitchFamily="18" charset="0"/>
            </a:endParaRPr>
          </a:p>
          <a:p>
            <a:pPr algn="l" rtl="0" eaLnBrk="0" hangingPunct="0"/>
            <a:r>
              <a:rPr lang="en-US">
                <a:solidFill>
                  <a:srgbClr val="000000"/>
                </a:solidFill>
                <a:latin typeface="Century Schoolbook"/>
                <a:cs typeface="Times New Roman" pitchFamily="18" charset="0"/>
              </a:rPr>
              <a:t>    SELECT                       CANCEL                             </a:t>
            </a:r>
          </a:p>
          <a:p>
            <a:pPr algn="l" rtl="0" eaLnBrk="0" hangingPunct="0"/>
            <a:endParaRPr lang="en-US">
              <a:solidFill>
                <a:srgbClr val="000000"/>
              </a:solidFill>
              <a:latin typeface="Century Schoolbook"/>
              <a:cs typeface="Times New Roman" pitchFamily="18" charset="0"/>
            </a:endParaRPr>
          </a:p>
          <a:p>
            <a:pPr algn="l" rtl="0" eaLnBrk="0" hangingPunct="0"/>
            <a:r>
              <a:rPr lang="en-US">
                <a:solidFill>
                  <a:srgbClr val="000000"/>
                </a:solidFill>
                <a:latin typeface="Century Schoolbook"/>
                <a:cs typeface="Times New Roman" pitchFamily="18" charset="0"/>
              </a:rPr>
              <a:t>                                                                             </a:t>
            </a:r>
          </a:p>
          <a:p>
            <a:pPr algn="l" rtl="0"/>
            <a:endParaRPr lang="en-US">
              <a:solidFill>
                <a:srgbClr val="000000"/>
              </a:solidFill>
              <a:latin typeface="Century Schoolbook"/>
              <a:cs typeface="Times New Roman" pitchFamily="18" charset="0"/>
            </a:endParaRPr>
          </a:p>
        </p:txBody>
      </p:sp>
      <p:sp>
        <p:nvSpPr>
          <p:cNvPr id="46088" name="Rectangle 8"/>
          <p:cNvSpPr>
            <a:spLocks noChangeArrowheads="1"/>
          </p:cNvSpPr>
          <p:nvPr/>
        </p:nvSpPr>
        <p:spPr bwMode="auto">
          <a:xfrm>
            <a:off x="4387850" y="692150"/>
            <a:ext cx="4597400" cy="6045200"/>
          </a:xfrm>
          <a:prstGeom prst="rect">
            <a:avLst/>
          </a:prstGeom>
          <a:solidFill>
            <a:schemeClr val="accent1"/>
          </a:solidFill>
          <a:ln w="12700">
            <a:solidFill>
              <a:schemeClr val="tx1"/>
            </a:solidFill>
            <a:miter lim="800000"/>
            <a:headEnd/>
            <a:tailEnd/>
          </a:ln>
        </p:spPr>
        <p:txBody>
          <a:bodyPr wrap="none" anchor="ctr"/>
          <a:lstStyle/>
          <a:p>
            <a:pPr algn="l" rtl="0" eaLnBrk="0" hangingPunct="0"/>
            <a:endParaRPr lang="ar-SA" sz="2400">
              <a:solidFill>
                <a:srgbClr val="FFFFFF"/>
              </a:solidFill>
              <a:latin typeface="Century Schoolbook"/>
              <a:cs typeface="Times New Roman" pitchFamily="18" charset="0"/>
            </a:endParaRPr>
          </a:p>
        </p:txBody>
      </p:sp>
      <p:sp>
        <p:nvSpPr>
          <p:cNvPr id="46089" name="Rectangle 9"/>
          <p:cNvSpPr>
            <a:spLocks noChangeArrowheads="1"/>
          </p:cNvSpPr>
          <p:nvPr/>
        </p:nvSpPr>
        <p:spPr bwMode="auto">
          <a:xfrm>
            <a:off x="4424363" y="758825"/>
            <a:ext cx="3914775" cy="5856288"/>
          </a:xfrm>
          <a:prstGeom prst="rect">
            <a:avLst/>
          </a:prstGeom>
          <a:noFill/>
          <a:ln w="12700">
            <a:noFill/>
            <a:miter lim="800000"/>
            <a:headEnd/>
            <a:tailEnd/>
          </a:ln>
        </p:spPr>
        <p:txBody>
          <a:bodyPr wrap="none" lIns="90488" tIns="44450" rIns="90488" bIns="44450">
            <a:spAutoFit/>
          </a:bodyPr>
          <a:lstStyle/>
          <a:p>
            <a:pPr algn="l" rtl="0" eaLnBrk="0" hangingPunct="0"/>
            <a:r>
              <a:rPr lang="en-US">
                <a:solidFill>
                  <a:srgbClr val="000000"/>
                </a:solidFill>
                <a:latin typeface="Century Schoolbook"/>
                <a:cs typeface="Times New Roman" pitchFamily="18" charset="0"/>
              </a:rPr>
              <a:t>Consultant : </a:t>
            </a:r>
          </a:p>
          <a:p>
            <a:pPr algn="l" rtl="0" eaLnBrk="0" hangingPunct="0"/>
            <a:endParaRPr lang="en-US">
              <a:solidFill>
                <a:srgbClr val="000000"/>
              </a:solidFill>
              <a:latin typeface="Century Schoolbook"/>
              <a:cs typeface="Times New Roman" pitchFamily="18" charset="0"/>
            </a:endParaRPr>
          </a:p>
          <a:p>
            <a:pPr algn="l" rtl="0" eaLnBrk="0" hangingPunct="0"/>
            <a:r>
              <a:rPr lang="en-US">
                <a:solidFill>
                  <a:srgbClr val="000000"/>
                </a:solidFill>
                <a:latin typeface="Century Schoolbook"/>
                <a:cs typeface="Times New Roman" pitchFamily="18" charset="0"/>
              </a:rPr>
              <a:t>CURRENT  DRUG  HISTORY</a:t>
            </a:r>
          </a:p>
          <a:p>
            <a:pPr algn="l" rtl="0" eaLnBrk="0" hangingPunct="0"/>
            <a:endParaRPr lang="en-US">
              <a:solidFill>
                <a:srgbClr val="000000"/>
              </a:solidFill>
              <a:latin typeface="Century Schoolbook"/>
              <a:cs typeface="Times New Roman" pitchFamily="18" charset="0"/>
            </a:endParaRPr>
          </a:p>
          <a:p>
            <a:pPr algn="l" rtl="0" eaLnBrk="0" hangingPunct="0"/>
            <a:r>
              <a:rPr lang="en-US">
                <a:solidFill>
                  <a:srgbClr val="000000"/>
                </a:solidFill>
                <a:latin typeface="Century Schoolbook"/>
                <a:cs typeface="Times New Roman" pitchFamily="18" charset="0"/>
              </a:rPr>
              <a:t>Include :  All current and expired drugs.</a:t>
            </a:r>
          </a:p>
          <a:p>
            <a:pPr algn="l" rtl="0" eaLnBrk="0" hangingPunct="0"/>
            <a:endParaRPr lang="en-US">
              <a:solidFill>
                <a:srgbClr val="000000"/>
              </a:solidFill>
              <a:latin typeface="Century Schoolbook"/>
              <a:cs typeface="Times New Roman" pitchFamily="18" charset="0"/>
            </a:endParaRPr>
          </a:p>
          <a:p>
            <a:pPr algn="l" rtl="0" eaLnBrk="0" hangingPunct="0"/>
            <a:endParaRPr lang="en-US">
              <a:solidFill>
                <a:srgbClr val="000000"/>
              </a:solidFill>
              <a:latin typeface="Century Schoolbook"/>
              <a:cs typeface="Times New Roman" pitchFamily="18" charset="0"/>
            </a:endParaRPr>
          </a:p>
          <a:p>
            <a:pPr algn="l" rtl="0" eaLnBrk="0" hangingPunct="0"/>
            <a:r>
              <a:rPr lang="en-US">
                <a:solidFill>
                  <a:srgbClr val="000000"/>
                </a:solidFill>
                <a:latin typeface="Century Schoolbook"/>
                <a:cs typeface="Times New Roman" pitchFamily="18" charset="0"/>
              </a:rPr>
              <a:t>DRUG                                     DOSE</a:t>
            </a:r>
          </a:p>
          <a:p>
            <a:pPr algn="l" rtl="0" eaLnBrk="0" hangingPunct="0"/>
            <a:r>
              <a:rPr lang="en-US">
                <a:solidFill>
                  <a:srgbClr val="000000"/>
                </a:solidFill>
                <a:latin typeface="Century Schoolbook"/>
                <a:cs typeface="Times New Roman" pitchFamily="18" charset="0"/>
              </a:rPr>
              <a:t>Becotide 250                           2/day</a:t>
            </a:r>
          </a:p>
          <a:p>
            <a:pPr algn="l" rtl="0" eaLnBrk="0" hangingPunct="0"/>
            <a:endParaRPr lang="en-US">
              <a:solidFill>
                <a:srgbClr val="000000"/>
              </a:solidFill>
              <a:latin typeface="Century Schoolbook"/>
              <a:cs typeface="Times New Roman" pitchFamily="18" charset="0"/>
            </a:endParaRPr>
          </a:p>
          <a:p>
            <a:pPr algn="l" rtl="0" eaLnBrk="0" hangingPunct="0"/>
            <a:endParaRPr lang="en-US">
              <a:solidFill>
                <a:srgbClr val="000000"/>
              </a:solidFill>
              <a:latin typeface="Century Schoolbook"/>
              <a:cs typeface="Times New Roman" pitchFamily="18" charset="0"/>
            </a:endParaRPr>
          </a:p>
          <a:p>
            <a:pPr algn="l" rtl="0" eaLnBrk="0" hangingPunct="0"/>
            <a:endParaRPr lang="en-US">
              <a:solidFill>
                <a:srgbClr val="000000"/>
              </a:solidFill>
              <a:latin typeface="Century Schoolbook"/>
              <a:cs typeface="Times New Roman" pitchFamily="18" charset="0"/>
            </a:endParaRPr>
          </a:p>
          <a:p>
            <a:pPr algn="l" rtl="0" eaLnBrk="0" hangingPunct="0"/>
            <a:r>
              <a:rPr lang="en-US">
                <a:solidFill>
                  <a:srgbClr val="000000"/>
                </a:solidFill>
                <a:latin typeface="Century Schoolbook"/>
                <a:cs typeface="Times New Roman" pitchFamily="18" charset="0"/>
              </a:rPr>
              <a:t>  Drug Allergies :</a:t>
            </a:r>
          </a:p>
          <a:p>
            <a:pPr algn="l" rtl="0" eaLnBrk="0" hangingPunct="0"/>
            <a:r>
              <a:rPr lang="en-US">
                <a:solidFill>
                  <a:srgbClr val="000000"/>
                </a:solidFill>
                <a:latin typeface="Century Schoolbook"/>
                <a:cs typeface="Times New Roman" pitchFamily="18" charset="0"/>
              </a:rPr>
              <a:t>  NONE   KNOWN</a:t>
            </a:r>
          </a:p>
          <a:p>
            <a:pPr algn="l" rtl="0" eaLnBrk="0" hangingPunct="0"/>
            <a:endParaRPr lang="en-US">
              <a:solidFill>
                <a:srgbClr val="000000"/>
              </a:solidFill>
              <a:latin typeface="Century Schoolbook"/>
              <a:cs typeface="Times New Roman" pitchFamily="18" charset="0"/>
            </a:endParaRPr>
          </a:p>
          <a:p>
            <a:pPr algn="l" rtl="0" eaLnBrk="0" hangingPunct="0"/>
            <a:endParaRPr lang="en-US">
              <a:solidFill>
                <a:srgbClr val="000000"/>
              </a:solidFill>
              <a:latin typeface="Century Schoolbook"/>
              <a:cs typeface="Times New Roman" pitchFamily="18" charset="0"/>
            </a:endParaRPr>
          </a:p>
          <a:p>
            <a:pPr algn="l" rtl="0" eaLnBrk="0" hangingPunct="0"/>
            <a:endParaRPr lang="en-US">
              <a:solidFill>
                <a:srgbClr val="000000"/>
              </a:solidFill>
              <a:latin typeface="Century Schoolbook"/>
              <a:cs typeface="Times New Roman" pitchFamily="18" charset="0"/>
            </a:endParaRPr>
          </a:p>
          <a:p>
            <a:pPr algn="l" rtl="0" eaLnBrk="0" hangingPunct="0"/>
            <a:endParaRPr lang="en-US">
              <a:solidFill>
                <a:srgbClr val="000000"/>
              </a:solidFill>
              <a:latin typeface="Century Schoolbook"/>
              <a:cs typeface="Times New Roman" pitchFamily="18" charset="0"/>
            </a:endParaRPr>
          </a:p>
          <a:p>
            <a:pPr algn="l" rtl="0" eaLnBrk="0" hangingPunct="0"/>
            <a:endParaRPr lang="en-US">
              <a:solidFill>
                <a:srgbClr val="000000"/>
              </a:solidFill>
              <a:latin typeface="Century Schoolbook"/>
              <a:cs typeface="Times New Roman" pitchFamily="18" charset="0"/>
            </a:endParaRPr>
          </a:p>
          <a:p>
            <a:pPr algn="l" rtl="0" eaLnBrk="0" hangingPunct="0"/>
            <a:r>
              <a:rPr lang="en-US">
                <a:solidFill>
                  <a:srgbClr val="000000"/>
                </a:solidFill>
                <a:latin typeface="Century Schoolbook"/>
                <a:cs typeface="Times New Roman" pitchFamily="18" charset="0"/>
              </a:rPr>
              <a:t>PRESCRIBE </a:t>
            </a:r>
          </a:p>
          <a:p>
            <a:pPr algn="l" rtl="0" eaLnBrk="0" hangingPunct="0"/>
            <a:r>
              <a:rPr lang="en-US">
                <a:solidFill>
                  <a:srgbClr val="000000"/>
                </a:solidFill>
                <a:latin typeface="Century Schoolbook"/>
                <a:cs typeface="Times New Roman" pitchFamily="18" charset="0"/>
              </a:rPr>
              <a:t>                                            RESULTS....</a:t>
            </a:r>
          </a:p>
        </p:txBody>
      </p:sp>
      <p:sp>
        <p:nvSpPr>
          <p:cNvPr id="46090" name="Rectangle 10"/>
          <p:cNvSpPr>
            <a:spLocks noChangeArrowheads="1"/>
          </p:cNvSpPr>
          <p:nvPr/>
        </p:nvSpPr>
        <p:spPr bwMode="auto">
          <a:xfrm>
            <a:off x="88900" y="1841500"/>
            <a:ext cx="4241800" cy="431800"/>
          </a:xfrm>
          <a:prstGeom prst="rect">
            <a:avLst/>
          </a:prstGeom>
          <a:noFill/>
          <a:ln w="25400">
            <a:solidFill>
              <a:schemeClr val="bg2"/>
            </a:solidFill>
            <a:miter lim="800000"/>
            <a:headEnd/>
            <a:tailEnd/>
          </a:ln>
        </p:spPr>
        <p:txBody>
          <a:bodyPr wrap="none" anchor="ctr"/>
          <a:lstStyle/>
          <a:p>
            <a:pPr algn="l" rtl="0" eaLnBrk="0" hangingPunct="0"/>
            <a:endParaRPr lang="ar-SA" sz="2400">
              <a:solidFill>
                <a:srgbClr val="FFFFFF"/>
              </a:solidFill>
              <a:latin typeface="Century Schoolbook"/>
              <a:cs typeface="Times New Roman" pitchFamily="18" charset="0"/>
            </a:endParaRPr>
          </a:p>
        </p:txBody>
      </p:sp>
      <p:sp>
        <p:nvSpPr>
          <p:cNvPr id="46091" name="Rectangle 11"/>
          <p:cNvSpPr>
            <a:spLocks noChangeArrowheads="1"/>
          </p:cNvSpPr>
          <p:nvPr/>
        </p:nvSpPr>
        <p:spPr bwMode="auto">
          <a:xfrm>
            <a:off x="165100" y="2679700"/>
            <a:ext cx="4165600" cy="965200"/>
          </a:xfrm>
          <a:prstGeom prst="rect">
            <a:avLst/>
          </a:prstGeom>
          <a:noFill/>
          <a:ln w="25400">
            <a:solidFill>
              <a:schemeClr val="bg2"/>
            </a:solidFill>
            <a:miter lim="800000"/>
            <a:headEnd/>
            <a:tailEnd/>
          </a:ln>
        </p:spPr>
        <p:txBody>
          <a:bodyPr wrap="none" anchor="ctr"/>
          <a:lstStyle/>
          <a:p>
            <a:pPr algn="l" rtl="0" eaLnBrk="0" hangingPunct="0"/>
            <a:endParaRPr lang="ar-SA" sz="2400">
              <a:solidFill>
                <a:srgbClr val="FFFFFF"/>
              </a:solidFill>
              <a:latin typeface="Century Schoolbook"/>
              <a:cs typeface="Times New Roman" pitchFamily="18" charset="0"/>
            </a:endParaRPr>
          </a:p>
        </p:txBody>
      </p:sp>
      <p:sp>
        <p:nvSpPr>
          <p:cNvPr id="46092" name="Rectangle 12"/>
          <p:cNvSpPr>
            <a:spLocks noChangeArrowheads="1"/>
          </p:cNvSpPr>
          <p:nvPr/>
        </p:nvSpPr>
        <p:spPr bwMode="auto">
          <a:xfrm>
            <a:off x="177800" y="3759200"/>
            <a:ext cx="4064000" cy="1701800"/>
          </a:xfrm>
          <a:prstGeom prst="rect">
            <a:avLst/>
          </a:prstGeom>
          <a:noFill/>
          <a:ln w="50800">
            <a:solidFill>
              <a:schemeClr val="tx2"/>
            </a:solidFill>
            <a:miter lim="800000"/>
            <a:headEnd/>
            <a:tailEnd/>
          </a:ln>
        </p:spPr>
        <p:txBody>
          <a:bodyPr wrap="none" anchor="ctr"/>
          <a:lstStyle/>
          <a:p>
            <a:pPr algn="l" rtl="0" eaLnBrk="0" hangingPunct="0"/>
            <a:endParaRPr lang="ar-SA" sz="2400">
              <a:solidFill>
                <a:srgbClr val="FFFFFF"/>
              </a:solidFill>
              <a:latin typeface="Century Schoolbook"/>
              <a:cs typeface="Times New Roman" pitchFamily="18" charset="0"/>
            </a:endParaRPr>
          </a:p>
        </p:txBody>
      </p:sp>
      <p:sp>
        <p:nvSpPr>
          <p:cNvPr id="46093" name="Rectangle 13"/>
          <p:cNvSpPr>
            <a:spLocks noChangeArrowheads="1"/>
          </p:cNvSpPr>
          <p:nvPr/>
        </p:nvSpPr>
        <p:spPr bwMode="auto">
          <a:xfrm>
            <a:off x="317500" y="5880100"/>
            <a:ext cx="1193800" cy="508000"/>
          </a:xfrm>
          <a:prstGeom prst="rect">
            <a:avLst/>
          </a:prstGeom>
          <a:noFill/>
          <a:ln w="25400">
            <a:solidFill>
              <a:schemeClr val="bg2"/>
            </a:solidFill>
            <a:miter lim="800000"/>
            <a:headEnd/>
            <a:tailEnd/>
          </a:ln>
        </p:spPr>
        <p:txBody>
          <a:bodyPr wrap="none" anchor="ctr"/>
          <a:lstStyle/>
          <a:p>
            <a:pPr algn="l" rtl="0" eaLnBrk="0" hangingPunct="0"/>
            <a:endParaRPr lang="ar-SA" sz="2400">
              <a:solidFill>
                <a:srgbClr val="FFFFFF"/>
              </a:solidFill>
              <a:latin typeface="Century Schoolbook"/>
              <a:cs typeface="Times New Roman" pitchFamily="18" charset="0"/>
            </a:endParaRPr>
          </a:p>
        </p:txBody>
      </p:sp>
      <p:sp>
        <p:nvSpPr>
          <p:cNvPr id="46094" name="Rectangle 14"/>
          <p:cNvSpPr>
            <a:spLocks noChangeArrowheads="1"/>
          </p:cNvSpPr>
          <p:nvPr/>
        </p:nvSpPr>
        <p:spPr bwMode="auto">
          <a:xfrm>
            <a:off x="2222500" y="5956300"/>
            <a:ext cx="1803400" cy="431800"/>
          </a:xfrm>
          <a:prstGeom prst="rect">
            <a:avLst/>
          </a:prstGeom>
          <a:noFill/>
          <a:ln w="25400">
            <a:solidFill>
              <a:schemeClr val="bg2"/>
            </a:solidFill>
            <a:miter lim="800000"/>
            <a:headEnd/>
            <a:tailEnd/>
          </a:ln>
        </p:spPr>
        <p:txBody>
          <a:bodyPr wrap="none" anchor="ctr"/>
          <a:lstStyle/>
          <a:p>
            <a:pPr algn="l" rtl="0" eaLnBrk="0" hangingPunct="0"/>
            <a:endParaRPr lang="ar-SA" sz="2400">
              <a:solidFill>
                <a:srgbClr val="FFFFFF"/>
              </a:solidFill>
              <a:latin typeface="Century Schoolbook"/>
              <a:cs typeface="Times New Roman" pitchFamily="18" charset="0"/>
            </a:endParaRPr>
          </a:p>
        </p:txBody>
      </p:sp>
      <p:sp>
        <p:nvSpPr>
          <p:cNvPr id="46095" name="Rectangle 15"/>
          <p:cNvSpPr>
            <a:spLocks noChangeArrowheads="1"/>
          </p:cNvSpPr>
          <p:nvPr/>
        </p:nvSpPr>
        <p:spPr bwMode="auto">
          <a:xfrm>
            <a:off x="4445000" y="5969000"/>
            <a:ext cx="1549400" cy="406400"/>
          </a:xfrm>
          <a:prstGeom prst="rect">
            <a:avLst/>
          </a:prstGeom>
          <a:noFill/>
          <a:ln w="50800">
            <a:solidFill>
              <a:schemeClr val="tx2"/>
            </a:solidFill>
            <a:miter lim="800000"/>
            <a:headEnd/>
            <a:tailEnd/>
          </a:ln>
        </p:spPr>
        <p:txBody>
          <a:bodyPr wrap="none" anchor="ctr"/>
          <a:lstStyle/>
          <a:p>
            <a:pPr algn="l" rtl="0" eaLnBrk="0" hangingPunct="0"/>
            <a:endParaRPr lang="ar-SA" sz="2400">
              <a:solidFill>
                <a:srgbClr val="FFFFFF"/>
              </a:solidFill>
              <a:latin typeface="Century Schoolbook"/>
              <a:cs typeface="Times New Roman" pitchFamily="18" charset="0"/>
            </a:endParaRPr>
          </a:p>
        </p:txBody>
      </p:sp>
      <p:sp>
        <p:nvSpPr>
          <p:cNvPr id="46096" name="Line 16"/>
          <p:cNvSpPr>
            <a:spLocks noChangeShapeType="1"/>
          </p:cNvSpPr>
          <p:nvPr/>
        </p:nvSpPr>
        <p:spPr bwMode="auto">
          <a:xfrm>
            <a:off x="6553200" y="2679700"/>
            <a:ext cx="0" cy="965200"/>
          </a:xfrm>
          <a:prstGeom prst="line">
            <a:avLst/>
          </a:prstGeom>
          <a:noFill/>
          <a:ln w="25400">
            <a:solidFill>
              <a:schemeClr val="bg2"/>
            </a:solidFill>
            <a:round/>
            <a:headEnd/>
            <a:tailEnd/>
          </a:ln>
        </p:spPr>
        <p:txBody>
          <a:bodyPr wrap="none" anchor="ctr"/>
          <a:lstStyle/>
          <a:p>
            <a:endParaRPr lang="ar-SA"/>
          </a:p>
        </p:txBody>
      </p:sp>
      <p:sp>
        <p:nvSpPr>
          <p:cNvPr id="46097" name="Line 17"/>
          <p:cNvSpPr>
            <a:spLocks noChangeShapeType="1"/>
          </p:cNvSpPr>
          <p:nvPr/>
        </p:nvSpPr>
        <p:spPr bwMode="auto">
          <a:xfrm>
            <a:off x="4425950" y="2971800"/>
            <a:ext cx="4635500" cy="0"/>
          </a:xfrm>
          <a:prstGeom prst="line">
            <a:avLst/>
          </a:prstGeom>
          <a:noFill/>
          <a:ln w="12700">
            <a:solidFill>
              <a:schemeClr val="bg2"/>
            </a:solidFill>
            <a:round/>
            <a:headEnd/>
            <a:tailEnd/>
          </a:ln>
        </p:spPr>
        <p:txBody>
          <a:bodyPr wrap="none" anchor="ctr"/>
          <a:lstStyle/>
          <a:p>
            <a:endParaRPr lang="ar-SA"/>
          </a:p>
        </p:txBody>
      </p:sp>
      <p:sp>
        <p:nvSpPr>
          <p:cNvPr id="46098" name="Rectangle 18"/>
          <p:cNvSpPr>
            <a:spLocks noChangeArrowheads="1"/>
          </p:cNvSpPr>
          <p:nvPr/>
        </p:nvSpPr>
        <p:spPr bwMode="auto">
          <a:xfrm>
            <a:off x="6794500" y="6184900"/>
            <a:ext cx="1651000" cy="431800"/>
          </a:xfrm>
          <a:prstGeom prst="rect">
            <a:avLst/>
          </a:prstGeom>
          <a:noFill/>
          <a:ln w="25400">
            <a:solidFill>
              <a:schemeClr val="bg2"/>
            </a:solidFill>
            <a:miter lim="800000"/>
            <a:headEnd/>
            <a:tailEnd/>
          </a:ln>
        </p:spPr>
        <p:txBody>
          <a:bodyPr wrap="none" anchor="ctr"/>
          <a:lstStyle/>
          <a:p>
            <a:pPr algn="l" rtl="0" eaLnBrk="0" hangingPunct="0"/>
            <a:endParaRPr lang="ar-SA" sz="2400">
              <a:solidFill>
                <a:srgbClr val="FFFFFF"/>
              </a:solidFill>
              <a:latin typeface="Century Schoolbook"/>
              <a:cs typeface="Times New Roman" pitchFamily="18" charset="0"/>
            </a:endParaRPr>
          </a:p>
        </p:txBody>
      </p:sp>
      <p:sp>
        <p:nvSpPr>
          <p:cNvPr id="15379" name="Rectangle 19"/>
          <p:cNvSpPr>
            <a:spLocks noChangeArrowheads="1"/>
          </p:cNvSpPr>
          <p:nvPr/>
        </p:nvSpPr>
        <p:spPr bwMode="auto">
          <a:xfrm>
            <a:off x="4445000" y="3835400"/>
            <a:ext cx="2463800" cy="1092200"/>
          </a:xfrm>
          <a:prstGeom prst="rect">
            <a:avLst/>
          </a:prstGeom>
          <a:noFill/>
          <a:ln w="50800">
            <a:solidFill>
              <a:schemeClr val="tx2"/>
            </a:solidFill>
            <a:miter lim="800000"/>
            <a:headEnd/>
            <a:tailEnd/>
          </a:ln>
          <a:effectLst>
            <a:outerShdw dist="107763" dir="2700000" algn="ctr" rotWithShape="0">
              <a:schemeClr val="bg2"/>
            </a:outerShdw>
          </a:effectLst>
        </p:spPr>
        <p:txBody>
          <a:bodyPr wrap="none" anchor="ctr"/>
          <a:lstStyle/>
          <a:p>
            <a:pPr algn="l" rtl="0" eaLnBrk="0" hangingPunct="0">
              <a:defRPr/>
            </a:pPr>
            <a:endParaRPr lang="ar-SA" sz="2400">
              <a:solidFill>
                <a:srgbClr val="FFFFFF"/>
              </a:solidFill>
              <a:latin typeface="+mn-lt"/>
              <a:cs typeface="+mn-cs"/>
            </a:endParaRPr>
          </a:p>
        </p:txBody>
      </p:sp>
      <p:sp>
        <p:nvSpPr>
          <p:cNvPr id="46100" name="AutoShape 20"/>
          <p:cNvSpPr>
            <a:spLocks noChangeArrowheads="1"/>
          </p:cNvSpPr>
          <p:nvPr/>
        </p:nvSpPr>
        <p:spPr bwMode="auto">
          <a:xfrm rot="16200000" flipH="1">
            <a:off x="8578850" y="1873250"/>
            <a:ext cx="215900" cy="292100"/>
          </a:xfrm>
          <a:prstGeom prst="rightArrow">
            <a:avLst>
              <a:gd name="adj1" fmla="val 50000"/>
              <a:gd name="adj2" fmla="val 50005"/>
            </a:avLst>
          </a:prstGeom>
          <a:solidFill>
            <a:schemeClr val="bg2"/>
          </a:solidFill>
          <a:ln w="12700">
            <a:solidFill>
              <a:schemeClr val="bg2"/>
            </a:solidFill>
            <a:miter lim="800000"/>
            <a:headEnd/>
            <a:tailEnd/>
          </a:ln>
        </p:spPr>
        <p:txBody>
          <a:bodyPr wrap="none" anchor="ctr"/>
          <a:lstStyle/>
          <a:p>
            <a:pPr algn="l" rtl="0" eaLnBrk="0" hangingPunct="0"/>
            <a:endParaRPr lang="ar-SA" sz="2400">
              <a:solidFill>
                <a:srgbClr val="FFFFFF"/>
              </a:solidFill>
              <a:latin typeface="Century Schoolbook"/>
              <a:cs typeface="Times New Roman" pitchFamily="18" charset="0"/>
            </a:endParaRPr>
          </a:p>
        </p:txBody>
      </p:sp>
      <p:sp>
        <p:nvSpPr>
          <p:cNvPr id="46101" name="Rectangle 21"/>
          <p:cNvSpPr>
            <a:spLocks noChangeArrowheads="1"/>
          </p:cNvSpPr>
          <p:nvPr/>
        </p:nvSpPr>
        <p:spPr bwMode="auto">
          <a:xfrm>
            <a:off x="4425950" y="1835150"/>
            <a:ext cx="4559300" cy="444500"/>
          </a:xfrm>
          <a:prstGeom prst="rect">
            <a:avLst/>
          </a:prstGeom>
          <a:noFill/>
          <a:ln w="12700">
            <a:solidFill>
              <a:schemeClr val="bg2"/>
            </a:solidFill>
            <a:miter lim="800000"/>
            <a:headEnd/>
            <a:tailEnd/>
          </a:ln>
        </p:spPr>
        <p:txBody>
          <a:bodyPr wrap="none" anchor="ctr"/>
          <a:lstStyle/>
          <a:p>
            <a:pPr algn="l" rtl="0" eaLnBrk="0" hangingPunct="0"/>
            <a:endParaRPr lang="ar-SA" sz="2400">
              <a:solidFill>
                <a:srgbClr val="FFFFFF"/>
              </a:solidFill>
              <a:latin typeface="Century Schoolbook"/>
              <a:cs typeface="Times New Roman" pitchFamily="18" charset="0"/>
            </a:endParaRPr>
          </a:p>
        </p:txBody>
      </p:sp>
      <p:sp>
        <p:nvSpPr>
          <p:cNvPr id="46102" name="Line 22"/>
          <p:cNvSpPr>
            <a:spLocks noChangeShapeType="1"/>
          </p:cNvSpPr>
          <p:nvPr/>
        </p:nvSpPr>
        <p:spPr bwMode="auto">
          <a:xfrm>
            <a:off x="8458200" y="1835150"/>
            <a:ext cx="0" cy="444500"/>
          </a:xfrm>
          <a:prstGeom prst="line">
            <a:avLst/>
          </a:prstGeom>
          <a:noFill/>
          <a:ln w="12700">
            <a:solidFill>
              <a:schemeClr val="bg2"/>
            </a:solidFill>
            <a:round/>
            <a:headEnd/>
            <a:tailEnd/>
          </a:ln>
        </p:spPr>
        <p:txBody>
          <a:bodyPr wrap="none" anchor="ctr"/>
          <a:lstStyle/>
          <a:p>
            <a:endParaRPr lang="ar-SA"/>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rrowheads="1"/>
          </p:cNvPicPr>
          <p:nvPr/>
        </p:nvPicPr>
        <p:blipFill>
          <a:blip r:embed="rId3" cstate="print"/>
          <a:srcRect/>
          <a:stretch>
            <a:fillRect/>
          </a:stretch>
        </p:blipFill>
        <p:spPr bwMode="auto">
          <a:xfrm>
            <a:off x="0" y="19050"/>
            <a:ext cx="9067800" cy="68008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539750" y="517525"/>
            <a:ext cx="7632700" cy="551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323850" y="260350"/>
            <a:ext cx="7842250" cy="547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dirty="0"/>
          </a:p>
        </p:txBody>
      </p:sp>
      <p:sp>
        <p:nvSpPr>
          <p:cNvPr id="22531" name="Content Placeholder 2"/>
          <p:cNvSpPr>
            <a:spLocks noGrp="1"/>
          </p:cNvSpPr>
          <p:nvPr>
            <p:ph sz="quarter" idx="1"/>
          </p:nvPr>
        </p:nvSpPr>
        <p:spPr>
          <a:xfrm>
            <a:off x="457200" y="1600200"/>
            <a:ext cx="7467600" cy="4873625"/>
          </a:xfrm>
        </p:spPr>
        <p:txBody>
          <a:bodyPr/>
          <a:lstStyle/>
          <a:p>
            <a:pPr eaLnBrk="1" hangingPunct="1"/>
            <a:r>
              <a:rPr lang="en-US" smtClean="0">
                <a:cs typeface="Times New Roman" pitchFamily="18" charset="0"/>
              </a:rPr>
              <a:t>A systematic documentation of a single patient's long-term individual medical history and care.</a:t>
            </a:r>
            <a:endParaRPr lang="ar-SA"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a:p>
        </p:txBody>
      </p:sp>
      <p:pic>
        <p:nvPicPr>
          <p:cNvPr id="50179" name="Content Placeholder 5" descr="aban653l.jpg"/>
          <p:cNvPicPr>
            <a:picLocks noGrp="1" noChangeAspect="1"/>
          </p:cNvPicPr>
          <p:nvPr>
            <p:ph sz="quarter" idx="1"/>
          </p:nvPr>
        </p:nvPicPr>
        <p:blipFill>
          <a:blip r:embed="rId3" cstate="print"/>
          <a:srcRect/>
          <a:stretch>
            <a:fillRect/>
          </a:stretch>
        </p:blipFill>
        <p:spPr>
          <a:xfrm>
            <a:off x="1403350" y="549275"/>
            <a:ext cx="5905500" cy="6008688"/>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Advantages</a:t>
            </a:r>
            <a:endParaRPr lang="ar-SA" dirty="0"/>
          </a:p>
        </p:txBody>
      </p:sp>
      <p:sp>
        <p:nvSpPr>
          <p:cNvPr id="51203" name="Content Placeholder 2"/>
          <p:cNvSpPr>
            <a:spLocks noGrp="1"/>
          </p:cNvSpPr>
          <p:nvPr>
            <p:ph sz="quarter" idx="1"/>
          </p:nvPr>
        </p:nvSpPr>
        <p:spPr>
          <a:xfrm>
            <a:off x="457200" y="1600200"/>
            <a:ext cx="7467600" cy="4873625"/>
          </a:xfrm>
        </p:spPr>
        <p:txBody>
          <a:bodyPr/>
          <a:lstStyle/>
          <a:p>
            <a:pPr eaLnBrk="1" fontAlgn="ctr" hangingPunct="1"/>
            <a:r>
              <a:rPr lang="en-US" smtClean="0">
                <a:cs typeface="Times New Roman" pitchFamily="18" charset="0"/>
              </a:rPr>
              <a:t>Legible text </a:t>
            </a:r>
          </a:p>
          <a:p>
            <a:pPr eaLnBrk="1" fontAlgn="ctr" hangingPunct="1"/>
            <a:r>
              <a:rPr lang="en-US" smtClean="0">
                <a:cs typeface="Times New Roman" pitchFamily="18" charset="0"/>
              </a:rPr>
              <a:t>Information easily accessible and confidential </a:t>
            </a:r>
            <a:endParaRPr lang="ar-SA" smtClean="0"/>
          </a:p>
          <a:p>
            <a:pPr eaLnBrk="1" fontAlgn="ctr" hangingPunct="1"/>
            <a:r>
              <a:rPr lang="en-US" smtClean="0">
                <a:cs typeface="Times New Roman" pitchFamily="18" charset="0"/>
              </a:rPr>
              <a:t>Staff time saved from filing</a:t>
            </a:r>
            <a:endParaRPr lang="ar-SA" smtClean="0"/>
          </a:p>
          <a:p>
            <a:pPr eaLnBrk="1" fontAlgn="ctr" hangingPunct="1"/>
            <a:r>
              <a:rPr lang="en-US" smtClean="0">
                <a:cs typeface="Times New Roman" pitchFamily="18" charset="0"/>
              </a:rPr>
              <a:t>Encounter date and time entered </a:t>
            </a:r>
            <a:endParaRPr lang="ar-SA" smtClean="0"/>
          </a:p>
          <a:p>
            <a:pPr eaLnBrk="1" fontAlgn="ctr" hangingPunct="1"/>
            <a:r>
              <a:rPr lang="en-US" smtClean="0">
                <a:cs typeface="Times New Roman" pitchFamily="18" charset="0"/>
              </a:rPr>
              <a:t>Accurate record of drugs prescribed</a:t>
            </a:r>
            <a:endParaRPr lang="ar-SA" smtClean="0"/>
          </a:p>
          <a:p>
            <a:pPr eaLnBrk="1" fontAlgn="ctr" hangingPunct="1"/>
            <a:r>
              <a:rPr lang="en-US" smtClean="0">
                <a:cs typeface="Times New Roman" pitchFamily="18" charset="0"/>
              </a:rPr>
              <a:t>Easy display of results and blood pressure readings that can be in tabulated or graph form</a:t>
            </a:r>
            <a:endParaRPr lang="ar-SA" smtClean="0"/>
          </a:p>
          <a:p>
            <a:pPr eaLnBrk="1" hangingPunct="1"/>
            <a:endParaRPr lang="ar-SA"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Advantages</a:t>
            </a:r>
            <a:endParaRPr lang="ar-SA" dirty="0"/>
          </a:p>
        </p:txBody>
      </p:sp>
      <p:sp>
        <p:nvSpPr>
          <p:cNvPr id="52227" name="Content Placeholder 2"/>
          <p:cNvSpPr>
            <a:spLocks noGrp="1"/>
          </p:cNvSpPr>
          <p:nvPr>
            <p:ph sz="quarter" idx="1"/>
          </p:nvPr>
        </p:nvSpPr>
        <p:spPr>
          <a:xfrm>
            <a:off x="457200" y="1600200"/>
            <a:ext cx="7467600" cy="4873625"/>
          </a:xfrm>
        </p:spPr>
        <p:txBody>
          <a:bodyPr/>
          <a:lstStyle/>
          <a:p>
            <a:pPr eaLnBrk="1" fontAlgn="ctr" hangingPunct="1"/>
            <a:r>
              <a:rPr lang="en-US" smtClean="0">
                <a:cs typeface="Times New Roman" pitchFamily="18" charset="0"/>
              </a:rPr>
              <a:t>Patients' reports easily produced. </a:t>
            </a:r>
            <a:endParaRPr lang="ar-SA" smtClean="0"/>
          </a:p>
          <a:p>
            <a:pPr eaLnBrk="1" fontAlgn="ctr" hangingPunct="1"/>
            <a:r>
              <a:rPr lang="en-US" smtClean="0">
                <a:cs typeface="Times New Roman" pitchFamily="18" charset="0"/>
              </a:rPr>
              <a:t>Back-up techniques made records more secure </a:t>
            </a:r>
            <a:endParaRPr lang="ar-SA" smtClean="0"/>
          </a:p>
          <a:p>
            <a:pPr eaLnBrk="1" hangingPunct="1"/>
            <a:r>
              <a:rPr lang="en-US" smtClean="0">
                <a:cs typeface="Times New Roman" pitchFamily="18" charset="0"/>
              </a:rPr>
              <a:t>Complex investigation for fraud or malpractice possible</a:t>
            </a:r>
          </a:p>
          <a:p>
            <a:pPr eaLnBrk="1" hangingPunct="1"/>
            <a:r>
              <a:rPr lang="en-US" smtClean="0">
                <a:cs typeface="Times New Roman" pitchFamily="18" charset="0"/>
              </a:rPr>
              <a:t>Electronic information is more easily transferable by email, patient card or disc</a:t>
            </a:r>
          </a:p>
          <a:p>
            <a:pPr eaLnBrk="1" hangingPunct="1"/>
            <a:r>
              <a:rPr lang="en-US" smtClean="0">
                <a:cs typeface="Times New Roman" pitchFamily="18" charset="0"/>
              </a:rPr>
              <a:t>Quality of record can be high</a:t>
            </a:r>
          </a:p>
          <a:p>
            <a:pPr eaLnBrk="1" hangingPunct="1"/>
            <a:r>
              <a:rPr lang="en-US" smtClean="0">
                <a:cs typeface="Times New Roman" pitchFamily="18" charset="0"/>
              </a:rPr>
              <a:t>Patient summaries and drugs' warnings can be easily displayed, leading to safer prescribing</a:t>
            </a:r>
            <a:endParaRPr lang="ar-SA" smtClean="0"/>
          </a:p>
          <a:p>
            <a:pPr eaLnBrk="1" fontAlgn="ctr" hangingPunct="1"/>
            <a:endParaRPr lang="ar-SA" smtClean="0"/>
          </a:p>
          <a:p>
            <a:pPr eaLnBrk="1" hangingPunct="1"/>
            <a:endParaRPr lang="ar-SA"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a:p>
        </p:txBody>
      </p:sp>
      <p:pic>
        <p:nvPicPr>
          <p:cNvPr id="53251" name="Content Placeholder 3" descr="mban1481l.jpg"/>
          <p:cNvPicPr>
            <a:picLocks noGrp="1" noChangeAspect="1"/>
          </p:cNvPicPr>
          <p:nvPr>
            <p:ph sz="quarter" idx="1"/>
          </p:nvPr>
        </p:nvPicPr>
        <p:blipFill>
          <a:blip r:embed="rId3" cstate="print"/>
          <a:srcRect/>
          <a:stretch>
            <a:fillRect/>
          </a:stretch>
        </p:blipFill>
        <p:spPr>
          <a:xfrm>
            <a:off x="1547813" y="333375"/>
            <a:ext cx="5472112" cy="618331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a:p>
        </p:txBody>
      </p:sp>
      <p:pic>
        <p:nvPicPr>
          <p:cNvPr id="54275" name="Content Placeholder 3" descr="gwhn331l.jpg"/>
          <p:cNvPicPr>
            <a:picLocks noGrp="1" noChangeAspect="1"/>
          </p:cNvPicPr>
          <p:nvPr>
            <p:ph sz="quarter" idx="1"/>
          </p:nvPr>
        </p:nvPicPr>
        <p:blipFill>
          <a:blip r:embed="rId3" cstate="print"/>
          <a:srcRect/>
          <a:stretch>
            <a:fillRect/>
          </a:stretch>
        </p:blipFill>
        <p:spPr>
          <a:xfrm>
            <a:off x="684213" y="620713"/>
            <a:ext cx="7081837" cy="513397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a:p>
        </p:txBody>
      </p:sp>
      <p:pic>
        <p:nvPicPr>
          <p:cNvPr id="55299" name="Content Placeholder 3" descr="aton630l.jpg"/>
          <p:cNvPicPr>
            <a:picLocks noGrp="1" noChangeAspect="1"/>
          </p:cNvPicPr>
          <p:nvPr>
            <p:ph sz="quarter" idx="1"/>
          </p:nvPr>
        </p:nvPicPr>
        <p:blipFill>
          <a:blip r:embed="rId3" cstate="print"/>
          <a:srcRect/>
          <a:stretch>
            <a:fillRect/>
          </a:stretch>
        </p:blipFill>
        <p:spPr>
          <a:xfrm>
            <a:off x="557213" y="682625"/>
            <a:ext cx="7470775" cy="47625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Disadvantages</a:t>
            </a:r>
            <a:endParaRPr lang="ar-SA" dirty="0"/>
          </a:p>
        </p:txBody>
      </p:sp>
      <p:sp>
        <p:nvSpPr>
          <p:cNvPr id="56323" name="Content Placeholder 2"/>
          <p:cNvSpPr>
            <a:spLocks noGrp="1"/>
          </p:cNvSpPr>
          <p:nvPr>
            <p:ph sz="quarter" idx="1"/>
          </p:nvPr>
        </p:nvSpPr>
        <p:spPr>
          <a:xfrm>
            <a:off x="457200" y="1600200"/>
            <a:ext cx="7467600" cy="4873625"/>
          </a:xfrm>
        </p:spPr>
        <p:txBody>
          <a:bodyPr/>
          <a:lstStyle/>
          <a:p>
            <a:pPr eaLnBrk="1" fontAlgn="ctr" hangingPunct="1"/>
            <a:r>
              <a:rPr lang="en-US" sz="2800" smtClean="0">
                <a:cs typeface="Times New Roman" pitchFamily="18" charset="0"/>
              </a:rPr>
              <a:t>Typing skills required</a:t>
            </a:r>
            <a:endParaRPr lang="ar-SA" sz="2800" smtClean="0"/>
          </a:p>
          <a:p>
            <a:pPr eaLnBrk="1" fontAlgn="ctr" hangingPunct="1"/>
            <a:r>
              <a:rPr lang="en-US" sz="2800" smtClean="0">
                <a:cs typeface="Times New Roman" pitchFamily="18" charset="0"/>
              </a:rPr>
              <a:t>Passwords can be troublesome, abused or swapped</a:t>
            </a:r>
            <a:endParaRPr lang="ar-SA" sz="2800" smtClean="0"/>
          </a:p>
          <a:p>
            <a:pPr eaLnBrk="1" fontAlgn="ctr" hangingPunct="1"/>
            <a:r>
              <a:rPr lang="en-US" sz="2800" smtClean="0">
                <a:cs typeface="Times New Roman" pitchFamily="18" charset="0"/>
              </a:rPr>
              <a:t>More time taken in scanning and entry of data</a:t>
            </a:r>
            <a:endParaRPr lang="ar-SA" sz="2800" smtClean="0"/>
          </a:p>
          <a:p>
            <a:pPr eaLnBrk="1" fontAlgn="ctr" hangingPunct="1"/>
            <a:r>
              <a:rPr lang="en-US" sz="2800" smtClean="0">
                <a:cs typeface="Times New Roman" pitchFamily="18" charset="0"/>
              </a:rPr>
              <a:t>Print-outs often of poor quality and obscure essential information</a:t>
            </a:r>
            <a:endParaRPr lang="ar-SA" sz="2800" smtClean="0"/>
          </a:p>
          <a:p>
            <a:pPr eaLnBrk="1" fontAlgn="ctr" hangingPunct="1"/>
            <a:r>
              <a:rPr lang="en-US" sz="2800" smtClean="0">
                <a:cs typeface="Times New Roman" pitchFamily="18" charset="0"/>
              </a:rPr>
              <a:t>Results can sometimes only be found by many screen changes and much mouse activity</a:t>
            </a:r>
            <a:endParaRPr lang="ar-SA" sz="2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Disadvantages</a:t>
            </a:r>
            <a:endParaRPr lang="ar-SA" dirty="0"/>
          </a:p>
        </p:txBody>
      </p:sp>
      <p:sp>
        <p:nvSpPr>
          <p:cNvPr id="57347" name="Content Placeholder 2"/>
          <p:cNvSpPr>
            <a:spLocks noGrp="1"/>
          </p:cNvSpPr>
          <p:nvPr>
            <p:ph sz="quarter" idx="1"/>
          </p:nvPr>
        </p:nvSpPr>
        <p:spPr>
          <a:xfrm>
            <a:off x="457200" y="1600200"/>
            <a:ext cx="7467600" cy="4873625"/>
          </a:xfrm>
        </p:spPr>
        <p:txBody>
          <a:bodyPr/>
          <a:lstStyle/>
          <a:p>
            <a:pPr eaLnBrk="1" fontAlgn="ctr" hangingPunct="1"/>
            <a:r>
              <a:rPr lang="en-US" sz="2200" smtClean="0">
                <a:cs typeface="Times New Roman" pitchFamily="18" charset="0"/>
              </a:rPr>
              <a:t>Only the information requested is provided</a:t>
            </a:r>
            <a:endParaRPr lang="ar-SA" sz="2200" smtClean="0"/>
          </a:p>
          <a:p>
            <a:pPr eaLnBrk="1" fontAlgn="ctr" hangingPunct="1"/>
            <a:r>
              <a:rPr lang="en-US" sz="2200" smtClean="0">
                <a:cs typeface="Times New Roman" pitchFamily="18" charset="0"/>
              </a:rPr>
              <a:t>Paper still has to be kept</a:t>
            </a:r>
            <a:endParaRPr lang="ar-SA" sz="2200" smtClean="0"/>
          </a:p>
          <a:p>
            <a:pPr eaLnBrk="1" fontAlgn="ctr" hangingPunct="1"/>
            <a:r>
              <a:rPr lang="en-US" sz="2200" smtClean="0">
                <a:cs typeface="Times New Roman" pitchFamily="18" charset="0"/>
              </a:rPr>
              <a:t>Screen viewing generally takes longer than scanning visually</a:t>
            </a:r>
            <a:endParaRPr lang="ar-SA" sz="2200" smtClean="0"/>
          </a:p>
          <a:p>
            <a:pPr eaLnBrk="1" fontAlgn="ctr" hangingPunct="1"/>
            <a:r>
              <a:rPr lang="en-US" sz="2200" smtClean="0">
                <a:cs typeface="Times New Roman" pitchFamily="18" charset="0"/>
              </a:rPr>
              <a:t>Technicians skilled needed</a:t>
            </a:r>
            <a:endParaRPr lang="ar-SA" sz="2200" smtClean="0"/>
          </a:p>
          <a:p>
            <a:pPr eaLnBrk="1" fontAlgn="ctr" hangingPunct="1"/>
            <a:r>
              <a:rPr lang="en-US" sz="2200" smtClean="0">
                <a:cs typeface="Times New Roman" pitchFamily="18" charset="0"/>
              </a:rPr>
              <a:t>Information fatigue easily occurs in busy clinics</a:t>
            </a:r>
            <a:endParaRPr lang="ar-SA" sz="2200" smtClean="0"/>
          </a:p>
          <a:p>
            <a:pPr eaLnBrk="1" fontAlgn="ctr" hangingPunct="1"/>
            <a:r>
              <a:rPr lang="en-US" sz="2200" smtClean="0">
                <a:cs typeface="Times New Roman" pitchFamily="18" charset="0"/>
              </a:rPr>
              <a:t>Quality depends on the software and the skills of the user</a:t>
            </a:r>
            <a:endParaRPr lang="ar-SA" sz="2200" smtClean="0"/>
          </a:p>
          <a:p>
            <a:pPr eaLnBrk="1" fontAlgn="ctr" hangingPunct="1"/>
            <a:r>
              <a:rPr lang="en-US" sz="2200" smtClean="0">
                <a:cs typeface="Times New Roman" pitchFamily="18" charset="0"/>
              </a:rPr>
              <a:t>Illness does not conform to codes and many codes are meaningless</a:t>
            </a:r>
            <a:endParaRPr lang="ar-SA" sz="2200" smtClean="0"/>
          </a:p>
          <a:p>
            <a:pPr eaLnBrk="1" fontAlgn="ctr" hangingPunct="1"/>
            <a:r>
              <a:rPr lang="en-US" sz="2200" smtClean="0">
                <a:cs typeface="Times New Roman" pitchFamily="18" charset="0"/>
              </a:rPr>
              <a:t>Patients see the doctor as computer-centered and not patient-centered</a:t>
            </a:r>
            <a:endParaRPr lang="ar-SA" sz="22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Referrals</a:t>
            </a:r>
            <a:endParaRPr lang="ar-SA"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23528" y="1788096"/>
            <a:ext cx="8326260" cy="372913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ar-SA"/>
          </a:p>
        </p:txBody>
      </p:sp>
      <p:sp>
        <p:nvSpPr>
          <p:cNvPr id="8" name="Subtitle 7"/>
          <p:cNvSpPr>
            <a:spLocks noGrp="1"/>
          </p:cNvSpPr>
          <p:nvPr>
            <p:ph type="subTitle" idx="1"/>
          </p:nvPr>
        </p:nvSpPr>
        <p:spPr/>
        <p:txBody>
          <a:bodyPr/>
          <a:lstStyle/>
          <a:p>
            <a:endParaRPr lang="ar-SA"/>
          </a:p>
        </p:txBody>
      </p:sp>
      <p:pic>
        <p:nvPicPr>
          <p:cNvPr id="2050" name="Picture 2"/>
          <p:cNvPicPr>
            <a:picLocks noChangeAspect="1" noChangeArrowheads="1"/>
          </p:cNvPicPr>
          <p:nvPr/>
        </p:nvPicPr>
        <p:blipFill>
          <a:blip r:embed="rId2" cstate="print"/>
          <a:srcRect/>
          <a:stretch>
            <a:fillRect/>
          </a:stretch>
        </p:blipFill>
        <p:spPr bwMode="auto">
          <a:xfrm>
            <a:off x="2348702" y="908720"/>
            <a:ext cx="6183738" cy="547260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Medical record</a:t>
            </a:r>
            <a:endParaRPr lang="ar-SA" dirty="0"/>
          </a:p>
        </p:txBody>
      </p:sp>
      <p:sp>
        <p:nvSpPr>
          <p:cNvPr id="23555" name="Content Placeholder 2"/>
          <p:cNvSpPr>
            <a:spLocks noGrp="1"/>
          </p:cNvSpPr>
          <p:nvPr>
            <p:ph sz="quarter" idx="1"/>
          </p:nvPr>
        </p:nvSpPr>
        <p:spPr>
          <a:xfrm>
            <a:off x="457200" y="1600200"/>
            <a:ext cx="7467600" cy="4873625"/>
          </a:xfrm>
        </p:spPr>
        <p:txBody>
          <a:bodyPr/>
          <a:lstStyle/>
          <a:p>
            <a:pPr eaLnBrk="1" hangingPunct="1"/>
            <a:r>
              <a:rPr lang="en-US" smtClean="0">
                <a:cs typeface="Times New Roman" pitchFamily="18" charset="0"/>
              </a:rPr>
              <a:t>Physical folder for each individual patient</a:t>
            </a:r>
          </a:p>
          <a:p>
            <a:pPr eaLnBrk="1" hangingPunct="1"/>
            <a:r>
              <a:rPr lang="en-US" smtClean="0">
                <a:cs typeface="Times New Roman" pitchFamily="18" charset="0"/>
              </a:rPr>
              <a:t>Body of information which comprises the total of each patient's health history</a:t>
            </a:r>
            <a:endParaRPr lang="ar-SA"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ar-SA"/>
          </a:p>
        </p:txBody>
      </p:sp>
      <p:sp>
        <p:nvSpPr>
          <p:cNvPr id="6" name="Subtitle 5"/>
          <p:cNvSpPr>
            <a:spLocks noGrp="1"/>
          </p:cNvSpPr>
          <p:nvPr>
            <p:ph type="subTitle" idx="1"/>
          </p:nvPr>
        </p:nvSpPr>
        <p:spPr/>
        <p:txBody>
          <a:bodyPr/>
          <a:lstStyle/>
          <a:p>
            <a:endParaRPr lang="ar-SA"/>
          </a:p>
        </p:txBody>
      </p:sp>
      <p:pic>
        <p:nvPicPr>
          <p:cNvPr id="3074" name="Picture 2"/>
          <p:cNvPicPr>
            <a:picLocks noChangeAspect="1" noChangeArrowheads="1"/>
          </p:cNvPicPr>
          <p:nvPr/>
        </p:nvPicPr>
        <p:blipFill>
          <a:blip r:embed="rId2" cstate="print"/>
          <a:srcRect/>
          <a:stretch>
            <a:fillRect/>
          </a:stretch>
        </p:blipFill>
        <p:spPr bwMode="auto">
          <a:xfrm>
            <a:off x="2300351" y="1268760"/>
            <a:ext cx="6304097" cy="417646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instructions</a:t>
            </a:r>
            <a:endParaRPr lang="ar-SA" dirty="0"/>
          </a:p>
        </p:txBody>
      </p:sp>
      <p:sp>
        <p:nvSpPr>
          <p:cNvPr id="3" name="Content Placeholder 2"/>
          <p:cNvSpPr>
            <a:spLocks noGrp="1"/>
          </p:cNvSpPr>
          <p:nvPr>
            <p:ph sz="quarter" idx="1"/>
          </p:nvPr>
        </p:nvSpPr>
        <p:spPr/>
        <p:txBody>
          <a:bodyPr/>
          <a:lstStyle/>
          <a:p>
            <a:pPr lvl="1"/>
            <a:r>
              <a:rPr lang="en-US" sz="2400" dirty="0" smtClean="0"/>
              <a:t>Fill </a:t>
            </a:r>
            <a:r>
              <a:rPr lang="en-US" sz="2400" dirty="0" smtClean="0"/>
              <a:t>in the header of the report or the address elements in a letter. These will identify the consulting physician, the referring physician, the date the consultation took place and the patient's identifying </a:t>
            </a:r>
            <a:r>
              <a:rPr lang="en-US" sz="2400" dirty="0" smtClean="0"/>
              <a:t>information.</a:t>
            </a:r>
          </a:p>
          <a:p>
            <a:pPr lvl="1"/>
            <a:r>
              <a:rPr lang="en-US" sz="2400" dirty="0" smtClean="0"/>
              <a:t>Begin </a:t>
            </a:r>
            <a:r>
              <a:rPr lang="en-US" sz="2400" dirty="0" smtClean="0"/>
              <a:t>the report or body of the letter with the headings "Patient Identification" and "Reason for Referral" or with an introductory paragraph giving this information. For example, "The patient is a 32-year-old diabetic woman referred for shortness of breath</a:t>
            </a:r>
            <a:r>
              <a:rPr lang="en-US" sz="2400" dirty="0" smtClean="0"/>
              <a:t>."</a:t>
            </a:r>
            <a:endParaRPr lang="en-US" sz="2400" dirty="0" smtClean="0"/>
          </a:p>
        </p:txBody>
      </p:sp>
      <p:pic>
        <p:nvPicPr>
          <p:cNvPr id="4" name="Picture 3" descr="NHS_Hospital_form.jpg"/>
          <p:cNvPicPr>
            <a:picLocks noChangeAspect="1"/>
          </p:cNvPicPr>
          <p:nvPr/>
        </p:nvPicPr>
        <p:blipFill>
          <a:blip r:embed="rId2" cstate="print"/>
          <a:stretch>
            <a:fillRect/>
          </a:stretch>
        </p:blipFill>
        <p:spPr>
          <a:xfrm>
            <a:off x="7127776" y="260648"/>
            <a:ext cx="2016224" cy="134683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instructions</a:t>
            </a:r>
            <a:endParaRPr lang="ar-SA" dirty="0"/>
          </a:p>
        </p:txBody>
      </p:sp>
      <p:sp>
        <p:nvSpPr>
          <p:cNvPr id="3" name="Content Placeholder 2"/>
          <p:cNvSpPr>
            <a:spLocks noGrp="1"/>
          </p:cNvSpPr>
          <p:nvPr>
            <p:ph sz="quarter" idx="1"/>
          </p:nvPr>
        </p:nvSpPr>
        <p:spPr/>
        <p:txBody>
          <a:bodyPr/>
          <a:lstStyle/>
          <a:p>
            <a:pPr lvl="1"/>
            <a:r>
              <a:rPr lang="en-US" dirty="0" smtClean="0"/>
              <a:t>Delineate the patient's history. Use several headings, such as "History of Present Illness," "Past Medical History," "Past Surgical History," "Medications," "Allergies," "Family History," "Social History" and "Review of Systems." Under "Review of Systems," list further subheadings of the body's systems (e.g., head; eyes; ears, nose, and throat; respiratory; cardiac; gastrointestinal; endocrine) and any pertinent symptoms the patient is experiencing for each system.</a:t>
            </a:r>
          </a:p>
          <a:p>
            <a:pPr lvl="1"/>
            <a:r>
              <a:rPr lang="en-US" dirty="0" smtClean="0"/>
              <a:t>Describe </a:t>
            </a:r>
            <a:r>
              <a:rPr lang="en-US" dirty="0" smtClean="0"/>
              <a:t>the patient's exam under the heading "Physical Examination." </a:t>
            </a:r>
            <a:r>
              <a:rPr lang="en-US" dirty="0" smtClean="0"/>
              <a:t>A </a:t>
            </a:r>
            <a:r>
              <a:rPr lang="en-US" dirty="0" smtClean="0"/>
              <a:t>physician may also choose to leave out information that is not pertinent to the consultation. For example, an orthopedist consulted for a possible leg fracture might not include an ear exam in her evaluation of the patient</a:t>
            </a:r>
            <a:r>
              <a:rPr lang="en-US" dirty="0" smtClean="0"/>
              <a:t>.</a:t>
            </a:r>
            <a:endParaRPr lang="en-US" dirty="0" smtClean="0"/>
          </a:p>
        </p:txBody>
      </p:sp>
      <p:pic>
        <p:nvPicPr>
          <p:cNvPr id="4" name="Picture 3" descr="NHS_Hospital_form.jpg"/>
          <p:cNvPicPr>
            <a:picLocks noChangeAspect="1"/>
          </p:cNvPicPr>
          <p:nvPr/>
        </p:nvPicPr>
        <p:blipFill>
          <a:blip r:embed="rId2" cstate="print"/>
          <a:stretch>
            <a:fillRect/>
          </a:stretch>
        </p:blipFill>
        <p:spPr>
          <a:xfrm>
            <a:off x="7127776" y="260648"/>
            <a:ext cx="2016224" cy="134683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instructions</a:t>
            </a:r>
            <a:endParaRPr lang="ar-SA" dirty="0"/>
          </a:p>
        </p:txBody>
      </p:sp>
      <p:sp>
        <p:nvSpPr>
          <p:cNvPr id="3" name="Content Placeholder 2"/>
          <p:cNvSpPr>
            <a:spLocks noGrp="1"/>
          </p:cNvSpPr>
          <p:nvPr>
            <p:ph sz="quarter" idx="1"/>
          </p:nvPr>
        </p:nvSpPr>
        <p:spPr/>
        <p:txBody>
          <a:bodyPr/>
          <a:lstStyle/>
          <a:p>
            <a:pPr lvl="1"/>
            <a:r>
              <a:rPr lang="en-US" dirty="0" smtClean="0"/>
              <a:t>Describe </a:t>
            </a:r>
            <a:r>
              <a:rPr lang="en-US" dirty="0" smtClean="0"/>
              <a:t>any results of pertinent tests available for review with the headings "Laboratory Studies" and "Diagnostic Studies</a:t>
            </a:r>
            <a:r>
              <a:rPr lang="en-US" dirty="0" smtClean="0"/>
              <a:t>."</a:t>
            </a:r>
            <a:endParaRPr lang="en-US" dirty="0" smtClean="0"/>
          </a:p>
          <a:p>
            <a:pPr lvl="1"/>
            <a:r>
              <a:rPr lang="en-US" dirty="0" smtClean="0"/>
              <a:t>Use </a:t>
            </a:r>
            <a:r>
              <a:rPr lang="en-US" dirty="0" smtClean="0"/>
              <a:t>the heading "Assessment" or "Impression" to express a professional opinion of the patient's </a:t>
            </a:r>
            <a:r>
              <a:rPr lang="en-US" dirty="0" smtClean="0"/>
              <a:t>condition.</a:t>
            </a:r>
            <a:endParaRPr lang="en-US" dirty="0" smtClean="0"/>
          </a:p>
          <a:p>
            <a:pPr lvl="1"/>
            <a:r>
              <a:rPr lang="en-US" dirty="0" smtClean="0"/>
              <a:t>Explain </a:t>
            </a:r>
            <a:r>
              <a:rPr lang="en-US" dirty="0" smtClean="0"/>
              <a:t>the steps needed to address the patient's condition with the heading "Plan" or "Recommendations</a:t>
            </a:r>
            <a:r>
              <a:rPr lang="en-US" dirty="0" smtClean="0"/>
              <a:t>."</a:t>
            </a:r>
            <a:endParaRPr lang="en-US" dirty="0" smtClean="0"/>
          </a:p>
          <a:p>
            <a:pPr lvl="1"/>
            <a:r>
              <a:rPr lang="en-US" dirty="0" smtClean="0"/>
              <a:t>Conclude </a:t>
            </a:r>
            <a:r>
              <a:rPr lang="en-US" dirty="0" smtClean="0"/>
              <a:t>the consultation report or letter with a sentence </a:t>
            </a:r>
            <a:r>
              <a:rPr lang="en-US" dirty="0" smtClean="0"/>
              <a:t>that </a:t>
            </a:r>
            <a:r>
              <a:rPr lang="en-US" dirty="0" smtClean="0"/>
              <a:t>thanks the referring physician for involving the consulting physician in the patient's </a:t>
            </a:r>
            <a:r>
              <a:rPr lang="en-US" dirty="0" smtClean="0"/>
              <a:t>care.</a:t>
            </a:r>
          </a:p>
          <a:p>
            <a:pPr lvl="1"/>
            <a:r>
              <a:rPr lang="en-US" dirty="0" smtClean="0"/>
              <a:t>Contact </a:t>
            </a:r>
            <a:r>
              <a:rPr lang="en-US" dirty="0" smtClean="0"/>
              <a:t>information should also be given in the section, if needed. If the report is an in-patient consultation, the consultant should indicate whether she will continue following the patient along with the referring physician.</a:t>
            </a:r>
          </a:p>
          <a:p>
            <a:pPr>
              <a:buNone/>
            </a:pPr>
            <a:endParaRPr lang="ar-SA" dirty="0" smtClean="0"/>
          </a:p>
          <a:p>
            <a:endParaRPr lang="ar-SA" dirty="0" smtClean="0"/>
          </a:p>
          <a:p>
            <a:endParaRPr lang="ar-SA" dirty="0"/>
          </a:p>
        </p:txBody>
      </p:sp>
      <p:pic>
        <p:nvPicPr>
          <p:cNvPr id="4" name="Picture 3" descr="NHS_Hospital_form.jpg"/>
          <p:cNvPicPr>
            <a:picLocks noChangeAspect="1"/>
          </p:cNvPicPr>
          <p:nvPr/>
        </p:nvPicPr>
        <p:blipFill>
          <a:blip r:embed="rId2" cstate="print"/>
          <a:stretch>
            <a:fillRect/>
          </a:stretch>
        </p:blipFill>
        <p:spPr>
          <a:xfrm>
            <a:off x="7127776" y="260648"/>
            <a:ext cx="2016224" cy="134683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a:p>
        </p:txBody>
      </p:sp>
      <p:pic>
        <p:nvPicPr>
          <p:cNvPr id="58371" name="Content Placeholder 5" descr="61211_1636039539204_1183175527_31819436_7047270_n.jpg"/>
          <p:cNvPicPr>
            <a:picLocks noGrp="1" noChangeAspect="1"/>
          </p:cNvPicPr>
          <p:nvPr>
            <p:ph sz="quarter" idx="1"/>
          </p:nvPr>
        </p:nvPicPr>
        <p:blipFill>
          <a:blip r:embed="rId3" cstate="print"/>
          <a:srcRect/>
          <a:stretch>
            <a:fillRect/>
          </a:stretch>
        </p:blipFill>
        <p:spPr>
          <a:xfrm>
            <a:off x="1403350" y="0"/>
            <a:ext cx="4824413" cy="68849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a:p>
        </p:txBody>
      </p:sp>
      <p:sp>
        <p:nvSpPr>
          <p:cNvPr id="24579" name="Content Placeholder 2"/>
          <p:cNvSpPr>
            <a:spLocks noGrp="1"/>
          </p:cNvSpPr>
          <p:nvPr>
            <p:ph sz="quarter" idx="1"/>
          </p:nvPr>
        </p:nvSpPr>
        <p:spPr>
          <a:xfrm>
            <a:off x="457200" y="1600200"/>
            <a:ext cx="7467600" cy="4873625"/>
          </a:xfrm>
        </p:spPr>
        <p:txBody>
          <a:bodyPr/>
          <a:lstStyle/>
          <a:p>
            <a:pPr eaLnBrk="1" hangingPunct="1"/>
            <a:r>
              <a:rPr lang="en-US" smtClean="0">
                <a:cs typeface="Times New Roman" pitchFamily="18" charset="0"/>
              </a:rPr>
              <a:t>Medical records are intensely personal documents and there are many ethical and legal issues surrounding them such as the degree of third-party access and appropriate storage and disposal.</a:t>
            </a:r>
            <a:endParaRPr lang="ar-SA" smtClean="0"/>
          </a:p>
        </p:txBody>
      </p:sp>
      <p:pic>
        <p:nvPicPr>
          <p:cNvPr id="24580" name="Picture 3" descr="medical_record.jpg"/>
          <p:cNvPicPr>
            <a:picLocks noChangeAspect="1"/>
          </p:cNvPicPr>
          <p:nvPr/>
        </p:nvPicPr>
        <p:blipFill>
          <a:blip r:embed="rId3" cstate="print"/>
          <a:srcRect/>
          <a:stretch>
            <a:fillRect/>
          </a:stretch>
        </p:blipFill>
        <p:spPr bwMode="auto">
          <a:xfrm>
            <a:off x="4067175" y="3573463"/>
            <a:ext cx="3784600" cy="250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124200"/>
            <a:ext cx="6172200" cy="1893888"/>
          </a:xfrm>
        </p:spPr>
        <p:txBody>
          <a:bodyPr/>
          <a:lstStyle/>
          <a:p>
            <a:pPr eaLnBrk="1" fontAlgn="auto" hangingPunct="1">
              <a:spcAft>
                <a:spcPts val="0"/>
              </a:spcAft>
              <a:defRPr/>
            </a:pPr>
            <a:r>
              <a:rPr lang="en-US" dirty="0" smtClean="0"/>
              <a:t>Purpose?</a:t>
            </a:r>
            <a:endParaRPr lang="ar-SA" dirty="0"/>
          </a:p>
        </p:txBody>
      </p:sp>
      <p:sp>
        <p:nvSpPr>
          <p:cNvPr id="25603" name="Subtitle 4"/>
          <p:cNvSpPr>
            <a:spLocks noGrp="1"/>
          </p:cNvSpPr>
          <p:nvPr>
            <p:ph type="subTitle" idx="1"/>
          </p:nvPr>
        </p:nvSpPr>
        <p:spPr>
          <a:xfrm>
            <a:off x="2286000" y="5003800"/>
            <a:ext cx="6172200" cy="1371600"/>
          </a:xfrm>
        </p:spPr>
        <p:txBody>
          <a:bodyPr/>
          <a:lstStyle/>
          <a:p>
            <a:pPr eaLnBrk="1" hangingPunct="1"/>
            <a:endParaRPr lang="ar-SA" smtClean="0"/>
          </a:p>
        </p:txBody>
      </p:sp>
      <p:pic>
        <p:nvPicPr>
          <p:cNvPr id="25604" name="Picture 5" descr="300px-US_Navy_041019-N-5821P-019_Airman_Lauren_Thurgood_of_Las_Vegas,_Nev.,_pulls_patient_medical_records_in_the_inpatient_ward_aboard_the_conventionally_powered_aircraft_carrier_USS_Kitty_Hawk.jpg"/>
          <p:cNvPicPr>
            <a:picLocks noChangeAspect="1"/>
          </p:cNvPicPr>
          <p:nvPr/>
        </p:nvPicPr>
        <p:blipFill>
          <a:blip r:embed="rId3" cstate="print"/>
          <a:srcRect/>
          <a:stretch>
            <a:fillRect/>
          </a:stretch>
        </p:blipFill>
        <p:spPr bwMode="auto">
          <a:xfrm>
            <a:off x="3987800" y="692150"/>
            <a:ext cx="4430713" cy="288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a:p>
        </p:txBody>
      </p:sp>
      <p:sp>
        <p:nvSpPr>
          <p:cNvPr id="26627" name="Content Placeholder 2"/>
          <p:cNvSpPr>
            <a:spLocks noGrp="1"/>
          </p:cNvSpPr>
          <p:nvPr>
            <p:ph sz="quarter" idx="1"/>
          </p:nvPr>
        </p:nvSpPr>
        <p:spPr>
          <a:xfrm>
            <a:off x="457200" y="1600200"/>
            <a:ext cx="7467600" cy="4873625"/>
          </a:xfrm>
        </p:spPr>
        <p:txBody>
          <a:bodyPr/>
          <a:lstStyle/>
          <a:p>
            <a:pPr eaLnBrk="1" hangingPunct="1"/>
            <a:r>
              <a:rPr lang="en-US" b="1" i="1" u="sng" smtClean="0">
                <a:cs typeface="Times New Roman" pitchFamily="18" charset="0"/>
              </a:rPr>
              <a:t>Continuity</a:t>
            </a:r>
            <a:r>
              <a:rPr lang="en-US" smtClean="0">
                <a:cs typeface="Times New Roman" pitchFamily="18" charset="0"/>
              </a:rPr>
              <a:t> of care to individual patients.</a:t>
            </a:r>
          </a:p>
          <a:p>
            <a:pPr eaLnBrk="1" hangingPunct="1"/>
            <a:r>
              <a:rPr lang="en-US" smtClean="0">
                <a:cs typeface="Times New Roman" pitchFamily="18" charset="0"/>
              </a:rPr>
              <a:t>Serves as a basis for planning patient care, documenting </a:t>
            </a:r>
            <a:r>
              <a:rPr lang="en-US" b="1" i="1" u="sng" smtClean="0">
                <a:cs typeface="Times New Roman" pitchFamily="18" charset="0"/>
              </a:rPr>
              <a:t>Communication</a:t>
            </a:r>
            <a:r>
              <a:rPr lang="en-US" smtClean="0">
                <a:cs typeface="Times New Roman" pitchFamily="18" charset="0"/>
              </a:rPr>
              <a:t> between patient, the health care provider and any other health professional contributing to the patient's care.</a:t>
            </a:r>
          </a:p>
          <a:p>
            <a:pPr eaLnBrk="1" hangingPunct="1"/>
            <a:r>
              <a:rPr lang="en-US" smtClean="0">
                <a:cs typeface="Times New Roman" pitchFamily="18" charset="0"/>
              </a:rPr>
              <a:t>Assists in </a:t>
            </a:r>
            <a:r>
              <a:rPr lang="en-US" b="1" i="1" u="sng" smtClean="0">
                <a:cs typeface="Times New Roman" pitchFamily="18" charset="0"/>
              </a:rPr>
              <a:t>Protecting</a:t>
            </a:r>
            <a:r>
              <a:rPr lang="en-US" smtClean="0">
                <a:cs typeface="Times New Roman" pitchFamily="18" charset="0"/>
              </a:rPr>
              <a:t> the </a:t>
            </a:r>
            <a:r>
              <a:rPr lang="en-US" b="1" smtClean="0">
                <a:cs typeface="Times New Roman" pitchFamily="18" charset="0"/>
              </a:rPr>
              <a:t>M</a:t>
            </a:r>
            <a:r>
              <a:rPr lang="en-US" smtClean="0">
                <a:cs typeface="Times New Roman" pitchFamily="18" charset="0"/>
              </a:rPr>
              <a:t>edical needs and the </a:t>
            </a:r>
            <a:r>
              <a:rPr lang="en-US" b="1" smtClean="0">
                <a:cs typeface="Times New Roman" pitchFamily="18" charset="0"/>
              </a:rPr>
              <a:t>L</a:t>
            </a:r>
            <a:r>
              <a:rPr lang="en-US" smtClean="0">
                <a:cs typeface="Times New Roman" pitchFamily="18" charset="0"/>
              </a:rPr>
              <a:t>egal interest of the patient and the health care providers responsible for the patient's care, and </a:t>
            </a:r>
            <a:r>
              <a:rPr lang="en-US" b="1" smtClean="0">
                <a:cs typeface="Times New Roman" pitchFamily="18" charset="0"/>
              </a:rPr>
              <a:t>D</a:t>
            </a:r>
            <a:r>
              <a:rPr lang="en-US" smtClean="0">
                <a:cs typeface="Times New Roman" pitchFamily="18" charset="0"/>
              </a:rPr>
              <a:t>ocumenting the care and services provided to the patient.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a:p>
        </p:txBody>
      </p:sp>
      <p:sp>
        <p:nvSpPr>
          <p:cNvPr id="27651" name="Content Placeholder 2"/>
          <p:cNvSpPr>
            <a:spLocks noGrp="1"/>
          </p:cNvSpPr>
          <p:nvPr>
            <p:ph sz="quarter" idx="1"/>
          </p:nvPr>
        </p:nvSpPr>
        <p:spPr>
          <a:xfrm>
            <a:off x="457200" y="1600200"/>
            <a:ext cx="7467600" cy="4873625"/>
          </a:xfrm>
        </p:spPr>
        <p:txBody>
          <a:bodyPr/>
          <a:lstStyle/>
          <a:p>
            <a:pPr eaLnBrk="1" hangingPunct="1"/>
            <a:r>
              <a:rPr lang="en-US" smtClean="0">
                <a:cs typeface="Times New Roman" pitchFamily="18" charset="0"/>
              </a:rPr>
              <a:t>Educate medical students/resident physicians.</a:t>
            </a:r>
          </a:p>
          <a:p>
            <a:pPr eaLnBrk="1" hangingPunct="1"/>
            <a:r>
              <a:rPr lang="en-US" smtClean="0">
                <a:cs typeface="Times New Roman" pitchFamily="18" charset="0"/>
              </a:rPr>
              <a:t>Provide data for internal hospital auditing and quality assurance.</a:t>
            </a:r>
          </a:p>
          <a:p>
            <a:pPr eaLnBrk="1" hangingPunct="1"/>
            <a:r>
              <a:rPr lang="en-US" smtClean="0">
                <a:cs typeface="Times New Roman" pitchFamily="18" charset="0"/>
              </a:rPr>
              <a:t>Provide data for medical research.</a:t>
            </a:r>
            <a:endParaRPr lang="ar-SA" smtClean="0"/>
          </a:p>
        </p:txBody>
      </p:sp>
      <p:pic>
        <p:nvPicPr>
          <p:cNvPr id="27652" name="Picture 1"/>
          <p:cNvPicPr>
            <a:picLocks noChangeAspect="1" noChangeArrowheads="1"/>
          </p:cNvPicPr>
          <p:nvPr/>
        </p:nvPicPr>
        <p:blipFill>
          <a:blip r:embed="rId3" cstate="print"/>
          <a:srcRect b="14780"/>
          <a:stretch>
            <a:fillRect/>
          </a:stretch>
        </p:blipFill>
        <p:spPr bwMode="auto">
          <a:xfrm>
            <a:off x="3203575" y="3573463"/>
            <a:ext cx="4543425"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124200"/>
            <a:ext cx="6172200" cy="1893888"/>
          </a:xfrm>
        </p:spPr>
        <p:txBody>
          <a:bodyPr/>
          <a:lstStyle/>
          <a:p>
            <a:pPr eaLnBrk="1" fontAlgn="auto" hangingPunct="1">
              <a:spcAft>
                <a:spcPts val="0"/>
              </a:spcAft>
              <a:defRPr/>
            </a:pPr>
            <a:r>
              <a:rPr lang="en-US" dirty="0" smtClean="0"/>
              <a:t>Contents?</a:t>
            </a:r>
            <a:endParaRPr lang="ar-SA" dirty="0"/>
          </a:p>
        </p:txBody>
      </p:sp>
      <p:sp>
        <p:nvSpPr>
          <p:cNvPr id="28675" name="Subtitle 4"/>
          <p:cNvSpPr>
            <a:spLocks noGrp="1"/>
          </p:cNvSpPr>
          <p:nvPr>
            <p:ph type="subTitle" idx="1"/>
          </p:nvPr>
        </p:nvSpPr>
        <p:spPr>
          <a:xfrm>
            <a:off x="2286000" y="5003800"/>
            <a:ext cx="6172200" cy="1371600"/>
          </a:xfrm>
        </p:spPr>
        <p:txBody>
          <a:bodyPr/>
          <a:lstStyle/>
          <a:p>
            <a:pPr eaLnBrk="1" hangingPunct="1"/>
            <a:endParaRPr lang="ar-SA" smtClean="0"/>
          </a:p>
        </p:txBody>
      </p:sp>
      <p:pic>
        <p:nvPicPr>
          <p:cNvPr id="28676" name="Picture 6" descr="dental-or-medical-records-room-thumb12881745.jpg"/>
          <p:cNvPicPr>
            <a:picLocks noChangeAspect="1"/>
          </p:cNvPicPr>
          <p:nvPr/>
        </p:nvPicPr>
        <p:blipFill>
          <a:blip r:embed="rId3" cstate="print"/>
          <a:srcRect b="15749"/>
          <a:stretch>
            <a:fillRect/>
          </a:stretch>
        </p:blipFill>
        <p:spPr bwMode="auto">
          <a:xfrm>
            <a:off x="5219700" y="1341438"/>
            <a:ext cx="3122613" cy="3944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234</TotalTime>
  <Words>1907</Words>
  <Application>Microsoft Office PowerPoint</Application>
  <PresentationFormat>On-screen Show (4:3)</PresentationFormat>
  <Paragraphs>207</Paragraphs>
  <Slides>44</Slides>
  <Notes>38</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Oriel</vt:lpstr>
      <vt:lpstr>1_Oriel</vt:lpstr>
      <vt:lpstr>Medical Records</vt:lpstr>
      <vt:lpstr>Slide 2</vt:lpstr>
      <vt:lpstr>Slide 3</vt:lpstr>
      <vt:lpstr>Medical record</vt:lpstr>
      <vt:lpstr>Slide 5</vt:lpstr>
      <vt:lpstr>Purpose?</vt:lpstr>
      <vt:lpstr>Slide 7</vt:lpstr>
      <vt:lpstr>Slide 8</vt:lpstr>
      <vt:lpstr>Contents?</vt:lpstr>
      <vt:lpstr>Contents?</vt:lpstr>
      <vt:lpstr>Slide 11</vt:lpstr>
      <vt:lpstr>Orders and Prescriptions</vt:lpstr>
      <vt:lpstr>Progress notes</vt:lpstr>
      <vt:lpstr>Test results</vt:lpstr>
      <vt:lpstr>Other information</vt:lpstr>
      <vt:lpstr>Slide 16</vt:lpstr>
      <vt:lpstr>Not recorded = Not done !</vt:lpstr>
      <vt:lpstr>Slide 18</vt:lpstr>
      <vt:lpstr>To prevent legal problems</vt:lpstr>
      <vt:lpstr>Disadvantage of medical records </vt:lpstr>
      <vt:lpstr>Abuses</vt:lpstr>
      <vt:lpstr>Rules in keeping medical records (NCQA)</vt:lpstr>
      <vt:lpstr>Rules in keeping medical records (NCQA)</vt:lpstr>
      <vt:lpstr>Slide 24</vt:lpstr>
      <vt:lpstr>electronic medical record (EMR) </vt:lpstr>
      <vt:lpstr>Slide 26</vt:lpstr>
      <vt:lpstr>Slide 27</vt:lpstr>
      <vt:lpstr>Slide 28</vt:lpstr>
      <vt:lpstr>Slide 29</vt:lpstr>
      <vt:lpstr>Slide 30</vt:lpstr>
      <vt:lpstr>Advantages</vt:lpstr>
      <vt:lpstr>Advantages</vt:lpstr>
      <vt:lpstr>Slide 33</vt:lpstr>
      <vt:lpstr>Slide 34</vt:lpstr>
      <vt:lpstr>Slide 35</vt:lpstr>
      <vt:lpstr>Disadvantages</vt:lpstr>
      <vt:lpstr>Disadvantages</vt:lpstr>
      <vt:lpstr>Referrals</vt:lpstr>
      <vt:lpstr>Slide 39</vt:lpstr>
      <vt:lpstr>Slide 40</vt:lpstr>
      <vt:lpstr>instructions</vt:lpstr>
      <vt:lpstr>instructions</vt:lpstr>
      <vt:lpstr>instructions</vt:lpstr>
      <vt:lpstr>Slide 44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Nada AlYousefi</dc:creator>
  <cp:lastModifiedBy>Nada</cp:lastModifiedBy>
  <cp:revision>70</cp:revision>
  <dcterms:created xsi:type="dcterms:W3CDTF">2011-03-25T14:35:31Z</dcterms:created>
  <dcterms:modified xsi:type="dcterms:W3CDTF">2012-03-16T12:42:44Z</dcterms:modified>
</cp:coreProperties>
</file>