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9" r:id="rId2"/>
    <p:sldId id="260" r:id="rId3"/>
    <p:sldId id="258" r:id="rId4"/>
    <p:sldId id="263" r:id="rId5"/>
    <p:sldId id="265" r:id="rId6"/>
    <p:sldId id="266" r:id="rId7"/>
    <p:sldId id="267" r:id="rId8"/>
    <p:sldId id="268" r:id="rId9"/>
    <p:sldId id="262" r:id="rId10"/>
    <p:sldId id="264" r:id="rId11"/>
    <p:sldId id="269" r:id="rId12"/>
    <p:sldId id="261" r:id="rId13"/>
    <p:sldId id="270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63062CD-8FFA-424D-A2D6-8BA77DAF7862}" type="datetimeFigureOut">
              <a:rPr lang="ar-SA" smtClean="0"/>
              <a:t>07/10/1432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3351D35-74C5-4A3C-84DE-D2D8E1D7F18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5FA1-7EA1-4EA8-AF6F-1769D2D353C0}" type="datetime1">
              <a:rPr lang="ar-SA" smtClean="0"/>
              <a:t>07/10/1432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C339-F4AC-4A83-8C61-6BF6484EC65B}" type="datetime1">
              <a:rPr lang="ar-SA" smtClean="0"/>
              <a:t>07/10/1432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F209-7644-46C0-8F01-3A831C80AB7E}" type="datetime1">
              <a:rPr lang="ar-SA" smtClean="0"/>
              <a:t>07/10/1432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6FA6-7223-4DEF-88D1-2BE667D63986}" type="datetime1">
              <a:rPr lang="ar-SA" smtClean="0"/>
              <a:t>07/10/1432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A638-1797-4457-B046-06A5A1C2AAED}" type="datetime1">
              <a:rPr lang="ar-SA" smtClean="0"/>
              <a:t>07/10/1432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739-3772-4A8D-9EF8-F8CFED544E62}" type="datetime1">
              <a:rPr lang="ar-SA" smtClean="0"/>
              <a:t>07/10/1432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7B02-8238-4F20-810D-230D9BE4DFF1}" type="datetime1">
              <a:rPr lang="ar-SA" smtClean="0"/>
              <a:t>07/10/1432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160E7-ECCB-4E32-8F8F-230E4C531F06}" type="datetime1">
              <a:rPr lang="ar-SA" smtClean="0"/>
              <a:t>07/10/1432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B361-58DD-4D28-8176-65C22F982E8E}" type="datetime1">
              <a:rPr lang="ar-SA" smtClean="0"/>
              <a:t>07/10/1432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DBA8-CF2B-4900-B7E3-64EE16A657EE}" type="datetime1">
              <a:rPr lang="ar-SA" smtClean="0"/>
              <a:t>07/10/1432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0007-8C2E-4E10-A7C9-AA4DDDF0858D}" type="datetime1">
              <a:rPr lang="ar-SA" smtClean="0"/>
              <a:t>07/10/1432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D1E81-8E9B-44DB-BFEE-4E6E7F6EB2F9}" type="datetime1">
              <a:rPr lang="ar-SA" smtClean="0"/>
              <a:t>07/10/1432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Introduction 462psych Prof. Alsughayir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C1258-2762-4636-A860-5D8FC28EF6A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4516" name="Picture 4" descr="w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714356"/>
            <a:ext cx="8543956" cy="91759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Evaluation </a:t>
            </a:r>
            <a:endParaRPr lang="en-US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2005013"/>
            <a:ext cx="8715436" cy="435294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b="1" i="1" dirty="0">
                <a:solidFill>
                  <a:srgbClr val="FFFFFF"/>
                </a:solidFill>
              </a:rPr>
              <a:t>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Quizzes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</a:rPr>
              <a:t>= </a:t>
            </a:r>
            <a:r>
              <a:rPr lang="en-US" sz="2800" b="1" i="1" dirty="0" smtClean="0">
                <a:solidFill>
                  <a:srgbClr val="C00000"/>
                </a:solidFill>
              </a:rPr>
              <a:t>10</a:t>
            </a:r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</a:rPr>
              <a:t>  marks ( 5 Q , best 3 ). 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Week 3-5.</a:t>
            </a:r>
          </a:p>
          <a:p>
            <a:pPr algn="l" rtl="0">
              <a:buFont typeface="Wingdings" pitchFamily="2" charset="2"/>
              <a:buNone/>
            </a:pP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CAT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 =  </a:t>
            </a:r>
            <a:r>
              <a:rPr lang="en-US" sz="2800" b="1" i="1" dirty="0" smtClean="0">
                <a:solidFill>
                  <a:srgbClr val="C00000"/>
                </a:solidFill>
              </a:rPr>
              <a:t>30</a:t>
            </a:r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</a:rPr>
              <a:t> marks ( single best answers – cases). 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Week 5</a:t>
            </a:r>
          </a:p>
          <a:p>
            <a:pPr algn="l" rtl="0">
              <a:buFont typeface="Wingdings" pitchFamily="2" charset="2"/>
              <a:buNone/>
            </a:pP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---------------------------------------------------------------</a:t>
            </a:r>
          </a:p>
          <a:p>
            <a:pPr algn="l" rtl="0">
              <a:buFont typeface="Wingdings" pitchFamily="2" charset="2"/>
              <a:buNone/>
            </a:pP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Oral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</a:rPr>
              <a:t>= </a:t>
            </a:r>
            <a:r>
              <a:rPr lang="en-US" sz="2800" b="1" i="1" dirty="0" smtClean="0">
                <a:solidFill>
                  <a:srgbClr val="C00000"/>
                </a:solidFill>
              </a:rPr>
              <a:t>20</a:t>
            </a:r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</a:rPr>
              <a:t> marks ( 2 clinical cases ).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week 6 Saturday.</a:t>
            </a:r>
          </a:p>
          <a:p>
            <a:pPr algn="l" rtl="0">
              <a:buFont typeface="Wingdings" pitchFamily="2" charset="2"/>
              <a:buNone/>
            </a:pP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OSCE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</a:rPr>
              <a:t>= </a:t>
            </a:r>
            <a:r>
              <a:rPr lang="en-US" sz="2800" b="1" i="1" dirty="0" smtClean="0">
                <a:solidFill>
                  <a:srgbClr val="C00000"/>
                </a:solidFill>
              </a:rPr>
              <a:t>40</a:t>
            </a:r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</a:rPr>
              <a:t> marks (cases / slides ). 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week 6 Sunday.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References</a:t>
            </a:r>
            <a:endParaRPr lang="ar-SA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200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Recommended  </a:t>
            </a:r>
            <a:r>
              <a:rPr lang="en-US" b="1" dirty="0" smtClean="0">
                <a:solidFill>
                  <a:srgbClr val="C00000"/>
                </a:solidFill>
              </a:rPr>
              <a:t>Course </a:t>
            </a:r>
            <a:r>
              <a:rPr lang="en-US" b="1" dirty="0" smtClean="0">
                <a:solidFill>
                  <a:srgbClr val="C00000"/>
                </a:solidFill>
              </a:rPr>
              <a:t>Textbook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Basic Psychiatry , 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Prof.  Mohammed  Alsughayir. </a:t>
            </a:r>
          </a:p>
          <a:p>
            <a:pPr algn="l" rtl="0">
              <a:buNone/>
            </a:pP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     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1800" b="1" baseline="30000" dirty="0" smtClean="0">
                <a:solidFill>
                  <a:schemeClr val="accent4">
                    <a:lumMod val="75000"/>
                  </a:schemeClr>
                </a:solidFill>
              </a:rPr>
              <a:t>nd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  edition 2011. 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     Academic 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Publishing &amp; Press – King Saud University</a:t>
            </a:r>
            <a:endParaRPr lang="en-US" sz="1800" dirty="0">
              <a:solidFill>
                <a:schemeClr val="accent4">
                  <a:lumMod val="75000"/>
                </a:schemeClr>
              </a:solidFill>
            </a:endParaRPr>
          </a:p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Further Reading 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Synopsis of Psychiatry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B.J. Sadock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10</a:t>
            </a:r>
            <a:r>
              <a:rPr lang="en-US" sz="1800" b="1" baseline="30000" dirty="0" smtClean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edition . Lippincott Williams&amp; Wilkins</a:t>
            </a:r>
            <a:r>
              <a:rPr lang="en-US" sz="1800" b="1" dirty="0" smtClean="0"/>
              <a:t>.</a:t>
            </a:r>
            <a:endParaRPr lang="ar-SA" sz="1800" b="1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42843" y="1000109"/>
          <a:ext cx="8858312" cy="5295439"/>
        </p:xfrm>
        <a:graphic>
          <a:graphicData uri="http://schemas.openxmlformats.org/drawingml/2006/table">
            <a:tbl>
              <a:tblPr/>
              <a:tblGrid>
                <a:gridCol w="946406"/>
                <a:gridCol w="975084"/>
                <a:gridCol w="975084"/>
                <a:gridCol w="730008"/>
                <a:gridCol w="730877"/>
                <a:gridCol w="730877"/>
                <a:gridCol w="610079"/>
                <a:gridCol w="610079"/>
                <a:gridCol w="610079"/>
                <a:gridCol w="610079"/>
                <a:gridCol w="664830"/>
                <a:gridCol w="664830"/>
              </a:tblGrid>
              <a:tr h="417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latin typeface="Times New Roman"/>
                          <a:ea typeface="Times New Roman"/>
                          <a:cs typeface="Arial"/>
                        </a:rPr>
                        <a:t>Gender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latin typeface="Times New Roman"/>
                          <a:ea typeface="Times New Roman"/>
                          <a:cs typeface="Arial"/>
                        </a:rPr>
                        <a:t>Cycle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latin typeface="Times New Roman"/>
                          <a:ea typeface="Times New Roman"/>
                          <a:cs typeface="Arial"/>
                        </a:rPr>
                        <a:t>No. of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latin typeface="Times New Roman"/>
                          <a:ea typeface="Times New Roman"/>
                          <a:cs typeface="Arial"/>
                        </a:rPr>
                        <a:t>students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latin typeface="Times New Roman"/>
                          <a:ea typeface="Times New Roman"/>
                          <a:cs typeface="Arial"/>
                        </a:rPr>
                        <a:t>Grade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82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A+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A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B+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C+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C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D+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D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38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latin typeface="Times New Roman"/>
                          <a:ea typeface="Times New Roman"/>
                          <a:cs typeface="Arial"/>
                        </a:rPr>
                        <a:t>Males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57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11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9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9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27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62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12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9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8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9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57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9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13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12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9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27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48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9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15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9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latin typeface="Times New Roman"/>
                          <a:ea typeface="Times New Roman"/>
                          <a:cs typeface="Arial"/>
                        </a:rPr>
                        <a:t>Females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51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11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12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27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51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12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latin typeface="Times New Roman"/>
                          <a:ea typeface="Times New Roman"/>
                          <a:cs typeface="Arial"/>
                        </a:rPr>
                        <a:t>Total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326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21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59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65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57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43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33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30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13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855">
                <a:tc gridSpan="3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latin typeface="Times New Roman"/>
                          <a:ea typeface="Times New Roman"/>
                          <a:cs typeface="Arial"/>
                        </a:rPr>
                        <a:t>    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latin typeface="Times New Roman"/>
                          <a:ea typeface="Times New Roman"/>
                          <a:cs typeface="Arial"/>
                        </a:rPr>
                        <a:t>     %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1.5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6.4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18.1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latin typeface="Times New Roman"/>
                          <a:ea typeface="Times New Roman"/>
                          <a:cs typeface="Arial"/>
                        </a:rPr>
                        <a:t>20.0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17.5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13.2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10.0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latin typeface="Times New Roman"/>
                          <a:ea typeface="Times New Roman"/>
                          <a:cs typeface="Arial"/>
                        </a:rPr>
                        <a:t>9.2</a:t>
                      </a:r>
                      <a:endParaRPr lang="en-US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latin typeface="Times New Roman"/>
                          <a:ea typeface="Times New Roman"/>
                          <a:cs typeface="Arial"/>
                        </a:rPr>
                        <a:t>4.o</a:t>
                      </a:r>
                      <a:endParaRPr lang="en-US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7" marR="67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459262" y="357166"/>
            <a:ext cx="568341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l" rtl="0"/>
            <a:r>
              <a:rPr lang="en-AU" b="1" dirty="0" smtClean="0">
                <a:solidFill>
                  <a:schemeClr val="accent4">
                    <a:lumMod val="75000"/>
                  </a:schemeClr>
                </a:solidFill>
              </a:rPr>
              <a:t>Example of Distribution </a:t>
            </a:r>
            <a:r>
              <a:rPr lang="en-AU" b="1" dirty="0">
                <a:solidFill>
                  <a:schemeClr val="accent4">
                    <a:lumMod val="75000"/>
                  </a:schemeClr>
                </a:solidFill>
              </a:rPr>
              <a:t>of Grades  : 462 psych </a:t>
            </a:r>
            <a:r>
              <a:rPr lang="en-AU" b="1" dirty="0" smtClean="0">
                <a:solidFill>
                  <a:schemeClr val="accent4">
                    <a:lumMod val="75000"/>
                  </a:schemeClr>
                </a:solidFill>
              </a:rPr>
              <a:t>  2009-2010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12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i="1" dirty="0" smtClean="0">
                <a:solidFill>
                  <a:schemeClr val="accent4">
                    <a:lumMod val="50000"/>
                  </a:schemeClr>
                </a:solidFill>
              </a:rPr>
              <a:t>Summary</a:t>
            </a:r>
            <a:endParaRPr lang="ar-SA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13</a:t>
            </a:fld>
            <a:endParaRPr lang="ar-SA"/>
          </a:p>
        </p:txBody>
      </p:sp>
      <p:sp>
        <p:nvSpPr>
          <p:cNvPr id="6" name="Text Box 8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  <a:buNone/>
            </a:pPr>
            <a:r>
              <a:rPr lang="en-US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 is  Psychiatry ?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00034" y="2214554"/>
            <a:ext cx="8229600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DO YOU NEED PSYCHIATRY?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00034" y="3143248"/>
            <a:ext cx="8158162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92500" lnSpcReduction="20000"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Prerequisites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See chapter 1 of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Basic Psychiatry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500034" y="3929066"/>
            <a:ext cx="8072494" cy="71438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785786" y="4500570"/>
            <a:ext cx="4572032" cy="136524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l" rtl="0"/>
            <a:r>
              <a:rPr lang="en-US" kern="10" normalizeH="1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50000"/>
                  </a:schemeClr>
                </a:solidFill>
                <a:latin typeface="Arial Black"/>
              </a:rPr>
              <a:t>MISCONCEPTIONS</a:t>
            </a:r>
            <a:endParaRPr lang="ar-SA" kern="10" normalizeH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4">
                  <a:lumMod val="50000"/>
                </a:schemeClr>
              </a:solidFill>
              <a:latin typeface="Arial Black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500034" y="4786322"/>
            <a:ext cx="8086724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Course  contents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00034" y="5500702"/>
            <a:ext cx="8072494" cy="9175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Evaluation 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6" name="Picture 10" descr="شاطىء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عنوان 1"/>
          <p:cNvSpPr txBox="1">
            <a:spLocks/>
          </p:cNvSpPr>
          <p:nvPr/>
        </p:nvSpPr>
        <p:spPr>
          <a:xfrm>
            <a:off x="428596" y="357166"/>
            <a:ext cx="8501122" cy="9286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Lecture  Title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 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 to Psychiatry (462 Psych)</a:t>
            </a:r>
            <a:endParaRPr kumimoji="0" lang="ar-SA" sz="2800" b="1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فرعي 2"/>
          <p:cNvSpPr txBox="1">
            <a:spLocks/>
          </p:cNvSpPr>
          <p:nvPr/>
        </p:nvSpPr>
        <p:spPr>
          <a:xfrm>
            <a:off x="214282" y="4929198"/>
            <a:ext cx="8786874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:       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1" i="1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year  Medical  Students </a:t>
            </a:r>
            <a:endParaRPr kumimoji="0" lang="ar-SA" sz="3200" b="1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عنوان فرعي 2"/>
          <p:cNvSpPr txBox="1">
            <a:spLocks/>
          </p:cNvSpPr>
          <p:nvPr/>
        </p:nvSpPr>
        <p:spPr>
          <a:xfrm>
            <a:off x="214282" y="5643578"/>
            <a:ext cx="8786874" cy="7143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Lecturer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    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 Mohammed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Alsughayir</a:t>
            </a:r>
            <a:r>
              <a:rPr kumimoji="0" lang="ar-SA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أد</a:t>
            </a:r>
            <a:r>
              <a:rPr kumimoji="0" lang="ar-SA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محمد الصغـيّ</a:t>
            </a:r>
            <a:r>
              <a:rPr kumimoji="0" lang="ar-SA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ر    </a:t>
            </a:r>
            <a:endParaRPr kumimoji="0" lang="ar-SA" sz="2400" b="1" i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rtl="0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Lecture  </a:t>
            </a:r>
            <a:r>
              <a:rPr lang="en-US" sz="2400" u="sng" dirty="0" smtClean="0">
                <a:solidFill>
                  <a:schemeClr val="accent4">
                    <a:lumMod val="75000"/>
                  </a:schemeClr>
                </a:solidFill>
              </a:rPr>
              <a:t>Objectives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:  </a:t>
            </a:r>
            <a:b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700" b="1" dirty="0" smtClean="0">
                <a:solidFill>
                  <a:schemeClr val="accent4">
                    <a:lumMod val="75000"/>
                  </a:schemeClr>
                </a:solidFill>
                <a:latin typeface="Century Gothic"/>
                <a:cs typeface="Century Gothic"/>
              </a:rPr>
              <a:t>At the end of the lecture students should be able to: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Century Gothic"/>
                <a:cs typeface="Century Gothic"/>
              </a:rPr>
              <a:t/>
            </a:r>
            <a:b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Century Gothic"/>
                <a:cs typeface="Century Gothic"/>
              </a:rPr>
            </a:br>
            <a:endParaRPr lang="ar-SA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 rtl="0">
              <a:buFontTx/>
              <a:buChar char="-"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l" rtl="0">
              <a:buFontTx/>
              <a:buChar char="-"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Know </a:t>
            </a:r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</a:rPr>
              <a:t>what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Psychiatry is &amp; its </a:t>
            </a:r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</a:rPr>
              <a:t>importance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to medical students.</a:t>
            </a:r>
          </a:p>
          <a:p>
            <a:pPr algn="l" rtl="0">
              <a:buNone/>
            </a:pPr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l" rtl="0">
              <a:buFontTx/>
              <a:buChar char="-"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Understand the main </a:t>
            </a:r>
            <a:r>
              <a:rPr lang="en-US" b="1" i="1" u="sng" dirty="0" smtClean="0">
                <a:solidFill>
                  <a:schemeClr val="accent4">
                    <a:lumMod val="75000"/>
                  </a:schemeClr>
                </a:solidFill>
              </a:rPr>
              <a:t>misconceptions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relevant to psychiatry.</a:t>
            </a:r>
          </a:p>
          <a:p>
            <a:pPr algn="l" rtl="0">
              <a:buNone/>
            </a:pPr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l" rtl="0">
              <a:buFontTx/>
              <a:buChar char="-"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Know the </a:t>
            </a:r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</a:rPr>
              <a:t>course contents &amp;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</a:rPr>
              <a:t>the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</a:rPr>
              <a:t>evaluation process.</a:t>
            </a:r>
          </a:p>
          <a:p>
            <a:pPr algn="l" rtl="0">
              <a:buFontTx/>
              <a:buChar char="-"/>
            </a:pP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Oval 4"/>
          <p:cNvSpPr>
            <a:spLocks noGrp="1" noChangeArrowheads="1"/>
          </p:cNvSpPr>
          <p:nvPr>
            <p:ph type="body" idx="1"/>
          </p:nvPr>
        </p:nvSpPr>
        <p:spPr>
          <a:xfrm>
            <a:off x="571472" y="1357298"/>
            <a:ext cx="4114800" cy="302418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pPr algn="ctr" rtl="0">
              <a:buFont typeface="Wingdings" pitchFamily="2" charset="2"/>
              <a:buNone/>
            </a:pPr>
            <a:r>
              <a:rPr lang="en-US" b="1" i="1" dirty="0"/>
              <a:t>Medicine</a:t>
            </a:r>
            <a:r>
              <a:rPr lang="en-US" dirty="0"/>
              <a:t>  </a:t>
            </a:r>
            <a:endParaRPr lang="en-US" dirty="0" smtClean="0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3059113" y="3213100"/>
            <a:ext cx="2771775" cy="30019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CC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 b="1" i="1" dirty="0" smtClean="0">
              <a:latin typeface="Verdana" pitchFamily="34" charset="0"/>
            </a:endParaRPr>
          </a:p>
          <a:p>
            <a:pPr algn="ctr"/>
            <a:r>
              <a:rPr lang="en-US" sz="3200" b="1" i="1" dirty="0" smtClean="0">
                <a:latin typeface="Verdana" pitchFamily="34" charset="0"/>
              </a:rPr>
              <a:t>sociology</a:t>
            </a:r>
            <a:endParaRPr lang="en-US" sz="3200" b="1" i="1" dirty="0">
              <a:latin typeface="Verdana" pitchFamily="34" charset="0"/>
            </a:endParaRP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4714876" y="1285860"/>
            <a:ext cx="3960812" cy="3155961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i="1">
                <a:solidFill>
                  <a:srgbClr val="660066"/>
                </a:solidFill>
                <a:latin typeface="Verdana" pitchFamily="34" charset="0"/>
              </a:rPr>
              <a:t>Psychology</a:t>
            </a: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2857488" y="2714620"/>
            <a:ext cx="2952750" cy="163195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i="1" dirty="0">
                <a:latin typeface="Verdana" pitchFamily="34" charset="0"/>
              </a:rPr>
              <a:t>Psychiatry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476375" y="476250"/>
            <a:ext cx="6121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 is  Psychiatry ?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462psych Prof. Alsughayir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37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 animBg="1"/>
      <p:bldP spid="33797" grpId="0" animBg="1"/>
      <p:bldP spid="33798" grpId="0" animBg="1"/>
      <p:bldP spid="33799" grpId="0" animBg="1"/>
      <p:bldP spid="338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WHY DO YOU NEED PSYCHIATRY?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5013"/>
            <a:ext cx="8229600" cy="435294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1   Better patients care.</a:t>
            </a:r>
          </a:p>
          <a:p>
            <a:pPr algn="l" rtl="0">
              <a:buFont typeface="Wingdings" pitchFamily="2" charset="2"/>
              <a:buNone/>
            </a:pPr>
            <a:endParaRPr lang="en-US" b="1" i="1" dirty="0">
              <a:solidFill>
                <a:schemeClr val="accent4">
                  <a:lumMod val="75000"/>
                </a:schemeClr>
              </a:solidFill>
            </a:endParaRPr>
          </a:p>
          <a:p>
            <a:pPr algn="l" rtl="0">
              <a:buFont typeface="Wingdings" pitchFamily="2" charset="2"/>
              <a:buNone/>
            </a:pP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2   Better medical communication.</a:t>
            </a:r>
          </a:p>
          <a:p>
            <a:pPr algn="l" rtl="0">
              <a:buFont typeface="Wingdings" pitchFamily="2" charset="2"/>
              <a:buNone/>
            </a:pPr>
            <a:endParaRPr lang="en-US" b="1" i="1" dirty="0">
              <a:solidFill>
                <a:schemeClr val="accent4">
                  <a:lumMod val="75000"/>
                </a:schemeClr>
              </a:solidFill>
            </a:endParaRPr>
          </a:p>
          <a:p>
            <a:pPr algn="l" rtl="0">
              <a:buFont typeface="Wingdings" pitchFamily="2" charset="2"/>
              <a:buNone/>
            </a:pP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3   Self-development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Prerequisites 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See chapter 1 of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</a:rPr>
              <a:t>Basic Psychiatry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747125" cy="52292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142844" y="2205038"/>
            <a:ext cx="4500594" cy="1944687"/>
          </a:xfrm>
          <a:prstGeom prst="hexagon">
            <a:avLst>
              <a:gd name="adj" fmla="val 61551"/>
              <a:gd name="vf" fmla="val 115470"/>
            </a:avLst>
          </a:prstGeom>
          <a:solidFill>
            <a:schemeClr val="accent4">
              <a:lumMod val="50000"/>
            </a:schemeClr>
          </a:solidFill>
          <a:ln w="9525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142844" y="4214818"/>
            <a:ext cx="4357719" cy="20605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4714876" y="2214554"/>
            <a:ext cx="3887787" cy="185102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36871" name="WordArt 7"/>
          <p:cNvSpPr>
            <a:spLocks noChangeArrowheads="1" noChangeShapeType="1" noTextEdit="1"/>
          </p:cNvSpPr>
          <p:nvPr/>
        </p:nvSpPr>
        <p:spPr bwMode="auto">
          <a:xfrm>
            <a:off x="4929190" y="2997200"/>
            <a:ext cx="341947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latin typeface="Impact"/>
              </a:rPr>
              <a:t>Neurophysiology</a:t>
            </a:r>
            <a:endParaRPr lang="ar-SA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4">
                  <a:lumMod val="75000"/>
                </a:schemeClr>
              </a:solidFill>
              <a:latin typeface="Impact"/>
            </a:endParaRPr>
          </a:p>
        </p:txBody>
      </p:sp>
      <p:sp>
        <p:nvSpPr>
          <p:cNvPr id="36876" name="WordArt 12"/>
          <p:cNvSpPr>
            <a:spLocks noChangeArrowheads="1" noChangeShapeType="1" noTextEdit="1"/>
          </p:cNvSpPr>
          <p:nvPr/>
        </p:nvSpPr>
        <p:spPr bwMode="auto">
          <a:xfrm>
            <a:off x="642910" y="2786058"/>
            <a:ext cx="3544915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Neuroanatomy</a:t>
            </a:r>
            <a:endParaRPr lang="ar-SA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36878" name="WordArt 14"/>
          <p:cNvSpPr>
            <a:spLocks noChangeArrowheads="1" noChangeShapeType="1" noTextEdit="1"/>
          </p:cNvSpPr>
          <p:nvPr/>
        </p:nvSpPr>
        <p:spPr bwMode="auto">
          <a:xfrm>
            <a:off x="428596" y="4714884"/>
            <a:ext cx="3638579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20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Neuropharmacology</a:t>
            </a:r>
            <a:endParaRPr lang="ar-SA" sz="20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latin typeface="Times New Roman"/>
              <a:cs typeface="Times New Roman"/>
            </a:endParaRPr>
          </a:p>
        </p:txBody>
      </p:sp>
      <p:sp>
        <p:nvSpPr>
          <p:cNvPr id="36879" name="Oval 15"/>
          <p:cNvSpPr>
            <a:spLocks noChangeArrowheads="1"/>
          </p:cNvSpPr>
          <p:nvPr/>
        </p:nvSpPr>
        <p:spPr bwMode="auto">
          <a:xfrm>
            <a:off x="4643438" y="4286256"/>
            <a:ext cx="4032250" cy="19923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FF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6880" name="WordArt 16"/>
          <p:cNvSpPr>
            <a:spLocks noChangeArrowheads="1" noChangeShapeType="1" noTextEdit="1"/>
          </p:cNvSpPr>
          <p:nvPr/>
        </p:nvSpPr>
        <p:spPr bwMode="auto">
          <a:xfrm>
            <a:off x="4714876" y="5072074"/>
            <a:ext cx="37433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4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Behavioral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4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Sciences</a:t>
            </a:r>
            <a:endParaRPr lang="ar-SA" sz="3600" kern="10" dirty="0">
              <a:ln w="9525">
                <a:noFill/>
                <a:round/>
                <a:headEnd/>
                <a:tailEnd/>
              </a:ln>
              <a:solidFill>
                <a:schemeClr val="accent4">
                  <a:lumMod val="50000"/>
                </a:schemeClr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13" name="عنصر نائب للتذييل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7" grpId="0" build="p"/>
      <p:bldP spid="36868" grpId="0" animBg="1"/>
      <p:bldP spid="36869" grpId="0" animBg="1"/>
      <p:bldP spid="36869" grpId="1" animBg="1"/>
      <p:bldP spid="36870" grpId="0" animBg="1"/>
      <p:bldP spid="36871" grpId="0" animBg="1"/>
      <p:bldP spid="36876" grpId="0" animBg="1"/>
      <p:bldP spid="36878" grpId="0" animBg="1"/>
      <p:bldP spid="36879" grpId="0" animBg="1"/>
      <p:bldP spid="368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428596" y="2643183"/>
            <a:ext cx="7786742" cy="928694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214282" y="285728"/>
            <a:ext cx="3348038" cy="1785950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285720" y="4143380"/>
            <a:ext cx="3492500" cy="1785950"/>
          </a:xfrm>
          <a:prstGeom prst="parallelogram">
            <a:avLst>
              <a:gd name="adj" fmla="val 38354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4500562" y="3857628"/>
            <a:ext cx="4500594" cy="1857388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5143505" y="285728"/>
            <a:ext cx="3786214" cy="170341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4346" name="WordArt 10"/>
          <p:cNvSpPr>
            <a:spLocks noChangeArrowheads="1" noChangeShapeType="1" noTextEdit="1"/>
          </p:cNvSpPr>
          <p:nvPr/>
        </p:nvSpPr>
        <p:spPr bwMode="auto">
          <a:xfrm>
            <a:off x="1714480" y="3143248"/>
            <a:ext cx="5929354" cy="56515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en-US" sz="3200" kern="10" normalizeH="1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50000"/>
                  </a:schemeClr>
                </a:solidFill>
                <a:latin typeface="Arial Black"/>
              </a:rPr>
              <a:t>MISCONCEPTIONS</a:t>
            </a:r>
            <a:endParaRPr lang="ar-SA" sz="3200" kern="10" normalizeH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4">
                  <a:lumMod val="50000"/>
                </a:schemeClr>
              </a:solidFill>
              <a:latin typeface="Arial Black"/>
            </a:endParaRP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928662" y="4714884"/>
            <a:ext cx="20859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Treatment</a:t>
            </a:r>
            <a:endParaRPr lang="ar-SA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4349" name="WordArt 13"/>
          <p:cNvSpPr>
            <a:spLocks noChangeArrowheads="1" noChangeShapeType="1" noTextEdit="1"/>
          </p:cNvSpPr>
          <p:nvPr/>
        </p:nvSpPr>
        <p:spPr bwMode="auto">
          <a:xfrm>
            <a:off x="4714876" y="4500570"/>
            <a:ext cx="41529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PSYCHIATRISTS</a:t>
            </a:r>
            <a:endParaRPr lang="ar-SA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4350" name="WordArt 14"/>
          <p:cNvSpPr>
            <a:spLocks noChangeArrowheads="1" noChangeShapeType="1" noTextEdit="1"/>
          </p:cNvSpPr>
          <p:nvPr/>
        </p:nvSpPr>
        <p:spPr bwMode="auto">
          <a:xfrm>
            <a:off x="5643570" y="642919"/>
            <a:ext cx="2786082" cy="78581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Etiology</a:t>
            </a:r>
            <a:endParaRPr lang="ar-SA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4351" name="WordArt 15"/>
          <p:cNvSpPr>
            <a:spLocks noChangeArrowheads="1" noChangeShapeType="1" noTextEdit="1"/>
          </p:cNvSpPr>
          <p:nvPr/>
        </p:nvSpPr>
        <p:spPr bwMode="auto">
          <a:xfrm>
            <a:off x="785786" y="928670"/>
            <a:ext cx="21177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2">
                    <a:lumMod val="25000"/>
                  </a:schemeClr>
                </a:solidFill>
                <a:latin typeface="Impact"/>
              </a:rPr>
              <a:t>PATIENTS</a:t>
            </a:r>
            <a:endParaRPr lang="ar-SA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2">
                  <a:lumMod val="25000"/>
                </a:schemeClr>
              </a:solidFill>
              <a:latin typeface="Impact"/>
            </a:endParaRP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13" name="عنصر نائب للتذييل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4" grpId="0" animBg="1"/>
      <p:bldP spid="14345" grpId="0" animBg="1"/>
      <p:bldP spid="14346" grpId="0" animBg="1"/>
      <p:bldP spid="14348" grpId="0" animBg="1"/>
      <p:bldP spid="14349" grpId="0" animBg="1"/>
      <p:bldP spid="14350" grpId="0" animBg="1"/>
      <p:bldP spid="143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357158" y="500042"/>
            <a:ext cx="3643338" cy="136842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4857752" y="500042"/>
            <a:ext cx="3673475" cy="1419225"/>
          </a:xfrm>
          <a:prstGeom prst="octagon">
            <a:avLst>
              <a:gd name="adj" fmla="val 29287"/>
            </a:avLst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2285984" y="3929066"/>
            <a:ext cx="4286280" cy="2071702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0728" name="WordArt 8"/>
          <p:cNvSpPr>
            <a:spLocks noChangeArrowheads="1" noChangeShapeType="1" noTextEdit="1"/>
          </p:cNvSpPr>
          <p:nvPr/>
        </p:nvSpPr>
        <p:spPr bwMode="auto">
          <a:xfrm>
            <a:off x="1714480" y="2357430"/>
            <a:ext cx="6000792" cy="10001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50000"/>
                  </a:schemeClr>
                </a:solidFill>
                <a:latin typeface="Arial Black"/>
              </a:rPr>
              <a:t>462 PSYCH</a:t>
            </a:r>
            <a:endParaRPr lang="ar-SA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4">
                  <a:lumMod val="50000"/>
                </a:schemeClr>
              </a:solidFill>
              <a:latin typeface="Arial Black"/>
            </a:endParaRPr>
          </a:p>
        </p:txBody>
      </p:sp>
      <p:sp>
        <p:nvSpPr>
          <p:cNvPr id="30729" name="WordArt 9"/>
          <p:cNvSpPr>
            <a:spLocks noChangeArrowheads="1" noChangeShapeType="1" noTextEdit="1"/>
          </p:cNvSpPr>
          <p:nvPr/>
        </p:nvSpPr>
        <p:spPr bwMode="auto">
          <a:xfrm>
            <a:off x="500034" y="928670"/>
            <a:ext cx="3305175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1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latin typeface="Arial Black"/>
              </a:rPr>
              <a:t> KNOWLEDGE</a:t>
            </a:r>
            <a:endParaRPr lang="ar-SA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4">
                  <a:lumMod val="75000"/>
                </a:schemeClr>
              </a:solidFill>
              <a:latin typeface="Arial Black"/>
            </a:endParaRPr>
          </a:p>
        </p:txBody>
      </p:sp>
      <p:sp>
        <p:nvSpPr>
          <p:cNvPr id="30730" name="WordArt 10"/>
          <p:cNvSpPr>
            <a:spLocks noChangeArrowheads="1" noChangeShapeType="1" noTextEdit="1"/>
          </p:cNvSpPr>
          <p:nvPr/>
        </p:nvSpPr>
        <p:spPr bwMode="auto">
          <a:xfrm>
            <a:off x="3143240" y="4643446"/>
            <a:ext cx="26003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3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ATTITUDE</a:t>
            </a:r>
            <a:endParaRPr lang="ar-SA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30731" name="WordArt 11"/>
          <p:cNvSpPr>
            <a:spLocks noChangeArrowheads="1" noChangeShapeType="1" noTextEdit="1"/>
          </p:cNvSpPr>
          <p:nvPr/>
        </p:nvSpPr>
        <p:spPr bwMode="auto">
          <a:xfrm>
            <a:off x="5214942" y="857232"/>
            <a:ext cx="28813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2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Arial Black"/>
              </a:rPr>
              <a:t> SKILLS</a:t>
            </a:r>
            <a:endParaRPr lang="ar-SA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>
                  <a:lumMod val="20000"/>
                  <a:lumOff val="80000"/>
                </a:schemeClr>
              </a:solidFill>
              <a:latin typeface="Arial Black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71472" y="3643314"/>
            <a:ext cx="2857488" cy="928694"/>
          </a:xfrm>
          <a:prstGeom prst="pentagon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sz="2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2">
                    <a:lumMod val="25000"/>
                  </a:schemeClr>
                </a:solidFill>
                <a:latin typeface="Impact"/>
              </a:rPr>
              <a:t>PATIENTS</a:t>
            </a:r>
            <a:endParaRPr lang="ar-SA" sz="2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2">
                  <a:lumMod val="25000"/>
                </a:schemeClr>
              </a:solidFill>
              <a:latin typeface="Impact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571472" y="5286388"/>
            <a:ext cx="2349492" cy="928694"/>
          </a:xfrm>
          <a:prstGeom prst="parallelogram">
            <a:avLst>
              <a:gd name="adj" fmla="val 38354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3" name="مستطيل 12"/>
          <p:cNvSpPr/>
          <p:nvPr/>
        </p:nvSpPr>
        <p:spPr>
          <a:xfrm>
            <a:off x="857224" y="5500702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Treatment</a:t>
            </a:r>
            <a:endParaRPr lang="ar-SA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5643570" y="3786190"/>
            <a:ext cx="3071834" cy="1060468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5" name="WordArt 14"/>
          <p:cNvSpPr>
            <a:spLocks noChangeArrowheads="1" noChangeShapeType="1" noTextEdit="1"/>
          </p:cNvSpPr>
          <p:nvPr/>
        </p:nvSpPr>
        <p:spPr bwMode="auto">
          <a:xfrm>
            <a:off x="6143636" y="4000504"/>
            <a:ext cx="1857388" cy="64294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Etiology</a:t>
            </a:r>
            <a:endParaRPr lang="ar-SA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5715008" y="5072074"/>
            <a:ext cx="3000396" cy="1000132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PSYCHIATRISTS</a:t>
            </a:r>
            <a:endParaRPr lang="ar-SA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6" grpId="0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9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Course  contents</a:t>
            </a:r>
            <a:endParaRPr lang="ar-SA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l" rtl="0"/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</a:rPr>
              <a:t>Lectures 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l" rtl="0">
              <a:buNone/>
            </a:pPr>
            <a:endParaRPr lang="en-US" sz="4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l" rtl="0"/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</a:rPr>
              <a:t>Subject  discussions.</a:t>
            </a:r>
          </a:p>
          <a:p>
            <a:pPr algn="l" rtl="0">
              <a:buNone/>
            </a:pPr>
            <a:endParaRPr lang="en-US" sz="44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l" rtl="0"/>
            <a:r>
              <a:rPr lang="en-US" sz="4400" b="1" i="1" dirty="0" smtClean="0">
                <a:solidFill>
                  <a:schemeClr val="accent4">
                    <a:lumMod val="75000"/>
                  </a:schemeClr>
                </a:solidFill>
              </a:rPr>
              <a:t>Clinical  sessions.</a:t>
            </a:r>
          </a:p>
          <a:p>
            <a:pPr algn="ctr" rtl="0">
              <a:buNone/>
            </a:pPr>
            <a:endParaRPr lang="en-US" sz="2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rtl="0">
              <a:buNone/>
            </a:pP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See timetable &amp; course manual.</a:t>
            </a:r>
            <a:endParaRPr lang="ar-SA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C1258-2762-4636-A860-5D8FC28EF6A8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462psych Prof. Alsughayir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453</Words>
  <Application>Microsoft Office PowerPoint</Application>
  <PresentationFormat>عرض على الشاشة (3:4)‏</PresentationFormat>
  <Paragraphs>202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الشريحة 1</vt:lpstr>
      <vt:lpstr>الشريحة 2</vt:lpstr>
      <vt:lpstr> Lecture  Objectives :    At the end of the lecture students should be able to:  </vt:lpstr>
      <vt:lpstr>الشريحة 4</vt:lpstr>
      <vt:lpstr>WHY DO YOU NEED PSYCHIATRY?</vt:lpstr>
      <vt:lpstr>Prerequisites (See chapter 1 of Basic Psychiatry)</vt:lpstr>
      <vt:lpstr>الشريحة 7</vt:lpstr>
      <vt:lpstr>الشريحة 8</vt:lpstr>
      <vt:lpstr>Course  contents</vt:lpstr>
      <vt:lpstr>Evaluation </vt:lpstr>
      <vt:lpstr>References</vt:lpstr>
      <vt:lpstr>الشريحة 12</vt:lpstr>
      <vt:lpstr>Summary</vt:lpstr>
    </vt:vector>
  </TitlesOfParts>
  <Company>اليحيى للكمبيوتر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 Title : Introduction to Psychiatry (462 Psych)</dc:title>
  <dc:creator>user</dc:creator>
  <cp:lastModifiedBy>user</cp:lastModifiedBy>
  <cp:revision>20</cp:revision>
  <dcterms:created xsi:type="dcterms:W3CDTF">2011-09-04T18:44:13Z</dcterms:created>
  <dcterms:modified xsi:type="dcterms:W3CDTF">2011-09-06T10:30:13Z</dcterms:modified>
</cp:coreProperties>
</file>