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7" r:id="rId29"/>
    <p:sldId id="288" r:id="rId3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34606" autoAdjust="0"/>
    <p:restoredTop sz="94629" autoAdjust="0"/>
  </p:normalViewPr>
  <p:slideViewPr>
    <p:cSldViewPr>
      <p:cViewPr varScale="1">
        <p:scale>
          <a:sx n="47" d="100"/>
          <a:sy n="47" d="100"/>
        </p:scale>
        <p:origin x="-114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5299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5530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0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302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5303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55304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55305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06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530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5530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55309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10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11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55312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13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1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55315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16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17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55318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19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2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55321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22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2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55324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25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2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55327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28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2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55330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31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3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55333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34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35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55336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37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3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55339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40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4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55342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43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4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55345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46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47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55348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49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5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55351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52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5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55354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55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5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55357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58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5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55360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61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62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55363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64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6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55366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67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6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55369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70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5371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72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537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55374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75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76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5537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7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79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55380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81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82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553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8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55386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87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8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5538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9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91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55392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93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94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5539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9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39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55398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99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400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5540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0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40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55404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05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55406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55407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55408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409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410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411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412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413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414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5415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416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55417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18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19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0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1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2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3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4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5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6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7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8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29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30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43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43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5433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434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435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6FC73B-189B-4B62-9A18-4E8519E4267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31" grpId="0"/>
      <p:bldP spid="55432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4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4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4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B99D2-557E-4BB1-9D6A-AC6B0C9FD7C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82022-902B-4185-9F03-3E7E19C431D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743D3-7FE8-4FA6-A5C0-ED05418118E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70CA0-36DE-4FE0-B3EA-797BED0B8C9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D572E-5969-46A0-B98E-88151A0C7D0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FD232-C3F6-4460-9AE1-476F305F2D8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86747-0BDE-47D1-874C-3FDE484C20F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87DB0-EED6-4B36-AEFC-F3599405E11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C8B6-D4BC-49AE-9750-2C36F44EC05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7B71B-D9C8-4C26-B605-4320F5F2796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54275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427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278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4279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0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281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428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284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4285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428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28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428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429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29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292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429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29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295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429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29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298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429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0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01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430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0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0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430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0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07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430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0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10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431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1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13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431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1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16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431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1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432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2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22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432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2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25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432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2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28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432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3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31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433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3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3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433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3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37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433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3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40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434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4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43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434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4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46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434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4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4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435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5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435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5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4354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435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5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57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435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5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60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436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6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63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436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6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6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436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6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69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437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7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72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437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7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75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437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7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78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437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8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8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438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8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84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438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8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438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88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8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4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5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99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1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8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440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41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41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/>
          </a:p>
        </p:txBody>
      </p:sp>
      <p:sp>
        <p:nvSpPr>
          <p:cNvPr id="5441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5441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60A87E6A-C8BD-43A3-9667-9BB7FE29FD52}" type="slidenum">
              <a:rPr lang="ar-SA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09" grpId="0"/>
      <p:bldP spid="54410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4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4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4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4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4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4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4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4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4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4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4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4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4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4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4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noFill/>
        </p:spPr>
        <p:txBody>
          <a:bodyPr/>
          <a:lstStyle/>
          <a:p>
            <a:r>
              <a:rPr lang="en-US" b="1" i="1" u="sng">
                <a:solidFill>
                  <a:srgbClr val="FFFF00"/>
                </a:solidFill>
              </a:rPr>
              <a:t>PSYCHIATRIC EMERGENCIES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0">
              <a:buFontTx/>
              <a:buNone/>
            </a:pPr>
            <a:endParaRPr lang="en-US"/>
          </a:p>
          <a:p>
            <a:pPr algn="ctr" rtl="0">
              <a:buFontTx/>
              <a:buNone/>
            </a:pPr>
            <a:r>
              <a:rPr lang="en-US">
                <a:solidFill>
                  <a:srgbClr val="FFFF00"/>
                </a:solidFill>
              </a:rPr>
              <a:t>Dr. Rabie Hawari</a:t>
            </a:r>
            <a:r>
              <a:rPr lang="en-US"/>
              <a:t> </a:t>
            </a:r>
          </a:p>
          <a:p>
            <a:pPr algn="ctr" rtl="0">
              <a:buFontTx/>
              <a:buNone/>
            </a:pPr>
            <a:r>
              <a:rPr lang="en-US">
                <a:solidFill>
                  <a:srgbClr val="FFFF00"/>
                </a:solidFill>
              </a:rPr>
              <a:t>Consultant Psychiatrist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u="sng">
                <a:solidFill>
                  <a:srgbClr val="FFFF00"/>
                </a:solidFill>
              </a:rPr>
              <a:t>SIDE-EFFECT OF PSYCHOTROPIC DRUGS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  <a:noFill/>
        </p:spPr>
        <p:txBody>
          <a:bodyPr/>
          <a:lstStyle/>
          <a:p>
            <a:pPr marL="609600" indent="-609600" algn="l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00"/>
                </a:solidFill>
              </a:rPr>
              <a:t>A. Neuroleptic Malignant Synd.         (NMS):-       </a:t>
            </a:r>
          </a:p>
          <a:p>
            <a:pPr marL="609600" indent="-609600" algn="l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00"/>
                </a:solidFill>
              </a:rPr>
              <a:t>    </a:t>
            </a:r>
            <a:r>
              <a:rPr lang="en-US" sz="2400">
                <a:solidFill>
                  <a:srgbClr val="FFFF00"/>
                </a:solidFill>
              </a:rPr>
              <a:t>Is an acute or subacute Hyperthermic reaction to neuroleptic therapy with a mortality of 20%. </a:t>
            </a:r>
          </a:p>
          <a:p>
            <a:pPr marL="609600" indent="-609600" algn="l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    </a:t>
            </a:r>
            <a:r>
              <a:rPr lang="en-US" sz="2800">
                <a:solidFill>
                  <a:srgbClr val="FFFF00"/>
                </a:solidFill>
              </a:rPr>
              <a:t>Features:-</a:t>
            </a:r>
            <a:r>
              <a:rPr lang="en-US" sz="2400">
                <a:solidFill>
                  <a:srgbClr val="FFFF00"/>
                </a:solidFill>
              </a:rPr>
              <a:t> Hi. Fever </a:t>
            </a:r>
            <a:r>
              <a:rPr lang="en-US" sz="2400">
                <a:solidFill>
                  <a:srgbClr val="FFFF00"/>
                </a:solidFill>
                <a:latin typeface="Arial"/>
              </a:rPr>
              <a:t>…</a:t>
            </a:r>
            <a:r>
              <a:rPr lang="en-US" sz="2400">
                <a:solidFill>
                  <a:srgbClr val="FFFF00"/>
                </a:solidFill>
              </a:rPr>
              <a:t> Extrapyramidal rigidity </a:t>
            </a:r>
            <a:r>
              <a:rPr lang="en-US" sz="2400">
                <a:solidFill>
                  <a:srgbClr val="FFFF00"/>
                </a:solidFill>
                <a:latin typeface="Arial"/>
              </a:rPr>
              <a:t>…</a:t>
            </a:r>
            <a:r>
              <a:rPr lang="en-US" sz="2400">
                <a:solidFill>
                  <a:srgbClr val="FFFF00"/>
                </a:solidFill>
              </a:rPr>
              <a:t> Altered consciousness </a:t>
            </a:r>
            <a:r>
              <a:rPr lang="en-US" sz="2400">
                <a:solidFill>
                  <a:srgbClr val="FFFF00"/>
                </a:solidFill>
                <a:latin typeface="Arial"/>
              </a:rPr>
              <a:t>…</a:t>
            </a:r>
            <a:r>
              <a:rPr lang="en-US" sz="2400">
                <a:solidFill>
                  <a:srgbClr val="FFFF00"/>
                </a:solidFill>
              </a:rPr>
              <a:t> Raised Creatine Phosphokinase (cpk)= 15000iu/l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Management of NMS:-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sz="2400">
                <a:solidFill>
                  <a:srgbClr val="FFFF00"/>
                </a:solidFill>
              </a:rPr>
              <a:t>Stop all neuroleptic drugs.</a:t>
            </a:r>
          </a:p>
          <a:p>
            <a:pPr algn="l"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Vigorous cooling is needed.</a:t>
            </a:r>
          </a:p>
          <a:p>
            <a:pPr algn="l"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Oxygen, i.v. hydration, prevention of renal    failure, bicarbonate for acidosis. </a:t>
            </a:r>
          </a:p>
          <a:p>
            <a:pPr algn="l"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Dantrolene sodium 200mg (slow),1.25-10/kg.</a:t>
            </a:r>
          </a:p>
          <a:p>
            <a:pPr algn="l"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i.v.(fast) for 12-48hr. after control of fever. or Bromocriptine p.o. or i.v.(^ 60 mg/day)    </a:t>
            </a:r>
            <a:r>
              <a:rPr lang="en-US" sz="240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sz="2400">
                <a:solidFill>
                  <a:srgbClr val="FFFF00"/>
                </a:solidFill>
              </a:rPr>
              <a:t>rigidity.</a:t>
            </a:r>
          </a:p>
          <a:p>
            <a:pPr algn="l">
              <a:buFontTx/>
              <a:buNone/>
            </a:pPr>
            <a:endParaRPr lang="en-US" sz="2400">
              <a:solidFill>
                <a:srgbClr val="FFFF00"/>
              </a:solidFill>
            </a:endParaRPr>
          </a:p>
          <a:p>
            <a:pPr algn="l">
              <a:buFontTx/>
              <a:buNone/>
            </a:pP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Rectangle 9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53400" cy="1143000"/>
          </a:xfrm>
        </p:spPr>
        <p:txBody>
          <a:bodyPr/>
          <a:lstStyle/>
          <a:p>
            <a:r>
              <a:rPr lang="en-US" sz="3200" b="1">
                <a:solidFill>
                  <a:srgbClr val="FFFF00"/>
                </a:solidFill>
              </a:rPr>
              <a:t>Cont. S/E. of Psych. Drugs;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57600"/>
          </a:xfrm>
          <a:noFill/>
        </p:spPr>
        <p:txBody>
          <a:bodyPr/>
          <a:lstStyle/>
          <a:p>
            <a:pPr algn="l">
              <a:buFontTx/>
              <a:buNone/>
            </a:pPr>
            <a:r>
              <a:rPr lang="en-US">
                <a:solidFill>
                  <a:srgbClr val="FFFF00"/>
                </a:solidFill>
              </a:rPr>
              <a:t>B</a:t>
            </a:r>
            <a:r>
              <a:rPr lang="en-US"/>
              <a:t>. </a:t>
            </a:r>
            <a:r>
              <a:rPr lang="en-US">
                <a:solidFill>
                  <a:srgbClr val="FFFF00"/>
                </a:solidFill>
              </a:rPr>
              <a:t>Acute Dystonia</a:t>
            </a:r>
            <a:r>
              <a:rPr lang="en-US" sz="2400">
                <a:solidFill>
                  <a:srgbClr val="FFFF00"/>
                </a:solidFill>
              </a:rPr>
              <a:t>:-                          Involuntary  contraction</a:t>
            </a:r>
          </a:p>
          <a:p>
            <a:pPr algn="l"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       of skeletal muscles in head &amp; neck           </a:t>
            </a:r>
            <a:r>
              <a:rPr lang="en-US" sz="2400">
                <a:solidFill>
                  <a:srgbClr val="FFFF00"/>
                </a:solidFill>
                <a:sym typeface="Wingdings" pitchFamily="2" charset="2"/>
              </a:rPr>
              <a:t> Oculogyric Crisis</a:t>
            </a:r>
          </a:p>
          <a:p>
            <a:pPr algn="l">
              <a:buFontTx/>
              <a:buNone/>
            </a:pPr>
            <a:r>
              <a:rPr lang="en-US" sz="2400">
                <a:solidFill>
                  <a:srgbClr val="FFFF00"/>
                </a:solidFill>
                <a:sym typeface="Wingdings" pitchFamily="2" charset="2"/>
              </a:rPr>
              <a:t>     Management:- </a:t>
            </a:r>
          </a:p>
          <a:p>
            <a:pPr algn="l">
              <a:buFontTx/>
              <a:buNone/>
            </a:pPr>
            <a:r>
              <a:rPr lang="en-US" sz="2400">
                <a:solidFill>
                  <a:srgbClr val="FFFF00"/>
                </a:solidFill>
                <a:sym typeface="Wingdings" pitchFamily="2" charset="2"/>
              </a:rPr>
              <a:t>            - I.M. Procyclidine (kemedrine) </a:t>
            </a:r>
          </a:p>
          <a:p>
            <a:pPr algn="l">
              <a:buFontTx/>
              <a:buNone/>
            </a:pPr>
            <a:r>
              <a:rPr lang="en-US" sz="2400">
                <a:solidFill>
                  <a:srgbClr val="FFFF00"/>
                </a:solidFill>
                <a:sym typeface="Wingdings" pitchFamily="2" charset="2"/>
              </a:rPr>
              <a:t>               5-15mg.</a:t>
            </a:r>
          </a:p>
          <a:p>
            <a:pPr algn="l">
              <a:buFontTx/>
              <a:buNone/>
            </a:pPr>
            <a:r>
              <a:rPr lang="en-US" sz="2400">
                <a:solidFill>
                  <a:srgbClr val="FFFF00"/>
                </a:solidFill>
                <a:sym typeface="Wingdings" pitchFamily="2" charset="2"/>
              </a:rPr>
              <a:t>            - Diazepam 10mg i.v.</a:t>
            </a:r>
            <a:r>
              <a:rPr lang="en-US" sz="240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FF00"/>
                </a:solidFill>
              </a:rPr>
              <a:t>Cont. S/E. of Psych. Drugs;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3962400"/>
          </a:xfrm>
          <a:noFill/>
        </p:spPr>
        <p:txBody>
          <a:bodyPr/>
          <a:lstStyle/>
          <a:p>
            <a:pPr algn="l">
              <a:buFontTx/>
              <a:buNone/>
            </a:pPr>
            <a:r>
              <a:rPr lang="en-US">
                <a:solidFill>
                  <a:srgbClr val="FFFF00"/>
                </a:solidFill>
              </a:rPr>
              <a:t>C. Akathisia</a:t>
            </a:r>
            <a:r>
              <a:rPr lang="en-US" sz="2800">
                <a:solidFill>
                  <a:srgbClr val="FFFF00"/>
                </a:solidFill>
              </a:rPr>
              <a:t>:- Minor restlessness &amp; tension. pt. unable to keep from fidgeting, subjective feel of restlessness.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Management:- Anti-parkinsonian drug.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53400" cy="1143000"/>
          </a:xfrm>
        </p:spPr>
        <p:txBody>
          <a:bodyPr/>
          <a:lstStyle/>
          <a:p>
            <a:r>
              <a:rPr lang="en-US" sz="3200">
                <a:solidFill>
                  <a:srgbClr val="FFFF00"/>
                </a:solidFill>
              </a:rPr>
              <a:t>S/E. of Psych. Druges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153400" cy="4038600"/>
          </a:xfrm>
          <a:noFill/>
        </p:spPr>
        <p:txBody>
          <a:bodyPr/>
          <a:lstStyle/>
          <a:p>
            <a:pPr algn="l">
              <a:buFontTx/>
              <a:buNone/>
            </a:pPr>
            <a:r>
              <a:rPr lang="en-US">
                <a:solidFill>
                  <a:srgbClr val="FFFF00"/>
                </a:solidFill>
              </a:rPr>
              <a:t>D. Pseudoparkinsonism</a:t>
            </a:r>
            <a:r>
              <a:rPr lang="en-US" sz="2800">
                <a:solidFill>
                  <a:srgbClr val="FFFF00"/>
                </a:solidFill>
              </a:rPr>
              <a:t>:-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  This mimic idiopathic Parkinsonism:- 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    - stiffening of the limbs,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    - lack of facial expression,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    - tremor of hands &amp; head at rest,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    - sialorrhoea &amp; seborrhoea. 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9472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FF00"/>
                </a:solidFill>
              </a:rPr>
              <a:t>Management of Ps-Parkinsonism:-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  <a:noFill/>
        </p:spPr>
        <p:txBody>
          <a:bodyPr/>
          <a:lstStyle/>
          <a:p>
            <a:pPr marL="609600" indent="-609600"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Stop the drug temporarily or sharply </a:t>
            </a:r>
          </a:p>
          <a:p>
            <a:pPr marL="609600" indent="-609600"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reduce the dose.</a:t>
            </a:r>
          </a:p>
          <a:p>
            <a:pPr marL="609600" indent="-609600"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Use Anti-Parkinsonian Drugs:-</a:t>
            </a:r>
          </a:p>
          <a:p>
            <a:pPr marL="609600" indent="-609600"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= Benzhexol (Artane) 2- 4mg.t.i.d.</a:t>
            </a:r>
          </a:p>
          <a:p>
            <a:pPr marL="609600" indent="-609600"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= Procyclidine ( Kemedrine) 5-15tid.</a:t>
            </a:r>
          </a:p>
          <a:p>
            <a:pPr marL="609600" indent="-609600"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= Orphenadrine( Disipal ) 50 -100mg </a:t>
            </a:r>
          </a:p>
          <a:p>
            <a:pPr marL="609600" indent="-609600"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   tid.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53400" cy="1143000"/>
          </a:xfrm>
          <a:noFill/>
        </p:spPr>
        <p:txBody>
          <a:bodyPr/>
          <a:lstStyle/>
          <a:p>
            <a:r>
              <a:rPr lang="en-US" sz="4000" b="1" i="1" u="sng">
                <a:solidFill>
                  <a:srgbClr val="FFFF00"/>
                </a:solidFill>
              </a:rPr>
              <a:t>MANAGEMENT OF VIOLENT PATIENT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algn="l">
              <a:buFontTx/>
              <a:buNone/>
            </a:pP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Usually the majority of Psychiatric patients are not Hostile, Dangerous or aggressive, BUT occasionally Psychiatric Illness presented in Aggressive Behavior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FF00"/>
                </a:solidFill>
              </a:rPr>
              <a:t>Examples of Violent Pts.:-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153400" cy="4038600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1. Psychopathic Personality Disorder.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2. Hypomania or mania &gt;&gt;&gt; may be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angry &amp; hostile if they are obstructed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3. Schizophrenia &gt;&gt; due to Delusional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beliefs or in response to auditory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Hallucination.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Catatonic type &gt;&gt; outbursts of over activity &amp;/or aggressive behavior.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sz="2800">
              <a:solidFill>
                <a:srgbClr val="FFFF00"/>
              </a:solidFill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462088"/>
          </a:xfrm>
        </p:spPr>
        <p:txBody>
          <a:bodyPr/>
          <a:lstStyle/>
          <a:p>
            <a:r>
              <a:rPr lang="en-US" sz="3200">
                <a:solidFill>
                  <a:srgbClr val="FFFF00"/>
                </a:solidFill>
              </a:rPr>
              <a:t>Cont. examples of violent Pts.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153400" cy="4038600"/>
          </a:xfrm>
          <a:noFill/>
        </p:spPr>
        <p:txBody>
          <a:bodyPr/>
          <a:lstStyle/>
          <a:p>
            <a:pPr algn="l">
              <a:buFontTx/>
              <a:buNone/>
            </a:pPr>
            <a:r>
              <a:rPr lang="en-US"/>
              <a:t> </a:t>
            </a:r>
            <a:r>
              <a:rPr lang="en-US" sz="2800">
                <a:solidFill>
                  <a:srgbClr val="FFFF00"/>
                </a:solidFill>
              </a:rPr>
              <a:t>4. Alcohol &amp; Drugs:-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Alcohol &gt;&gt; reduce self-control&gt;&gt; aggression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C.N.S. stimulants ( amphetamine ) &gt;&gt; over activity &amp; over stimulation &gt;&gt;&gt; 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Aggression.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Heroin addicts during Withdrawal phase.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200">
                <a:solidFill>
                  <a:srgbClr val="FFFF00"/>
                </a:solidFill>
              </a:rPr>
              <a:t>Cont. Examples of Violent Pts.:-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7772400" cy="4495800"/>
          </a:xfrm>
          <a:noFill/>
        </p:spPr>
        <p:txBody>
          <a:bodyPr/>
          <a:lstStyle/>
          <a:p>
            <a:pPr algn="l">
              <a:buFontTx/>
              <a:buNone/>
            </a:pPr>
            <a:r>
              <a:rPr lang="en-US"/>
              <a:t> </a:t>
            </a:r>
            <a:r>
              <a:rPr lang="en-US" sz="2800">
                <a:solidFill>
                  <a:srgbClr val="FFFF00"/>
                </a:solidFill>
              </a:rPr>
              <a:t>5. Acute Confusional State &gt;&gt; clouding of consciousness &gt;&gt;&gt; diminished comprehension, anxiety, perplexity, delusion of persecution &gt;&gt;&gt;&gt; Aggression.</a:t>
            </a:r>
          </a:p>
          <a:p>
            <a:pPr algn="l">
              <a:buFontTx/>
              <a:buNone/>
            </a:pPr>
            <a:endParaRPr lang="en-US" sz="2800">
              <a:solidFill>
                <a:srgbClr val="FFFF00"/>
              </a:solidFill>
            </a:endParaRP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6. Epilepsy:- in the post-epileptic confusional state.</a:t>
            </a:r>
          </a:p>
          <a:p>
            <a:pPr algn="l">
              <a:buFontTx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>
                <a:solidFill>
                  <a:srgbClr val="FFFF00"/>
                </a:solidFill>
              </a:rPr>
              <a:t>SUICIDE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/>
              <a:t>  </a:t>
            </a:r>
            <a:r>
              <a:rPr lang="en-US">
                <a:solidFill>
                  <a:srgbClr val="FFFF00"/>
                </a:solidFill>
              </a:rPr>
              <a:t>A willful self-inflicted life-threatening act which has resulted in DEATH.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/>
          <a:lstStyle/>
          <a:p>
            <a:r>
              <a:rPr lang="en-US" sz="3200">
                <a:solidFill>
                  <a:srgbClr val="FFFF00"/>
                </a:solidFill>
              </a:rPr>
              <a:t>Cont. Examples of Violent Pts.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pPr algn="l">
              <a:buFontTx/>
              <a:buNone/>
            </a:pPr>
            <a:r>
              <a:rPr lang="en-US"/>
              <a:t> </a:t>
            </a:r>
            <a:r>
              <a:rPr lang="en-US" sz="2800">
                <a:solidFill>
                  <a:srgbClr val="FFFF00"/>
                </a:solidFill>
              </a:rPr>
              <a:t>7. Dementia:- cerebral damage  &gt;&gt;&gt;&gt;  decreased control &gt;&gt; aggression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Catastrophic Reaction:- when facing </a:t>
            </a:r>
          </a:p>
          <a:p>
            <a:pPr algn="l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                  difficult tasks they become                   restless, disturbed, angry,                   aggressive, throw things          &amp; attack people mostly at night.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462088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MANAGEMENT OF VIOLENT PT.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sz="2800"/>
              <a:t> - Doctors, Nurses, relatives should treat such pt. with understanding &amp; gentleness as possible.</a:t>
            </a:r>
          </a:p>
          <a:p>
            <a:pPr algn="l">
              <a:buFontTx/>
              <a:buNone/>
            </a:pPr>
            <a:r>
              <a:rPr lang="en-US" sz="2800"/>
              <a:t> - Adequate security.</a:t>
            </a:r>
          </a:p>
          <a:p>
            <a:pPr algn="l">
              <a:buFontTx/>
              <a:buNone/>
            </a:pPr>
            <a:r>
              <a:rPr lang="en-US" sz="2800"/>
              <a:t> - Raise of alarm.</a:t>
            </a:r>
          </a:p>
          <a:p>
            <a:pPr algn="l">
              <a:buFontTx/>
              <a:buNone/>
            </a:pPr>
            <a:r>
              <a:rPr lang="en-US" sz="2800"/>
              <a:t> - Availability of more staff.</a:t>
            </a:r>
          </a:p>
          <a:p>
            <a:pPr algn="l">
              <a:buFontTx/>
              <a:buNone/>
            </a:pPr>
            <a:r>
              <a:rPr lang="en-US" sz="2800"/>
              <a:t> - clear prevention policy to all.</a:t>
            </a:r>
          </a:p>
          <a:p>
            <a:pPr algn="l">
              <a:buFontTx/>
              <a:buNone/>
            </a:pPr>
            <a:r>
              <a:rPr lang="en-US" sz="2800"/>
              <a:t> - Remain calm, non-critical.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FF00"/>
                </a:solidFill>
              </a:rPr>
              <a:t>Cont. Manage. Of Violent pt.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72400" cy="4114800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- Use minimum force with adequate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  numbers of staff.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- Talk pt. down.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- Physical restrain.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- Medication:-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   * typical :- Major Tranquilizer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     . Chlorpromazine 50-100mg im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     . Droperidol 10-20mg im or iv.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     . Clopixol Aquaphase 50-100mg im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 * atypical:- risperidone 4mg Or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                      zyprexia 10mg im.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FF00"/>
                </a:solidFill>
              </a:rPr>
              <a:t>Cont. manage. Of violent pt</a:t>
            </a:r>
            <a:r>
              <a:rPr lang="en-US" sz="3200"/>
              <a:t>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sz="2800"/>
              <a:t> Medication cont.:-</a:t>
            </a:r>
          </a:p>
          <a:p>
            <a:pPr algn="l">
              <a:buFontTx/>
              <a:buNone/>
            </a:pPr>
            <a:r>
              <a:rPr lang="en-US" sz="2800"/>
              <a:t>    * Benzodizepine:- Diazepam 5-10mg</a:t>
            </a:r>
          </a:p>
          <a:p>
            <a:pPr algn="l">
              <a:buFontTx/>
              <a:buNone/>
            </a:pPr>
            <a:r>
              <a:rPr lang="en-US" sz="2800"/>
              <a:t>       iv. In epilepsy, withdrawal of </a:t>
            </a:r>
          </a:p>
          <a:p>
            <a:pPr algn="l">
              <a:buFontTx/>
              <a:buNone/>
            </a:pPr>
            <a:r>
              <a:rPr lang="en-US" sz="2800"/>
              <a:t>       alcohol or barbiturates.</a:t>
            </a:r>
          </a:p>
          <a:p>
            <a:pPr algn="l">
              <a:buFontTx/>
              <a:buNone/>
            </a:pPr>
            <a:r>
              <a:rPr lang="en-US" sz="2800"/>
              <a:t>       ( may disinhibit violence.)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DELIRIUM TREMENS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sz="2400"/>
              <a:t> D.T. :- arises 2-4 days after sudden </a:t>
            </a:r>
          </a:p>
          <a:p>
            <a:pPr algn="l">
              <a:buFontTx/>
              <a:buNone/>
            </a:pPr>
            <a:r>
              <a:rPr lang="en-US" sz="2400"/>
              <a:t>         withdrawal or stopping of alcohol</a:t>
            </a:r>
          </a:p>
          <a:p>
            <a:pPr algn="l">
              <a:buFontTx/>
              <a:buNone/>
            </a:pPr>
            <a:r>
              <a:rPr lang="en-US" sz="2400"/>
              <a:t>     features:-  hallucinate, delusion, confused, inattentive, agitated, restless, insomnia, tearful, autonomic overactivity, coma, death.</a:t>
            </a:r>
          </a:p>
          <a:p>
            <a:pPr algn="l">
              <a:buFontTx/>
              <a:buNone/>
            </a:pPr>
            <a:r>
              <a:rPr lang="en-US" sz="2400"/>
              <a:t>     management:- Benzodiazepine p.o or iv. to reduce WD symptoms in large doses &amp; taper off in a wk. + large doses of vit. B. and correct fluid &amp; electrolyte. </a:t>
            </a:r>
          </a:p>
          <a:p>
            <a:pPr algn="l">
              <a:buFontTx/>
              <a:buNone/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ACUTE CONFUSIONAL STATE.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Characterized by :-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* clouding of consciousness,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* disorientation,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* visional hallucination,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* perplexity, disturbed behavior.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Management:-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- admission,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- treat underlying cause ( infection)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- explain to pt. investigations, treatment,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  in clear voice &amp; well lit room, reduce staff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- chlorpromazine or haloperidol for control.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ACUTE ATTACKS OF ANIETY OR PANIC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Features:-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  1. experiences of intense terror,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  2. sweating &amp; drying of mouth,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  3. feeling of distress in chest &amp; 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      pericardial pains,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  4. transmitted to members of family,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  5. often at w/ends or middle of the night. 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Management:- 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   - reassurance,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   - Benzodiazepine. ( diazepam 5-10mg po/iv)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/>
              <a:t>OTHERS:-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114800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sz="2800" b="1" u="sng"/>
              <a:t>STUPOR:-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cause </a:t>
            </a:r>
            <a:r>
              <a:rPr lang="en-US" sz="2400"/>
              <a:t>Akinesia, Immobility, Muteness with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 preserved consciousness. It is life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 threatening b/c of dehydration.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causes :-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/>
              <a:t>    - functional</a:t>
            </a:r>
            <a:r>
              <a:rPr lang="en-US" sz="2400">
                <a:sym typeface="Wingdings" pitchFamily="2" charset="2"/>
              </a:rPr>
              <a:t> depression, catatonia,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                           hysterical, mania.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    - organic 20%, Brain Stem Lesions,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                      lesions around 3</a:t>
            </a:r>
            <a:r>
              <a:rPr lang="en-US" sz="2400" baseline="30000">
                <a:sym typeface="Wingdings" pitchFamily="2" charset="2"/>
              </a:rPr>
              <a:t>rd</a:t>
            </a:r>
            <a:r>
              <a:rPr lang="en-US" sz="2400">
                <a:sym typeface="Wingdings" pitchFamily="2" charset="2"/>
              </a:rPr>
              <a:t>.Ventrical.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  management:-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     - Abreaction ( Na. amytal or Diazepam)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     - ECT.  - And treat the underlying.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1800"/>
              <a:t>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/>
              <a:t>OTHERS:-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772400" cy="4114800"/>
          </a:xfrm>
        </p:spPr>
        <p:txBody>
          <a:bodyPr/>
          <a:lstStyle/>
          <a:p>
            <a:pPr algn="l">
              <a:lnSpc>
                <a:spcPct val="90000"/>
              </a:lnSpc>
              <a:buFontTx/>
              <a:buNone/>
            </a:pPr>
            <a:r>
              <a:rPr lang="en-US" u="sng"/>
              <a:t>BRIEF REACTIVE PSYCHOSIS</a:t>
            </a:r>
            <a:r>
              <a:rPr lang="en-US" sz="2400" u="sng"/>
              <a:t>:-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 </a:t>
            </a:r>
            <a:r>
              <a:rPr lang="en-US" sz="2800"/>
              <a:t>emotional turmoil, extreme liability,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/>
              <a:t> impaired reality testing after obvious 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/>
              <a:t> psychosocial stress.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sz="280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/>
              <a:t>Management:- admit, antipsychotic,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/>
              <a:t>                        resolves spontaneously</a:t>
            </a:r>
            <a:r>
              <a:rPr lang="en-US" sz="20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/>
              <a:t>OTHERS:-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772400" cy="4114800"/>
          </a:xfrm>
        </p:spPr>
        <p:txBody>
          <a:bodyPr/>
          <a:lstStyle/>
          <a:p>
            <a:pPr algn="l">
              <a:lnSpc>
                <a:spcPct val="90000"/>
              </a:lnSpc>
              <a:buFontTx/>
              <a:buNone/>
            </a:pPr>
            <a:endParaRPr lang="en-US" sz="240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3600" u="sng"/>
              <a:t>HYPERVENTILATION:-</a:t>
            </a:r>
            <a:endParaRPr lang="en-US" sz="360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/>
              <a:t>  anxiety, terror, clouded conscious,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/>
              <a:t>  giddiness, faintness, blurring vision.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sz="280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/>
              <a:t>Management:- breathe into bag </a:t>
            </a:r>
            <a:r>
              <a:rPr lang="en-US" sz="2800">
                <a:sym typeface="Wingdings" pitchFamily="2" charset="2"/>
              </a:rPr>
              <a:t>shift alkalosis, education, antianxiety agent.</a:t>
            </a:r>
            <a:endParaRPr lang="en-US" sz="280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400"/>
              <a:t> </a:t>
            </a:r>
            <a:endParaRPr lang="en-US" sz="2800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>
                <a:solidFill>
                  <a:srgbClr val="FFFF00"/>
                </a:solidFill>
              </a:rPr>
              <a:t>ATTEMPTED SUICIDE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153400" cy="40386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b="1" i="1" u="sng"/>
              <a:t>  </a:t>
            </a:r>
            <a:r>
              <a:rPr lang="en-US" b="1" i="1" u="sng">
                <a:solidFill>
                  <a:srgbClr val="FFFF00"/>
                </a:solidFill>
              </a:rPr>
              <a:t>OR  DELIBERATE SELF-HARM</a:t>
            </a:r>
          </a:p>
          <a:p>
            <a:pPr algn="ctr">
              <a:buFontTx/>
              <a:buNone/>
            </a:pPr>
            <a:r>
              <a:rPr lang="en-US" b="1" i="1" u="sng">
                <a:solidFill>
                  <a:srgbClr val="FFFF00"/>
                </a:solidFill>
              </a:rPr>
              <a:t>OR PARASUICIDE</a:t>
            </a:r>
          </a:p>
          <a:p>
            <a:pPr algn="l"/>
            <a:endParaRPr lang="en-US">
              <a:solidFill>
                <a:srgbClr val="FFFF00"/>
              </a:solidFill>
            </a:endParaRPr>
          </a:p>
          <a:p>
            <a:pPr algn="l">
              <a:buFontTx/>
              <a:buNone/>
            </a:pPr>
            <a:r>
              <a:rPr lang="en-US">
                <a:solidFill>
                  <a:srgbClr val="FFFF00"/>
                </a:solidFill>
              </a:rPr>
              <a:t>* An act of self-damage carried out    with    destructive intent. </a:t>
            </a:r>
          </a:p>
          <a:p>
            <a:pPr algn="l" rtl="0">
              <a:buFontTx/>
              <a:buNone/>
            </a:pPr>
            <a:r>
              <a:rPr lang="en-US">
                <a:solidFill>
                  <a:srgbClr val="FFFF00"/>
                </a:solidFill>
              </a:rPr>
              <a:t>* An attempt without the will to finish one</a:t>
            </a:r>
            <a:r>
              <a:rPr lang="en-US">
                <a:solidFill>
                  <a:srgbClr val="FFFF00"/>
                </a:solidFill>
                <a:latin typeface="Arial"/>
              </a:rPr>
              <a:t>’</a:t>
            </a:r>
            <a:r>
              <a:rPr lang="en-US">
                <a:solidFill>
                  <a:srgbClr val="FFFF00"/>
                </a:solidFill>
              </a:rPr>
              <a:t>s life.</a:t>
            </a:r>
            <a:r>
              <a:rPr lang="ar-SA">
                <a:solidFill>
                  <a:srgbClr val="FFFF00"/>
                </a:solidFill>
              </a:rPr>
              <a:t> 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>
                <a:solidFill>
                  <a:srgbClr val="FFFF00"/>
                </a:solidFill>
              </a:rPr>
              <a:t>SUICIDE RISK FACTORS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8"/>
            <a:ext cx="8229600" cy="4525962"/>
          </a:xfrm>
          <a:noFill/>
        </p:spPr>
        <p:txBody>
          <a:bodyPr/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500">
                <a:solidFill>
                  <a:srgbClr val="FFFF00"/>
                </a:solidFill>
              </a:rPr>
              <a:t>Previous Hx. Of Affective Disorder = Depression.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500">
                <a:solidFill>
                  <a:srgbClr val="FFFF00"/>
                </a:solidFill>
              </a:rPr>
              <a:t>Hx. Of Alcoholism &amp; Drug Abuse.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500">
                <a:solidFill>
                  <a:srgbClr val="FFFF00"/>
                </a:solidFill>
              </a:rPr>
              <a:t>Sever physical illness in the elderly = Ca.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500">
                <a:solidFill>
                  <a:srgbClr val="FFFF00"/>
                </a:solidFill>
              </a:rPr>
              <a:t>Recent bereavement, separation, loss.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500">
                <a:solidFill>
                  <a:srgbClr val="FFFF00"/>
                </a:solidFill>
              </a:rPr>
              <a:t>Family Hx. Of Affective Illness. 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500">
                <a:solidFill>
                  <a:srgbClr val="FFFF00"/>
                </a:solidFill>
              </a:rPr>
              <a:t>Previous Suicidal Attempts.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500">
                <a:solidFill>
                  <a:srgbClr val="FFFF00"/>
                </a:solidFill>
              </a:rPr>
              <a:t>Personality problems i.e. Cyclothymic, Antisocial.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500">
                <a:solidFill>
                  <a:srgbClr val="FFFF00"/>
                </a:solidFill>
              </a:rPr>
              <a:t>Poor social support, living alone, unemployed, single.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500">
                <a:solidFill>
                  <a:srgbClr val="FFFF00"/>
                </a:solidFill>
              </a:rPr>
              <a:t>Other symptoms: Agitation, Insomnia, Guilt, Male, Older age, Divorced, Suicidal threats.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500"/>
              <a:t> </a:t>
            </a:r>
            <a:endParaRPr lang="en-US" sz="3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1143000"/>
          </a:xfrm>
        </p:spPr>
        <p:txBody>
          <a:bodyPr/>
          <a:lstStyle/>
          <a:p>
            <a:r>
              <a:rPr lang="en-US" b="1" i="1" u="sng">
                <a:solidFill>
                  <a:srgbClr val="FFFF00"/>
                </a:solidFill>
              </a:rPr>
              <a:t>METHODS USED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 rtl="0">
              <a:buFontTx/>
              <a:buNone/>
            </a:pPr>
            <a:r>
              <a:rPr lang="en-US">
                <a:solidFill>
                  <a:srgbClr val="FFFF00"/>
                </a:solidFill>
              </a:rPr>
              <a:t>examples;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9950" y="3000375"/>
            <a:ext cx="3486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59075" algn="l"/>
                <a:tab pos="3797300" algn="l"/>
                <a:tab pos="5273675" algn="r"/>
              </a:tabLst>
            </a:pPr>
            <a:r>
              <a:rPr lang="en-US" sz="1800">
                <a:latin typeface="Arial" charset="0"/>
              </a:rPr>
              <a:t>                                                    </a:t>
            </a:r>
          </a:p>
          <a:p>
            <a:pPr algn="ctr">
              <a:tabLst>
                <a:tab pos="2759075" algn="l"/>
                <a:tab pos="3797300" algn="l"/>
                <a:tab pos="5273675" algn="r"/>
              </a:tabLst>
            </a:pPr>
            <a:r>
              <a:rPr lang="en-US" sz="1800">
                <a:latin typeface="Arial" charset="0"/>
              </a:rPr>
              <a:t>                                          </a:t>
            </a:r>
          </a:p>
          <a:p>
            <a:pPr algn="ctr" rtl="0" eaLnBrk="0" hangingPunct="0">
              <a:tabLst>
                <a:tab pos="2759075" algn="l"/>
                <a:tab pos="3797300" algn="l"/>
                <a:tab pos="5273675" algn="r"/>
              </a:tabLst>
            </a:pPr>
            <a:endParaRPr lang="en-US" sz="1800">
              <a:latin typeface="Arial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12875" y="2533650"/>
            <a:ext cx="631825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759075" algn="l"/>
                <a:tab pos="3797300" algn="l"/>
                <a:tab pos="5273675" algn="r"/>
              </a:tabLst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Self-poisoning:-  coal gas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poisoning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algn="ctr">
              <a:tabLst>
                <a:tab pos="2759075" algn="l"/>
                <a:tab pos="3797300" algn="l"/>
                <a:tab pos="5273675" algn="r"/>
              </a:tabLst>
            </a:pPr>
            <a:r>
              <a:rPr lang="en-US" sz="2400">
                <a:latin typeface="Arial" charset="0"/>
              </a:rPr>
              <a:t>                                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Drugs- tranquilizer, </a:t>
            </a:r>
          </a:p>
          <a:p>
            <a:pPr algn="ctr">
              <a:tabLst>
                <a:tab pos="2759075" algn="l"/>
                <a:tab pos="3797300" algn="l"/>
                <a:tab pos="5273675" algn="r"/>
              </a:tabLst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                                             Salicylates,</a:t>
            </a:r>
          </a:p>
          <a:p>
            <a:pPr algn="ctr">
              <a:tabLst>
                <a:tab pos="2759075" algn="l"/>
                <a:tab pos="3797300" algn="l"/>
                <a:tab pos="5273675" algn="r"/>
              </a:tabLst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                                             Antidepressant.</a:t>
            </a:r>
          </a:p>
          <a:p>
            <a:pPr algn="l">
              <a:tabLst>
                <a:tab pos="2759075" algn="l"/>
                <a:tab pos="3797300" algn="l"/>
                <a:tab pos="5273675" algn="r"/>
              </a:tabLst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Violent means:- hanging, firearm, cutting, etc.  </a:t>
            </a:r>
          </a:p>
          <a:p>
            <a:pPr algn="ctr" rtl="0" eaLnBrk="0" hangingPunct="0">
              <a:tabLst>
                <a:tab pos="2759075" algn="l"/>
                <a:tab pos="3797300" algn="l"/>
                <a:tab pos="5273675" algn="r"/>
              </a:tabLst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153400" cy="1143000"/>
          </a:xfrm>
        </p:spPr>
        <p:txBody>
          <a:bodyPr/>
          <a:lstStyle/>
          <a:p>
            <a:r>
              <a:rPr lang="en-US" b="1" i="1" u="sng">
                <a:solidFill>
                  <a:srgbClr val="FFFF00"/>
                </a:solidFill>
              </a:rPr>
              <a:t>MANAGEMENT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 marL="590550" indent="-590550" algn="l" rtl="0">
              <a:lnSpc>
                <a:spcPct val="90000"/>
              </a:lnSpc>
            </a:pPr>
            <a:r>
              <a:rPr lang="en-US" sz="2400">
                <a:solidFill>
                  <a:srgbClr val="FFFF00"/>
                </a:solidFill>
              </a:rPr>
              <a:t>Active treatment of the physical condition.</a:t>
            </a:r>
          </a:p>
          <a:p>
            <a:pPr marL="590550" indent="-590550" algn="l" rtl="0">
              <a:lnSpc>
                <a:spcPct val="90000"/>
              </a:lnSpc>
            </a:pPr>
            <a:r>
              <a:rPr lang="en-US" sz="2400">
                <a:solidFill>
                  <a:srgbClr val="FFFF00"/>
                </a:solidFill>
              </a:rPr>
              <a:t>Detect high risk group.</a:t>
            </a:r>
          </a:p>
          <a:p>
            <a:pPr marL="590550" indent="-590550" algn="l" rtl="0">
              <a:lnSpc>
                <a:spcPct val="90000"/>
              </a:lnSpc>
            </a:pPr>
            <a:r>
              <a:rPr lang="en-US" sz="2400">
                <a:solidFill>
                  <a:srgbClr val="FFFF00"/>
                </a:solidFill>
              </a:rPr>
              <a:t>Close observation 1=1.</a:t>
            </a:r>
          </a:p>
          <a:p>
            <a:pPr marL="590550" indent="-590550" algn="l" rtl="0">
              <a:lnSpc>
                <a:spcPct val="90000"/>
              </a:lnSpc>
            </a:pPr>
            <a:r>
              <a:rPr lang="en-US" sz="2400">
                <a:solidFill>
                  <a:srgbClr val="FFFF00"/>
                </a:solidFill>
              </a:rPr>
              <a:t>Treatment of any Psy. Illness.</a:t>
            </a:r>
          </a:p>
          <a:p>
            <a:pPr marL="590550" indent="-590550" algn="l" rtl="0">
              <a:lnSpc>
                <a:spcPct val="90000"/>
              </a:lnSpc>
            </a:pPr>
            <a:r>
              <a:rPr lang="en-US" sz="2400">
                <a:solidFill>
                  <a:srgbClr val="FFFF00"/>
                </a:solidFill>
              </a:rPr>
              <a:t>Social &amp; Psychological support.</a:t>
            </a:r>
          </a:p>
          <a:p>
            <a:pPr marL="590550" indent="-590550" algn="l" rtl="0">
              <a:lnSpc>
                <a:spcPct val="90000"/>
              </a:lnSpc>
            </a:pPr>
            <a:r>
              <a:rPr lang="en-US" sz="2400">
                <a:solidFill>
                  <a:srgbClr val="FFFF00"/>
                </a:solidFill>
              </a:rPr>
              <a:t>Admission to Psych. Unite if the immediate crisis passed &amp; the Pt. suffers from Psych. Illness &amp; of high risk group.</a:t>
            </a:r>
          </a:p>
          <a:p>
            <a:pPr marL="590550" indent="-590550" algn="l" rtl="0">
              <a:lnSpc>
                <a:spcPct val="90000"/>
              </a:lnSpc>
            </a:pPr>
            <a:r>
              <a:rPr lang="en-US" sz="2400">
                <a:solidFill>
                  <a:srgbClr val="FFFF00"/>
                </a:solidFill>
              </a:rPr>
              <a:t>If the situation is not one of OD. Pt. may need sedation e.g.  Nitrazepam 10-15mg.                          CPZ. 100-200mg.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>
                <a:solidFill>
                  <a:srgbClr val="FFFF00"/>
                </a:solidFill>
              </a:rPr>
              <a:t>DELIBERATE SELF-HARM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153400" cy="4038600"/>
          </a:xfrm>
          <a:noFill/>
        </p:spPr>
        <p:txBody>
          <a:bodyPr/>
          <a:lstStyle/>
          <a:p>
            <a:pPr marL="590550" indent="-590550" algn="l">
              <a:lnSpc>
                <a:spcPct val="80000"/>
              </a:lnSpc>
              <a:buFontTx/>
              <a:buNone/>
            </a:pPr>
            <a:r>
              <a:rPr lang="en-US" sz="3100">
                <a:solidFill>
                  <a:srgbClr val="FFFF00"/>
                </a:solidFill>
              </a:rPr>
              <a:t>An</a:t>
            </a:r>
            <a:r>
              <a:rPr lang="en-US" sz="3100"/>
              <a:t> </a:t>
            </a:r>
            <a:r>
              <a:rPr lang="en-US" sz="3100">
                <a:solidFill>
                  <a:srgbClr val="FFFF00"/>
                </a:solidFill>
              </a:rPr>
              <a:t>attempt without the will to finish one</a:t>
            </a:r>
            <a:r>
              <a:rPr lang="en-US" sz="3100">
                <a:solidFill>
                  <a:srgbClr val="FFFF00"/>
                </a:solidFill>
                <a:latin typeface="Arial"/>
              </a:rPr>
              <a:t>’</a:t>
            </a:r>
            <a:r>
              <a:rPr lang="en-US" sz="3100">
                <a:solidFill>
                  <a:srgbClr val="FFFF00"/>
                </a:solidFill>
              </a:rPr>
              <a:t>s life.</a:t>
            </a:r>
          </a:p>
          <a:p>
            <a:pPr marL="590550" indent="-590550" algn="l">
              <a:lnSpc>
                <a:spcPct val="80000"/>
              </a:lnSpc>
              <a:buFontTx/>
              <a:buNone/>
            </a:pPr>
            <a:endParaRPr lang="en-US" sz="700"/>
          </a:p>
          <a:p>
            <a:pPr marL="590550" indent="-590550" algn="l">
              <a:lnSpc>
                <a:spcPct val="80000"/>
              </a:lnSpc>
              <a:buFontTx/>
              <a:buNone/>
            </a:pPr>
            <a:endParaRPr lang="en-US" sz="1700"/>
          </a:p>
          <a:p>
            <a:pPr marL="590550" indent="-590550" algn="l">
              <a:lnSpc>
                <a:spcPct val="80000"/>
              </a:lnSpc>
              <a:buFontTx/>
              <a:buNone/>
            </a:pPr>
            <a:r>
              <a:rPr lang="en-US" sz="2500">
                <a:solidFill>
                  <a:srgbClr val="FFFF00"/>
                </a:solidFill>
              </a:rPr>
              <a:t>Causes:- personality Diso. e.g. Psychopath or                    Hysterics</a:t>
            </a:r>
          </a:p>
          <a:p>
            <a:pPr marL="590550" indent="-590550" algn="l">
              <a:lnSpc>
                <a:spcPct val="80000"/>
              </a:lnSpc>
              <a:buFontTx/>
              <a:buNone/>
            </a:pPr>
            <a:r>
              <a:rPr lang="en-US" sz="2500">
                <a:solidFill>
                  <a:srgbClr val="FFFF00"/>
                </a:solidFill>
              </a:rPr>
              <a:t>                  - alcoholism.</a:t>
            </a:r>
          </a:p>
          <a:p>
            <a:pPr marL="590550" indent="-590550" algn="l">
              <a:lnSpc>
                <a:spcPct val="80000"/>
              </a:lnSpc>
              <a:buFontTx/>
              <a:buNone/>
            </a:pPr>
            <a:r>
              <a:rPr lang="en-US" sz="2500">
                <a:solidFill>
                  <a:srgbClr val="FFFF00"/>
                </a:solidFill>
              </a:rPr>
              <a:t>                  - reactive ( neurotic ) depression.</a:t>
            </a:r>
          </a:p>
          <a:p>
            <a:pPr marL="590550" indent="-590550" algn="l">
              <a:lnSpc>
                <a:spcPct val="80000"/>
              </a:lnSpc>
              <a:buFontTx/>
              <a:buNone/>
            </a:pPr>
            <a:r>
              <a:rPr lang="en-US" sz="2500">
                <a:solidFill>
                  <a:srgbClr val="FFFF00"/>
                </a:solidFill>
              </a:rPr>
              <a:t>                  - situational crisis.</a:t>
            </a:r>
          </a:p>
          <a:p>
            <a:pPr marL="590550" indent="-590550" algn="l">
              <a:lnSpc>
                <a:spcPct val="80000"/>
              </a:lnSpc>
              <a:buFontTx/>
              <a:buNone/>
            </a:pPr>
            <a:endParaRPr lang="en-US" sz="1700"/>
          </a:p>
          <a:p>
            <a:pPr marL="590550" indent="-590550" algn="l">
              <a:lnSpc>
                <a:spcPct val="80000"/>
              </a:lnSpc>
              <a:buFontTx/>
              <a:buNone/>
            </a:pPr>
            <a:endParaRPr lang="en-US" sz="1300"/>
          </a:p>
          <a:p>
            <a:pPr marL="590550" indent="-590550">
              <a:lnSpc>
                <a:spcPct val="80000"/>
              </a:lnSpc>
            </a:pPr>
            <a:endParaRPr lang="en-US" sz="2200"/>
          </a:p>
          <a:p>
            <a:pPr marL="590550" indent="-590550" algn="l">
              <a:lnSpc>
                <a:spcPct val="80000"/>
              </a:lnSpc>
              <a:buFontTx/>
              <a:buNone/>
            </a:pPr>
            <a:r>
              <a:rPr lang="en-US" sz="1100"/>
              <a:t> </a:t>
            </a:r>
          </a:p>
          <a:p>
            <a:pPr marL="590550" indent="-590550" algn="l">
              <a:lnSpc>
                <a:spcPct val="80000"/>
              </a:lnSpc>
              <a:buFontTx/>
              <a:buNone/>
            </a:pPr>
            <a:endParaRPr lang="en-US" sz="11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53400" cy="1143000"/>
          </a:xfrm>
        </p:spPr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Correlating</a:t>
            </a:r>
            <a:r>
              <a:rPr lang="en-US" sz="3200">
                <a:solidFill>
                  <a:srgbClr val="FFFF00"/>
                </a:solidFill>
              </a:rPr>
              <a:t> </a:t>
            </a:r>
            <a:r>
              <a:rPr lang="en-US" sz="4000">
                <a:solidFill>
                  <a:srgbClr val="FFFF00"/>
                </a:solidFill>
              </a:rPr>
              <a:t>Factors</a:t>
            </a:r>
            <a:r>
              <a:rPr lang="en-US" sz="3200">
                <a:solidFill>
                  <a:srgbClr val="FFFF00"/>
                </a:solidFill>
              </a:rPr>
              <a:t>:-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81000" y="1981200"/>
            <a:ext cx="72390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800">
              <a:solidFill>
                <a:srgbClr val="FFFF00"/>
              </a:solidFill>
              <a:latin typeface="Arial" charset="0"/>
            </a:endParaRPr>
          </a:p>
          <a:p>
            <a:pPr algn="l" rtl="0"/>
            <a:r>
              <a:rPr lang="en-US" sz="1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</a:rPr>
              <a:t>- not well planned act.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 - female, young, unemployed, single.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 - previous attempts, psychosocial stresses.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 - broken home background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Management</a:t>
            </a:r>
            <a:r>
              <a:rPr lang="en-US" sz="3200">
                <a:solidFill>
                  <a:srgbClr val="FFFF00"/>
                </a:solidFill>
              </a:rPr>
              <a:t> </a:t>
            </a:r>
            <a:r>
              <a:rPr lang="en-US" sz="4000">
                <a:solidFill>
                  <a:srgbClr val="FFFF00"/>
                </a:solidFill>
              </a:rPr>
              <a:t>of</a:t>
            </a:r>
            <a:r>
              <a:rPr lang="en-US" sz="3200">
                <a:solidFill>
                  <a:srgbClr val="FFFF00"/>
                </a:solidFill>
              </a:rPr>
              <a:t> </a:t>
            </a:r>
            <a:r>
              <a:rPr lang="en-US" sz="4000">
                <a:solidFill>
                  <a:srgbClr val="FFFF00"/>
                </a:solidFill>
              </a:rPr>
              <a:t>DSH</a:t>
            </a:r>
            <a:r>
              <a:rPr lang="en-US" sz="3200">
                <a:solidFill>
                  <a:srgbClr val="FFFF00"/>
                </a:solidFill>
              </a:rPr>
              <a:t>:-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153400" cy="4038600"/>
          </a:xfrm>
        </p:spPr>
        <p:txBody>
          <a:bodyPr/>
          <a:lstStyle/>
          <a:p>
            <a:pPr algn="l">
              <a:buFontTx/>
              <a:buNone/>
            </a:pPr>
            <a:r>
              <a:rPr lang="en-US"/>
              <a:t> 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572000" y="16764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endParaRPr lang="en-US" sz="1800">
              <a:latin typeface="Arial" charset="0"/>
            </a:endParaRPr>
          </a:p>
          <a:p>
            <a:pPr algn="l" rtl="0"/>
            <a:r>
              <a:rPr lang="en-US" sz="1800">
                <a:latin typeface="Arial" charset="0"/>
              </a:rPr>
              <a:t>             	</a:t>
            </a:r>
            <a:endParaRPr lang="en-US" sz="2000">
              <a:latin typeface="Arial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85800" y="2209800"/>
            <a:ext cx="77724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</a:rPr>
              <a:t>-</a:t>
            </a: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assessment of physical seriousness            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 - admission.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 - assessment for Suicide Risk Factor.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 -  treatment of any Psychiatric Illness. 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 - psychotherapy</a:t>
            </a:r>
            <a:r>
              <a:rPr lang="en-US" sz="2800">
                <a:latin typeface="Arial" charset="0"/>
              </a:rPr>
              <a:t>.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Arial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989</TotalTime>
  <Words>1409</Words>
  <Application>Microsoft Office PowerPoint</Application>
  <PresentationFormat>On-screen Show (4:3)</PresentationFormat>
  <Paragraphs>214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Arial Black</vt:lpstr>
      <vt:lpstr>Times New Roman</vt:lpstr>
      <vt:lpstr>Wingdings</vt:lpstr>
      <vt:lpstr>Fireworks</vt:lpstr>
      <vt:lpstr>PSYCHIATRIC EMERGENCIES</vt:lpstr>
      <vt:lpstr>SUICIDE</vt:lpstr>
      <vt:lpstr>ATTEMPTED SUICIDE</vt:lpstr>
      <vt:lpstr>SUICIDE RISK FACTORS</vt:lpstr>
      <vt:lpstr>METHODS USED</vt:lpstr>
      <vt:lpstr>MANAGEMENT</vt:lpstr>
      <vt:lpstr>DELIBERATE SELF-HARM</vt:lpstr>
      <vt:lpstr>Correlating Factors:-</vt:lpstr>
      <vt:lpstr>Management of DSH:-</vt:lpstr>
      <vt:lpstr>SIDE-EFFECT OF PSYCHOTROPIC DRUGS</vt:lpstr>
      <vt:lpstr>Management of NMS:-</vt:lpstr>
      <vt:lpstr>Cont. S/E. of Psych. Drugs;</vt:lpstr>
      <vt:lpstr>Cont. S/E. of Psych. Drugs;</vt:lpstr>
      <vt:lpstr>S/E. of Psych. Druges</vt:lpstr>
      <vt:lpstr>Management of Ps-Parkinsonism:-</vt:lpstr>
      <vt:lpstr>MANAGEMENT OF VIOLENT PATIENT</vt:lpstr>
      <vt:lpstr>Examples of Violent Pts.:-</vt:lpstr>
      <vt:lpstr>Cont. examples of violent Pts.</vt:lpstr>
      <vt:lpstr>Cont. Examples of Violent Pts.:-</vt:lpstr>
      <vt:lpstr>Cont. Examples of Violent Pts.</vt:lpstr>
      <vt:lpstr>MANAGEMENT OF VIOLENT PT.</vt:lpstr>
      <vt:lpstr>Cont. Manage. Of Violent pt.</vt:lpstr>
      <vt:lpstr>Cont. manage. Of violent pt.</vt:lpstr>
      <vt:lpstr>DELIRIUM TREMENS</vt:lpstr>
      <vt:lpstr>ACUTE CONFUSIONAL STATE.</vt:lpstr>
      <vt:lpstr>ACUTE ATTACKS OF ANIETY OR PANIC</vt:lpstr>
      <vt:lpstr>OTHERS:-</vt:lpstr>
      <vt:lpstr>OTHERS:-</vt:lpstr>
      <vt:lpstr>OTHERS:-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PSYCHIATRIC EMERGENCIES</dc:title>
  <dc:creator> new</dc:creator>
  <cp:lastModifiedBy>PSYCHIATRY-DEPT</cp:lastModifiedBy>
  <cp:revision>84</cp:revision>
  <dcterms:created xsi:type="dcterms:W3CDTF">2006-03-20T22:40:24Z</dcterms:created>
  <dcterms:modified xsi:type="dcterms:W3CDTF">2011-09-19T09:06:05Z</dcterms:modified>
</cp:coreProperties>
</file>