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60" autoAdjust="0"/>
    <p:restoredTop sz="94728" autoAdjust="0"/>
  </p:normalViewPr>
  <p:slideViewPr>
    <p:cSldViewPr>
      <p:cViewPr varScale="1">
        <p:scale>
          <a:sx n="60" d="100"/>
          <a:sy n="60" d="100"/>
        </p:scale>
        <p:origin x="-2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84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6F30C0A0-E042-4806-B42D-B3F39F368890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0CA48-73BA-4020-B64A-80AEBD6EF18D}" type="slidenum">
              <a:rPr lang="ar-SA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C0EE1-E41C-44C3-A9E6-CBA57A3B5256}" type="slidenum">
              <a:rPr lang="ar-SA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F3945-EAF2-4B67-84E0-96CCDAA9A341}" type="slidenum">
              <a:rPr lang="ar-SA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16DED-0222-4FC1-84BF-3B1B705987CB}" type="slidenum">
              <a:rPr lang="ar-SA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0D5D1-1FBE-4560-A580-EB02D9F24C02}" type="slidenum">
              <a:rPr lang="ar-SA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64085-7652-45DA-9BE4-F9D750E57F1E}" type="slidenum">
              <a:rPr lang="ar-SA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4806D-3EA7-4B40-A915-B208BB55682B}" type="slidenum">
              <a:rPr lang="ar-SA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E87D9-F4A7-401A-8FB0-575776D634E0}" type="slidenum">
              <a:rPr lang="ar-SA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2253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3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253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4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54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5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5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DB8922-96BE-4493-B10E-742A1CCC45D8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2255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/>
      <p:bldP spid="2255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25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40128-52C2-4625-83AA-7CF046236CC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4019C-F6F8-43A5-88FD-7C1CEBD0CD5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4BAAD-2730-4AF7-97C0-6385A6243A6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145DF-4B9A-4D80-8579-2EA356E62C5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81616-6CF7-4485-A734-1B47EE275B8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439B4-3CA6-4DC6-8F3B-D91B0DA1C0E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F725-4E79-4316-B647-EFFDCDEB1AF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0709E-1A66-45A4-9905-BA28AE85439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529C2-6928-4A21-8268-D21F2A673EA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C9981-16BF-465A-B851-7E2ABB81963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51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1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151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52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2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152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0DD3E1A-03AF-43F3-A2AE-AA45D6FD3382}" type="slidenum">
              <a:rPr lang="ar-SA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6" grpId="0"/>
      <p:bldP spid="215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15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i="1" u="sng"/>
              <a:t>ELECTROCONVULSIVE</a:t>
            </a:r>
            <a:br>
              <a:rPr lang="en-US" sz="4400" b="1" i="1" u="sng"/>
            </a:br>
            <a:r>
              <a:rPr lang="en-US" sz="4400" b="1" i="1" u="sng"/>
              <a:t>THERAPY</a:t>
            </a:r>
            <a:br>
              <a:rPr lang="en-US" sz="4400" b="1" i="1" u="sng"/>
            </a:br>
            <a:r>
              <a:rPr lang="en-US" sz="4400" b="1" i="1" u="sng"/>
              <a:t>(ECT)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Dr. Rabie A. Hawari</a:t>
            </a:r>
          </a:p>
          <a:p>
            <a:r>
              <a:rPr lang="en-US"/>
              <a:t>Consultant Psychiatrist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b="1" i="1" u="sng"/>
              <a:t>ECT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algn="l" rtl="0">
              <a:lnSpc>
                <a:spcPct val="90000"/>
              </a:lnSpc>
              <a:buFontTx/>
              <a:buChar char="-"/>
            </a:pPr>
            <a:r>
              <a:rPr lang="en-US"/>
              <a:t>May be safer than TCA for</a:t>
            </a:r>
            <a:r>
              <a:rPr lang="en-US" sz="2400"/>
              <a:t> </a:t>
            </a:r>
            <a:r>
              <a:rPr lang="en-US"/>
              <a:t>some Pt.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/>
              <a:t>Reserved for Pts. Who have failed other Rx.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/>
              <a:t>For Pts. Who are so acutely dangerous or suicidal &amp; need fast Rx.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/>
              <a:t>May be used prophylactically to prevent recurrence.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/>
              <a:t>Do not cure but induce remission.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/>
              <a:t>Should be combined with other Rx.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u="sng"/>
              <a:t>Indications:-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ar-SA" b="1" u="sng"/>
          </a:p>
          <a:p>
            <a:pPr algn="l" rtl="0">
              <a:buFontTx/>
              <a:buNone/>
            </a:pPr>
            <a:r>
              <a:rPr lang="ar-SA"/>
              <a:t>     </a:t>
            </a:r>
            <a:r>
              <a:rPr lang="en-US"/>
              <a:t>  </a:t>
            </a:r>
            <a:r>
              <a:rPr lang="en-US" sz="2400"/>
              <a:t>- Major Depression,</a:t>
            </a:r>
          </a:p>
          <a:p>
            <a:pPr algn="l" rtl="0">
              <a:buFontTx/>
              <a:buNone/>
            </a:pPr>
            <a:r>
              <a:rPr lang="en-US" sz="2400"/>
              <a:t>         - Bipolar Disorder  II --- Depressed,</a:t>
            </a:r>
          </a:p>
          <a:p>
            <a:pPr algn="l" rtl="0">
              <a:buFontTx/>
              <a:buNone/>
            </a:pPr>
            <a:r>
              <a:rPr lang="en-US" sz="2400"/>
              <a:t>         - Bipolar Disorder --- Manic,</a:t>
            </a:r>
          </a:p>
          <a:p>
            <a:pPr algn="l" rtl="0">
              <a:buFontTx/>
              <a:buNone/>
            </a:pPr>
            <a:r>
              <a:rPr lang="en-US" sz="2400"/>
              <a:t>         - Schizophrenia --- acute, catatonic, paranoid, with</a:t>
            </a:r>
          </a:p>
          <a:p>
            <a:pPr algn="l" rtl="0">
              <a:buFontTx/>
              <a:buNone/>
            </a:pPr>
            <a:r>
              <a:rPr lang="en-US" sz="2400"/>
              <a:t>                                        Affective s/s,</a:t>
            </a:r>
            <a:endParaRPr lang="ar-SA" sz="2400"/>
          </a:p>
          <a:p>
            <a:pPr algn="l" rtl="0">
              <a:buFontTx/>
              <a:buNone/>
            </a:pPr>
            <a:r>
              <a:rPr lang="ar-SA" sz="2400"/>
              <a:t>   </a:t>
            </a:r>
            <a:r>
              <a:rPr lang="en-US" sz="2400"/>
              <a:t>      - High suicidelity,</a:t>
            </a:r>
          </a:p>
          <a:p>
            <a:pPr algn="l" rtl="0">
              <a:buFontTx/>
              <a:buNone/>
            </a:pPr>
            <a:r>
              <a:rPr lang="en-US" sz="2400"/>
              <a:t>         - Pregnancy. 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u="sng"/>
              <a:t>Procedure:-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endParaRPr lang="en-US" sz="2400"/>
          </a:p>
          <a:p>
            <a:pPr algn="l" rtl="0">
              <a:buFontTx/>
              <a:buNone/>
            </a:pPr>
            <a:r>
              <a:rPr lang="en-US" sz="2400"/>
              <a:t>          - production of an epileptiform convulsion (35-80sec),</a:t>
            </a:r>
          </a:p>
          <a:p>
            <a:pPr algn="l" rtl="0">
              <a:buFontTx/>
              <a:buNone/>
            </a:pPr>
            <a:r>
              <a:rPr lang="en-US" sz="2400"/>
              <a:t>          - modified by muscle relaxant  (succinylcholine),</a:t>
            </a:r>
          </a:p>
          <a:p>
            <a:pPr algn="l" rtl="0">
              <a:buFontTx/>
              <a:buNone/>
            </a:pPr>
            <a:r>
              <a:rPr lang="en-US" sz="2400"/>
              <a:t>          - under i.v. anesthesia (methohexitone),</a:t>
            </a:r>
          </a:p>
          <a:p>
            <a:pPr algn="l" rtl="0">
              <a:buFontTx/>
              <a:buNone/>
            </a:pPr>
            <a:r>
              <a:rPr lang="en-US" sz="2400"/>
              <a:t>          - by the passage of v. small current of the order of</a:t>
            </a:r>
          </a:p>
          <a:p>
            <a:pPr algn="l" rtl="0">
              <a:buFontTx/>
              <a:buNone/>
            </a:pPr>
            <a:r>
              <a:rPr lang="en-US" sz="2400"/>
              <a:t>             250-500 milliamps, for up to 1 second duration,</a:t>
            </a:r>
          </a:p>
          <a:p>
            <a:pPr algn="l" rtl="0">
              <a:buFontTx/>
              <a:buNone/>
            </a:pPr>
            <a:r>
              <a:rPr lang="en-US" sz="2400"/>
              <a:t>          - at a voltage not exceeding 150 volts.</a:t>
            </a:r>
          </a:p>
          <a:p>
            <a:pPr algn="l" rtl="0">
              <a:buFontTx/>
              <a:buNone/>
            </a:pPr>
            <a:r>
              <a:rPr lang="en-US" b="1" u="sng"/>
              <a:t> </a:t>
            </a:r>
          </a:p>
          <a:p>
            <a:pPr algn="l" rtl="0">
              <a:buFontTx/>
              <a:buNone/>
            </a:pPr>
            <a:r>
              <a:rPr lang="en-US" b="1" u="sng"/>
              <a:t>       </a:t>
            </a:r>
          </a:p>
          <a:p>
            <a:pPr algn="l" rtl="0">
              <a:buFontTx/>
              <a:buNone/>
            </a:pPr>
            <a:endParaRPr lang="en-US" u="sng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u="sng"/>
              <a:t>Pretreatment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>
              <a:buFontTx/>
              <a:buNone/>
            </a:pPr>
            <a:r>
              <a:rPr lang="en-US" sz="2400"/>
              <a:t>Physical investigation,</a:t>
            </a:r>
          </a:p>
          <a:p>
            <a:pPr marL="609600" indent="-609600" algn="l">
              <a:buFontTx/>
              <a:buNone/>
            </a:pPr>
            <a:r>
              <a:rPr lang="en-US" sz="2400"/>
              <a:t>Medical Hx.</a:t>
            </a:r>
          </a:p>
          <a:p>
            <a:pPr marL="609600" indent="-609600" algn="l">
              <a:buFontTx/>
              <a:buNone/>
            </a:pPr>
            <a:r>
              <a:rPr lang="en-US" sz="2400"/>
              <a:t>Blood &amp; urine chemistry,</a:t>
            </a:r>
          </a:p>
          <a:p>
            <a:pPr marL="609600" indent="-609600" algn="l">
              <a:buFontTx/>
              <a:buNone/>
            </a:pPr>
            <a:r>
              <a:rPr lang="en-US" sz="2400"/>
              <a:t>Chest X-ray,</a:t>
            </a:r>
          </a:p>
          <a:p>
            <a:pPr marL="609600" indent="-609600" algn="l">
              <a:buFontTx/>
              <a:buNone/>
            </a:pPr>
            <a:r>
              <a:rPr lang="en-US" sz="2400"/>
              <a:t>ECG,</a:t>
            </a:r>
          </a:p>
          <a:p>
            <a:pPr marL="609600" indent="-609600" algn="l">
              <a:buFontTx/>
              <a:buNone/>
            </a:pPr>
            <a:r>
              <a:rPr lang="en-US" sz="2400"/>
              <a:t>NPO.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u="sng"/>
              <a:t>Types:-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800"/>
              <a:t>                   </a:t>
            </a:r>
            <a:r>
              <a:rPr lang="en-US" sz="2800" u="sng"/>
              <a:t>Bilateral                       Uilateral</a:t>
            </a:r>
            <a:endParaRPr lang="en-US" sz="2800"/>
          </a:p>
          <a:p>
            <a:pPr algn="l" rtl="0">
              <a:buFontTx/>
              <a:buNone/>
            </a:pPr>
            <a:r>
              <a:rPr lang="ar-SA" sz="2800"/>
              <a:t> </a:t>
            </a:r>
            <a:r>
              <a:rPr lang="en-US" sz="2800"/>
              <a:t>                                                      </a:t>
            </a:r>
            <a:r>
              <a:rPr lang="en-US" sz="2000"/>
              <a:t>(nondominant</a:t>
            </a:r>
            <a:r>
              <a:rPr lang="ar-SA" sz="2000"/>
              <a:t>(</a:t>
            </a:r>
          </a:p>
          <a:p>
            <a:pPr algn="l" rtl="0">
              <a:buFontTx/>
              <a:buNone/>
            </a:pPr>
            <a:r>
              <a:rPr lang="en-US" sz="2800"/>
              <a:t>   </a:t>
            </a:r>
            <a:r>
              <a:rPr lang="en-US" sz="2400"/>
              <a:t>-</a:t>
            </a:r>
            <a:r>
              <a:rPr lang="en-US" sz="2800"/>
              <a:t> </a:t>
            </a:r>
            <a:r>
              <a:rPr lang="en-US" sz="2000"/>
              <a:t>No. of Rx.          Less                                        more</a:t>
            </a:r>
          </a:p>
          <a:p>
            <a:pPr algn="l" rtl="0">
              <a:buFontTx/>
              <a:buNone/>
            </a:pPr>
            <a:r>
              <a:rPr lang="en-US" sz="2000"/>
              <a:t>     - Amnesia            greater                                     less</a:t>
            </a:r>
          </a:p>
          <a:p>
            <a:pPr algn="l" rtl="0">
              <a:buFontTx/>
              <a:buNone/>
            </a:pPr>
            <a:r>
              <a:rPr lang="en-US" sz="2000"/>
              <a:t>     - Cognitive</a:t>
            </a:r>
          </a:p>
          <a:p>
            <a:pPr algn="l" rtl="0">
              <a:buFontTx/>
              <a:buNone/>
            </a:pPr>
            <a:r>
              <a:rPr lang="en-US" sz="2000"/>
              <a:t>          deficits            more likely                               less</a:t>
            </a:r>
          </a:p>
          <a:p>
            <a:pPr algn="l" rtl="0">
              <a:buFontTx/>
              <a:buNone/>
            </a:pPr>
            <a:r>
              <a:rPr lang="en-US" sz="2800"/>
              <a:t>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u="sng"/>
              <a:t>Course:-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endParaRPr lang="en-US" sz="2400"/>
          </a:p>
          <a:p>
            <a:pPr algn="l" rtl="0">
              <a:buFontTx/>
              <a:buNone/>
            </a:pPr>
            <a:r>
              <a:rPr lang="en-US" sz="2400"/>
              <a:t>        - 3 times / wk, </a:t>
            </a:r>
          </a:p>
          <a:p>
            <a:pPr algn="l" rtl="0">
              <a:buFontTx/>
              <a:buNone/>
            </a:pPr>
            <a:r>
              <a:rPr lang="en-US" sz="2400"/>
              <a:t>        - depressed Pts. need = 6 – 12 treatments,</a:t>
            </a:r>
          </a:p>
          <a:p>
            <a:pPr algn="l" rtl="0">
              <a:buFontTx/>
              <a:buNone/>
            </a:pPr>
            <a:r>
              <a:rPr lang="en-US" sz="2400"/>
              <a:t>        - schizophrenic Pts. Need = 10 -20 treatments,</a:t>
            </a:r>
          </a:p>
          <a:p>
            <a:pPr algn="l" rtl="0">
              <a:buFontTx/>
              <a:buNone/>
            </a:pPr>
            <a:r>
              <a:rPr lang="en-US" sz="2400"/>
              <a:t>        - reassess Pt. between treatments,</a:t>
            </a:r>
          </a:p>
          <a:p>
            <a:pPr algn="l" rtl="0">
              <a:buFontTx/>
              <a:buNone/>
            </a:pPr>
            <a:r>
              <a:rPr lang="en-US" sz="2400"/>
              <a:t>        - stop when there is no evidence of improvement.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u="sng"/>
              <a:t>Side effects:-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400"/>
              <a:t>         - Ventricular Arrhythmias.</a:t>
            </a:r>
          </a:p>
          <a:p>
            <a:pPr algn="l" rtl="0">
              <a:buFontTx/>
              <a:buNone/>
            </a:pPr>
            <a:r>
              <a:rPr lang="en-US" sz="2400"/>
              <a:t>         - Transient Memory Impairment 1-2 wks.</a:t>
            </a:r>
          </a:p>
          <a:p>
            <a:pPr algn="l" rtl="0">
              <a:buFontTx/>
              <a:buNone/>
            </a:pPr>
            <a:r>
              <a:rPr lang="en-US" sz="2400"/>
              <a:t>         - Headaches.</a:t>
            </a:r>
          </a:p>
          <a:p>
            <a:pPr algn="l" rtl="0">
              <a:buFontTx/>
              <a:buNone/>
            </a:pPr>
            <a:r>
              <a:rPr lang="en-US" sz="2400"/>
              <a:t>         - Prolonged Seizures.</a:t>
            </a:r>
          </a:p>
          <a:p>
            <a:pPr algn="l" rtl="0">
              <a:buFontTx/>
              <a:buNone/>
            </a:pPr>
            <a:r>
              <a:rPr lang="en-US" sz="2400"/>
              <a:t>         - Prolonged Memory Impairment.</a:t>
            </a:r>
          </a:p>
          <a:p>
            <a:pPr algn="l" rtl="0">
              <a:buFontTx/>
              <a:buNone/>
            </a:pPr>
            <a:r>
              <a:rPr lang="en-US" sz="2400"/>
              <a:t>         - Brain Herniation.</a:t>
            </a:r>
          </a:p>
          <a:p>
            <a:pPr algn="l" rtl="0">
              <a:buFontTx/>
              <a:buNone/>
            </a:pPr>
            <a:r>
              <a:rPr lang="en-US" sz="2400"/>
              <a:t>         - side effects of Anesthesia.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u="sng"/>
              <a:t>Contraindication:-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/>
              <a:t>Relative:- </a:t>
            </a:r>
          </a:p>
          <a:p>
            <a:pPr algn="l" rtl="0">
              <a:buFontTx/>
              <a:buNone/>
            </a:pPr>
            <a:r>
              <a:rPr lang="en-US" sz="2400"/>
              <a:t>           - fever, arrhythmia, extreme HTN, coronary ischemia</a:t>
            </a:r>
          </a:p>
          <a:p>
            <a:pPr algn="l" rtl="0">
              <a:buFontTx/>
              <a:buNone/>
            </a:pPr>
            <a:endParaRPr lang="en-US" sz="2400"/>
          </a:p>
          <a:p>
            <a:pPr algn="l" rtl="0">
              <a:buFontTx/>
              <a:buNone/>
            </a:pPr>
            <a:r>
              <a:rPr lang="en-US" sz="2400"/>
              <a:t> * Absolute:- </a:t>
            </a:r>
          </a:p>
          <a:p>
            <a:pPr algn="l" rtl="0">
              <a:buFontTx/>
              <a:buNone/>
            </a:pPr>
            <a:r>
              <a:rPr lang="en-US" sz="2400"/>
              <a:t>            - recent myocardic infarction, increased Intracranial</a:t>
            </a:r>
          </a:p>
          <a:p>
            <a:pPr algn="l" rtl="0">
              <a:buFontTx/>
              <a:buNone/>
            </a:pPr>
            <a:r>
              <a:rPr lang="en-US" sz="2400"/>
              <a:t>               pressure, brain ca., stroke.</a:t>
            </a:r>
          </a:p>
          <a:p>
            <a:pPr algn="l" rtl="0">
              <a:buFontTx/>
              <a:buNone/>
            </a:pPr>
            <a:endParaRPr lang="en-US" sz="2400"/>
          </a:p>
          <a:p>
            <a:pPr algn="l" rtl="0">
              <a:buFontTx/>
              <a:buNone/>
            </a:pPr>
            <a:r>
              <a:rPr lang="en-US" sz="2400"/>
              <a:t>    ( Mortality :- b/w 1-in- 1000 &amp; 1-in- 10000).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144</TotalTime>
  <Words>379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Mountain Top</vt:lpstr>
      <vt:lpstr>ELECTROCONVULSIVE THERAPY (ECT)</vt:lpstr>
      <vt:lpstr>ECT</vt:lpstr>
      <vt:lpstr>Indications:-</vt:lpstr>
      <vt:lpstr>Procedure:-</vt:lpstr>
      <vt:lpstr>Pretreatment</vt:lpstr>
      <vt:lpstr>Types:-</vt:lpstr>
      <vt:lpstr>Course:-</vt:lpstr>
      <vt:lpstr>Side effects:-</vt:lpstr>
      <vt:lpstr>Contraindication:-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ELECTROCONVULSIVE THERAPY (ECT)</dc:title>
  <dc:creator> new</dc:creator>
  <cp:lastModifiedBy>PSYCHIATRY-DEPT</cp:lastModifiedBy>
  <cp:revision>22</cp:revision>
  <dcterms:created xsi:type="dcterms:W3CDTF">2008-05-04T01:05:18Z</dcterms:created>
  <dcterms:modified xsi:type="dcterms:W3CDTF">2011-09-19T09:07:31Z</dcterms:modified>
</cp:coreProperties>
</file>