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58" r:id="rId4"/>
    <p:sldId id="263" r:id="rId5"/>
    <p:sldId id="272" r:id="rId6"/>
    <p:sldId id="274" r:id="rId7"/>
    <p:sldId id="290" r:id="rId8"/>
    <p:sldId id="276" r:id="rId9"/>
    <p:sldId id="277" r:id="rId10"/>
    <p:sldId id="289" r:id="rId11"/>
    <p:sldId id="279" r:id="rId12"/>
    <p:sldId id="280" r:id="rId13"/>
    <p:sldId id="286" r:id="rId14"/>
    <p:sldId id="283" r:id="rId15"/>
    <p:sldId id="284" r:id="rId16"/>
    <p:sldId id="270" r:id="rId17"/>
    <p:sldId id="287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CC"/>
    <a:srgbClr val="E9F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3062CD-8FFA-424D-A2D6-8BA77DAF7862}" type="datetimeFigureOut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351D35-74C5-4A3C-84DE-D2D8E1D7F18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FB17-5153-4663-BAC4-3596D576D737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22-13EA-4468-9290-C0CB54C2ED23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3478-02CF-4273-8B1F-E90A401DBA3A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855615-2D3F-48E0-8363-6C8ECCB863C0}" type="datetime1">
              <a:rPr lang="ar-SA" smtClean="0"/>
              <a:pPr/>
              <a:t>10/10/1432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Etiology 462psych  Prof. Alsughayir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C7CA79-B661-4065-B106-AA061C5112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2132D5-CBAB-4356-B894-EA74894EDEAD}" type="datetime1">
              <a:rPr lang="ar-SA" smtClean="0"/>
              <a:pPr/>
              <a:t>10/10/1432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Etiology 462psych  Prof. Alsughayir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3E6709-5643-4849-A80B-923DDE3B71F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E995-D973-4DF6-8B6A-CA44409D053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B895-7E28-4082-A025-B204C148F0A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0876-0686-4004-B253-2ABFDD6379BE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BD92-2F45-4526-9804-2CDAEA6E2277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B245-A9EC-4942-8D9B-27B85C1E003A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00DA-8E3C-4969-B855-3F25D06E4F46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54A-9B8F-4C4A-BA62-F9B30418C15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B84D-3A0C-4155-A3B0-C3E627524D13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57A-13C5-4CF2-AD02-F139A4175700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1258-2762-4636-A860-5D8FC28EF6A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w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8AD4-4031-4FD8-A1B0-E778D5C121C3}" type="slidenum">
              <a:rPr lang="ar-SA"/>
              <a:pPr/>
              <a:t>10</a:t>
            </a:fld>
            <a:endParaRPr lang="en-US"/>
          </a:p>
        </p:txBody>
      </p:sp>
      <p:sp>
        <p:nvSpPr>
          <p:cNvPr id="112644" name="Rectangle 4" descr="10"/>
          <p:cNvSpPr>
            <a:spLocks noChangeArrowheads="1"/>
          </p:cNvSpPr>
          <p:nvPr/>
        </p:nvSpPr>
        <p:spPr bwMode="auto">
          <a:xfrm>
            <a:off x="179388" y="549275"/>
            <a:ext cx="8820150" cy="5543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0034" y="928670"/>
            <a:ext cx="6929486" cy="863600"/>
          </a:xfrm>
          <a:prstGeom prst="rect">
            <a:avLst/>
          </a:prstGeom>
          <a:solidFill>
            <a:srgbClr val="660066">
              <a:alpha val="91000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ar-SA" sz="3600" dirty="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FFFF99"/>
                </a:solidFill>
                <a:latin typeface="Arial Black" pitchFamily="34" charset="0"/>
              </a:rPr>
              <a:t>SUPERNATURAL CAUSES?</a:t>
            </a:r>
            <a:endParaRPr lang="en-US" sz="3600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4282" y="2357431"/>
            <a:ext cx="228601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Evil eye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928926" y="2357430"/>
            <a:ext cx="2946405" cy="641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 b="1" i="1" dirty="0">
                <a:solidFill>
                  <a:srgbClr val="E9F199"/>
                </a:solidFill>
              </a:rPr>
              <a:t>Witchcraft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57950" y="2349500"/>
            <a:ext cx="2214578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Possession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85720" y="4076700"/>
            <a:ext cx="846299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Islamic</a:t>
            </a:r>
            <a:r>
              <a:rPr lang="en-US" sz="3600" b="1" i="1" dirty="0"/>
              <a:t>   </a:t>
            </a:r>
            <a:r>
              <a:rPr lang="en-US" sz="3600" b="1" i="1" dirty="0" err="1"/>
              <a:t>vs</a:t>
            </a:r>
            <a:r>
              <a:rPr lang="en-US" sz="3600" b="1" i="1" dirty="0"/>
              <a:t>   </a:t>
            </a:r>
            <a:r>
              <a:rPr lang="en-US" sz="3600" b="1" i="1" dirty="0">
                <a:solidFill>
                  <a:schemeClr val="tx2"/>
                </a:solidFill>
              </a:rPr>
              <a:t>sociocultural</a:t>
            </a:r>
            <a:r>
              <a:rPr lang="en-US" sz="3600" b="1" i="1" dirty="0"/>
              <a:t>   concept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57562"/>
            <a:ext cx="8820150" cy="35004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ar-SA" sz="2000" dirty="0">
              <a:latin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ar-SA" sz="2000" dirty="0">
                <a:latin typeface="Times New Roman" pitchFamily="18" charset="0"/>
              </a:rPr>
              <a:t>                 </a:t>
            </a:r>
            <a:r>
              <a:rPr lang="ar-SA" sz="2800" b="1" i="1" dirty="0">
                <a:latin typeface="Times New Roman" pitchFamily="18" charset="0"/>
              </a:rPr>
              <a:t>تأثير</a:t>
            </a:r>
            <a:r>
              <a:rPr lang="ar-S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العين </a:t>
            </a:r>
            <a:r>
              <a:rPr lang="ar-SA" sz="2800" b="1" i="1" dirty="0">
                <a:latin typeface="Times New Roman" pitchFamily="18" charset="0"/>
              </a:rPr>
              <a:t>و</a:t>
            </a:r>
            <a:r>
              <a:rPr lang="ar-SA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المس</a:t>
            </a:r>
            <a:r>
              <a:rPr lang="ar-SA" sz="2800" b="1" i="1" dirty="0">
                <a:latin typeface="Times New Roman" pitchFamily="18" charset="0"/>
              </a:rPr>
              <a:t> و</a:t>
            </a:r>
            <a:r>
              <a:rPr lang="ar-SA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السحر</a:t>
            </a:r>
            <a:r>
              <a:rPr lang="ar-SA" sz="2800" b="1" i="1" dirty="0">
                <a:latin typeface="Times New Roman" pitchFamily="18" charset="0"/>
              </a:rPr>
              <a:t> على صحة البشر ثابت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أما </a:t>
            </a:r>
            <a:r>
              <a:rPr lang="ar-SA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الكيفية والعلامات </a:t>
            </a:r>
            <a:r>
              <a:rPr lang="ar-SA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لكل منها  </a:t>
            </a:r>
            <a:r>
              <a:rPr lang="ar-SA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فلم ترد </a:t>
            </a:r>
            <a:r>
              <a:rPr lang="ar-SA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بالتحديد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ar-SA" sz="2000" b="1" i="1" dirty="0">
                <a:solidFill>
                  <a:srgbClr val="FFFF66"/>
                </a:solidFill>
                <a:latin typeface="Times New Roman" pitchFamily="18" charset="0"/>
              </a:rPr>
              <a:t>                </a:t>
            </a:r>
            <a:r>
              <a:rPr lang="ar-SA" sz="2800" b="1" i="1" dirty="0">
                <a:solidFill>
                  <a:schemeClr val="tx2"/>
                </a:solidFill>
                <a:latin typeface="Times New Roman" pitchFamily="18" charset="0"/>
              </a:rPr>
              <a:t>الرقية الشرعية</a:t>
            </a:r>
            <a:r>
              <a:rPr lang="ar-SA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للاستشفاء </a:t>
            </a:r>
            <a:r>
              <a:rPr lang="ar-SA" sz="2800" b="1" i="1" dirty="0">
                <a:solidFill>
                  <a:schemeClr val="tx2"/>
                </a:solidFill>
                <a:latin typeface="Times New Roman" pitchFamily="18" charset="0"/>
              </a:rPr>
              <a:t>لا</a:t>
            </a:r>
            <a:r>
              <a:rPr lang="ar-SA" sz="2800" b="1" i="1" u="sng" dirty="0">
                <a:solidFill>
                  <a:schemeClr val="tx2"/>
                </a:solidFill>
                <a:latin typeface="Times New Roman" pitchFamily="18" charset="0"/>
              </a:rPr>
              <a:t> لتشخيص </a:t>
            </a:r>
            <a:r>
              <a:rPr lang="ar-SA" sz="2800" b="1" i="1" dirty="0">
                <a:solidFill>
                  <a:schemeClr val="tx2"/>
                </a:solidFill>
                <a:latin typeface="Times New Roman" pitchFamily="18" charset="0"/>
              </a:rPr>
              <a:t>الأمراض وأسبابها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ar-SA" sz="2800" b="1" dirty="0">
                <a:latin typeface="Times New Roman" pitchFamily="18" charset="0"/>
              </a:rPr>
              <a:t>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357950" y="2357430"/>
            <a:ext cx="2554287" cy="1223963"/>
          </a:xfrm>
          <a:prstGeom prst="rect">
            <a:avLst/>
          </a:prstGeom>
          <a:solidFill>
            <a:srgbClr val="660066">
              <a:alpha val="91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SA" sz="4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الــشــرع</a:t>
            </a:r>
            <a:endParaRPr lang="en-US" sz="40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5" name="Picture 5" descr="محمد رسول الل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12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86058"/>
            <a:ext cx="9144000" cy="4071942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  <a:buFont typeface="Wingdings" pitchFamily="2" charset="2"/>
              <a:buNone/>
            </a:pPr>
            <a:r>
              <a:rPr lang="ar-SA" dirty="0">
                <a:latin typeface="Times New Roman" pitchFamily="18" charset="0"/>
              </a:rPr>
              <a:t>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sz="2800" dirty="0" smtClean="0">
                <a:latin typeface="Times New Roman" pitchFamily="18" charset="0"/>
              </a:rPr>
              <a:t> </a:t>
            </a:r>
            <a:r>
              <a:rPr lang="ar-SA" sz="2800" b="1" i="1" dirty="0">
                <a:latin typeface="Times New Roman" pitchFamily="18" charset="0"/>
              </a:rPr>
              <a:t>النظرة الاجتماعية لا تمثل </a:t>
            </a:r>
            <a:r>
              <a:rPr lang="ar-SA" sz="2800" b="1" i="1" dirty="0" err="1">
                <a:latin typeface="Times New Roman" pitchFamily="18" charset="0"/>
              </a:rPr>
              <a:t>الشرع</a:t>
            </a:r>
            <a:r>
              <a:rPr lang="ar-SA" sz="2800" b="1" i="1" dirty="0">
                <a:latin typeface="Times New Roman" pitchFamily="18" charset="0"/>
              </a:rPr>
              <a:t> </a:t>
            </a:r>
            <a:r>
              <a:rPr lang="ar-SA" sz="2000" b="1" i="1" dirty="0" smtClean="0">
                <a:latin typeface="Times New Roman" pitchFamily="18" charset="0"/>
              </a:rPr>
              <a:t>(لا </a:t>
            </a:r>
            <a:r>
              <a:rPr lang="ar-SA" sz="2000" b="1" i="1" dirty="0">
                <a:latin typeface="Times New Roman" pitchFamily="18" charset="0"/>
              </a:rPr>
              <a:t>تطابق </a:t>
            </a:r>
            <a:r>
              <a:rPr lang="ar-SA" sz="2000" b="1" i="1" dirty="0" smtClean="0">
                <a:latin typeface="Times New Roman" pitchFamily="18" charset="0"/>
              </a:rPr>
              <a:t>تماما ولا تخالف تماما </a:t>
            </a:r>
            <a:r>
              <a:rPr lang="ar-SA" sz="2000" b="1" i="1" dirty="0">
                <a:latin typeface="Times New Roman" pitchFamily="18" charset="0"/>
              </a:rPr>
              <a:t>)</a:t>
            </a:r>
            <a:r>
              <a:rPr lang="ar-SA" sz="2000" b="1" dirty="0">
                <a:latin typeface="Times New Roman" pitchFamily="18" charset="0"/>
              </a:rPr>
              <a:t> </a:t>
            </a:r>
            <a:endParaRPr lang="ar-SA" sz="2000" b="1" dirty="0" smtClean="0">
              <a:latin typeface="Times New Roman" pitchFamily="18" charset="0"/>
            </a:endParaRPr>
          </a:p>
          <a:p>
            <a:pPr algn="r">
              <a:lnSpc>
                <a:spcPct val="160000"/>
              </a:lnSpc>
              <a:buFont typeface="Wingdings" pitchFamily="2" charset="2"/>
              <a:buNone/>
            </a:pPr>
            <a:r>
              <a:rPr lang="ar-SA" sz="2000" b="1" dirty="0" smtClean="0">
                <a:latin typeface="Times New Roman" pitchFamily="18" charset="0"/>
              </a:rPr>
              <a:t>         </a:t>
            </a:r>
            <a:endParaRPr lang="ar-SA" sz="2000" b="1" i="1" dirty="0">
              <a:solidFill>
                <a:srgbClr val="FFFF99"/>
              </a:solidFill>
              <a:latin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b="1" dirty="0">
                <a:latin typeface="Times New Roman" pitchFamily="18" charset="0"/>
              </a:rPr>
              <a:t>               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●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ar-SA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مبالغة وتعميم وقلة علم </a:t>
            </a:r>
            <a:r>
              <a:rPr lang="ar-SA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بالشرع</a:t>
            </a:r>
            <a:r>
              <a:rPr lang="ar-SA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وبالطب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b="1" dirty="0">
                <a:latin typeface="Times New Roman" pitchFamily="18" charset="0"/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b="1" dirty="0" smtClean="0"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</a:rPr>
              <a:t>تكثر فيها التجارب الشخصية (بقالب شرعي)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2910" y="928670"/>
            <a:ext cx="2411412" cy="10795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SA" sz="3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المجتمع</a:t>
            </a:r>
            <a:endParaRPr lang="en-US" sz="3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3" name="Picture 5" descr="بيت طي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5018568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شكل بيضاوي 6"/>
          <p:cNvSpPr/>
          <p:nvPr/>
        </p:nvSpPr>
        <p:spPr>
          <a:xfrm>
            <a:off x="1214414" y="3500438"/>
            <a:ext cx="3286148" cy="9144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itchFamily="34" charset="0"/>
              <a:buChar char="•"/>
            </a:pPr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3571868" y="3500438"/>
            <a:ext cx="3214710" cy="8429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itchFamily="34" charset="0"/>
              <a:buChar char="•"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7"/>
            <a:ext cx="8229600" cy="4857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230000"/>
              </a:lnSpc>
              <a:buFont typeface="Wingdings" pitchFamily="2" charset="2"/>
              <a:buNone/>
            </a:pPr>
            <a:r>
              <a:rPr lang="ar-SA" sz="1000" dirty="0"/>
              <a:t> </a:t>
            </a:r>
            <a:endParaRPr lang="ar-SA" sz="1000" dirty="0" smtClean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ar-SA" sz="1000" dirty="0" smtClean="0"/>
              <a:t>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●</a:t>
            </a:r>
            <a:r>
              <a:rPr lang="ar-S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حرمان المرضى من العلاج الطبي </a:t>
            </a:r>
            <a:r>
              <a:rPr lang="ar-S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السليم.</a:t>
            </a:r>
            <a:endParaRPr lang="ar-SA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sz="2400" b="1" i="1" dirty="0">
                <a:latin typeface="Times New Roman" pitchFamily="18" charset="0"/>
              </a:rPr>
              <a:t> التدخل في </a:t>
            </a:r>
            <a:r>
              <a:rPr lang="ar-SA" sz="2400" b="1" i="1" dirty="0" smtClean="0">
                <a:latin typeface="Times New Roman" pitchFamily="18" charset="0"/>
              </a:rPr>
              <a:t>التشخيص الطبي </a:t>
            </a:r>
            <a:r>
              <a:rPr lang="ar-SA" sz="2400" b="1" i="1" dirty="0">
                <a:latin typeface="Times New Roman" pitchFamily="18" charset="0"/>
              </a:rPr>
              <a:t>والجزم بناء على خبرات شخصية  </a:t>
            </a:r>
            <a:r>
              <a:rPr lang="ar-SA" sz="2400" b="1" i="1" dirty="0" smtClean="0">
                <a:latin typeface="Times New Roman" pitchFamily="18" charset="0"/>
              </a:rPr>
              <a:t>. </a:t>
            </a:r>
            <a:endParaRPr lang="ar-SA" sz="2400" b="1" i="1" dirty="0">
              <a:latin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ar-SA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●</a:t>
            </a:r>
            <a:r>
              <a:rPr lang="ar-S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التدخل في طريقة التداوي دون </a:t>
            </a:r>
            <a:r>
              <a:rPr lang="ar-SA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مسئولية.</a:t>
            </a:r>
            <a:endParaRPr lang="ar-SA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ar-SA" sz="2400" b="1" i="1" dirty="0">
                <a:latin typeface="Times New Roman" pitchFamily="18" charset="0"/>
              </a:rPr>
              <a:t> 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●</a:t>
            </a:r>
            <a:r>
              <a:rPr lang="ar-SA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إيذاء المرضى بالضرب والكهرباء </a:t>
            </a:r>
            <a:r>
              <a:rPr lang="ar-S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وخلطات علاجية ضارة وغيرها.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ar-S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</a:t>
            </a:r>
            <a:r>
              <a:rPr lang="ar-S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مشكلات بين الأشخاص (اتهام أبرياء بالعين والسحر ... ).</a:t>
            </a:r>
          </a:p>
          <a:p>
            <a:pPr>
              <a:lnSpc>
                <a:spcPct val="230000"/>
              </a:lnSpc>
              <a:buNone/>
            </a:pPr>
            <a:r>
              <a:rPr lang="ar-S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●</a:t>
            </a:r>
            <a:r>
              <a:rPr lang="ar-S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تجاوزات أخلاقية / شرعية / أمنية .</a:t>
            </a:r>
            <a:endParaRPr lang="ar-SA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230000"/>
              </a:lnSpc>
              <a:buFont typeface="Wingdings" pitchFamily="2" charset="2"/>
              <a:buNone/>
            </a:pPr>
            <a:endParaRPr lang="ar-SA" sz="1800" b="1" dirty="0">
              <a:solidFill>
                <a:srgbClr val="99CC00"/>
              </a:solidFill>
              <a:latin typeface="Times New Roman" pitchFamily="18" charset="0"/>
            </a:endParaRPr>
          </a:p>
          <a:p>
            <a:pPr>
              <a:lnSpc>
                <a:spcPct val="230000"/>
              </a:lnSpc>
              <a:buFont typeface="Wingdings" pitchFamily="2" charset="2"/>
              <a:buNone/>
            </a:pPr>
            <a:r>
              <a:rPr lang="ar-SA" sz="1000" b="1" dirty="0">
                <a:latin typeface="Times New Roman" pitchFamily="18" charset="0"/>
              </a:rPr>
              <a:t>  </a:t>
            </a:r>
            <a:endParaRPr lang="en-US" sz="1000" b="1" dirty="0">
              <a:latin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428992" y="500042"/>
            <a:ext cx="321471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800" b="1" i="1" dirty="0" smtClean="0">
                <a:solidFill>
                  <a:schemeClr val="accent4">
                    <a:lumMod val="75000"/>
                  </a:schemeClr>
                </a:solidFill>
              </a:rPr>
              <a:t>الآثــــار</a:t>
            </a:r>
            <a:endParaRPr lang="ar-SA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28604"/>
            <a:ext cx="8424863" cy="571504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ar-SA" sz="2800" dirty="0"/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sz="2800" dirty="0"/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sz="2800" dirty="0">
                <a:latin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</a:rPr>
              <a:t>هل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السحر</a:t>
            </a:r>
            <a:r>
              <a:rPr lang="ar-SA" sz="2800" b="1" dirty="0">
                <a:latin typeface="Times New Roman" pitchFamily="18" charset="0"/>
              </a:rPr>
              <a:t>/</a:t>
            </a:r>
            <a:r>
              <a:rPr lang="ar-SA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المـس</a:t>
            </a:r>
            <a:r>
              <a:rPr lang="ar-SA" sz="28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</a:rPr>
              <a:t> / </a:t>
            </a:r>
            <a:r>
              <a:rPr lang="ar-SA" sz="2800" b="1" dirty="0">
                <a:solidFill>
                  <a:srgbClr val="FF0000"/>
                </a:solidFill>
                <a:latin typeface="Times New Roman" pitchFamily="18" charset="0"/>
              </a:rPr>
              <a:t> العين</a:t>
            </a:r>
            <a:r>
              <a:rPr lang="ar-SA" sz="2800" b="1" dirty="0">
                <a:latin typeface="Times New Roman" pitchFamily="18" charset="0"/>
              </a:rPr>
              <a:t> تسبب أمراضاً نفسية أم لا ؟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sz="2800" b="1" dirty="0">
                <a:latin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sz="2800" b="1" dirty="0">
                <a:latin typeface="Times New Roman" pitchFamily="18" charset="0"/>
              </a:rPr>
              <a:t> هل نستطيع أن نضبط علامات وأعراض</a:t>
            </a:r>
            <a:r>
              <a:rPr lang="ar-SA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السحر</a:t>
            </a:r>
            <a:r>
              <a:rPr lang="ar-SA" sz="2800" b="1" dirty="0">
                <a:solidFill>
                  <a:srgbClr val="CCFFCC"/>
                </a:solidFill>
                <a:latin typeface="Times New Roman" pitchFamily="18" charset="0"/>
              </a:rPr>
              <a:t> 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والمس</a:t>
            </a:r>
            <a:r>
              <a:rPr lang="ar-SA" sz="2800" b="1" dirty="0">
                <a:latin typeface="Times New Roman" pitchFamily="18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Times New Roman" pitchFamily="18" charset="0"/>
              </a:rPr>
              <a:t>والعين</a:t>
            </a:r>
            <a:r>
              <a:rPr lang="ar-SA" sz="2800" b="1" dirty="0">
                <a:latin typeface="Times New Roman" pitchFamily="18" charset="0"/>
              </a:rPr>
              <a:t> ونعزلها عن الأمراض النفسية لنركز على علاجها بالرقية فقط؟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sz="2800" b="1" dirty="0">
                <a:latin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●</a:t>
            </a:r>
            <a:r>
              <a:rPr lang="ar-SA" sz="2800" b="1" dirty="0">
                <a:latin typeface="Times New Roman" pitchFamily="18" charset="0"/>
              </a:rPr>
              <a:t>هل </a:t>
            </a:r>
            <a:r>
              <a:rPr lang="ar-SA" sz="2800" b="1" dirty="0" err="1">
                <a:latin typeface="Times New Roman" pitchFamily="18" charset="0"/>
              </a:rPr>
              <a:t>يكتفى</a:t>
            </a:r>
            <a:r>
              <a:rPr lang="ar-SA" sz="2800" b="1" dirty="0">
                <a:latin typeface="Times New Roman" pitchFamily="18" charset="0"/>
              </a:rPr>
              <a:t> بالرقية الشرعية في علاج الحالات النفسية ؟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sz="2800" b="1" dirty="0">
                <a:latin typeface="Times New Roman" pitchFamily="18" charset="0"/>
              </a:rPr>
              <a:t>     هل ننكر السحر / المس/ العين  ؟ 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    هل ....   هل ....    هل ...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ارض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786190"/>
            <a:ext cx="4071966" cy="2316155"/>
          </a:xfrm>
          <a:prstGeom prst="rect">
            <a:avLst/>
          </a:prstGeom>
          <a:noFill/>
          <a:ln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Summary</a:t>
            </a:r>
            <a:endParaRPr lang="ar-SA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34" y="2214554"/>
            <a:ext cx="822960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Biological – Psychological – Social  Factors.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34" y="3143248"/>
            <a:ext cx="821537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Predisposing –Precipitating-Aggravating - Maintaining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00034" y="3929066"/>
            <a:ext cx="8072494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 consider  Bio-Psycho- Social  aspects.</a:t>
            </a:r>
            <a:endParaRPr lang="ar-S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785786" y="4214818"/>
            <a:ext cx="4572032" cy="42227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l" rtl="0"/>
            <a:endParaRPr lang="ar-SA" kern="10" normalizeH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00034" y="4786322"/>
            <a:ext cx="808672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Supernatural causes .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sz="3600" b="1" dirty="0" smtClean="0"/>
              <a:t>Reference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Basic Psychiatry ,Prof. Alsughayir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chapter 5 (P 61- 65).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6" name="Picture 4" descr="20060406(02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66"/>
            <a:ext cx="9144000" cy="5929354"/>
          </a:xfrm>
          <a:prstGeom prst="rect">
            <a:avLst/>
          </a:prstGeom>
          <a:noFill/>
          <a:ln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57158" y="500042"/>
            <a:ext cx="850112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 Title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Etiology in Psychiatry</a:t>
            </a:r>
            <a:endParaRPr kumimoji="0" lang="ar-S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214282" y="4857760"/>
            <a:ext cx="8786874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year  Medical  Students </a:t>
            </a: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214282" y="5572140"/>
            <a:ext cx="8786874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Mohammed Alsughayir</a:t>
            </a:r>
            <a:r>
              <a:rPr kumimoji="0" lang="ar-S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أد</a:t>
            </a:r>
            <a:r>
              <a:rPr kumimoji="0" lang="ar-S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محمد الصغـيّ</a:t>
            </a:r>
            <a:r>
              <a:rPr kumimoji="0" lang="ar-S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    </a:t>
            </a:r>
            <a:endParaRPr kumimoji="0" lang="ar-S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Lecture  </a:t>
            </a:r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At the end of the lecture students should be able to: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ar-S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Know  the </a:t>
            </a: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</a:rPr>
              <a:t>multifactorial causes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of psych. disorders.</a:t>
            </a:r>
          </a:p>
          <a:p>
            <a:pPr algn="l" rtl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Understand the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interaction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between causes.</a:t>
            </a:r>
          </a:p>
          <a:p>
            <a:pPr algn="l" rtl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Consider 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all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the etiological factors in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the management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8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4114800" cy="3024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rtl="0">
              <a:buFont typeface="Wingdings" pitchFamily="2" charset="2"/>
              <a:buNone/>
            </a:pPr>
            <a:endParaRPr lang="en-US" sz="3600" b="1" i="1" dirty="0" smtClean="0"/>
          </a:p>
          <a:p>
            <a:pPr algn="ctr" rtl="0">
              <a:buFont typeface="Wingdings" pitchFamily="2" charset="2"/>
              <a:buNone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Biological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357422" y="3213100"/>
            <a:ext cx="4214841" cy="30019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 i="1" dirty="0" smtClean="0">
              <a:latin typeface="Verdana" pitchFamily="34" charset="0"/>
            </a:endParaRPr>
          </a:p>
          <a:p>
            <a:pPr algn="ctr"/>
            <a:r>
              <a:rPr lang="en-US" sz="3200" b="1" i="1" smtClean="0">
                <a:latin typeface="Calibri" pitchFamily="34" charset="0"/>
                <a:cs typeface="Calibri" pitchFamily="34" charset="0"/>
              </a:rPr>
              <a:t>social</a:t>
            </a:r>
            <a:endParaRPr lang="en-US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429124" y="1357298"/>
            <a:ext cx="3960812" cy="2870209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Psychological</a:t>
            </a:r>
            <a:endParaRPr lang="en-US" sz="3200" b="1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1785918" y="3143248"/>
            <a:ext cx="5072098" cy="1357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b="1" i="1" dirty="0" smtClean="0">
                <a:solidFill>
                  <a:srgbClr val="FFFF00"/>
                </a:solidFill>
                <a:latin typeface="Verdana" pitchFamily="34" charset="0"/>
              </a:rPr>
              <a:t>Bio-Psycho-Social</a:t>
            </a:r>
            <a:endParaRPr lang="en-US" sz="24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85720" y="476250"/>
            <a:ext cx="85725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Causes of  mental disorders </a:t>
            </a:r>
            <a:endParaRPr lang="en-US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BIOLOGICAL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l" rtl="0">
              <a:lnSpc>
                <a:spcPct val="110000"/>
              </a:lnSpc>
            </a:pPr>
            <a:r>
              <a:rPr lang="en-US" sz="3600" b="1" i="1" dirty="0"/>
              <a:t>GENETIC </a:t>
            </a:r>
          </a:p>
          <a:p>
            <a:pPr algn="l" rtl="0">
              <a:lnSpc>
                <a:spcPct val="110000"/>
              </a:lnSpc>
            </a:pP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NEUROPATHOLGICAL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3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ENDOCRINOLOGICAL</a:t>
            </a:r>
          </a:p>
          <a:p>
            <a:pPr algn="l" rtl="0">
              <a:lnSpc>
                <a:spcPct val="110000"/>
              </a:lnSpc>
            </a:pPr>
            <a:r>
              <a:rPr lang="en-US" sz="3600" b="1" i="1" dirty="0"/>
              <a:t>PHARMACOLOGICAL</a:t>
            </a:r>
          </a:p>
          <a:p>
            <a:pPr algn="l" rtl="0">
              <a:lnSpc>
                <a:spcPct val="110000"/>
              </a:lnSpc>
            </a:pPr>
            <a:r>
              <a:rPr lang="en-US" sz="3600" b="1" i="1" dirty="0">
                <a:solidFill>
                  <a:srgbClr val="FFFF99"/>
                </a:solidFill>
              </a:rPr>
              <a:t>METABOLIC</a:t>
            </a:r>
          </a:p>
          <a:p>
            <a:pPr algn="l" rtl="0">
              <a:lnSpc>
                <a:spcPct val="110000"/>
              </a:lnSpc>
            </a:pP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INFLAMMATORY</a:t>
            </a:r>
            <a:endParaRPr lang="ar-SA" sz="36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ar-SA" sz="3600" b="1" i="1" dirty="0"/>
              <a:t>ِِِِِِِِ</a:t>
            </a:r>
            <a:r>
              <a:rPr lang="en-US" sz="3600" b="1" i="1" dirty="0"/>
              <a:t>AUTOIMMUNE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solidFill>
            <a:srgbClr val="FFFFCC"/>
          </a:solidFill>
        </p:spPr>
        <p:txBody>
          <a:bodyPr/>
          <a:lstStyle/>
          <a:p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  <a:t>PSYCHOLOGICAL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472005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endParaRPr lang="en-US" sz="3600" b="1" i="1" dirty="0" smtClean="0">
              <a:solidFill>
                <a:srgbClr val="FFFF6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Thinking Distortions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       ( see pages: 13-cognitive theory- , 63 ,355 in Basic Psychiatry)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Behavioral  Problems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( see pages: 12-learning theories- , 63 ,352 in Basic Psychiatry)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Psychodynamic  Factors.</a:t>
            </a:r>
            <a:endParaRPr lang="en-US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4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Subconscious conflict between instinctive needs &amp; reality.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     ( see pages: 63- 68 in Basic Psychiatry)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3600" b="1" i="1" dirty="0">
              <a:solidFill>
                <a:srgbClr val="FFFF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7</a:t>
            </a:fld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0501" y="1928803"/>
          <a:ext cx="4766736" cy="2928958"/>
        </p:xfrm>
        <a:graphic>
          <a:graphicData uri="http://schemas.openxmlformats.org/presentationml/2006/ole">
            <p:oleObj spid="_x0000_s1026" name="حزمة" r:id="rId3" imgW="790560" imgH="485640" progId="Package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20060406(025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1571612"/>
            <a:ext cx="3714776" cy="4429156"/>
          </a:xfrm>
          <a:noFill/>
          <a:ln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7813"/>
            <a:ext cx="8329642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  <a:t>SOCIAL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571613"/>
            <a:ext cx="4714908" cy="44291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FAMILY 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CONFLICT</a:t>
            </a:r>
          </a:p>
          <a:p>
            <a:pPr algn="l" rtl="0">
              <a:lnSpc>
                <a:spcPct val="120000"/>
              </a:lnSpc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MARITAL  DISCORD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lnSpc>
                <a:spcPct val="120000"/>
              </a:lnSpc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FINANCIAL  DIFFICULTIES</a:t>
            </a:r>
          </a:p>
          <a:p>
            <a:pPr algn="l" rtl="0">
              <a:lnSpc>
                <a:spcPct val="120000"/>
              </a:lnSpc>
            </a:pPr>
            <a:r>
              <a:rPr lang="en-US" b="1" i="1" dirty="0">
                <a:solidFill>
                  <a:schemeClr val="hlink"/>
                </a:solidFill>
              </a:rPr>
              <a:t>EDUCATIONAL </a:t>
            </a:r>
            <a:r>
              <a:rPr lang="en-US" b="1" i="1" dirty="0" smtClean="0">
                <a:solidFill>
                  <a:schemeClr val="hlink"/>
                </a:solidFill>
              </a:rPr>
              <a:t> STRESS</a:t>
            </a:r>
          </a:p>
          <a:p>
            <a:pPr algn="l" rtl="0">
              <a:lnSpc>
                <a:spcPct val="120000"/>
              </a:lnSpc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OCCUPATIONAL  STRESS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</a:pPr>
            <a:r>
              <a:rPr lang="en-US" b="1" i="1" dirty="0"/>
              <a:t>OTHERS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CA79-B661-4065-B106-AA061C5112F7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315200" y="5162550"/>
            <a:ext cx="1828800" cy="1123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E.g. continuation of marital problems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435600" y="5162550"/>
            <a:ext cx="1879600" cy="1123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E.g. Marital conflict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57600" y="5162550"/>
            <a:ext cx="1778000" cy="1123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E.g. Marriage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908175" y="5162550"/>
            <a:ext cx="1749425" cy="1123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E.g. Parental separation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5162550"/>
            <a:ext cx="1908175" cy="1123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315200" y="3451225"/>
            <a:ext cx="1828800" cy="171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Continuation of such </a:t>
            </a:r>
            <a:r>
              <a:rPr lang="en-US" sz="2000" dirty="0" smtClean="0">
                <a:solidFill>
                  <a:schemeClr val="bg1"/>
                </a:solidFill>
              </a:rPr>
              <a:t>stresses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435600" y="3451225"/>
            <a:ext cx="1879600" cy="171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Further psychological stresses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657600" y="3451225"/>
            <a:ext cx="1778000" cy="171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Sudden or severe psychological stress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908175" y="3451225"/>
            <a:ext cx="1749425" cy="171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Abnormal personality traits with poor stress adaptation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451225"/>
            <a:ext cx="1908175" cy="171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</a:t>
            </a:r>
            <a:r>
              <a:rPr lang="en-US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3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315200" y="1736725"/>
            <a:ext cx="18288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E.g. Continuation of cannabis abuse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435600" y="1736725"/>
            <a:ext cx="18796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E.g. Further abuse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657600" y="1736725"/>
            <a:ext cx="17780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E.g. First dose of cannabis abuse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908175" y="1736725"/>
            <a:ext cx="1749425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E.g. Genetic predisposition e.g. panic disorder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1736725"/>
            <a:ext cx="1908175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en-US" sz="3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15200" y="0"/>
            <a:ext cx="1828800" cy="1736725"/>
          </a:xfrm>
          <a:prstGeom prst="rect">
            <a:avLst/>
          </a:prstGeom>
          <a:solidFill>
            <a:srgbClr val="F0BEA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Maint</a:t>
            </a:r>
            <a:r>
              <a:rPr lang="en-US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F.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35600" y="0"/>
            <a:ext cx="1879600" cy="1736725"/>
          </a:xfrm>
          <a:prstGeom prst="rect">
            <a:avLst/>
          </a:prstGeom>
          <a:solidFill>
            <a:srgbClr val="C0FBA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b="1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Aggra</a:t>
            </a:r>
            <a:r>
              <a:rPr lang="en-US" sz="28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F.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3657600" y="0"/>
            <a:ext cx="1778000" cy="173672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b="1" i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Precip</a:t>
            </a:r>
            <a:r>
              <a:rPr lang="en-US" sz="2800" b="1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F.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908175" y="0"/>
            <a:ext cx="1749425" cy="17367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400" b="1" i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Predis</a:t>
            </a:r>
            <a:r>
              <a:rPr lang="en-US" sz="28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F.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19081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Effect  </a:t>
            </a:r>
            <a:endParaRPr lang="ar-SA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ar-SA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Nature    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0" y="17367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0" y="34512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0" y="51625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0" y="687705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0" y="0"/>
            <a:ext cx="0" cy="6877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908175" y="0"/>
            <a:ext cx="0" cy="687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3657600" y="0"/>
            <a:ext cx="0" cy="687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435600" y="0"/>
            <a:ext cx="0" cy="687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315200" y="0"/>
            <a:ext cx="0" cy="687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9144000" y="0"/>
            <a:ext cx="0" cy="6877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0" y="0"/>
            <a:ext cx="1857356" cy="171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5" name="عنصر نائب لرقم الشريحة 34"/>
          <p:cNvSpPr>
            <a:spLocks noGrp="1"/>
          </p:cNvSpPr>
          <p:nvPr>
            <p:ph type="sldNum" sz="quarter" idx="12"/>
          </p:nvPr>
        </p:nvSpPr>
        <p:spPr>
          <a:xfrm>
            <a:off x="785786" y="6286520"/>
            <a:ext cx="2133600" cy="457200"/>
          </a:xfrm>
        </p:spPr>
        <p:txBody>
          <a:bodyPr/>
          <a:lstStyle/>
          <a:p>
            <a:pPr rtl="0"/>
            <a:fld id="{693E6709-5643-4849-A80B-923DDE3B71FC}" type="slidenum">
              <a:rPr lang="ar-SA" smtClean="0">
                <a:solidFill>
                  <a:schemeClr val="tx2">
                    <a:lumMod val="75000"/>
                  </a:schemeClr>
                </a:solidFill>
              </a:rPr>
              <a:pPr rtl="0"/>
              <a:t>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عنصر نائب للتذييل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560</Words>
  <Application>Microsoft Office PowerPoint</Application>
  <PresentationFormat>عرض على الشاشة (3:4)‏</PresentationFormat>
  <Paragraphs>142</Paragraphs>
  <Slides>17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9" baseType="lpstr">
      <vt:lpstr>سمة Office</vt:lpstr>
      <vt:lpstr>حزمة</vt:lpstr>
      <vt:lpstr>الشريحة 1</vt:lpstr>
      <vt:lpstr>الشريحة 2</vt:lpstr>
      <vt:lpstr> Lecture  Objectives :    At the end of the lecture students should be able to:  </vt:lpstr>
      <vt:lpstr>الشريحة 4</vt:lpstr>
      <vt:lpstr>BIOLOGICAL</vt:lpstr>
      <vt:lpstr>PSYCHOLOGICAL</vt:lpstr>
      <vt:lpstr>الشريحة 7</vt:lpstr>
      <vt:lpstr>SOCIAL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Summary</vt:lpstr>
      <vt:lpstr>Reference</vt:lpstr>
    </vt:vector>
  </TitlesOfParts>
  <Company>اليحيى للكمبيوتر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 Title : Introduction to Psychiatry (462 Psych)</dc:title>
  <dc:creator>user</dc:creator>
  <cp:lastModifiedBy>user</cp:lastModifiedBy>
  <cp:revision>43</cp:revision>
  <dcterms:created xsi:type="dcterms:W3CDTF">2011-09-04T18:44:13Z</dcterms:created>
  <dcterms:modified xsi:type="dcterms:W3CDTF">2011-09-08T22:14:24Z</dcterms:modified>
</cp:coreProperties>
</file>