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30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89" r:id="rId12"/>
    <p:sldId id="281" r:id="rId13"/>
    <p:sldId id="276" r:id="rId14"/>
    <p:sldId id="277" r:id="rId15"/>
    <p:sldId id="279" r:id="rId16"/>
    <p:sldId id="280" r:id="rId17"/>
    <p:sldId id="285" r:id="rId18"/>
    <p:sldId id="283" r:id="rId19"/>
    <p:sldId id="267" r:id="rId20"/>
    <p:sldId id="290" r:id="rId21"/>
    <p:sldId id="284" r:id="rId22"/>
    <p:sldId id="268" r:id="rId23"/>
    <p:sldId id="269" r:id="rId24"/>
    <p:sldId id="270" r:id="rId25"/>
    <p:sldId id="275" r:id="rId26"/>
    <p:sldId id="288" r:id="rId27"/>
    <p:sldId id="287" r:id="rId28"/>
    <p:sldId id="29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EA15085-C2FB-45F6-98CE-1CC0DEA338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9F98A-0E64-41A0-AF53-D8284D0748FD}" type="slidenum">
              <a:rPr lang="en-US"/>
              <a:pPr/>
              <a:t>27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F83BD-A08A-4F88-BD54-5627B030C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92F56-44F2-4CFA-BD45-99DE216DA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D651B-CD39-41EA-80FA-8ED610E4F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5C299-2CF7-47D6-8263-6633EBB6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DA87-4448-4A82-A09F-CF6AA2C08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08222-4F33-40F3-A478-CF8A43CDA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06E52-A444-43D4-8DDC-2430A3C26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B154C-9695-4045-BC76-EC1ABBDC7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20E47-7C5A-4BD2-8C9E-F8FAFB6D8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98D57-C095-4811-A33A-100592A12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D6231-ADEA-4067-8E69-76BFDB9A4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27BFB6-8A9A-4B26-9688-24B7F409C1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itlvideo.uc.edu/aitl/MSE/MSEkm.sw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Mental Status Exam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406640" cy="1752600"/>
          </a:xfrm>
        </p:spPr>
        <p:txBody>
          <a:bodyPr/>
          <a:lstStyle/>
          <a:p>
            <a:r>
              <a:rPr lang="en-US" dirty="0" smtClean="0"/>
              <a:t>Ahmad AlHadi, </a:t>
            </a:r>
            <a:r>
              <a:rPr lang="en-US" dirty="0"/>
              <a:t>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Affect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800" dirty="0"/>
              <a:t>The emotional state we observe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Type: </a:t>
            </a:r>
            <a:r>
              <a:rPr lang="en-US" sz="2400" dirty="0" err="1" smtClean="0"/>
              <a:t>euthymic</a:t>
            </a:r>
            <a:r>
              <a:rPr lang="en-US" sz="2400" dirty="0" smtClean="0"/>
              <a:t>, </a:t>
            </a:r>
            <a:r>
              <a:rPr lang="en-US" sz="2400" dirty="0" err="1" smtClean="0"/>
              <a:t>dysphoric</a:t>
            </a:r>
            <a:r>
              <a:rPr lang="en-US" sz="2400" dirty="0" smtClean="0"/>
              <a:t>, depressed</a:t>
            </a:r>
            <a:r>
              <a:rPr lang="en-US" sz="2400" dirty="0"/>
              <a:t>, irritable, </a:t>
            </a:r>
            <a:r>
              <a:rPr lang="en-US" sz="2400" dirty="0" smtClean="0"/>
              <a:t>angry, euphoric, elevated</a:t>
            </a:r>
            <a:r>
              <a:rPr lang="en-US" sz="2400" dirty="0"/>
              <a:t>, </a:t>
            </a:r>
            <a:r>
              <a:rPr lang="en-US" sz="2400" dirty="0" smtClean="0"/>
              <a:t>elated, anxious.</a:t>
            </a:r>
            <a:endParaRPr lang="en-US" sz="2400" dirty="0"/>
          </a:p>
          <a:p>
            <a:pPr lvl="1">
              <a:spcBef>
                <a:spcPts val="1800"/>
              </a:spcBef>
            </a:pPr>
            <a:r>
              <a:rPr lang="en-US" sz="2400" dirty="0"/>
              <a:t>Range: full (normal) vs. restricted, blunted or flat, labile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Congruency: does it match the mood-(mood congruent vs. mood incongruent)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Stability: stable vs. </a:t>
            </a:r>
            <a:r>
              <a:rPr lang="en-US" sz="2400" dirty="0" smtClean="0"/>
              <a:t>labile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How to ask?</a:t>
            </a:r>
          </a:p>
        </p:txBody>
      </p:sp>
      <p:pic>
        <p:nvPicPr>
          <p:cNvPr id="12294" name="Picture 6" descr="C:\Users\AHMAD\AppData\Local\Microsoft\Windows\Temporary Internet Files\Content.IE5\RDAGCMWX\MC9000487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495800"/>
            <a:ext cx="1635862" cy="190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5 senses</a:t>
            </a:r>
          </a:p>
          <a:p>
            <a:endParaRPr lang="en-US" dirty="0" smtClean="0"/>
          </a:p>
          <a:p>
            <a:r>
              <a:rPr lang="en-US" dirty="0" smtClean="0"/>
              <a:t>E.g. illusions, hallucinations, derealization, depersonalization.</a:t>
            </a:r>
          </a:p>
          <a:p>
            <a:endParaRPr lang="en-US" dirty="0"/>
          </a:p>
        </p:txBody>
      </p:sp>
      <p:pic>
        <p:nvPicPr>
          <p:cNvPr id="56322" name="Picture 2" descr="C:\Users\AHMAD\AppData\Local\Microsoft\Windows\Temporary Internet Files\Content.IE5\RDAGCMWX\MC900238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800600"/>
            <a:ext cx="798214" cy="1223594"/>
          </a:xfrm>
          <a:prstGeom prst="rect">
            <a:avLst/>
          </a:prstGeom>
          <a:noFill/>
        </p:spPr>
      </p:pic>
      <p:pic>
        <p:nvPicPr>
          <p:cNvPr id="56323" name="Picture 3" descr="C:\Users\AHMAD\AppData\Local\Microsoft\Windows\Temporary Internet Files\Content.IE5\URWKO7GN\MC9002381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029200"/>
            <a:ext cx="1588883" cy="722768"/>
          </a:xfrm>
          <a:prstGeom prst="rect">
            <a:avLst/>
          </a:prstGeom>
          <a:noFill/>
        </p:spPr>
      </p:pic>
      <p:pic>
        <p:nvPicPr>
          <p:cNvPr id="56324" name="Picture 4" descr="C:\Users\AHMAD\AppData\Local\Microsoft\Windows\Temporary Internet Files\Content.IE5\C370XRX9\MC9002381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876800"/>
            <a:ext cx="1445537" cy="914400"/>
          </a:xfrm>
          <a:prstGeom prst="rect">
            <a:avLst/>
          </a:prstGeom>
          <a:noFill/>
        </p:spPr>
      </p:pic>
      <p:pic>
        <p:nvPicPr>
          <p:cNvPr id="56325" name="Picture 5" descr="C:\Users\AHMAD\AppData\Local\Microsoft\Windows\Temporary Internet Files\Content.IE5\QINV419B\MC90021148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4433" y="5038944"/>
            <a:ext cx="1033167" cy="1819055"/>
          </a:xfrm>
          <a:prstGeom prst="rect">
            <a:avLst/>
          </a:prstGeom>
          <a:noFill/>
        </p:spPr>
      </p:pic>
      <p:pic>
        <p:nvPicPr>
          <p:cNvPr id="56326" name="Picture 6" descr="C:\Users\AHMAD\AppData\Local\Microsoft\Windows\Temporary Internet Files\Content.IE5\URWKO7GN\MC90021147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5136968"/>
            <a:ext cx="1345194" cy="1721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800" b="1" dirty="0"/>
              <a:t>Hallucinations: </a:t>
            </a:r>
            <a:r>
              <a:rPr lang="en-US" sz="2800" dirty="0"/>
              <a:t>False sensory perceptions. Can be </a:t>
            </a:r>
            <a:r>
              <a:rPr lang="en-US" sz="2800" dirty="0" smtClean="0"/>
              <a:t>auditory, visual, tactile, olfactory or somatic.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Illusion: </a:t>
            </a:r>
            <a:endParaRPr lang="en-US" sz="2800" b="1" dirty="0"/>
          </a:p>
          <a:p>
            <a:pPr>
              <a:spcBef>
                <a:spcPts val="1800"/>
              </a:spcBef>
            </a:pPr>
            <a:r>
              <a:rPr lang="en-US" sz="2800" b="1" dirty="0"/>
              <a:t>Derealization: </a:t>
            </a:r>
            <a:r>
              <a:rPr lang="en-US" sz="2800" dirty="0"/>
              <a:t>Feelings the outer environment feels unreal</a:t>
            </a:r>
          </a:p>
          <a:p>
            <a:pPr>
              <a:spcBef>
                <a:spcPts val="1800"/>
              </a:spcBef>
            </a:pPr>
            <a:r>
              <a:rPr lang="en-US" sz="2800" b="1" dirty="0"/>
              <a:t>Depersonalization: </a:t>
            </a:r>
            <a:r>
              <a:rPr lang="en-US" sz="2800" dirty="0"/>
              <a:t>Sensation of unreality concerning oneself or parts of oneself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800" dirty="0"/>
              <a:t>Describes the rate of thoughts, how they flow and are connected. 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Normal: tight, logical and linear, coherent and goal directed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Abnormal: associations are not clear, organized, coherent. </a:t>
            </a:r>
            <a:endParaRPr lang="en-US" sz="2800" dirty="0" smtClean="0"/>
          </a:p>
          <a:p>
            <a:pPr>
              <a:spcBef>
                <a:spcPts val="1800"/>
              </a:spcBef>
            </a:pPr>
            <a:r>
              <a:rPr lang="en-US" sz="2800" dirty="0" smtClean="0"/>
              <a:t>Examples </a:t>
            </a:r>
            <a:r>
              <a:rPr lang="en-US" sz="2800" dirty="0"/>
              <a:t>include circumstantial, tangential, loose, flight of ideas, word salad, clanging, thought blocking.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Process: examples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b="1" dirty="0"/>
              <a:t>Circumstantial: </a:t>
            </a:r>
            <a:r>
              <a:rPr lang="en-US" dirty="0"/>
              <a:t>provide unnecessary detail but eventually get to the point</a:t>
            </a:r>
          </a:p>
          <a:p>
            <a:pPr>
              <a:spcBef>
                <a:spcPts val="2400"/>
              </a:spcBef>
            </a:pPr>
            <a:r>
              <a:rPr lang="en-US" b="1" dirty="0"/>
              <a:t>Tangential: </a:t>
            </a:r>
            <a:r>
              <a:rPr lang="en-US" dirty="0"/>
              <a:t>Move from thought to thought that relate in some way but never get to the point</a:t>
            </a:r>
          </a:p>
          <a:p>
            <a:pPr>
              <a:spcBef>
                <a:spcPts val="2400"/>
              </a:spcBef>
            </a:pPr>
            <a:r>
              <a:rPr lang="en-US" b="1" dirty="0"/>
              <a:t>Loose</a:t>
            </a:r>
            <a:r>
              <a:rPr lang="en-US" dirty="0"/>
              <a:t>: Illogical shifting between unrelated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Process: examples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b="1" dirty="0"/>
              <a:t>Flight of ideas</a:t>
            </a:r>
            <a:r>
              <a:rPr lang="en-US" dirty="0"/>
              <a:t>: Quickly moving from one idea to another- see with mania</a:t>
            </a:r>
          </a:p>
          <a:p>
            <a:pPr>
              <a:spcBef>
                <a:spcPts val="2400"/>
              </a:spcBef>
            </a:pPr>
            <a:r>
              <a:rPr lang="en-US" b="1" dirty="0"/>
              <a:t>Thought blocking</a:t>
            </a:r>
            <a:r>
              <a:rPr lang="en-US" dirty="0"/>
              <a:t>: thoughts are interrupted</a:t>
            </a:r>
          </a:p>
          <a:p>
            <a:pPr>
              <a:spcBef>
                <a:spcPts val="2400"/>
              </a:spcBef>
            </a:pPr>
            <a:r>
              <a:rPr lang="en-US" b="1" dirty="0"/>
              <a:t>Perseveration</a:t>
            </a:r>
            <a:r>
              <a:rPr lang="en-US" dirty="0"/>
              <a:t>: Repetition of words, phrases or ideas</a:t>
            </a:r>
          </a:p>
          <a:p>
            <a:pPr>
              <a:spcBef>
                <a:spcPts val="2400"/>
              </a:spcBef>
            </a:pPr>
            <a:r>
              <a:rPr lang="en-US" b="1" dirty="0"/>
              <a:t>Word Salad</a:t>
            </a:r>
            <a:r>
              <a:rPr lang="en-US" dirty="0"/>
              <a:t>: Randomly spoken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 Content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Refers to the themes that occupy the patients </a:t>
            </a:r>
            <a:r>
              <a:rPr lang="en-US" dirty="0" smtClean="0"/>
              <a:t>thoughts.</a:t>
            </a:r>
          </a:p>
          <a:p>
            <a:endParaRPr lang="en-US" dirty="0"/>
          </a:p>
          <a:p>
            <a:r>
              <a:rPr lang="en-US" dirty="0"/>
              <a:t>Examples include </a:t>
            </a:r>
            <a:r>
              <a:rPr lang="en-US" dirty="0" smtClean="0"/>
              <a:t>preoccupations, ideas </a:t>
            </a:r>
            <a:r>
              <a:rPr lang="en-US" dirty="0"/>
              <a:t>of reference</a:t>
            </a:r>
            <a:r>
              <a:rPr lang="en-US" dirty="0" smtClean="0"/>
              <a:t>, delusions.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 Content: examples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/>
              <a:t>Preoccupations: </a:t>
            </a:r>
            <a:r>
              <a:rPr lang="en-US" sz="2800" dirty="0"/>
              <a:t>Suicidal or homicidal </a:t>
            </a:r>
            <a:r>
              <a:rPr lang="en-US" sz="2800" dirty="0" smtClean="0"/>
              <a:t>ideation, perseverations</a:t>
            </a:r>
            <a:r>
              <a:rPr lang="en-US" sz="2800" dirty="0"/>
              <a:t>, obsessions or </a:t>
            </a:r>
            <a:r>
              <a:rPr lang="en-US" sz="2800" dirty="0" smtClean="0"/>
              <a:t>compulsions.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Ideas </a:t>
            </a:r>
            <a:r>
              <a:rPr lang="en-US" sz="2800" b="1" dirty="0"/>
              <a:t>of </a:t>
            </a:r>
            <a:r>
              <a:rPr lang="en-US" sz="2800" b="1" dirty="0" smtClean="0"/>
              <a:t>Reference</a:t>
            </a:r>
            <a:r>
              <a:rPr lang="en-US" sz="2800" dirty="0" smtClean="0"/>
              <a:t>: </a:t>
            </a:r>
            <a:r>
              <a:rPr lang="en-US" sz="2800" dirty="0"/>
              <a:t>Misinterpretation of incidents and events in the outside world having direct personal reference to the patient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Delusions: </a:t>
            </a:r>
            <a:r>
              <a:rPr lang="en-US" sz="2800" dirty="0"/>
              <a:t>Fixed, false beliefs firmly held in spite of contradictory evidence</a:t>
            </a:r>
            <a:r>
              <a:rPr lang="en-US" sz="2400" dirty="0"/>
              <a:t>	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Control: </a:t>
            </a:r>
            <a:r>
              <a:rPr lang="en-US" sz="2400" dirty="0"/>
              <a:t>outside forces are controlling actions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/>
              <a:t>Erotomanic</a:t>
            </a:r>
            <a:r>
              <a:rPr lang="en-US" sz="2400" i="1" dirty="0"/>
              <a:t>: </a:t>
            </a:r>
            <a:r>
              <a:rPr lang="en-US" sz="2400" dirty="0"/>
              <a:t>a person, usually of higher status, is in love with the patient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Grandiose</a:t>
            </a:r>
            <a:r>
              <a:rPr lang="en-US" sz="2400" dirty="0"/>
              <a:t>: inflated sense of self-worth, power or wealth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Somatic</a:t>
            </a:r>
            <a:r>
              <a:rPr lang="en-US" sz="2400" dirty="0"/>
              <a:t>: patient has a physical defect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Reference</a:t>
            </a:r>
            <a:r>
              <a:rPr lang="en-US" sz="2400" dirty="0"/>
              <a:t>: unrelated events apply to them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Persecutory</a:t>
            </a:r>
            <a:r>
              <a:rPr lang="en-US" sz="2400" dirty="0"/>
              <a:t>: others are trying to cause harm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b="1" dirty="0"/>
              <a:t>Level of consciousness</a:t>
            </a:r>
          </a:p>
          <a:p>
            <a:pPr>
              <a:spcBef>
                <a:spcPts val="2400"/>
              </a:spcBef>
            </a:pPr>
            <a:r>
              <a:rPr lang="en-US" b="1" dirty="0"/>
              <a:t>Attention and concentration</a:t>
            </a:r>
            <a:r>
              <a:rPr lang="en-US" dirty="0"/>
              <a:t>: the ability to focus, sustain and appropriately shift mental </a:t>
            </a:r>
            <a:r>
              <a:rPr lang="en-US" dirty="0" smtClean="0"/>
              <a:t>attention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Orientation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How to 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it is it?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Mental Status Exam (MSE) </a:t>
            </a:r>
            <a:endParaRPr lang="en-US" dirty="0" smtClean="0"/>
          </a:p>
          <a:p>
            <a:pPr lvl="1"/>
            <a:r>
              <a:rPr lang="en-US" dirty="0" smtClean="0"/>
              <a:t>equivalent to</a:t>
            </a:r>
          </a:p>
          <a:p>
            <a:pPr lvl="1"/>
            <a:r>
              <a:rPr lang="en-US" dirty="0" smtClean="0"/>
              <a:t>describes </a:t>
            </a:r>
            <a:r>
              <a:rPr lang="en-US" dirty="0"/>
              <a:t>the mental state and behaviors of the person being seen. </a:t>
            </a:r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/>
              <a:t>objective </a:t>
            </a:r>
            <a:r>
              <a:rPr lang="en-US" dirty="0" smtClean="0"/>
              <a:t>and subjective.</a:t>
            </a:r>
            <a:endParaRPr lang="en-US" dirty="0"/>
          </a:p>
        </p:txBody>
      </p:sp>
      <p:pic>
        <p:nvPicPr>
          <p:cNvPr id="3076" name="Picture 4" descr="C:\Users\AHMAD\AppData\Local\Microsoft\Windows\Temporary Internet Files\Content.IE5\RDAGCMWX\MC9000835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19600"/>
            <a:ext cx="1794053" cy="1803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b="1" dirty="0" smtClean="0"/>
              <a:t>Memory</a:t>
            </a:r>
            <a:r>
              <a:rPr lang="en-US" dirty="0"/>
              <a:t>: immediate, short and long </a:t>
            </a:r>
            <a:r>
              <a:rPr lang="en-US" dirty="0" smtClean="0"/>
              <a:t>term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Intelligence</a:t>
            </a:r>
            <a:endParaRPr lang="en-US" b="1" dirty="0"/>
          </a:p>
          <a:p>
            <a:pPr>
              <a:spcBef>
                <a:spcPts val="2400"/>
              </a:spcBef>
            </a:pPr>
            <a:r>
              <a:rPr lang="en-US" b="1" dirty="0"/>
              <a:t>Abstraction</a:t>
            </a:r>
            <a:r>
              <a:rPr lang="en-US" dirty="0"/>
              <a:t>: proverb </a:t>
            </a:r>
            <a:r>
              <a:rPr lang="en-US" dirty="0" smtClean="0"/>
              <a:t>interpretation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How to test?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b="1" dirty="0"/>
              <a:t>Mini-Mental State </a:t>
            </a:r>
            <a:r>
              <a:rPr lang="en-US" b="1" dirty="0" smtClean="0"/>
              <a:t>Exam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Folstein Mini-Mental State Exam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30 item screening tool </a:t>
            </a:r>
          </a:p>
          <a:p>
            <a:r>
              <a:rPr lang="en-US"/>
              <a:t>Useful for documenting serial cognitive changes an cognitive impairment</a:t>
            </a:r>
          </a:p>
          <a:p>
            <a:r>
              <a:rPr lang="en-US"/>
              <a:t>Document not only the total score but what items were missed on the MMSE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Insight/Judgment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/>
              <a:t>Insight</a:t>
            </a:r>
            <a:r>
              <a:rPr lang="en-US" dirty="0"/>
              <a:t>: awareness of one’s own illness and/or </a:t>
            </a:r>
            <a:r>
              <a:rPr lang="en-US" dirty="0" smtClean="0"/>
              <a:t>situation.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b="1" dirty="0"/>
              <a:t>Judgment</a:t>
            </a:r>
            <a:r>
              <a:rPr lang="en-US" dirty="0"/>
              <a:t>: the ability to anticipate the consequences of one’s behavior and make decisions to safeguard your well being and that of </a:t>
            </a:r>
            <a:r>
              <a:rPr lang="en-US" dirty="0" smtClean="0"/>
              <a:t>others.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How to test?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Sample initial MSE of a patient with depression and psychotic features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Appearance: </a:t>
            </a:r>
            <a:r>
              <a:rPr lang="en-US" dirty="0"/>
              <a:t>Disheveled, somnolent, slouched down in chair, uncooperative</a:t>
            </a:r>
          </a:p>
          <a:p>
            <a:r>
              <a:rPr lang="en-US" b="1" dirty="0"/>
              <a:t>Behavior: </a:t>
            </a:r>
            <a:r>
              <a:rPr lang="en-US" dirty="0"/>
              <a:t>psychomotor retarded, poor eye </a:t>
            </a:r>
            <a:r>
              <a:rPr lang="en-US" dirty="0" smtClean="0"/>
              <a:t>contact</a:t>
            </a:r>
          </a:p>
          <a:p>
            <a:r>
              <a:rPr lang="en-US" b="1" dirty="0" smtClean="0"/>
              <a:t>Cooperative</a:t>
            </a:r>
            <a:endParaRPr lang="en-US" b="1" dirty="0"/>
          </a:p>
          <a:p>
            <a:r>
              <a:rPr lang="en-US" b="1" dirty="0"/>
              <a:t>Speech</a:t>
            </a:r>
            <a:r>
              <a:rPr lang="en-US" dirty="0"/>
              <a:t>: moderate latency, soft, slow with paucity of content</a:t>
            </a:r>
          </a:p>
          <a:p>
            <a:r>
              <a:rPr lang="en-US" b="1" dirty="0"/>
              <a:t>Mood</a:t>
            </a:r>
            <a:r>
              <a:rPr lang="en-US" dirty="0"/>
              <a:t>: ”really down“</a:t>
            </a:r>
          </a:p>
          <a:p>
            <a:r>
              <a:rPr lang="en-US" b="1" dirty="0"/>
              <a:t>Affect</a:t>
            </a:r>
            <a:r>
              <a:rPr lang="en-US" dirty="0"/>
              <a:t>: blunted, mood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MSE 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Perception</a:t>
            </a:r>
            <a:r>
              <a:rPr lang="en-US" dirty="0" smtClean="0"/>
              <a:t>: Auditory hallucination (2</a:t>
            </a:r>
            <a:r>
              <a:rPr lang="en-US" baseline="30000" dirty="0" smtClean="0"/>
              <a:t>nd</a:t>
            </a:r>
            <a:r>
              <a:rPr lang="en-US" dirty="0" smtClean="0"/>
              <a:t> person).</a:t>
            </a:r>
          </a:p>
          <a:p>
            <a:r>
              <a:rPr lang="en-US" b="1" dirty="0" smtClean="0"/>
              <a:t>Thought </a:t>
            </a:r>
            <a:r>
              <a:rPr lang="en-US" b="1" dirty="0"/>
              <a:t>Process</a:t>
            </a:r>
            <a:r>
              <a:rPr lang="en-US" dirty="0"/>
              <a:t>: linear and goal directed with paucity of content</a:t>
            </a:r>
          </a:p>
          <a:p>
            <a:r>
              <a:rPr lang="en-US" b="1" dirty="0"/>
              <a:t>Thought Content</a:t>
            </a:r>
            <a:r>
              <a:rPr lang="en-US" dirty="0"/>
              <a:t>: </a:t>
            </a:r>
            <a:r>
              <a:rPr lang="en-US" dirty="0" smtClean="0"/>
              <a:t>Suicidal Ideas, Nihilistic delusion. </a:t>
            </a:r>
            <a:endParaRPr lang="en-US" dirty="0"/>
          </a:p>
          <a:p>
            <a:r>
              <a:rPr lang="en-US" b="1" dirty="0"/>
              <a:t>Cognition</a:t>
            </a:r>
            <a:r>
              <a:rPr lang="en-US" dirty="0"/>
              <a:t>: Alert, focused, MMSE:24- missed recall of 2 objects, 2 orientation questions, 2 on serial sevens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Insight</a:t>
            </a:r>
            <a:r>
              <a:rPr lang="en-US" dirty="0"/>
              <a:t>: fair</a:t>
            </a:r>
          </a:p>
          <a:p>
            <a:r>
              <a:rPr lang="en-US" b="1" dirty="0"/>
              <a:t>Judgment</a:t>
            </a:r>
            <a:r>
              <a:rPr lang="en-US" dirty="0"/>
              <a:t>: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Excellent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http://aitlvideo.uc.edu/aitl/MSE/MSEkm.swf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2800" dirty="0"/>
              <a:t>By the end of a standard psychiatric interview most of the information for the MSE has been gathered. 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The MSE provides information for diagnosis and assessment of disorder and response to treatment over time.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Remember to include both what </a:t>
            </a:r>
            <a:r>
              <a:rPr lang="en-US" sz="2800" dirty="0" smtClean="0"/>
              <a:t>you </a:t>
            </a:r>
            <a:r>
              <a:rPr lang="en-US" sz="2800" dirty="0"/>
              <a:t>hear and what you see!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8289" y="2967335"/>
            <a:ext cx="4647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Questions 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do them?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MSE provides information </a:t>
            </a:r>
            <a:r>
              <a:rPr lang="en-US" sz="2800" dirty="0" smtClean="0"/>
              <a:t>for: </a:t>
            </a:r>
          </a:p>
          <a:p>
            <a:pPr lvl="1"/>
            <a:r>
              <a:rPr lang="en-US" sz="2400" dirty="0" smtClean="0"/>
              <a:t>diagnosis </a:t>
            </a:r>
            <a:r>
              <a:rPr lang="en-US" sz="2400" dirty="0"/>
              <a:t>and assessment of disorder and </a:t>
            </a:r>
            <a:endParaRPr lang="en-US" sz="2400" dirty="0" smtClean="0"/>
          </a:p>
          <a:p>
            <a:pPr lvl="1"/>
            <a:r>
              <a:rPr lang="en-US" sz="2400" dirty="0" smtClean="0"/>
              <a:t>response </a:t>
            </a:r>
            <a:r>
              <a:rPr lang="en-US" sz="2400" dirty="0"/>
              <a:t>to treatment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MSE </a:t>
            </a:r>
            <a:r>
              <a:rPr lang="en-US" sz="2800" dirty="0"/>
              <a:t>provides a snap shot at a point in </a:t>
            </a:r>
            <a:r>
              <a:rPr lang="en-US" sz="2800" dirty="0" smtClean="0"/>
              <a:t>time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smtClean="0"/>
              <a:t>to </a:t>
            </a:r>
            <a:r>
              <a:rPr lang="en-US" sz="2800" dirty="0"/>
              <a:t>determine if the patients status has </a:t>
            </a:r>
            <a:r>
              <a:rPr lang="en-US" sz="2800" dirty="0" smtClean="0"/>
              <a:t>changed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important for MSE?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normal for the </a:t>
            </a:r>
            <a:r>
              <a:rPr lang="en-US" dirty="0" smtClean="0"/>
              <a:t>patient?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the </a:t>
            </a:r>
            <a:r>
              <a:rPr lang="en-US" dirty="0" smtClean="0"/>
              <a:t>MSE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Appearance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Behavior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Cooperation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Speech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Mood &amp; Affect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Perception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Thought process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Thought content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Cognition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Insight/Judgment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Appearance: What do you see?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Build, posture, dress, grooming, prominent physical </a:t>
            </a:r>
            <a:r>
              <a:rPr lang="en-US" dirty="0" smtClean="0"/>
              <a:t>abnormalities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Level of alertness: Somnolent, alert</a:t>
            </a:r>
          </a:p>
          <a:p>
            <a:pPr>
              <a:spcBef>
                <a:spcPts val="1800"/>
              </a:spcBef>
            </a:pPr>
            <a:r>
              <a:rPr lang="en-US" dirty="0"/>
              <a:t>Emotional facial expression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Eye contact: ex. poor, good, </a:t>
            </a:r>
            <a:r>
              <a:rPr lang="en-US" dirty="0" smtClean="0"/>
              <a:t>sharp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Psychomotor activity: ex. retardation or agitation i.e.. hand wringing</a:t>
            </a:r>
          </a:p>
          <a:p>
            <a:pPr>
              <a:spcBef>
                <a:spcPts val="1800"/>
              </a:spcBef>
            </a:pPr>
            <a:r>
              <a:rPr lang="en-US" dirty="0"/>
              <a:t>Movements: tremor, abnormal movements i.e.. </a:t>
            </a:r>
            <a:r>
              <a:rPr lang="en-US" dirty="0" err="1"/>
              <a:t>sterotypies</a:t>
            </a:r>
            <a:r>
              <a:rPr lang="en-US" dirty="0"/>
              <a:t>, gait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800" b="1" dirty="0"/>
              <a:t>Rate</a:t>
            </a:r>
            <a:r>
              <a:rPr lang="en-US" sz="2800" dirty="0"/>
              <a:t>: </a:t>
            </a:r>
            <a:r>
              <a:rPr lang="en-US" sz="2800" dirty="0" smtClean="0"/>
              <a:t>slow, fast, pauses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en-US" sz="2800" b="1" dirty="0"/>
              <a:t>Rhythm</a:t>
            </a:r>
            <a:r>
              <a:rPr lang="en-US" sz="2800" dirty="0"/>
              <a:t>: </a:t>
            </a:r>
            <a:r>
              <a:rPr lang="en-US" sz="2800" dirty="0" smtClean="0"/>
              <a:t>articulation (e.g. slurred), </a:t>
            </a:r>
            <a:r>
              <a:rPr lang="en-US" sz="2800" dirty="0"/>
              <a:t>prosody, </a:t>
            </a:r>
            <a:r>
              <a:rPr lang="en-US" sz="2800" dirty="0" smtClean="0"/>
              <a:t>dysarthria (e.g. stuttering), monotonous.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en-US" sz="2800" b="1" dirty="0"/>
              <a:t>Volume</a:t>
            </a:r>
            <a:r>
              <a:rPr lang="en-US" sz="2800" dirty="0"/>
              <a:t>: loud, soft, </a:t>
            </a:r>
            <a:r>
              <a:rPr lang="en-US" sz="2800" dirty="0" smtClean="0"/>
              <a:t>mute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Amount</a:t>
            </a:r>
            <a:r>
              <a:rPr lang="en-US" sz="2800" dirty="0" smtClean="0"/>
              <a:t>: fluent, talkative, </a:t>
            </a:r>
            <a:r>
              <a:rPr lang="en-US" sz="2800" dirty="0" smtClean="0"/>
              <a:t>small</a:t>
            </a:r>
            <a:endParaRPr lang="en-US" sz="2800" dirty="0"/>
          </a:p>
        </p:txBody>
      </p:sp>
      <p:pic>
        <p:nvPicPr>
          <p:cNvPr id="10244" name="Picture 4" descr="C:\Users\AHMAD\AppData\Local\Microsoft\Windows\Temporary Internet Files\Content.IE5\C370XRX9\MC9003909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00" y="4648200"/>
            <a:ext cx="1375461" cy="128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Mood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The prevalent emotional state the patient tells you they feel</a:t>
            </a:r>
          </a:p>
          <a:p>
            <a:pPr>
              <a:spcBef>
                <a:spcPts val="1800"/>
              </a:spcBef>
            </a:pPr>
            <a:r>
              <a:rPr lang="en-US" dirty="0"/>
              <a:t>Often placed in quotes since it is what the patient tells you</a:t>
            </a:r>
          </a:p>
          <a:p>
            <a:pPr>
              <a:spcBef>
                <a:spcPts val="1800"/>
              </a:spcBef>
            </a:pPr>
            <a:r>
              <a:rPr lang="en-US" dirty="0"/>
              <a:t>Examples “Fantastic, elated, depressed, anxious, sad, angry, irritable, good</a:t>
            </a:r>
            <a:r>
              <a:rPr lang="en-US" dirty="0" smtClean="0"/>
              <a:t>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How to ask?</a:t>
            </a:r>
          </a:p>
        </p:txBody>
      </p:sp>
      <p:pic>
        <p:nvPicPr>
          <p:cNvPr id="11268" name="Picture 4" descr="C:\Users\AHMAD\AppData\Local\Microsoft\Windows\Temporary Internet Files\Content.IE5\RDAGCMWX\MC9000197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105400"/>
            <a:ext cx="1704315" cy="1367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880</TotalTime>
  <Words>868</Words>
  <Application>Microsoft Office PowerPoint</Application>
  <PresentationFormat>On-screen Show (4:3)</PresentationFormat>
  <Paragraphs>135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Mental Status Exam</vt:lpstr>
      <vt:lpstr>What it is it?</vt:lpstr>
      <vt:lpstr>Why do we do them?</vt:lpstr>
      <vt:lpstr>Slide 4</vt:lpstr>
      <vt:lpstr>Components of the MSE</vt:lpstr>
      <vt:lpstr>Appearance: What do you see?</vt:lpstr>
      <vt:lpstr>Behavior</vt:lpstr>
      <vt:lpstr>Speech</vt:lpstr>
      <vt:lpstr>Mood</vt:lpstr>
      <vt:lpstr>Affect</vt:lpstr>
      <vt:lpstr>Perception</vt:lpstr>
      <vt:lpstr>Slide 12</vt:lpstr>
      <vt:lpstr>Thought Process</vt:lpstr>
      <vt:lpstr>Thought Process: examples</vt:lpstr>
      <vt:lpstr>Thought Process: examples</vt:lpstr>
      <vt:lpstr>Thought Content</vt:lpstr>
      <vt:lpstr>Thought Content: examples</vt:lpstr>
      <vt:lpstr>Slide 18</vt:lpstr>
      <vt:lpstr>Cognition</vt:lpstr>
      <vt:lpstr>Cognition</vt:lpstr>
      <vt:lpstr>Folstein Mini-Mental State Exam</vt:lpstr>
      <vt:lpstr>Insight/Judgment</vt:lpstr>
      <vt:lpstr>Sample initial MSE of a patient with depression and psychotic features</vt:lpstr>
      <vt:lpstr>MSE continued</vt:lpstr>
      <vt:lpstr>Slide 25</vt:lpstr>
      <vt:lpstr>Excellent Source</vt:lpstr>
      <vt:lpstr>Summary</vt:lpstr>
      <vt:lpstr>Slide 28</vt:lpstr>
    </vt:vector>
  </TitlesOfParts>
  <Company>heom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it is it?</dc:title>
  <dc:creator>AHMAD</dc:creator>
  <cp:lastModifiedBy>Dr.Ahmad Alhadi</cp:lastModifiedBy>
  <cp:revision>37</cp:revision>
  <dcterms:created xsi:type="dcterms:W3CDTF">2007-04-22T19:21:06Z</dcterms:created>
  <dcterms:modified xsi:type="dcterms:W3CDTF">2012-05-07T07:52:03Z</dcterms:modified>
</cp:coreProperties>
</file>