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5"/>
  </p:notesMasterIdLst>
  <p:sldIdLst>
    <p:sldId id="258" r:id="rId2"/>
    <p:sldId id="257" r:id="rId3"/>
    <p:sldId id="259" r:id="rId4"/>
    <p:sldId id="263" r:id="rId5"/>
    <p:sldId id="272" r:id="rId6"/>
    <p:sldId id="266" r:id="rId7"/>
    <p:sldId id="264" r:id="rId8"/>
    <p:sldId id="282" r:id="rId9"/>
    <p:sldId id="267" r:id="rId10"/>
    <p:sldId id="269" r:id="rId11"/>
    <p:sldId id="268" r:id="rId12"/>
    <p:sldId id="270" r:id="rId13"/>
    <p:sldId id="273" r:id="rId14"/>
    <p:sldId id="274" r:id="rId15"/>
    <p:sldId id="275" r:id="rId16"/>
    <p:sldId id="276" r:id="rId17"/>
    <p:sldId id="284" r:id="rId18"/>
    <p:sldId id="277" r:id="rId19"/>
    <p:sldId id="278" r:id="rId20"/>
    <p:sldId id="279" r:id="rId21"/>
    <p:sldId id="280" r:id="rId22"/>
    <p:sldId id="260" r:id="rId23"/>
    <p:sldId id="261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5050"/>
    <a:srgbClr val="FFFF99"/>
    <a:srgbClr val="FFFFCC"/>
    <a:srgbClr val="FF00FF"/>
    <a:srgbClr val="A50021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2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E0FF32-6174-4A83-B313-1E95CDE14A62}" type="datetimeFigureOut">
              <a:rPr lang="ar-SA" smtClean="0"/>
              <a:pPr/>
              <a:t>10/10/1432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2B93CF-A1F5-4112-AA0A-88B4C92B365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7C2FB-1C8D-4D3E-AB66-1A49897A372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6B491-6E94-465D-B8A8-1A1EE2C13FAE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14FDF-1E27-4434-AC13-F81496F4D970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548C0C-26A0-4763-84DB-6F97EC0E920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E1B04-75FB-47BF-99D8-409EFD2EC265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FE79F-9CEB-4C83-8B30-EA6848CC28A6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2799-4131-4DBF-AEE4-C7BE18E6BB6A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0CC97-350F-49B5-945C-3541A204007E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824D8-DE20-475F-901D-8B8DBEFD88ED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456061-D6B4-4A1C-A5F4-A216DDFD7681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C73F4-73FE-4E8A-8A6F-B77E5356B084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8620-958D-4B99-8001-EF70BD766E70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A75CA0-C131-497B-8C9B-7DA24B3A300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w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800102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1" y="188913"/>
            <a:ext cx="7572429" cy="647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Schizoid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928670"/>
            <a:ext cx="7678761" cy="55007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Emotional </a:t>
            </a: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coldness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restricted range of emotional expression.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Indifference to praise, criticism and feelings of others /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Self-sufficiency.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detachment from social relationship (few close friends)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solitary activities and jobs.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social skills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6" name="Rectangle 2" descr="11"/>
          <p:cNvSpPr>
            <a:spLocks noChangeArrowheads="1"/>
          </p:cNvSpPr>
          <p:nvPr/>
        </p:nvSpPr>
        <p:spPr bwMode="auto">
          <a:xfrm>
            <a:off x="6072198" y="4857760"/>
            <a:ext cx="2713026" cy="142876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643866" cy="63341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Paranoid </a:t>
            </a: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981075"/>
            <a:ext cx="7750199" cy="5234007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Over-suspiciousness  / Mistrust of others’ motives.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Over-sensitivity to offenses / counter attacking 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Excessive jealousy and competition.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Excessive secrecy.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Projection of faults and malevolent motives on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others and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avoidance of accepting blame when it is deserved.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Stubbornness and tendency to argumentations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7"/>
          <p:cNvSpPr>
            <a:spLocks noChangeArrowheads="1"/>
          </p:cNvSpPr>
          <p:nvPr/>
        </p:nvSpPr>
        <p:spPr bwMode="auto">
          <a:xfrm>
            <a:off x="6715140" y="2143116"/>
            <a:ext cx="2070084" cy="135732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7472386" cy="70643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rgbClr val="FF99FF"/>
                </a:solidFill>
                <a:latin typeface="Times New Roman" pitchFamily="18" charset="0"/>
                <a:cs typeface="Aharoni" pitchFamily="2" charset="-79"/>
              </a:rPr>
              <a:t>S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Aharoni" pitchFamily="2" charset="-79"/>
              </a:rPr>
              <a:t>c</a:t>
            </a: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cs typeface="Aharoni" pitchFamily="2" charset="-79"/>
              </a:rPr>
              <a:t>h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Aharoni" pitchFamily="2" charset="-79"/>
              </a:rPr>
              <a:t>i</a:t>
            </a:r>
            <a:r>
              <a:rPr lang="en-US" sz="3200" b="1" i="1" dirty="0">
                <a:solidFill>
                  <a:srgbClr val="FF99FF"/>
                </a:solidFill>
                <a:latin typeface="Times New Roman" pitchFamily="18" charset="0"/>
                <a:cs typeface="Aharoni" pitchFamily="2" charset="-79"/>
              </a:rPr>
              <a:t>z</a:t>
            </a:r>
            <a:r>
              <a:rPr lang="en-US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Aharoni" pitchFamily="2" charset="-79"/>
              </a:rPr>
              <a:t>o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typal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196975"/>
            <a:ext cx="7678761" cy="494666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1524000" lvl="2" indent="-609600" algn="l" rtl="0"/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Odd or peculiar patterns of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thinking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speech, belief, behavior or appearance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Unusual perceptual experiences (e.g. bodily illusions)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Ideas of reference with odd interpretations.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Excessive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social anxiety associated with suspiciousness.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Inappropriate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affect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28628"/>
          </a:xfrm>
        </p:spPr>
        <p:txBody>
          <a:bodyPr/>
          <a:lstStyle/>
          <a:p>
            <a:fld id="{F725FFD2-BA2A-4240-ABF5-D1B1540915F1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8" y="6215082"/>
            <a:ext cx="2895600" cy="476250"/>
          </a:xfrm>
        </p:spPr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7500990" cy="850900"/>
          </a:xfrm>
          <a:solidFill>
            <a:srgbClr val="FF66CC"/>
          </a:solidFill>
        </p:spPr>
        <p:txBody>
          <a:bodyPr/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Histrionic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Personality Disorders</a:t>
            </a:r>
            <a:r>
              <a:rPr lang="en-US" sz="2800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801" y="1285860"/>
            <a:ext cx="7607355" cy="5143536"/>
          </a:xfrm>
          <a:solidFill>
            <a:srgbClr val="FF66CC"/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seeking behavior (verbal and nonverbal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Seductive behavior.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 emotions (shallow and shifting).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– dramatization and exaggeration.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Suggestibility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superficial thinking.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14"/>
          <p:cNvSpPr>
            <a:spLocks noChangeArrowheads="1"/>
          </p:cNvSpPr>
          <p:nvPr/>
        </p:nvSpPr>
        <p:spPr bwMode="auto">
          <a:xfrm>
            <a:off x="3428992" y="4929198"/>
            <a:ext cx="2928958" cy="1428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7500990" cy="49373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Narcissistic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7535885" cy="550072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rgbClr val="FFC000"/>
                </a:solidFill>
              </a:rPr>
              <a:t>Exaggerated </a:t>
            </a:r>
            <a:r>
              <a:rPr lang="en-US" sz="2400" u="sng" dirty="0">
                <a:solidFill>
                  <a:srgbClr val="FFC000"/>
                </a:solidFill>
              </a:rPr>
              <a:t>self-importance</a:t>
            </a:r>
            <a:r>
              <a:rPr lang="en-US" sz="2400" dirty="0">
                <a:solidFill>
                  <a:srgbClr val="FFC000"/>
                </a:solidFill>
              </a:rPr>
              <a:t> and superiority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u="sng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Preoccupation with admiration entitlement, success &amp; power.</a:t>
            </a:r>
          </a:p>
          <a:p>
            <a:pPr marL="1168400" lvl="1" indent="-711200" algn="l" rtl="0">
              <a:lnSpc>
                <a:spcPct val="150000"/>
              </a:lnSpc>
            </a:pPr>
            <a:endParaRPr lang="en-US" sz="2400" u="sng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u="sng" dirty="0" smtClean="0">
                <a:solidFill>
                  <a:srgbClr val="FFC000"/>
                </a:solidFill>
              </a:rPr>
              <a:t>Over</a:t>
            </a:r>
            <a:r>
              <a:rPr lang="en-US" sz="2400" dirty="0" smtClean="0">
                <a:solidFill>
                  <a:srgbClr val="FFC000"/>
                </a:solidFill>
              </a:rPr>
              <a:t> ambitious /envious/competitive . </a:t>
            </a:r>
          </a:p>
          <a:p>
            <a:pPr marL="1168400" lvl="1" indent="-711200" algn="l" rtl="0"/>
            <a:r>
              <a:rPr lang="en-US" sz="2400" u="sng" dirty="0" smtClean="0">
                <a:solidFill>
                  <a:srgbClr val="FFC000"/>
                </a:solidFill>
              </a:rPr>
              <a:t>Exploitation</a:t>
            </a:r>
            <a:r>
              <a:rPr lang="en-US" sz="2400" dirty="0" smtClean="0">
                <a:solidFill>
                  <a:srgbClr val="FFC000"/>
                </a:solidFill>
              </a:rPr>
              <a:t> &amp; lack of empathy, </a:t>
            </a:r>
          </a:p>
          <a:p>
            <a:pPr marL="1168400" lvl="1" indent="-711200" algn="l" rtl="0"/>
            <a:r>
              <a:rPr lang="en-US" sz="2400" dirty="0" smtClean="0">
                <a:solidFill>
                  <a:srgbClr val="FFC000"/>
                </a:solidFill>
              </a:rPr>
              <a:t>Hypersensitivity to criticism/Fragile self-esteem.</a:t>
            </a:r>
          </a:p>
          <a:p>
            <a:pPr marL="1168400" lvl="1" indent="-711200" algn="l" rtl="0"/>
            <a:r>
              <a:rPr lang="en-US" sz="2400" dirty="0" smtClean="0">
                <a:solidFill>
                  <a:srgbClr val="FFC000"/>
                </a:solidFill>
              </a:rPr>
              <a:t>Excessive </a:t>
            </a:r>
            <a:r>
              <a:rPr lang="en-US" sz="2400" dirty="0">
                <a:solidFill>
                  <a:srgbClr val="FFC000"/>
                </a:solidFill>
              </a:rPr>
              <a:t>concern about appearance more than substance.</a:t>
            </a:r>
          </a:p>
          <a:p>
            <a:pPr marL="1168400" lvl="1" indent="-711200" algn="l" rtl="0">
              <a:buFontTx/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Rectangle 4" descr="AMAZA002"/>
          <p:cNvSpPr>
            <a:spLocks noChangeArrowheads="1"/>
          </p:cNvSpPr>
          <p:nvPr/>
        </p:nvSpPr>
        <p:spPr bwMode="auto">
          <a:xfrm>
            <a:off x="5000628" y="2071678"/>
            <a:ext cx="3429024" cy="150019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ar-SA"/>
          </a:p>
        </p:txBody>
      </p:sp>
      <p:pic>
        <p:nvPicPr>
          <p:cNvPr id="8" name="Picture 2" descr="طفل-تر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429264"/>
            <a:ext cx="2071702" cy="92869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74639"/>
            <a:ext cx="7429552" cy="511156"/>
          </a:xfrm>
          <a:solidFill>
            <a:srgbClr val="FF5050"/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Borderline </a:t>
            </a:r>
            <a:r>
              <a:rPr lang="en-US" sz="3200" b="1" i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000108"/>
            <a:ext cx="7607323" cy="5357849"/>
          </a:xfrm>
          <a:solidFill>
            <a:srgbClr val="FF5050"/>
          </a:solidFill>
        </p:spPr>
        <p:txBody>
          <a:bodyPr>
            <a:normAutofit/>
          </a:bodyPr>
          <a:lstStyle/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Dichotomous pattern of thinking (all bad or all good).</a:t>
            </a:r>
            <a:endParaRPr lang="ar-SA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Rapidly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shifting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emotions,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behavior and relationships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+Impulsive behavior with poor planning.+ Insistence on immediate gratification of needs.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disturbance (uncertainty about self-image and goals…).</a:t>
            </a:r>
          </a:p>
          <a:p>
            <a:pPr marL="1168400" lvl="1" indent="-711200"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Persistent feelings of emptiness and boredom.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mutilating behavior with anger outburst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Micro-psychotic episodes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AMAZA022"/>
          <p:cNvSpPr>
            <a:spLocks noChangeArrowheads="1"/>
          </p:cNvSpPr>
          <p:nvPr/>
        </p:nvSpPr>
        <p:spPr bwMode="auto">
          <a:xfrm>
            <a:off x="5786446" y="5072074"/>
            <a:ext cx="3143272" cy="12144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9"/>
            <a:ext cx="7358114" cy="5111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Antisocial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928670"/>
            <a:ext cx="7473973" cy="5572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Violation of the rights of others.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remorse and guilt.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loyalty (lying, exploiting others…)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 to learn from experience.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Conflicts with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law/ Consistent irresponsibility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Impulsive behavior &amp; failure to plan ahead.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Tendency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violence.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Diagnosis is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18  years.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2" descr="5"/>
          <p:cNvSpPr>
            <a:spLocks noChangeArrowheads="1"/>
          </p:cNvSpPr>
          <p:nvPr/>
        </p:nvSpPr>
        <p:spPr bwMode="auto">
          <a:xfrm>
            <a:off x="6500826" y="1142984"/>
            <a:ext cx="2286016" cy="128588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17</a:t>
            </a:fld>
            <a:endParaRPr lang="ar-SA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46938" y="1785927"/>
          <a:ext cx="5570762" cy="2928958"/>
        </p:xfrm>
        <a:graphic>
          <a:graphicData uri="http://schemas.openxmlformats.org/presentationml/2006/ole">
            <p:oleObj spid="_x0000_s2050" name="حزمة" r:id="rId3" imgW="92376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428604"/>
            <a:ext cx="7043758" cy="6969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Avoidant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484313"/>
            <a:ext cx="7072362" cy="44656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Fearfulness of disapproval.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Sensitivity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criticism and rejection.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Timidity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shyness.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Feelings of inadequacy in new situation.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Reluctance to take personal risks.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restricted number of friends.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2" descr="6"/>
          <p:cNvSpPr>
            <a:spLocks noChangeArrowheads="1"/>
          </p:cNvSpPr>
          <p:nvPr/>
        </p:nvSpPr>
        <p:spPr bwMode="auto">
          <a:xfrm>
            <a:off x="6929454" y="1500174"/>
            <a:ext cx="1714512" cy="20939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7643866" cy="8509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l" rtl="0"/>
            <a:r>
              <a:rPr lang="en-US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Dependent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500174"/>
            <a:ext cx="7572428" cy="487364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Fear of separation &amp; abandonment.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Submissive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clinging behavior.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self-reliance and self-confidence.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demands for reassurance and advice.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Difficulty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initiating tasks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compliance with others.</a:t>
            </a:r>
          </a:p>
          <a:p>
            <a:pPr marL="812800" indent="-812800" algn="l" rtl="0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lnSpc>
                <a:spcPct val="150000"/>
              </a:lnSpc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AMAZA059"/>
          <p:cNvSpPr>
            <a:spLocks noChangeArrowheads="1"/>
          </p:cNvSpPr>
          <p:nvPr/>
        </p:nvSpPr>
        <p:spPr bwMode="auto">
          <a:xfrm>
            <a:off x="7072330" y="1500175"/>
            <a:ext cx="1712894" cy="207170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8651-3358-4BC0-8929-EFEAE92EBFDD}" type="slidenum">
              <a:rPr lang="ar-SA"/>
              <a:pPr/>
              <a:t>2</a:t>
            </a:fld>
            <a:endParaRPr lang="en-US"/>
          </a:p>
        </p:txBody>
      </p:sp>
      <p:sp>
        <p:nvSpPr>
          <p:cNvPr id="122885" name="Rectangle 5" descr="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57158" y="500042"/>
            <a:ext cx="850112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 Title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DISORDERS</a:t>
            </a:r>
            <a:endParaRPr kumimoji="0" lang="ar-S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357158" y="1500174"/>
            <a:ext cx="8501154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:    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year  Medical  Students </a:t>
            </a: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357158" y="2428868"/>
            <a:ext cx="8501154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Mohammed Alsughayir</a:t>
            </a:r>
            <a:r>
              <a:rPr kumimoji="0" lang="ar-S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أد</a:t>
            </a:r>
            <a:r>
              <a:rPr kumimoji="0" lang="ar-SA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محمد الصغـيّر    </a:t>
            </a:r>
            <a:endParaRPr kumimoji="0" lang="ar-S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7481912" cy="63502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Obsessive Compulsive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sz="4000" dirty="0"/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142984"/>
            <a:ext cx="7678761" cy="5286412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self-blame and guilt feeling.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devotion of time and energy to work, at the expense of social life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</a:t>
            </a:r>
            <a:r>
              <a:rPr lang="en-US" dirty="0"/>
              <a:t>perfectionism interfering with achievement (very idealistic views</a:t>
            </a:r>
            <a:r>
              <a:rPr lang="en-US" dirty="0" smtClean="0"/>
              <a:t>).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Scrupulousness about issues of morality &amp; social values.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Preoccupation </a:t>
            </a:r>
            <a:r>
              <a:rPr lang="en-US" dirty="0"/>
              <a:t>with minor unnecessary details.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/>
              <a:t>Inflexibility and rigidity.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/>
              <a:t>Indecisiveness and hesitation.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Reluctance </a:t>
            </a:r>
            <a:r>
              <a:rPr lang="en-US" dirty="0"/>
              <a:t>in delegating tasks to others.</a:t>
            </a:r>
          </a:p>
          <a:p>
            <a:pPr marL="812800" indent="-812800" algn="l" rtl="0">
              <a:lnSpc>
                <a:spcPct val="90000"/>
              </a:lnSpc>
              <a:buFont typeface="Wingdings" pitchFamily="2" charset="2"/>
              <a:buNone/>
            </a:pP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FLWR038"/>
          <p:cNvSpPr>
            <a:spLocks noChangeArrowheads="1"/>
          </p:cNvSpPr>
          <p:nvPr/>
        </p:nvSpPr>
        <p:spPr bwMode="auto">
          <a:xfrm>
            <a:off x="6357950" y="4429132"/>
            <a:ext cx="2571768" cy="19288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7406640" cy="8319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effectLst/>
                <a:latin typeface="Constantia" pitchFamily="18" charset="0"/>
              </a:rPr>
              <a:t>Implications on clinical</a:t>
            </a:r>
            <a:r>
              <a:rPr lang="en-US" sz="3600" b="1" dirty="0" smtClean="0">
                <a:latin typeface="Constantia" pitchFamily="18" charset="0"/>
              </a:rPr>
              <a:t> </a:t>
            </a:r>
            <a:r>
              <a:rPr lang="en-US" sz="3600" b="1" i="1" dirty="0" smtClean="0">
                <a:effectLst/>
                <a:latin typeface="Constantia" pitchFamily="18" charset="0"/>
              </a:rPr>
              <a:t>practice</a:t>
            </a:r>
            <a:endParaRPr lang="ar-SA" sz="3600" b="1" i="1" dirty="0">
              <a:effectLst/>
              <a:latin typeface="Constantia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14546" y="1500174"/>
            <a:ext cx="5143536" cy="12144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Physicians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Patients &amp; their relatives 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428728" y="3286124"/>
            <a:ext cx="7406640" cy="831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Differential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357290" y="4214818"/>
            <a:ext cx="7429552" cy="831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Treatment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357290" y="5072074"/>
            <a:ext cx="7406640" cy="831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Prognosis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Summary</a:t>
            </a:r>
            <a:endParaRPr lang="ar-SA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1538" y="2214554"/>
            <a:ext cx="7658096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 .Traits .Characters .Temperament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1538" y="3143248"/>
            <a:ext cx="7643866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2800" b="1" dirty="0" smtClean="0"/>
              <a:t>Personality disorders: </a:t>
            </a:r>
            <a:r>
              <a:rPr lang="en-US" sz="2800" b="1" u="sng" dirty="0" smtClean="0"/>
              <a:t>general criteria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1538" y="3929066"/>
            <a:ext cx="7643866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l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Personality disorders: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specific disorders / implications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0"/>
            <a:r>
              <a:rPr lang="en-US" sz="3600" b="1" dirty="0" smtClean="0"/>
              <a:t>Reference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Basic Psychiatry ,Prof. Alsughayir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chapter 18 (P 257- 268).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643866" cy="12858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Lecture  </a:t>
            </a:r>
            <a:r>
              <a:rPr lang="en-US" sz="2400" u="sng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Objectives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: 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/>
                <a:cs typeface="Century Gothic"/>
              </a:rPr>
              <a:t>At the end of the lecture students should be able to: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ar-SA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4414" y="2285992"/>
            <a:ext cx="7643866" cy="39719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Know  what</a:t>
            </a:r>
            <a:r>
              <a:rPr lang="en-US" sz="2800" b="1" i="1" u="sng" dirty="0" smtClean="0">
                <a:solidFill>
                  <a:schemeClr val="tx2">
                    <a:lumMod val="50000"/>
                  </a:schemeClr>
                </a:solidFill>
              </a:rPr>
              <a:t> personality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is.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Know the 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general criteria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of Personality disorders.</a:t>
            </a: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Know the 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various types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personality</a:t>
            </a:r>
            <a:r>
              <a:rPr lang="en-US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 disorders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&amp; to 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onsider their effect on clinical practice.</a:t>
            </a:r>
          </a:p>
          <a:p>
            <a:pPr algn="l" rtl="0">
              <a:buFontTx/>
              <a:buChar char="-"/>
            </a:pP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53"/>
            <a:ext cx="7858180" cy="6143667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812800" indent="-812800" algn="l" rtl="0"/>
            <a:endParaRPr lang="en-US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None/>
            </a:pPr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Personality :</a:t>
            </a:r>
            <a:endParaRPr lang="en-US" i="1" u="sng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None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The set of traits that define the emotions, thoughts, perception and behavior and influence individual interactions with and adaptation to the environment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Traits :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    Prominent enduring aspects &amp; qualities of a person. 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Characters:</a:t>
            </a:r>
            <a:endParaRPr lang="en-US" i="1" u="sng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Adherence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i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moral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values of society.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Temperament:</a:t>
            </a:r>
            <a:endParaRPr lang="en-US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responses based on the biological constitutions.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Grp="1" noChangeArrowheads="1"/>
          </p:cNvSpPr>
          <p:nvPr>
            <p:ph type="body" idx="1"/>
          </p:nvPr>
        </p:nvSpPr>
        <p:spPr>
          <a:xfrm>
            <a:off x="1142976" y="1357298"/>
            <a:ext cx="4114800" cy="3024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rtl="0">
              <a:buFont typeface="Wingdings" pitchFamily="2" charset="2"/>
              <a:buNone/>
            </a:pPr>
            <a:endParaRPr lang="en-US" sz="3600" b="1" i="1" dirty="0" smtClean="0"/>
          </a:p>
          <a:p>
            <a:pPr algn="ctr" rtl="0">
              <a:buFont typeface="Wingdings" pitchFamily="2" charset="2"/>
              <a:buNone/>
            </a:pPr>
            <a:r>
              <a:rPr lang="en-US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Biological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 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357422" y="3214686"/>
            <a:ext cx="4214841" cy="30019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 i="1" dirty="0" smtClean="0">
              <a:latin typeface="Verdana" pitchFamily="34" charset="0"/>
            </a:endParaRPr>
          </a:p>
          <a:p>
            <a:pPr algn="ctr"/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social</a:t>
            </a:r>
            <a:endParaRPr lang="en-US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786314" y="1285860"/>
            <a:ext cx="3960812" cy="2870209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Psychological</a:t>
            </a:r>
            <a:endParaRPr lang="en-US" sz="3200" b="1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1785918" y="3143248"/>
            <a:ext cx="5072098" cy="13573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b="1" i="1" dirty="0" smtClean="0">
                <a:solidFill>
                  <a:srgbClr val="FFFF00"/>
                </a:solidFill>
                <a:latin typeface="Verdana" pitchFamily="34" charset="0"/>
              </a:rPr>
              <a:t>Bio-Psycho-Social</a:t>
            </a:r>
            <a:endParaRPr lang="en-US" sz="24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357290" y="476250"/>
            <a:ext cx="7500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Determinants of Personality and its Disorders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nimBg="1"/>
      <p:bldP spid="33797" grpId="0" animBg="1"/>
      <p:bldP spid="33798" grpId="0" animBg="1"/>
      <p:bldP spid="33799" grpId="0" animBg="1"/>
      <p:bldP spid="338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Assessing 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Personality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500174"/>
            <a:ext cx="7572428" cy="45720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1168400" lvl="1" indent="-711200" algn="l" rtl="0">
              <a:buFontTx/>
              <a:buNone/>
            </a:pPr>
            <a:r>
              <a:rPr lang="en-US" b="1" i="1" u="sng" dirty="0">
                <a:solidFill>
                  <a:srgbClr val="FFFF99"/>
                </a:solidFill>
              </a:rPr>
              <a:t>History / Collateral history: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Values, attitudes and moral standards.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-Degree of self-respect/confidence/self-esteem.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-Emotional reactivity/stability/motives and self-control.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-Interpretation of events/judgment/problem-solving.</a:t>
            </a:r>
          </a:p>
          <a:p>
            <a:pPr marL="1168400" lvl="1" indent="-711200" algn="l" rtl="0">
              <a:buFontTx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Social relationships, extent and intensity.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-Habits and hobbies.</a:t>
            </a:r>
          </a:p>
          <a:p>
            <a:pPr marL="1168400" lvl="1" indent="-711200" algn="l" rtl="0">
              <a:buFontTx/>
              <a:buNone/>
            </a:pPr>
            <a:r>
              <a:rPr lang="en-US" b="1" i="1" u="sng" dirty="0">
                <a:solidFill>
                  <a:srgbClr val="FFFF99"/>
                </a:solidFill>
              </a:rPr>
              <a:t>Psychometry ( Tests)</a:t>
            </a:r>
          </a:p>
          <a:p>
            <a:pPr marL="1524000" lvl="2" indent="-609600" algn="l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>
                <a:solidFill>
                  <a:schemeClr val="tx2">
                    <a:lumMod val="50000"/>
                  </a:schemeClr>
                </a:solidFill>
              </a:rPr>
              <a:pPr/>
              <a:t>6</a:t>
            </a:fld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Personality Dis.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00042"/>
            <a:ext cx="7786742" cy="777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sz="2800" b="1" dirty="0"/>
              <a:t>Personality disorders</a:t>
            </a:r>
            <a:r>
              <a:rPr lang="en-US" sz="2800" b="1" dirty="0" smtClean="0"/>
              <a:t>: </a:t>
            </a:r>
            <a:r>
              <a:rPr lang="en-US" sz="2800" b="1" u="sng" dirty="0" smtClean="0">
                <a:effectLst/>
              </a:rPr>
              <a:t>general criteria</a:t>
            </a:r>
            <a:endParaRPr lang="en-US" sz="2800" b="1" u="sng" dirty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00174"/>
            <a:ext cx="7821637" cy="48577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Abnormal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traits: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behavior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emotional reactions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rgbClr val="A50021"/>
                </a:solidFill>
              </a:rPr>
              <a:t>interpersonal relationships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adaptation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to stress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/impulse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control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…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Life-long  &amp;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pervasive .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Lead to functional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impairment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/significant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distress. </a:t>
            </a:r>
          </a:p>
          <a:p>
            <a:pPr algn="l" rtl="0">
              <a:lnSpc>
                <a:spcPct val="90000"/>
              </a:lnSpc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Age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:&gt; 18 years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(21 years). </a:t>
            </a:r>
          </a:p>
          <a:p>
            <a:pPr algn="l" rtl="0">
              <a:lnSpc>
                <a:spcPct val="90000"/>
              </a:lnSpc>
            </a:pP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due to other causes.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4392613" y="3429000"/>
            <a:ext cx="358775" cy="360363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4932363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427538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3924300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608488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5580063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507523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4572000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4067175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356393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3059113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555875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13685" name="Picture 21" descr="وجو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0"/>
            <a:ext cx="2765630" cy="5643578"/>
          </a:xfrm>
          <a:prstGeom prst="rect">
            <a:avLst/>
          </a:prstGeom>
          <a:noFill/>
        </p:spPr>
      </p:pic>
      <p:pic>
        <p:nvPicPr>
          <p:cNvPr id="113686" name="Picture 22" descr="وجوه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2928958" cy="5681645"/>
          </a:xfrm>
          <a:prstGeom prst="rect">
            <a:avLst/>
          </a:prstGeom>
          <a:noFill/>
        </p:spPr>
      </p:pic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36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3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3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3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36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3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3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3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3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13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3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8" grpId="1" animBg="1"/>
      <p:bldP spid="113670" grpId="0" animBg="1"/>
      <p:bldP spid="113670" grpId="1" animBg="1"/>
      <p:bldP spid="113671" grpId="0" animBg="1"/>
      <p:bldP spid="113671" grpId="1" animBg="1"/>
      <p:bldP spid="113672" grpId="0" animBg="1"/>
      <p:bldP spid="113672" grpId="1" animBg="1"/>
      <p:bldP spid="113673" grpId="0" animBg="1"/>
      <p:bldP spid="113673" grpId="1" animBg="1"/>
      <p:bldP spid="113674" grpId="0" animBg="1"/>
      <p:bldP spid="113674" grpId="1" animBg="1"/>
      <p:bldP spid="113675" grpId="0" animBg="1"/>
      <p:bldP spid="113675" grpId="1" animBg="1"/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80" grpId="0" animBg="1"/>
      <p:bldP spid="113680" grpId="1" animBg="1"/>
      <p:bldP spid="113681" grpId="0" animBg="1"/>
      <p:bldP spid="1136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472386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Personality Disorders: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b="1" i="1" u="sng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>
            <p:ph sz="half" idx="2"/>
          </p:nvPr>
        </p:nvGraphicFramePr>
        <p:xfrm>
          <a:off x="1214414" y="1500174"/>
          <a:ext cx="7786742" cy="4071966"/>
        </p:xfrm>
        <a:graphic>
          <a:graphicData uri="http://schemas.openxmlformats.org/drawingml/2006/table">
            <a:tbl>
              <a:tblPr/>
              <a:tblGrid>
                <a:gridCol w="1000132"/>
                <a:gridCol w="6786610"/>
              </a:tblGrid>
              <a:tr h="6869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1-Schizoid   2-Paranoid   3- Schizotypal.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(Oddities)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 Histrionic  2.Narcissistic  3. Borderline 4.Antisocial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(Dramatic)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10058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Avoidant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2.Dependent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3.Obsessive Comp.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( Fearful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8C0C-26A0-4763-84DB-6F97EC0E9209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 psych  Prof. Alsughayir</a:t>
            </a: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214678" y="5715016"/>
            <a:ext cx="41434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(Overlap is common)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967</Words>
  <Application>Microsoft Office PowerPoint</Application>
  <PresentationFormat>عرض على الشاشة (3:4)‏</PresentationFormat>
  <Paragraphs>190</Paragraphs>
  <Slides>23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انقلاب</vt:lpstr>
      <vt:lpstr>حزمة</vt:lpstr>
      <vt:lpstr>الشريحة 1</vt:lpstr>
      <vt:lpstr>الشريحة 2</vt:lpstr>
      <vt:lpstr> Lecture  Objectives :    At the end of the lecture students should be able to:  </vt:lpstr>
      <vt:lpstr>الشريحة 4</vt:lpstr>
      <vt:lpstr>الشريحة 5</vt:lpstr>
      <vt:lpstr> Assessing  Personality</vt:lpstr>
      <vt:lpstr>Personality disorders: general criteria</vt:lpstr>
      <vt:lpstr>الشريحة 8</vt:lpstr>
      <vt:lpstr>Classification of Personality Disorders: </vt:lpstr>
      <vt:lpstr>    Schizoid Personality Disorder</vt:lpstr>
      <vt:lpstr>Paranoid Personality Disorder</vt:lpstr>
      <vt:lpstr>   Schizotypal Personality Disorder</vt:lpstr>
      <vt:lpstr>   Histrionic Personality Disorders </vt:lpstr>
      <vt:lpstr>Narcissistic Personality Disorder </vt:lpstr>
      <vt:lpstr>     Borderline Personality Disorder</vt:lpstr>
      <vt:lpstr>    Antisocial Personality Disorder </vt:lpstr>
      <vt:lpstr>الشريحة 17</vt:lpstr>
      <vt:lpstr>    Avoidant Personality disorder </vt:lpstr>
      <vt:lpstr>     Dependent Personality Disorder </vt:lpstr>
      <vt:lpstr>Obsessive Compulsive Personality Disorder  </vt:lpstr>
      <vt:lpstr>Implications on clinical practice</vt:lpstr>
      <vt:lpstr>Summary</vt:lpstr>
      <vt:lpstr>Reference</vt:lpstr>
    </vt:vector>
  </TitlesOfParts>
  <Company>اليحيى للكمبيوتر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27</cp:revision>
  <dcterms:created xsi:type="dcterms:W3CDTF">2011-09-08T18:44:39Z</dcterms:created>
  <dcterms:modified xsi:type="dcterms:W3CDTF">2011-09-08T23:25:44Z</dcterms:modified>
</cp:coreProperties>
</file>