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9"/>
  </p:notesMasterIdLst>
  <p:sldIdLst>
    <p:sldId id="258" r:id="rId2"/>
    <p:sldId id="257" r:id="rId3"/>
    <p:sldId id="259" r:id="rId4"/>
    <p:sldId id="263" r:id="rId5"/>
    <p:sldId id="272" r:id="rId6"/>
    <p:sldId id="266" r:id="rId7"/>
    <p:sldId id="264" r:id="rId8"/>
    <p:sldId id="282" r:id="rId9"/>
    <p:sldId id="291" r:id="rId10"/>
    <p:sldId id="267" r:id="rId11"/>
    <p:sldId id="279" r:id="rId12"/>
    <p:sldId id="277" r:id="rId13"/>
    <p:sldId id="278" r:id="rId14"/>
    <p:sldId id="288" r:id="rId15"/>
    <p:sldId id="273" r:id="rId16"/>
    <p:sldId id="274" r:id="rId17"/>
    <p:sldId id="275" r:id="rId18"/>
    <p:sldId id="276" r:id="rId19"/>
    <p:sldId id="284" r:id="rId20"/>
    <p:sldId id="286" r:id="rId21"/>
    <p:sldId id="269" r:id="rId22"/>
    <p:sldId id="268" r:id="rId23"/>
    <p:sldId id="270" r:id="rId24"/>
    <p:sldId id="290" r:id="rId25"/>
    <p:sldId id="280" r:id="rId26"/>
    <p:sldId id="260" r:id="rId27"/>
    <p:sldId id="261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CC"/>
    <a:srgbClr val="FF5050"/>
    <a:srgbClr val="FFFF99"/>
    <a:srgbClr val="FFFFCC"/>
    <a:srgbClr val="FF00FF"/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100" d="100"/>
          <a:sy n="100" d="100"/>
        </p:scale>
        <p:origin x="-27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CE0FF32-6174-4A83-B313-1E95CDE14A62}" type="datetimeFigureOut">
              <a:rPr lang="ar-SA" smtClean="0"/>
              <a:pPr/>
              <a:t>22/01/1433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32B93CF-A1F5-4112-AA0A-88B4C92B365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7C2FB-1C8D-4D3E-AB66-1A49897A372F}" type="datetime1">
              <a:rPr lang="ar-SA" smtClean="0"/>
              <a:pPr/>
              <a:t>22/01/1433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5FFD2-BA2A-4240-ABF5-D1B1540915F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6B491-6E94-465D-B8A8-1A1EE2C13FAE}" type="datetime1">
              <a:rPr lang="ar-SA" smtClean="0"/>
              <a:pPr/>
              <a:t>22/01/1433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5FFD2-BA2A-4240-ABF5-D1B1540915F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14FDF-1E27-4434-AC13-F81496F4D970}" type="datetime1">
              <a:rPr lang="ar-SA" smtClean="0"/>
              <a:pPr/>
              <a:t>22/01/1433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5FFD2-BA2A-4240-ABF5-D1B1540915F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7548C0C-26A0-4763-84DB-6F97EC0E920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5E1B04-75FB-47BF-99D8-409EFD2EC265}" type="datetime1">
              <a:rPr lang="ar-SA" smtClean="0"/>
              <a:pPr/>
              <a:t>22/01/1433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5FFD2-BA2A-4240-ABF5-D1B1540915F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BFE79F-9CEB-4C83-8B30-EA6848CC28A6}" type="datetime1">
              <a:rPr lang="ar-SA" smtClean="0"/>
              <a:pPr/>
              <a:t>22/01/1433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5FFD2-BA2A-4240-ABF5-D1B1540915F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22799-4131-4DBF-AEE4-C7BE18E6BB6A}" type="datetime1">
              <a:rPr lang="ar-SA" smtClean="0"/>
              <a:pPr/>
              <a:t>22/01/1433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5FFD2-BA2A-4240-ABF5-D1B1540915F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40CC97-350F-49B5-945C-3541A204007E}" type="datetime1">
              <a:rPr lang="ar-SA" smtClean="0"/>
              <a:pPr/>
              <a:t>22/01/1433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5FFD2-BA2A-4240-ABF5-D1B1540915F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824D8-DE20-475F-901D-8B8DBEFD88ED}" type="datetime1">
              <a:rPr lang="ar-SA" smtClean="0"/>
              <a:pPr/>
              <a:t>22/01/1433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5FFD2-BA2A-4240-ABF5-D1B1540915F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456061-D6B4-4A1C-A5F4-A216DDFD7681}" type="datetime1">
              <a:rPr lang="ar-SA" smtClean="0"/>
              <a:pPr/>
              <a:t>22/01/1433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5FFD2-BA2A-4240-ABF5-D1B1540915F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5C73F4-73FE-4E8A-8A6F-B77E5356B084}" type="datetime1">
              <a:rPr lang="ar-SA" smtClean="0"/>
              <a:pPr/>
              <a:t>22/01/1433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5FFD2-BA2A-4240-ABF5-D1B1540915F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6E8620-958D-4B99-8001-EF70BD766E70}" type="datetime1">
              <a:rPr lang="ar-SA" smtClean="0"/>
              <a:pPr/>
              <a:t>22/01/1433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5FFD2-BA2A-4240-ABF5-D1B1540915F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4A75CA0-C131-497B-8C9B-7DA24B3A300F}" type="datetime1">
              <a:rPr lang="ar-SA" smtClean="0"/>
              <a:pPr/>
              <a:t>22/01/1433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725FFD2-BA2A-4240-ABF5-D1B1540915F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w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8001024" cy="607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Rectangle 22"/>
          <p:cNvSpPr>
            <a:spLocks noGrp="1" noChangeArrowheads="1"/>
          </p:cNvSpPr>
          <p:nvPr>
            <p:ph type="title"/>
          </p:nvPr>
        </p:nvSpPr>
        <p:spPr>
          <a:xfrm>
            <a:off x="1285852" y="571480"/>
            <a:ext cx="7472386" cy="72547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b="1" i="1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Classification of Personality Disorders:</a:t>
            </a:r>
            <a:r>
              <a:rPr lang="en-US" sz="3200" b="1" i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400" b="1" i="1" u="sng" dirty="0">
              <a:solidFill>
                <a:srgbClr val="FFFF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92" name="Group 36"/>
          <p:cNvGraphicFramePr>
            <a:graphicFrameLocks noGrp="1"/>
          </p:cNvGraphicFramePr>
          <p:nvPr>
            <p:ph sz="half" idx="2"/>
          </p:nvPr>
        </p:nvGraphicFramePr>
        <p:xfrm>
          <a:off x="1214414" y="1500174"/>
          <a:ext cx="7786742" cy="4071966"/>
        </p:xfrm>
        <a:graphic>
          <a:graphicData uri="http://schemas.openxmlformats.org/drawingml/2006/table">
            <a:tbl>
              <a:tblPr/>
              <a:tblGrid>
                <a:gridCol w="1000132"/>
                <a:gridCol w="6786610"/>
              </a:tblGrid>
              <a:tr h="68694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Cluster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Disorder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56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1-Schizoid   2-Paranoid   3- Schizotypal.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Oddities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-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MAD-? Reality Perception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)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158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1. Histrionic  2.Narcissistic  3. Borderline 4.Antisocial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Dramatic – BAD –Int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er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personal Problems)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</a:tr>
              <a:tr h="100586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Avoidant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2.Dependent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3.Obsessive Comp.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( Fearful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– SAD- Int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ra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personal Problems)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8C0C-26A0-4763-84DB-6F97EC0E9209}" type="slidenum">
              <a:rPr lang="ar-SA" smtClean="0"/>
              <a:pPr/>
              <a:t>10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 psych  Prof. Alsughayir</a:t>
            </a:r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3214678" y="5715016"/>
            <a:ext cx="414340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rtl="0"/>
            <a:r>
              <a:rPr lang="en-US" b="1" i="1" u="sng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(Overlap is common)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357166"/>
            <a:ext cx="7481912" cy="635023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Obsessive Compulsive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Personality Disorder</a:t>
            </a:r>
            <a:r>
              <a:rPr lang="en-US" sz="4000" dirty="0"/>
              <a:t> 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1142984"/>
            <a:ext cx="7678761" cy="5286412"/>
          </a:xfrm>
          <a:solidFill>
            <a:srgbClr val="FFFF99"/>
          </a:solidFill>
        </p:spPr>
        <p:txBody>
          <a:bodyPr>
            <a:normAutofit fontScale="62500" lnSpcReduction="20000"/>
          </a:bodyPr>
          <a:lstStyle/>
          <a:p>
            <a:pPr marL="812800" indent="-812800" algn="l" rtl="0">
              <a:lnSpc>
                <a:spcPct val="160000"/>
              </a:lnSpc>
            </a:pPr>
            <a:r>
              <a:rPr lang="en-US" dirty="0" smtClean="0"/>
              <a:t>Excessive self-blame and guilt feeling.</a:t>
            </a:r>
          </a:p>
          <a:p>
            <a:pPr marL="812800" indent="-812800" algn="l" rtl="0">
              <a:lnSpc>
                <a:spcPct val="160000"/>
              </a:lnSpc>
            </a:pPr>
            <a:r>
              <a:rPr lang="en-US" dirty="0" smtClean="0"/>
              <a:t>Excessive devotion of time and energy to work, at the expense of social </a:t>
            </a:r>
            <a:r>
              <a:rPr lang="en-US" dirty="0" smtClean="0"/>
              <a:t>life.</a:t>
            </a:r>
            <a:endParaRPr lang="en-US" dirty="0" smtClean="0"/>
          </a:p>
          <a:p>
            <a:pPr marL="812800" indent="-812800" algn="l" rtl="0">
              <a:lnSpc>
                <a:spcPct val="160000"/>
              </a:lnSpc>
            </a:pPr>
            <a:r>
              <a:rPr lang="en-US" dirty="0" smtClean="0"/>
              <a:t>Excessive </a:t>
            </a:r>
            <a:r>
              <a:rPr lang="en-US" dirty="0"/>
              <a:t>perfectionism interfering with achievement (very idealistic views</a:t>
            </a:r>
            <a:r>
              <a:rPr lang="en-US" dirty="0" smtClean="0"/>
              <a:t>).</a:t>
            </a:r>
          </a:p>
          <a:p>
            <a:pPr marL="812800" indent="-812800" algn="l" rtl="0">
              <a:lnSpc>
                <a:spcPct val="160000"/>
              </a:lnSpc>
            </a:pPr>
            <a:r>
              <a:rPr lang="en-US" dirty="0" smtClean="0"/>
              <a:t>Scrupulousness about issues of morality &amp; social values.</a:t>
            </a:r>
          </a:p>
          <a:p>
            <a:pPr marL="812800" indent="-812800" algn="l" rtl="0">
              <a:lnSpc>
                <a:spcPct val="160000"/>
              </a:lnSpc>
            </a:pPr>
            <a:r>
              <a:rPr lang="en-US" dirty="0" smtClean="0"/>
              <a:t>Preoccupation </a:t>
            </a:r>
            <a:r>
              <a:rPr lang="en-US" dirty="0"/>
              <a:t>with minor unnecessary details.</a:t>
            </a:r>
          </a:p>
          <a:p>
            <a:pPr marL="812800" indent="-812800" algn="l" rtl="0">
              <a:lnSpc>
                <a:spcPct val="160000"/>
              </a:lnSpc>
            </a:pPr>
            <a:r>
              <a:rPr lang="en-US" dirty="0"/>
              <a:t>Inflexibility and rigidity.</a:t>
            </a:r>
          </a:p>
          <a:p>
            <a:pPr marL="812800" indent="-812800" algn="l" rtl="0">
              <a:lnSpc>
                <a:spcPct val="160000"/>
              </a:lnSpc>
            </a:pPr>
            <a:r>
              <a:rPr lang="en-US" dirty="0"/>
              <a:t>Indecisiveness and hesitation.</a:t>
            </a:r>
          </a:p>
          <a:p>
            <a:pPr marL="812800" indent="-812800" algn="l" rtl="0">
              <a:lnSpc>
                <a:spcPct val="160000"/>
              </a:lnSpc>
            </a:pPr>
            <a:r>
              <a:rPr lang="en-US" dirty="0" smtClean="0"/>
              <a:t>Reluctance </a:t>
            </a:r>
            <a:r>
              <a:rPr lang="en-US" dirty="0"/>
              <a:t>in delegating tasks to others.</a:t>
            </a:r>
          </a:p>
          <a:p>
            <a:pPr marL="812800" indent="-812800" algn="l" rtl="0">
              <a:lnSpc>
                <a:spcPct val="90000"/>
              </a:lnSpc>
              <a:buFont typeface="Wingdings" pitchFamily="2" charset="2"/>
              <a:buNone/>
            </a:pPr>
            <a:r>
              <a:rPr lang="ar-SA" sz="2800" dirty="0"/>
              <a:t> </a:t>
            </a:r>
            <a:endParaRPr lang="en-US" sz="28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11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6" name="Rectangle 4" descr="FLWR038"/>
          <p:cNvSpPr>
            <a:spLocks noChangeArrowheads="1"/>
          </p:cNvSpPr>
          <p:nvPr/>
        </p:nvSpPr>
        <p:spPr bwMode="auto">
          <a:xfrm>
            <a:off x="6357950" y="4429132"/>
            <a:ext cx="2571768" cy="192882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428604"/>
            <a:ext cx="7043758" cy="69693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 rtl="0"/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Avoidant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Personality disorder</a:t>
            </a:r>
            <a:r>
              <a:rPr lang="en-US" dirty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3042" y="1484313"/>
            <a:ext cx="7072362" cy="446563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812800" indent="-812800" algn="l" rtl="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Fearfulness of disapproval.</a:t>
            </a:r>
          </a:p>
          <a:p>
            <a:pPr marL="812800" indent="-812800" algn="l" rtl="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Sensitivity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criticism and rejection.</a:t>
            </a:r>
          </a:p>
          <a:p>
            <a:pPr marL="812800" indent="-812800" algn="l" rtl="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Timidity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shyness.</a:t>
            </a:r>
          </a:p>
          <a:p>
            <a:pPr marL="812800" indent="-812800" algn="l" rtl="0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Feelings of inadequacy in new situation.</a:t>
            </a:r>
          </a:p>
          <a:p>
            <a:pPr marL="812800" indent="-812800" algn="l" rtl="0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Reluctance to take personal risks.</a:t>
            </a:r>
          </a:p>
          <a:p>
            <a:pPr marL="812800" indent="-812800" algn="l" rtl="0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Very restricted number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close friends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12800" indent="-812800" algn="l" rtl="0">
              <a:buFont typeface="Wingdings" pitchFamily="2" charset="2"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12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6" name="Rectangle 2" descr="6"/>
          <p:cNvSpPr>
            <a:spLocks noChangeArrowheads="1"/>
          </p:cNvSpPr>
          <p:nvPr/>
        </p:nvSpPr>
        <p:spPr bwMode="auto">
          <a:xfrm>
            <a:off x="6929454" y="1500174"/>
            <a:ext cx="1714512" cy="209390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357166"/>
            <a:ext cx="7643866" cy="850900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pPr algn="l" rtl="0"/>
            <a:r>
              <a:rPr lang="en-US" sz="32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Dependent 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Personality Disorder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1500174"/>
            <a:ext cx="7572428" cy="4873644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pPr marL="812800" indent="-812800" algn="l" rtl="0">
              <a:lnSpc>
                <a:spcPct val="150000"/>
              </a:lnSpc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Fear of separation &amp; abandonment.</a:t>
            </a:r>
          </a:p>
          <a:p>
            <a:pPr marL="812800" indent="-812800" algn="l" rtl="0">
              <a:lnSpc>
                <a:spcPct val="150000"/>
              </a:lnSpc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Submissive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clinging behavior.</a:t>
            </a:r>
          </a:p>
          <a:p>
            <a:pPr marL="812800" indent="-812800" algn="l" rtl="0">
              <a:lnSpc>
                <a:spcPct val="150000"/>
              </a:lnSpc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Lack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self-reliance and self-confidence.</a:t>
            </a:r>
          </a:p>
          <a:p>
            <a:pPr marL="812800" indent="-812800" algn="l" rtl="0"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Excessive demands for reassurance and advice.</a:t>
            </a:r>
          </a:p>
          <a:p>
            <a:pPr marL="812800" indent="-812800" algn="l" rtl="0">
              <a:lnSpc>
                <a:spcPct val="150000"/>
              </a:lnSpc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Difficulty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initiating tasks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12800" indent="-812800" algn="l" rtl="0">
              <a:lnSpc>
                <a:spcPct val="150000"/>
              </a:lnSpc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Excessive compliance with others.</a:t>
            </a:r>
          </a:p>
          <a:p>
            <a:pPr marL="812800" indent="-812800" algn="l" rtl="0">
              <a:lnSpc>
                <a:spcPct val="150000"/>
              </a:lnSpc>
              <a:buNone/>
            </a:pP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12800" indent="-812800" algn="l" rtl="0">
              <a:lnSpc>
                <a:spcPct val="150000"/>
              </a:lnSpc>
            </a:pP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12800" indent="-812800" algn="l" rtl="0">
              <a:buFont typeface="Wingdings" pitchFamily="2" charset="2"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13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6" name="Rectangle 4" descr="AMAZA059"/>
          <p:cNvSpPr>
            <a:spLocks noChangeArrowheads="1"/>
          </p:cNvSpPr>
          <p:nvPr/>
        </p:nvSpPr>
        <p:spPr bwMode="auto">
          <a:xfrm>
            <a:off x="7072330" y="1500175"/>
            <a:ext cx="1712894" cy="207170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Rectangle 22"/>
          <p:cNvSpPr>
            <a:spLocks noGrp="1" noChangeArrowheads="1"/>
          </p:cNvSpPr>
          <p:nvPr>
            <p:ph type="title"/>
          </p:nvPr>
        </p:nvSpPr>
        <p:spPr>
          <a:xfrm>
            <a:off x="1285852" y="571480"/>
            <a:ext cx="7472386" cy="72547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b="1" i="1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Classification of Personality Disorders:</a:t>
            </a:r>
            <a:r>
              <a:rPr lang="en-US" sz="3200" b="1" i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400" b="1" i="1" u="sng" dirty="0">
              <a:solidFill>
                <a:srgbClr val="FFFF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92" name="Group 36"/>
          <p:cNvGraphicFramePr>
            <a:graphicFrameLocks noGrp="1"/>
          </p:cNvGraphicFramePr>
          <p:nvPr>
            <p:ph sz="half" idx="2"/>
          </p:nvPr>
        </p:nvGraphicFramePr>
        <p:xfrm>
          <a:off x="1214414" y="1500174"/>
          <a:ext cx="7786742" cy="4071966"/>
        </p:xfrm>
        <a:graphic>
          <a:graphicData uri="http://schemas.openxmlformats.org/drawingml/2006/table">
            <a:tbl>
              <a:tblPr/>
              <a:tblGrid>
                <a:gridCol w="1000132"/>
                <a:gridCol w="6786610"/>
              </a:tblGrid>
              <a:tr h="68694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Cluster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Disorder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56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1-Schizoid   2-Paranoid   3- Schizotypal.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Oddities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-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MAD-? Reality Perception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)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158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1. Histrionic  2.Narcissistic  3. Borderline 4.Antisocial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Dramatic – BAD –Interpersonal Problems)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</a:tr>
              <a:tr h="100586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Avoidant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2.Dependent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3.Obsessive Comp.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( Fearful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– SAD- Intrapersonal Problems)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8C0C-26A0-4763-84DB-6F97EC0E9209}" type="slidenum">
              <a:rPr lang="ar-SA" smtClean="0"/>
              <a:pPr/>
              <a:t>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 psych  Prof. Alsughayir</a:t>
            </a:r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3214678" y="5715016"/>
            <a:ext cx="414340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rtl="0"/>
            <a:r>
              <a:rPr lang="en-US" b="1" i="1" u="sng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(Overlap is common)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142852"/>
            <a:ext cx="7500990" cy="725470"/>
          </a:xfrm>
          <a:solidFill>
            <a:srgbClr val="FF66CC"/>
          </a:solidFill>
        </p:spPr>
        <p:txBody>
          <a:bodyPr/>
          <a:lstStyle/>
          <a:p>
            <a:pPr algn="l" rtl="0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Histrionic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Personality Disorders</a:t>
            </a:r>
            <a:r>
              <a:rPr lang="en-US" sz="2800" dirty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3801" y="1071546"/>
            <a:ext cx="7607355" cy="5500726"/>
          </a:xfrm>
          <a:solidFill>
            <a:srgbClr val="FF66CC"/>
          </a:solidFill>
        </p:spPr>
        <p:txBody>
          <a:bodyPr>
            <a:normAutofit lnSpcReduction="10000"/>
          </a:bodyPr>
          <a:lstStyle/>
          <a:p>
            <a:pPr marL="1168400" lvl="1" indent="-711200" algn="l" rtl="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Attention seeking behavior (verbal and nonverbal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1168400" lvl="1" indent="-711200" algn="l" rtl="0">
              <a:lnSpc>
                <a:spcPct val="150000"/>
              </a:lnSpc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Excessive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superficial emotions (shallow and shifting).</a:t>
            </a:r>
          </a:p>
          <a:p>
            <a:pPr marL="1168400" lvl="1" indent="-711200" algn="l" rtl="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Self – dramatization and exaggeration.</a:t>
            </a:r>
          </a:p>
          <a:p>
            <a:pPr marL="1168400" lvl="1" indent="-711200" algn="l" rtl="0">
              <a:lnSpc>
                <a:spcPct val="150000"/>
              </a:lnSpc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Suggestibility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 superficial thinking.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168400" lvl="1" indent="-711200" algn="l" rtl="0">
              <a:lnSpc>
                <a:spcPct val="150000"/>
              </a:lnSpc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Seductive behavior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68400" lvl="1" indent="-711200" algn="l" rtl="0">
              <a:lnSpc>
                <a:spcPct val="15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812800" indent="-812800" algn="l" rtl="0">
              <a:buFont typeface="Wingdings" pitchFamily="2" charset="2"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812800" indent="-812800" algn="l" rtl="0">
              <a:buFont typeface="Wingdings" pitchFamily="2" charset="2"/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15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6" name="Rectangle 4" descr="14"/>
          <p:cNvSpPr>
            <a:spLocks noChangeArrowheads="1"/>
          </p:cNvSpPr>
          <p:nvPr/>
        </p:nvSpPr>
        <p:spPr bwMode="auto">
          <a:xfrm>
            <a:off x="2643174" y="4572008"/>
            <a:ext cx="5429288" cy="200026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285728"/>
            <a:ext cx="7500990" cy="493734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pPr rtl="0"/>
            <a:r>
              <a:rPr lang="en-US" sz="32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Narcissistic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Personality Disorder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28" y="928670"/>
            <a:ext cx="7535885" cy="5643602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marL="1168400" lvl="1" indent="-711200" algn="l" rtl="0">
              <a:lnSpc>
                <a:spcPct val="150000"/>
              </a:lnSpc>
            </a:pPr>
            <a:endParaRPr lang="en-US" sz="2400" dirty="0" smtClean="0">
              <a:solidFill>
                <a:srgbClr val="FFC000"/>
              </a:solidFill>
            </a:endParaRPr>
          </a:p>
          <a:p>
            <a:pPr marL="1168400" lvl="1" indent="-711200" algn="l" rtl="0">
              <a:lnSpc>
                <a:spcPct val="150000"/>
              </a:lnSpc>
            </a:pPr>
            <a:endParaRPr lang="en-US" sz="2400" dirty="0" smtClean="0">
              <a:solidFill>
                <a:srgbClr val="FFC000"/>
              </a:solidFill>
            </a:endParaRPr>
          </a:p>
          <a:p>
            <a:pPr marL="1168400" lvl="1" indent="-711200" algn="l" rtl="0">
              <a:lnSpc>
                <a:spcPct val="150000"/>
              </a:lnSpc>
            </a:pPr>
            <a:r>
              <a:rPr lang="en-US" sz="2400" dirty="0" smtClean="0">
                <a:solidFill>
                  <a:srgbClr val="FFC000"/>
                </a:solidFill>
              </a:rPr>
              <a:t>Exaggerated </a:t>
            </a:r>
            <a:r>
              <a:rPr lang="en-US" sz="2400" u="sng" dirty="0">
                <a:solidFill>
                  <a:srgbClr val="FFC000"/>
                </a:solidFill>
              </a:rPr>
              <a:t>self-importance</a:t>
            </a:r>
            <a:r>
              <a:rPr lang="en-US" sz="2400" dirty="0">
                <a:solidFill>
                  <a:srgbClr val="FFC000"/>
                </a:solidFill>
              </a:rPr>
              <a:t> and superiority</a:t>
            </a:r>
            <a:r>
              <a:rPr lang="en-US" sz="2400" dirty="0" smtClean="0">
                <a:solidFill>
                  <a:srgbClr val="FFC000"/>
                </a:solidFill>
              </a:rPr>
              <a:t>.</a:t>
            </a:r>
            <a:endParaRPr lang="en-US" sz="2400" u="sng" dirty="0" smtClean="0">
              <a:solidFill>
                <a:srgbClr val="FFC000"/>
              </a:solidFill>
            </a:endParaRPr>
          </a:p>
          <a:p>
            <a:pPr marL="1168400" lvl="1" indent="-711200" algn="l" rtl="0">
              <a:lnSpc>
                <a:spcPct val="150000"/>
              </a:lnSpc>
            </a:pPr>
            <a:r>
              <a:rPr lang="en-US" sz="2400" dirty="0" smtClean="0">
                <a:solidFill>
                  <a:srgbClr val="FFC000"/>
                </a:solidFill>
              </a:rPr>
              <a:t>Preoccupation with admiration entitlement, success &amp; power.</a:t>
            </a:r>
          </a:p>
          <a:p>
            <a:pPr marL="1168400" lvl="1" indent="-711200" algn="l" rtl="0">
              <a:lnSpc>
                <a:spcPct val="150000"/>
              </a:lnSpc>
            </a:pPr>
            <a:r>
              <a:rPr lang="en-US" sz="2400" u="sng" dirty="0" smtClean="0">
                <a:solidFill>
                  <a:srgbClr val="FFC000"/>
                </a:solidFill>
              </a:rPr>
              <a:t>Over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ambitious /envious/competitive . </a:t>
            </a:r>
          </a:p>
          <a:p>
            <a:pPr marL="1168400" lvl="1" indent="-711200" algn="l" rtl="0"/>
            <a:r>
              <a:rPr lang="en-US" sz="2400" u="sng" dirty="0" smtClean="0">
                <a:solidFill>
                  <a:srgbClr val="FFC000"/>
                </a:solidFill>
              </a:rPr>
              <a:t>Exploitation</a:t>
            </a:r>
            <a:r>
              <a:rPr lang="en-US" sz="2400" dirty="0" smtClean="0">
                <a:solidFill>
                  <a:srgbClr val="FFC000"/>
                </a:solidFill>
              </a:rPr>
              <a:t> &amp; lack of empathy, </a:t>
            </a:r>
          </a:p>
          <a:p>
            <a:pPr marL="1168400" lvl="1" indent="-711200" algn="l" rtl="0"/>
            <a:r>
              <a:rPr lang="en-US" sz="2400" dirty="0" smtClean="0">
                <a:solidFill>
                  <a:srgbClr val="FFC000"/>
                </a:solidFill>
              </a:rPr>
              <a:t>Hypersensitivity to criticism/Fragile self-esteem.</a:t>
            </a:r>
          </a:p>
          <a:p>
            <a:pPr marL="1168400" lvl="1" indent="-711200" algn="l" rtl="0"/>
            <a:r>
              <a:rPr lang="en-US" sz="2400" dirty="0" smtClean="0">
                <a:solidFill>
                  <a:srgbClr val="FFC000"/>
                </a:solidFill>
              </a:rPr>
              <a:t>Excessive </a:t>
            </a:r>
            <a:r>
              <a:rPr lang="en-US" sz="2400" dirty="0">
                <a:solidFill>
                  <a:srgbClr val="FFC000"/>
                </a:solidFill>
              </a:rPr>
              <a:t>concern about appearance more than substance.</a:t>
            </a:r>
          </a:p>
          <a:p>
            <a:pPr marL="1168400" lvl="1" indent="-711200" algn="l" rtl="0">
              <a:buFontTx/>
              <a:buNone/>
            </a:pP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16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7" name="Rectangle 4" descr="AMAZA002"/>
          <p:cNvSpPr>
            <a:spLocks noChangeArrowheads="1"/>
          </p:cNvSpPr>
          <p:nvPr/>
        </p:nvSpPr>
        <p:spPr bwMode="auto">
          <a:xfrm>
            <a:off x="5572132" y="928670"/>
            <a:ext cx="3357586" cy="128588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71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ar-SA"/>
          </a:p>
        </p:txBody>
      </p:sp>
      <p:pic>
        <p:nvPicPr>
          <p:cNvPr id="8" name="Picture 2" descr="طفل-تر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000108"/>
            <a:ext cx="3357586" cy="114300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274639"/>
            <a:ext cx="7429552" cy="511156"/>
          </a:xfrm>
          <a:solidFill>
            <a:srgbClr val="FF5050"/>
          </a:solidFill>
        </p:spPr>
        <p:txBody>
          <a:bodyPr>
            <a:normAutofit fontScale="90000"/>
          </a:bodyPr>
          <a:lstStyle/>
          <a:p>
            <a:pPr algn="l" rtl="0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Borderline </a:t>
            </a:r>
            <a:r>
              <a:rPr lang="en-US" sz="3200" b="1" i="1" dirty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Personality Disorder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290" y="1000108"/>
            <a:ext cx="7607323" cy="5357849"/>
          </a:xfrm>
          <a:solidFill>
            <a:srgbClr val="FF5050"/>
          </a:solidFill>
        </p:spPr>
        <p:txBody>
          <a:bodyPr>
            <a:normAutofit/>
          </a:bodyPr>
          <a:lstStyle/>
          <a:p>
            <a:pPr marL="1168400" lvl="1" indent="-711200" algn="l" rtl="0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Dichotomous pattern of thinking (all bad or all good).</a:t>
            </a:r>
            <a:endParaRPr lang="ar-SA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168400" lvl="1" indent="-711200" algn="l" rtl="0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Rapidly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shifting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emotions,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behavior and relationships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+Impulsive behavior with poor planning.+ Insistence on immediate gratification of needs.</a:t>
            </a:r>
          </a:p>
          <a:p>
            <a:pPr marL="1168400" lvl="1" indent="-711200" algn="l" rtl="0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Identity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disturbance (uncertainty about self-image and goals…).</a:t>
            </a:r>
          </a:p>
          <a:p>
            <a:pPr marL="1168400" lvl="1" indent="-711200" algn="l" rtl="0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Persistent feelings of emptiness and boredom.</a:t>
            </a:r>
          </a:p>
          <a:p>
            <a:pPr marL="1168400" lvl="1" indent="-711200" algn="l" rtl="0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Self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mutilating behavior with anger outburst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68400" lvl="1" indent="-711200" algn="l" rtl="0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Micro-psychotic episodes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17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6" name="Rectangle 4" descr="AMAZA022"/>
          <p:cNvSpPr>
            <a:spLocks noChangeArrowheads="1"/>
          </p:cNvSpPr>
          <p:nvPr/>
        </p:nvSpPr>
        <p:spPr bwMode="auto">
          <a:xfrm>
            <a:off x="5786446" y="5072074"/>
            <a:ext cx="3143272" cy="121444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274639"/>
            <a:ext cx="7358114" cy="51115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 rtl="0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Antisocial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Personality Disorder</a:t>
            </a:r>
            <a:r>
              <a:rPr lang="en-US" dirty="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290" y="928670"/>
            <a:ext cx="7473973" cy="557216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1168400" lvl="1" indent="-7112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Violation of the rights of others.</a:t>
            </a:r>
          </a:p>
          <a:p>
            <a:pPr marL="1168400" lvl="1" indent="-7112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Lack of remorse and guilt.</a:t>
            </a:r>
          </a:p>
          <a:p>
            <a:pPr marL="1168400" lvl="1" indent="-7112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Lack of loyalty (lying, exploiting others…)</a:t>
            </a:r>
          </a:p>
          <a:p>
            <a:pPr marL="1168400" lvl="1" indent="-7112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Failure to learn from experience.</a:t>
            </a:r>
          </a:p>
          <a:p>
            <a:pPr marL="1168400" lvl="1" indent="-7112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Conflicts with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law/ Consistent irresponsibility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168400" lvl="1" indent="-7112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Impulsive behavior &amp; failure to plan ahead.</a:t>
            </a:r>
          </a:p>
          <a:p>
            <a:pPr marL="1168400" lvl="1" indent="-7112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Tendency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violence.</a:t>
            </a:r>
          </a:p>
          <a:p>
            <a:pPr marL="1524000" lvl="2" indent="-609600" algn="l" rtl="0">
              <a:lnSpc>
                <a:spcPct val="150000"/>
              </a:lnSpc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Diagnosis is </a:t>
            </a:r>
            <a:r>
              <a:rPr lang="en-US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made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 18  years.</a:t>
            </a:r>
          </a:p>
          <a:p>
            <a:pPr marL="812800" indent="-812800" algn="l" rtl="0">
              <a:buFont typeface="Wingdings" pitchFamily="2" charset="2"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524000" lvl="2" indent="-609600" algn="l" rtl="0">
              <a:buFont typeface="Wingdings" pitchFamily="2" charset="2"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18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6" name="Rectangle 2" descr="5"/>
          <p:cNvSpPr>
            <a:spLocks noChangeArrowheads="1"/>
          </p:cNvSpPr>
          <p:nvPr/>
        </p:nvSpPr>
        <p:spPr bwMode="auto">
          <a:xfrm>
            <a:off x="6500826" y="1142984"/>
            <a:ext cx="2286016" cy="1285884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19</a:t>
            </a:fld>
            <a:endParaRPr lang="ar-SA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446938" y="1785927"/>
          <a:ext cx="5570762" cy="2928958"/>
        </p:xfrm>
        <a:graphic>
          <a:graphicData uri="http://schemas.openxmlformats.org/presentationml/2006/ole">
            <p:oleObj spid="_x0000_s2050" name="حزمة" r:id="rId3" imgW="923760" imgH="4856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8651-3358-4BC0-8929-EFEAE92EBFDD}" type="slidenum">
              <a:rPr lang="ar-SA"/>
              <a:pPr/>
              <a:t>2</a:t>
            </a:fld>
            <a:endParaRPr lang="en-US"/>
          </a:p>
        </p:txBody>
      </p:sp>
      <p:sp>
        <p:nvSpPr>
          <p:cNvPr id="122885" name="Rectangle 5" descr="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357158" y="500042"/>
            <a:ext cx="8501122" cy="7143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Lecture  Title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 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PERSONALITY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DISORDERS</a:t>
            </a:r>
            <a:endParaRPr kumimoji="0" lang="ar-SA" sz="2800" b="1" i="1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عنوان فرعي 2"/>
          <p:cNvSpPr txBox="1">
            <a:spLocks/>
          </p:cNvSpPr>
          <p:nvPr/>
        </p:nvSpPr>
        <p:spPr>
          <a:xfrm>
            <a:off x="357158" y="1500174"/>
            <a:ext cx="8501154" cy="642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:       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3200" b="1" i="1" u="none" strike="noStrike" kern="1200" cap="none" spc="0" normalizeH="0" baseline="3000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year  Medical  Students </a:t>
            </a:r>
            <a:endParaRPr kumimoji="0" lang="ar-SA" sz="3200" b="1" i="1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عنوان فرعي 2"/>
          <p:cNvSpPr txBox="1">
            <a:spLocks/>
          </p:cNvSpPr>
          <p:nvPr/>
        </p:nvSpPr>
        <p:spPr>
          <a:xfrm>
            <a:off x="357158" y="2428868"/>
            <a:ext cx="8501154" cy="7143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Lecturer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    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Prof. Mohammed Alsughayir</a:t>
            </a:r>
            <a:r>
              <a:rPr kumimoji="0" lang="ar-S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أد</a:t>
            </a:r>
            <a:r>
              <a:rPr kumimoji="0" lang="ar-SA" sz="24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محمد الصغـيّر    </a:t>
            </a:r>
            <a:endParaRPr kumimoji="0" lang="ar-SA" sz="2400" b="1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Rectangle 22"/>
          <p:cNvSpPr>
            <a:spLocks noGrp="1" noChangeArrowheads="1"/>
          </p:cNvSpPr>
          <p:nvPr>
            <p:ph type="title"/>
          </p:nvPr>
        </p:nvSpPr>
        <p:spPr>
          <a:xfrm>
            <a:off x="1285852" y="571480"/>
            <a:ext cx="7472386" cy="72547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b="1" i="1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Classification of Personality Disorders:</a:t>
            </a:r>
            <a:r>
              <a:rPr lang="en-US" sz="3200" b="1" i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400" b="1" i="1" u="sng" dirty="0">
              <a:solidFill>
                <a:srgbClr val="FFFF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92" name="Group 36"/>
          <p:cNvGraphicFramePr>
            <a:graphicFrameLocks noGrp="1"/>
          </p:cNvGraphicFramePr>
          <p:nvPr>
            <p:ph sz="half" idx="2"/>
          </p:nvPr>
        </p:nvGraphicFramePr>
        <p:xfrm>
          <a:off x="1214414" y="1500174"/>
          <a:ext cx="7786742" cy="4071966"/>
        </p:xfrm>
        <a:graphic>
          <a:graphicData uri="http://schemas.openxmlformats.org/drawingml/2006/table">
            <a:tbl>
              <a:tblPr/>
              <a:tblGrid>
                <a:gridCol w="1000132"/>
                <a:gridCol w="6786610"/>
              </a:tblGrid>
              <a:tr h="68694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Cluster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Disorder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56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1-Schizoid   2-Paranoid   3- Schizotypal.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Oddities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-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MAD-? Reality Perception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)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158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1. Histrionic  2.Narcissistic  3. Borderline 4.Antisocial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Dramatic – BAD –Interpersonal Problems)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</a:tr>
              <a:tr h="100586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Avoidant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2.Dependent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3.Obsessive Comp.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( Fearful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– SAD- Intrapersonal Problems)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8C0C-26A0-4763-84DB-6F97EC0E9209}" type="slidenum">
              <a:rPr lang="ar-SA" smtClean="0"/>
              <a:pPr/>
              <a:t>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 psych  Prof. Alsughayir</a:t>
            </a:r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3214678" y="5715016"/>
            <a:ext cx="414340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rtl="0"/>
            <a:r>
              <a:rPr lang="en-US" b="1" i="1" u="sng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(Overlap is common)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1" y="188913"/>
            <a:ext cx="7572429" cy="6477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838200" indent="-838200" algn="l" rtl="0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Schizoid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effectLst/>
                <a:latin typeface="Times New Roman" pitchFamily="18" charset="0"/>
                <a:cs typeface="Times New Roman" pitchFamily="18" charset="0"/>
              </a:rPr>
              <a:t>Personality Disorder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928670"/>
            <a:ext cx="7678761" cy="550072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1524000" lvl="2" indent="-609600"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Emotional </a:t>
            </a:r>
            <a:r>
              <a:rPr lang="en-US" sz="2800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coldness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restricted range of emotional expression.</a:t>
            </a:r>
          </a:p>
          <a:p>
            <a:pPr marL="1524000" lvl="2" indent="-609600"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Indifference to praise, criticism and feelings of others /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Self-sufficiency.</a:t>
            </a:r>
          </a:p>
          <a:p>
            <a:pPr marL="1524000" lvl="2" indent="-609600"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Social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isolation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detachment from social relationship (few close friends)</a:t>
            </a:r>
          </a:p>
          <a:p>
            <a:pPr marL="1524000" lvl="2" indent="-609600"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Choosing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solitary activities and jobs.</a:t>
            </a:r>
          </a:p>
          <a:p>
            <a:pPr marL="1524000" lvl="2" indent="-609600"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Lack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social skills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21</a:t>
            </a:fld>
            <a:endParaRPr lang="ar-SA"/>
          </a:p>
        </p:txBody>
      </p:sp>
      <p:sp>
        <p:nvSpPr>
          <p:cNvPr id="6" name="Rectangle 2" descr="11"/>
          <p:cNvSpPr>
            <a:spLocks noChangeArrowheads="1"/>
          </p:cNvSpPr>
          <p:nvPr/>
        </p:nvSpPr>
        <p:spPr bwMode="auto">
          <a:xfrm>
            <a:off x="6072198" y="4857760"/>
            <a:ext cx="2713026" cy="142876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274638"/>
            <a:ext cx="7643866" cy="633412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marL="838200" indent="-838200" algn="l" rtl="0"/>
            <a:r>
              <a:rPr lang="en-US" sz="3200" b="1" i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Paranoid </a:t>
            </a:r>
            <a:r>
              <a:rPr lang="en-US" sz="3200" b="1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Personality Disorder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981075"/>
            <a:ext cx="7750199" cy="5234007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marL="1524000" lvl="2" indent="-609600" algn="l" rtl="0">
              <a:lnSpc>
                <a:spcPct val="150000"/>
              </a:lnSpc>
              <a:buNone/>
            </a:pP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Over-suspiciousness  / Mistrust of others’ motives.</a:t>
            </a:r>
          </a:p>
          <a:p>
            <a:pPr marL="1524000" lvl="2" indent="-609600" algn="l" rtl="0">
              <a:lnSpc>
                <a:spcPct val="150000"/>
              </a:lnSpc>
              <a:buNone/>
            </a:pP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Over-sensitivity to offenses / counter attacking .</a:t>
            </a:r>
          </a:p>
          <a:p>
            <a:pPr marL="1524000" lvl="2" indent="-609600" algn="l" rtl="0">
              <a:lnSpc>
                <a:spcPct val="150000"/>
              </a:lnSpc>
              <a:buNone/>
            </a:pP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Excessive jealousy and competition.</a:t>
            </a:r>
          </a:p>
          <a:p>
            <a:pPr marL="1524000" lvl="2" indent="-609600" algn="l" rtl="0">
              <a:lnSpc>
                <a:spcPct val="150000"/>
              </a:lnSpc>
              <a:buNone/>
            </a:pP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Excessive secrecy.</a:t>
            </a:r>
          </a:p>
          <a:p>
            <a:pPr marL="1524000" lvl="2" indent="-609600" algn="l" rtl="0">
              <a:lnSpc>
                <a:spcPct val="150000"/>
              </a:lnSpc>
              <a:buNone/>
            </a:pP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Projection of faults and malevolent motives on </a:t>
            </a: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others and </a:t>
            </a: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avoidance of accepting blame when it is deserved.</a:t>
            </a:r>
          </a:p>
          <a:p>
            <a:pPr marL="1524000" lvl="2" indent="-609600" algn="l" rtl="0">
              <a:lnSpc>
                <a:spcPct val="150000"/>
              </a:lnSpc>
              <a:buNone/>
            </a:pP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Stubbornness and tendency to argumentations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22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6" name="Rectangle 4" descr="7"/>
          <p:cNvSpPr>
            <a:spLocks noChangeArrowheads="1"/>
          </p:cNvSpPr>
          <p:nvPr/>
        </p:nvSpPr>
        <p:spPr bwMode="auto">
          <a:xfrm>
            <a:off x="6715140" y="2143116"/>
            <a:ext cx="2070084" cy="135732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274638"/>
            <a:ext cx="7472386" cy="706437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 marL="838200" indent="-838200" algn="l" rtl="0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i="1" dirty="0">
                <a:solidFill>
                  <a:srgbClr val="FF99FF"/>
                </a:solidFill>
                <a:latin typeface="Times New Roman" pitchFamily="18" charset="0"/>
                <a:cs typeface="Aharoni" pitchFamily="2" charset="-79"/>
              </a:rPr>
              <a:t>S</a:t>
            </a:r>
            <a:r>
              <a:rPr lang="en-US" sz="32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Aharoni" pitchFamily="2" charset="-79"/>
              </a:rPr>
              <a:t>c</a:t>
            </a:r>
            <a:r>
              <a:rPr lang="en-US" sz="3200" b="1" i="1" dirty="0">
                <a:solidFill>
                  <a:srgbClr val="FFC000"/>
                </a:solidFill>
                <a:latin typeface="Times New Roman" pitchFamily="18" charset="0"/>
                <a:cs typeface="Aharoni" pitchFamily="2" charset="-79"/>
              </a:rPr>
              <a:t>h</a:t>
            </a:r>
            <a:r>
              <a:rPr lang="en-US" sz="32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Aharoni" pitchFamily="2" charset="-79"/>
              </a:rPr>
              <a:t>i</a:t>
            </a:r>
            <a:r>
              <a:rPr lang="en-US" sz="3200" b="1" i="1" dirty="0">
                <a:solidFill>
                  <a:srgbClr val="FF99FF"/>
                </a:solidFill>
                <a:latin typeface="Times New Roman" pitchFamily="18" charset="0"/>
                <a:cs typeface="Aharoni" pitchFamily="2" charset="-79"/>
              </a:rPr>
              <a:t>z</a:t>
            </a:r>
            <a:r>
              <a:rPr lang="en-US" sz="32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Aharoni" pitchFamily="2" charset="-79"/>
              </a:rPr>
              <a:t>o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Aharoni" pitchFamily="2" charset="-79"/>
              </a:rPr>
              <a:t>typal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Personality Disorder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196975"/>
            <a:ext cx="7858180" cy="5232421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1524000" lvl="2" indent="-609600" algn="l" rtl="0"/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Ideas of reference with odd interpretations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 lang="en-US" sz="28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1524000" lvl="2" indent="-609600" algn="l" rtl="0"/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Odd </a:t>
            </a: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or peculiar patterns of 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thinking</a:t>
            </a: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speech, 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belief or </a:t>
            </a: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appearance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 </a:t>
            </a:r>
          </a:p>
          <a:p>
            <a:pPr marL="1524000" lvl="2" indent="-609600" algn="l" rtl="0"/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Unusual perceptual experiences (e.g. bodily illusions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) , 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&amp; behavior .</a:t>
            </a:r>
            <a:endParaRPr lang="en-US" sz="28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1524000" lvl="2" indent="-609600" algn="l" rtl="0"/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Excessive </a:t>
            </a: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social anxiety associated with suspiciousness.</a:t>
            </a:r>
          </a:p>
          <a:p>
            <a:pPr marL="1524000" lvl="2" indent="-609600" algn="l" rtl="0"/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Inappropriate </a:t>
            </a: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affect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572528" y="6286520"/>
            <a:ext cx="457200" cy="428628"/>
          </a:xfrm>
        </p:spPr>
        <p:txBody>
          <a:bodyPr/>
          <a:lstStyle/>
          <a:p>
            <a:fld id="{F725FFD2-BA2A-4240-ABF5-D1B1540915F1}" type="slidenum">
              <a:rPr lang="ar-SA" smtClean="0"/>
              <a:pPr/>
              <a:t>23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5715008" y="6215082"/>
            <a:ext cx="2895600" cy="476250"/>
          </a:xfrm>
        </p:spPr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Rectangle 22"/>
          <p:cNvSpPr>
            <a:spLocks noGrp="1" noChangeArrowheads="1"/>
          </p:cNvSpPr>
          <p:nvPr>
            <p:ph type="title"/>
          </p:nvPr>
        </p:nvSpPr>
        <p:spPr>
          <a:xfrm>
            <a:off x="1285852" y="571480"/>
            <a:ext cx="7472386" cy="72547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b="1" i="1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Classification of Personality Disorders:</a:t>
            </a:r>
            <a:r>
              <a:rPr lang="en-US" sz="3200" b="1" i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400" b="1" i="1" u="sng" dirty="0">
              <a:solidFill>
                <a:srgbClr val="FFFF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92" name="Group 36"/>
          <p:cNvGraphicFramePr>
            <a:graphicFrameLocks noGrp="1"/>
          </p:cNvGraphicFramePr>
          <p:nvPr>
            <p:ph sz="half" idx="2"/>
          </p:nvPr>
        </p:nvGraphicFramePr>
        <p:xfrm>
          <a:off x="1214414" y="1500174"/>
          <a:ext cx="7786742" cy="4071966"/>
        </p:xfrm>
        <a:graphic>
          <a:graphicData uri="http://schemas.openxmlformats.org/drawingml/2006/table">
            <a:tbl>
              <a:tblPr/>
              <a:tblGrid>
                <a:gridCol w="1000132"/>
                <a:gridCol w="6786610"/>
              </a:tblGrid>
              <a:tr h="68694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Cluster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Disorder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56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1-Schizoid   2-Paranoid   3- Schizotypal.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Oddities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-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MAD-? Reality Perception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)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158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1. Histrionic  2.Narcissistic  3. Borderline 4.Antisocial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Dramatic – BAD –Interpersonal Problems)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</a:tr>
              <a:tr h="100586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Avoidant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2.Dependent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3.Obsessive Comp.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( Fearful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– SAD- Intrapersonal Problems)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8C0C-26A0-4763-84DB-6F97EC0E9209}" type="slidenum">
              <a:rPr lang="ar-SA" smtClean="0"/>
              <a:pPr/>
              <a:t>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 psych  Prof. Alsughayir</a:t>
            </a:r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3214678" y="5715016"/>
            <a:ext cx="414340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rtl="0"/>
            <a:r>
              <a:rPr lang="en-US" b="1" i="1" u="sng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(Overlap is common)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00166" y="642918"/>
            <a:ext cx="7406640" cy="83197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b="1" i="1" dirty="0" smtClean="0">
                <a:effectLst/>
                <a:latin typeface="Constantia" pitchFamily="18" charset="0"/>
              </a:rPr>
              <a:t>Implications on clinical</a:t>
            </a:r>
            <a:r>
              <a:rPr lang="en-US" sz="3600" b="1" dirty="0" smtClean="0">
                <a:latin typeface="Constantia" pitchFamily="18" charset="0"/>
              </a:rPr>
              <a:t> </a:t>
            </a:r>
            <a:r>
              <a:rPr lang="en-US" sz="3600" b="1" i="1" dirty="0" smtClean="0">
                <a:effectLst/>
                <a:latin typeface="Constantia" pitchFamily="18" charset="0"/>
              </a:rPr>
              <a:t>practice</a:t>
            </a:r>
            <a:endParaRPr lang="ar-SA" sz="3600" b="1" i="1" dirty="0">
              <a:effectLst/>
              <a:latin typeface="Constantia" pitchFamily="18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214546" y="1500174"/>
            <a:ext cx="5143536" cy="121444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Physicians 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Patients &amp; their relatives </a:t>
            </a:r>
          </a:p>
          <a:p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25</a:t>
            </a:fld>
            <a:endParaRPr lang="ar-SA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1428728" y="3286124"/>
            <a:ext cx="7406640" cy="8319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b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Differential 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Diagnosis</a:t>
            </a:r>
            <a:endParaRPr kumimoji="0" lang="ar-SA" sz="4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357290" y="4214818"/>
            <a:ext cx="7429552" cy="8319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b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Treatment</a:t>
            </a:r>
            <a:endParaRPr kumimoji="0" lang="ar-SA" sz="40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1357290" y="5072074"/>
            <a:ext cx="7406640" cy="831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b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Prognosis</a:t>
            </a:r>
            <a:endParaRPr kumimoji="0" lang="ar-SA" sz="40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Summary</a:t>
            </a:r>
            <a:endParaRPr lang="ar-SA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26</a:t>
            </a:fld>
            <a:endParaRPr lang="ar-SA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71538" y="2214554"/>
            <a:ext cx="7658096" cy="7858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Personality .Traits .Characters .Temperament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71538" y="3143248"/>
            <a:ext cx="7643866" cy="642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US" sz="2800" b="1" dirty="0" smtClean="0"/>
              <a:t>Personality disorders: </a:t>
            </a:r>
            <a:r>
              <a:rPr lang="en-US" sz="2800" b="1" u="sng" dirty="0" smtClean="0"/>
              <a:t>general criteria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071538" y="3929066"/>
            <a:ext cx="7643866" cy="71438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algn="l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Personality disorders: 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</a:rPr>
              <a:t>specific disorders / implications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28728" y="571480"/>
            <a:ext cx="749808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rtl="0"/>
            <a:r>
              <a:rPr lang="en-US" sz="3600" b="1" dirty="0" smtClean="0"/>
              <a:t>Reference</a:t>
            </a:r>
            <a:endParaRPr lang="ar-SA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35608" y="2000240"/>
            <a:ext cx="7498080" cy="424816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l" rtl="0"/>
            <a:r>
              <a:rPr lang="en-US" dirty="0" smtClean="0">
                <a:solidFill>
                  <a:srgbClr val="FFFF00"/>
                </a:solidFill>
              </a:rPr>
              <a:t>Basic Psychiatry ,Prof. Alsughayir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FF00"/>
                </a:solidFill>
              </a:rPr>
              <a:t>    chapter 18 (P 257- 268).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27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4414" y="642918"/>
            <a:ext cx="7643866" cy="128588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rtl="0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Lecture  </a:t>
            </a:r>
            <a:r>
              <a:rPr lang="en-US" sz="2400" u="sng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Objectives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:  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7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entury Gothic"/>
                <a:cs typeface="Century Gothic"/>
              </a:rPr>
              <a:t>At the end of the lecture students should be able to: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entury Gothic"/>
                <a:cs typeface="Century Gothic"/>
              </a:rPr>
              <a:t/>
            </a:r>
            <a:b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entury Gothic"/>
                <a:cs typeface="Century Gothic"/>
              </a:rPr>
            </a:br>
            <a:endParaRPr lang="ar-SA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14414" y="2285992"/>
            <a:ext cx="7643866" cy="39719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 rtl="0">
              <a:buFontTx/>
              <a:buChar char="-"/>
            </a:pP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 rtl="0">
              <a:buFontTx/>
              <a:buChar char="-"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Know  what</a:t>
            </a:r>
            <a:r>
              <a:rPr lang="en-US" sz="2800" b="1" i="1" u="sng" dirty="0" smtClean="0">
                <a:solidFill>
                  <a:schemeClr val="tx2">
                    <a:lumMod val="50000"/>
                  </a:schemeClr>
                </a:solidFill>
              </a:rPr>
              <a:t> personality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is.</a:t>
            </a:r>
          </a:p>
          <a:p>
            <a:pPr algn="l" rtl="0">
              <a:buNone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Know the </a:t>
            </a:r>
            <a:r>
              <a:rPr lang="en-US" sz="2400" b="1" u="sng" dirty="0" smtClean="0">
                <a:solidFill>
                  <a:schemeClr val="accent4">
                    <a:lumMod val="75000"/>
                  </a:schemeClr>
                </a:solidFill>
              </a:rPr>
              <a:t>general criteria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of Personality disorders.</a:t>
            </a:r>
          </a:p>
          <a:p>
            <a:pPr algn="l" rtl="0">
              <a:buFontTx/>
              <a:buChar char="-"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Know the </a:t>
            </a: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</a:rPr>
              <a:t>various types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of </a:t>
            </a: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</a:rPr>
              <a:t>personality</a:t>
            </a:r>
            <a:r>
              <a:rPr lang="en-US" sz="2800" b="1" i="1" u="sng" dirty="0" smtClean="0">
                <a:solidFill>
                  <a:schemeClr val="accent2">
                    <a:lumMod val="50000"/>
                  </a:schemeClr>
                </a:solidFill>
              </a:rPr>
              <a:t> disorders</a:t>
            </a: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</a:rPr>
              <a:t> &amp; </a:t>
            </a: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onsider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their effect on clinical practice.</a:t>
            </a:r>
          </a:p>
          <a:p>
            <a:pPr algn="l" rtl="0">
              <a:buFontTx/>
              <a:buChar char="-"/>
            </a:pPr>
            <a:endParaRPr lang="ar-SA" sz="2400" dirty="0">
              <a:solidFill>
                <a:schemeClr val="bg1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142976" y="142853"/>
            <a:ext cx="7858180" cy="6143667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812800" indent="-812800" algn="l" rtl="0"/>
            <a:endParaRPr lang="en-US" b="1" i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2800" indent="-812800" algn="l" rtl="0">
              <a:buNone/>
            </a:pPr>
            <a:r>
              <a:rPr lang="en-US" b="1" i="1" u="sng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Personality :</a:t>
            </a:r>
            <a:endParaRPr lang="en-US" i="1" u="sng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2800" indent="-812800" algn="l" rtl="0">
              <a:buNone/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The set of traits that define the emotions, thoughts, perception and behavior and influence individual interactions with and adaptation to the environment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.</a:t>
            </a:r>
          </a:p>
          <a:p>
            <a:pPr marL="812800" indent="-812800" algn="l" rtl="0">
              <a:buFont typeface="Wingdings" pitchFamily="2" charset="2"/>
              <a:buNone/>
            </a:pPr>
            <a:r>
              <a:rPr lang="en-US" b="1" i="1" u="sng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Traits :</a:t>
            </a:r>
          </a:p>
          <a:p>
            <a:pPr marL="812800" indent="-812800" algn="l" rtl="0">
              <a:buFont typeface="Wingdings" pitchFamily="2" charset="2"/>
              <a:buNone/>
            </a:pPr>
            <a:r>
              <a:rPr lang="en-US" sz="24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           Prominent enduring aspects &amp; qualities of a person. </a:t>
            </a:r>
          </a:p>
          <a:p>
            <a:pPr marL="812800" indent="-812800" algn="l" rtl="0">
              <a:buFont typeface="Wingdings" pitchFamily="2" charset="2"/>
              <a:buNone/>
            </a:pPr>
            <a:r>
              <a:rPr lang="en-US" b="1" i="1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Characters:</a:t>
            </a:r>
            <a:endParaRPr lang="en-US" i="1" u="sng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12800" indent="-812800" algn="l" rtl="0"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Adherence 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sz="2400" i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moral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values of society.</a:t>
            </a:r>
          </a:p>
          <a:p>
            <a:pPr marL="812800" indent="-812800" algn="l" rtl="0">
              <a:buFont typeface="Wingdings" pitchFamily="2" charset="2"/>
              <a:buNone/>
            </a:pPr>
            <a:r>
              <a:rPr lang="en-US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Temperament:</a:t>
            </a:r>
            <a:endParaRPr lang="en-US" b="1" i="1" u="sng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12800" indent="-812800" algn="l" rtl="0">
              <a:buFont typeface="Wingdings" pitchFamily="2" charset="2"/>
              <a:buNone/>
            </a:pPr>
            <a:r>
              <a:rPr lang="en-US" sz="2400" i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Emotional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responses based on the biological constitutions.</a:t>
            </a:r>
          </a:p>
          <a:p>
            <a:pPr marL="812800" indent="-812800" algn="l" rtl="0">
              <a:buFont typeface="Wingdings" pitchFamily="2" charset="2"/>
              <a:buNone/>
            </a:pP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Oval 4"/>
          <p:cNvSpPr>
            <a:spLocks noGrp="1" noChangeArrowheads="1"/>
          </p:cNvSpPr>
          <p:nvPr>
            <p:ph type="body" idx="1"/>
          </p:nvPr>
        </p:nvSpPr>
        <p:spPr>
          <a:xfrm>
            <a:off x="1142976" y="1357298"/>
            <a:ext cx="4114800" cy="302418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algn="ctr" rtl="0">
              <a:buFont typeface="Wingdings" pitchFamily="2" charset="2"/>
              <a:buNone/>
            </a:pPr>
            <a:endParaRPr lang="en-US" sz="3600" b="1" i="1" dirty="0" smtClean="0"/>
          </a:p>
          <a:p>
            <a:pPr algn="ctr" rtl="0">
              <a:buFont typeface="Wingdings" pitchFamily="2" charset="2"/>
              <a:buNone/>
            </a:pPr>
            <a:r>
              <a:rPr lang="en-US" sz="3600" b="1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Biological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/>
              <a:t>  </a:t>
            </a: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2357422" y="3214686"/>
            <a:ext cx="4214841" cy="300198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C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 b="1" i="1" dirty="0" smtClean="0">
              <a:latin typeface="Verdana" pitchFamily="34" charset="0"/>
            </a:endParaRPr>
          </a:p>
          <a:p>
            <a:pPr algn="ctr"/>
            <a:r>
              <a:rPr lang="en-US" sz="3200" b="1" i="1" dirty="0" smtClean="0">
                <a:latin typeface="Calibri" pitchFamily="34" charset="0"/>
                <a:cs typeface="Calibri" pitchFamily="34" charset="0"/>
              </a:rPr>
              <a:t>social</a:t>
            </a:r>
            <a:endParaRPr lang="en-US" sz="3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4786314" y="1285860"/>
            <a:ext cx="3960812" cy="2870209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Psychological</a:t>
            </a:r>
            <a:endParaRPr lang="en-US" sz="3200" b="1" i="1" dirty="0">
              <a:solidFill>
                <a:srgbClr val="66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1785918" y="3143248"/>
            <a:ext cx="5072098" cy="135732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b="1" i="1" dirty="0" smtClean="0">
                <a:solidFill>
                  <a:srgbClr val="FFFF00"/>
                </a:solidFill>
                <a:latin typeface="Verdana" pitchFamily="34" charset="0"/>
              </a:rPr>
              <a:t>Bio-Psycho-Social</a:t>
            </a:r>
            <a:endParaRPr lang="en-US" sz="2400" b="1" i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357290" y="476250"/>
            <a:ext cx="750099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Determinants of Personality and its Disorders</a:t>
            </a:r>
            <a:endParaRPr lang="en-US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37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 animBg="1"/>
      <p:bldP spid="33797" grpId="0" animBg="1"/>
      <p:bldP spid="33798" grpId="0" animBg="1"/>
      <p:bldP spid="33799" grpId="0" animBg="1"/>
      <p:bldP spid="338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274638"/>
            <a:ext cx="7400948" cy="8509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 Assessing 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Personality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1500174"/>
            <a:ext cx="7572428" cy="457203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1168400" lvl="1" indent="-711200" algn="l" rtl="0">
              <a:buFontTx/>
              <a:buNone/>
            </a:pPr>
            <a:r>
              <a:rPr lang="en-US" b="1" i="1" u="sng" dirty="0">
                <a:solidFill>
                  <a:srgbClr val="FFFF99"/>
                </a:solidFill>
              </a:rPr>
              <a:t>History / Collateral history:</a:t>
            </a:r>
          </a:p>
          <a:p>
            <a:pPr marL="1168400" lvl="1" indent="-711200" algn="l" rtl="0">
              <a:buFontTx/>
              <a:buNone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Values, attitudes and moral standards.</a:t>
            </a:r>
          </a:p>
          <a:p>
            <a:pPr marL="1168400" lvl="1" indent="-711200" algn="l" rtl="0">
              <a:buFontTx/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-Degree of self-respect/confidence/self-esteem.</a:t>
            </a:r>
          </a:p>
          <a:p>
            <a:pPr marL="1168400" lvl="1" indent="-711200" algn="l" rtl="0">
              <a:buFontTx/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-Emotional reactivity/stability/motives and self-control.</a:t>
            </a:r>
          </a:p>
          <a:p>
            <a:pPr marL="1168400" lvl="1" indent="-711200" algn="l" rtl="0">
              <a:buFontTx/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-Interpretation of events/judgment/problem-solving.</a:t>
            </a:r>
          </a:p>
          <a:p>
            <a:pPr marL="1168400" lvl="1" indent="-711200" algn="l" rtl="0">
              <a:buFontTx/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Social relationships, extent and intensity.</a:t>
            </a:r>
          </a:p>
          <a:p>
            <a:pPr marL="1168400" lvl="1" indent="-711200" algn="l" rtl="0">
              <a:buFontTx/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-Habits and hobbies.</a:t>
            </a:r>
          </a:p>
          <a:p>
            <a:pPr marL="1168400" lvl="1" indent="-711200" algn="l" rtl="0">
              <a:buFontTx/>
              <a:buNone/>
            </a:pPr>
            <a:r>
              <a:rPr lang="en-US" b="1" i="1" u="sng" dirty="0">
                <a:solidFill>
                  <a:srgbClr val="FFFF99"/>
                </a:solidFill>
              </a:rPr>
              <a:t>Psychometry ( Tests)</a:t>
            </a:r>
          </a:p>
          <a:p>
            <a:pPr marL="1524000" lvl="2" indent="-609600" algn="l" rtl="0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>
                <a:solidFill>
                  <a:schemeClr val="tx2">
                    <a:lumMod val="50000"/>
                  </a:schemeClr>
                </a:solidFill>
              </a:rPr>
              <a:pPr/>
              <a:t>6</a:t>
            </a:fld>
            <a:endParaRPr lang="ar-SA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Personality Dis. 462psych  Prof. Alsughayir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357166"/>
            <a:ext cx="7786742" cy="77787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rtl="0"/>
            <a:r>
              <a:rPr lang="en-US" sz="2800" b="1" dirty="0"/>
              <a:t>Personality disorders</a:t>
            </a:r>
            <a:r>
              <a:rPr lang="en-US" sz="2800" b="1" dirty="0" smtClean="0"/>
              <a:t>: </a:t>
            </a:r>
            <a:r>
              <a:rPr lang="en-US" sz="2800" b="1" u="sng" dirty="0" smtClean="0">
                <a:effectLst/>
              </a:rPr>
              <a:t>general criteria</a:t>
            </a:r>
            <a:endParaRPr lang="en-US" sz="2800" b="1" u="sng" dirty="0">
              <a:effectLst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285860"/>
            <a:ext cx="7821637" cy="521497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90000"/>
              </a:lnSpc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</a:t>
            </a:r>
            <a:r>
              <a:rPr lang="en-US" dirty="0" smtClean="0">
                <a:solidFill>
                  <a:srgbClr val="FFC000"/>
                </a:solidFill>
                <a:sym typeface="Wingdings" pitchFamily="2" charset="2"/>
              </a:rPr>
              <a:t>----------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o----------O---------o</a:t>
            </a:r>
            <a:r>
              <a:rPr lang="en-US" dirty="0" smtClean="0">
                <a:solidFill>
                  <a:srgbClr val="FFC000"/>
                </a:solidFill>
                <a:sym typeface="Wingdings" pitchFamily="2" charset="2"/>
              </a:rPr>
              <a:t>-------------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endParaRPr lang="en-US" dirty="0">
              <a:solidFill>
                <a:srgbClr val="FF0000"/>
              </a:solidFill>
            </a:endParaRPr>
          </a:p>
          <a:p>
            <a:pPr algn="l" rtl="0">
              <a:lnSpc>
                <a:spcPct val="90000"/>
              </a:lnSpc>
            </a:pPr>
            <a:endParaRPr lang="en-US" sz="2800" i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en-US" sz="2800" i="1" u="sng" dirty="0" smtClean="0">
                <a:solidFill>
                  <a:schemeClr val="accent6">
                    <a:lumMod val="75000"/>
                  </a:schemeClr>
                </a:solidFill>
              </a:rPr>
              <a:t>Abnormal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traits: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  - 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behavior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2800" i="1" dirty="0" smtClean="0">
                <a:solidFill>
                  <a:schemeClr val="accent4">
                    <a:lumMod val="50000"/>
                  </a:schemeClr>
                </a:solidFill>
              </a:rPr>
              <a:t>emotional reactions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2800" i="1" dirty="0" smtClean="0">
                <a:solidFill>
                  <a:srgbClr val="A50021"/>
                </a:solidFill>
              </a:rPr>
              <a:t>interpersonal relationships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 / </a:t>
            </a: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</a:rPr>
              <a:t>adaptation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to stress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/impulse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control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Arial"/>
              </a:rPr>
              <a:t>…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l" rtl="0">
              <a:lnSpc>
                <a:spcPct val="150000"/>
              </a:lnSpc>
            </a:pPr>
            <a:r>
              <a:rPr lang="en-US" sz="2800" i="1" u="sng" dirty="0" smtClean="0">
                <a:solidFill>
                  <a:schemeClr val="accent6">
                    <a:lumMod val="75000"/>
                  </a:schemeClr>
                </a:solidFill>
              </a:rPr>
              <a:t>Life-long  &amp; </a:t>
            </a:r>
            <a:r>
              <a:rPr lang="en-US" sz="2800" u="sng" dirty="0" smtClean="0">
                <a:solidFill>
                  <a:schemeClr val="accent6">
                    <a:lumMod val="75000"/>
                  </a:schemeClr>
                </a:solidFill>
              </a:rPr>
              <a:t>pervasive .</a:t>
            </a:r>
            <a:endParaRPr lang="en-US" sz="2800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Lead to functional </a:t>
            </a:r>
            <a:r>
              <a:rPr lang="en-US" sz="2800" i="1" u="sng" dirty="0">
                <a:solidFill>
                  <a:schemeClr val="accent6">
                    <a:lumMod val="75000"/>
                  </a:schemeClr>
                </a:solidFill>
              </a:rPr>
              <a:t>impairment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 /significant </a:t>
            </a:r>
            <a:r>
              <a:rPr lang="en-US" sz="2800" i="1" u="sng" dirty="0">
                <a:solidFill>
                  <a:schemeClr val="accent6">
                    <a:lumMod val="75000"/>
                  </a:schemeClr>
                </a:solidFill>
              </a:rPr>
              <a:t>distress. </a:t>
            </a:r>
          </a:p>
          <a:p>
            <a:pPr algn="l" rtl="0">
              <a:lnSpc>
                <a:spcPct val="150000"/>
              </a:lnSpc>
            </a:pP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Age </a:t>
            </a:r>
            <a:r>
              <a:rPr lang="en-US" sz="2800" i="1" u="sng" dirty="0">
                <a:solidFill>
                  <a:schemeClr val="accent6">
                    <a:lumMod val="75000"/>
                  </a:schemeClr>
                </a:solidFill>
              </a:rPr>
              <a:t>:&gt; 18 years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(21 years). </a:t>
            </a:r>
          </a:p>
          <a:p>
            <a:pPr algn="l" rtl="0">
              <a:lnSpc>
                <a:spcPct val="150000"/>
              </a:lnSpc>
            </a:pPr>
            <a:r>
              <a:rPr lang="en-US" sz="2800" i="1" u="sng" dirty="0">
                <a:solidFill>
                  <a:schemeClr val="accent6">
                    <a:lumMod val="75000"/>
                  </a:schemeClr>
                </a:solidFill>
              </a:rPr>
              <a:t>Not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 due to other causes.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6" name="سهم لأعلى 5"/>
          <p:cNvSpPr/>
          <p:nvPr/>
        </p:nvSpPr>
        <p:spPr>
          <a:xfrm>
            <a:off x="8501090" y="1285860"/>
            <a:ext cx="214314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 للأسفل 6"/>
          <p:cNvSpPr/>
          <p:nvPr/>
        </p:nvSpPr>
        <p:spPr>
          <a:xfrm>
            <a:off x="1214414" y="1285860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Oval 4"/>
          <p:cNvSpPr>
            <a:spLocks noChangeArrowheads="1"/>
          </p:cNvSpPr>
          <p:nvPr/>
        </p:nvSpPr>
        <p:spPr bwMode="auto">
          <a:xfrm>
            <a:off x="4392613" y="3429000"/>
            <a:ext cx="358775" cy="360363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3670" name="Oval 6"/>
          <p:cNvSpPr>
            <a:spLocks noChangeArrowheads="1"/>
          </p:cNvSpPr>
          <p:nvPr/>
        </p:nvSpPr>
        <p:spPr bwMode="auto">
          <a:xfrm>
            <a:off x="4932363" y="2420938"/>
            <a:ext cx="358775" cy="360362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3671" name="Oval 7"/>
          <p:cNvSpPr>
            <a:spLocks noChangeArrowheads="1"/>
          </p:cNvSpPr>
          <p:nvPr/>
        </p:nvSpPr>
        <p:spPr bwMode="auto">
          <a:xfrm>
            <a:off x="4427538" y="2420938"/>
            <a:ext cx="358775" cy="360362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3924300" y="2420938"/>
            <a:ext cx="358775" cy="360362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3673" name="Oval 9"/>
          <p:cNvSpPr>
            <a:spLocks noChangeArrowheads="1"/>
          </p:cNvSpPr>
          <p:nvPr/>
        </p:nvSpPr>
        <p:spPr bwMode="auto">
          <a:xfrm>
            <a:off x="6084888" y="5516563"/>
            <a:ext cx="358775" cy="360362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3674" name="Oval 10"/>
          <p:cNvSpPr>
            <a:spLocks noChangeArrowheads="1"/>
          </p:cNvSpPr>
          <p:nvPr/>
        </p:nvSpPr>
        <p:spPr bwMode="auto">
          <a:xfrm>
            <a:off x="5580063" y="5516563"/>
            <a:ext cx="358775" cy="360362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3675" name="Oval 11"/>
          <p:cNvSpPr>
            <a:spLocks noChangeArrowheads="1"/>
          </p:cNvSpPr>
          <p:nvPr/>
        </p:nvSpPr>
        <p:spPr bwMode="auto">
          <a:xfrm>
            <a:off x="5075238" y="5516563"/>
            <a:ext cx="358775" cy="360362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3676" name="Oval 12"/>
          <p:cNvSpPr>
            <a:spLocks noChangeArrowheads="1"/>
          </p:cNvSpPr>
          <p:nvPr/>
        </p:nvSpPr>
        <p:spPr bwMode="auto">
          <a:xfrm>
            <a:off x="4572000" y="5516563"/>
            <a:ext cx="358775" cy="360362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3677" name="Oval 13"/>
          <p:cNvSpPr>
            <a:spLocks noChangeArrowheads="1"/>
          </p:cNvSpPr>
          <p:nvPr/>
        </p:nvSpPr>
        <p:spPr bwMode="auto">
          <a:xfrm>
            <a:off x="4067175" y="5516563"/>
            <a:ext cx="358775" cy="360362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3678" name="Oval 14"/>
          <p:cNvSpPr>
            <a:spLocks noChangeArrowheads="1"/>
          </p:cNvSpPr>
          <p:nvPr/>
        </p:nvSpPr>
        <p:spPr bwMode="auto">
          <a:xfrm>
            <a:off x="3563938" y="5516563"/>
            <a:ext cx="358775" cy="360362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3680" name="Oval 16"/>
          <p:cNvSpPr>
            <a:spLocks noChangeArrowheads="1"/>
          </p:cNvSpPr>
          <p:nvPr/>
        </p:nvSpPr>
        <p:spPr bwMode="auto">
          <a:xfrm>
            <a:off x="3059113" y="5516563"/>
            <a:ext cx="358775" cy="360362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3681" name="Oval 17"/>
          <p:cNvSpPr>
            <a:spLocks noChangeArrowheads="1"/>
          </p:cNvSpPr>
          <p:nvPr/>
        </p:nvSpPr>
        <p:spPr bwMode="auto">
          <a:xfrm>
            <a:off x="2555875" y="5516563"/>
            <a:ext cx="358775" cy="360362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pic>
        <p:nvPicPr>
          <p:cNvPr id="113685" name="Picture 21" descr="وجوه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5" y="0"/>
            <a:ext cx="2765630" cy="5643578"/>
          </a:xfrm>
          <a:prstGeom prst="rect">
            <a:avLst/>
          </a:prstGeom>
          <a:noFill/>
        </p:spPr>
      </p:pic>
      <p:pic>
        <p:nvPicPr>
          <p:cNvPr id="113686" name="Picture 22" descr="وجوه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0"/>
            <a:ext cx="2928958" cy="5681645"/>
          </a:xfrm>
          <a:prstGeom prst="rect">
            <a:avLst/>
          </a:prstGeom>
          <a:noFill/>
        </p:spPr>
      </p:pic>
      <p:sp>
        <p:nvSpPr>
          <p:cNvPr id="18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8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1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36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36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36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136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136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136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136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136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136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136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136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136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animBg="1"/>
      <p:bldP spid="113668" grpId="1" animBg="1"/>
      <p:bldP spid="113670" grpId="0" animBg="1"/>
      <p:bldP spid="113670" grpId="1" animBg="1"/>
      <p:bldP spid="113671" grpId="0" animBg="1"/>
      <p:bldP spid="113671" grpId="1" animBg="1"/>
      <p:bldP spid="113672" grpId="0" animBg="1"/>
      <p:bldP spid="113672" grpId="1" animBg="1"/>
      <p:bldP spid="113673" grpId="0" animBg="1"/>
      <p:bldP spid="113673" grpId="1" animBg="1"/>
      <p:bldP spid="113674" grpId="0" animBg="1"/>
      <p:bldP spid="113674" grpId="1" animBg="1"/>
      <p:bldP spid="113675" grpId="0" animBg="1"/>
      <p:bldP spid="113675" grpId="1" animBg="1"/>
      <p:bldP spid="113676" grpId="0" animBg="1"/>
      <p:bldP spid="113676" grpId="1" animBg="1"/>
      <p:bldP spid="113677" grpId="0" animBg="1"/>
      <p:bldP spid="113677" grpId="1" animBg="1"/>
      <p:bldP spid="113678" grpId="0" animBg="1"/>
      <p:bldP spid="113678" grpId="1" animBg="1"/>
      <p:bldP spid="113680" grpId="0" animBg="1"/>
      <p:bldP spid="113680" grpId="1" animBg="1"/>
      <p:bldP spid="113681" grpId="0" animBg="1"/>
      <p:bldP spid="11368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214282" y="357166"/>
            <a:ext cx="8715436" cy="614366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6600" dirty="0" smtClean="0">
                <a:solidFill>
                  <a:srgbClr val="A50021"/>
                </a:solidFill>
                <a:sym typeface="AGA Arabesque"/>
              </a:rPr>
              <a:t></a:t>
            </a:r>
            <a:r>
              <a:rPr lang="en-US" sz="6600" dirty="0" smtClean="0">
                <a:solidFill>
                  <a:srgbClr val="002060"/>
                </a:solidFill>
                <a:sym typeface="AGA Arabesque"/>
              </a:rPr>
              <a:t></a:t>
            </a:r>
            <a:r>
              <a:rPr lang="en-US" sz="6600" dirty="0" smtClean="0">
                <a:solidFill>
                  <a:srgbClr val="FF0000"/>
                </a:solidFill>
                <a:sym typeface="AGA Arabesque"/>
              </a:rPr>
              <a:t></a:t>
            </a:r>
            <a:endParaRPr lang="en-US" sz="6600" dirty="0" smtClean="0">
              <a:solidFill>
                <a:srgbClr val="FF0000"/>
              </a:solidFill>
            </a:endParaRPr>
          </a:p>
          <a:p>
            <a:pPr algn="l" rtl="0"/>
            <a:r>
              <a:rPr lang="en-US" sz="4400" dirty="0" smtClean="0">
                <a:solidFill>
                  <a:srgbClr val="A50021"/>
                </a:solidFill>
              </a:rPr>
              <a:t>Beware of the effect of </a:t>
            </a:r>
            <a:r>
              <a:rPr lang="en-US" sz="4400" i="1" u="sng" dirty="0" smtClean="0">
                <a:solidFill>
                  <a:srgbClr val="002060"/>
                </a:solidFill>
              </a:rPr>
              <a:t>your own traits </a:t>
            </a:r>
            <a:r>
              <a:rPr lang="en-US" sz="4400" dirty="0" smtClean="0">
                <a:solidFill>
                  <a:srgbClr val="A50021"/>
                </a:solidFill>
              </a:rPr>
              <a:t>on your judgment on others</a:t>
            </a:r>
            <a:r>
              <a:rPr lang="en-US" sz="4400" dirty="0" smtClean="0">
                <a:solidFill>
                  <a:srgbClr val="A50021"/>
                </a:solidFill>
              </a:rPr>
              <a:t>.</a:t>
            </a:r>
            <a:endParaRPr lang="en-US" sz="4400" dirty="0" smtClean="0">
              <a:solidFill>
                <a:srgbClr val="002060"/>
              </a:solidFill>
            </a:endParaRPr>
          </a:p>
          <a:p>
            <a:pPr algn="l" rtl="0"/>
            <a:r>
              <a:rPr lang="en-US" sz="4400" dirty="0" smtClean="0">
                <a:solidFill>
                  <a:srgbClr val="002060"/>
                </a:solidFill>
              </a:rPr>
              <a:t>Don’t</a:t>
            </a:r>
            <a:r>
              <a:rPr lang="en-US" sz="4400" dirty="0" smtClean="0">
                <a:solidFill>
                  <a:srgbClr val="FFFF00"/>
                </a:solidFill>
              </a:rPr>
              <a:t>  </a:t>
            </a:r>
            <a:r>
              <a:rPr lang="en-US" sz="4400" i="1" u="sng" dirty="0" smtClean="0">
                <a:solidFill>
                  <a:srgbClr val="A50021"/>
                </a:solidFill>
              </a:rPr>
              <a:t>label or diagnose </a:t>
            </a:r>
            <a:r>
              <a:rPr lang="en-US" sz="4400" dirty="0" smtClean="0">
                <a:solidFill>
                  <a:srgbClr val="002060"/>
                </a:solidFill>
              </a:rPr>
              <a:t>yourself or any body else based on limited information.</a:t>
            </a:r>
          </a:p>
          <a:p>
            <a:pPr algn="l" rtl="0"/>
            <a:r>
              <a:rPr lang="en-US" sz="4400" dirty="0" smtClean="0">
                <a:solidFill>
                  <a:srgbClr val="FF0000"/>
                </a:solidFill>
                <a:sym typeface="Wingdings" pitchFamily="2" charset="2"/>
              </a:rPr>
              <a:t></a:t>
            </a:r>
            <a:r>
              <a:rPr lang="en-US" sz="4400" dirty="0" smtClean="0">
                <a:solidFill>
                  <a:srgbClr val="FFC000"/>
                </a:solidFill>
                <a:sym typeface="Wingdings" pitchFamily="2" charset="2"/>
              </a:rPr>
              <a:t>--------</a:t>
            </a:r>
            <a:r>
              <a:rPr lang="en-US" sz="4400" dirty="0" smtClean="0">
                <a:solidFill>
                  <a:srgbClr val="00B050"/>
                </a:solidFill>
                <a:sym typeface="Wingdings" pitchFamily="2" charset="2"/>
              </a:rPr>
              <a:t>o-</a:t>
            </a:r>
            <a:r>
              <a:rPr lang="en-US" sz="4400" dirty="0" smtClean="0">
                <a:solidFill>
                  <a:srgbClr val="00B050"/>
                </a:solidFill>
                <a:sym typeface="Wingdings" pitchFamily="2" charset="2"/>
              </a:rPr>
              <a:t>------</a:t>
            </a:r>
            <a:r>
              <a:rPr lang="en-US" sz="4400" dirty="0" smtClean="0">
                <a:solidFill>
                  <a:srgbClr val="00B050"/>
                </a:solidFill>
                <a:sym typeface="Wingdings" pitchFamily="2" charset="2"/>
              </a:rPr>
              <a:t>O---------o</a:t>
            </a:r>
            <a:r>
              <a:rPr lang="en-US" sz="4400" dirty="0" smtClean="0">
                <a:solidFill>
                  <a:srgbClr val="FFC000"/>
                </a:solidFill>
                <a:sym typeface="Wingdings" pitchFamily="2" charset="2"/>
              </a:rPr>
              <a:t>-</a:t>
            </a:r>
            <a:r>
              <a:rPr lang="en-US" sz="4400" dirty="0" smtClean="0">
                <a:solidFill>
                  <a:srgbClr val="FFC000"/>
                </a:solidFill>
                <a:sym typeface="Wingdings" pitchFamily="2" charset="2"/>
              </a:rPr>
              <a:t>-------</a:t>
            </a:r>
            <a:r>
              <a:rPr lang="en-US" sz="440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endParaRPr lang="ar-SA" sz="4400" dirty="0">
              <a:solidFill>
                <a:srgbClr val="A50021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329</TotalTime>
  <Words>1234</Words>
  <Application>Microsoft Office PowerPoint</Application>
  <PresentationFormat>عرض على الشاشة (3:4)‏</PresentationFormat>
  <Paragraphs>244</Paragraphs>
  <Slides>27</Slides>
  <Notes>0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9" baseType="lpstr">
      <vt:lpstr>انقلاب</vt:lpstr>
      <vt:lpstr>حزمة</vt:lpstr>
      <vt:lpstr>الشريحة 1</vt:lpstr>
      <vt:lpstr>الشريحة 2</vt:lpstr>
      <vt:lpstr> Lecture  Objectives :    At the end of the lecture students should be able to:  </vt:lpstr>
      <vt:lpstr>الشريحة 4</vt:lpstr>
      <vt:lpstr>الشريحة 5</vt:lpstr>
      <vt:lpstr> Assessing  Personality</vt:lpstr>
      <vt:lpstr>Personality disorders: general criteria</vt:lpstr>
      <vt:lpstr>الشريحة 8</vt:lpstr>
      <vt:lpstr>الشريحة 9</vt:lpstr>
      <vt:lpstr>Classification of Personality Disorders: </vt:lpstr>
      <vt:lpstr>Obsessive Compulsive Personality Disorder  </vt:lpstr>
      <vt:lpstr>    Avoidant Personality disorder </vt:lpstr>
      <vt:lpstr>     Dependent Personality Disorder </vt:lpstr>
      <vt:lpstr>Classification of Personality Disorders: </vt:lpstr>
      <vt:lpstr>   Histrionic Personality Disorders </vt:lpstr>
      <vt:lpstr>Narcissistic Personality Disorder </vt:lpstr>
      <vt:lpstr>     Borderline Personality Disorder</vt:lpstr>
      <vt:lpstr>    Antisocial Personality Disorder </vt:lpstr>
      <vt:lpstr>الشريحة 19</vt:lpstr>
      <vt:lpstr>Classification of Personality Disorders: </vt:lpstr>
      <vt:lpstr>    Schizoid Personality Disorder</vt:lpstr>
      <vt:lpstr>Paranoid Personality Disorder</vt:lpstr>
      <vt:lpstr>   Schizotypal Personality Disorder</vt:lpstr>
      <vt:lpstr>Classification of Personality Disorders: </vt:lpstr>
      <vt:lpstr>Implications on clinical practice</vt:lpstr>
      <vt:lpstr>Summary</vt:lpstr>
      <vt:lpstr>Reference</vt:lpstr>
    </vt:vector>
  </TitlesOfParts>
  <Company>اليحيى للكمبيوتر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user</cp:lastModifiedBy>
  <cp:revision>35</cp:revision>
  <dcterms:created xsi:type="dcterms:W3CDTF">2011-09-08T18:44:39Z</dcterms:created>
  <dcterms:modified xsi:type="dcterms:W3CDTF">2011-12-17T20:35:52Z</dcterms:modified>
</cp:coreProperties>
</file>