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42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82" r:id="rId25"/>
    <p:sldId id="279" r:id="rId26"/>
    <p:sldId id="280" r:id="rId27"/>
    <p:sldId id="281" r:id="rId28"/>
    <p:sldId id="283" r:id="rId29"/>
    <p:sldId id="285" r:id="rId30"/>
    <p:sldId id="284" r:id="rId31"/>
    <p:sldId id="286" r:id="rId32"/>
    <p:sldId id="289" r:id="rId33"/>
    <p:sldId id="287" r:id="rId34"/>
    <p:sldId id="292" r:id="rId35"/>
    <p:sldId id="288" r:id="rId36"/>
    <p:sldId id="290" r:id="rId37"/>
    <p:sldId id="291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2B977A-8B86-4C7F-B9F8-8089DD1E8AD2}">
          <p14:sldIdLst>
            <p14:sldId id="257"/>
            <p14:sldId id="258"/>
            <p14:sldId id="256"/>
            <p14:sldId id="259"/>
          </p14:sldIdLst>
        </p14:section>
        <p14:section name="Untitled Section" id="{A9B8EB47-3055-4B9D-A562-5FBF84EA6EEC}">
          <p14:sldIdLst>
            <p14:sldId id="260"/>
            <p14:sldId id="261"/>
            <p14:sldId id="262"/>
            <p14:sldId id="263"/>
            <p14:sldId id="264"/>
            <p14:sldId id="265"/>
            <p14:sldId id="269"/>
            <p14:sldId id="266"/>
            <p14:sldId id="267"/>
            <p14:sldId id="268"/>
            <p14:sldId id="270"/>
            <p14:sldId id="271"/>
            <p14:sldId id="272"/>
            <p14:sldId id="273"/>
            <p14:sldId id="274"/>
            <p14:sldId id="275"/>
            <p14:sldId id="278"/>
            <p14:sldId id="276"/>
            <p14:sldId id="277"/>
            <p14:sldId id="282"/>
            <p14:sldId id="279"/>
            <p14:sldId id="280"/>
            <p14:sldId id="281"/>
            <p14:sldId id="283"/>
            <p14:sldId id="285"/>
            <p14:sldId id="284"/>
            <p14:sldId id="286"/>
            <p14:sldId id="289"/>
            <p14:sldId id="287"/>
            <p14:sldId id="292"/>
            <p14:sldId id="288"/>
            <p14:sldId id="290"/>
            <p14:sldId id="291"/>
            <p14:sldId id="293"/>
            <p14:sldId id="294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C67064-328E-4A2E-99C0-63AD58AD6ED2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ACC8C30-D984-48A4-8039-96B2967868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180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C8C30-D984-48A4-8039-96B29678682E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354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06F4A9-4A09-46DB-BB1F-C73AC1794B76}" type="datetimeFigureOut">
              <a:rPr lang="ar-SA" smtClean="0"/>
              <a:t>29/01/33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AA12DEE-CCD5-4A70-AE56-B3230D91EED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Stress-Related Disorders</a:t>
            </a:r>
            <a:r>
              <a:rPr lang="en-US" sz="3600" dirty="0"/>
              <a:t>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DR. JAWAHER  A. AL-NOUH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Consultant psychiatrist-clinical assistant professor</a:t>
            </a:r>
          </a:p>
          <a:p>
            <a:pPr marL="0" indent="0">
              <a:buNone/>
            </a:pPr>
            <a:r>
              <a:rPr lang="en-US" dirty="0" smtClean="0"/>
              <a:t>-department of psychiatry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K.S.U</a:t>
            </a:r>
            <a:r>
              <a:rPr lang="ar-SA" dirty="0" smtClean="0"/>
              <a:t>-</a:t>
            </a:r>
            <a:r>
              <a:rPr lang="en-US" dirty="0" smtClean="0"/>
              <a:t>K.K.U.H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983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prstClr val="black"/>
                </a:solidFill>
                <a:latin typeface="Lucida Sans Unicode"/>
              </a:rPr>
              <a:t>Specify</a:t>
            </a:r>
            <a:r>
              <a:rPr lang="en-US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ucida Sans Unicode"/>
              </a:rPr>
              <a:t>if: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endParaRPr lang="en-US" sz="1800" b="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/>
            </a:r>
            <a:br>
              <a:rPr lang="en-US" sz="1800" b="0" dirty="0">
                <a:solidFill>
                  <a:prstClr val="black"/>
                </a:solidFill>
                <a:latin typeface="Lucida Sans Unicode"/>
              </a:rPr>
            </a:br>
            <a:r>
              <a:rPr lang="en-US" sz="1800" dirty="0">
                <a:solidFill>
                  <a:prstClr val="black"/>
                </a:solidFill>
                <a:latin typeface="Lucida Sans Unicode"/>
              </a:rPr>
              <a:t>Acute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: if the disturbance lasts less than 6 </a:t>
            </a: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months.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/>
            </a:r>
            <a:br>
              <a:rPr lang="en-US" sz="1800" b="0" dirty="0">
                <a:solidFill>
                  <a:prstClr val="black"/>
                </a:solidFill>
                <a:latin typeface="Lucida Sans Unicode"/>
              </a:rPr>
            </a:br>
            <a:r>
              <a:rPr lang="en-US" sz="1800" dirty="0">
                <a:solidFill>
                  <a:prstClr val="black"/>
                </a:solidFill>
                <a:latin typeface="Lucida Sans Unicode"/>
              </a:rPr>
              <a:t>Chronic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: if the disturbance lasts for 6 months or </a:t>
            </a: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longer.</a:t>
            </a:r>
            <a:endParaRPr lang="en-US" sz="1800" b="0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77020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Adjustment disorders are coded based on the subtype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selected 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according to the </a:t>
            </a:r>
            <a:r>
              <a:rPr lang="en-US" sz="1800" b="0" u="sng" dirty="0">
                <a:solidFill>
                  <a:prstClr val="black"/>
                </a:solidFill>
                <a:latin typeface="Lucida Sans Unicode"/>
              </a:rPr>
              <a:t>predominant symptoms. </a:t>
            </a:r>
            <a:endParaRPr lang="en-US" sz="1800" b="0" u="sng" dirty="0" smtClean="0">
              <a:solidFill>
                <a:prstClr val="black"/>
              </a:solidFill>
              <a:latin typeface="Lucida Sans Unicode"/>
            </a:endParaRPr>
          </a:p>
          <a:p>
            <a:pPr>
              <a:buFontTx/>
              <a:buChar char="-"/>
            </a:pPr>
            <a:endParaRPr lang="en-US" sz="1800" b="0" u="sng" dirty="0">
              <a:solidFill>
                <a:prstClr val="black"/>
              </a:solidFill>
              <a:latin typeface="Lucida Sans Unicode"/>
            </a:endParaRPr>
          </a:p>
          <a:p>
            <a:pPr>
              <a:buFontTx/>
              <a:buChar char="-"/>
            </a:pP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1-With </a:t>
            </a:r>
            <a:r>
              <a:rPr lang="en-US" sz="1800" dirty="0">
                <a:solidFill>
                  <a:srgbClr val="C00000"/>
                </a:solidFill>
                <a:latin typeface="Lucida Sans Unicode"/>
              </a:rPr>
              <a:t>depressed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mood(low mood, tearfulness)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/>
            </a:r>
            <a:br>
              <a:rPr lang="en-US" sz="1800" b="0" dirty="0">
                <a:solidFill>
                  <a:prstClr val="black"/>
                </a:solidFill>
                <a:latin typeface="Lucida Sans Unicode"/>
              </a:rPr>
            </a:b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2-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With </a:t>
            </a:r>
            <a:r>
              <a:rPr lang="en-US" sz="1800" dirty="0" smtClean="0">
                <a:solidFill>
                  <a:srgbClr val="C00000"/>
                </a:solidFill>
                <a:latin typeface="Lucida Sans Unicode"/>
              </a:rPr>
              <a:t>anxiety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 ( agitation. fearfulness)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/>
            </a:r>
            <a:br>
              <a:rPr lang="en-US" sz="1800" b="0" dirty="0">
                <a:solidFill>
                  <a:prstClr val="black"/>
                </a:solidFill>
                <a:latin typeface="Lucida Sans Unicode"/>
              </a:rPr>
            </a:b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3-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With </a:t>
            </a:r>
            <a:r>
              <a:rPr lang="en-US" sz="1800" dirty="0">
                <a:solidFill>
                  <a:srgbClr val="C00000"/>
                </a:solidFill>
                <a:latin typeface="Lucida Sans Unicode"/>
              </a:rPr>
              <a:t>mixed</a:t>
            </a:r>
            <a:r>
              <a:rPr lang="en-US" sz="1800" dirty="0">
                <a:solidFill>
                  <a:prstClr val="black"/>
                </a:solidFill>
                <a:latin typeface="Lucida Sans Unicode"/>
              </a:rPr>
              <a:t> anxiety and depressed 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mood</a:t>
            </a:r>
          </a:p>
          <a:p>
            <a:pPr>
              <a:buFontTx/>
              <a:buChar char="-"/>
            </a:pP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(mainly in adults)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/>
            </a:r>
            <a:br>
              <a:rPr lang="en-US" sz="1800" b="0" dirty="0">
                <a:solidFill>
                  <a:prstClr val="black"/>
                </a:solidFill>
                <a:latin typeface="Lucida Sans Unicode"/>
              </a:rPr>
            </a:b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4-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With </a:t>
            </a:r>
            <a:r>
              <a:rPr lang="en-US" sz="1800" dirty="0">
                <a:solidFill>
                  <a:srgbClr val="C00000"/>
                </a:solidFill>
                <a:latin typeface="Lucida Sans Unicode"/>
              </a:rPr>
              <a:t>disturbance of </a:t>
            </a:r>
            <a:r>
              <a:rPr lang="en-US" sz="1800" dirty="0" smtClean="0">
                <a:solidFill>
                  <a:srgbClr val="C00000"/>
                </a:solidFill>
                <a:latin typeface="Lucida Sans Unicode"/>
              </a:rPr>
              <a:t>conduct( in adolescents)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/>
            </a:r>
            <a:br>
              <a:rPr lang="en-US" sz="1800" b="0" dirty="0">
                <a:solidFill>
                  <a:prstClr val="black"/>
                </a:solidFill>
                <a:latin typeface="Lucida Sans Unicode"/>
              </a:rPr>
            </a:b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5-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With </a:t>
            </a:r>
            <a:r>
              <a:rPr lang="en-US" sz="1800" dirty="0">
                <a:solidFill>
                  <a:srgbClr val="C00000"/>
                </a:solidFill>
                <a:latin typeface="Lucida Sans Unicode"/>
              </a:rPr>
              <a:t>mixed disturbance of emotions and conduct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/>
            </a:r>
            <a:br>
              <a:rPr lang="en-US" sz="1800" b="0" dirty="0">
                <a:solidFill>
                  <a:prstClr val="black"/>
                </a:solidFill>
                <a:latin typeface="Lucida Sans Unicode"/>
              </a:rPr>
            </a:br>
            <a:r>
              <a:rPr lang="en-US" sz="1800" b="0" dirty="0" smtClean="0">
                <a:solidFill>
                  <a:prstClr val="black"/>
                </a:solidFill>
                <a:latin typeface="Lucida Sans Unicode"/>
              </a:rPr>
              <a:t>6-</a:t>
            </a:r>
            <a:r>
              <a:rPr lang="en-US" sz="1800" dirty="0" smtClean="0">
                <a:solidFill>
                  <a:srgbClr val="C00000"/>
                </a:solidFill>
                <a:latin typeface="Lucida Sans Unicode"/>
              </a:rPr>
              <a:t>Unspecified:</a:t>
            </a:r>
          </a:p>
          <a:p>
            <a:pPr>
              <a:buFontTx/>
              <a:buChar char="-"/>
            </a:pPr>
            <a:r>
              <a:rPr lang="en-US" sz="1800" dirty="0" smtClean="0">
                <a:latin typeface="Lucida Sans Unicode"/>
              </a:rPr>
              <a:t>-in children and the elderly: physical symptoms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782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cap="none" dirty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Course</a:t>
            </a:r>
            <a:r>
              <a:rPr lang="en-US" b="1" cap="none" dirty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 </a:t>
            </a:r>
            <a:r>
              <a:rPr lang="en-US" sz="4100" b="1" cap="none" dirty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and</a:t>
            </a:r>
            <a:r>
              <a:rPr lang="en-US" b="1" cap="none" dirty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 </a:t>
            </a:r>
            <a:r>
              <a:rPr lang="en-US" sz="4100" b="1" cap="none" dirty="0" smtClean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Prognosis: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000" b="0" dirty="0">
                <a:solidFill>
                  <a:prstClr val="black"/>
                </a:solidFill>
                <a:latin typeface="Lucida Sans Unicode"/>
              </a:rPr>
              <a:t>With appropriate treatment, the overall prognosis of an adjustment disorder is generally favorable. 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endParaRPr lang="en-US" sz="2000" b="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000" b="0" dirty="0">
                <a:solidFill>
                  <a:prstClr val="black"/>
                </a:solidFill>
                <a:latin typeface="Lucida Sans Unicode"/>
              </a:rPr>
              <a:t>Most patients return to their previous level of functioning within 3 months.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endParaRPr lang="en-US" sz="2000" b="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000" b="0" dirty="0">
                <a:solidFill>
                  <a:prstClr val="black"/>
                </a:solidFill>
                <a:latin typeface="Lucida Sans Unicode"/>
              </a:rPr>
              <a:t> Some persons (particularly adolescents) who receive a diagnosis of an adjustment disorder later have mood disorders or substance-related disorders. Adolescents usually require a longer time to recover than adults.</a:t>
            </a:r>
          </a:p>
        </p:txBody>
      </p:sp>
    </p:spTree>
    <p:extLst>
      <p:ext uri="{BB962C8B-B14F-4D97-AF65-F5344CB8AC3E}">
        <p14:creationId xmlns:p14="http://schemas.microsoft.com/office/powerpoint/2010/main" val="1017723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cap="none" dirty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Differential</a:t>
            </a:r>
            <a:r>
              <a:rPr lang="en-US" sz="2400" b="1" cap="none" dirty="0">
                <a:solidFill>
                  <a:srgbClr val="69646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> </a:t>
            </a:r>
            <a:r>
              <a:rPr lang="en-US" sz="4100" b="1" cap="none" dirty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800" b="0" dirty="0">
                <a:solidFill>
                  <a:prstClr val="black"/>
                </a:solidFill>
                <a:latin typeface="Lucida Sans Unicode"/>
              </a:rPr>
              <a:t>MDD.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800" b="0" dirty="0">
                <a:solidFill>
                  <a:prstClr val="black"/>
                </a:solidFill>
                <a:latin typeface="Lucida Sans Unicode"/>
              </a:rPr>
              <a:t>Acute stress disorder and PTSD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89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cap="none" dirty="0" smtClean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Treatment: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200" y="1914599"/>
            <a:ext cx="3749064" cy="195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57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ADJ.DIS.</a:t>
            </a:r>
            <a:endParaRPr lang="en-GB" dirty="0"/>
          </a:p>
        </p:txBody>
      </p:sp>
      <p:graphicFrame>
        <p:nvGraphicFramePr>
          <p:cNvPr id="4" name="Content Placeholder 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3429000" y="1865312"/>
          <a:ext cx="2308225" cy="204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lip" r:id="rId3" imgW="2308225" imgH="2049463" progId="MS_ClipArt_Gallery.5">
                  <p:embed/>
                </p:oleObj>
              </mc:Choice>
              <mc:Fallback>
                <p:oleObj name="Clip" r:id="rId3" imgW="2308225" imgH="2049463" progId="MS_ClipArt_Gallery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865312"/>
                        <a:ext cx="2308225" cy="204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866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cap="none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</a:rPr>
              <a:t>Acute stress </a:t>
            </a:r>
            <a:r>
              <a:rPr lang="en-US" sz="4000" b="1" cap="none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</a:rPr>
              <a:t>disorder</a:t>
            </a:r>
            <a:r>
              <a:rPr lang="en-US" sz="4000" b="1" cap="none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</a:rPr>
              <a:t> and PTSD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/>
          <a:lstStyle/>
          <a:p>
            <a:r>
              <a:rPr lang="en-US" sz="2400" dirty="0"/>
              <a:t>The stressors are sufficiently overwhelming to affect almost anyone.</a:t>
            </a:r>
          </a:p>
          <a:p>
            <a:endParaRPr lang="en-US" sz="2400" dirty="0" smtClean="0"/>
          </a:p>
          <a:p>
            <a:r>
              <a:rPr lang="en-US" sz="2400" dirty="0"/>
              <a:t>arise from experiences in war, torture, natural catastrophes, assault, rape, and serious accidents, for example, in cars and in burning buildings.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587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52736"/>
            <a:ext cx="7520940" cy="4176464"/>
          </a:xfrm>
        </p:spPr>
        <p:txBody>
          <a:bodyPr/>
          <a:lstStyle/>
          <a:p>
            <a:r>
              <a:rPr lang="en-US" dirty="0"/>
              <a:t>The person has been exposed to a traumatic event in which both of the following were present: </a:t>
            </a:r>
          </a:p>
          <a:p>
            <a:pPr lvl="1"/>
            <a:r>
              <a:rPr lang="en-US" dirty="0"/>
              <a:t>the person </a:t>
            </a:r>
            <a:r>
              <a:rPr lang="en-US" dirty="0">
                <a:solidFill>
                  <a:srgbClr val="C00000"/>
                </a:solidFill>
              </a:rPr>
              <a:t>experienced, witnessed, or was confronted </a:t>
            </a:r>
            <a:r>
              <a:rPr lang="en-US" dirty="0"/>
              <a:t>with an event or events that </a:t>
            </a:r>
            <a:r>
              <a:rPr lang="en-US" dirty="0">
                <a:solidFill>
                  <a:srgbClr val="C00000"/>
                </a:solidFill>
              </a:rPr>
              <a:t>involved actual or threatened death or serious injury</a:t>
            </a:r>
            <a:r>
              <a:rPr lang="en-US" dirty="0"/>
              <a:t>, or a threat to the physical integrity of self or others </a:t>
            </a:r>
          </a:p>
          <a:p>
            <a:pPr lvl="1"/>
            <a:r>
              <a:rPr lang="en-US" dirty="0"/>
              <a:t>the person's response involved intense fear, helplessness, or horror.</a:t>
            </a:r>
            <a:br>
              <a:rPr lang="en-US" dirty="0"/>
            </a:br>
            <a:r>
              <a:rPr lang="en-US" b="1" dirty="0"/>
              <a:t>Note</a:t>
            </a:r>
            <a:r>
              <a:rPr lang="en-US" dirty="0"/>
              <a:t>: In children, this may be expressed instead by disorganized or agitated behavior.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538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3204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traumatic event </a:t>
            </a:r>
            <a:r>
              <a:rPr lang="en-US" dirty="0">
                <a:solidFill>
                  <a:srgbClr val="C00000"/>
                </a:solidFill>
              </a:rPr>
              <a:t>is persistently re-experienced in one (or more) of the following ways: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recurrent and intrusive distressing recollections </a:t>
            </a:r>
            <a:r>
              <a:rPr lang="en-US" dirty="0"/>
              <a:t>of the event, including images, thoughts, or perceptions. </a:t>
            </a:r>
            <a:r>
              <a:rPr lang="en-US" b="1" dirty="0"/>
              <a:t>Note</a:t>
            </a:r>
            <a:r>
              <a:rPr lang="en-US" dirty="0"/>
              <a:t>: In young children, repetitive play may occur in which themes or aspects of the trauma are expressed.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recurrent distressing dreams </a:t>
            </a:r>
            <a:r>
              <a:rPr lang="en-US" dirty="0"/>
              <a:t>of the event. </a:t>
            </a:r>
            <a:r>
              <a:rPr lang="en-US" b="1" dirty="0"/>
              <a:t>Note</a:t>
            </a:r>
            <a:r>
              <a:rPr lang="en-US" dirty="0"/>
              <a:t>: In children, there may be frightening </a:t>
            </a:r>
            <a:r>
              <a:rPr lang="en-US" dirty="0" smtClean="0"/>
              <a:t>dreams </a:t>
            </a:r>
            <a:r>
              <a:rPr lang="en-US" dirty="0"/>
              <a:t>without recognizable content</a:t>
            </a:r>
            <a:r>
              <a:rPr lang="en-US" dirty="0" smtClean="0"/>
              <a:t>.</a:t>
            </a:r>
          </a:p>
          <a:p>
            <a:pPr lvl="3">
              <a:buNone/>
            </a:pPr>
            <a:endParaRPr lang="en-US" dirty="0"/>
          </a:p>
          <a:p>
            <a:pPr lvl="3"/>
            <a:r>
              <a:rPr lang="en-US" b="1" dirty="0"/>
              <a:t>acting or feeling as if the traumatic event were recurring (includes a sense of reliving the experience, illusions, hallucinations, and dissociative </a:t>
            </a:r>
            <a:r>
              <a:rPr lang="en-US" b="1" dirty="0">
                <a:solidFill>
                  <a:srgbClr val="FF0000"/>
                </a:solidFill>
              </a:rPr>
              <a:t>flashback episodes</a:t>
            </a:r>
            <a:r>
              <a:rPr lang="en-US" b="1" dirty="0"/>
              <a:t>, including those that occur on awakening or when intoxicated). Note: </a:t>
            </a:r>
            <a:r>
              <a:rPr lang="en-US" dirty="0"/>
              <a:t>In young children, trauma-specific reenactment may occur. </a:t>
            </a:r>
            <a:endParaRPr lang="x-none"/>
          </a:p>
          <a:p>
            <a:pPr lvl="3">
              <a:buNone/>
            </a:pPr>
            <a:endParaRPr lang="en-US" dirty="0"/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intense psychological distress at exposure to internal or external cues that symbolize or resemble an aspect of the traumatic event </a:t>
            </a:r>
          </a:p>
          <a:p>
            <a:pPr lvl="3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lvl="3"/>
            <a:r>
              <a:rPr lang="en-US" dirty="0"/>
              <a:t>physiological reactivity on exposure to internal or external cues that symbolize or resemble an aspect of the traumatic event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1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C:-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100" u="sng" dirty="0"/>
              <a:t>Persistent </a:t>
            </a:r>
            <a:r>
              <a:rPr lang="en-US" sz="2100" u="sng" dirty="0">
                <a:solidFill>
                  <a:srgbClr val="C00000"/>
                </a:solidFill>
              </a:rPr>
              <a:t>avoidance </a:t>
            </a:r>
            <a:r>
              <a:rPr lang="en-US" sz="2100" u="sng" dirty="0"/>
              <a:t>of stimuli associated with the trauma and numbing of general responsiveness (not present before the trauma), as indicated by three (or more) of the following: </a:t>
            </a:r>
          </a:p>
          <a:p>
            <a:pPr lvl="3"/>
            <a:r>
              <a:rPr lang="en-US" dirty="0"/>
              <a:t>efforts to avoid thoughts, feelings, or conversations associated with the trauma </a:t>
            </a:r>
          </a:p>
          <a:p>
            <a:pPr lvl="3"/>
            <a:r>
              <a:rPr lang="en-US" dirty="0"/>
              <a:t>efforts to avoid activities, places, or people that arouse recollections of the trauma </a:t>
            </a:r>
          </a:p>
          <a:p>
            <a:pPr lvl="3"/>
            <a:r>
              <a:rPr lang="en-US" dirty="0"/>
              <a:t>inability to recall an important aspect of the trauma </a:t>
            </a:r>
          </a:p>
          <a:p>
            <a:pPr lvl="3"/>
            <a:r>
              <a:rPr lang="en-US" dirty="0"/>
              <a:t>markedly diminished interest or participation in significant activities </a:t>
            </a:r>
          </a:p>
          <a:p>
            <a:pPr lvl="3"/>
            <a:r>
              <a:rPr lang="en-US" dirty="0"/>
              <a:t>feeling of detachment or estrangement from others </a:t>
            </a:r>
          </a:p>
          <a:p>
            <a:pPr lvl="3"/>
            <a:r>
              <a:rPr lang="en-US" dirty="0"/>
              <a:t>restricted range of affect (e.g., unable to have loving feelings) </a:t>
            </a:r>
          </a:p>
          <a:p>
            <a:pPr lvl="3"/>
            <a:r>
              <a:rPr lang="en-US" dirty="0"/>
              <a:t>sense of a foreshortened future (e.g., does not expect to have a career, marriage, children, or a normal life span) </a:t>
            </a:r>
          </a:p>
        </p:txBody>
      </p:sp>
    </p:spTree>
    <p:extLst>
      <p:ext uri="{BB962C8B-B14F-4D97-AF65-F5344CB8AC3E}">
        <p14:creationId xmlns:p14="http://schemas.microsoft.com/office/powerpoint/2010/main" val="59359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Arial" pitchFamily="34" charset="0"/>
              <a:buChar char="•"/>
            </a:pPr>
            <a:r>
              <a:rPr lang="en-US" sz="3200" dirty="0" smtClean="0"/>
              <a:t>Objectives</a:t>
            </a:r>
            <a:r>
              <a:rPr lang="en-US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dirty="0" smtClean="0"/>
              <a:t>-</a:t>
            </a:r>
            <a:r>
              <a:rPr lang="en-US" sz="2400" b="1" dirty="0" smtClean="0"/>
              <a:t>What is stress?</a:t>
            </a:r>
            <a:endParaRPr lang="en-US" sz="2400" b="1" dirty="0"/>
          </a:p>
          <a:p>
            <a:pPr marL="0" indent="0" algn="l">
              <a:buNone/>
            </a:pPr>
            <a:r>
              <a:rPr lang="ar-SA" sz="2400" b="1" dirty="0" smtClean="0"/>
              <a:t>.</a:t>
            </a:r>
            <a:r>
              <a:rPr lang="en-US" sz="2400" b="1" dirty="0" smtClean="0"/>
              <a:t>-Reaction to stress: normal and pathological</a:t>
            </a:r>
            <a:r>
              <a:rPr lang="ar-SA" sz="2400" b="1" dirty="0" smtClean="0">
                <a:effectLst/>
              </a:rPr>
              <a:t>.</a:t>
            </a:r>
          </a:p>
          <a:p>
            <a:pPr marL="0" indent="0" algn="l">
              <a:buNone/>
            </a:pPr>
            <a:r>
              <a:rPr lang="en-US" sz="2400" b="1" dirty="0" smtClean="0"/>
              <a:t>-Grief.</a:t>
            </a:r>
            <a:endParaRPr lang="ar-SA" sz="2400" b="1" dirty="0"/>
          </a:p>
          <a:p>
            <a:pPr marL="0" indent="0" algn="l">
              <a:buNone/>
            </a:pPr>
            <a:r>
              <a:rPr lang="en-US" sz="2400" b="1" dirty="0" smtClean="0">
                <a:effectLst/>
              </a:rPr>
              <a:t>Adjustment disorders.</a:t>
            </a:r>
            <a:endParaRPr lang="en-US" sz="2400" b="1" dirty="0"/>
          </a:p>
          <a:p>
            <a:pPr marL="0" indent="0" algn="l">
              <a:buNone/>
            </a:pPr>
            <a:r>
              <a:rPr lang="en-US" sz="2400" b="1" dirty="0" smtClean="0"/>
              <a:t>-Acute stress disorder.</a:t>
            </a:r>
            <a:endParaRPr lang="en-US" sz="2400" b="1" dirty="0"/>
          </a:p>
          <a:p>
            <a:pPr marL="0" indent="0" algn="l">
              <a:buNone/>
            </a:pPr>
            <a:r>
              <a:rPr lang="en-US" sz="2400" b="1" dirty="0" smtClean="0"/>
              <a:t>-Post traumatic stress disorder( PTSD).</a:t>
            </a:r>
          </a:p>
        </p:txBody>
      </p:sp>
    </p:spTree>
    <p:extLst>
      <p:ext uri="{BB962C8B-B14F-4D97-AF65-F5344CB8AC3E}">
        <p14:creationId xmlns:p14="http://schemas.microsoft.com/office/powerpoint/2010/main" val="1387057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96752"/>
            <a:ext cx="7520940" cy="5544616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dirty="0"/>
              <a:t> Persistent symptoms of </a:t>
            </a:r>
            <a:r>
              <a:rPr lang="en-US" sz="2000" dirty="0">
                <a:solidFill>
                  <a:srgbClr val="C00000"/>
                </a:solidFill>
              </a:rPr>
              <a:t>increased arousal </a:t>
            </a:r>
            <a:r>
              <a:rPr lang="en-US" sz="2000" dirty="0"/>
              <a:t>(not present before the trauma), as indicated by two (or more) of the following: </a:t>
            </a:r>
          </a:p>
          <a:p>
            <a:pPr lvl="3"/>
            <a:r>
              <a:rPr lang="en-US" dirty="0"/>
              <a:t>difficulty falling or staying asleep </a:t>
            </a:r>
          </a:p>
          <a:p>
            <a:pPr lvl="3"/>
            <a:r>
              <a:rPr lang="en-US" dirty="0"/>
              <a:t>irritability or outbursts of anger </a:t>
            </a:r>
          </a:p>
          <a:p>
            <a:pPr lvl="3"/>
            <a:r>
              <a:rPr lang="en-US" dirty="0"/>
              <a:t>difficulty concentrating </a:t>
            </a:r>
          </a:p>
          <a:p>
            <a:pPr lvl="3"/>
            <a:r>
              <a:rPr lang="en-US" dirty="0" smtClean="0"/>
              <a:t>hyper vigilance </a:t>
            </a:r>
            <a:endParaRPr lang="en-US" dirty="0"/>
          </a:p>
          <a:p>
            <a:pPr lvl="3"/>
            <a:r>
              <a:rPr lang="en-US" dirty="0"/>
              <a:t>exaggerated startle response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/>
              <a:t>  </a:t>
            </a:r>
            <a:r>
              <a:rPr lang="en-US" sz="2000" u="sng" dirty="0"/>
              <a:t>The disturbance causes clinically significant distress or impairment in social, occupational, or other important areas of functioning.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993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Onset: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41942"/>
              </p:ext>
            </p:extLst>
          </p:nvPr>
        </p:nvGraphicFramePr>
        <p:xfrm>
          <a:off x="822325" y="1100138"/>
          <a:ext cx="7521575" cy="40042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4315"/>
                <a:gridCol w="1504315"/>
                <a:gridCol w="1504315"/>
                <a:gridCol w="1504315"/>
                <a:gridCol w="1504315"/>
              </a:tblGrid>
              <a:tr h="19925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 T S D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B:Delayed onset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 –traumatic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Stress disorder</a:t>
                      </a:r>
                    </a:p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endParaRPr lang="en-GB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 stress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disorder</a:t>
                      </a:r>
                      <a:endParaRPr lang="en-GB" dirty="0"/>
                    </a:p>
                  </a:txBody>
                  <a:tcPr/>
                </a:tc>
              </a:tr>
              <a:tr h="19925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if onset of symptoms is at least 6 months after the stressor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</a:p>
                    <a:p>
                      <a:r>
                        <a:rPr lang="en-US" dirty="0" smtClean="0"/>
                        <a:t>One month and less than 6 months.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in one</a:t>
                      </a:r>
                    </a:p>
                    <a:p>
                      <a:r>
                        <a:rPr lang="en-US" dirty="0" smtClean="0"/>
                        <a:t>Month of the stressor.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840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Duration: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706872"/>
              </p:ext>
            </p:extLst>
          </p:nvPr>
        </p:nvGraphicFramePr>
        <p:xfrm>
          <a:off x="822324" y="1100138"/>
          <a:ext cx="7521576" cy="38553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07192"/>
                <a:gridCol w="2507192"/>
                <a:gridCol w="2507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 T S D(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Chronic)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PTSD(</a:t>
                      </a: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Acute)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Acute stress disorder</a:t>
                      </a:r>
                      <a:endParaRPr lang="en-GB" dirty="0"/>
                    </a:p>
                  </a:txBody>
                  <a:tcPr/>
                </a:tc>
              </a:tr>
              <a:tr h="3398182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duration of symptoms is 3 months or more.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2400" dirty="0" smtClean="0"/>
                        <a:t>duration of symptoms is less than 3 month</a:t>
                      </a:r>
                      <a:r>
                        <a:rPr lang="en-US" sz="2400" baseline="0" dirty="0" smtClean="0"/>
                        <a:t> and more than one month.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2days-4 weeks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920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diagnosis: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Re-experiencing,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avoidance, 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hyper arousal.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11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</a:t>
            </a:r>
            <a:r>
              <a:rPr lang="en-US" dirty="0" smtClean="0"/>
              <a:t>Diagnosis: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R</a:t>
            </a:r>
            <a:r>
              <a:rPr lang="x-none" sz="2000"/>
              <a:t>/</a:t>
            </a:r>
            <a:r>
              <a:rPr lang="en-US" sz="2000" dirty="0"/>
              <a:t>O organic disorders</a:t>
            </a:r>
          </a:p>
          <a:p>
            <a:pPr lvl="1"/>
            <a:r>
              <a:rPr lang="en-US" dirty="0"/>
              <a:t>head injury during the trauma.</a:t>
            </a:r>
          </a:p>
          <a:p>
            <a:pPr lvl="1"/>
            <a:r>
              <a:rPr lang="en-US" dirty="0"/>
              <a:t>Epilepsy</a:t>
            </a:r>
          </a:p>
          <a:p>
            <a:pPr lvl="1"/>
            <a:r>
              <a:rPr lang="en-US" dirty="0"/>
              <a:t> alcohol-use disorders</a:t>
            </a:r>
          </a:p>
          <a:p>
            <a:pPr lvl="1"/>
            <a:r>
              <a:rPr lang="en-US" dirty="0"/>
              <a:t>other substance-related disorders (Acute intoxication or withdrawal)</a:t>
            </a:r>
          </a:p>
          <a:p>
            <a:pPr lvl="1">
              <a:buNone/>
            </a:pPr>
            <a:endParaRPr lang="en-US" dirty="0"/>
          </a:p>
          <a:p>
            <a:r>
              <a:rPr lang="en-US" sz="2000" dirty="0"/>
              <a:t> panic disorder and generalized anxiety disorder</a:t>
            </a:r>
          </a:p>
          <a:p>
            <a:endParaRPr lang="en-US" sz="2000" dirty="0"/>
          </a:p>
          <a:p>
            <a:r>
              <a:rPr lang="en-US" sz="2000" dirty="0">
                <a:solidFill>
                  <a:srgbClr val="C00000"/>
                </a:solidFill>
              </a:rPr>
              <a:t>Major depression is also a frequent concomitant of PTSD. </a:t>
            </a:r>
          </a:p>
          <a:p>
            <a:endParaRPr lang="en-US" sz="2000" dirty="0"/>
          </a:p>
          <a:p>
            <a:r>
              <a:rPr lang="en-US" sz="2000" dirty="0"/>
              <a:t>borderline personality disorder, dissociative disorders, and factitious disorders.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742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epidemiology 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lifetime prevalence:</a:t>
            </a:r>
          </a:p>
          <a:p>
            <a:pPr lvl="1"/>
            <a:r>
              <a:rPr lang="en-US" sz="2000" dirty="0"/>
              <a:t>8 % of the general population.</a:t>
            </a:r>
          </a:p>
          <a:p>
            <a:r>
              <a:rPr lang="en-US" sz="1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Factors: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dirty="0"/>
              <a:t>single, divorced, widowed, socially withdrawn, or of low socioeconomic level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2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important risk factors </a:t>
            </a:r>
            <a:endParaRPr lang="en-US" sz="20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u="sng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are </a:t>
            </a:r>
            <a:r>
              <a:rPr lang="en-US" sz="2400" dirty="0">
                <a:solidFill>
                  <a:srgbClr val="C00000"/>
                </a:solidFill>
              </a:rPr>
              <a:t>the </a:t>
            </a:r>
            <a:r>
              <a:rPr lang="en-US" sz="2400" u="sng" dirty="0">
                <a:solidFill>
                  <a:srgbClr val="C00000"/>
                </a:solidFill>
              </a:rPr>
              <a:t>severity, duration, and proximity </a:t>
            </a:r>
            <a:r>
              <a:rPr lang="en-US" sz="2400" dirty="0">
                <a:solidFill>
                  <a:srgbClr val="C00000"/>
                </a:solidFill>
              </a:rPr>
              <a:t>of a person's exposure to the actual trauma</a:t>
            </a:r>
          </a:p>
        </p:txBody>
      </p:sp>
    </p:spTree>
    <p:extLst>
      <p:ext uri="{BB962C8B-B14F-4D97-AF65-F5344CB8AC3E}">
        <p14:creationId xmlns:p14="http://schemas.microsoft.com/office/powerpoint/2010/main" val="820473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Treatment:</a:t>
            </a:r>
            <a:endParaRPr lang="en-GB" dirty="0"/>
          </a:p>
        </p:txBody>
      </p:sp>
      <p:graphicFrame>
        <p:nvGraphicFramePr>
          <p:cNvPr id="4" name="Content Placeholder 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2588418" y="1104106"/>
          <a:ext cx="398938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lip" r:id="rId3" imgW="3989388" imgH="3571875" progId="MS_ClipArt_Gallery.5">
                  <p:embed/>
                </p:oleObj>
              </mc:Choice>
              <mc:Fallback>
                <p:oleObj name="Clip" r:id="rId3" imgW="3989388" imgH="3571875" progId="MS_ClipArt_Gallery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418" y="1104106"/>
                        <a:ext cx="3989388" cy="357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5205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520940" cy="3579849"/>
          </a:xfrm>
        </p:spPr>
        <p:txBody>
          <a:bodyPr/>
          <a:lstStyle/>
          <a:p>
            <a:r>
              <a:rPr lang="en-US" sz="2400" dirty="0"/>
              <a:t>Encouragement to discuss the </a:t>
            </a:r>
            <a:r>
              <a:rPr lang="en-US" sz="2400" dirty="0" smtClean="0"/>
              <a:t>event: support and reassurance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Pharmacotherapy: SSRI-BZD for short period.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Psychotherapy.</a:t>
            </a: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6880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Comorbidity: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high rates</a:t>
            </a:r>
          </a:p>
          <a:p>
            <a:endParaRPr lang="en-US" sz="1200" dirty="0"/>
          </a:p>
          <a:p>
            <a:r>
              <a:rPr lang="en-US" sz="2400" dirty="0"/>
              <a:t> two thirds (66%) having at least two other disorders. </a:t>
            </a:r>
          </a:p>
          <a:p>
            <a:endParaRPr lang="en-US" sz="1200" dirty="0"/>
          </a:p>
          <a:p>
            <a:r>
              <a:rPr lang="en-US" sz="2400" dirty="0"/>
              <a:t>Common: 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depressive disorders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substance-related disorders</a:t>
            </a:r>
          </a:p>
          <a:p>
            <a:pPr lvl="1"/>
            <a:r>
              <a:rPr lang="en-US" sz="2000" dirty="0"/>
              <a:t>other anxiety disorders</a:t>
            </a:r>
          </a:p>
          <a:p>
            <a:pPr lvl="1"/>
            <a:r>
              <a:rPr lang="en-US" sz="2000" dirty="0"/>
              <a:t>bipolar disorders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535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Symptoms can fluctuate over time and may be most intense during periods of stress. </a:t>
            </a:r>
          </a:p>
          <a:p>
            <a:r>
              <a:rPr lang="en-US" sz="1800" dirty="0"/>
              <a:t>Untreated, </a:t>
            </a:r>
          </a:p>
          <a:p>
            <a:pPr lvl="1"/>
            <a:r>
              <a:rPr lang="en-US" sz="1400" dirty="0"/>
              <a:t>about 30 percent of patients recover completely, </a:t>
            </a:r>
          </a:p>
          <a:p>
            <a:pPr lvl="1"/>
            <a:r>
              <a:rPr lang="en-US" sz="1400" dirty="0"/>
              <a:t>40 percent continue to have mild symptoms, </a:t>
            </a:r>
          </a:p>
          <a:p>
            <a:pPr lvl="1"/>
            <a:r>
              <a:rPr lang="en-US" sz="1400" dirty="0"/>
              <a:t>20 percent continue to have moderate symptoms,</a:t>
            </a:r>
          </a:p>
          <a:p>
            <a:pPr lvl="1"/>
            <a:r>
              <a:rPr lang="en-US" sz="1400" dirty="0"/>
              <a:t> 10 percent remain unchanged or become worse. </a:t>
            </a:r>
          </a:p>
          <a:p>
            <a:r>
              <a:rPr lang="en-US" sz="1800" dirty="0"/>
              <a:t>After 1 year, about 50 percent of patients will recover.</a:t>
            </a:r>
          </a:p>
          <a:p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>
                <a:solidFill>
                  <a:srgbClr val="C00000"/>
                </a:solidFill>
              </a:rPr>
              <a:t>A good prognosis </a:t>
            </a:r>
          </a:p>
          <a:p>
            <a:pPr lvl="1"/>
            <a:r>
              <a:rPr lang="en-US" sz="1400" dirty="0"/>
              <a:t>rapid onset of the symptoms, </a:t>
            </a:r>
          </a:p>
          <a:p>
            <a:pPr lvl="1"/>
            <a:r>
              <a:rPr lang="en-US" sz="1400" dirty="0"/>
              <a:t>short duration of the symptoms (less than 6 months), </a:t>
            </a:r>
          </a:p>
          <a:p>
            <a:pPr lvl="1"/>
            <a:r>
              <a:rPr lang="en-US" sz="1400" dirty="0"/>
              <a:t>good pre-morbid functioning,</a:t>
            </a:r>
          </a:p>
          <a:p>
            <a:pPr lvl="1"/>
            <a:r>
              <a:rPr lang="en-US" sz="1400" dirty="0"/>
              <a:t> strong social supports</a:t>
            </a:r>
          </a:p>
          <a:p>
            <a:pPr lvl="1"/>
            <a:r>
              <a:rPr lang="en-US" sz="1400" dirty="0"/>
              <a:t>absence of </a:t>
            </a:r>
            <a:r>
              <a:rPr lang="en-US" sz="1400" dirty="0" smtClean="0"/>
              <a:t>other psych.disorder.</a:t>
            </a:r>
            <a:r>
              <a:rPr lang="en-US" dirty="0"/>
              <a:t> medical, or substance-related disorders or other risk factors.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86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56" y="-315416"/>
            <a:ext cx="8310563" cy="518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06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ASK:</a:t>
            </a:r>
            <a:endParaRPr lang="en-GB" dirty="0"/>
          </a:p>
        </p:txBody>
      </p:sp>
      <p:graphicFrame>
        <p:nvGraphicFramePr>
          <p:cNvPr id="4" name="Content Placeholder 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2427287" y="1475581"/>
          <a:ext cx="4311650" cy="282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lip" r:id="rId3" imgW="4311650" imgH="2828925" progId="MS_ClipArt_Gallery.5">
                  <p:embed/>
                </p:oleObj>
              </mc:Choice>
              <mc:Fallback>
                <p:oleObj name="Clip" r:id="rId3" imgW="4311650" imgH="2828925" progId="MS_ClipArt_Gallery.5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7" y="1475581"/>
                        <a:ext cx="4311650" cy="282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9438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Bereavement, Grief, and </a:t>
            </a:r>
            <a:r>
              <a:rPr lang="en-US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Mourning: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0" dirty="0">
                <a:solidFill>
                  <a:prstClr val="black"/>
                </a:solidFill>
                <a:latin typeface="Calibri"/>
              </a:rPr>
              <a:t>psychological reactions of those who survive a significant loss. </a:t>
            </a:r>
          </a:p>
          <a:p>
            <a:pPr lvl="0">
              <a:spcBef>
                <a:spcPct val="20000"/>
              </a:spcBef>
            </a:pPr>
            <a:endParaRPr lang="en-US" sz="28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0" dirty="0">
                <a:solidFill>
                  <a:srgbClr val="C00000"/>
                </a:solidFill>
                <a:latin typeface="Calibri"/>
              </a:rPr>
              <a:t>mourning</a:t>
            </a:r>
            <a:r>
              <a:rPr lang="en-US" sz="2800" b="0" dirty="0">
                <a:solidFill>
                  <a:prstClr val="black"/>
                </a:solidFill>
                <a:latin typeface="Calibri"/>
              </a:rPr>
              <a:t> is the process by which grief is resolved.</a:t>
            </a:r>
          </a:p>
          <a:p>
            <a:pPr lvl="0">
              <a:spcBef>
                <a:spcPct val="20000"/>
              </a:spcBef>
            </a:pPr>
            <a:endParaRPr lang="en-US" sz="28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b="0" dirty="0">
                <a:solidFill>
                  <a:srgbClr val="C00000"/>
                </a:solidFill>
                <a:latin typeface="Calibri"/>
              </a:rPr>
              <a:t>Bereavement</a:t>
            </a:r>
            <a:r>
              <a:rPr lang="en-US" sz="2800" b="0" dirty="0">
                <a:solidFill>
                  <a:prstClr val="black"/>
                </a:solidFill>
                <a:latin typeface="Calibri"/>
              </a:rPr>
              <a:t> literally means the state of being deprived of someone by death and refers to being in the state of mourning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7576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grief: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srgbClr val="C00000"/>
                </a:solidFill>
              </a:rPr>
              <a:t>1-</a:t>
            </a:r>
            <a:r>
              <a:rPr lang="en-US" sz="2000" u="sng" dirty="0">
                <a:solidFill>
                  <a:srgbClr val="C00000"/>
                </a:solidFill>
                <a:latin typeface="Calibri"/>
              </a:rPr>
              <a:t>Shock and denial </a:t>
            </a:r>
            <a:r>
              <a:rPr lang="en-US" sz="2000" u="sng" dirty="0">
                <a:solidFill>
                  <a:prstClr val="black"/>
                </a:solidFill>
                <a:latin typeface="Calibri"/>
              </a:rPr>
              <a:t>(minutes, days, weeks)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Disbelief and numbness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and protest</a:t>
            </a:r>
          </a:p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srgbClr val="C00000"/>
                </a:solidFill>
              </a:rPr>
              <a:t>2-</a:t>
            </a:r>
            <a:r>
              <a:rPr lang="en-US" sz="2000" u="sng" dirty="0">
                <a:solidFill>
                  <a:srgbClr val="C00000"/>
                </a:solidFill>
                <a:latin typeface="Calibri"/>
              </a:rPr>
              <a:t>Acute distress </a:t>
            </a:r>
            <a:r>
              <a:rPr lang="en-US" sz="2000" u="sng" dirty="0">
                <a:solidFill>
                  <a:prstClr val="black"/>
                </a:solidFill>
                <a:latin typeface="Calibri"/>
              </a:rPr>
              <a:t>(weeks, months)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Waves of somatic distress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Withdrawal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Preoccupation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Anger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Guilt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   Lost patterns of conduct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Restless and agitated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Aimless and </a:t>
            </a:r>
            <a:r>
              <a:rPr lang="en-US" sz="2000" b="0" dirty="0" err="1" smtClean="0">
                <a:solidFill>
                  <a:prstClr val="black"/>
                </a:solidFill>
                <a:latin typeface="Calibri"/>
              </a:rPr>
              <a:t>amotivational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Identification with the bereaved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1754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</a:t>
            </a:r>
            <a:r>
              <a:rPr lang="en-US" sz="2000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000" u="sng" dirty="0">
                <a:solidFill>
                  <a:srgbClr val="C00000"/>
                </a:solidFill>
                <a:latin typeface="Calibri"/>
              </a:rPr>
              <a:t>Resolution (months, years)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Have grieved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Return to work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Resume old roles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Acquire new roles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Re-experience </a:t>
            </a:r>
            <a:r>
              <a:rPr lang="en-US" sz="2000" b="0" dirty="0">
                <a:solidFill>
                  <a:prstClr val="black"/>
                </a:solidFill>
                <a:latin typeface="Calibri"/>
              </a:rPr>
              <a:t>pleasure</a:t>
            </a:r>
            <a:br>
              <a:rPr lang="en-US" sz="2000" b="0" dirty="0">
                <a:solidFill>
                  <a:prstClr val="black"/>
                </a:solidFill>
                <a:latin typeface="Calibri"/>
              </a:rPr>
            </a:br>
            <a:r>
              <a:rPr lang="en-US" sz="2000" b="0" dirty="0">
                <a:solidFill>
                  <a:prstClr val="black"/>
                </a:solidFill>
                <a:latin typeface="Calibri"/>
              </a:rPr>
              <a:t>   Seek companionship and love of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216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Pathological grief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-Abnormally  intense grief:  MDD</a:t>
            </a:r>
          </a:p>
          <a:p>
            <a:endParaRPr lang="en-US" dirty="0"/>
          </a:p>
          <a:p>
            <a:r>
              <a:rPr lang="en-US" dirty="0" smtClean="0"/>
              <a:t>-prolonged grief.&gt;6 months</a:t>
            </a:r>
          </a:p>
          <a:p>
            <a:endParaRPr lang="en-US" dirty="0" smtClean="0"/>
          </a:p>
          <a:p>
            <a:r>
              <a:rPr lang="en-US" dirty="0" smtClean="0"/>
              <a:t>-Delayed grief : appear&gt;2weeks after  the death.</a:t>
            </a:r>
          </a:p>
          <a:p>
            <a:endParaRPr lang="en-US" dirty="0"/>
          </a:p>
          <a:p>
            <a:r>
              <a:rPr lang="en-US" dirty="0" smtClean="0"/>
              <a:t>-Distorted grief.  Unusual picture,e.g hostility. Over activity.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1130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</a:t>
            </a:r>
            <a:r>
              <a:rPr lang="en-US" sz="1600" dirty="0"/>
              <a:t> </a:t>
            </a:r>
            <a:r>
              <a:rPr lang="en-US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to impending death: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Stage 1: Shock and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Denial(I  feel fine)</a:t>
            </a: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Stage 2: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Anger(why me?)</a:t>
            </a: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Stage 3: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Bargaining (I will give any thing for more time)</a:t>
            </a: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Stage 4: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Depression(nothing worked)</a:t>
            </a: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>
                <a:solidFill>
                  <a:prstClr val="black"/>
                </a:solidFill>
                <a:latin typeface="Calibri"/>
              </a:rPr>
              <a:t>Stage 5: </a:t>
            </a:r>
            <a:r>
              <a:rPr lang="en-US" sz="2000" b="0" dirty="0" smtClean="0">
                <a:solidFill>
                  <a:prstClr val="black"/>
                </a:solidFill>
                <a:latin typeface="Calibri"/>
              </a:rPr>
              <a:t>Acceptance (I cant fight it)</a:t>
            </a:r>
            <a:endParaRPr lang="en-US" sz="2000" b="0" dirty="0">
              <a:solidFill>
                <a:prstClr val="black"/>
              </a:solidFill>
              <a:latin typeface="Calibri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420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Helping the bereaved and dying patients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800" dirty="0" smtClean="0"/>
              <a:t>1-facilitate normal process of grief.</a:t>
            </a:r>
          </a:p>
          <a:p>
            <a:r>
              <a:rPr lang="en-US" sz="2800" dirty="0" smtClean="0"/>
              <a:t>2-support</a:t>
            </a:r>
          </a:p>
          <a:p>
            <a:r>
              <a:rPr lang="en-US" sz="2800" dirty="0" smtClean="0"/>
              <a:t>3-consider practical problems</a:t>
            </a:r>
          </a:p>
          <a:p>
            <a:r>
              <a:rPr lang="en-US" sz="2800" dirty="0" smtClean="0"/>
              <a:t>4-medications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689529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Bereavement</a:t>
            </a:r>
            <a:r>
              <a:rPr lang="en-GB" sz="1600" dirty="0"/>
              <a:t> </a:t>
            </a:r>
            <a:r>
              <a:rPr lang="en-GB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GB" sz="1600" dirty="0"/>
              <a:t> </a:t>
            </a:r>
            <a:r>
              <a:rPr lang="en-GB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</a:t>
            </a:r>
            <a:r>
              <a:rPr lang="en-GB" sz="1600" dirty="0"/>
              <a:t> </a:t>
            </a:r>
            <a:r>
              <a:rPr lang="en-GB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3000" u="sng" dirty="0"/>
              <a:t>In bereavement :</a:t>
            </a:r>
          </a:p>
          <a:p>
            <a:pPr lvl="1"/>
            <a:r>
              <a:rPr lang="en-US" sz="2000" b="1" dirty="0"/>
              <a:t>NO</a:t>
            </a:r>
            <a:r>
              <a:rPr lang="en-US" sz="2000" dirty="0"/>
              <a:t> morbid feelings of guilt and worthlessness, suicidal ideation, or psychomotor retardation.</a:t>
            </a:r>
          </a:p>
          <a:p>
            <a:pPr lvl="1"/>
            <a:endParaRPr lang="en-GB" sz="2000" dirty="0"/>
          </a:p>
          <a:p>
            <a:pPr lvl="1"/>
            <a:r>
              <a:rPr lang="en-US" sz="2000" dirty="0"/>
              <a:t>Dysphoria often triggered by thoughts or reminders of the deceased.</a:t>
            </a:r>
          </a:p>
          <a:p>
            <a:pPr lvl="1"/>
            <a:endParaRPr lang="en-GB" sz="2000" dirty="0"/>
          </a:p>
          <a:p>
            <a:pPr lvl="1"/>
            <a:r>
              <a:rPr lang="en-US" sz="2000" dirty="0"/>
              <a:t>Onset is within the first 2 months of bereavement.</a:t>
            </a:r>
          </a:p>
          <a:p>
            <a:pPr lvl="1">
              <a:buNone/>
            </a:pPr>
            <a:endParaRPr lang="en-GB" sz="2000" dirty="0"/>
          </a:p>
          <a:p>
            <a:pPr lvl="1"/>
            <a:r>
              <a:rPr lang="en-US" sz="2000" dirty="0"/>
              <a:t>Duration of depressive symptoms is less than 2 months.</a:t>
            </a:r>
          </a:p>
          <a:p>
            <a:pPr lvl="1"/>
            <a:endParaRPr lang="en-GB" sz="2000" dirty="0"/>
          </a:p>
          <a:p>
            <a:pPr lvl="1"/>
            <a:r>
              <a:rPr lang="en-US" sz="2000" dirty="0"/>
              <a:t>Functional impairment is transient and mild.</a:t>
            </a:r>
          </a:p>
          <a:p>
            <a:pPr lvl="1"/>
            <a:endParaRPr lang="en-GB" sz="2000" dirty="0"/>
          </a:p>
          <a:p>
            <a:pPr lvl="1"/>
            <a:r>
              <a:rPr lang="en-US" sz="2000" dirty="0"/>
              <a:t>No family or personal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184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</a:pPr>
            <a:r>
              <a:rPr lang="en-US" sz="4000" i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Laughter and tears are both responses to frustration and exhaustion . . .I myself prefer to laugh, since there is less cleaning up to do afterward.”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</a:pPr>
            <a:r>
              <a:rPr lang="en-US" sz="32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-Kurt Vonnegut</a:t>
            </a:r>
            <a:endParaRPr lang="en-US" sz="3200" kern="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90803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0" i="1" dirty="0" smtClean="0">
                <a:solidFill>
                  <a:srgbClr val="222222"/>
                </a:solidFill>
                <a:latin typeface="arial"/>
              </a:rPr>
              <a:t>Reference</a:t>
            </a:r>
            <a:r>
              <a:rPr lang="en-US" b="0" i="1" dirty="0" smtClean="0">
                <a:solidFill>
                  <a:srgbClr val="222222"/>
                </a:solidFill>
                <a:latin typeface="arial"/>
              </a:rPr>
              <a:t>:</a:t>
            </a:r>
          </a:p>
          <a:p>
            <a:endParaRPr lang="en-US" b="0" i="1" dirty="0">
              <a:solidFill>
                <a:srgbClr val="222222"/>
              </a:solidFill>
              <a:latin typeface="arial"/>
            </a:endParaRPr>
          </a:p>
          <a:p>
            <a:r>
              <a:rPr lang="en-US" b="0" i="1" dirty="0" smtClean="0">
                <a:solidFill>
                  <a:srgbClr val="222222"/>
                </a:solidFill>
                <a:latin typeface="arial"/>
              </a:rPr>
              <a:t>BASIC PSYCHIATRY by prof.m.Alsughayer</a:t>
            </a:r>
          </a:p>
          <a:p>
            <a:endParaRPr lang="en-US" b="0" i="1" dirty="0">
              <a:solidFill>
                <a:srgbClr val="222222"/>
              </a:solidFill>
              <a:latin typeface="arial"/>
            </a:endParaRPr>
          </a:p>
          <a:p>
            <a:r>
              <a:rPr lang="en-US" b="0" i="1" dirty="0" smtClean="0">
                <a:solidFill>
                  <a:srgbClr val="222222"/>
                </a:solidFill>
                <a:latin typeface="arial"/>
              </a:rPr>
              <a:t>–second edition</a:t>
            </a:r>
          </a:p>
          <a:p>
            <a:endParaRPr lang="en-US" b="0" i="1" dirty="0">
              <a:solidFill>
                <a:srgbClr val="222222"/>
              </a:solidFill>
              <a:latin typeface="arial"/>
            </a:endParaRPr>
          </a:p>
          <a:p>
            <a:r>
              <a:rPr lang="en-US" b="0" i="1" dirty="0" smtClean="0">
                <a:solidFill>
                  <a:srgbClr val="222222"/>
                </a:solidFill>
                <a:latin typeface="arial"/>
              </a:rPr>
              <a:t>Pages189-202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40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1720840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Monotype Sorts" charset="0"/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“…</a:t>
            </a:r>
            <a:r>
              <a:rPr lang="en-US" sz="2400" i="1" dirty="0" smtClean="0">
                <a:solidFill>
                  <a:srgbClr val="C00000"/>
                </a:solidFill>
              </a:rPr>
              <a:t>a </a:t>
            </a:r>
            <a:r>
              <a:rPr lang="en-US" sz="2400" i="1" u="sng" dirty="0" smtClean="0">
                <a:solidFill>
                  <a:srgbClr val="C00000"/>
                </a:solidFill>
              </a:rPr>
              <a:t>sociopsychophysiological</a:t>
            </a:r>
            <a:r>
              <a:rPr lang="en-US" sz="2400" i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</a:rPr>
              <a:t>phenomenon.  It is  a composite of intellectual, behavioral, metabolic, immune, and other physiological responses to a</a:t>
            </a:r>
            <a:r>
              <a:rPr lang="en-US" sz="2400" i="1" dirty="0" smtClean="0">
                <a:solidFill>
                  <a:srgbClr val="C00000"/>
                </a:solidFill>
              </a:rPr>
              <a:t> stressor </a:t>
            </a:r>
            <a:r>
              <a:rPr lang="en-US" sz="2400" i="1" dirty="0" smtClean="0">
                <a:solidFill>
                  <a:schemeClr val="bg2">
                    <a:lumMod val="10000"/>
                  </a:schemeClr>
                </a:solidFill>
              </a:rPr>
              <a:t>(or stressors) of endogenous or exogenous origins.  The stressors may involve thoughts and feelings or may be a perceived threat or some other condition such as cold.  The response generally serves a protective, adaptive function</a:t>
            </a:r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ctr">
              <a:buFont typeface="Monotype Sorts" charset="0"/>
              <a:buNone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					</a:t>
            </a:r>
            <a:r>
              <a:rPr lang="en-US" sz="2400" b="1" dirty="0" smtClean="0">
                <a:solidFill>
                  <a:schemeClr val="tx2"/>
                </a:solidFill>
              </a:rPr>
              <a:t>Lindsay</a:t>
            </a:r>
            <a:r>
              <a:rPr lang="en-US" sz="1400" b="1" dirty="0" smtClean="0">
                <a:solidFill>
                  <a:schemeClr val="tx2"/>
                </a:solidFill>
              </a:rPr>
              <a:t>, Carrieri-Kohlman, </a:t>
            </a:r>
            <a:endParaRPr lang="en-US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794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</a:rPr>
              <a:t>THANK YOU</a:t>
            </a:r>
            <a:endParaRPr lang="en-GB" sz="40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571" y="1100138"/>
            <a:ext cx="4773082" cy="3579812"/>
          </a:xfrm>
        </p:spPr>
      </p:pic>
    </p:spTree>
    <p:extLst>
      <p:ext uri="{BB962C8B-B14F-4D97-AF65-F5344CB8AC3E}">
        <p14:creationId xmlns:p14="http://schemas.microsoft.com/office/powerpoint/2010/main" val="21276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</a:pPr>
            <a:r>
              <a:rPr lang="en-US" sz="3600" kern="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“</a:t>
            </a:r>
            <a:r>
              <a:rPr lang="en-US" sz="3600" i="1" kern="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….stress is the nonspecific response of the body to any demand, whether it is caused by, or results in pleasant or unpleasant conditions.”</a:t>
            </a:r>
          </a:p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</a:pPr>
            <a:r>
              <a:rPr lang="en-US" sz="3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					</a:t>
            </a:r>
            <a:r>
              <a:rPr lang="en-US" sz="3600" dirty="0">
                <a:solidFill>
                  <a:schemeClr val="tx2"/>
                </a:solidFill>
              </a:rPr>
              <a:t>Hans Selye, MD</a:t>
            </a:r>
          </a:p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75000"/>
            </a:pPr>
            <a:r>
              <a:rPr lang="en-US" sz="3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3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itchFamily="34" charset="0"/>
              </a:rPr>
              <a:t>Types of Stressors</a:t>
            </a:r>
            <a:endParaRPr lang="en-GB" dirty="0"/>
          </a:p>
        </p:txBody>
      </p:sp>
      <p:graphicFrame>
        <p:nvGraphicFramePr>
          <p:cNvPr id="4" name="Content Placeholder 3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3471863" y="2039938"/>
          <a:ext cx="2220912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lip" r:id="rId3" imgW="2220233" imgH="1698851" progId="MS_ClipArt_Gallery.5">
                  <p:embed/>
                </p:oleObj>
              </mc:Choice>
              <mc:Fallback>
                <p:oleObj name="Clip" r:id="rId3" imgW="2220233" imgH="1698851" progId="MS_ClipArt_Gallery.5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2039938"/>
                        <a:ext cx="2220912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949325" y="4038600"/>
          <a:ext cx="1895475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5" imgW="1892190" imgH="1798690" progId="MS_ClipArt_Gallery.5">
                  <p:embed/>
                </p:oleObj>
              </mc:Choice>
              <mc:Fallback>
                <p:oleObj name="Clip" r:id="rId5" imgW="1892190" imgH="1798690" progId="MS_ClipArt_Gallery.5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4038600"/>
                        <a:ext cx="1895475" cy="180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44600" y="1716088"/>
          <a:ext cx="2284413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lip" r:id="rId7" imgW="2280453" imgH="1546715" progId="MS_ClipArt_Gallery.5">
                  <p:embed/>
                </p:oleObj>
              </mc:Choice>
              <mc:Fallback>
                <p:oleObj name="Clip" r:id="rId7" imgW="2280453" imgH="1546715" progId="MS_ClipArt_Gallery.5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716088"/>
                        <a:ext cx="2284413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6153150" y="4575175"/>
          <a:ext cx="1512888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lip" r:id="rId9" imgW="1510266" imgH="1805029" progId="MS_ClipArt_Gallery.5">
                  <p:embed/>
                </p:oleObj>
              </mc:Choice>
              <mc:Fallback>
                <p:oleObj name="Clip" r:id="rId9" imgW="1510266" imgH="1805029" progId="MS_ClipArt_Gallery.5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4575175"/>
                        <a:ext cx="1512888" cy="180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19488" y="4500563"/>
          <a:ext cx="1252537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lip" r:id="rId11" imgW="1250367" imgH="1256706" progId="MS_ClipArt_Gallery.5">
                  <p:embed/>
                </p:oleObj>
              </mc:Choice>
              <mc:Fallback>
                <p:oleObj name="Clip" r:id="rId11" imgW="1250367" imgH="1256706" progId="MS_ClipArt_Gallery.5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500563"/>
                        <a:ext cx="1252537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7427913" y="2862263"/>
          <a:ext cx="1716087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Clip" r:id="rId13" imgW="1713113" imgH="1722622" progId="MS_ClipArt_Gallery.5">
                  <p:embed/>
                </p:oleObj>
              </mc:Choice>
              <mc:Fallback>
                <p:oleObj name="Clip" r:id="rId13" imgW="1713113" imgH="1722622" progId="MS_ClipArt_Gallery.5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913" y="2862263"/>
                        <a:ext cx="1716087" cy="172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3840069" y="3244334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  <a:latin typeface="Haettenschweiler" pitchFamily="34" charset="0"/>
              </a:rPr>
              <a:t>Career Pressures</a:t>
            </a:r>
            <a:endParaRPr lang="en-US" dirty="0">
              <a:solidFill>
                <a:schemeClr val="tx2"/>
              </a:solidFill>
              <a:latin typeface="Haettenschweil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cap="none" dirty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Adjustment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400" b="0" dirty="0">
                <a:solidFill>
                  <a:prstClr val="black"/>
                </a:solidFill>
                <a:latin typeface="Lucida Sans Unicode"/>
              </a:rPr>
              <a:t>The adjustment disorders: emotional response to a stressful event. 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400" b="0" dirty="0">
                <a:solidFill>
                  <a:prstClr val="black"/>
                </a:solidFill>
                <a:latin typeface="Lucida Sans Unicode"/>
              </a:rPr>
              <a:t>the stressor involves financial issues, a medical illness, or a relationship problem</a:t>
            </a:r>
            <a:r>
              <a:rPr lang="en-US" sz="2400" b="0" dirty="0" smtClean="0">
                <a:solidFill>
                  <a:prstClr val="black"/>
                </a:solidFill>
                <a:latin typeface="Lucida Sans Unicode"/>
              </a:rPr>
              <a:t>.</a:t>
            </a:r>
          </a:p>
          <a:p>
            <a:pPr marL="36576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400" dirty="0"/>
              <a:t>the symptoms must begin within </a:t>
            </a:r>
            <a:r>
              <a:rPr lang="en-US" sz="2400" dirty="0">
                <a:solidFill>
                  <a:srgbClr val="C00000"/>
                </a:solidFill>
              </a:rPr>
              <a:t>3 months </a:t>
            </a:r>
            <a:r>
              <a:rPr lang="en-US" sz="2400" dirty="0"/>
              <a:t>of the </a:t>
            </a:r>
            <a:r>
              <a:rPr lang="en-US" sz="2400" dirty="0" smtClean="0"/>
              <a:t>stressor.</a:t>
            </a:r>
          </a:p>
          <a:p>
            <a:pPr marL="36576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2400" b="0" dirty="0" smtClean="0">
                <a:solidFill>
                  <a:prstClr val="black"/>
                </a:solidFill>
                <a:latin typeface="Lucida Sans Unicode"/>
              </a:rPr>
              <a:t>It can be  :</a:t>
            </a:r>
            <a:r>
              <a:rPr lang="en-US" sz="2400" b="0" dirty="0" smtClean="0">
                <a:solidFill>
                  <a:srgbClr val="C00000"/>
                </a:solidFill>
                <a:latin typeface="Lucida Sans Unicode"/>
              </a:rPr>
              <a:t>acute</a:t>
            </a:r>
            <a:r>
              <a:rPr lang="en-US" sz="2400" b="0" dirty="0" smtClean="0">
                <a:solidFill>
                  <a:prstClr val="black"/>
                </a:solidFill>
                <a:latin typeface="Lucida Sans Unicode"/>
              </a:rPr>
              <a:t>(6monthes)or </a:t>
            </a:r>
            <a:r>
              <a:rPr lang="en-US" sz="2400" b="0" dirty="0" smtClean="0">
                <a:solidFill>
                  <a:srgbClr val="C00000"/>
                </a:solidFill>
                <a:latin typeface="Lucida Sans Unicode"/>
              </a:rPr>
              <a:t>chronic</a:t>
            </a:r>
            <a:r>
              <a:rPr lang="en-US" sz="2400" b="0" dirty="0" smtClean="0">
                <a:solidFill>
                  <a:prstClr val="black"/>
                </a:solidFill>
                <a:latin typeface="Lucida Sans Unicode"/>
              </a:rPr>
              <a:t>(more than 6monthes)</a:t>
            </a:r>
            <a:endParaRPr lang="en-US" sz="2400" b="0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074749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cap="none" dirty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/>
              </a:rPr>
              <a:t>Epidemiology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08720"/>
            <a:ext cx="7520940" cy="3771757"/>
          </a:xfrm>
        </p:spPr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can </a:t>
            </a:r>
            <a:r>
              <a:rPr lang="en-US" sz="1800" dirty="0">
                <a:solidFill>
                  <a:prstClr val="black"/>
                </a:solidFill>
                <a:latin typeface="Lucida Sans Unicode"/>
              </a:rPr>
              <a:t>occur at any age, but are most frequently diagnosed in adolescents. 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</a:pPr>
            <a:endParaRPr lang="x-none" sz="180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dirty="0">
                <a:solidFill>
                  <a:srgbClr val="C00000"/>
                </a:solidFill>
                <a:latin typeface="Lucida Sans Unicode"/>
              </a:rPr>
              <a:t>common precipitating stresses</a:t>
            </a:r>
            <a:r>
              <a:rPr lang="en-US" sz="1800" dirty="0">
                <a:solidFill>
                  <a:prstClr val="black"/>
                </a:solidFill>
                <a:latin typeface="Lucida Sans Unicode"/>
              </a:rPr>
              <a:t>: school problems, parental rejection and divorce, and substance abuse, marital problems, divorce, moving to a new environment, and financial problems.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</a:pPr>
            <a:endParaRPr lang="en-US" sz="1800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dirty="0">
                <a:solidFill>
                  <a:prstClr val="black"/>
                </a:solidFill>
                <a:latin typeface="Lucida Sans Unicode"/>
              </a:rPr>
              <a:t>one of the most common psychiatric diagnoses for disorders of patients hospitalized for medical and surgical problems</a:t>
            </a:r>
            <a:r>
              <a:rPr lang="en-US" sz="1800" dirty="0" smtClean="0">
                <a:solidFill>
                  <a:prstClr val="black"/>
                </a:solidFill>
                <a:latin typeface="Lucida Sans Unicode"/>
              </a:rPr>
              <a:t>.</a:t>
            </a:r>
          </a:p>
          <a:p>
            <a:pPr marL="36576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dirty="0"/>
              <a:t>from 2 to 8 percent of the general population.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endParaRPr lang="en-US" sz="1800" b="0" dirty="0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34392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673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DSM-IV-TR Diagnostic Criteria for Adjustment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b="0" dirty="0">
                <a:solidFill>
                  <a:srgbClr val="FF0000"/>
                </a:solidFill>
                <a:latin typeface="Lucida Sans Unicode"/>
              </a:rPr>
              <a:t>A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 The development of emotional or behavioral symptoms in response to an identifiable stressor(s) occurring within 3 months of the onset of the stressor(s). 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b="0" dirty="0">
                <a:solidFill>
                  <a:srgbClr val="FF0000"/>
                </a:solidFill>
                <a:latin typeface="Lucida Sans Unicode"/>
              </a:rPr>
              <a:t>B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  These symptoms or behaviors are clinically significant as evidenced by </a:t>
            </a:r>
            <a:r>
              <a:rPr lang="en-US" sz="1800" b="0" u="sng" dirty="0">
                <a:solidFill>
                  <a:prstClr val="black"/>
                </a:solidFill>
                <a:latin typeface="Lucida Sans Unicode"/>
              </a:rPr>
              <a:t>either of the following: </a:t>
            </a:r>
          </a:p>
          <a:p>
            <a:pPr marL="859536" lvl="2" indent="-228600">
              <a:spcBef>
                <a:spcPts val="350"/>
              </a:spcBef>
              <a:buClr>
                <a:srgbClr val="9B2D1F"/>
              </a:buClr>
              <a:buSzPct val="100000"/>
              <a:buFont typeface="Wingdings 2"/>
              <a:buChar char=""/>
            </a:pPr>
            <a:r>
              <a:rPr lang="en-US" sz="1700" dirty="0">
                <a:solidFill>
                  <a:prstClr val="black"/>
                </a:solidFill>
                <a:latin typeface="Lucida Sans Unicode"/>
              </a:rPr>
              <a:t>marked distress that is in excess of what would be expected from exposure to the stressor </a:t>
            </a:r>
          </a:p>
          <a:p>
            <a:pPr marL="859536" lvl="2" indent="-228600">
              <a:spcBef>
                <a:spcPts val="350"/>
              </a:spcBef>
              <a:buClr>
                <a:srgbClr val="9B2D1F"/>
              </a:buClr>
              <a:buSzPct val="100000"/>
              <a:buFont typeface="Wingdings 2"/>
              <a:buChar char=""/>
            </a:pPr>
            <a:r>
              <a:rPr lang="en-US" sz="1700" dirty="0">
                <a:solidFill>
                  <a:prstClr val="black"/>
                </a:solidFill>
                <a:latin typeface="Lucida Sans Unicode"/>
              </a:rPr>
              <a:t>significant impairment in social or occupational (academic) functioning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b="0" dirty="0">
                <a:solidFill>
                  <a:srgbClr val="FF0000"/>
                </a:solidFill>
                <a:latin typeface="Lucida Sans Unicode"/>
              </a:rPr>
              <a:t>C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  The stress-related disturbance does not meet the criteria for another specific Axis I disorder and is not merely an exacerbation of a preexisting Axis I or Axis II disorder. 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b="0" dirty="0">
                <a:solidFill>
                  <a:srgbClr val="FF0000"/>
                </a:solidFill>
                <a:latin typeface="Lucida Sans Unicode"/>
              </a:rPr>
              <a:t>D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  The symptoms do not represent bereavement. </a:t>
            </a:r>
          </a:p>
          <a:p>
            <a:pPr marL="365760" lvl="0" indent="-256032">
              <a:spcBef>
                <a:spcPts val="400"/>
              </a:spcBef>
              <a:buClr>
                <a:srgbClr val="D34817"/>
              </a:buClr>
              <a:buSzPct val="68000"/>
              <a:buFont typeface="Wingdings 3"/>
              <a:buChar char=""/>
            </a:pPr>
            <a:r>
              <a:rPr lang="en-US" sz="1800" b="0" dirty="0">
                <a:solidFill>
                  <a:srgbClr val="FF0000"/>
                </a:solidFill>
                <a:latin typeface="Lucida Sans Unicode"/>
              </a:rPr>
              <a:t>E</a:t>
            </a:r>
            <a:r>
              <a:rPr lang="en-US" sz="1800" b="0" dirty="0">
                <a:solidFill>
                  <a:prstClr val="black"/>
                </a:solidFill>
                <a:latin typeface="Lucida Sans Unicode"/>
              </a:rPr>
              <a:t>  Once the stressor (or its consequences) has terminated, the symptoms do not persist for more than an additional 6 months.</a:t>
            </a:r>
          </a:p>
        </p:txBody>
      </p:sp>
    </p:spTree>
    <p:extLst>
      <p:ext uri="{BB962C8B-B14F-4D97-AF65-F5344CB8AC3E}">
        <p14:creationId xmlns:p14="http://schemas.microsoft.com/office/powerpoint/2010/main" val="425184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286</TotalTime>
  <Words>1632</Words>
  <Application>Microsoft Office PowerPoint</Application>
  <PresentationFormat>On-screen Show (4:3)</PresentationFormat>
  <Paragraphs>238</Paragraphs>
  <Slides>40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Angles</vt:lpstr>
      <vt:lpstr>Clip</vt:lpstr>
      <vt:lpstr>Stress-Related Disorders </vt:lpstr>
      <vt:lpstr>Objectives:</vt:lpstr>
      <vt:lpstr>PowerPoint Presentation</vt:lpstr>
      <vt:lpstr>PowerPoint Presentation</vt:lpstr>
      <vt:lpstr>Stress</vt:lpstr>
      <vt:lpstr>Types of Stressors</vt:lpstr>
      <vt:lpstr>Adjustment Disorders</vt:lpstr>
      <vt:lpstr>Epidemiology</vt:lpstr>
      <vt:lpstr>DSM-IV-TR Diagnostic Criteria for Adjustment Disorders</vt:lpstr>
      <vt:lpstr>Specify if:</vt:lpstr>
      <vt:lpstr>Adjustment disorders are coded based on the subtype</vt:lpstr>
      <vt:lpstr>Course and Prognosis:</vt:lpstr>
      <vt:lpstr>Differential Diagnosis</vt:lpstr>
      <vt:lpstr>Treatment:</vt:lpstr>
      <vt:lpstr>Summary of ADJ.DIS.</vt:lpstr>
      <vt:lpstr>Acute stress disorder and PTSD</vt:lpstr>
      <vt:lpstr>*a:</vt:lpstr>
      <vt:lpstr>B:</vt:lpstr>
      <vt:lpstr>C:-</vt:lpstr>
      <vt:lpstr>PowerPoint Presentation</vt:lpstr>
      <vt:lpstr>Onset:</vt:lpstr>
      <vt:lpstr>Duration:</vt:lpstr>
      <vt:lpstr>Summary of the diagnosis:</vt:lpstr>
      <vt:lpstr>Differential Diagnosis:</vt:lpstr>
      <vt:lpstr> epidemiology :</vt:lpstr>
      <vt:lpstr>Treatment:</vt:lpstr>
      <vt:lpstr>PowerPoint Presentation</vt:lpstr>
      <vt:lpstr>Comorbidity:</vt:lpstr>
      <vt:lpstr>Prognosis</vt:lpstr>
      <vt:lpstr>ASK:</vt:lpstr>
      <vt:lpstr>Bereavement, Grief, and Mourning:</vt:lpstr>
      <vt:lpstr>stages of grief:</vt:lpstr>
      <vt:lpstr>PowerPoint Presentation</vt:lpstr>
      <vt:lpstr>Pathological grief:</vt:lpstr>
      <vt:lpstr>Normal reaction to impending death:</vt:lpstr>
      <vt:lpstr>Helping the bereaved and dying patients</vt:lpstr>
      <vt:lpstr>Bereavement or depression ?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JoJo</dc:creator>
  <cp:lastModifiedBy>JoJo</cp:lastModifiedBy>
  <cp:revision>26</cp:revision>
  <dcterms:created xsi:type="dcterms:W3CDTF">2011-12-24T19:47:54Z</dcterms:created>
  <dcterms:modified xsi:type="dcterms:W3CDTF">2011-12-25T00:33:56Z</dcterms:modified>
</cp:coreProperties>
</file>