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2" r:id="rId17"/>
    <p:sldId id="271" r:id="rId18"/>
    <p:sldId id="278" r:id="rId19"/>
    <p:sldId id="279" r:id="rId20"/>
    <p:sldId id="273" r:id="rId21"/>
    <p:sldId id="277" r:id="rId22"/>
    <p:sldId id="274" r:id="rId23"/>
    <p:sldId id="275" r:id="rId24"/>
    <p:sldId id="280" r:id="rId25"/>
    <p:sldId id="281" r:id="rId26"/>
    <p:sldId id="283" r:id="rId27"/>
    <p:sldId id="284" r:id="rId28"/>
    <p:sldId id="285" r:id="rId29"/>
    <p:sldId id="287" r:id="rId30"/>
    <p:sldId id="288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17" r:id="rId47"/>
  </p:sldIdLst>
  <p:sldSz cx="9144000" cy="6858000" type="screen4x3"/>
  <p:notesSz cx="6858000" cy="9144000"/>
  <p:defaultTextStyle>
    <a:defPPr>
      <a:defRPr lang="ar-SA"/>
    </a:defPPr>
    <a:lvl1pPr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7912" autoAdjust="0"/>
    <p:restoredTop sz="94667" autoAdjust="0"/>
  </p:normalViewPr>
  <p:slideViewPr>
    <p:cSldViewPr>
      <p:cViewPr>
        <p:scale>
          <a:sx n="75" d="100"/>
          <a:sy n="7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90" y="76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9F75D3-E16C-461C-A240-7DBB79B1DE4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24D03469-68A8-4C6F-8FD8-6E8A77310C15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Antipsychotics</a:t>
          </a:r>
        </a:p>
      </dgm:t>
    </dgm:pt>
    <dgm:pt modelId="{EF5DBD21-4D58-4336-96D7-D416F7752F0C}" type="parTrans" cxnId="{70727BF2-8B14-4372-8DC4-F8983D7BABF8}">
      <dgm:prSet/>
      <dgm:spPr/>
    </dgm:pt>
    <dgm:pt modelId="{ADE8998C-512F-45E9-8F20-1F138C7AA262}" type="sibTrans" cxnId="{70727BF2-8B14-4372-8DC4-F8983D7BABF8}">
      <dgm:prSet/>
      <dgm:spPr/>
    </dgm:pt>
    <dgm:pt modelId="{E2D88592-74E9-4936-A275-5C07165901DC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Atypical</a:t>
          </a:r>
        </a:p>
      </dgm:t>
    </dgm:pt>
    <dgm:pt modelId="{FF77CDB1-F85B-4C02-BD9F-E8B1C3714D1D}" type="parTrans" cxnId="{78354736-E344-4777-959F-4531BE8AD752}">
      <dgm:prSet/>
      <dgm:spPr/>
      <dgm:t>
        <a:bodyPr/>
        <a:lstStyle/>
        <a:p>
          <a:pPr rtl="1"/>
          <a:endParaRPr lang="ar-SA"/>
        </a:p>
      </dgm:t>
    </dgm:pt>
    <dgm:pt modelId="{4F318989-0DC4-4691-B5D5-8DACC9219566}" type="sibTrans" cxnId="{78354736-E344-4777-959F-4531BE8AD752}">
      <dgm:prSet/>
      <dgm:spPr/>
    </dgm:pt>
    <dgm:pt modelId="{EA30AB42-6C5C-4E7C-953C-0865662C655F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Others</a:t>
          </a:r>
        </a:p>
      </dgm:t>
    </dgm:pt>
    <dgm:pt modelId="{B0539634-5E24-4AC7-8A29-74F686993734}" type="parTrans" cxnId="{3CB1D05D-9308-427E-A355-ED70B4BC3921}">
      <dgm:prSet/>
      <dgm:spPr/>
      <dgm:t>
        <a:bodyPr/>
        <a:lstStyle/>
        <a:p>
          <a:pPr rtl="1"/>
          <a:endParaRPr lang="ar-SA"/>
        </a:p>
      </dgm:t>
    </dgm:pt>
    <dgm:pt modelId="{2C2BB7B2-2814-427A-9039-DA564D305978}" type="sibTrans" cxnId="{3CB1D05D-9308-427E-A355-ED70B4BC3921}">
      <dgm:prSet/>
      <dgm:spPr/>
    </dgm:pt>
    <dgm:pt modelId="{B9FD3693-8748-435F-8178-5D50CE4C42A4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Phenothiazines</a:t>
          </a:r>
        </a:p>
      </dgm:t>
    </dgm:pt>
    <dgm:pt modelId="{CE9FEC32-A5F7-4D65-AA3B-81C21A71CD79}" type="parTrans" cxnId="{2595B136-5596-41DF-9720-5C613785137F}">
      <dgm:prSet/>
      <dgm:spPr/>
      <dgm:t>
        <a:bodyPr/>
        <a:lstStyle/>
        <a:p>
          <a:pPr rtl="1"/>
          <a:endParaRPr lang="ar-SA"/>
        </a:p>
      </dgm:t>
    </dgm:pt>
    <dgm:pt modelId="{4FBC50DA-4A98-4E50-9F14-ADD6C5A6097A}" type="sibTrans" cxnId="{2595B136-5596-41DF-9720-5C613785137F}">
      <dgm:prSet/>
      <dgm:spPr/>
    </dgm:pt>
    <dgm:pt modelId="{03F3C489-88DA-47F0-9DB3-F6D99CB8530F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Thioxanthines</a:t>
          </a:r>
        </a:p>
      </dgm:t>
    </dgm:pt>
    <dgm:pt modelId="{DEB4EA8A-156F-44CF-B9F0-9BCF061DF451}" type="parTrans" cxnId="{3EBAA35B-E6F2-4A43-BF84-4DA926CB0BEA}">
      <dgm:prSet/>
      <dgm:spPr/>
      <dgm:t>
        <a:bodyPr/>
        <a:lstStyle/>
        <a:p>
          <a:pPr rtl="1"/>
          <a:endParaRPr lang="ar-SA"/>
        </a:p>
      </dgm:t>
    </dgm:pt>
    <dgm:pt modelId="{90B20F36-6C7F-4871-90BF-1B968AD4B4C9}" type="sibTrans" cxnId="{3EBAA35B-E6F2-4A43-BF84-4DA926CB0BEA}">
      <dgm:prSet/>
      <dgm:spPr/>
    </dgm:pt>
    <dgm:pt modelId="{FC7021ED-D998-434C-A8E2-77C24E0E23F1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Diphenylbutyl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Pipiridines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endParaRPr>
        </a:p>
      </dgm:t>
    </dgm:pt>
    <dgm:pt modelId="{23618AD2-CF0C-45CD-B4BD-D767659940F5}" type="parTrans" cxnId="{8F3CD0C8-9A8D-46A5-B08F-E97FB61D37FB}">
      <dgm:prSet/>
      <dgm:spPr/>
      <dgm:t>
        <a:bodyPr/>
        <a:lstStyle/>
        <a:p>
          <a:pPr rtl="1"/>
          <a:endParaRPr lang="ar-SA"/>
        </a:p>
      </dgm:t>
    </dgm:pt>
    <dgm:pt modelId="{4207CB9F-D715-4353-87CD-B2A079B6CD07}" type="sibTrans" cxnId="{8F3CD0C8-9A8D-46A5-B08F-E97FB61D37FB}">
      <dgm:prSet/>
      <dgm:spPr/>
    </dgm:pt>
    <dgm:pt modelId="{C9531376-BFF6-47BA-BA27-8BB7AF21DD74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Dihydroindolones </a:t>
          </a:r>
        </a:p>
      </dgm:t>
    </dgm:pt>
    <dgm:pt modelId="{60FCEFF5-83CB-49E8-AE3A-ECA56B87A4AC}" type="parTrans" cxnId="{258A5FAD-F2EE-44C1-9595-DDE7271BC96B}">
      <dgm:prSet/>
      <dgm:spPr/>
      <dgm:t>
        <a:bodyPr/>
        <a:lstStyle/>
        <a:p>
          <a:pPr rtl="1"/>
          <a:endParaRPr lang="ar-SA"/>
        </a:p>
      </dgm:t>
    </dgm:pt>
    <dgm:pt modelId="{E98F2655-041E-4E27-9A02-D2ADF1511749}" type="sibTrans" cxnId="{258A5FAD-F2EE-44C1-9595-DDE7271BC96B}">
      <dgm:prSet/>
      <dgm:spPr/>
    </dgm:pt>
    <dgm:pt modelId="{D1A0FAB1-1A79-4F83-8DCF-CEA87EE7E631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Dibenzoxazipines </a:t>
          </a:r>
        </a:p>
      </dgm:t>
    </dgm:pt>
    <dgm:pt modelId="{F22D574C-D4C2-493D-9EBF-41C8CE06BA33}" type="parTrans" cxnId="{11F0D856-AE9C-4275-B720-6EBA8C67DF44}">
      <dgm:prSet/>
      <dgm:spPr/>
      <dgm:t>
        <a:bodyPr/>
        <a:lstStyle/>
        <a:p>
          <a:pPr rtl="1"/>
          <a:endParaRPr lang="ar-SA"/>
        </a:p>
      </dgm:t>
    </dgm:pt>
    <dgm:pt modelId="{4AD45384-0ABE-463F-AAFB-A4B80A60470A}" type="sibTrans" cxnId="{11F0D856-AE9C-4275-B720-6EBA8C67DF44}">
      <dgm:prSet/>
      <dgm:spPr/>
    </dgm:pt>
    <dgm:pt modelId="{9E96CEB9-7C46-40F2-AD6B-F3821FA8641D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Buterophenones</a:t>
          </a:r>
        </a:p>
      </dgm:t>
    </dgm:pt>
    <dgm:pt modelId="{D4B69BCA-5B32-44D2-9D5A-31E51CC5DC98}" type="parTrans" cxnId="{BF0BBA51-7317-4EEF-AF38-21B2280B0DA0}">
      <dgm:prSet/>
      <dgm:spPr/>
      <dgm:t>
        <a:bodyPr/>
        <a:lstStyle/>
        <a:p>
          <a:pPr rtl="1"/>
          <a:endParaRPr lang="ar-SA"/>
        </a:p>
      </dgm:t>
    </dgm:pt>
    <dgm:pt modelId="{9E98DCF5-B965-43C8-B078-BAA7D5240251}" type="sibTrans" cxnId="{BF0BBA51-7317-4EEF-AF38-21B2280B0DA0}">
      <dgm:prSet/>
      <dgm:spPr/>
    </dgm:pt>
    <dgm:pt modelId="{0F5ECF82-65DE-4504-B9FC-865A5E93C414}" type="pres">
      <dgm:prSet presAssocID="{A99F75D3-E16C-461C-A240-7DBB79B1DE4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962CA5C-993B-491F-A8D0-B57D39514062}" type="pres">
      <dgm:prSet presAssocID="{24D03469-68A8-4C6F-8FD8-6E8A77310C15}" presName="centerShape" presStyleLbl="node0" presStyleIdx="0" presStyleCnt="1"/>
      <dgm:spPr/>
      <dgm:t>
        <a:bodyPr/>
        <a:lstStyle/>
        <a:p>
          <a:endParaRPr lang="en-US"/>
        </a:p>
      </dgm:t>
    </dgm:pt>
    <dgm:pt modelId="{404BF05A-BB5F-4D79-8DE4-F7FDF96CB5F4}" type="pres">
      <dgm:prSet presAssocID="{FF77CDB1-F85B-4C02-BD9F-E8B1C3714D1D}" presName="Name9" presStyleLbl="parChTrans1D2" presStyleIdx="0" presStyleCnt="8"/>
      <dgm:spPr/>
      <dgm:t>
        <a:bodyPr/>
        <a:lstStyle/>
        <a:p>
          <a:endParaRPr lang="en-US"/>
        </a:p>
      </dgm:t>
    </dgm:pt>
    <dgm:pt modelId="{D4CC2E51-E885-4837-9DE9-CC1C465C714B}" type="pres">
      <dgm:prSet presAssocID="{FF77CDB1-F85B-4C02-BD9F-E8B1C3714D1D}" presName="connTx" presStyleLbl="parChTrans1D2" presStyleIdx="0" presStyleCnt="8"/>
      <dgm:spPr/>
      <dgm:t>
        <a:bodyPr/>
        <a:lstStyle/>
        <a:p>
          <a:endParaRPr lang="en-US"/>
        </a:p>
      </dgm:t>
    </dgm:pt>
    <dgm:pt modelId="{09892CD1-7332-4823-B434-669E697756A0}" type="pres">
      <dgm:prSet presAssocID="{E2D88592-74E9-4936-A275-5C07165901DC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792A2-1923-4E0F-9A97-DF987484C540}" type="pres">
      <dgm:prSet presAssocID="{B0539634-5E24-4AC7-8A29-74F686993734}" presName="Name9" presStyleLbl="parChTrans1D2" presStyleIdx="1" presStyleCnt="8"/>
      <dgm:spPr/>
      <dgm:t>
        <a:bodyPr/>
        <a:lstStyle/>
        <a:p>
          <a:endParaRPr lang="en-US"/>
        </a:p>
      </dgm:t>
    </dgm:pt>
    <dgm:pt modelId="{E0C647A4-772B-49C9-8FDF-1AB423E16086}" type="pres">
      <dgm:prSet presAssocID="{B0539634-5E24-4AC7-8A29-74F686993734}" presName="connTx" presStyleLbl="parChTrans1D2" presStyleIdx="1" presStyleCnt="8"/>
      <dgm:spPr/>
      <dgm:t>
        <a:bodyPr/>
        <a:lstStyle/>
        <a:p>
          <a:endParaRPr lang="en-US"/>
        </a:p>
      </dgm:t>
    </dgm:pt>
    <dgm:pt modelId="{A4315A9B-A71E-4A31-8228-E39E38B7B194}" type="pres">
      <dgm:prSet presAssocID="{EA30AB42-6C5C-4E7C-953C-0865662C655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0D5EC-8EA9-4E1E-B1A4-F94E52003C35}" type="pres">
      <dgm:prSet presAssocID="{CE9FEC32-A5F7-4D65-AA3B-81C21A71CD79}" presName="Name9" presStyleLbl="parChTrans1D2" presStyleIdx="2" presStyleCnt="8"/>
      <dgm:spPr/>
      <dgm:t>
        <a:bodyPr/>
        <a:lstStyle/>
        <a:p>
          <a:endParaRPr lang="en-US"/>
        </a:p>
      </dgm:t>
    </dgm:pt>
    <dgm:pt modelId="{900294E2-6FDE-47A9-91C4-03D9D2FEC898}" type="pres">
      <dgm:prSet presAssocID="{CE9FEC32-A5F7-4D65-AA3B-81C21A71CD79}" presName="connTx" presStyleLbl="parChTrans1D2" presStyleIdx="2" presStyleCnt="8"/>
      <dgm:spPr/>
      <dgm:t>
        <a:bodyPr/>
        <a:lstStyle/>
        <a:p>
          <a:endParaRPr lang="en-US"/>
        </a:p>
      </dgm:t>
    </dgm:pt>
    <dgm:pt modelId="{3DE4F622-9CA3-47C0-8909-6240CDC12E9A}" type="pres">
      <dgm:prSet presAssocID="{B9FD3693-8748-435F-8178-5D50CE4C42A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B4C213-B1DB-4C4C-97DC-C811D53D9C9D}" type="pres">
      <dgm:prSet presAssocID="{DEB4EA8A-156F-44CF-B9F0-9BCF061DF451}" presName="Name9" presStyleLbl="parChTrans1D2" presStyleIdx="3" presStyleCnt="8"/>
      <dgm:spPr/>
      <dgm:t>
        <a:bodyPr/>
        <a:lstStyle/>
        <a:p>
          <a:endParaRPr lang="en-US"/>
        </a:p>
      </dgm:t>
    </dgm:pt>
    <dgm:pt modelId="{EDC18054-AF05-416F-815F-A3844CB314A9}" type="pres">
      <dgm:prSet presAssocID="{DEB4EA8A-156F-44CF-B9F0-9BCF061DF451}" presName="connTx" presStyleLbl="parChTrans1D2" presStyleIdx="3" presStyleCnt="8"/>
      <dgm:spPr/>
      <dgm:t>
        <a:bodyPr/>
        <a:lstStyle/>
        <a:p>
          <a:endParaRPr lang="en-US"/>
        </a:p>
      </dgm:t>
    </dgm:pt>
    <dgm:pt modelId="{5DE56209-D30C-4050-97DA-40909F2A8FD9}" type="pres">
      <dgm:prSet presAssocID="{03F3C489-88DA-47F0-9DB3-F6D99CB8530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E935A-67DC-40E1-A0AA-BCBBBEB0A0F4}" type="pres">
      <dgm:prSet presAssocID="{23618AD2-CF0C-45CD-B4BD-D767659940F5}" presName="Name9" presStyleLbl="parChTrans1D2" presStyleIdx="4" presStyleCnt="8"/>
      <dgm:spPr/>
      <dgm:t>
        <a:bodyPr/>
        <a:lstStyle/>
        <a:p>
          <a:endParaRPr lang="en-US"/>
        </a:p>
      </dgm:t>
    </dgm:pt>
    <dgm:pt modelId="{8EF42948-6231-45E6-85A2-79E7BDB9BD53}" type="pres">
      <dgm:prSet presAssocID="{23618AD2-CF0C-45CD-B4BD-D767659940F5}" presName="connTx" presStyleLbl="parChTrans1D2" presStyleIdx="4" presStyleCnt="8"/>
      <dgm:spPr/>
      <dgm:t>
        <a:bodyPr/>
        <a:lstStyle/>
        <a:p>
          <a:endParaRPr lang="en-US"/>
        </a:p>
      </dgm:t>
    </dgm:pt>
    <dgm:pt modelId="{356D0A27-16F4-42A4-8B58-22FB3E4E0F4F}" type="pres">
      <dgm:prSet presAssocID="{FC7021ED-D998-434C-A8E2-77C24E0E23F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E1BD7-D304-4A8A-A7FC-34A3CEF09340}" type="pres">
      <dgm:prSet presAssocID="{60FCEFF5-83CB-49E8-AE3A-ECA56B87A4AC}" presName="Name9" presStyleLbl="parChTrans1D2" presStyleIdx="5" presStyleCnt="8"/>
      <dgm:spPr/>
      <dgm:t>
        <a:bodyPr/>
        <a:lstStyle/>
        <a:p>
          <a:endParaRPr lang="en-US"/>
        </a:p>
      </dgm:t>
    </dgm:pt>
    <dgm:pt modelId="{A14E5A14-6775-40D7-A739-B5879DAEEC05}" type="pres">
      <dgm:prSet presAssocID="{60FCEFF5-83CB-49E8-AE3A-ECA56B87A4AC}" presName="connTx" presStyleLbl="parChTrans1D2" presStyleIdx="5" presStyleCnt="8"/>
      <dgm:spPr/>
      <dgm:t>
        <a:bodyPr/>
        <a:lstStyle/>
        <a:p>
          <a:endParaRPr lang="en-US"/>
        </a:p>
      </dgm:t>
    </dgm:pt>
    <dgm:pt modelId="{A145DAE6-902E-4940-B707-0D3B0A066343}" type="pres">
      <dgm:prSet presAssocID="{C9531376-BFF6-47BA-BA27-8BB7AF21DD7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55A04-8310-4C2F-B6F6-1DC7A33D6B91}" type="pres">
      <dgm:prSet presAssocID="{F22D574C-D4C2-493D-9EBF-41C8CE06BA33}" presName="Name9" presStyleLbl="parChTrans1D2" presStyleIdx="6" presStyleCnt="8"/>
      <dgm:spPr/>
      <dgm:t>
        <a:bodyPr/>
        <a:lstStyle/>
        <a:p>
          <a:endParaRPr lang="en-US"/>
        </a:p>
      </dgm:t>
    </dgm:pt>
    <dgm:pt modelId="{7E057420-8662-45BD-B658-AA8725C40964}" type="pres">
      <dgm:prSet presAssocID="{F22D574C-D4C2-493D-9EBF-41C8CE06BA33}" presName="connTx" presStyleLbl="parChTrans1D2" presStyleIdx="6" presStyleCnt="8"/>
      <dgm:spPr/>
      <dgm:t>
        <a:bodyPr/>
        <a:lstStyle/>
        <a:p>
          <a:endParaRPr lang="en-US"/>
        </a:p>
      </dgm:t>
    </dgm:pt>
    <dgm:pt modelId="{C6F6FAD6-BED6-4220-B85E-80CFFB15953C}" type="pres">
      <dgm:prSet presAssocID="{D1A0FAB1-1A79-4F83-8DCF-CEA87EE7E63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3605E-E23C-49D9-BE39-ADB17D5F73F4}" type="pres">
      <dgm:prSet presAssocID="{D4B69BCA-5B32-44D2-9D5A-31E51CC5DC98}" presName="Name9" presStyleLbl="parChTrans1D2" presStyleIdx="7" presStyleCnt="8"/>
      <dgm:spPr/>
      <dgm:t>
        <a:bodyPr/>
        <a:lstStyle/>
        <a:p>
          <a:endParaRPr lang="en-US"/>
        </a:p>
      </dgm:t>
    </dgm:pt>
    <dgm:pt modelId="{69843C2D-E931-45CB-9F7F-557B0915315B}" type="pres">
      <dgm:prSet presAssocID="{D4B69BCA-5B32-44D2-9D5A-31E51CC5DC98}" presName="connTx" presStyleLbl="parChTrans1D2" presStyleIdx="7" presStyleCnt="8"/>
      <dgm:spPr/>
      <dgm:t>
        <a:bodyPr/>
        <a:lstStyle/>
        <a:p>
          <a:endParaRPr lang="en-US"/>
        </a:p>
      </dgm:t>
    </dgm:pt>
    <dgm:pt modelId="{F5FD7552-3F40-4B4F-B645-FD3422DF28D7}" type="pres">
      <dgm:prSet presAssocID="{9E96CEB9-7C46-40F2-AD6B-F3821FA8641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95B136-5596-41DF-9720-5C613785137F}" srcId="{24D03469-68A8-4C6F-8FD8-6E8A77310C15}" destId="{B9FD3693-8748-435F-8178-5D50CE4C42A4}" srcOrd="2" destOrd="0" parTransId="{CE9FEC32-A5F7-4D65-AA3B-81C21A71CD79}" sibTransId="{4FBC50DA-4A98-4E50-9F14-ADD6C5A6097A}"/>
    <dgm:cxn modelId="{E8F60EE5-58AC-4CFD-9DE6-921E6C224A24}" type="presOf" srcId="{EA30AB42-6C5C-4E7C-953C-0865662C655F}" destId="{A4315A9B-A71E-4A31-8228-E39E38B7B194}" srcOrd="0" destOrd="0" presId="urn:microsoft.com/office/officeart/2005/8/layout/radial1"/>
    <dgm:cxn modelId="{C8BAB368-CCA1-49E5-8734-FBE072A3310B}" type="presOf" srcId="{A99F75D3-E16C-461C-A240-7DBB79B1DE41}" destId="{0F5ECF82-65DE-4504-B9FC-865A5E93C414}" srcOrd="0" destOrd="0" presId="urn:microsoft.com/office/officeart/2005/8/layout/radial1"/>
    <dgm:cxn modelId="{70727BF2-8B14-4372-8DC4-F8983D7BABF8}" srcId="{A99F75D3-E16C-461C-A240-7DBB79B1DE41}" destId="{24D03469-68A8-4C6F-8FD8-6E8A77310C15}" srcOrd="0" destOrd="0" parTransId="{EF5DBD21-4D58-4336-96D7-D416F7752F0C}" sibTransId="{ADE8998C-512F-45E9-8F20-1F138C7AA262}"/>
    <dgm:cxn modelId="{D361E52B-9D68-4340-BD78-DD45E38F4A8F}" type="presOf" srcId="{D1A0FAB1-1A79-4F83-8DCF-CEA87EE7E631}" destId="{C6F6FAD6-BED6-4220-B85E-80CFFB15953C}" srcOrd="0" destOrd="0" presId="urn:microsoft.com/office/officeart/2005/8/layout/radial1"/>
    <dgm:cxn modelId="{9A498BA4-A4C6-4732-8134-A56B61986CB4}" type="presOf" srcId="{CE9FEC32-A5F7-4D65-AA3B-81C21A71CD79}" destId="{A2C0D5EC-8EA9-4E1E-B1A4-F94E52003C35}" srcOrd="0" destOrd="0" presId="urn:microsoft.com/office/officeart/2005/8/layout/radial1"/>
    <dgm:cxn modelId="{AD4CBB37-8D96-4DB9-8432-2DC8311DE3C4}" type="presOf" srcId="{F22D574C-D4C2-493D-9EBF-41C8CE06BA33}" destId="{3E655A04-8310-4C2F-B6F6-1DC7A33D6B91}" srcOrd="0" destOrd="0" presId="urn:microsoft.com/office/officeart/2005/8/layout/radial1"/>
    <dgm:cxn modelId="{B9418BDC-41B9-48CF-AA86-9657A21C3FA8}" type="presOf" srcId="{60FCEFF5-83CB-49E8-AE3A-ECA56B87A4AC}" destId="{5D1E1BD7-D304-4A8A-A7FC-34A3CEF09340}" srcOrd="0" destOrd="0" presId="urn:microsoft.com/office/officeart/2005/8/layout/radial1"/>
    <dgm:cxn modelId="{E6C36DAA-8E2E-4478-8DCF-0A41DB214709}" type="presOf" srcId="{D4B69BCA-5B32-44D2-9D5A-31E51CC5DC98}" destId="{44A3605E-E23C-49D9-BE39-ADB17D5F73F4}" srcOrd="0" destOrd="0" presId="urn:microsoft.com/office/officeart/2005/8/layout/radial1"/>
    <dgm:cxn modelId="{BF0BBA51-7317-4EEF-AF38-21B2280B0DA0}" srcId="{24D03469-68A8-4C6F-8FD8-6E8A77310C15}" destId="{9E96CEB9-7C46-40F2-AD6B-F3821FA8641D}" srcOrd="7" destOrd="0" parTransId="{D4B69BCA-5B32-44D2-9D5A-31E51CC5DC98}" sibTransId="{9E98DCF5-B965-43C8-B078-BAA7D5240251}"/>
    <dgm:cxn modelId="{4D2C4CD3-E22F-41FC-AC0B-7F1A78AAFD88}" type="presOf" srcId="{FF77CDB1-F85B-4C02-BD9F-E8B1C3714D1D}" destId="{404BF05A-BB5F-4D79-8DE4-F7FDF96CB5F4}" srcOrd="0" destOrd="0" presId="urn:microsoft.com/office/officeart/2005/8/layout/radial1"/>
    <dgm:cxn modelId="{E9CBC71A-46B9-41A1-9174-01E03F096369}" type="presOf" srcId="{B9FD3693-8748-435F-8178-5D50CE4C42A4}" destId="{3DE4F622-9CA3-47C0-8909-6240CDC12E9A}" srcOrd="0" destOrd="0" presId="urn:microsoft.com/office/officeart/2005/8/layout/radial1"/>
    <dgm:cxn modelId="{81B5C2F0-32E5-4048-AC95-544281577E6A}" type="presOf" srcId="{9E96CEB9-7C46-40F2-AD6B-F3821FA8641D}" destId="{F5FD7552-3F40-4B4F-B645-FD3422DF28D7}" srcOrd="0" destOrd="0" presId="urn:microsoft.com/office/officeart/2005/8/layout/radial1"/>
    <dgm:cxn modelId="{2AC758D4-3CBD-420A-81CC-40AC0BDACC7D}" type="presOf" srcId="{24D03469-68A8-4C6F-8FD8-6E8A77310C15}" destId="{3962CA5C-993B-491F-A8D0-B57D39514062}" srcOrd="0" destOrd="0" presId="urn:microsoft.com/office/officeart/2005/8/layout/radial1"/>
    <dgm:cxn modelId="{78354736-E344-4777-959F-4531BE8AD752}" srcId="{24D03469-68A8-4C6F-8FD8-6E8A77310C15}" destId="{E2D88592-74E9-4936-A275-5C07165901DC}" srcOrd="0" destOrd="0" parTransId="{FF77CDB1-F85B-4C02-BD9F-E8B1C3714D1D}" sibTransId="{4F318989-0DC4-4691-B5D5-8DACC9219566}"/>
    <dgm:cxn modelId="{8F3CD0C8-9A8D-46A5-B08F-E97FB61D37FB}" srcId="{24D03469-68A8-4C6F-8FD8-6E8A77310C15}" destId="{FC7021ED-D998-434C-A8E2-77C24E0E23F1}" srcOrd="4" destOrd="0" parTransId="{23618AD2-CF0C-45CD-B4BD-D767659940F5}" sibTransId="{4207CB9F-D715-4353-87CD-B2A079B6CD07}"/>
    <dgm:cxn modelId="{65EE742C-2E92-47D3-B0A2-6C2D1ED48934}" type="presOf" srcId="{60FCEFF5-83CB-49E8-AE3A-ECA56B87A4AC}" destId="{A14E5A14-6775-40D7-A739-B5879DAEEC05}" srcOrd="1" destOrd="0" presId="urn:microsoft.com/office/officeart/2005/8/layout/radial1"/>
    <dgm:cxn modelId="{FE548161-6646-4EF7-8689-746A4FC5B235}" type="presOf" srcId="{23618AD2-CF0C-45CD-B4BD-D767659940F5}" destId="{D68E935A-67DC-40E1-A0AA-BCBBBEB0A0F4}" srcOrd="0" destOrd="0" presId="urn:microsoft.com/office/officeart/2005/8/layout/radial1"/>
    <dgm:cxn modelId="{66037118-D9CE-4DDD-A201-D352B2BBC200}" type="presOf" srcId="{CE9FEC32-A5F7-4D65-AA3B-81C21A71CD79}" destId="{900294E2-6FDE-47A9-91C4-03D9D2FEC898}" srcOrd="1" destOrd="0" presId="urn:microsoft.com/office/officeart/2005/8/layout/radial1"/>
    <dgm:cxn modelId="{2A344BDA-B8A1-4738-942C-73E671446F75}" type="presOf" srcId="{03F3C489-88DA-47F0-9DB3-F6D99CB8530F}" destId="{5DE56209-D30C-4050-97DA-40909F2A8FD9}" srcOrd="0" destOrd="0" presId="urn:microsoft.com/office/officeart/2005/8/layout/radial1"/>
    <dgm:cxn modelId="{EDEB8AEC-0CA0-49EB-9B7D-EC10A0B2841D}" type="presOf" srcId="{DEB4EA8A-156F-44CF-B9F0-9BCF061DF451}" destId="{EDC18054-AF05-416F-815F-A3844CB314A9}" srcOrd="1" destOrd="0" presId="urn:microsoft.com/office/officeart/2005/8/layout/radial1"/>
    <dgm:cxn modelId="{3EBAA35B-E6F2-4A43-BF84-4DA926CB0BEA}" srcId="{24D03469-68A8-4C6F-8FD8-6E8A77310C15}" destId="{03F3C489-88DA-47F0-9DB3-F6D99CB8530F}" srcOrd="3" destOrd="0" parTransId="{DEB4EA8A-156F-44CF-B9F0-9BCF061DF451}" sibTransId="{90B20F36-6C7F-4871-90BF-1B968AD4B4C9}"/>
    <dgm:cxn modelId="{309BE29D-FC53-4BF5-96A5-2C64189A174C}" type="presOf" srcId="{B0539634-5E24-4AC7-8A29-74F686993734}" destId="{31B792A2-1923-4E0F-9A97-DF987484C540}" srcOrd="0" destOrd="0" presId="urn:microsoft.com/office/officeart/2005/8/layout/radial1"/>
    <dgm:cxn modelId="{2745E1CA-8390-413C-87D2-C6184C57B0C7}" type="presOf" srcId="{D4B69BCA-5B32-44D2-9D5A-31E51CC5DC98}" destId="{69843C2D-E931-45CB-9F7F-557B0915315B}" srcOrd="1" destOrd="0" presId="urn:microsoft.com/office/officeart/2005/8/layout/radial1"/>
    <dgm:cxn modelId="{3CB1D05D-9308-427E-A355-ED70B4BC3921}" srcId="{24D03469-68A8-4C6F-8FD8-6E8A77310C15}" destId="{EA30AB42-6C5C-4E7C-953C-0865662C655F}" srcOrd="1" destOrd="0" parTransId="{B0539634-5E24-4AC7-8A29-74F686993734}" sibTransId="{2C2BB7B2-2814-427A-9039-DA564D305978}"/>
    <dgm:cxn modelId="{5243BFEF-2B06-4FC8-936E-38D8600E9143}" type="presOf" srcId="{DEB4EA8A-156F-44CF-B9F0-9BCF061DF451}" destId="{61B4C213-B1DB-4C4C-97DC-C811D53D9C9D}" srcOrd="0" destOrd="0" presId="urn:microsoft.com/office/officeart/2005/8/layout/radial1"/>
    <dgm:cxn modelId="{258A5FAD-F2EE-44C1-9595-DDE7271BC96B}" srcId="{24D03469-68A8-4C6F-8FD8-6E8A77310C15}" destId="{C9531376-BFF6-47BA-BA27-8BB7AF21DD74}" srcOrd="5" destOrd="0" parTransId="{60FCEFF5-83CB-49E8-AE3A-ECA56B87A4AC}" sibTransId="{E98F2655-041E-4E27-9A02-D2ADF1511749}"/>
    <dgm:cxn modelId="{D7FCD3BB-BB5D-4F4D-AC63-BADF354FA0CD}" type="presOf" srcId="{E2D88592-74E9-4936-A275-5C07165901DC}" destId="{09892CD1-7332-4823-B434-669E697756A0}" srcOrd="0" destOrd="0" presId="urn:microsoft.com/office/officeart/2005/8/layout/radial1"/>
    <dgm:cxn modelId="{0227F1CD-A915-40FE-80B0-8949B52476C0}" type="presOf" srcId="{C9531376-BFF6-47BA-BA27-8BB7AF21DD74}" destId="{A145DAE6-902E-4940-B707-0D3B0A066343}" srcOrd="0" destOrd="0" presId="urn:microsoft.com/office/officeart/2005/8/layout/radial1"/>
    <dgm:cxn modelId="{7D9CCCE5-9E74-4E16-BCDF-7235D237DA8C}" type="presOf" srcId="{FC7021ED-D998-434C-A8E2-77C24E0E23F1}" destId="{356D0A27-16F4-42A4-8B58-22FB3E4E0F4F}" srcOrd="0" destOrd="0" presId="urn:microsoft.com/office/officeart/2005/8/layout/radial1"/>
    <dgm:cxn modelId="{245B6973-A5B0-4DF6-ADBC-AACADA874F76}" type="presOf" srcId="{FF77CDB1-F85B-4C02-BD9F-E8B1C3714D1D}" destId="{D4CC2E51-E885-4837-9DE9-CC1C465C714B}" srcOrd="1" destOrd="0" presId="urn:microsoft.com/office/officeart/2005/8/layout/radial1"/>
    <dgm:cxn modelId="{11F0D856-AE9C-4275-B720-6EBA8C67DF44}" srcId="{24D03469-68A8-4C6F-8FD8-6E8A77310C15}" destId="{D1A0FAB1-1A79-4F83-8DCF-CEA87EE7E631}" srcOrd="6" destOrd="0" parTransId="{F22D574C-D4C2-493D-9EBF-41C8CE06BA33}" sibTransId="{4AD45384-0ABE-463F-AAFB-A4B80A60470A}"/>
    <dgm:cxn modelId="{0EC8475E-7414-4235-AF1A-14D52C08CC35}" type="presOf" srcId="{B0539634-5E24-4AC7-8A29-74F686993734}" destId="{E0C647A4-772B-49C9-8FDF-1AB423E16086}" srcOrd="1" destOrd="0" presId="urn:microsoft.com/office/officeart/2005/8/layout/radial1"/>
    <dgm:cxn modelId="{C865A64B-62B8-4505-A494-1939CDAD8023}" type="presOf" srcId="{F22D574C-D4C2-493D-9EBF-41C8CE06BA33}" destId="{7E057420-8662-45BD-B658-AA8725C40964}" srcOrd="1" destOrd="0" presId="urn:microsoft.com/office/officeart/2005/8/layout/radial1"/>
    <dgm:cxn modelId="{12814513-260F-4DC2-81DF-E77AA5ADD926}" type="presOf" srcId="{23618AD2-CF0C-45CD-B4BD-D767659940F5}" destId="{8EF42948-6231-45E6-85A2-79E7BDB9BD53}" srcOrd="1" destOrd="0" presId="urn:microsoft.com/office/officeart/2005/8/layout/radial1"/>
    <dgm:cxn modelId="{D4D8515E-1F72-4D3A-937A-4CD798A106CC}" type="presParOf" srcId="{0F5ECF82-65DE-4504-B9FC-865A5E93C414}" destId="{3962CA5C-993B-491F-A8D0-B57D39514062}" srcOrd="0" destOrd="0" presId="urn:microsoft.com/office/officeart/2005/8/layout/radial1"/>
    <dgm:cxn modelId="{77D03B9E-32E6-4898-B3DA-67E56D0F726C}" type="presParOf" srcId="{0F5ECF82-65DE-4504-B9FC-865A5E93C414}" destId="{404BF05A-BB5F-4D79-8DE4-F7FDF96CB5F4}" srcOrd="1" destOrd="0" presId="urn:microsoft.com/office/officeart/2005/8/layout/radial1"/>
    <dgm:cxn modelId="{AA3881A7-63E1-4809-B5BF-50DB4ADD5F00}" type="presParOf" srcId="{404BF05A-BB5F-4D79-8DE4-F7FDF96CB5F4}" destId="{D4CC2E51-E885-4837-9DE9-CC1C465C714B}" srcOrd="0" destOrd="0" presId="urn:microsoft.com/office/officeart/2005/8/layout/radial1"/>
    <dgm:cxn modelId="{C1D79490-177A-4FCD-9887-521E0B62C2EE}" type="presParOf" srcId="{0F5ECF82-65DE-4504-B9FC-865A5E93C414}" destId="{09892CD1-7332-4823-B434-669E697756A0}" srcOrd="2" destOrd="0" presId="urn:microsoft.com/office/officeart/2005/8/layout/radial1"/>
    <dgm:cxn modelId="{8D65B93D-3A48-4D5C-8253-89F24D42D98E}" type="presParOf" srcId="{0F5ECF82-65DE-4504-B9FC-865A5E93C414}" destId="{31B792A2-1923-4E0F-9A97-DF987484C540}" srcOrd="3" destOrd="0" presId="urn:microsoft.com/office/officeart/2005/8/layout/radial1"/>
    <dgm:cxn modelId="{00BE0391-0F4F-44C0-A407-864B96A33B75}" type="presParOf" srcId="{31B792A2-1923-4E0F-9A97-DF987484C540}" destId="{E0C647A4-772B-49C9-8FDF-1AB423E16086}" srcOrd="0" destOrd="0" presId="urn:microsoft.com/office/officeart/2005/8/layout/radial1"/>
    <dgm:cxn modelId="{CD6607C6-A3C0-45AD-AE5E-ADAA3F501295}" type="presParOf" srcId="{0F5ECF82-65DE-4504-B9FC-865A5E93C414}" destId="{A4315A9B-A71E-4A31-8228-E39E38B7B194}" srcOrd="4" destOrd="0" presId="urn:microsoft.com/office/officeart/2005/8/layout/radial1"/>
    <dgm:cxn modelId="{F91A6E9A-F94E-44AE-B818-88030CCCFAAD}" type="presParOf" srcId="{0F5ECF82-65DE-4504-B9FC-865A5E93C414}" destId="{A2C0D5EC-8EA9-4E1E-B1A4-F94E52003C35}" srcOrd="5" destOrd="0" presId="urn:microsoft.com/office/officeart/2005/8/layout/radial1"/>
    <dgm:cxn modelId="{3B281361-5775-43E1-85F1-263BD0C7CC0B}" type="presParOf" srcId="{A2C0D5EC-8EA9-4E1E-B1A4-F94E52003C35}" destId="{900294E2-6FDE-47A9-91C4-03D9D2FEC898}" srcOrd="0" destOrd="0" presId="urn:microsoft.com/office/officeart/2005/8/layout/radial1"/>
    <dgm:cxn modelId="{2B2FA515-D769-433F-891F-D03F63CE3A5A}" type="presParOf" srcId="{0F5ECF82-65DE-4504-B9FC-865A5E93C414}" destId="{3DE4F622-9CA3-47C0-8909-6240CDC12E9A}" srcOrd="6" destOrd="0" presId="urn:microsoft.com/office/officeart/2005/8/layout/radial1"/>
    <dgm:cxn modelId="{6755C651-BF58-4EDF-BE67-D0692723320D}" type="presParOf" srcId="{0F5ECF82-65DE-4504-B9FC-865A5E93C414}" destId="{61B4C213-B1DB-4C4C-97DC-C811D53D9C9D}" srcOrd="7" destOrd="0" presId="urn:microsoft.com/office/officeart/2005/8/layout/radial1"/>
    <dgm:cxn modelId="{74B4F140-1B6D-4CDB-A7A5-794779C1F9FE}" type="presParOf" srcId="{61B4C213-B1DB-4C4C-97DC-C811D53D9C9D}" destId="{EDC18054-AF05-416F-815F-A3844CB314A9}" srcOrd="0" destOrd="0" presId="urn:microsoft.com/office/officeart/2005/8/layout/radial1"/>
    <dgm:cxn modelId="{46AE8B2F-9EAD-461C-892C-2EBA374FD08A}" type="presParOf" srcId="{0F5ECF82-65DE-4504-B9FC-865A5E93C414}" destId="{5DE56209-D30C-4050-97DA-40909F2A8FD9}" srcOrd="8" destOrd="0" presId="urn:microsoft.com/office/officeart/2005/8/layout/radial1"/>
    <dgm:cxn modelId="{55B79033-FE8A-47D8-94E4-1BBC34B6269F}" type="presParOf" srcId="{0F5ECF82-65DE-4504-B9FC-865A5E93C414}" destId="{D68E935A-67DC-40E1-A0AA-BCBBBEB0A0F4}" srcOrd="9" destOrd="0" presId="urn:microsoft.com/office/officeart/2005/8/layout/radial1"/>
    <dgm:cxn modelId="{A5C0E46F-8932-4BA4-8835-9CA924F24EFC}" type="presParOf" srcId="{D68E935A-67DC-40E1-A0AA-BCBBBEB0A0F4}" destId="{8EF42948-6231-45E6-85A2-79E7BDB9BD53}" srcOrd="0" destOrd="0" presId="urn:microsoft.com/office/officeart/2005/8/layout/radial1"/>
    <dgm:cxn modelId="{192CE8DF-64E0-4CF3-9A78-6D7089682E45}" type="presParOf" srcId="{0F5ECF82-65DE-4504-B9FC-865A5E93C414}" destId="{356D0A27-16F4-42A4-8B58-22FB3E4E0F4F}" srcOrd="10" destOrd="0" presId="urn:microsoft.com/office/officeart/2005/8/layout/radial1"/>
    <dgm:cxn modelId="{61BEB2AD-3772-42DC-8990-A319CBD2375E}" type="presParOf" srcId="{0F5ECF82-65DE-4504-B9FC-865A5E93C414}" destId="{5D1E1BD7-D304-4A8A-A7FC-34A3CEF09340}" srcOrd="11" destOrd="0" presId="urn:microsoft.com/office/officeart/2005/8/layout/radial1"/>
    <dgm:cxn modelId="{D589FC95-4B7C-4C04-AFA1-4F4307E60D9D}" type="presParOf" srcId="{5D1E1BD7-D304-4A8A-A7FC-34A3CEF09340}" destId="{A14E5A14-6775-40D7-A739-B5879DAEEC05}" srcOrd="0" destOrd="0" presId="urn:microsoft.com/office/officeart/2005/8/layout/radial1"/>
    <dgm:cxn modelId="{AC0D0DAF-C488-401E-AF39-CAE19970CF82}" type="presParOf" srcId="{0F5ECF82-65DE-4504-B9FC-865A5E93C414}" destId="{A145DAE6-902E-4940-B707-0D3B0A066343}" srcOrd="12" destOrd="0" presId="urn:microsoft.com/office/officeart/2005/8/layout/radial1"/>
    <dgm:cxn modelId="{DECF7BF2-4A5A-418A-8F42-D35525894C7F}" type="presParOf" srcId="{0F5ECF82-65DE-4504-B9FC-865A5E93C414}" destId="{3E655A04-8310-4C2F-B6F6-1DC7A33D6B91}" srcOrd="13" destOrd="0" presId="urn:microsoft.com/office/officeart/2005/8/layout/radial1"/>
    <dgm:cxn modelId="{61F4A267-82C3-49E1-9139-FB8CA9FA1934}" type="presParOf" srcId="{3E655A04-8310-4C2F-B6F6-1DC7A33D6B91}" destId="{7E057420-8662-45BD-B658-AA8725C40964}" srcOrd="0" destOrd="0" presId="urn:microsoft.com/office/officeart/2005/8/layout/radial1"/>
    <dgm:cxn modelId="{5088E310-C539-4314-9D57-F0A6EF0474A7}" type="presParOf" srcId="{0F5ECF82-65DE-4504-B9FC-865A5E93C414}" destId="{C6F6FAD6-BED6-4220-B85E-80CFFB15953C}" srcOrd="14" destOrd="0" presId="urn:microsoft.com/office/officeart/2005/8/layout/radial1"/>
    <dgm:cxn modelId="{3E0F6D9D-AE2F-4281-9540-D09AA7D61480}" type="presParOf" srcId="{0F5ECF82-65DE-4504-B9FC-865A5E93C414}" destId="{44A3605E-E23C-49D9-BE39-ADB17D5F73F4}" srcOrd="15" destOrd="0" presId="urn:microsoft.com/office/officeart/2005/8/layout/radial1"/>
    <dgm:cxn modelId="{9B484BF1-F104-4202-B1DB-807EA44F47F1}" type="presParOf" srcId="{44A3605E-E23C-49D9-BE39-ADB17D5F73F4}" destId="{69843C2D-E931-45CB-9F7F-557B0915315B}" srcOrd="0" destOrd="0" presId="urn:microsoft.com/office/officeart/2005/8/layout/radial1"/>
    <dgm:cxn modelId="{4AFC96F8-4F86-44E5-8B6D-3408572D4ABE}" type="presParOf" srcId="{0F5ECF82-65DE-4504-B9FC-865A5E93C414}" destId="{F5FD7552-3F40-4B4F-B645-FD3422DF28D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B2F3E6-D410-4C3B-8D62-785AEA65513E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C57FACD7-047C-49DA-A30E-CB01BF3F4712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Antidepressants</a:t>
          </a:r>
        </a:p>
      </dgm:t>
    </dgm:pt>
    <dgm:pt modelId="{3C3E592B-63DB-4159-BE03-17FF3D43AC77}" type="parTrans" cxnId="{9FDD24E8-87AD-4F5C-9C1B-087931522819}">
      <dgm:prSet/>
      <dgm:spPr/>
    </dgm:pt>
    <dgm:pt modelId="{DB4AD84E-FFC7-4629-BE72-0566C5F94A7B}" type="sibTrans" cxnId="{9FDD24E8-87AD-4F5C-9C1B-087931522819}">
      <dgm:prSet/>
      <dgm:spPr/>
    </dgm:pt>
    <dgm:pt modelId="{B9D1B9C8-468A-4146-8DFF-493A3AA3BF0E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Heterocyclic Antidepressants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 (HCAs)</a:t>
          </a:r>
        </a:p>
      </dgm:t>
    </dgm:pt>
    <dgm:pt modelId="{6D28E0A8-BE28-4CE9-BD98-A4655F4C6BA5}" type="parTrans" cxnId="{5F9C5A4D-84A4-4415-A56B-87CD7F4F9E2C}">
      <dgm:prSet/>
      <dgm:spPr/>
      <dgm:t>
        <a:bodyPr/>
        <a:lstStyle/>
        <a:p>
          <a:pPr rtl="1"/>
          <a:endParaRPr lang="ar-SA"/>
        </a:p>
      </dgm:t>
    </dgm:pt>
    <dgm:pt modelId="{FCB00B6A-927E-4109-B9F0-680E92CE6CC7}" type="sibTrans" cxnId="{5F9C5A4D-84A4-4415-A56B-87CD7F4F9E2C}">
      <dgm:prSet/>
      <dgm:spPr/>
    </dgm:pt>
    <dgm:pt modelId="{BC4574A6-2F48-4762-A4B1-C17A6BE097AC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endParaRP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Serotonin Specific Reuptake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Inhibitors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 (SSRIs)</a:t>
          </a:r>
        </a:p>
      </dgm:t>
    </dgm:pt>
    <dgm:pt modelId="{BB563C61-B456-49DE-8B34-A66F98F05361}" type="parTrans" cxnId="{03A9A422-3E33-41F7-82C2-6F36A2CE92D9}">
      <dgm:prSet/>
      <dgm:spPr/>
      <dgm:t>
        <a:bodyPr/>
        <a:lstStyle/>
        <a:p>
          <a:pPr rtl="1"/>
          <a:endParaRPr lang="ar-SA"/>
        </a:p>
      </dgm:t>
    </dgm:pt>
    <dgm:pt modelId="{E4D05A11-4750-4F9C-8688-9798258D3661}" type="sibTrans" cxnId="{03A9A422-3E33-41F7-82C2-6F36A2CE92D9}">
      <dgm:prSet/>
      <dgm:spPr/>
    </dgm:pt>
    <dgm:pt modelId="{71B0BC9C-2499-4D93-9848-DC533BEE6AE2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 Serotonin/Norepinephrine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Reuptake Inhibitors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(NSRIs)</a:t>
          </a:r>
        </a:p>
      </dgm:t>
    </dgm:pt>
    <dgm:pt modelId="{E60ADCB0-FFE6-4D7A-96F4-90E94F7D5537}" type="parTrans" cxnId="{43E971A7-4080-4A20-AB66-30275701BBDD}">
      <dgm:prSet/>
      <dgm:spPr/>
      <dgm:t>
        <a:bodyPr/>
        <a:lstStyle/>
        <a:p>
          <a:pPr rtl="1"/>
          <a:endParaRPr lang="ar-SA"/>
        </a:p>
      </dgm:t>
    </dgm:pt>
    <dgm:pt modelId="{3FAA0D97-64DA-4680-A937-05BDBB540C02}" type="sibTrans" cxnId="{43E971A7-4080-4A20-AB66-30275701BBDD}">
      <dgm:prSet/>
      <dgm:spPr/>
    </dgm:pt>
    <dgm:pt modelId="{29924616-8A6B-450C-A67E-B942CC57CD0F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Mono-amine oxidaze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Inhibitors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(MAOI)</a:t>
          </a:r>
        </a:p>
      </dgm:t>
    </dgm:pt>
    <dgm:pt modelId="{86C30E25-55E9-4F87-9080-5FF2F8A04039}" type="parTrans" cxnId="{574BCD03-6F3B-4B52-A6C2-E598568D7179}">
      <dgm:prSet/>
      <dgm:spPr/>
      <dgm:t>
        <a:bodyPr/>
        <a:lstStyle/>
        <a:p>
          <a:pPr rtl="1"/>
          <a:endParaRPr lang="ar-SA"/>
        </a:p>
      </dgm:t>
    </dgm:pt>
    <dgm:pt modelId="{BCAB0FF4-1EF5-4A17-9DE2-54230C801D50}" type="sibTrans" cxnId="{574BCD03-6F3B-4B52-A6C2-E598568D7179}">
      <dgm:prSet/>
      <dgm:spPr/>
    </dgm:pt>
    <dgm:pt modelId="{B6A31D29-5F4F-4DFF-AFB5-019AC75D7730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Reversible Inhibitors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of Mono-amines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(RIMA)</a:t>
          </a:r>
        </a:p>
      </dgm:t>
    </dgm:pt>
    <dgm:pt modelId="{10EDE4E3-383A-45E4-B1AE-90D29623B773}" type="parTrans" cxnId="{09DC8185-E9C8-4AF6-849C-F8C174C448AC}">
      <dgm:prSet/>
      <dgm:spPr/>
      <dgm:t>
        <a:bodyPr/>
        <a:lstStyle/>
        <a:p>
          <a:pPr rtl="1"/>
          <a:endParaRPr lang="ar-SA"/>
        </a:p>
      </dgm:t>
    </dgm:pt>
    <dgm:pt modelId="{37BD1D1B-15AD-4B40-933C-5A09D170B5EB}" type="sibTrans" cxnId="{09DC8185-E9C8-4AF6-849C-F8C174C448AC}">
      <dgm:prSet/>
      <dgm:spPr/>
    </dgm:pt>
    <dgm:pt modelId="{D0AF95B9-967D-47C4-A73B-4C496FC7AAAB}" type="pres">
      <dgm:prSet presAssocID="{CCB2F3E6-D410-4C3B-8D62-785AEA65513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8AC4986-DD7D-4894-85FB-C6498293DB5F}" type="pres">
      <dgm:prSet presAssocID="{C57FACD7-047C-49DA-A30E-CB01BF3F4712}" presName="centerShape" presStyleLbl="node0" presStyleIdx="0" presStyleCnt="1"/>
      <dgm:spPr/>
      <dgm:t>
        <a:bodyPr/>
        <a:lstStyle/>
        <a:p>
          <a:endParaRPr lang="en-US"/>
        </a:p>
      </dgm:t>
    </dgm:pt>
    <dgm:pt modelId="{D0061D8C-3901-4167-AE0F-0E95A3ED5B89}" type="pres">
      <dgm:prSet presAssocID="{6D28E0A8-BE28-4CE9-BD98-A4655F4C6BA5}" presName="Name9" presStyleLbl="parChTrans1D2" presStyleIdx="0" presStyleCnt="5"/>
      <dgm:spPr/>
      <dgm:t>
        <a:bodyPr/>
        <a:lstStyle/>
        <a:p>
          <a:endParaRPr lang="en-US"/>
        </a:p>
      </dgm:t>
    </dgm:pt>
    <dgm:pt modelId="{975F02AF-2B9B-4CB3-93E8-9753274480A1}" type="pres">
      <dgm:prSet presAssocID="{6D28E0A8-BE28-4CE9-BD98-A4655F4C6BA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3E9A26DE-5792-4886-B585-E95020B2F63B}" type="pres">
      <dgm:prSet presAssocID="{B9D1B9C8-468A-4146-8DFF-493A3AA3BF0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D958C-66F7-4C64-95BA-B6A14BD62EA8}" type="pres">
      <dgm:prSet presAssocID="{BB563C61-B456-49DE-8B34-A66F98F05361}" presName="Name9" presStyleLbl="parChTrans1D2" presStyleIdx="1" presStyleCnt="5"/>
      <dgm:spPr/>
      <dgm:t>
        <a:bodyPr/>
        <a:lstStyle/>
        <a:p>
          <a:endParaRPr lang="en-US"/>
        </a:p>
      </dgm:t>
    </dgm:pt>
    <dgm:pt modelId="{9FD77CA0-4CBF-4606-A956-A7B50AAD5427}" type="pres">
      <dgm:prSet presAssocID="{BB563C61-B456-49DE-8B34-A66F98F05361}" presName="connTx" presStyleLbl="parChTrans1D2" presStyleIdx="1" presStyleCnt="5"/>
      <dgm:spPr/>
      <dgm:t>
        <a:bodyPr/>
        <a:lstStyle/>
        <a:p>
          <a:endParaRPr lang="en-US"/>
        </a:p>
      </dgm:t>
    </dgm:pt>
    <dgm:pt modelId="{4A3FB219-3184-44C5-92D8-FCACBDC39937}" type="pres">
      <dgm:prSet presAssocID="{BC4574A6-2F48-4762-A4B1-C17A6BE097A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B3E4E-16D6-45F3-B076-DFB33DFBBBB8}" type="pres">
      <dgm:prSet presAssocID="{E60ADCB0-FFE6-4D7A-96F4-90E94F7D5537}" presName="Name9" presStyleLbl="parChTrans1D2" presStyleIdx="2" presStyleCnt="5"/>
      <dgm:spPr/>
      <dgm:t>
        <a:bodyPr/>
        <a:lstStyle/>
        <a:p>
          <a:endParaRPr lang="en-US"/>
        </a:p>
      </dgm:t>
    </dgm:pt>
    <dgm:pt modelId="{70D1B03F-FB1B-406E-9023-68F1A36D549A}" type="pres">
      <dgm:prSet presAssocID="{E60ADCB0-FFE6-4D7A-96F4-90E94F7D5537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7775703-32B0-40F4-BF54-37AB74C0240A}" type="pres">
      <dgm:prSet presAssocID="{71B0BC9C-2499-4D93-9848-DC533BEE6AE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F55FA-41EC-442B-A8D6-1B2844821B0C}" type="pres">
      <dgm:prSet presAssocID="{86C30E25-55E9-4F87-9080-5FF2F8A04039}" presName="Name9" presStyleLbl="parChTrans1D2" presStyleIdx="3" presStyleCnt="5"/>
      <dgm:spPr/>
      <dgm:t>
        <a:bodyPr/>
        <a:lstStyle/>
        <a:p>
          <a:endParaRPr lang="en-US"/>
        </a:p>
      </dgm:t>
    </dgm:pt>
    <dgm:pt modelId="{95070EAB-CB95-4B1F-9FCA-9E7987727F6D}" type="pres">
      <dgm:prSet presAssocID="{86C30E25-55E9-4F87-9080-5FF2F8A04039}" presName="connTx" presStyleLbl="parChTrans1D2" presStyleIdx="3" presStyleCnt="5"/>
      <dgm:spPr/>
      <dgm:t>
        <a:bodyPr/>
        <a:lstStyle/>
        <a:p>
          <a:endParaRPr lang="en-US"/>
        </a:p>
      </dgm:t>
    </dgm:pt>
    <dgm:pt modelId="{B3A092F7-6618-4CEF-A871-DB0118531AB5}" type="pres">
      <dgm:prSet presAssocID="{29924616-8A6B-450C-A67E-B942CC57CD0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54E78E-2EE5-41C6-A3BB-1715DEA497DA}" type="pres">
      <dgm:prSet presAssocID="{10EDE4E3-383A-45E4-B1AE-90D29623B773}" presName="Name9" presStyleLbl="parChTrans1D2" presStyleIdx="4" presStyleCnt="5"/>
      <dgm:spPr/>
      <dgm:t>
        <a:bodyPr/>
        <a:lstStyle/>
        <a:p>
          <a:endParaRPr lang="en-US"/>
        </a:p>
      </dgm:t>
    </dgm:pt>
    <dgm:pt modelId="{D390F389-0576-47DC-9C90-C49F335A943C}" type="pres">
      <dgm:prSet presAssocID="{10EDE4E3-383A-45E4-B1AE-90D29623B773}" presName="connTx" presStyleLbl="parChTrans1D2" presStyleIdx="4" presStyleCnt="5"/>
      <dgm:spPr/>
      <dgm:t>
        <a:bodyPr/>
        <a:lstStyle/>
        <a:p>
          <a:endParaRPr lang="en-US"/>
        </a:p>
      </dgm:t>
    </dgm:pt>
    <dgm:pt modelId="{22EC3D72-1A44-4DF9-A2B3-5BB14722EE01}" type="pres">
      <dgm:prSet presAssocID="{B6A31D29-5F4F-4DFF-AFB5-019AC75D773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5457F3-A047-4B56-964E-BCCB5BE97FE4}" type="presOf" srcId="{71B0BC9C-2499-4D93-9848-DC533BEE6AE2}" destId="{87775703-32B0-40F4-BF54-37AB74C0240A}" srcOrd="0" destOrd="0" presId="urn:microsoft.com/office/officeart/2005/8/layout/radial1"/>
    <dgm:cxn modelId="{43E971A7-4080-4A20-AB66-30275701BBDD}" srcId="{C57FACD7-047C-49DA-A30E-CB01BF3F4712}" destId="{71B0BC9C-2499-4D93-9848-DC533BEE6AE2}" srcOrd="2" destOrd="0" parTransId="{E60ADCB0-FFE6-4D7A-96F4-90E94F7D5537}" sibTransId="{3FAA0D97-64DA-4680-A937-05BDBB540C02}"/>
    <dgm:cxn modelId="{11A6ED20-A69C-4AED-8BC7-4477DB45FAFF}" type="presOf" srcId="{CCB2F3E6-D410-4C3B-8D62-785AEA65513E}" destId="{D0AF95B9-967D-47C4-A73B-4C496FC7AAAB}" srcOrd="0" destOrd="0" presId="urn:microsoft.com/office/officeart/2005/8/layout/radial1"/>
    <dgm:cxn modelId="{7D91910C-993E-4A6C-A162-DA82CCD1FCAB}" type="presOf" srcId="{86C30E25-55E9-4F87-9080-5FF2F8A04039}" destId="{C52F55FA-41EC-442B-A8D6-1B2844821B0C}" srcOrd="0" destOrd="0" presId="urn:microsoft.com/office/officeart/2005/8/layout/radial1"/>
    <dgm:cxn modelId="{772AA272-8189-4E89-B2C4-DD4BD50A4289}" type="presOf" srcId="{C57FACD7-047C-49DA-A30E-CB01BF3F4712}" destId="{58AC4986-DD7D-4894-85FB-C6498293DB5F}" srcOrd="0" destOrd="0" presId="urn:microsoft.com/office/officeart/2005/8/layout/radial1"/>
    <dgm:cxn modelId="{03A9A422-3E33-41F7-82C2-6F36A2CE92D9}" srcId="{C57FACD7-047C-49DA-A30E-CB01BF3F4712}" destId="{BC4574A6-2F48-4762-A4B1-C17A6BE097AC}" srcOrd="1" destOrd="0" parTransId="{BB563C61-B456-49DE-8B34-A66F98F05361}" sibTransId="{E4D05A11-4750-4F9C-8688-9798258D3661}"/>
    <dgm:cxn modelId="{D9AD883C-AFE1-48AC-BDD9-6988682E8A46}" type="presOf" srcId="{10EDE4E3-383A-45E4-B1AE-90D29623B773}" destId="{2254E78E-2EE5-41C6-A3BB-1715DEA497DA}" srcOrd="0" destOrd="0" presId="urn:microsoft.com/office/officeart/2005/8/layout/radial1"/>
    <dgm:cxn modelId="{B9A760DD-4638-49C1-BBD8-572D3A1C2695}" type="presOf" srcId="{6D28E0A8-BE28-4CE9-BD98-A4655F4C6BA5}" destId="{D0061D8C-3901-4167-AE0F-0E95A3ED5B89}" srcOrd="0" destOrd="0" presId="urn:microsoft.com/office/officeart/2005/8/layout/radial1"/>
    <dgm:cxn modelId="{CAAA8328-B6F7-49E0-9952-4941C7950602}" type="presOf" srcId="{B9D1B9C8-468A-4146-8DFF-493A3AA3BF0E}" destId="{3E9A26DE-5792-4886-B585-E95020B2F63B}" srcOrd="0" destOrd="0" presId="urn:microsoft.com/office/officeart/2005/8/layout/radial1"/>
    <dgm:cxn modelId="{5F9C5A4D-84A4-4415-A56B-87CD7F4F9E2C}" srcId="{C57FACD7-047C-49DA-A30E-CB01BF3F4712}" destId="{B9D1B9C8-468A-4146-8DFF-493A3AA3BF0E}" srcOrd="0" destOrd="0" parTransId="{6D28E0A8-BE28-4CE9-BD98-A4655F4C6BA5}" sibTransId="{FCB00B6A-927E-4109-B9F0-680E92CE6CC7}"/>
    <dgm:cxn modelId="{8C28D840-4A77-44DD-98F6-7D92CFBE251C}" type="presOf" srcId="{6D28E0A8-BE28-4CE9-BD98-A4655F4C6BA5}" destId="{975F02AF-2B9B-4CB3-93E8-9753274480A1}" srcOrd="1" destOrd="0" presId="urn:microsoft.com/office/officeart/2005/8/layout/radial1"/>
    <dgm:cxn modelId="{FC45AC24-B94C-42B7-B339-FBA4539B91BA}" type="presOf" srcId="{10EDE4E3-383A-45E4-B1AE-90D29623B773}" destId="{D390F389-0576-47DC-9C90-C49F335A943C}" srcOrd="1" destOrd="0" presId="urn:microsoft.com/office/officeart/2005/8/layout/radial1"/>
    <dgm:cxn modelId="{9FDD24E8-87AD-4F5C-9C1B-087931522819}" srcId="{CCB2F3E6-D410-4C3B-8D62-785AEA65513E}" destId="{C57FACD7-047C-49DA-A30E-CB01BF3F4712}" srcOrd="0" destOrd="0" parTransId="{3C3E592B-63DB-4159-BE03-17FF3D43AC77}" sibTransId="{DB4AD84E-FFC7-4629-BE72-0566C5F94A7B}"/>
    <dgm:cxn modelId="{DC55C4E5-7F33-4DAB-A5A7-0A3AD71BBD3F}" type="presOf" srcId="{E60ADCB0-FFE6-4D7A-96F4-90E94F7D5537}" destId="{9E0B3E4E-16D6-45F3-B076-DFB33DFBBBB8}" srcOrd="0" destOrd="0" presId="urn:microsoft.com/office/officeart/2005/8/layout/radial1"/>
    <dgm:cxn modelId="{F6328277-FD3A-4D6E-92FD-F1484EFF003B}" type="presOf" srcId="{29924616-8A6B-450C-A67E-B942CC57CD0F}" destId="{B3A092F7-6618-4CEF-A871-DB0118531AB5}" srcOrd="0" destOrd="0" presId="urn:microsoft.com/office/officeart/2005/8/layout/radial1"/>
    <dgm:cxn modelId="{EF297E43-0909-4142-B960-08CFD5927088}" type="presOf" srcId="{E60ADCB0-FFE6-4D7A-96F4-90E94F7D5537}" destId="{70D1B03F-FB1B-406E-9023-68F1A36D549A}" srcOrd="1" destOrd="0" presId="urn:microsoft.com/office/officeart/2005/8/layout/radial1"/>
    <dgm:cxn modelId="{B2A0E438-7241-4041-ADAA-C76A92423202}" type="presOf" srcId="{B6A31D29-5F4F-4DFF-AFB5-019AC75D7730}" destId="{22EC3D72-1A44-4DF9-A2B3-5BB14722EE01}" srcOrd="0" destOrd="0" presId="urn:microsoft.com/office/officeart/2005/8/layout/radial1"/>
    <dgm:cxn modelId="{96ACAA85-45D5-4CBE-B47D-BD21F76A340E}" type="presOf" srcId="{BB563C61-B456-49DE-8B34-A66F98F05361}" destId="{CC7D958C-66F7-4C64-95BA-B6A14BD62EA8}" srcOrd="0" destOrd="0" presId="urn:microsoft.com/office/officeart/2005/8/layout/radial1"/>
    <dgm:cxn modelId="{09DC8185-E9C8-4AF6-849C-F8C174C448AC}" srcId="{C57FACD7-047C-49DA-A30E-CB01BF3F4712}" destId="{B6A31D29-5F4F-4DFF-AFB5-019AC75D7730}" srcOrd="4" destOrd="0" parTransId="{10EDE4E3-383A-45E4-B1AE-90D29623B773}" sibTransId="{37BD1D1B-15AD-4B40-933C-5A09D170B5EB}"/>
    <dgm:cxn modelId="{8EEA3B0D-5B0E-409C-9126-D81941D1BFEC}" type="presOf" srcId="{BB563C61-B456-49DE-8B34-A66F98F05361}" destId="{9FD77CA0-4CBF-4606-A956-A7B50AAD5427}" srcOrd="1" destOrd="0" presId="urn:microsoft.com/office/officeart/2005/8/layout/radial1"/>
    <dgm:cxn modelId="{569C2B0F-7002-4167-838E-E5293FCD672F}" type="presOf" srcId="{BC4574A6-2F48-4762-A4B1-C17A6BE097AC}" destId="{4A3FB219-3184-44C5-92D8-FCACBDC39937}" srcOrd="0" destOrd="0" presId="urn:microsoft.com/office/officeart/2005/8/layout/radial1"/>
    <dgm:cxn modelId="{C80B96B6-CAB4-4B2A-8A27-0BDE0569440C}" type="presOf" srcId="{86C30E25-55E9-4F87-9080-5FF2F8A04039}" destId="{95070EAB-CB95-4B1F-9FCA-9E7987727F6D}" srcOrd="1" destOrd="0" presId="urn:microsoft.com/office/officeart/2005/8/layout/radial1"/>
    <dgm:cxn modelId="{574BCD03-6F3B-4B52-A6C2-E598568D7179}" srcId="{C57FACD7-047C-49DA-A30E-CB01BF3F4712}" destId="{29924616-8A6B-450C-A67E-B942CC57CD0F}" srcOrd="3" destOrd="0" parTransId="{86C30E25-55E9-4F87-9080-5FF2F8A04039}" sibTransId="{BCAB0FF4-1EF5-4A17-9DE2-54230C801D50}"/>
    <dgm:cxn modelId="{7510C83F-8C59-4365-9A72-C24E153377C2}" type="presParOf" srcId="{D0AF95B9-967D-47C4-A73B-4C496FC7AAAB}" destId="{58AC4986-DD7D-4894-85FB-C6498293DB5F}" srcOrd="0" destOrd="0" presId="urn:microsoft.com/office/officeart/2005/8/layout/radial1"/>
    <dgm:cxn modelId="{4D24AAF7-7A3E-4812-AB13-7288D19A5864}" type="presParOf" srcId="{D0AF95B9-967D-47C4-A73B-4C496FC7AAAB}" destId="{D0061D8C-3901-4167-AE0F-0E95A3ED5B89}" srcOrd="1" destOrd="0" presId="urn:microsoft.com/office/officeart/2005/8/layout/radial1"/>
    <dgm:cxn modelId="{D90A14DD-5FAD-4611-953A-BCE454EFE8F7}" type="presParOf" srcId="{D0061D8C-3901-4167-AE0F-0E95A3ED5B89}" destId="{975F02AF-2B9B-4CB3-93E8-9753274480A1}" srcOrd="0" destOrd="0" presId="urn:microsoft.com/office/officeart/2005/8/layout/radial1"/>
    <dgm:cxn modelId="{83D9A6F9-CDCD-47FA-A7A1-8E89785960AB}" type="presParOf" srcId="{D0AF95B9-967D-47C4-A73B-4C496FC7AAAB}" destId="{3E9A26DE-5792-4886-B585-E95020B2F63B}" srcOrd="2" destOrd="0" presId="urn:microsoft.com/office/officeart/2005/8/layout/radial1"/>
    <dgm:cxn modelId="{9CA17766-6EAB-407B-B1DE-87B84F6E200E}" type="presParOf" srcId="{D0AF95B9-967D-47C4-A73B-4C496FC7AAAB}" destId="{CC7D958C-66F7-4C64-95BA-B6A14BD62EA8}" srcOrd="3" destOrd="0" presId="urn:microsoft.com/office/officeart/2005/8/layout/radial1"/>
    <dgm:cxn modelId="{F2B238CB-00A2-43CD-B27C-398C704C24C6}" type="presParOf" srcId="{CC7D958C-66F7-4C64-95BA-B6A14BD62EA8}" destId="{9FD77CA0-4CBF-4606-A956-A7B50AAD5427}" srcOrd="0" destOrd="0" presId="urn:microsoft.com/office/officeart/2005/8/layout/radial1"/>
    <dgm:cxn modelId="{43276DD7-821F-4C7E-A684-3A3D2875CBC1}" type="presParOf" srcId="{D0AF95B9-967D-47C4-A73B-4C496FC7AAAB}" destId="{4A3FB219-3184-44C5-92D8-FCACBDC39937}" srcOrd="4" destOrd="0" presId="urn:microsoft.com/office/officeart/2005/8/layout/radial1"/>
    <dgm:cxn modelId="{722D1C65-FCFB-4BB2-B656-2B0823B732CC}" type="presParOf" srcId="{D0AF95B9-967D-47C4-A73B-4C496FC7AAAB}" destId="{9E0B3E4E-16D6-45F3-B076-DFB33DFBBBB8}" srcOrd="5" destOrd="0" presId="urn:microsoft.com/office/officeart/2005/8/layout/radial1"/>
    <dgm:cxn modelId="{8ADEE79A-60C1-424C-A8CE-72FCE8C8214E}" type="presParOf" srcId="{9E0B3E4E-16D6-45F3-B076-DFB33DFBBBB8}" destId="{70D1B03F-FB1B-406E-9023-68F1A36D549A}" srcOrd="0" destOrd="0" presId="urn:microsoft.com/office/officeart/2005/8/layout/radial1"/>
    <dgm:cxn modelId="{452D5143-8C85-4642-855C-CA14DA2D583C}" type="presParOf" srcId="{D0AF95B9-967D-47C4-A73B-4C496FC7AAAB}" destId="{87775703-32B0-40F4-BF54-37AB74C0240A}" srcOrd="6" destOrd="0" presId="urn:microsoft.com/office/officeart/2005/8/layout/radial1"/>
    <dgm:cxn modelId="{E59F63F3-59C7-49D1-8BD3-34F973205C34}" type="presParOf" srcId="{D0AF95B9-967D-47C4-A73B-4C496FC7AAAB}" destId="{C52F55FA-41EC-442B-A8D6-1B2844821B0C}" srcOrd="7" destOrd="0" presId="urn:microsoft.com/office/officeart/2005/8/layout/radial1"/>
    <dgm:cxn modelId="{3925216E-2744-45A7-A221-0958574A6B9C}" type="presParOf" srcId="{C52F55FA-41EC-442B-A8D6-1B2844821B0C}" destId="{95070EAB-CB95-4B1F-9FCA-9E7987727F6D}" srcOrd="0" destOrd="0" presId="urn:microsoft.com/office/officeart/2005/8/layout/radial1"/>
    <dgm:cxn modelId="{DAC31522-8DF8-4369-A137-5B598040C243}" type="presParOf" srcId="{D0AF95B9-967D-47C4-A73B-4C496FC7AAAB}" destId="{B3A092F7-6618-4CEF-A871-DB0118531AB5}" srcOrd="8" destOrd="0" presId="urn:microsoft.com/office/officeart/2005/8/layout/radial1"/>
    <dgm:cxn modelId="{CF825AE6-7569-48CF-986C-86F72128C0E2}" type="presParOf" srcId="{D0AF95B9-967D-47C4-A73B-4C496FC7AAAB}" destId="{2254E78E-2EE5-41C6-A3BB-1715DEA497DA}" srcOrd="9" destOrd="0" presId="urn:microsoft.com/office/officeart/2005/8/layout/radial1"/>
    <dgm:cxn modelId="{C27E30E4-9FD0-4F84-9976-0F891A5A80BC}" type="presParOf" srcId="{2254E78E-2EE5-41C6-A3BB-1715DEA497DA}" destId="{D390F389-0576-47DC-9C90-C49F335A943C}" srcOrd="0" destOrd="0" presId="urn:microsoft.com/office/officeart/2005/8/layout/radial1"/>
    <dgm:cxn modelId="{6A9327CB-9401-4EF1-B555-08449FDC8084}" type="presParOf" srcId="{D0AF95B9-967D-47C4-A73B-4C496FC7AAAB}" destId="{22EC3D72-1A44-4DF9-A2B3-5BB14722EE01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D5E487-892B-4B55-B55D-5C764BF3E07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36A58D3D-1293-44B1-B9E7-235825AB1A19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Vegetative symptoms</a:t>
          </a:r>
        </a:p>
      </dgm:t>
    </dgm:pt>
    <dgm:pt modelId="{CB65B186-B1A5-4630-84C4-F021AF770CD1}" type="parTrans" cxnId="{1646EA36-3F05-4DCF-AA3A-0DC1E2173EED}">
      <dgm:prSet/>
      <dgm:spPr/>
    </dgm:pt>
    <dgm:pt modelId="{EB2D825B-3B3C-4131-8CAE-0A65B121526B}" type="sibTrans" cxnId="{1646EA36-3F05-4DCF-AA3A-0DC1E2173EED}">
      <dgm:prSet/>
      <dgm:spPr/>
    </dgm:pt>
    <dgm:pt modelId="{7914C72D-C32E-4011-BB30-0B4DD892CB2A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Motor symptoms</a:t>
          </a:r>
        </a:p>
      </dgm:t>
    </dgm:pt>
    <dgm:pt modelId="{22FBD7EB-1ED6-4446-92F5-9D8F636C5963}" type="parTrans" cxnId="{263C7201-189B-4B80-B9AF-F7C6A17F4A02}">
      <dgm:prSet/>
      <dgm:spPr/>
    </dgm:pt>
    <dgm:pt modelId="{636CE614-F4A9-43DB-A05D-6E66D0E07121}" type="sibTrans" cxnId="{263C7201-189B-4B80-B9AF-F7C6A17F4A02}">
      <dgm:prSet/>
      <dgm:spPr/>
    </dgm:pt>
    <dgm:pt modelId="{38164818-5416-4690-B2BF-F24C2B5E2538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rPr>
            <a:t>Psychological symptoms</a:t>
          </a:r>
        </a:p>
      </dgm:t>
    </dgm:pt>
    <dgm:pt modelId="{AFDE629F-5388-4F20-AF9D-DC9C155AE6BB}" type="parTrans" cxnId="{6B9A41D3-A702-43D6-9EDB-AEB06884908E}">
      <dgm:prSet/>
      <dgm:spPr/>
    </dgm:pt>
    <dgm:pt modelId="{117B2525-9F25-406E-81C6-7DC0CE327D77}" type="sibTrans" cxnId="{6B9A41D3-A702-43D6-9EDB-AEB06884908E}">
      <dgm:prSet/>
      <dgm:spPr/>
    </dgm:pt>
    <dgm:pt modelId="{64DD4DBD-002E-49AF-9B78-78E35873CDEE}" type="pres">
      <dgm:prSet presAssocID="{0DD5E487-892B-4B55-B55D-5C764BF3E0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573F15E-2389-48A0-A30F-32BD302D009C}" type="pres">
      <dgm:prSet presAssocID="{36A58D3D-1293-44B1-B9E7-235825AB1A19}" presName="hierRoot1" presStyleCnt="0">
        <dgm:presLayoutVars>
          <dgm:hierBranch/>
        </dgm:presLayoutVars>
      </dgm:prSet>
      <dgm:spPr/>
    </dgm:pt>
    <dgm:pt modelId="{440523B8-7B69-4D59-9785-6802386547A4}" type="pres">
      <dgm:prSet presAssocID="{36A58D3D-1293-44B1-B9E7-235825AB1A19}" presName="rootComposite1" presStyleCnt="0"/>
      <dgm:spPr/>
    </dgm:pt>
    <dgm:pt modelId="{4DF04B65-99D2-4E1F-94AF-3B17F44CA647}" type="pres">
      <dgm:prSet presAssocID="{36A58D3D-1293-44B1-B9E7-235825AB1A1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084C43-7A8D-4EB6-944E-27B2938B3FFF}" type="pres">
      <dgm:prSet presAssocID="{36A58D3D-1293-44B1-B9E7-235825AB1A1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F1CFD8C-272B-487D-AA8B-34C66800310B}" type="pres">
      <dgm:prSet presAssocID="{36A58D3D-1293-44B1-B9E7-235825AB1A19}" presName="hierChild2" presStyleCnt="0"/>
      <dgm:spPr/>
    </dgm:pt>
    <dgm:pt modelId="{1FA4D51E-4465-4C25-9423-11309EE25EFF}" type="pres">
      <dgm:prSet presAssocID="{22FBD7EB-1ED6-4446-92F5-9D8F636C5963}" presName="Name35" presStyleLbl="parChTrans1D2" presStyleIdx="0" presStyleCnt="1"/>
      <dgm:spPr/>
    </dgm:pt>
    <dgm:pt modelId="{D286504F-109C-42C1-BE2B-608BEE70AC82}" type="pres">
      <dgm:prSet presAssocID="{7914C72D-C32E-4011-BB30-0B4DD892CB2A}" presName="hierRoot2" presStyleCnt="0">
        <dgm:presLayoutVars>
          <dgm:hierBranch/>
        </dgm:presLayoutVars>
      </dgm:prSet>
      <dgm:spPr/>
    </dgm:pt>
    <dgm:pt modelId="{90315F12-3B27-41CC-B23C-6DD2A4CD554F}" type="pres">
      <dgm:prSet presAssocID="{7914C72D-C32E-4011-BB30-0B4DD892CB2A}" presName="rootComposite" presStyleCnt="0"/>
      <dgm:spPr/>
    </dgm:pt>
    <dgm:pt modelId="{E1A7C130-36D5-46A5-AD81-1360B0EC42A9}" type="pres">
      <dgm:prSet presAssocID="{7914C72D-C32E-4011-BB30-0B4DD892CB2A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AD54B5-8AD1-45D1-844E-04FC1281DDE3}" type="pres">
      <dgm:prSet presAssocID="{7914C72D-C32E-4011-BB30-0B4DD892CB2A}" presName="rootConnector" presStyleLbl="node2" presStyleIdx="0" presStyleCnt="1"/>
      <dgm:spPr/>
      <dgm:t>
        <a:bodyPr/>
        <a:lstStyle/>
        <a:p>
          <a:endParaRPr lang="en-US"/>
        </a:p>
      </dgm:t>
    </dgm:pt>
    <dgm:pt modelId="{B5BAB279-705F-40BA-B7BB-93D4FECC2D9A}" type="pres">
      <dgm:prSet presAssocID="{7914C72D-C32E-4011-BB30-0B4DD892CB2A}" presName="hierChild4" presStyleCnt="0"/>
      <dgm:spPr/>
    </dgm:pt>
    <dgm:pt modelId="{27C02B0A-9438-4A1D-80B9-AF8D13E7385D}" type="pres">
      <dgm:prSet presAssocID="{AFDE629F-5388-4F20-AF9D-DC9C155AE6BB}" presName="Name35" presStyleLbl="parChTrans1D3" presStyleIdx="0" presStyleCnt="1"/>
      <dgm:spPr/>
    </dgm:pt>
    <dgm:pt modelId="{AF7B9EDC-4AEF-4CE3-8E87-680A594564A9}" type="pres">
      <dgm:prSet presAssocID="{38164818-5416-4690-B2BF-F24C2B5E2538}" presName="hierRoot2" presStyleCnt="0">
        <dgm:presLayoutVars>
          <dgm:hierBranch val="r"/>
        </dgm:presLayoutVars>
      </dgm:prSet>
      <dgm:spPr/>
    </dgm:pt>
    <dgm:pt modelId="{B4F68617-DE33-4BD3-A29D-1B4244C43E13}" type="pres">
      <dgm:prSet presAssocID="{38164818-5416-4690-B2BF-F24C2B5E2538}" presName="rootComposite" presStyleCnt="0"/>
      <dgm:spPr/>
    </dgm:pt>
    <dgm:pt modelId="{ACB41C0A-02FE-4BF4-8D5E-12C0F53DDF5B}" type="pres">
      <dgm:prSet presAssocID="{38164818-5416-4690-B2BF-F24C2B5E2538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CE55D5-07C8-4EB6-BE18-3CFB2B6B2ED5}" type="pres">
      <dgm:prSet presAssocID="{38164818-5416-4690-B2BF-F24C2B5E2538}" presName="rootConnector" presStyleLbl="node3" presStyleIdx="0" presStyleCnt="1"/>
      <dgm:spPr/>
      <dgm:t>
        <a:bodyPr/>
        <a:lstStyle/>
        <a:p>
          <a:endParaRPr lang="en-US"/>
        </a:p>
      </dgm:t>
    </dgm:pt>
    <dgm:pt modelId="{BD82A38F-3F18-4C65-870F-D3FB29365DBA}" type="pres">
      <dgm:prSet presAssocID="{38164818-5416-4690-B2BF-F24C2B5E2538}" presName="hierChild4" presStyleCnt="0"/>
      <dgm:spPr/>
    </dgm:pt>
    <dgm:pt modelId="{3203B71C-5038-405C-92E5-1F38CF16104F}" type="pres">
      <dgm:prSet presAssocID="{38164818-5416-4690-B2BF-F24C2B5E2538}" presName="hierChild5" presStyleCnt="0"/>
      <dgm:spPr/>
    </dgm:pt>
    <dgm:pt modelId="{AA6F8D4F-C50B-4097-9D0D-E39691D4BAC4}" type="pres">
      <dgm:prSet presAssocID="{7914C72D-C32E-4011-BB30-0B4DD892CB2A}" presName="hierChild5" presStyleCnt="0"/>
      <dgm:spPr/>
    </dgm:pt>
    <dgm:pt modelId="{0E6E1811-E013-44EC-80BB-6A796D170A7D}" type="pres">
      <dgm:prSet presAssocID="{36A58D3D-1293-44B1-B9E7-235825AB1A19}" presName="hierChild3" presStyleCnt="0"/>
      <dgm:spPr/>
    </dgm:pt>
  </dgm:ptLst>
  <dgm:cxnLst>
    <dgm:cxn modelId="{263C7201-189B-4B80-B9AF-F7C6A17F4A02}" srcId="{36A58D3D-1293-44B1-B9E7-235825AB1A19}" destId="{7914C72D-C32E-4011-BB30-0B4DD892CB2A}" srcOrd="0" destOrd="0" parTransId="{22FBD7EB-1ED6-4446-92F5-9D8F636C5963}" sibTransId="{636CE614-F4A9-43DB-A05D-6E66D0E07121}"/>
    <dgm:cxn modelId="{2DB21B98-D143-482C-AC34-09A6F0CC8072}" type="presOf" srcId="{7914C72D-C32E-4011-BB30-0B4DD892CB2A}" destId="{5AAD54B5-8AD1-45D1-844E-04FC1281DDE3}" srcOrd="1" destOrd="0" presId="urn:microsoft.com/office/officeart/2005/8/layout/orgChart1"/>
    <dgm:cxn modelId="{69BF7CA5-16C8-4E88-B0C9-72878527B37D}" type="presOf" srcId="{36A58D3D-1293-44B1-B9E7-235825AB1A19}" destId="{4DF04B65-99D2-4E1F-94AF-3B17F44CA647}" srcOrd="0" destOrd="0" presId="urn:microsoft.com/office/officeart/2005/8/layout/orgChart1"/>
    <dgm:cxn modelId="{4CD4CF50-71E0-4ED4-B932-9185DEC0410C}" type="presOf" srcId="{0DD5E487-892B-4B55-B55D-5C764BF3E07E}" destId="{64DD4DBD-002E-49AF-9B78-78E35873CDEE}" srcOrd="0" destOrd="0" presId="urn:microsoft.com/office/officeart/2005/8/layout/orgChart1"/>
    <dgm:cxn modelId="{E5049332-4D69-4A3F-B32E-823BF115D23A}" type="presOf" srcId="{AFDE629F-5388-4F20-AF9D-DC9C155AE6BB}" destId="{27C02B0A-9438-4A1D-80B9-AF8D13E7385D}" srcOrd="0" destOrd="0" presId="urn:microsoft.com/office/officeart/2005/8/layout/orgChart1"/>
    <dgm:cxn modelId="{6B9A41D3-A702-43D6-9EDB-AEB06884908E}" srcId="{7914C72D-C32E-4011-BB30-0B4DD892CB2A}" destId="{38164818-5416-4690-B2BF-F24C2B5E2538}" srcOrd="0" destOrd="0" parTransId="{AFDE629F-5388-4F20-AF9D-DC9C155AE6BB}" sibTransId="{117B2525-9F25-406E-81C6-7DC0CE327D77}"/>
    <dgm:cxn modelId="{8F8F17B1-7F38-47D0-850E-B636B0994DB1}" type="presOf" srcId="{36A58D3D-1293-44B1-B9E7-235825AB1A19}" destId="{AF084C43-7A8D-4EB6-944E-27B2938B3FFF}" srcOrd="1" destOrd="0" presId="urn:microsoft.com/office/officeart/2005/8/layout/orgChart1"/>
    <dgm:cxn modelId="{8E69B763-C8F3-49E2-BE58-927D3B554486}" type="presOf" srcId="{7914C72D-C32E-4011-BB30-0B4DD892CB2A}" destId="{E1A7C130-36D5-46A5-AD81-1360B0EC42A9}" srcOrd="0" destOrd="0" presId="urn:microsoft.com/office/officeart/2005/8/layout/orgChart1"/>
    <dgm:cxn modelId="{C6FAA537-3888-4F1A-834E-B6A897FC9383}" type="presOf" srcId="{22FBD7EB-1ED6-4446-92F5-9D8F636C5963}" destId="{1FA4D51E-4465-4C25-9423-11309EE25EFF}" srcOrd="0" destOrd="0" presId="urn:microsoft.com/office/officeart/2005/8/layout/orgChart1"/>
    <dgm:cxn modelId="{1646EA36-3F05-4DCF-AA3A-0DC1E2173EED}" srcId="{0DD5E487-892B-4B55-B55D-5C764BF3E07E}" destId="{36A58D3D-1293-44B1-B9E7-235825AB1A19}" srcOrd="0" destOrd="0" parTransId="{CB65B186-B1A5-4630-84C4-F021AF770CD1}" sibTransId="{EB2D825B-3B3C-4131-8CAE-0A65B121526B}"/>
    <dgm:cxn modelId="{3F542414-1332-4CBC-93BB-20A51926F8E8}" type="presOf" srcId="{38164818-5416-4690-B2BF-F24C2B5E2538}" destId="{ACB41C0A-02FE-4BF4-8D5E-12C0F53DDF5B}" srcOrd="0" destOrd="0" presId="urn:microsoft.com/office/officeart/2005/8/layout/orgChart1"/>
    <dgm:cxn modelId="{9F8C5B32-FB49-44D7-BB34-59B68DC82624}" type="presOf" srcId="{38164818-5416-4690-B2BF-F24C2B5E2538}" destId="{C1CE55D5-07C8-4EB6-BE18-3CFB2B6B2ED5}" srcOrd="1" destOrd="0" presId="urn:microsoft.com/office/officeart/2005/8/layout/orgChart1"/>
    <dgm:cxn modelId="{EA2997CF-151D-41BB-BBC9-2D3859C83B6E}" type="presParOf" srcId="{64DD4DBD-002E-49AF-9B78-78E35873CDEE}" destId="{B573F15E-2389-48A0-A30F-32BD302D009C}" srcOrd="0" destOrd="0" presId="urn:microsoft.com/office/officeart/2005/8/layout/orgChart1"/>
    <dgm:cxn modelId="{734958E8-BC70-44CB-B52B-7D05918D441D}" type="presParOf" srcId="{B573F15E-2389-48A0-A30F-32BD302D009C}" destId="{440523B8-7B69-4D59-9785-6802386547A4}" srcOrd="0" destOrd="0" presId="urn:microsoft.com/office/officeart/2005/8/layout/orgChart1"/>
    <dgm:cxn modelId="{145498C0-3BD6-41EB-85DD-3E55FCB2F64D}" type="presParOf" srcId="{440523B8-7B69-4D59-9785-6802386547A4}" destId="{4DF04B65-99D2-4E1F-94AF-3B17F44CA647}" srcOrd="0" destOrd="0" presId="urn:microsoft.com/office/officeart/2005/8/layout/orgChart1"/>
    <dgm:cxn modelId="{11B93ECD-7CED-44E0-8146-F81FE882C606}" type="presParOf" srcId="{440523B8-7B69-4D59-9785-6802386547A4}" destId="{AF084C43-7A8D-4EB6-944E-27B2938B3FFF}" srcOrd="1" destOrd="0" presId="urn:microsoft.com/office/officeart/2005/8/layout/orgChart1"/>
    <dgm:cxn modelId="{59DC2E95-8CAC-40F6-BDA3-EA323EA28278}" type="presParOf" srcId="{B573F15E-2389-48A0-A30F-32BD302D009C}" destId="{5F1CFD8C-272B-487D-AA8B-34C66800310B}" srcOrd="1" destOrd="0" presId="urn:microsoft.com/office/officeart/2005/8/layout/orgChart1"/>
    <dgm:cxn modelId="{A8CAC38E-A4D3-480E-B75D-43506A2DE3BD}" type="presParOf" srcId="{5F1CFD8C-272B-487D-AA8B-34C66800310B}" destId="{1FA4D51E-4465-4C25-9423-11309EE25EFF}" srcOrd="0" destOrd="0" presId="urn:microsoft.com/office/officeart/2005/8/layout/orgChart1"/>
    <dgm:cxn modelId="{81B7DC8D-BE67-43DF-8B57-13DB06EAD85A}" type="presParOf" srcId="{5F1CFD8C-272B-487D-AA8B-34C66800310B}" destId="{D286504F-109C-42C1-BE2B-608BEE70AC82}" srcOrd="1" destOrd="0" presId="urn:microsoft.com/office/officeart/2005/8/layout/orgChart1"/>
    <dgm:cxn modelId="{B77EEA7F-7D04-444A-AE07-EAB834FB27A2}" type="presParOf" srcId="{D286504F-109C-42C1-BE2B-608BEE70AC82}" destId="{90315F12-3B27-41CC-B23C-6DD2A4CD554F}" srcOrd="0" destOrd="0" presId="urn:microsoft.com/office/officeart/2005/8/layout/orgChart1"/>
    <dgm:cxn modelId="{28C1AF67-8ACE-4B1F-9E5E-34659D8B6490}" type="presParOf" srcId="{90315F12-3B27-41CC-B23C-6DD2A4CD554F}" destId="{E1A7C130-36D5-46A5-AD81-1360B0EC42A9}" srcOrd="0" destOrd="0" presId="urn:microsoft.com/office/officeart/2005/8/layout/orgChart1"/>
    <dgm:cxn modelId="{BF1E306D-D8A6-4D8A-828C-12B9FDC28A56}" type="presParOf" srcId="{90315F12-3B27-41CC-B23C-6DD2A4CD554F}" destId="{5AAD54B5-8AD1-45D1-844E-04FC1281DDE3}" srcOrd="1" destOrd="0" presId="urn:microsoft.com/office/officeart/2005/8/layout/orgChart1"/>
    <dgm:cxn modelId="{A089E4E1-8C0F-4A98-A1ED-0E618F52DCD2}" type="presParOf" srcId="{D286504F-109C-42C1-BE2B-608BEE70AC82}" destId="{B5BAB279-705F-40BA-B7BB-93D4FECC2D9A}" srcOrd="1" destOrd="0" presId="urn:microsoft.com/office/officeart/2005/8/layout/orgChart1"/>
    <dgm:cxn modelId="{4AA479C8-C663-44D9-A11F-4502E3D84599}" type="presParOf" srcId="{B5BAB279-705F-40BA-B7BB-93D4FECC2D9A}" destId="{27C02B0A-9438-4A1D-80B9-AF8D13E7385D}" srcOrd="0" destOrd="0" presId="urn:microsoft.com/office/officeart/2005/8/layout/orgChart1"/>
    <dgm:cxn modelId="{EAB9743E-5B89-4A9D-B72B-76583CF90F57}" type="presParOf" srcId="{B5BAB279-705F-40BA-B7BB-93D4FECC2D9A}" destId="{AF7B9EDC-4AEF-4CE3-8E87-680A594564A9}" srcOrd="1" destOrd="0" presId="urn:microsoft.com/office/officeart/2005/8/layout/orgChart1"/>
    <dgm:cxn modelId="{63FB311A-C73A-47ED-85C1-D999648D4F22}" type="presParOf" srcId="{AF7B9EDC-4AEF-4CE3-8E87-680A594564A9}" destId="{B4F68617-DE33-4BD3-A29D-1B4244C43E13}" srcOrd="0" destOrd="0" presId="urn:microsoft.com/office/officeart/2005/8/layout/orgChart1"/>
    <dgm:cxn modelId="{01FC909C-C0D7-46E1-9A81-E56674B40BB2}" type="presParOf" srcId="{B4F68617-DE33-4BD3-A29D-1B4244C43E13}" destId="{ACB41C0A-02FE-4BF4-8D5E-12C0F53DDF5B}" srcOrd="0" destOrd="0" presId="urn:microsoft.com/office/officeart/2005/8/layout/orgChart1"/>
    <dgm:cxn modelId="{3ED29ED0-0304-446F-B948-865B49E62C9F}" type="presParOf" srcId="{B4F68617-DE33-4BD3-A29D-1B4244C43E13}" destId="{C1CE55D5-07C8-4EB6-BE18-3CFB2B6B2ED5}" srcOrd="1" destOrd="0" presId="urn:microsoft.com/office/officeart/2005/8/layout/orgChart1"/>
    <dgm:cxn modelId="{4F5820B2-A342-4FB2-9800-707E59174E37}" type="presParOf" srcId="{AF7B9EDC-4AEF-4CE3-8E87-680A594564A9}" destId="{BD82A38F-3F18-4C65-870F-D3FB29365DBA}" srcOrd="1" destOrd="0" presId="urn:microsoft.com/office/officeart/2005/8/layout/orgChart1"/>
    <dgm:cxn modelId="{B446CE7D-636C-4866-BB4B-14B3B1CD1FB7}" type="presParOf" srcId="{AF7B9EDC-4AEF-4CE3-8E87-680A594564A9}" destId="{3203B71C-5038-405C-92E5-1F38CF16104F}" srcOrd="2" destOrd="0" presId="urn:microsoft.com/office/officeart/2005/8/layout/orgChart1"/>
    <dgm:cxn modelId="{5C079C09-610A-4A38-B82D-6323D9779BEE}" type="presParOf" srcId="{D286504F-109C-42C1-BE2B-608BEE70AC82}" destId="{AA6F8D4F-C50B-4097-9D0D-E39691D4BAC4}" srcOrd="2" destOrd="0" presId="urn:microsoft.com/office/officeart/2005/8/layout/orgChart1"/>
    <dgm:cxn modelId="{FE932EA8-689F-42B5-BCAC-A554263F9DE4}" type="presParOf" srcId="{B573F15E-2389-48A0-A30F-32BD302D009C}" destId="{0E6E1811-E013-44EC-80BB-6A796D170A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F18CBCC1-9484-4A80-9800-B55B11FC2F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2503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D54B12A-E917-49A4-9227-687BC9B72703}" type="slidenum">
              <a:rPr lang="ar-SA">
                <a:latin typeface="Arial" pitchFamily="34" charset="0"/>
              </a:rPr>
              <a:pPr eaLnBrk="1" hangingPunct="1"/>
              <a:t>1</a:t>
            </a:fld>
            <a:endParaRPr lang="en-US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SA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430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Psychopharma/ Prof.Subaie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2173B3A-AD2C-4A21-AAAB-C770EBDEC5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07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Psychopharma/ Prof.Subaie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74FC-5257-43C1-9510-673A2D2859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844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Psychopharma/ Prof.Subaie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BD956-E09D-43DB-AF23-DA998CF47E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884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Psychopharma/ Prof.Subaie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C010A-E271-465B-BEC7-2B3C1D39360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967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Psychopharma/ Prof.Subaie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6EC43-7220-48E0-85FB-5478FBB568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74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Psychopharma/ Prof.Subaie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6866F-2B48-473E-99E0-4E4FF2FF7A3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524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Psychopharma/ Prof.Subaie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2F199-E02E-4D54-9E9F-35BA2A0E996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008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Psychopharma/ Prof.Subaie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D8D93-A1AC-41D4-B6B3-6DC8C0FFD1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050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Psychopharma/ Prof.Subaie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854BD-AB04-4A05-8883-4A1FDBE1B0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545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Psychopharma/ Prof.Subaie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F74ED-1B26-43FE-A230-A3AB778205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5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Psychopharma/ Prof.Subaie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65142-D955-416A-A4C9-3381C669C2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377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Psychopharma/ Prof.Subaie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5CD7-EE51-4BAC-BD00-E9135DAE3F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95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rtl="0">
              <a:defRPr/>
            </a:pPr>
            <a:endParaRPr kumimoji="1" lang="en-US" sz="240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rtl="0">
              <a:defRPr/>
            </a:pPr>
            <a:endParaRPr kumimoji="1" lang="en-US" sz="240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rtl="0">
              <a:defRPr/>
            </a:pPr>
            <a:endParaRPr kumimoji="1" lang="en-US" sz="240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rtl="0">
              <a:defRPr/>
            </a:pPr>
            <a:endParaRPr kumimoji="1" lang="en-US" sz="240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rtl="0">
              <a:defRPr/>
            </a:pPr>
            <a:endParaRPr kumimoji="1" lang="en-US" sz="240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rtl="0">
              <a:defRPr/>
            </a:pPr>
            <a:endParaRPr kumimoji="1" lang="en-US" sz="2400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rtl="0">
              <a:defRPr/>
            </a:pPr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 smtClean="0"/>
            </a:lvl1pPr>
          </a:lstStyle>
          <a:p>
            <a:pPr>
              <a:defRPr/>
            </a:pPr>
            <a:r>
              <a:rPr lang="en-US"/>
              <a:t>Psychopharma/ Prof.Subaie</a:t>
            </a: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400" smtClean="0"/>
            </a:lvl1pPr>
          </a:lstStyle>
          <a:p>
            <a:pPr>
              <a:defRPr/>
            </a:pPr>
            <a:fld id="{AE1764CE-5107-437A-BB01-5530362C8D1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medscape.com/content/2000/00/41/05/410595/art-smj9308.01.fig3.jp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tuberose.com/Graphics/tardive%20dyskinesia3.jpeg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.uk/imgres?imgurl=http://www.healingdaily.com/colon-kidney-detoxification/psyllium-helps-fight-constipation.jpg&amp;imgrefurl=http://www.healingdaily.com/colon-kidney-detoxification/herbal-colon-cleansing.htm&amp;h=225&amp;w=180&amp;sz=6&amp;tbnid=PMhM26rWXc8J:&amp;tbnh=102&amp;tbnw=81&amp;hl=en&amp;start=4&amp;prev=/images?q=constipation&amp;hl=en&amp;lr=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.uk/imgres?imgurl=http://www.healingdaily.com/colon-kidney-detoxification/psyllium-helps-fight-constipation.jpg&amp;imgrefurl=http://www.healingdaily.com/colon-kidney-detoxification/herbal-colon-cleansing.htm&amp;h=225&amp;w=180&amp;sz=6&amp;tbnid=PMhM26rWXc8J:&amp;tbnh=102&amp;tbnw=81&amp;hl=en&amp;start=4&amp;prev=/images?q=constipation&amp;hl=en&amp;lr=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Psychopharma/ Prof.Subaie</a:t>
            </a:r>
          </a:p>
        </p:txBody>
      </p:sp>
      <p:sp>
        <p:nvSpPr>
          <p:cNvPr id="6147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10999114-B970-4C52-8631-38D5B306D0AE}" type="slidenum">
              <a:rPr lang="ar-SA">
                <a:solidFill>
                  <a:schemeClr val="bg2"/>
                </a:solidFill>
              </a:rPr>
              <a:pPr eaLnBrk="1" hangingPunct="1"/>
              <a:t>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7239000" cy="2209800"/>
          </a:xfrm>
        </p:spPr>
        <p:txBody>
          <a:bodyPr/>
          <a:lstStyle/>
          <a:p>
            <a:pPr rtl="0" eaLnBrk="1" hangingPunct="1"/>
            <a:r>
              <a:rPr lang="en-US" sz="3500" b="1" smtClean="0"/>
              <a:t>PSYCHOPHARMACOLOGY</a:t>
            </a:r>
            <a:br>
              <a:rPr lang="en-US" sz="3500" b="1" smtClean="0"/>
            </a:br>
            <a:r>
              <a:rPr lang="en-US" sz="3500" b="1" smtClean="0"/>
              <a:t/>
            </a:r>
            <a:br>
              <a:rPr lang="en-US" sz="3500" b="1" smtClean="0"/>
            </a:br>
            <a:r>
              <a:rPr lang="en-US" sz="2700" b="1" smtClean="0"/>
              <a:t>UNDERGRADUATE COURSE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114800"/>
            <a:ext cx="6019800" cy="17526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endParaRPr lang="en-US" sz="2200" b="1" dirty="0" smtClean="0"/>
          </a:p>
          <a:p>
            <a:pPr algn="l" rtl="0" eaLnBrk="1" hangingPunct="1">
              <a:lnSpc>
                <a:spcPct val="80000"/>
              </a:lnSpc>
            </a:pPr>
            <a:endParaRPr lang="en-US" sz="2200" b="1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200" b="1" dirty="0" smtClean="0"/>
              <a:t>ABDULLAH AL-SUBAIE, MBBS, FRCP (C) PROFESSOR OF PSYCHIATRY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chemeClr val="tx2">
                    <a:lumMod val="75000"/>
                  </a:schemeClr>
                </a:solidFill>
              </a:rPr>
              <a:t>Twitter: @</a:t>
            </a:r>
            <a:r>
              <a:rPr lang="en-US" sz="1800" b="1" smtClean="0">
                <a:solidFill>
                  <a:schemeClr val="tx2">
                    <a:lumMod val="75000"/>
                  </a:schemeClr>
                </a:solidFill>
              </a:rPr>
              <a:t>prof_subaie</a:t>
            </a:r>
            <a:endParaRPr lang="en-US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 rtl="0" eaLnBrk="1" hangingPunct="1">
              <a:lnSpc>
                <a:spcPct val="80000"/>
              </a:lnSpc>
            </a:pPr>
            <a:endParaRPr lang="en-US" sz="2200" b="1" dirty="0" smtClean="0"/>
          </a:p>
        </p:txBody>
      </p:sp>
      <p:pic>
        <p:nvPicPr>
          <p:cNvPr id="6150" name="Picture 5" descr="brainme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14600"/>
            <a:ext cx="1981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14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E2B9B3DB-8D89-4135-9A2B-C849345AFCC9}" type="slidenum">
              <a:rPr lang="ar-SA"/>
              <a:pPr eaLnBrk="1" hangingPunct="1"/>
              <a:t>10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b="1" u="sng" smtClean="0"/>
              <a:t/>
            </a:r>
            <a:br>
              <a:rPr lang="en-US" sz="4000" b="1" u="sng" smtClean="0"/>
            </a:br>
            <a:r>
              <a:rPr lang="en-US" sz="4000" b="1" smtClean="0"/>
              <a:t>ANTIPSYCHOTIC DRUGS</a:t>
            </a:r>
            <a:br>
              <a:rPr lang="en-US" sz="4000" b="1" smtClean="0"/>
            </a:br>
            <a:r>
              <a:rPr lang="en-US" sz="4000" b="1" smtClean="0"/>
              <a:t>Neurologic Side effects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4227512" cy="4114800"/>
          </a:xfrm>
        </p:spPr>
        <p:txBody>
          <a:bodyPr/>
          <a:lstStyle/>
          <a:p>
            <a:pPr algn="l" rtl="0" eaLnBrk="1" hangingPunct="1"/>
            <a:r>
              <a:rPr lang="en-US" b="1" smtClean="0"/>
              <a:t>Due to D2 blockade</a:t>
            </a:r>
          </a:p>
          <a:p>
            <a:pPr lvl="1" algn="l" rtl="0" eaLnBrk="1" hangingPunct="1"/>
            <a:r>
              <a:rPr lang="en-US" b="1" smtClean="0"/>
              <a:t>Parkinsonian syndrome</a:t>
            </a:r>
          </a:p>
          <a:p>
            <a:pPr lvl="1" algn="l" rtl="0" eaLnBrk="1" hangingPunct="1"/>
            <a:r>
              <a:rPr lang="en-US" b="1" smtClean="0"/>
              <a:t>Akathesia (Motor restlessness)</a:t>
            </a:r>
          </a:p>
        </p:txBody>
      </p:sp>
      <p:sp>
        <p:nvSpPr>
          <p:cNvPr id="14342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145088" y="2133600"/>
            <a:ext cx="3810000" cy="4114800"/>
          </a:xfrm>
        </p:spPr>
        <p:txBody>
          <a:bodyPr/>
          <a:lstStyle/>
          <a:p>
            <a:pPr lvl="1" algn="l" rtl="0" eaLnBrk="1" hangingPunct="1"/>
            <a:endParaRPr lang="en-US" b="1" smtClean="0"/>
          </a:p>
          <a:p>
            <a:pPr lvl="1" algn="l" rtl="0" eaLnBrk="1" hangingPunct="1"/>
            <a:r>
              <a:rPr lang="en-US" b="1" smtClean="0"/>
              <a:t>Acute dystonia</a:t>
            </a:r>
          </a:p>
          <a:p>
            <a:pPr lvl="1" algn="l" rtl="0" eaLnBrk="1" hangingPunct="1"/>
            <a:endParaRPr lang="en-US" smtClean="0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133600" y="4495800"/>
            <a:ext cx="4953000" cy="159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en-US" sz="1400" b="1"/>
              <a:t>Brief or prolonged muscle contraction leading to abnormal movements or postures e.g. </a:t>
            </a:r>
            <a:r>
              <a:rPr lang="en-US" sz="1400" b="1" i="1"/>
              <a:t>Occulogyric crises, tongue protrusion, torticollis, laryngeal pharyngeal dystonias and dystonic Postures</a:t>
            </a:r>
            <a:endParaRPr lang="en-US" sz="1400" b="1"/>
          </a:p>
          <a:p>
            <a:pPr rtl="0" eaLnBrk="1" hangingPunct="1"/>
            <a:r>
              <a:rPr lang="en-US" sz="1400" b="1"/>
              <a:t>-</a:t>
            </a:r>
          </a:p>
          <a:p>
            <a:pPr rtl="0" eaLnBrk="1" hangingPunct="1"/>
            <a:r>
              <a:rPr lang="en-US" sz="1400" b="1"/>
              <a:t>Early onset, more in young men and high doses of  typical neurosleptics</a:t>
            </a:r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5867400" y="1676400"/>
            <a:ext cx="3276600" cy="685800"/>
          </a:xfrm>
          <a:prstGeom prst="cloudCallout">
            <a:avLst>
              <a:gd name="adj1" fmla="val -38565"/>
              <a:gd name="adj2" fmla="val 9004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How to manage?</a:t>
            </a:r>
          </a:p>
        </p:txBody>
      </p:sp>
      <p:pic>
        <p:nvPicPr>
          <p:cNvPr id="55305" name="Picture 9" descr="art-smj930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0"/>
            <a:ext cx="1981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animBg="1"/>
      <p:bldP spid="5530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153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CD17B64-529A-45FD-BA98-1BD66FFD17AD}" type="slidenum">
              <a:rPr lang="ar-SA"/>
              <a:pPr eaLnBrk="1" hangingPunct="1"/>
              <a:t>11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b="1" u="sng" smtClean="0"/>
              <a:t/>
            </a:r>
            <a:br>
              <a:rPr lang="en-US" sz="4000" b="1" u="sng" smtClean="0"/>
            </a:br>
            <a:r>
              <a:rPr lang="en-US" sz="4000" b="1" smtClean="0"/>
              <a:t>ANTIPSYCHOTIC DRUGS</a:t>
            </a:r>
            <a:br>
              <a:rPr lang="en-US" sz="4000" b="1" smtClean="0"/>
            </a:br>
            <a:r>
              <a:rPr lang="en-US" sz="4000" b="1" smtClean="0"/>
              <a:t>Neurologic Side effects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4227512" cy="4114800"/>
          </a:xfrm>
        </p:spPr>
        <p:txBody>
          <a:bodyPr/>
          <a:lstStyle/>
          <a:p>
            <a:pPr algn="l" rtl="0" eaLnBrk="1" hangingPunct="1"/>
            <a:r>
              <a:rPr lang="en-US" b="1" smtClean="0"/>
              <a:t>Due to D2 blockade</a:t>
            </a:r>
          </a:p>
          <a:p>
            <a:pPr lvl="1" algn="l" rtl="0" eaLnBrk="1" hangingPunct="1"/>
            <a:r>
              <a:rPr lang="en-US" b="1" smtClean="0"/>
              <a:t>Parkinsonian syndrome</a:t>
            </a:r>
          </a:p>
          <a:p>
            <a:pPr lvl="1" algn="l" rtl="0" eaLnBrk="1" hangingPunct="1"/>
            <a:r>
              <a:rPr lang="en-US" b="1" smtClean="0"/>
              <a:t>Akathesia (Motor restlessness)</a:t>
            </a:r>
          </a:p>
          <a:p>
            <a:pPr lvl="1" algn="l" rtl="0" eaLnBrk="1" hangingPunct="1"/>
            <a:endParaRPr lang="en-US" b="1" smtClean="0"/>
          </a:p>
        </p:txBody>
      </p:sp>
      <p:sp>
        <p:nvSpPr>
          <p:cNvPr id="15366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145088" y="2133600"/>
            <a:ext cx="3810000" cy="4114800"/>
          </a:xfrm>
        </p:spPr>
        <p:txBody>
          <a:bodyPr/>
          <a:lstStyle/>
          <a:p>
            <a:pPr lvl="1" algn="l" rtl="0" eaLnBrk="1" hangingPunct="1"/>
            <a:endParaRPr lang="en-US" sz="2000" b="1" smtClean="0"/>
          </a:p>
          <a:p>
            <a:pPr lvl="1" algn="l" rtl="0" eaLnBrk="1" hangingPunct="1"/>
            <a:r>
              <a:rPr lang="en-US" b="1" smtClean="0"/>
              <a:t>Acute dystonia</a:t>
            </a:r>
          </a:p>
          <a:p>
            <a:pPr lvl="1" algn="l" rtl="0" eaLnBrk="1" hangingPunct="1"/>
            <a:r>
              <a:rPr lang="en-US" b="1" smtClean="0"/>
              <a:t>Tardive Dykinesia</a:t>
            </a:r>
          </a:p>
          <a:p>
            <a:pPr lvl="1" algn="l" rtl="0" eaLnBrk="1" hangingPunct="1"/>
            <a:endParaRPr lang="en-US" b="1" smtClean="0"/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1066800" y="4114800"/>
            <a:ext cx="3276600" cy="914400"/>
          </a:xfrm>
          <a:prstGeom prst="cloudCallout">
            <a:avLst>
              <a:gd name="adj1" fmla="val 91278"/>
              <a:gd name="adj2" fmla="val -14357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rtl="0"/>
            <a:r>
              <a:rPr lang="en-US" sz="2000"/>
              <a:t>Why? </a:t>
            </a:r>
          </a:p>
          <a:p>
            <a:pPr rtl="0"/>
            <a:r>
              <a:rPr lang="en-US" sz="2000"/>
              <a:t>How to manage?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219200" y="5245100"/>
            <a:ext cx="6781800" cy="1165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en-US" sz="1400" b="1"/>
              <a:t>Involuntary choreiform, athetoid or rhythmic movements of the tongue, jaw, trunk or extremities</a:t>
            </a:r>
          </a:p>
          <a:p>
            <a:pPr rtl="0" eaLnBrk="1" hangingPunct="1"/>
            <a:endParaRPr lang="en-US" sz="1400" b="1"/>
          </a:p>
          <a:p>
            <a:pPr rtl="0" eaLnBrk="1" hangingPunct="1"/>
            <a:r>
              <a:rPr lang="en-US" sz="1400" b="1"/>
              <a:t>	More with long term typical neuroleptic treatment, old age, female sex, mood disorder, cognitive disorders.</a:t>
            </a:r>
          </a:p>
        </p:txBody>
      </p:sp>
      <p:pic>
        <p:nvPicPr>
          <p:cNvPr id="15369" name="Picture 11" descr="tardive%2520dyskinesia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2700" y="3352800"/>
            <a:ext cx="17907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nimBg="1"/>
      <p:bldP spid="563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163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BDF039E7-F4EB-42EE-9BD4-E5E23D6758A9}" type="slidenum">
              <a:rPr lang="ar-SA"/>
              <a:pPr eaLnBrk="1" hangingPunct="1"/>
              <a:t>12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b="1" u="sng" smtClean="0"/>
              <a:t/>
            </a:r>
            <a:br>
              <a:rPr lang="en-US" sz="4000" b="1" u="sng" smtClean="0"/>
            </a:br>
            <a:r>
              <a:rPr lang="en-US" sz="4000" b="1" smtClean="0"/>
              <a:t>ANTIPSYCHOTIC DRUGS</a:t>
            </a:r>
            <a:br>
              <a:rPr lang="en-US" sz="4000" b="1" smtClean="0"/>
            </a:br>
            <a:r>
              <a:rPr lang="en-US" sz="4000" b="1" smtClean="0"/>
              <a:t>Neurologic Side effects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017713"/>
            <a:ext cx="4532313" cy="4114800"/>
          </a:xfrm>
        </p:spPr>
        <p:txBody>
          <a:bodyPr/>
          <a:lstStyle/>
          <a:p>
            <a:pPr algn="l" rtl="0" eaLnBrk="1" hangingPunct="1"/>
            <a:r>
              <a:rPr lang="en-US" b="1" smtClean="0"/>
              <a:t>Due to D2 blockade</a:t>
            </a:r>
          </a:p>
          <a:p>
            <a:pPr lvl="1" algn="l" rtl="0" eaLnBrk="1" hangingPunct="1"/>
            <a:r>
              <a:rPr lang="en-US" b="1" smtClean="0"/>
              <a:t>Parkinsonian syndrome</a:t>
            </a:r>
          </a:p>
          <a:p>
            <a:pPr lvl="1" algn="l" rtl="0" eaLnBrk="1" hangingPunct="1"/>
            <a:r>
              <a:rPr lang="en-US" b="1" smtClean="0"/>
              <a:t>Akathesia (Motor restlessness)</a:t>
            </a:r>
          </a:p>
          <a:p>
            <a:pPr lvl="1" algn="l" rtl="0" eaLnBrk="1" hangingPunct="1"/>
            <a:endParaRPr lang="en-US" sz="1800" b="1" smtClean="0"/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2133600"/>
            <a:ext cx="4078288" cy="4114800"/>
          </a:xfrm>
        </p:spPr>
        <p:txBody>
          <a:bodyPr/>
          <a:lstStyle/>
          <a:p>
            <a:pPr lvl="1" algn="l" rtl="0" eaLnBrk="1" hangingPunct="1"/>
            <a:endParaRPr lang="en-US" b="1" smtClean="0"/>
          </a:p>
          <a:p>
            <a:pPr lvl="1" algn="l" rtl="0" eaLnBrk="1" hangingPunct="1"/>
            <a:r>
              <a:rPr lang="en-US" b="1" smtClean="0"/>
              <a:t>Acute dystonia</a:t>
            </a:r>
          </a:p>
          <a:p>
            <a:pPr lvl="1" algn="l" rtl="0" eaLnBrk="1" hangingPunct="1"/>
            <a:r>
              <a:rPr lang="en-US" b="1" smtClean="0"/>
              <a:t>Tardive Dyskinesia</a:t>
            </a:r>
          </a:p>
          <a:p>
            <a:pPr lvl="1" algn="l" rtl="0" eaLnBrk="1" hangingPunct="1"/>
            <a:r>
              <a:rPr lang="en-US" b="1" smtClean="0"/>
              <a:t>Neuroleptic malignant syndrome</a:t>
            </a:r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762000" y="3733800"/>
            <a:ext cx="3276600" cy="609600"/>
          </a:xfrm>
          <a:prstGeom prst="cloudCallout">
            <a:avLst>
              <a:gd name="adj1" fmla="val 93218"/>
              <a:gd name="adj2" fmla="val -3203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rtl="0"/>
            <a:r>
              <a:rPr lang="en-US" sz="2000"/>
              <a:t>How to manage?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219200" y="4419600"/>
            <a:ext cx="6781800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en-US" sz="1400" b="1"/>
              <a:t>Muscular rigidity, akinesia, mutism, obtundation &amp; agitation, hyper-thermia, swaeting, tachycardia,  Hypertension.</a:t>
            </a:r>
          </a:p>
          <a:p>
            <a:pPr rtl="0" eaLnBrk="1" hangingPunct="1"/>
            <a:r>
              <a:rPr lang="en-US" sz="1400" b="1"/>
              <a:t>	Increased wBC, incraesed CPK, liver enzymes, and plasma myoglobulin.  Myoglobulinuria, may occur and may lead to renal failure.</a:t>
            </a:r>
          </a:p>
          <a:p>
            <a:pPr rtl="0" eaLnBrk="1" hangingPunct="1"/>
            <a:endParaRPr lang="en-US" sz="1400" b="1"/>
          </a:p>
          <a:p>
            <a:pPr eaLnBrk="1" hangingPunct="1"/>
            <a:r>
              <a:rPr lang="en-US" sz="1400" b="1"/>
              <a:t>Symptoms evolve in 1-3 days &amp; may last 10-14 days.</a:t>
            </a:r>
          </a:p>
          <a:p>
            <a:pPr eaLnBrk="1" hangingPunct="1"/>
            <a:r>
              <a:rPr lang="en-US" sz="1400" b="1"/>
              <a:t>May occur at any time</a:t>
            </a:r>
          </a:p>
          <a:p>
            <a:pPr eaLnBrk="1" hangingPunct="1"/>
            <a:r>
              <a:rPr lang="en-US" sz="1400" b="1"/>
              <a:t>More common in young men</a:t>
            </a:r>
            <a:endParaRPr lang="en-US" sz="1400" b="1" u="sng"/>
          </a:p>
          <a:p>
            <a:pPr eaLnBrk="1" hangingPunct="1"/>
            <a:r>
              <a:rPr lang="en-US" sz="1400" b="1" u="sng"/>
              <a:t>Mortality:</a:t>
            </a:r>
            <a:r>
              <a:rPr lang="en-US" sz="1400" b="1"/>
              <a:t> 20% - 30%( higher with depot)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  <p:bldP spid="583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174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AD524A4-44E4-4456-9025-368FA3BECF7C}" type="slidenum">
              <a:rPr lang="ar-SA"/>
              <a:pPr eaLnBrk="1" hangingPunct="1"/>
              <a:t>13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b="1" u="sng" smtClean="0"/>
              <a:t/>
            </a:r>
            <a:br>
              <a:rPr lang="en-US" sz="4000" b="1" u="sng" smtClean="0"/>
            </a:br>
            <a:r>
              <a:rPr lang="en-US" sz="4000" b="1" smtClean="0"/>
              <a:t>ANTIPSYCHOTIC DRUGS</a:t>
            </a:r>
            <a:br>
              <a:rPr lang="en-US" sz="4000" b="1" smtClean="0"/>
            </a:br>
            <a:r>
              <a:rPr lang="en-US" sz="4000" b="1" smtClean="0"/>
              <a:t>Other Side effects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5715000" cy="2362200"/>
          </a:xfrm>
        </p:spPr>
        <p:txBody>
          <a:bodyPr/>
          <a:lstStyle/>
          <a:p>
            <a:pPr algn="l" rtl="0" eaLnBrk="1" hangingPunct="1"/>
            <a:r>
              <a:rPr lang="en-US" sz="2000" b="1" smtClean="0"/>
              <a:t>Muscarenic (anti-cholenergic):</a:t>
            </a:r>
          </a:p>
          <a:p>
            <a:pPr lvl="1" algn="l" rtl="0" eaLnBrk="1" hangingPunct="1"/>
            <a:r>
              <a:rPr lang="en-US" sz="1800" b="1" smtClean="0"/>
              <a:t> dry mouth</a:t>
            </a:r>
          </a:p>
          <a:p>
            <a:pPr lvl="1" algn="l" rtl="0" eaLnBrk="1" hangingPunct="1"/>
            <a:r>
              <a:rPr lang="en-US" sz="1800" b="1" smtClean="0"/>
              <a:t>Constipation</a:t>
            </a:r>
          </a:p>
          <a:p>
            <a:pPr lvl="1" algn="l" rtl="0" eaLnBrk="1" hangingPunct="1"/>
            <a:r>
              <a:rPr lang="en-US" sz="1800" b="1" smtClean="0"/>
              <a:t>Blurred vision, urinary retention</a:t>
            </a:r>
          </a:p>
          <a:p>
            <a:pPr lvl="1" algn="l" rtl="0" eaLnBrk="1" hangingPunct="1"/>
            <a:r>
              <a:rPr lang="en-US" sz="1800" b="1" smtClean="0"/>
              <a:t>Precipitation of narow angle glucoma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4419600"/>
            <a:ext cx="4724400" cy="1524000"/>
          </a:xfrm>
        </p:spPr>
        <p:txBody>
          <a:bodyPr/>
          <a:lstStyle/>
          <a:p>
            <a:pPr algn="l" rtl="0" eaLnBrk="1" hangingPunct="1"/>
            <a:r>
              <a:rPr lang="en-US" sz="2000" b="1" smtClean="0"/>
              <a:t>Alpha</a:t>
            </a:r>
            <a:r>
              <a:rPr lang="en-US" sz="2000" b="1" smtClean="0">
                <a:latin typeface="Arial" pitchFamily="34" charset="0"/>
              </a:rPr>
              <a:t>–</a:t>
            </a:r>
            <a:r>
              <a:rPr lang="en-US" sz="2000" b="1" smtClean="0"/>
              <a:t>1</a:t>
            </a:r>
            <a:r>
              <a:rPr lang="en-US" sz="2000" b="1" smtClean="0">
                <a:latin typeface="Arial" pitchFamily="34" charset="0"/>
              </a:rPr>
              <a:t>–</a:t>
            </a:r>
            <a:r>
              <a:rPr lang="en-US" sz="2000" b="1" smtClean="0"/>
              <a:t>adrenergic blockade:</a:t>
            </a:r>
            <a:endParaRPr lang="en-US" sz="2400" b="1" smtClean="0"/>
          </a:p>
          <a:p>
            <a:pPr lvl="1" algn="l" rtl="0" eaLnBrk="1" hangingPunct="1"/>
            <a:r>
              <a:rPr lang="en-US" sz="1800" b="1" smtClean="0"/>
              <a:t>Orthostatic hypotension</a:t>
            </a:r>
          </a:p>
          <a:p>
            <a:pPr lvl="1" algn="l" rtl="0" eaLnBrk="1" hangingPunct="1"/>
            <a:r>
              <a:rPr lang="en-US" sz="1800" b="1" smtClean="0"/>
              <a:t>Impotence</a:t>
            </a:r>
          </a:p>
          <a:p>
            <a:pPr lvl="1" algn="l" rtl="0" eaLnBrk="1" hangingPunct="1"/>
            <a:r>
              <a:rPr lang="en-US" sz="1800" b="1" smtClean="0"/>
              <a:t>Impaired ejaculation</a:t>
            </a:r>
            <a:r>
              <a:rPr lang="en-US" sz="1800" smtClean="0"/>
              <a:t> </a:t>
            </a:r>
          </a:p>
          <a:p>
            <a:pPr eaLnBrk="1" hangingPunct="1"/>
            <a:endParaRPr lang="en-US" sz="1800" smtClean="0"/>
          </a:p>
        </p:txBody>
      </p:sp>
      <p:pic>
        <p:nvPicPr>
          <p:cNvPr id="57352" name="Picture 8" descr="psyllium-helps-fight-constipa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81200"/>
            <a:ext cx="2057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6" name="Picture 12" descr="lovers_bir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38600"/>
            <a:ext cx="23431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  <p:bldP spid="5735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491F5B9-9768-4AD9-956E-7D00CB253376}" type="slidenum">
              <a:rPr lang="ar-SA"/>
              <a:pPr eaLnBrk="1" hangingPunct="1"/>
              <a:t>14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b="1" u="sng" smtClean="0"/>
              <a:t/>
            </a:r>
            <a:br>
              <a:rPr lang="en-US" sz="4000" b="1" u="sng" smtClean="0"/>
            </a:br>
            <a:r>
              <a:rPr lang="en-US" sz="4000" b="1" smtClean="0"/>
              <a:t>ANTIPSYCHOTIC DRUGS</a:t>
            </a:r>
            <a:br>
              <a:rPr lang="en-US" sz="4000" b="1" smtClean="0"/>
            </a:br>
            <a:r>
              <a:rPr lang="en-US" sz="4000" b="1" smtClean="0"/>
              <a:t>Other Side effects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000" b="1" smtClean="0"/>
              <a:t>CNS Side effects:</a:t>
            </a:r>
          </a:p>
          <a:p>
            <a:pPr marL="990600" lvl="1" indent="-533400" algn="l" rtl="0" eaLnBrk="1" hangingPunct="1">
              <a:lnSpc>
                <a:spcPct val="90000"/>
              </a:lnSpc>
            </a:pPr>
            <a:r>
              <a:rPr lang="en-US" sz="1800" b="1" smtClean="0"/>
              <a:t>Sedation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endParaRPr lang="en-US" sz="2000" b="1" smtClean="0"/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000" b="1" smtClean="0"/>
              <a:t>Metabolic / Endocrine Side effects:</a:t>
            </a:r>
          </a:p>
          <a:p>
            <a:pPr marL="990600" lvl="1" indent="-533400" algn="l" rtl="0" eaLnBrk="1" hangingPunct="1">
              <a:lnSpc>
                <a:spcPct val="90000"/>
              </a:lnSpc>
            </a:pPr>
            <a:r>
              <a:rPr lang="en-US" sz="1800" b="1" smtClean="0"/>
              <a:t>weight gain</a:t>
            </a:r>
          </a:p>
          <a:p>
            <a:pPr marL="990600" lvl="1" indent="-533400" algn="l" rtl="0" eaLnBrk="1" hangingPunct="1">
              <a:lnSpc>
                <a:spcPct val="90000"/>
              </a:lnSpc>
            </a:pPr>
            <a:r>
              <a:rPr lang="en-US" sz="1800" b="1" smtClean="0"/>
              <a:t>Increased BS &amp; lipids</a:t>
            </a:r>
          </a:p>
          <a:p>
            <a:pPr marL="990600" lvl="1" indent="-533400" algn="l" rtl="0" eaLnBrk="1" hangingPunct="1">
              <a:lnSpc>
                <a:spcPct val="90000"/>
              </a:lnSpc>
            </a:pPr>
            <a:r>
              <a:rPr lang="en-US" sz="1800" b="1" smtClean="0"/>
              <a:t>Galactorrhea</a:t>
            </a:r>
          </a:p>
          <a:p>
            <a:pPr marL="990600" lvl="1" indent="-533400" algn="l" rtl="0" eaLnBrk="1" hangingPunct="1">
              <a:lnSpc>
                <a:spcPct val="90000"/>
              </a:lnSpc>
            </a:pPr>
            <a:r>
              <a:rPr lang="en-US" sz="1800" b="1" smtClean="0"/>
              <a:t>Amenorrhea</a:t>
            </a:r>
          </a:p>
          <a:p>
            <a:pPr marL="990600" lvl="1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smtClean="0"/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000" b="1" smtClean="0"/>
              <a:t>Allergic Side effects</a:t>
            </a:r>
          </a:p>
          <a:p>
            <a:pPr marL="990600" lvl="1" indent="-533400" algn="l" rtl="0" eaLnBrk="1" hangingPunct="1">
              <a:lnSpc>
                <a:spcPct val="90000"/>
              </a:lnSpc>
            </a:pPr>
            <a:r>
              <a:rPr lang="en-US" sz="1800" smtClean="0"/>
              <a:t> </a:t>
            </a:r>
            <a:r>
              <a:rPr lang="en-US" sz="1800" b="1" smtClean="0"/>
              <a:t>Cholestatic jaundice</a:t>
            </a:r>
          </a:p>
          <a:p>
            <a:pPr marL="990600" lvl="1" indent="-533400" algn="l" rtl="0" eaLnBrk="1" hangingPunct="1">
              <a:lnSpc>
                <a:spcPct val="90000"/>
              </a:lnSpc>
            </a:pPr>
            <a:r>
              <a:rPr lang="en-US" sz="1800" b="1" smtClean="0"/>
              <a:t>Agranulostasis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000" b="1" smtClean="0"/>
              <a:t>Cardiac side effects: 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1800" b="1" smtClean="0"/>
              <a:t>EKG changes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1800" b="1" smtClean="0"/>
              <a:t>Arrythmias</a:t>
            </a:r>
          </a:p>
          <a:p>
            <a:pPr algn="l" rtl="0" eaLnBrk="1" hangingPunct="1">
              <a:lnSpc>
                <a:spcPct val="90000"/>
              </a:lnSpc>
            </a:pPr>
            <a:endParaRPr lang="en-US" sz="2000" b="1" smtClean="0"/>
          </a:p>
          <a:p>
            <a:pPr algn="l" rtl="0" eaLnBrk="1" hangingPunct="1">
              <a:lnSpc>
                <a:spcPct val="90000"/>
              </a:lnSpc>
            </a:pPr>
            <a:r>
              <a:rPr lang="en-US" sz="2000" b="1" smtClean="0"/>
              <a:t>Occular Side effects</a:t>
            </a:r>
            <a:r>
              <a:rPr lang="en-US" sz="2000" smtClean="0"/>
              <a:t>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1800" b="1" smtClean="0"/>
              <a:t>Corneal Opacities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1800" b="1" smtClean="0"/>
              <a:t>Retinitis pigmentoza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 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000" b="1" smtClean="0"/>
              <a:t>Dermatological Side effects</a:t>
            </a:r>
            <a:r>
              <a:rPr lang="en-US" sz="2000" smtClean="0"/>
              <a:t>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1800" b="1" smtClean="0"/>
              <a:t>Photosensitivities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1800" b="1" smtClean="0"/>
              <a:t>Metallic discoloration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1800" b="1" smtClean="0"/>
              <a:t>Contact dermatitis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6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65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65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65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65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65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  <p:bldP spid="6656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5C37B76-D815-4731-BB89-7A1D30AEB7A6}" type="slidenum">
              <a:rPr lang="ar-SA"/>
              <a:pPr eaLnBrk="1" hangingPunct="1"/>
              <a:t>15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ANTIDEPRESSANTS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800" smtClean="0"/>
              <a:t>Treat: Major depression, dysthymic disorder, nocturnal enuresis, chronic pain, panic disorder, OCD, ADHD, school phobia, other phobias, generalized anxiety disorder, insomnia</a:t>
            </a:r>
            <a:r>
              <a:rPr lang="en-US" sz="2800" smtClean="0">
                <a:latin typeface="Arial" pitchFamily="34" charset="0"/>
              </a:rPr>
              <a:t>…</a:t>
            </a:r>
            <a:r>
              <a:rPr lang="en-US" sz="2800" smtClean="0"/>
              <a:t> </a:t>
            </a:r>
          </a:p>
          <a:p>
            <a:pPr algn="l" rtl="0" eaLnBrk="1" hangingPunct="1"/>
            <a:r>
              <a:rPr lang="en-US" sz="2800" smtClean="0"/>
              <a:t>Work through: Serotonin, Norepinephrine, Dopamine</a:t>
            </a:r>
          </a:p>
          <a:p>
            <a:pPr algn="l" rtl="0" eaLnBrk="1" hangingPunct="1"/>
            <a:r>
              <a:rPr lang="en-US" sz="2800" smtClean="0"/>
              <a:t>Not addictive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20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961DF5C-3283-4437-BEBB-50C3900D99E3}" type="slidenum">
              <a:rPr lang="ar-SA"/>
              <a:pPr eaLnBrk="1" hangingPunct="1"/>
              <a:t>16</a:t>
            </a:fld>
            <a:endParaRPr lang="en-US"/>
          </a:p>
        </p:txBody>
      </p:sp>
      <p:sp>
        <p:nvSpPr>
          <p:cNvPr id="206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ANTIDEPRESSANTS</a:t>
            </a:r>
          </a:p>
        </p:txBody>
      </p:sp>
      <p:graphicFrame>
        <p:nvGraphicFramePr>
          <p:cNvPr id="2" name="رسم تخطيطي 1"/>
          <p:cNvGraphicFramePr/>
          <p:nvPr/>
        </p:nvGraphicFramePr>
        <p:xfrm>
          <a:off x="0" y="2012950"/>
          <a:ext cx="9193213" cy="4119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0675" name="Text Box 19"/>
          <p:cNvSpPr txBox="1">
            <a:spLocks noChangeArrowheads="1"/>
          </p:cNvSpPr>
          <p:nvPr/>
        </p:nvSpPr>
        <p:spPr bwMode="auto">
          <a:xfrm rot="720688">
            <a:off x="1981200" y="2438400"/>
            <a:ext cx="5248275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sz="1400" b="1"/>
              <a:t>Imipramine, Amitriptyline, Chlomipramine (150</a:t>
            </a:r>
            <a:r>
              <a:rPr lang="en-US" sz="1400" b="1">
                <a:latin typeface="Arial" pitchFamily="34" charset="0"/>
              </a:rPr>
              <a:t>–</a:t>
            </a:r>
            <a:r>
              <a:rPr lang="en-US" sz="1400" b="1"/>
              <a:t>300mg)</a:t>
            </a:r>
          </a:p>
        </p:txBody>
      </p:sp>
      <p:sp>
        <p:nvSpPr>
          <p:cNvPr id="2067" name="Text Box 23"/>
          <p:cNvSpPr txBox="1">
            <a:spLocks noChangeArrowheads="1"/>
          </p:cNvSpPr>
          <p:nvPr/>
        </p:nvSpPr>
        <p:spPr bwMode="auto">
          <a:xfrm>
            <a:off x="533400" y="5257800"/>
            <a:ext cx="625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r" eaLnBrk="1" hangingPunct="1"/>
            <a:endParaRPr lang="ar-SA"/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 rot="-1436409">
            <a:off x="4845050" y="3733800"/>
            <a:ext cx="429895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sz="1400" b="1"/>
              <a:t>Flouxetine, Paroxetine, citalopram (20-80mg)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 rot="-1912776">
            <a:off x="4606925" y="4953000"/>
            <a:ext cx="4537075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sz="1400" b="1"/>
              <a:t>Venlafaxine (75-300mg), Mertazepine 30-60mg)</a:t>
            </a:r>
          </a:p>
        </p:txBody>
      </p:sp>
      <p:sp>
        <p:nvSpPr>
          <p:cNvPr id="70682" name="Text Box 26"/>
          <p:cNvSpPr txBox="1">
            <a:spLocks noChangeArrowheads="1"/>
          </p:cNvSpPr>
          <p:nvPr/>
        </p:nvSpPr>
        <p:spPr bwMode="auto">
          <a:xfrm>
            <a:off x="685800" y="5181600"/>
            <a:ext cx="47625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sz="1400" b="1"/>
              <a:t>Phenelzine (15-60mg), Tranycypramine (10-30mg)</a:t>
            </a:r>
          </a:p>
        </p:txBody>
      </p:sp>
      <p:sp>
        <p:nvSpPr>
          <p:cNvPr id="70683" name="Text Box 27"/>
          <p:cNvSpPr txBox="1">
            <a:spLocks noChangeArrowheads="1"/>
          </p:cNvSpPr>
          <p:nvPr/>
        </p:nvSpPr>
        <p:spPr bwMode="auto">
          <a:xfrm rot="-1797549">
            <a:off x="152400" y="3200400"/>
            <a:ext cx="2744788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sz="1400" b="1"/>
              <a:t>Moclobemide (300</a:t>
            </a:r>
            <a:r>
              <a:rPr lang="en-US" sz="1400" b="1">
                <a:latin typeface="Arial" pitchFamily="34" charset="0"/>
              </a:rPr>
              <a:t>–</a:t>
            </a:r>
            <a:r>
              <a:rPr lang="en-US" sz="1400" b="1"/>
              <a:t> 600 mg)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70675" grpId="0" animBg="1"/>
      <p:bldP spid="70680" grpId="0" animBg="1"/>
      <p:bldP spid="70681" grpId="0" animBg="1"/>
      <p:bldP spid="70682" grpId="0" animBg="1"/>
      <p:bldP spid="7068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EAF5585-68A5-47CD-B28F-1AEFDAF41ABB}" type="slidenum">
              <a:rPr lang="ar-SA"/>
              <a:pPr eaLnBrk="1" hangingPunct="1"/>
              <a:t>17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19113"/>
            <a:ext cx="7793037" cy="852487"/>
          </a:xfrm>
        </p:spPr>
        <p:txBody>
          <a:bodyPr/>
          <a:lstStyle/>
          <a:p>
            <a:pPr rtl="0" eaLnBrk="1" hangingPunct="1"/>
            <a:r>
              <a:rPr lang="en-US" sz="4000" b="1" smtClean="0"/>
              <a:t>ANTIDEPRESSANTS</a:t>
            </a:r>
            <a:br>
              <a:rPr lang="en-US" sz="4000" b="1" smtClean="0"/>
            </a:br>
            <a:r>
              <a:rPr lang="en-US" sz="2400" b="1" smtClean="0"/>
              <a:t>Mechanism of action</a:t>
            </a:r>
          </a:p>
        </p:txBody>
      </p:sp>
      <p:sp>
        <p:nvSpPr>
          <p:cNvPr id="2048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algn="l" rtl="0" eaLnBrk="1" hangingPunct="1">
              <a:buFont typeface="Wingdings" pitchFamily="2" charset="2"/>
              <a:buNone/>
            </a:pPr>
            <a:endParaRPr lang="en-US" b="1" smtClean="0"/>
          </a:p>
        </p:txBody>
      </p:sp>
      <p:pic>
        <p:nvPicPr>
          <p:cNvPr id="69639" name="Picture 7" descr="neurotransmitter_proces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7162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42" name="AutoShape 10"/>
          <p:cNvSpPr>
            <a:spLocks noChangeArrowheads="1"/>
          </p:cNvSpPr>
          <p:nvPr/>
        </p:nvSpPr>
        <p:spPr bwMode="auto">
          <a:xfrm>
            <a:off x="6705600" y="1676400"/>
            <a:ext cx="2209800" cy="838200"/>
          </a:xfrm>
          <a:prstGeom prst="wedgeEllipseCallout">
            <a:avLst>
              <a:gd name="adj1" fmla="val -120403"/>
              <a:gd name="adj2" fmla="val 381250"/>
            </a:avLst>
          </a:prstGeom>
          <a:solidFill>
            <a:schemeClr val="accent1"/>
          </a:solidFill>
          <a:ln w="9525" algn="ctr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/>
              <a:t>Inhibition of reuptake</a:t>
            </a:r>
          </a:p>
        </p:txBody>
      </p:sp>
      <p:sp>
        <p:nvSpPr>
          <p:cNvPr id="69643" name="AutoShape 11"/>
          <p:cNvSpPr>
            <a:spLocks noChangeArrowheads="1"/>
          </p:cNvSpPr>
          <p:nvPr/>
        </p:nvSpPr>
        <p:spPr bwMode="auto">
          <a:xfrm>
            <a:off x="6934200" y="2590800"/>
            <a:ext cx="2209800" cy="1143000"/>
          </a:xfrm>
          <a:prstGeom prst="wedgeEllipseCallout">
            <a:avLst>
              <a:gd name="adj1" fmla="val -130171"/>
              <a:gd name="adj2" fmla="val 188472"/>
            </a:avLst>
          </a:prstGeom>
          <a:solidFill>
            <a:schemeClr val="accent1"/>
          </a:solidFill>
          <a:ln w="9525" algn="ctr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/>
              <a:t>Inhibition of mono-amaine oxidaze enzyme</a:t>
            </a:r>
          </a:p>
        </p:txBody>
      </p:sp>
      <p:sp>
        <p:nvSpPr>
          <p:cNvPr id="69644" name="AutoShape 12"/>
          <p:cNvSpPr>
            <a:spLocks noChangeArrowheads="1"/>
          </p:cNvSpPr>
          <p:nvPr/>
        </p:nvSpPr>
        <p:spPr bwMode="auto">
          <a:xfrm>
            <a:off x="6705600" y="3886200"/>
            <a:ext cx="2438400" cy="838200"/>
          </a:xfrm>
          <a:prstGeom prst="wedgeEllipseCallout">
            <a:avLst>
              <a:gd name="adj1" fmla="val -61199"/>
              <a:gd name="adj2" fmla="val 119130"/>
            </a:avLst>
          </a:prstGeom>
          <a:solidFill>
            <a:schemeClr val="accent1"/>
          </a:solidFill>
          <a:ln w="9525" algn="ctr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/>
              <a:t> Inhibition of auto-receptors</a:t>
            </a:r>
          </a:p>
        </p:txBody>
      </p:sp>
      <p:sp>
        <p:nvSpPr>
          <p:cNvPr id="69645" name="AutoShape 13"/>
          <p:cNvSpPr>
            <a:spLocks noChangeArrowheads="1"/>
          </p:cNvSpPr>
          <p:nvPr/>
        </p:nvSpPr>
        <p:spPr bwMode="auto">
          <a:xfrm>
            <a:off x="0" y="6096000"/>
            <a:ext cx="3886200" cy="609600"/>
          </a:xfrm>
          <a:prstGeom prst="wedgeRectCallout">
            <a:avLst>
              <a:gd name="adj1" fmla="val 68463"/>
              <a:gd name="adj2" fmla="val -107032"/>
            </a:avLst>
          </a:prstGeom>
          <a:solidFill>
            <a:schemeClr val="hlink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>
                <a:solidFill>
                  <a:schemeClr val="bg1"/>
                </a:solidFill>
              </a:rPr>
              <a:t>Down regulation of beta-adrenergic post-synaptic receptors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2" grpId="0" animBg="1"/>
      <p:bldP spid="69643" grpId="0" animBg="1"/>
      <p:bldP spid="69644" grpId="0" animBg="1"/>
      <p:bldP spid="696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215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B646659-AEFF-4CB2-9DAC-1628255883D6}" type="slidenum">
              <a:rPr lang="ar-SA"/>
              <a:pPr eaLnBrk="1" hangingPunct="1"/>
              <a:t>18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b="1" u="sng" smtClean="0"/>
              <a:t/>
            </a:r>
            <a:br>
              <a:rPr lang="en-US" sz="4000" b="1" u="sng" smtClean="0"/>
            </a:br>
            <a:r>
              <a:rPr lang="en-US" sz="4000" b="1" smtClean="0"/>
              <a:t>ANTIDEPRESSANT DRUGS</a:t>
            </a:r>
            <a:br>
              <a:rPr lang="en-US" sz="4000" b="1" smtClean="0"/>
            </a:br>
            <a:r>
              <a:rPr lang="en-US" sz="4000" b="1" smtClean="0"/>
              <a:t>Side effects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5715000" cy="2362200"/>
          </a:xfrm>
        </p:spPr>
        <p:txBody>
          <a:bodyPr/>
          <a:lstStyle/>
          <a:p>
            <a:pPr algn="l" rtl="0" eaLnBrk="1" hangingPunct="1"/>
            <a:r>
              <a:rPr lang="en-US" b="1" smtClean="0"/>
              <a:t>HETEROCYCLICS: </a:t>
            </a:r>
          </a:p>
          <a:p>
            <a:pPr lvl="1" algn="l" rtl="0" eaLnBrk="1" hangingPunct="1"/>
            <a:r>
              <a:rPr lang="en-US" sz="1800" b="1" smtClean="0"/>
              <a:t>Muscarenic (anti-cholenergic):</a:t>
            </a:r>
          </a:p>
          <a:p>
            <a:pPr lvl="2" algn="l" rtl="0" eaLnBrk="1" hangingPunct="1"/>
            <a:r>
              <a:rPr lang="en-US" sz="1600" b="1" smtClean="0"/>
              <a:t> dry mouth</a:t>
            </a:r>
          </a:p>
          <a:p>
            <a:pPr lvl="2" algn="l" rtl="0" eaLnBrk="1" hangingPunct="1"/>
            <a:r>
              <a:rPr lang="en-US" sz="1600" b="1" smtClean="0"/>
              <a:t>Constipation</a:t>
            </a:r>
          </a:p>
          <a:p>
            <a:pPr lvl="2" algn="l" rtl="0" eaLnBrk="1" hangingPunct="1"/>
            <a:r>
              <a:rPr lang="en-US" sz="1600" b="1" smtClean="0"/>
              <a:t>Blurred vision, urinary retention</a:t>
            </a:r>
          </a:p>
          <a:p>
            <a:pPr lvl="2" algn="l" rtl="0" eaLnBrk="1" hangingPunct="1"/>
            <a:r>
              <a:rPr lang="en-US" sz="1600" b="1" smtClean="0"/>
              <a:t>Precipitation of narow angle glucoma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4419600"/>
            <a:ext cx="4724400" cy="1524000"/>
          </a:xfrm>
        </p:spPr>
        <p:txBody>
          <a:bodyPr/>
          <a:lstStyle/>
          <a:p>
            <a:pPr algn="l" rtl="0" eaLnBrk="1" hangingPunct="1"/>
            <a:r>
              <a:rPr lang="en-US" sz="2000" b="1" smtClean="0"/>
              <a:t>Alpha</a:t>
            </a:r>
            <a:r>
              <a:rPr lang="en-US" sz="2000" b="1" smtClean="0">
                <a:latin typeface="Arial" pitchFamily="34" charset="0"/>
              </a:rPr>
              <a:t>–</a:t>
            </a:r>
            <a:r>
              <a:rPr lang="en-US" sz="2000" b="1" smtClean="0"/>
              <a:t>1</a:t>
            </a:r>
            <a:r>
              <a:rPr lang="en-US" sz="2000" b="1" smtClean="0">
                <a:latin typeface="Arial" pitchFamily="34" charset="0"/>
              </a:rPr>
              <a:t>–</a:t>
            </a:r>
            <a:r>
              <a:rPr lang="en-US" sz="2000" b="1" smtClean="0"/>
              <a:t>adrenergic blockade:</a:t>
            </a:r>
            <a:endParaRPr lang="en-US" sz="2400" b="1" smtClean="0"/>
          </a:p>
          <a:p>
            <a:pPr lvl="1" algn="l" rtl="0" eaLnBrk="1" hangingPunct="1"/>
            <a:r>
              <a:rPr lang="en-US" sz="1800" b="1" smtClean="0"/>
              <a:t>Orthostatic hypotension</a:t>
            </a:r>
          </a:p>
          <a:p>
            <a:pPr lvl="1" algn="l" rtl="0" eaLnBrk="1" hangingPunct="1"/>
            <a:r>
              <a:rPr lang="en-US" sz="1800" b="1" smtClean="0"/>
              <a:t>Impotence</a:t>
            </a:r>
          </a:p>
          <a:p>
            <a:pPr lvl="1" algn="l" rtl="0" eaLnBrk="1" hangingPunct="1"/>
            <a:r>
              <a:rPr lang="en-US" sz="1800" b="1" smtClean="0"/>
              <a:t>Impaired ejaculation</a:t>
            </a:r>
            <a:r>
              <a:rPr lang="en-US" sz="1800" smtClean="0"/>
              <a:t> </a:t>
            </a:r>
          </a:p>
          <a:p>
            <a:pPr eaLnBrk="1" hangingPunct="1"/>
            <a:endParaRPr lang="en-US" sz="1800" smtClean="0"/>
          </a:p>
        </p:txBody>
      </p:sp>
      <p:pic>
        <p:nvPicPr>
          <p:cNvPr id="79877" name="Picture 5" descr="psyllium-helps-fight-constipat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81200"/>
            <a:ext cx="2057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8" name="Picture 6" descr="lovers_bir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38600"/>
            <a:ext cx="23431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7987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225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A33C0E1-7D16-4D05-AD89-B5DE000DC772}" type="slidenum">
              <a:rPr lang="ar-SA"/>
              <a:pPr eaLnBrk="1" hangingPunct="1"/>
              <a:t>19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ANTIDEPRESSANT DRUGS</a:t>
            </a:r>
            <a:br>
              <a:rPr lang="en-US" b="1" smtClean="0"/>
            </a:br>
            <a:r>
              <a:rPr lang="en-US" sz="4000" b="1" smtClean="0"/>
              <a:t>Side effects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630488"/>
            <a:ext cx="3541713" cy="3313112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1800" b="1" smtClean="0"/>
              <a:t>Delirium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800" b="1" smtClean="0"/>
              <a:t>Coma seizures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800" b="1" smtClean="0"/>
              <a:t>Agitation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800" b="1" smtClean="0"/>
              <a:t>Hallucinations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800" b="1" smtClean="0"/>
              <a:t>Severe hypotension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800" b="1" smtClean="0">
                <a:solidFill>
                  <a:schemeClr val="accent2"/>
                </a:solidFill>
              </a:rPr>
              <a:t>Supra-ventricular tachycardia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800" b="1" smtClean="0"/>
              <a:t>Flushing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800" b="1" smtClean="0"/>
              <a:t>Mydriasis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800" b="1" smtClean="0"/>
              <a:t>Dry skin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800" b="1" smtClean="0"/>
              <a:t>Hyperthermia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1800" b="1" smtClean="0"/>
              <a:t>Decreased bowel sounds.</a:t>
            </a:r>
            <a:r>
              <a:rPr lang="en-US" sz="1800" smtClean="0"/>
              <a:t> </a:t>
            </a:r>
          </a:p>
        </p:txBody>
      </p:sp>
      <p:sp>
        <p:nvSpPr>
          <p:cNvPr id="2253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2017713"/>
            <a:ext cx="362108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608013" y="2032000"/>
            <a:ext cx="468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Central anti-cholenergic syndrome: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5334000" y="1981200"/>
            <a:ext cx="3621088" cy="411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b="1"/>
          </a:p>
          <a:p>
            <a:pPr marL="342900" indent="-342900" rtl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/>
              <a:t>Management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b="1"/>
              <a:t>Stop HCA immediately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b="1"/>
              <a:t>Physostigmine</a:t>
            </a:r>
            <a:r>
              <a:rPr lang="en-US" sz="1600" b="1"/>
              <a:t> (anticholinesterase inhibitor) 1-2 mg IV or IM every 20 </a:t>
            </a:r>
            <a:r>
              <a:rPr lang="en-US" sz="1600" b="1">
                <a:latin typeface="Arial" pitchFamily="34" charset="0"/>
              </a:rPr>
              <a:t>–</a:t>
            </a:r>
            <a:r>
              <a:rPr lang="en-US" sz="1600" b="1"/>
              <a:t> 60 minutes, until improvement occurs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b="1"/>
              <a:t>Cardiac monitoring and life support</a:t>
            </a:r>
            <a:r>
              <a:rPr lang="en-US" sz="1600" b="1"/>
              <a:t> (physostigmine may lead to severe BP drop and bronchial constriction)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b="1"/>
              <a:t>Benzodiazepines</a:t>
            </a:r>
            <a:r>
              <a:rPr lang="en-US" sz="1600" b="1"/>
              <a:t> may be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0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  <p:bldP spid="809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8249D2C-F82D-4956-A4C8-3A67681F0F93}" type="slidenum">
              <a:rPr lang="ar-SA"/>
              <a:pPr eaLnBrk="1" hangingPunct="1"/>
              <a:t>2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DRUGS IN PSYCHIATRY</a:t>
            </a:r>
            <a:br>
              <a:rPr lang="en-US" b="1" smtClean="0"/>
            </a:br>
            <a:r>
              <a:rPr lang="en-US" sz="3200" smtClean="0"/>
              <a:t>PSYCHOACTIVE DRUGS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382000" cy="3886200"/>
          </a:xfrm>
        </p:spPr>
        <p:txBody>
          <a:bodyPr/>
          <a:lstStyle/>
          <a:p>
            <a:pPr algn="l" rtl="0" eaLnBrk="1" hangingPunct="1"/>
            <a:r>
              <a:rPr lang="en-US" b="1" smtClean="0"/>
              <a:t>ANTIPSYCHTIC DRUGS</a:t>
            </a:r>
          </a:p>
          <a:p>
            <a:pPr algn="l" rtl="0" eaLnBrk="1" hangingPunct="1"/>
            <a:r>
              <a:rPr lang="en-US" b="1" smtClean="0"/>
              <a:t>ANTIDEPRESSANT DRUGS</a:t>
            </a:r>
          </a:p>
          <a:p>
            <a:pPr algn="l" rtl="0" eaLnBrk="1" hangingPunct="1"/>
            <a:r>
              <a:rPr lang="en-US" b="1" smtClean="0"/>
              <a:t>MOOD STABILIZING DRUGS</a:t>
            </a:r>
          </a:p>
          <a:p>
            <a:pPr algn="l" rtl="0" eaLnBrk="1" hangingPunct="1"/>
            <a:r>
              <a:rPr lang="en-US" b="1" smtClean="0"/>
              <a:t>ANTIANXIETY DRUGS</a:t>
            </a:r>
          </a:p>
          <a:p>
            <a:pPr algn="l" rtl="0" eaLnBrk="1" hangingPunct="1"/>
            <a:r>
              <a:rPr lang="en-US" b="1" smtClean="0"/>
              <a:t>ELECTROCONVULSIVE THERAPY (ECT)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693A9EB-9CD9-45D4-A364-74B0EB90CD3C}" type="slidenum">
              <a:rPr lang="ar-SA"/>
              <a:pPr eaLnBrk="1" hangingPunct="1"/>
              <a:t>20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ANTIDEPRESSANTS</a:t>
            </a:r>
            <a:br>
              <a:rPr lang="en-US" b="1" smtClean="0"/>
            </a:br>
            <a:r>
              <a:rPr lang="en-US" sz="3200" b="1" smtClean="0"/>
              <a:t>Side effects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b="1" smtClean="0"/>
              <a:t>HETEROCYCLICS: </a:t>
            </a:r>
          </a:p>
          <a:p>
            <a:pPr algn="l" rtl="0" eaLnBrk="1" hangingPunct="1"/>
            <a:r>
              <a:rPr lang="en-US" b="1" smtClean="0"/>
              <a:t>SSRI: </a:t>
            </a:r>
          </a:p>
          <a:p>
            <a:pPr lvl="1" algn="l" rtl="0" eaLnBrk="1" hangingPunct="1"/>
            <a:r>
              <a:rPr lang="en-US" b="1" smtClean="0"/>
              <a:t>have a much better side effect profile:</a:t>
            </a:r>
          </a:p>
          <a:p>
            <a:pPr lvl="2" algn="l" rtl="0" eaLnBrk="1" hangingPunct="1"/>
            <a:r>
              <a:rPr lang="en-US" b="1" smtClean="0"/>
              <a:t>Agitation</a:t>
            </a:r>
          </a:p>
          <a:p>
            <a:pPr lvl="2" algn="l" rtl="0" eaLnBrk="1" hangingPunct="1"/>
            <a:r>
              <a:rPr lang="en-US" b="1" smtClean="0"/>
              <a:t>Sexual problems </a:t>
            </a:r>
          </a:p>
          <a:p>
            <a:pPr lvl="2" algn="l" rtl="0" eaLnBrk="1" hangingPunct="1"/>
            <a:r>
              <a:rPr lang="en-US" b="1" smtClean="0"/>
              <a:t>Stomach upset </a:t>
            </a:r>
          </a:p>
          <a:p>
            <a:pPr lvl="2" algn="l" rtl="0" eaLnBrk="1" hangingPunct="1"/>
            <a:r>
              <a:rPr lang="en-US" b="1" smtClean="0"/>
              <a:t>Hypersomnia/insomnia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906E356B-C75A-4535-9AF8-549FA9116D39}" type="slidenum">
              <a:rPr lang="ar-SA"/>
              <a:pPr eaLnBrk="1" hangingPunct="1"/>
              <a:t>21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ANTIDEPRESSANTS</a:t>
            </a:r>
            <a:br>
              <a:rPr lang="en-US" b="1" smtClean="0"/>
            </a:br>
            <a:r>
              <a:rPr lang="en-US" sz="3200" b="1" smtClean="0"/>
              <a:t>Side effects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b="1" smtClean="0"/>
              <a:t>HETEROCYCLICS: </a:t>
            </a:r>
          </a:p>
          <a:p>
            <a:pPr algn="l" rtl="0" eaLnBrk="1" hangingPunct="1"/>
            <a:r>
              <a:rPr lang="en-US" b="1" smtClean="0"/>
              <a:t>SSRIs</a:t>
            </a:r>
          </a:p>
          <a:p>
            <a:pPr algn="l" rtl="0" eaLnBrk="1" hangingPunct="1"/>
            <a:r>
              <a:rPr lang="en-US" b="1" smtClean="0"/>
              <a:t>MAOI:</a:t>
            </a:r>
          </a:p>
          <a:p>
            <a:pPr lvl="1" algn="l" rtl="0" eaLnBrk="1" hangingPunct="1"/>
            <a:r>
              <a:rPr lang="en-US" sz="2400" b="1" smtClean="0"/>
              <a:t>Hypertensive crisis (tyramine reaction)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228600" y="4267200"/>
            <a:ext cx="8763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en-US" b="1">
                <a:solidFill>
                  <a:schemeClr val="accent2"/>
                </a:solidFill>
              </a:rPr>
              <a:t>Nifedipine</a:t>
            </a:r>
            <a:r>
              <a:rPr lang="en-US" b="1"/>
              <a:t> (guard, against rapid BP drop)</a:t>
            </a:r>
          </a:p>
          <a:p>
            <a:pPr marL="342900" indent="-342900"/>
            <a:r>
              <a:rPr lang="en-US" b="1"/>
              <a:t>             (patient bites the capsule and swallows its contents in water)</a:t>
            </a:r>
          </a:p>
          <a:p>
            <a:pPr marL="342900" indent="-342900"/>
            <a:endParaRPr lang="en-US" b="1"/>
          </a:p>
          <a:p>
            <a:pPr marL="342900" indent="-342900"/>
            <a:r>
              <a:rPr lang="en-US" b="1">
                <a:solidFill>
                  <a:schemeClr val="accent2"/>
                </a:solidFill>
              </a:rPr>
              <a:t>Phentolamine</a:t>
            </a:r>
            <a:r>
              <a:rPr lang="en-US" b="1"/>
              <a:t> (alpha-adrenergic antagonist)</a:t>
            </a:r>
          </a:p>
          <a:p>
            <a:pPr marL="342900" indent="-342900"/>
            <a:endParaRPr lang="en-US" b="1"/>
          </a:p>
          <a:p>
            <a:pPr marL="342900" indent="-342900"/>
            <a:r>
              <a:rPr lang="en-US" b="1">
                <a:solidFill>
                  <a:schemeClr val="accent2"/>
                </a:solidFill>
              </a:rPr>
              <a:t>Chlorpromazine</a:t>
            </a:r>
            <a:r>
              <a:rPr lang="en-US" b="1"/>
              <a:t> (alpha-adrenergic Antagonist)</a:t>
            </a: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4876800" y="5257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  <p:bldP spid="788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E09B65B9-D843-417C-9917-913F6A39C1F0}" type="slidenum">
              <a:rPr lang="ar-SA"/>
              <a:pPr eaLnBrk="1" hangingPunct="1"/>
              <a:t>22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ANTIDEPRESSANTS</a:t>
            </a:r>
            <a:br>
              <a:rPr lang="en-US" b="1" smtClean="0"/>
            </a:br>
            <a:r>
              <a:rPr lang="en-US" sz="3200" b="1" smtClean="0"/>
              <a:t>Side effects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b="1" smtClean="0"/>
              <a:t>HETEROCYCLICS: </a:t>
            </a:r>
          </a:p>
          <a:p>
            <a:pPr algn="l" rtl="0" eaLnBrk="1" hangingPunct="1"/>
            <a:r>
              <a:rPr lang="en-US" b="1" smtClean="0"/>
              <a:t>SSRI: </a:t>
            </a:r>
          </a:p>
          <a:p>
            <a:pPr algn="l" rtl="0" eaLnBrk="1" hangingPunct="1"/>
            <a:r>
              <a:rPr lang="en-US" b="1" smtClean="0"/>
              <a:t>MAOI:</a:t>
            </a:r>
          </a:p>
          <a:p>
            <a:pPr lvl="1" algn="l" rtl="0" eaLnBrk="1" hangingPunct="1"/>
            <a:r>
              <a:rPr lang="en-US" sz="2400" b="1" smtClean="0"/>
              <a:t>Cardiovascular (orthostatic hypotension, tyramine hypertensive crisis)</a:t>
            </a:r>
          </a:p>
          <a:p>
            <a:pPr lvl="1" algn="l" rtl="0" eaLnBrk="1" hangingPunct="1"/>
            <a:r>
              <a:rPr lang="en-US" sz="2400" b="1" smtClean="0"/>
              <a:t>Sexual (Impotence &amp; delayed ejaculation)</a:t>
            </a:r>
          </a:p>
          <a:p>
            <a:pPr lvl="1" algn="l" rtl="0" eaLnBrk="1" hangingPunct="1"/>
            <a:r>
              <a:rPr lang="en-US" sz="2400" b="1" smtClean="0"/>
              <a:t>Neurologic (insomnia, seizure&amp; euphoria)</a:t>
            </a:r>
          </a:p>
          <a:p>
            <a:pPr lvl="1" algn="l" rtl="0" eaLnBrk="1" hangingPunct="1"/>
            <a:r>
              <a:rPr lang="en-US" sz="2400" b="1" smtClean="0"/>
              <a:t>Hepatic: (Cholestatic reaction).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12225DA9-C79D-4D0E-B9D7-585D39F8182C}" type="slidenum">
              <a:rPr lang="ar-SA"/>
              <a:pPr eaLnBrk="1" hangingPunct="1"/>
              <a:t>23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ANTIDEPRESSANTS</a:t>
            </a:r>
            <a:br>
              <a:rPr lang="en-US" b="1" smtClean="0"/>
            </a:br>
            <a:r>
              <a:rPr lang="en-US" sz="3200" b="1" smtClean="0"/>
              <a:t>Side effects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b="1" smtClean="0"/>
              <a:t>HETEROCYCLICS: </a:t>
            </a:r>
          </a:p>
          <a:p>
            <a:pPr algn="l" rtl="0" eaLnBrk="1" hangingPunct="1"/>
            <a:r>
              <a:rPr lang="en-US" b="1" smtClean="0"/>
              <a:t>SSRI: </a:t>
            </a:r>
          </a:p>
          <a:p>
            <a:pPr algn="l" rtl="0" eaLnBrk="1" hangingPunct="1"/>
            <a:r>
              <a:rPr lang="en-US" b="1" smtClean="0"/>
              <a:t>MAOI: </a:t>
            </a:r>
          </a:p>
          <a:p>
            <a:pPr lvl="1" algn="l" rtl="0" eaLnBrk="1" hangingPunct="1"/>
            <a:r>
              <a:rPr lang="en-US" b="1" smtClean="0"/>
              <a:t>Interaction:</a:t>
            </a:r>
          </a:p>
          <a:p>
            <a:pPr lvl="1" algn="l" rtl="0" eaLnBrk="1" hangingPunct="1"/>
            <a:r>
              <a:rPr lang="en-US" b="1" smtClean="0"/>
              <a:t>Diet:</a:t>
            </a:r>
          </a:p>
          <a:p>
            <a:pPr algn="l" rtl="0" eaLnBrk="1" hangingPunct="1"/>
            <a:endParaRPr lang="en-US" b="1" smtClean="0"/>
          </a:p>
          <a:p>
            <a:pPr lvl="1" algn="l" rtl="0" eaLnBrk="1" hangingPunct="1"/>
            <a:endParaRPr lang="en-US" sz="2400" b="1" smtClean="0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981200" y="4775200"/>
            <a:ext cx="1527175" cy="2006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b="1"/>
              <a:t>Aged cheese</a:t>
            </a:r>
          </a:p>
          <a:p>
            <a:pPr eaLnBrk="1" hangingPunct="1"/>
            <a:r>
              <a:rPr lang="en-US" sz="1400" b="1"/>
              <a:t>Pickled herriag</a:t>
            </a:r>
          </a:p>
          <a:p>
            <a:pPr eaLnBrk="1" hangingPunct="1"/>
            <a:r>
              <a:rPr lang="en-US" sz="1400" b="1"/>
              <a:t>Raisin</a:t>
            </a:r>
          </a:p>
          <a:p>
            <a:pPr eaLnBrk="1" hangingPunct="1"/>
            <a:r>
              <a:rPr lang="en-US" sz="1400" b="1"/>
              <a:t>Alcohol</a:t>
            </a:r>
          </a:p>
          <a:p>
            <a:pPr eaLnBrk="1" hangingPunct="1"/>
            <a:r>
              <a:rPr lang="en-US" sz="1400" b="1"/>
              <a:t>Chicken liver</a:t>
            </a:r>
          </a:p>
          <a:p>
            <a:pPr eaLnBrk="1" hangingPunct="1"/>
            <a:r>
              <a:rPr lang="en-US" sz="1400" b="1"/>
              <a:t>Beans</a:t>
            </a:r>
          </a:p>
          <a:p>
            <a:pPr eaLnBrk="1" hangingPunct="1"/>
            <a:r>
              <a:rPr lang="en-US" sz="1400" b="1"/>
              <a:t>Figs</a:t>
            </a:r>
          </a:p>
          <a:p>
            <a:pPr eaLnBrk="1" hangingPunct="1"/>
            <a:r>
              <a:rPr lang="en-US" sz="1400" b="1"/>
              <a:t>Yeast products</a:t>
            </a:r>
          </a:p>
          <a:p>
            <a:pPr eaLnBrk="1" hangingPunct="1"/>
            <a:r>
              <a:rPr lang="en-US" sz="1400" b="1"/>
              <a:t>Chocolate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287838" y="3633788"/>
            <a:ext cx="4795837" cy="10699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/>
              <a:t>Amphetamines</a:t>
            </a:r>
          </a:p>
          <a:p>
            <a:pPr eaLnBrk="1" hangingPunct="1"/>
            <a:r>
              <a:rPr lang="en-US" sz="1600" b="1"/>
              <a:t>Decongestants &amp; nasal sprays (Ephedrine</a:t>
            </a:r>
            <a:r>
              <a:rPr lang="en-US" sz="1600" b="1">
                <a:latin typeface="Arial" pitchFamily="34" charset="0"/>
              </a:rPr>
              <a:t>…</a:t>
            </a:r>
            <a:r>
              <a:rPr lang="en-US" sz="1600" b="1"/>
              <a:t>.)</a:t>
            </a:r>
          </a:p>
          <a:p>
            <a:pPr eaLnBrk="1" hangingPunct="1"/>
            <a:r>
              <a:rPr lang="en-US" sz="1600" b="1"/>
              <a:t>Epinephrine (local anesthesia)</a:t>
            </a:r>
          </a:p>
          <a:p>
            <a:pPr eaLnBrk="1" hangingPunct="1"/>
            <a:r>
              <a:rPr lang="en-US" sz="1600" b="1"/>
              <a:t>Aldomet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  <p:bldP spid="76804" grpId="0" animBg="1"/>
      <p:bldP spid="7680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52D9976-CE6F-4431-8952-42B3CF1176FB}" type="slidenum">
              <a:rPr lang="ar-SA"/>
              <a:pPr eaLnBrk="1" hangingPunct="1"/>
              <a:t>24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TREATING DEPRESSION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</a:pPr>
            <a:endParaRPr lang="en-US" sz="2400" b="1" smtClean="0"/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400" b="1" smtClean="0"/>
              <a:t>Confirm diagnosis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400" b="1" smtClean="0"/>
              <a:t>Rule out contraindications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400" b="1" smtClean="0"/>
              <a:t>Make use of side effects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400" b="1" smtClean="0"/>
              <a:t>Start with a small dose and build it up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400" b="1" smtClean="0"/>
              <a:t>Side effects start sooner but therapeutic effects start only 2-3weeks later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400" b="1" smtClean="0"/>
              <a:t>When patient improves, maintain treatment for 9 months, then cut down gradually watching for re-emergence of symptoms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30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C2EC40-207E-43B3-8D54-9D96AB30940C}" type="slidenum">
              <a:rPr lang="ar-SA"/>
              <a:pPr eaLnBrk="1" hangingPunct="1"/>
              <a:t>25</a:t>
            </a:fld>
            <a:endParaRPr lang="en-US"/>
          </a:p>
        </p:txBody>
      </p:sp>
      <p:sp>
        <p:nvSpPr>
          <p:cNvPr id="30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pPr rtl="0" eaLnBrk="1" hangingPunct="1"/>
            <a:r>
              <a:rPr lang="en-US" b="1" smtClean="0"/>
              <a:t>TREATING DEPRESSION</a:t>
            </a:r>
          </a:p>
        </p:txBody>
      </p:sp>
      <p:sp>
        <p:nvSpPr>
          <p:cNvPr id="3084" name="Oval 5"/>
          <p:cNvSpPr>
            <a:spLocks noChangeArrowheads="1"/>
          </p:cNvSpPr>
          <p:nvPr/>
        </p:nvSpPr>
        <p:spPr bwMode="auto">
          <a:xfrm>
            <a:off x="2057400" y="2362200"/>
            <a:ext cx="762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085" name="Oval 9"/>
          <p:cNvSpPr>
            <a:spLocks noChangeArrowheads="1"/>
          </p:cNvSpPr>
          <p:nvPr/>
        </p:nvSpPr>
        <p:spPr bwMode="auto">
          <a:xfrm>
            <a:off x="6172200" y="4495800"/>
            <a:ext cx="1676400" cy="762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ar-SA"/>
          </a:p>
        </p:txBody>
      </p:sp>
      <p:graphicFrame>
        <p:nvGraphicFramePr>
          <p:cNvPr id="2" name="رسم تخطيطي 1"/>
          <p:cNvGraphicFramePr/>
          <p:nvPr/>
        </p:nvGraphicFramePr>
        <p:xfrm>
          <a:off x="1600200" y="2057400"/>
          <a:ext cx="54864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4003" name="Sound"/>
          <p:cNvSpPr>
            <a:spLocks noEditPoints="1" noChangeArrowheads="1"/>
          </p:cNvSpPr>
          <p:nvPr/>
        </p:nvSpPr>
        <p:spPr bwMode="auto">
          <a:xfrm>
            <a:off x="6934200" y="3276600"/>
            <a:ext cx="1809750" cy="180975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3087" name="Text Box 36"/>
          <p:cNvSpPr txBox="1">
            <a:spLocks noChangeArrowheads="1"/>
          </p:cNvSpPr>
          <p:nvPr/>
        </p:nvSpPr>
        <p:spPr bwMode="auto">
          <a:xfrm>
            <a:off x="7848600" y="3962400"/>
            <a:ext cx="1219200" cy="3762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SUICIDE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237B08D-51F1-4C21-90B1-9BDAFA2E9A90}" type="slidenum">
              <a:rPr lang="ar-SA"/>
              <a:pPr eaLnBrk="1" hangingPunct="1"/>
              <a:t>26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MOOD STABLIZERS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z="2800" b="1" smtClean="0"/>
          </a:p>
          <a:p>
            <a:pPr algn="l" rtl="0" eaLnBrk="1" hangingPunct="1"/>
            <a:r>
              <a:rPr lang="en-US" sz="2800" b="1" smtClean="0"/>
              <a:t>Lithium Carbonate</a:t>
            </a:r>
          </a:p>
          <a:p>
            <a:pPr algn="l" rtl="0" eaLnBrk="1" hangingPunct="1"/>
            <a:r>
              <a:rPr lang="en-US" sz="2800" b="1" smtClean="0"/>
              <a:t>Sodium Valproate</a:t>
            </a:r>
          </a:p>
          <a:p>
            <a:pPr algn="l" rtl="0" eaLnBrk="1" hangingPunct="1"/>
            <a:r>
              <a:rPr lang="en-US" sz="2800" b="1" smtClean="0"/>
              <a:t>Carbamazepine</a:t>
            </a:r>
          </a:p>
          <a:p>
            <a:pPr algn="l" rtl="0" eaLnBrk="1" hangingPunct="1"/>
            <a:r>
              <a:rPr lang="en-US" sz="2800" b="1" smtClean="0"/>
              <a:t>Lamotrigine</a:t>
            </a:r>
          </a:p>
          <a:p>
            <a:pPr algn="l" rtl="0" eaLnBrk="1" hangingPunct="1"/>
            <a:r>
              <a:rPr lang="en-US" sz="2800" b="1" smtClean="0"/>
              <a:t>Topiramate</a:t>
            </a:r>
          </a:p>
          <a:p>
            <a:pPr algn="l" rtl="0" eaLnBrk="1" hangingPunct="1"/>
            <a:r>
              <a:rPr lang="en-US" sz="2800" b="1" smtClean="0"/>
              <a:t>Clozapine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9578D90E-F6DF-4874-AFEA-53DE2E377D2A}" type="slidenum">
              <a:rPr lang="ar-SA"/>
              <a:pPr eaLnBrk="1" hangingPunct="1"/>
              <a:t>27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MOOD STABLIZERS</a:t>
            </a:r>
            <a:br>
              <a:rPr lang="en-US" b="1" smtClean="0"/>
            </a:br>
            <a:r>
              <a:rPr lang="en-US" sz="3200" b="1" smtClean="0"/>
              <a:t>Indications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b="1" smtClean="0"/>
          </a:p>
          <a:p>
            <a:pPr algn="l" rtl="0" eaLnBrk="1" hangingPunct="1"/>
            <a:r>
              <a:rPr lang="en-US" b="1" smtClean="0"/>
              <a:t>Acute mania</a:t>
            </a:r>
          </a:p>
          <a:p>
            <a:pPr algn="l" rtl="0" eaLnBrk="1" hangingPunct="1"/>
            <a:r>
              <a:rPr lang="en-US" b="1" smtClean="0"/>
              <a:t>Prophylaxis against both mania and depression</a:t>
            </a:r>
          </a:p>
          <a:p>
            <a:pPr algn="l" rtl="0" eaLnBrk="1" hangingPunct="1"/>
            <a:r>
              <a:rPr lang="en-US" b="1" smtClean="0"/>
              <a:t>Schizoaffective disorder.</a:t>
            </a:r>
          </a:p>
          <a:p>
            <a:pPr algn="l" rtl="0" eaLnBrk="1" hangingPunct="1"/>
            <a:r>
              <a:rPr lang="en-US" b="1" smtClean="0"/>
              <a:t>Impulse control disorder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67FEFEC-00A8-4A19-9CEE-32E8A4E19E0D}" type="slidenum">
              <a:rPr lang="ar-SA"/>
              <a:pPr eaLnBrk="1" hangingPunct="1"/>
              <a:t>28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LITHIUM CARBONATE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b="1" smtClean="0"/>
              <a:t>PHARMACOLOGY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b="1" smtClean="0"/>
              <a:t>Rapidly absorbed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b="1" smtClean="0"/>
              <a:t>Peaks in 30-60 minutes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b="1" smtClean="0"/>
              <a:t>Completely absored in 8  hours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b="1" smtClean="0"/>
              <a:t>Water soluble, not protein bound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b="1" smtClean="0"/>
              <a:t>Steady state is reached in 7 days.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b="1" smtClean="0"/>
              <a:t>Excreted though the kidneys, not metabolized.</a:t>
            </a:r>
          </a:p>
          <a:p>
            <a:pPr algn="l" rtl="0" eaLnBrk="1" hangingPunct="1">
              <a:lnSpc>
                <a:spcPct val="90000"/>
              </a:lnSpc>
            </a:pPr>
            <a:endParaRPr lang="en-US" sz="2400" b="1" smtClean="0"/>
          </a:p>
          <a:p>
            <a:pPr algn="l" rtl="0" eaLnBrk="1" hangingPunct="1">
              <a:lnSpc>
                <a:spcPct val="90000"/>
              </a:lnSpc>
            </a:pPr>
            <a:r>
              <a:rPr lang="en-US" sz="2400" b="1" smtClean="0"/>
              <a:t>MECHANISM OF ACTION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b="1" smtClean="0"/>
              <a:t>Unknown exactly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b="1" smtClean="0"/>
              <a:t>? stabilizes cell  membranes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8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B5A16A7F-8601-4239-AF67-CD3870CC1A5C}" type="slidenum">
              <a:rPr lang="ar-SA"/>
              <a:pPr eaLnBrk="1" hangingPunct="1"/>
              <a:t>29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LITHIUM CARBONATE</a:t>
            </a:r>
            <a:br>
              <a:rPr lang="en-US" b="1" smtClean="0"/>
            </a:br>
            <a:r>
              <a:rPr lang="en-US" sz="3200" b="1" smtClean="0"/>
              <a:t>Administration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/>
            <a:r>
              <a:rPr lang="en-US" sz="2800" b="1" smtClean="0"/>
              <a:t>Assess the kidney functions, thyroid functions, cardiac and CNS condition.</a:t>
            </a:r>
          </a:p>
          <a:p>
            <a:pPr marL="609600" indent="-609600" algn="l" rtl="0" eaLnBrk="1" hangingPunct="1"/>
            <a:r>
              <a:rPr lang="en-US" sz="2800" b="1" smtClean="0"/>
              <a:t>After starting treatment, periodically  assess drug level and kidney &amp; thyroid functions.</a:t>
            </a:r>
          </a:p>
          <a:p>
            <a:pPr marL="609600" indent="-609600" algn="l" rtl="0" eaLnBrk="1" hangingPunct="1"/>
            <a:r>
              <a:rPr lang="en-US" sz="2800" b="1" smtClean="0"/>
              <a:t>Aim at a blood level of of: 0.8 </a:t>
            </a:r>
            <a:r>
              <a:rPr lang="en-US" sz="2800" b="1" smtClean="0">
                <a:latin typeface="Arial" pitchFamily="34" charset="0"/>
              </a:rPr>
              <a:t>–</a:t>
            </a:r>
            <a:r>
              <a:rPr lang="en-US" sz="2800" b="1" smtClean="0"/>
              <a:t> 1.2 mEq/l (acute mania), 0.6 </a:t>
            </a:r>
            <a:r>
              <a:rPr lang="en-US" sz="2800" b="1" smtClean="0">
                <a:latin typeface="Arial" pitchFamily="34" charset="0"/>
              </a:rPr>
              <a:t>–</a:t>
            </a:r>
            <a:r>
              <a:rPr lang="en-US" sz="2800" b="1" smtClean="0"/>
              <a:t> 0.8 mEq/l (prophylaxis)</a:t>
            </a:r>
          </a:p>
          <a:p>
            <a:pPr marL="609600" indent="-609600" algn="ctr" rtl="0"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chemeClr val="accent2"/>
                </a:solidFill>
              </a:rPr>
              <a:t>(12 hours after the last dose)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1EFEF66F-B349-408C-937F-20EDED47337B}" type="slidenum">
              <a:rPr lang="ar-SA"/>
              <a:pPr eaLnBrk="1" hangingPunct="1"/>
              <a:t>3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b="1" u="sng" smtClean="0"/>
              <a:t/>
            </a:r>
            <a:br>
              <a:rPr lang="en-US" sz="4000" b="1" u="sng" smtClean="0"/>
            </a:br>
            <a:r>
              <a:rPr lang="en-US" sz="4000" b="1" smtClean="0"/>
              <a:t>ANTIPSYCHOTIC DRUGS</a:t>
            </a:r>
            <a:br>
              <a:rPr lang="en-US" sz="4000" b="1" smtClean="0"/>
            </a:br>
            <a:r>
              <a:rPr lang="en-US" sz="2800" smtClean="0"/>
              <a:t>NEUROLEPTICS / MAJOR TRANQUILIZERS</a:t>
            </a:r>
            <a:r>
              <a:rPr lang="en-US" sz="4000" smtClean="0"/>
              <a:t> 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/>
              <a:t>Treat all psychoses &amp; psychotic symptoms e.g. in autism, organic brain syndrome...</a:t>
            </a:r>
          </a:p>
          <a:p>
            <a:pPr algn="l" rtl="0" eaLnBrk="1" hangingPunct="1"/>
            <a:r>
              <a:rPr lang="en-US" smtClean="0"/>
              <a:t>Block D2 receptors in the mesolimbic system </a:t>
            </a:r>
          </a:p>
          <a:p>
            <a:pPr algn="l" rtl="0" eaLnBrk="1" hangingPunct="1"/>
            <a:r>
              <a:rPr lang="en-US" smtClean="0"/>
              <a:t>Not addictive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05AD71B-9DFF-442A-8865-55AB51A36200}" type="slidenum">
              <a:rPr lang="ar-SA"/>
              <a:pPr eaLnBrk="1" hangingPunct="1"/>
              <a:t>30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LITHIUM CARBONATE</a:t>
            </a:r>
            <a:br>
              <a:rPr lang="en-US" b="1" smtClean="0"/>
            </a:br>
            <a:r>
              <a:rPr lang="en-US" sz="3200" b="1" smtClean="0"/>
              <a:t>Side effects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accent2"/>
                </a:solidFill>
              </a:rPr>
              <a:t>Neurological</a:t>
            </a:r>
            <a:r>
              <a:rPr lang="en-US" sz="2000" b="1" smtClean="0"/>
              <a:t>: Tremor (50%), weakness, cog-wheeling</a:t>
            </a:r>
          </a:p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accent2"/>
                </a:solidFill>
              </a:rPr>
              <a:t>Renal</a:t>
            </a:r>
            <a:r>
              <a:rPr lang="en-US" sz="2000" b="1" smtClean="0"/>
              <a:t>: Occur in 10-50 % e.g. polyuria, polydipsia, nephrogenic D.I., nephrotic syndrome, (tubular changes with chronic use and high levels)</a:t>
            </a:r>
          </a:p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accent2"/>
                </a:solidFill>
              </a:rPr>
              <a:t>Cardiac</a:t>
            </a:r>
            <a:r>
              <a:rPr lang="en-US" sz="2000" b="1" smtClean="0"/>
              <a:t>: Similar to those of hypokalimia e.g. U-wave and T-wave depression</a:t>
            </a:r>
          </a:p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accent2"/>
                </a:solidFill>
              </a:rPr>
              <a:t>Endocrine</a:t>
            </a:r>
            <a:r>
              <a:rPr lang="en-US" sz="2000" b="1" smtClean="0"/>
              <a:t>: Goiter, hypothyroidism, abnormal thyroid functions (30-40%)</a:t>
            </a:r>
          </a:p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accent2"/>
                </a:solidFill>
              </a:rPr>
              <a:t>Dermatological</a:t>
            </a:r>
            <a:r>
              <a:rPr lang="en-US" sz="2000" b="1" smtClean="0"/>
              <a:t>: Acne, exacerbation of psoriasis ), hair loss.</a:t>
            </a:r>
          </a:p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accent2"/>
                </a:solidFill>
              </a:rPr>
              <a:t>Pregnancy and lactation</a:t>
            </a:r>
            <a:r>
              <a:rPr lang="en-US" sz="2000" b="1" smtClean="0"/>
              <a:t>: Teratogenicity (level in milk=30-100% of maternal blood level)</a:t>
            </a:r>
          </a:p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000" b="1" smtClean="0">
                <a:solidFill>
                  <a:schemeClr val="accent2"/>
                </a:solidFill>
              </a:rPr>
              <a:t>Toxicity</a:t>
            </a:r>
            <a:r>
              <a:rPr lang="en-US" sz="2000" b="1" smtClean="0"/>
              <a:t>: (seizures, delirium, cerebellar signs, coma) occurs in blood level= 1.2 </a:t>
            </a:r>
            <a:r>
              <a:rPr lang="en-US" sz="2000" b="1" smtClean="0">
                <a:latin typeface="Arial" pitchFamily="34" charset="0"/>
              </a:rPr>
              <a:t>–</a:t>
            </a:r>
            <a:r>
              <a:rPr lang="en-US" sz="2000" b="1" smtClean="0"/>
              <a:t> 2 mEq/l.  Lethal levels above that.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CCBE353-CB24-43C8-A3AF-0217DC4ADFC5}" type="slidenum">
              <a:rPr lang="ar-SA"/>
              <a:pPr eaLnBrk="1" hangingPunct="1"/>
              <a:t>31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CARBAMAZPINE</a:t>
            </a:r>
            <a:endParaRPr lang="en-US" sz="3200" b="1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/>
            <a:r>
              <a:rPr lang="en-US" sz="2400" b="1" smtClean="0"/>
              <a:t>PHARMACOLOGY</a:t>
            </a:r>
          </a:p>
          <a:p>
            <a:pPr marL="990600" lvl="1" indent="-533400" algn="l" rtl="0" eaLnBrk="1" hangingPunct="1"/>
            <a:r>
              <a:rPr lang="en-US" sz="2000" b="1" smtClean="0"/>
              <a:t>Absorbed slowly from the G.I. tract</a:t>
            </a:r>
          </a:p>
          <a:p>
            <a:pPr marL="990600" lvl="1" indent="-533400" algn="l" rtl="0" eaLnBrk="1" hangingPunct="1"/>
            <a:r>
              <a:rPr lang="en-US" sz="2000" b="1" smtClean="0"/>
              <a:t>Peaks in plasma in 2-8 hours and steady state level is reached in 2-4 days</a:t>
            </a:r>
          </a:p>
          <a:p>
            <a:pPr marL="990600" lvl="1" indent="-533400" algn="l" rtl="0" eaLnBrk="1" hangingPunct="1"/>
            <a:r>
              <a:rPr lang="en-US" sz="2000" b="1" smtClean="0"/>
              <a:t>Induces liver enzymes</a:t>
            </a:r>
          </a:p>
          <a:p>
            <a:pPr marL="990600" lvl="1" indent="-533400" algn="l" rtl="0" eaLnBrk="1" hangingPunct="1"/>
            <a:endParaRPr lang="en-US" sz="2000" b="1" smtClean="0"/>
          </a:p>
          <a:p>
            <a:pPr marL="609600" indent="-609600" algn="l" rtl="0" eaLnBrk="1" hangingPunct="1"/>
            <a:r>
              <a:rPr lang="en-US" sz="2400" b="1" smtClean="0"/>
              <a:t>MECHANIZM OF ACTION</a:t>
            </a:r>
          </a:p>
          <a:p>
            <a:pPr marL="990600" lvl="1" indent="-533400" algn="l" rtl="0" eaLnBrk="1" hangingPunct="1"/>
            <a:r>
              <a:rPr lang="en-US" sz="2000" b="1" smtClean="0"/>
              <a:t>UNCLEAR: increase of hippocampal GABA receptor density</a:t>
            </a:r>
            <a:endParaRPr lang="en-US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E70E9541-9066-49A1-8FD4-BFFA7998D2A1}" type="slidenum">
              <a:rPr lang="ar-SA"/>
              <a:pPr eaLnBrk="1" hangingPunct="1"/>
              <a:t>32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CARBAMAZEPINE</a:t>
            </a:r>
            <a:br>
              <a:rPr lang="en-US" b="1" smtClean="0"/>
            </a:br>
            <a:r>
              <a:rPr lang="en-US" sz="3200" b="1" smtClean="0"/>
              <a:t>Administration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800" b="1" smtClean="0"/>
              <a:t>Assess blood count and liver functions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800" b="1" smtClean="0"/>
              <a:t>Start with a small dose and use clinical condition &amp; drug level as a guide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800" b="1" smtClean="0"/>
              <a:t>Assess liver functions, blood level and blood count periodically.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800" b="1" smtClean="0"/>
              <a:t>Aim at a blood level of 6-12 mg/l after 10-12 hours of last dose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endParaRPr lang="en-US" sz="2800" b="1" smtClean="0"/>
          </a:p>
          <a:p>
            <a:pPr marL="609600" indent="-609600" algn="ctr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chemeClr val="accent2"/>
                </a:solidFill>
              </a:rPr>
              <a:t>(12 hours after the last dose)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E472DA1A-B210-4803-9B8D-F8061677F269}" type="slidenum">
              <a:rPr lang="ar-SA"/>
              <a:pPr eaLnBrk="1" hangingPunct="1"/>
              <a:t>33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CARBAMAZEPINE</a:t>
            </a:r>
            <a:br>
              <a:rPr lang="en-US" b="1" smtClean="0"/>
            </a:br>
            <a:r>
              <a:rPr lang="en-US" sz="3200" b="1" smtClean="0"/>
              <a:t>Side effects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accent2"/>
                </a:solidFill>
              </a:rPr>
              <a:t>CNS</a:t>
            </a:r>
            <a:r>
              <a:rPr lang="en-US" sz="2800" b="1" smtClean="0"/>
              <a:t>: drowsiness and in diplopia, dizziness, nausea, vomiting and ataxia(toxic doses) </a:t>
            </a:r>
            <a:endParaRPr lang="en-US" sz="2800" b="1" i="1" u="sng" smtClean="0"/>
          </a:p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accent2"/>
                </a:solidFill>
              </a:rPr>
              <a:t>Dermatological</a:t>
            </a:r>
            <a:r>
              <a:rPr lang="en-US" sz="2800" b="1" smtClean="0"/>
              <a:t>: skin rash, Steven</a:t>
            </a:r>
            <a:r>
              <a:rPr lang="en-US" sz="2800" b="1" smtClean="0">
                <a:latin typeface="Arial" pitchFamily="34" charset="0"/>
              </a:rPr>
              <a:t>–</a:t>
            </a:r>
            <a:r>
              <a:rPr lang="en-US" sz="2800" b="1" smtClean="0"/>
              <a:t>Johnson Syndrome, photosensitivity.</a:t>
            </a:r>
            <a:endParaRPr lang="en-US" sz="2800" b="1" i="1" u="sng" smtClean="0"/>
          </a:p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accent2"/>
                </a:solidFill>
              </a:rPr>
              <a:t>Hepatic</a:t>
            </a:r>
            <a:r>
              <a:rPr lang="en-US" sz="2800" b="1" smtClean="0"/>
              <a:t>: cholestatic jaundice.</a:t>
            </a:r>
            <a:endParaRPr lang="en-US" sz="2800" b="1" i="1" u="sng" smtClean="0"/>
          </a:p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accent2"/>
                </a:solidFill>
              </a:rPr>
              <a:t>Hematological</a:t>
            </a:r>
            <a:r>
              <a:rPr lang="en-US" sz="2800" b="1" smtClean="0"/>
              <a:t>: Leuckopenia, thrombocytopenic purpura, and bone marrow suppression.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C6AB2F2-1489-47D9-8204-9EB08D2714DE}" type="slidenum">
              <a:rPr lang="ar-SA"/>
              <a:pPr eaLnBrk="1" hangingPunct="1"/>
              <a:t>34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CARBMAZEPINE</a:t>
            </a:r>
            <a:br>
              <a:rPr lang="en-US" b="1" smtClean="0"/>
            </a:br>
            <a:r>
              <a:rPr lang="en-US" sz="3200" b="1" smtClean="0"/>
              <a:t>Contra-indications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/>
            <a:endParaRPr lang="en-US" b="1" smtClean="0"/>
          </a:p>
          <a:p>
            <a:pPr marL="609600" indent="-609600" algn="l" rtl="0" eaLnBrk="1" hangingPunct="1"/>
            <a:r>
              <a:rPr lang="en-US" b="1" smtClean="0"/>
              <a:t>A-V heart block</a:t>
            </a:r>
          </a:p>
          <a:p>
            <a:pPr marL="609600" indent="-609600" algn="l" rtl="0" eaLnBrk="1" hangingPunct="1"/>
            <a:r>
              <a:rPr lang="en-US" b="1" smtClean="0"/>
              <a:t>Liver disease </a:t>
            </a:r>
          </a:p>
          <a:p>
            <a:pPr marL="609600" indent="-609600" algn="l" rtl="0" eaLnBrk="1" hangingPunct="1"/>
            <a:r>
              <a:rPr lang="en-US" b="1" smtClean="0"/>
              <a:t>Leuckopenia</a:t>
            </a:r>
          </a:p>
          <a:p>
            <a:pPr marL="609600" indent="-609600" algn="l" rtl="0" eaLnBrk="1" hangingPunct="1"/>
            <a:r>
              <a:rPr lang="en-US" b="1" smtClean="0"/>
              <a:t>Cerebellar lesions</a:t>
            </a:r>
          </a:p>
          <a:p>
            <a:pPr marL="609600" indent="-609600" algn="l" rtl="0" eaLnBrk="1" hangingPunct="1"/>
            <a:r>
              <a:rPr lang="en-US" b="1" smtClean="0"/>
              <a:t>Co-administration with Clozapine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11862F7D-C321-4722-8607-E5072F0DE015}" type="slidenum">
              <a:rPr lang="ar-SA"/>
              <a:pPr eaLnBrk="1" hangingPunct="1"/>
              <a:t>35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SODIUM VALPROATE</a:t>
            </a:r>
            <a:endParaRPr lang="en-US" sz="3200" b="1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/>
            <a:r>
              <a:rPr lang="en-US" sz="2400" b="1" smtClean="0"/>
              <a:t>PHARMACOLOGY</a:t>
            </a:r>
          </a:p>
          <a:p>
            <a:pPr marL="990600" lvl="1" indent="-533400" algn="l" rtl="0" eaLnBrk="1" hangingPunct="1"/>
            <a:r>
              <a:rPr lang="en-US" sz="2000" b="1" smtClean="0"/>
              <a:t>Completely absorbed from the stomach</a:t>
            </a:r>
          </a:p>
          <a:p>
            <a:pPr marL="990600" lvl="1" indent="-533400" algn="l" rtl="0" eaLnBrk="1" hangingPunct="1"/>
            <a:r>
              <a:rPr lang="en-US" sz="2000" b="1" smtClean="0"/>
              <a:t>Peaks in plasma in 1-2 hours</a:t>
            </a:r>
          </a:p>
          <a:p>
            <a:pPr marL="990600" lvl="1" indent="-533400" algn="l" rtl="0" eaLnBrk="1" hangingPunct="1"/>
            <a:r>
              <a:rPr lang="en-US" sz="2000" b="1" smtClean="0"/>
              <a:t>Metabolized by liver</a:t>
            </a:r>
            <a:r>
              <a:rPr lang="en-US" smtClean="0"/>
              <a:t> </a:t>
            </a:r>
            <a:endParaRPr lang="en-US" sz="2000" b="1" smtClean="0"/>
          </a:p>
          <a:p>
            <a:pPr marL="990600" lvl="1" indent="-533400" algn="l" rtl="0" eaLnBrk="1" hangingPunct="1"/>
            <a:endParaRPr lang="en-US" sz="2000" b="1" smtClean="0"/>
          </a:p>
          <a:p>
            <a:pPr marL="609600" indent="-609600" algn="l" rtl="0" eaLnBrk="1" hangingPunct="1"/>
            <a:r>
              <a:rPr lang="en-US" sz="2400" b="1" smtClean="0"/>
              <a:t>MECHANIZM OF ACTION</a:t>
            </a:r>
          </a:p>
          <a:p>
            <a:pPr marL="990600" lvl="1" indent="-533400" algn="l" rtl="0" eaLnBrk="1" hangingPunct="1"/>
            <a:r>
              <a:rPr lang="en-US" sz="2000" b="1" smtClean="0"/>
              <a:t>UNCLEAR: increase of hippocampal GABA receptor density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C4C85FA-56C0-48AF-B713-556E47B26B43}" type="slidenum">
              <a:rPr lang="ar-SA"/>
              <a:pPr eaLnBrk="1" hangingPunct="1"/>
              <a:t>36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SODIUM VALPROATE</a:t>
            </a:r>
            <a:br>
              <a:rPr lang="en-US" b="1" smtClean="0"/>
            </a:br>
            <a:r>
              <a:rPr lang="en-US" sz="3200" b="1" smtClean="0"/>
              <a:t>Administration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800" b="1" smtClean="0"/>
              <a:t>Assess liver functions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800" b="1" smtClean="0"/>
              <a:t>Start with a small dose and use clinical condition &amp; drug level as a guide.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800" b="1" smtClean="0"/>
              <a:t>Assess liver functions and blood level periodically.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800" b="1" smtClean="0"/>
              <a:t>Aim at a blood level of 50-120 mg/l after 10-12 hours of last dose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endParaRPr lang="en-US" sz="2800" b="1" smtClean="0"/>
          </a:p>
          <a:p>
            <a:pPr marL="609600" indent="-609600" algn="ctr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chemeClr val="accent2"/>
                </a:solidFill>
              </a:rPr>
              <a:t>(12 hours after the last dose)</a:t>
            </a:r>
          </a:p>
          <a:p>
            <a:pPr marL="609600" indent="-609600" algn="l" rtl="0" eaLnBrk="1" hangingPunct="1">
              <a:lnSpc>
                <a:spcPct val="90000"/>
              </a:lnSpc>
            </a:pPr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3122B7E-A4AB-481F-BD1B-F71C558262C8}" type="slidenum">
              <a:rPr lang="ar-SA"/>
              <a:pPr eaLnBrk="1" hangingPunct="1"/>
              <a:t>37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SODIUM VALPROATE</a:t>
            </a:r>
            <a:br>
              <a:rPr lang="en-US" b="1" smtClean="0"/>
            </a:br>
            <a:r>
              <a:rPr lang="en-US" sz="3200" b="1" smtClean="0"/>
              <a:t>Side effects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/>
            <a:r>
              <a:rPr lang="en-US" b="1" smtClean="0"/>
              <a:t>Nausea &amp; vomiting.</a:t>
            </a:r>
          </a:p>
          <a:p>
            <a:pPr marL="609600" indent="-609600" algn="l" rtl="0" eaLnBrk="1" hangingPunct="1"/>
            <a:r>
              <a:rPr lang="en-US" b="1" smtClean="0"/>
              <a:t>Impairment of liver enzymes</a:t>
            </a:r>
          </a:p>
          <a:p>
            <a:pPr marL="609600" indent="-609600" algn="l" rtl="0" eaLnBrk="1" hangingPunct="1"/>
            <a:r>
              <a:rPr lang="en-US" b="1" smtClean="0"/>
              <a:t>Liver toxicity (in toxic doses)</a:t>
            </a:r>
          </a:p>
          <a:p>
            <a:pPr marL="609600" indent="-609600" algn="l" rtl="0" eaLnBrk="1" hangingPunct="1"/>
            <a:r>
              <a:rPr lang="en-US" b="1" smtClean="0"/>
              <a:t>Hair loss</a:t>
            </a:r>
          </a:p>
          <a:p>
            <a:pPr marL="609600" indent="-609600" algn="l" rtl="0" eaLnBrk="1" hangingPunct="1"/>
            <a:r>
              <a:rPr lang="en-US" b="1" smtClean="0"/>
              <a:t>Weight gain</a:t>
            </a:r>
          </a:p>
          <a:p>
            <a:pPr marL="609600" indent="-609600" algn="l" rtl="0" eaLnBrk="1" hangingPunct="1"/>
            <a:r>
              <a:rPr lang="en-US" b="1" smtClean="0"/>
              <a:t>Sedation, ataxia and dyarthria</a:t>
            </a:r>
          </a:p>
          <a:p>
            <a:pPr marL="609600" indent="-609600" algn="l" rtl="0" eaLnBrk="1" hangingPunct="1"/>
            <a:r>
              <a:rPr lang="en-US" b="1" smtClean="0"/>
              <a:t>Ovarian cysts in young females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4AC7FC7-F3EE-4F69-96BB-8D72C3CD58C2}" type="slidenum">
              <a:rPr lang="ar-SA"/>
              <a:pPr eaLnBrk="1" hangingPunct="1"/>
              <a:t>38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SODIUM VALPROATE</a:t>
            </a:r>
            <a:br>
              <a:rPr lang="en-US" b="1" smtClean="0"/>
            </a:br>
            <a:r>
              <a:rPr lang="en-US" sz="3200" b="1" smtClean="0"/>
              <a:t>Contra-indications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/>
            <a:r>
              <a:rPr lang="en-US" smtClean="0"/>
              <a:t> </a:t>
            </a:r>
            <a:r>
              <a:rPr lang="en-US" b="1" smtClean="0"/>
              <a:t>Liver disease.</a:t>
            </a:r>
          </a:p>
          <a:p>
            <a:pPr marL="609600" indent="-609600" algn="l" rtl="0" eaLnBrk="1" hangingPunct="1"/>
            <a:r>
              <a:rPr lang="en-US" b="1" smtClean="0"/>
              <a:t> Co-administration with hepato-toxic drugs such as pemoline.</a:t>
            </a:r>
          </a:p>
          <a:p>
            <a:pPr marL="609600" indent="-609600" algn="l" rtl="0" eaLnBrk="1" hangingPunct="1"/>
            <a:r>
              <a:rPr lang="en-US" b="1" smtClean="0"/>
              <a:t>Thrombocytopenia and platelet dysfunction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B702ED2-CEB6-42E6-A886-9F7C7A8FB61D}" type="slidenum">
              <a:rPr lang="ar-SA"/>
              <a:pPr eaLnBrk="1" hangingPunct="1"/>
              <a:t>39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smtClean="0"/>
              <a:t>ANTI-ANXIETY DRUGS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b="1" smtClean="0"/>
              <a:t>Barbiturates</a:t>
            </a:r>
          </a:p>
          <a:p>
            <a:pPr algn="l" rtl="0" eaLnBrk="1" hangingPunct="1"/>
            <a:r>
              <a:rPr lang="en-US" b="1" smtClean="0">
                <a:solidFill>
                  <a:schemeClr val="accent2"/>
                </a:solidFill>
              </a:rPr>
              <a:t>Benzodiazepines</a:t>
            </a:r>
          </a:p>
          <a:p>
            <a:pPr algn="l" rtl="0" eaLnBrk="1" hangingPunct="1"/>
            <a:r>
              <a:rPr lang="en-US" b="1" smtClean="0"/>
              <a:t>Non-benzodiazepines, non-barbiturates: e.g. TCAs and   antihistamine</a:t>
            </a:r>
          </a:p>
          <a:p>
            <a:pPr algn="l" rtl="0" eaLnBrk="1" hangingPunct="1"/>
            <a:r>
              <a:rPr lang="en-US" b="1" smtClean="0">
                <a:solidFill>
                  <a:schemeClr val="accent2"/>
                </a:solidFill>
              </a:rPr>
              <a:t>Buspirone</a:t>
            </a:r>
          </a:p>
          <a:p>
            <a:pPr algn="l" rtl="0" eaLnBrk="1" hangingPunct="1"/>
            <a:r>
              <a:rPr lang="en-US" b="1" smtClean="0"/>
              <a:t>SSRIs</a:t>
            </a:r>
          </a:p>
          <a:p>
            <a:pPr algn="l" rtl="0" eaLnBrk="1" hangingPunct="1"/>
            <a:r>
              <a:rPr lang="en-US" b="1" smtClean="0"/>
              <a:t>Antipsychotics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Psychopharma/ Prof.Subaie</a:t>
            </a:r>
          </a:p>
        </p:txBody>
      </p:sp>
      <p:sp>
        <p:nvSpPr>
          <p:cNvPr id="104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BC7D6923-35D4-4416-B147-DE92759012F8}" type="slidenum">
              <a:rPr lang="ar-SA">
                <a:solidFill>
                  <a:schemeClr val="bg2"/>
                </a:solidFill>
              </a:rPr>
              <a:pPr eaLnBrk="1" hangingPunct="1"/>
              <a:t>4</a:t>
            </a:fld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2" name="رسم تخطيطي 1"/>
          <p:cNvGraphicFramePr/>
          <p:nvPr/>
        </p:nvGraphicFramePr>
        <p:xfrm>
          <a:off x="152400" y="0"/>
          <a:ext cx="8991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128" name="Text Box 48"/>
          <p:cNvSpPr txBox="1">
            <a:spLocks noChangeArrowheads="1"/>
          </p:cNvSpPr>
          <p:nvPr/>
        </p:nvSpPr>
        <p:spPr bwMode="auto">
          <a:xfrm rot="-1374347">
            <a:off x="5867400" y="2743200"/>
            <a:ext cx="3733800" cy="7302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sz="1400"/>
              <a:t>Aliphatic e.g. Chlorpromazine (300-1500mg)</a:t>
            </a:r>
          </a:p>
          <a:p>
            <a:pPr algn="l" rtl="0" eaLnBrk="1" hangingPunct="1"/>
            <a:r>
              <a:rPr lang="en-US" sz="1400"/>
              <a:t>Pipiridine e.g. Thioridazine (300-800mg)</a:t>
            </a:r>
          </a:p>
          <a:p>
            <a:pPr algn="l" rtl="0" eaLnBrk="1" hangingPunct="1"/>
            <a:r>
              <a:rPr lang="en-US" sz="1400"/>
              <a:t>Piperazine </a:t>
            </a:r>
          </a:p>
        </p:txBody>
      </p:sp>
      <p:sp>
        <p:nvSpPr>
          <p:cNvPr id="46129" name="Text Box 49"/>
          <p:cNvSpPr txBox="1">
            <a:spLocks noChangeArrowheads="1"/>
          </p:cNvSpPr>
          <p:nvPr/>
        </p:nvSpPr>
        <p:spPr bwMode="auto">
          <a:xfrm rot="432147">
            <a:off x="5105400" y="4343400"/>
            <a:ext cx="3733800" cy="7302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sz="1400"/>
              <a:t>Alipathic e.g. Chlorprothexine (75-600mg) </a:t>
            </a:r>
          </a:p>
          <a:p>
            <a:pPr algn="l" rtl="0" eaLnBrk="1" hangingPunct="1"/>
            <a:r>
              <a:rPr lang="en-US" sz="1400"/>
              <a:t>Piperazine e.g. Thiothexine (5-60mg) </a:t>
            </a:r>
          </a:p>
          <a:p>
            <a:pPr algn="l" rtl="0" eaLnBrk="1" hangingPunct="1"/>
            <a:r>
              <a:rPr lang="en-US" sz="1400"/>
              <a:t>                       Fluanoxol (3-10 mg) </a:t>
            </a:r>
          </a:p>
        </p:txBody>
      </p:sp>
      <p:sp>
        <p:nvSpPr>
          <p:cNvPr id="46131" name="Text Box 51"/>
          <p:cNvSpPr txBox="1">
            <a:spLocks noChangeArrowheads="1"/>
          </p:cNvSpPr>
          <p:nvPr/>
        </p:nvSpPr>
        <p:spPr bwMode="auto">
          <a:xfrm rot="1242860">
            <a:off x="1219200" y="4724400"/>
            <a:ext cx="23622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sz="1400"/>
              <a:t> Molindone (50-250mg)</a:t>
            </a:r>
          </a:p>
        </p:txBody>
      </p:sp>
      <p:sp>
        <p:nvSpPr>
          <p:cNvPr id="46132" name="Text Box 52"/>
          <p:cNvSpPr txBox="1">
            <a:spLocks noChangeArrowheads="1"/>
          </p:cNvSpPr>
          <p:nvPr/>
        </p:nvSpPr>
        <p:spPr bwMode="auto">
          <a:xfrm rot="-814804">
            <a:off x="152400" y="3048000"/>
            <a:ext cx="24384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sz="1400"/>
              <a:t> Loxapine (25-100mg)</a:t>
            </a:r>
          </a:p>
        </p:txBody>
      </p:sp>
      <p:sp>
        <p:nvSpPr>
          <p:cNvPr id="46133" name="Text Box 53"/>
          <p:cNvSpPr txBox="1">
            <a:spLocks noChangeArrowheads="1"/>
          </p:cNvSpPr>
          <p:nvPr/>
        </p:nvSpPr>
        <p:spPr bwMode="auto">
          <a:xfrm rot="-1775336">
            <a:off x="1143000" y="1447800"/>
            <a:ext cx="22860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sz="1400"/>
              <a:t> Haloperidole (5-100mg)</a:t>
            </a:r>
          </a:p>
        </p:txBody>
      </p:sp>
      <p:sp>
        <p:nvSpPr>
          <p:cNvPr id="46134" name="Text Box 54"/>
          <p:cNvSpPr txBox="1">
            <a:spLocks noChangeArrowheads="1"/>
          </p:cNvSpPr>
          <p:nvPr/>
        </p:nvSpPr>
        <p:spPr bwMode="auto">
          <a:xfrm rot="-814804">
            <a:off x="3505200" y="5181600"/>
            <a:ext cx="2201863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sz="1400"/>
              <a:t> Pimozide (2-12 mg)</a:t>
            </a:r>
          </a:p>
        </p:txBody>
      </p:sp>
      <p:sp>
        <p:nvSpPr>
          <p:cNvPr id="46137" name="Text Box 57"/>
          <p:cNvSpPr txBox="1">
            <a:spLocks noChangeArrowheads="1"/>
          </p:cNvSpPr>
          <p:nvPr/>
        </p:nvSpPr>
        <p:spPr bwMode="auto">
          <a:xfrm rot="-1220308">
            <a:off x="5638800" y="1216025"/>
            <a:ext cx="2819400" cy="5238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sz="1400"/>
              <a:t>Sulpride (200-800mg)</a:t>
            </a:r>
          </a:p>
          <a:p>
            <a:pPr algn="l" rtl="0" eaLnBrk="1" hangingPunct="1"/>
            <a:r>
              <a:rPr lang="en-US" sz="1400"/>
              <a:t>Amisulpride (200-800mg)</a:t>
            </a:r>
          </a:p>
        </p:txBody>
      </p:sp>
      <p:sp>
        <p:nvSpPr>
          <p:cNvPr id="46138" name="Text Box 58"/>
          <p:cNvSpPr txBox="1">
            <a:spLocks noChangeArrowheads="1"/>
          </p:cNvSpPr>
          <p:nvPr/>
        </p:nvSpPr>
        <p:spPr bwMode="auto">
          <a:xfrm rot="813654">
            <a:off x="3276600" y="609600"/>
            <a:ext cx="2513013" cy="7302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l" rtl="0" eaLnBrk="1" hangingPunct="1"/>
            <a:r>
              <a:rPr lang="en-US" sz="1400"/>
              <a:t>Olanzepine (10-30mg)</a:t>
            </a:r>
          </a:p>
          <a:p>
            <a:pPr algn="l" rtl="0" eaLnBrk="1" hangingPunct="1"/>
            <a:r>
              <a:rPr lang="en-US" sz="1400"/>
              <a:t>Risperidone (4-12mg)</a:t>
            </a:r>
          </a:p>
          <a:p>
            <a:pPr algn="l" rtl="0" eaLnBrk="1" hangingPunct="1"/>
            <a:r>
              <a:rPr lang="en-US" sz="1400"/>
              <a:t>Clozepine (100-800mg)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6128" grpId="0" animBg="1"/>
      <p:bldP spid="46129" grpId="0" animBg="1"/>
      <p:bldP spid="46131" grpId="0" animBg="1"/>
      <p:bldP spid="46132" grpId="0" animBg="1"/>
      <p:bldP spid="46133" grpId="0" animBg="1"/>
      <p:bldP spid="46134" grpId="0" animBg="1"/>
      <p:bldP spid="46137" grpId="0" animBg="1"/>
      <p:bldP spid="4613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EDA9BDF-D818-4E28-9CB3-7A256798BBCC}" type="slidenum">
              <a:rPr lang="ar-SA"/>
              <a:pPr eaLnBrk="1" hangingPunct="1"/>
              <a:t>40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BENZODIAZEPINES 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400" b="1" smtClean="0"/>
              <a:t>CLASSIFICATION</a:t>
            </a:r>
            <a:r>
              <a:rPr lang="en-US" sz="2000" b="1" smtClean="0"/>
              <a:t>: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1800" b="1" smtClean="0"/>
              <a:t>Very short acting e. g. Triazolam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1800" b="1" smtClean="0"/>
              <a:t>Short acting: e. g. Oxazepam, Lorazepam, Alprazolam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1800" b="1" smtClean="0"/>
              <a:t>Long acting : e.g. Diazepam, Chlordiazepoxide</a:t>
            </a:r>
          </a:p>
          <a:p>
            <a:pPr algn="l" rtl="0" eaLnBrk="1" hangingPunct="1">
              <a:lnSpc>
                <a:spcPct val="80000"/>
              </a:lnSpc>
            </a:pPr>
            <a:endParaRPr lang="en-US" sz="2000" b="1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400" b="1" smtClean="0"/>
              <a:t>PHARMACOLOGY: 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1800" b="1" smtClean="0"/>
              <a:t>Completely absorbed from the G.I. tract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1800" b="1" smtClean="0"/>
              <a:t>Rapid action due to high lipid solubility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1800" b="1" smtClean="0"/>
              <a:t>Peaks in plasma in 1-3 hours.  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1800" b="1" smtClean="0"/>
              <a:t>Metabolized in the liver</a:t>
            </a:r>
          </a:p>
          <a:p>
            <a:pPr lvl="1"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000" b="1" smtClean="0"/>
              <a:t>MECHANIZM OF ACTION: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1800" b="1" smtClean="0"/>
              <a:t>Through its own receptors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1800" b="1" smtClean="0"/>
              <a:t>Through increased affinity for GABA receptors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21ADDE7-C865-4BF3-9351-245C54FA08AB}" type="slidenum">
              <a:rPr lang="ar-SA"/>
              <a:pPr eaLnBrk="1" hangingPunct="1"/>
              <a:t>41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BENZODIAZEPINES</a:t>
            </a:r>
            <a:br>
              <a:rPr lang="en-US" b="1" smtClean="0"/>
            </a:br>
            <a:r>
              <a:rPr lang="en-US" b="1" smtClean="0"/>
              <a:t>Side-effects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/>
            <a:r>
              <a:rPr lang="en-US" b="1" smtClean="0"/>
              <a:t>Sedation</a:t>
            </a:r>
          </a:p>
          <a:p>
            <a:pPr marL="609600" indent="-609600" algn="l" rtl="0" eaLnBrk="1" hangingPunct="1"/>
            <a:r>
              <a:rPr lang="en-US" b="1" smtClean="0"/>
              <a:t>Dizziness and ataxia</a:t>
            </a:r>
          </a:p>
          <a:p>
            <a:pPr marL="609600" indent="-609600" algn="l" rtl="0" eaLnBrk="1" hangingPunct="1"/>
            <a:r>
              <a:rPr lang="en-US" b="1" smtClean="0"/>
              <a:t>CNS depression when used with sedative substances or alcohol</a:t>
            </a:r>
          </a:p>
          <a:p>
            <a:pPr marL="609600" indent="-609600" algn="l" rtl="0" eaLnBrk="1" hangingPunct="1"/>
            <a:r>
              <a:rPr lang="en-US" b="1" smtClean="0"/>
              <a:t>Disinhibition and aggression</a:t>
            </a:r>
          </a:p>
          <a:p>
            <a:pPr marL="609600" indent="-609600" algn="l" rtl="0" eaLnBrk="1" hangingPunct="1"/>
            <a:r>
              <a:rPr lang="en-US" b="1" smtClean="0">
                <a:solidFill>
                  <a:schemeClr val="accent2"/>
                </a:solidFill>
              </a:rPr>
              <a:t>Tolerance and withdrawal (dependence)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70D14B3-1DB5-4412-9565-A2E80DFE7B1B}" type="slidenum">
              <a:rPr lang="ar-SA"/>
              <a:pPr eaLnBrk="1" hangingPunct="1"/>
              <a:t>42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BENZODIAZEPINES</a:t>
            </a:r>
            <a:br>
              <a:rPr lang="en-US" b="1" smtClean="0"/>
            </a:br>
            <a:r>
              <a:rPr lang="en-US" b="1" smtClean="0"/>
              <a:t>Indications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/>
            <a:r>
              <a:rPr lang="en-US" b="1" smtClean="0"/>
              <a:t>Insomnia</a:t>
            </a:r>
          </a:p>
          <a:p>
            <a:pPr marL="609600" indent="-609600" algn="l" rtl="0" eaLnBrk="1" hangingPunct="1"/>
            <a:r>
              <a:rPr lang="en-US" b="1" smtClean="0"/>
              <a:t>Anxiety Symptoms  </a:t>
            </a:r>
          </a:p>
          <a:p>
            <a:pPr marL="609600" indent="-609600" algn="l" rtl="0" eaLnBrk="1" hangingPunct="1"/>
            <a:r>
              <a:rPr lang="en-US" b="1" smtClean="0"/>
              <a:t>Panic Disorder </a:t>
            </a:r>
          </a:p>
          <a:p>
            <a:pPr marL="609600" indent="-609600" algn="l" rtl="0" eaLnBrk="1" hangingPunct="1"/>
            <a:r>
              <a:rPr lang="en-US" b="1" smtClean="0"/>
              <a:t>Social phobia and other phobias</a:t>
            </a:r>
          </a:p>
          <a:p>
            <a:pPr marL="609600" indent="-609600" algn="l" rtl="0" eaLnBrk="1" hangingPunct="1"/>
            <a:r>
              <a:rPr lang="en-US" b="1" smtClean="0"/>
              <a:t>Mania</a:t>
            </a:r>
          </a:p>
          <a:p>
            <a:pPr marL="609600" indent="-609600" algn="l" rtl="0" eaLnBrk="1" hangingPunct="1"/>
            <a:r>
              <a:rPr lang="en-US" b="1" smtClean="0"/>
              <a:t>Akathesia</a:t>
            </a:r>
          </a:p>
          <a:p>
            <a:pPr marL="609600" indent="-609600" algn="l" rtl="0" eaLnBrk="1" hangingPunct="1"/>
            <a:r>
              <a:rPr lang="en-US" b="1" smtClean="0"/>
              <a:t>Alcohol Withdrawal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B9B8983A-59A5-47FC-8B3C-4F7096F0FFBE}" type="slidenum">
              <a:rPr lang="ar-SA"/>
              <a:pPr eaLnBrk="1" hangingPunct="1"/>
              <a:t>43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BENZODIAZEPINES</a:t>
            </a:r>
            <a:br>
              <a:rPr lang="en-US" b="1" smtClean="0"/>
            </a:br>
            <a:r>
              <a:rPr lang="en-US" b="1" smtClean="0"/>
              <a:t>Contra-indications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/>
            <a:r>
              <a:rPr lang="en-US" b="1" smtClean="0"/>
              <a:t>Potential abuse</a:t>
            </a:r>
          </a:p>
          <a:p>
            <a:pPr marL="609600" indent="-609600" algn="l" rtl="0" eaLnBrk="1" hangingPunct="1"/>
            <a:r>
              <a:rPr lang="en-US" b="1" smtClean="0"/>
              <a:t>Compromised cardiovascular system functions</a:t>
            </a:r>
          </a:p>
          <a:p>
            <a:pPr marL="609600" indent="-609600" algn="l" rtl="0" eaLnBrk="1" hangingPunct="1"/>
            <a:r>
              <a:rPr lang="en-US" b="1" smtClean="0"/>
              <a:t>Caution in elderly</a:t>
            </a:r>
          </a:p>
          <a:p>
            <a:pPr marL="609600" indent="-609600" algn="l" rtl="0" eaLnBrk="1" hangingPunct="1"/>
            <a:r>
              <a:rPr lang="en-US" b="1" smtClean="0"/>
              <a:t>Driving &amp; operating heavy machines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B756F6BF-FCB3-4A19-B810-66C313EA329E}" type="slidenum">
              <a:rPr lang="ar-SA"/>
              <a:pPr eaLnBrk="1" hangingPunct="1"/>
              <a:t>44</a:t>
            </a:fld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BUSPIRONE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800" b="1" smtClean="0"/>
              <a:t>PHARMACOLOGY:</a:t>
            </a:r>
          </a:p>
          <a:p>
            <a:pPr marL="990600" lvl="1" indent="-533400" algn="l" rtl="0" eaLnBrk="1" hangingPunct="1">
              <a:lnSpc>
                <a:spcPct val="80000"/>
              </a:lnSpc>
            </a:pPr>
            <a:r>
              <a:rPr lang="en-US" sz="2400" b="1" smtClean="0"/>
              <a:t>Well absorbed from the G.I. tract</a:t>
            </a:r>
          </a:p>
          <a:p>
            <a:pPr marL="990600" lvl="1" indent="-533400" algn="l" rtl="0" eaLnBrk="1" hangingPunct="1">
              <a:lnSpc>
                <a:spcPct val="80000"/>
              </a:lnSpc>
            </a:pPr>
            <a:r>
              <a:rPr lang="en-US" sz="2400" b="1" smtClean="0"/>
              <a:t>Metabolized by the liver</a:t>
            </a:r>
          </a:p>
          <a:p>
            <a:pPr marL="990600" lvl="1" indent="-533400" algn="l" rtl="0" eaLnBrk="1" hangingPunct="1">
              <a:lnSpc>
                <a:spcPct val="80000"/>
              </a:lnSpc>
            </a:pPr>
            <a:r>
              <a:rPr lang="en-US" sz="2400" b="1" smtClean="0"/>
              <a:t>Peaks in plasma in 1-1.5 hours</a:t>
            </a:r>
          </a:p>
          <a:p>
            <a:pPr marL="990600" lvl="1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  </a:t>
            </a:r>
          </a:p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800" b="1" smtClean="0"/>
              <a:t>MECHANISM OF ACTION:</a:t>
            </a:r>
          </a:p>
          <a:p>
            <a:pPr marL="990600" lvl="1" indent="-533400" algn="l" rtl="0" eaLnBrk="1" hangingPunct="1">
              <a:lnSpc>
                <a:spcPct val="80000"/>
              </a:lnSpc>
            </a:pPr>
            <a:r>
              <a:rPr lang="en-US" sz="2400" b="1" smtClean="0"/>
              <a:t>Unlike benzodiazepines it has </a:t>
            </a:r>
            <a:r>
              <a:rPr lang="en-US" sz="2400" b="1" smtClean="0">
                <a:solidFill>
                  <a:schemeClr val="accent2"/>
                </a:solidFill>
              </a:rPr>
              <a:t>no effect</a:t>
            </a:r>
            <a:r>
              <a:rPr lang="en-US" sz="2400" b="1" smtClean="0"/>
              <a:t>  on GABA neurotransmitter</a:t>
            </a:r>
          </a:p>
          <a:p>
            <a:pPr marL="990600" lvl="1" indent="-533400" algn="l" rtl="0" eaLnBrk="1" hangingPunct="1">
              <a:lnSpc>
                <a:spcPct val="80000"/>
              </a:lnSpc>
            </a:pPr>
            <a:r>
              <a:rPr lang="en-US" sz="2400" b="1" smtClean="0"/>
              <a:t>It is an agonist of 5HT-1-A, reduces firing of the serotonegic neurones in the median raphe nuclei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22EB4A2-0ADA-48DB-95D8-2B71194C5741}" type="slidenum">
              <a:rPr lang="ar-SA"/>
              <a:pPr eaLnBrk="1" hangingPunct="1"/>
              <a:t>45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BUSPIRONE</a:t>
            </a:r>
            <a:br>
              <a:rPr lang="en-US" b="1" smtClean="0"/>
            </a:br>
            <a:r>
              <a:rPr lang="en-US" sz="3200" b="1" smtClean="0"/>
              <a:t>Administration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 eaLnBrk="1" hangingPunct="1"/>
            <a:r>
              <a:rPr lang="en-US" b="1" smtClean="0"/>
              <a:t>Well tolerated &amp; safe</a:t>
            </a:r>
          </a:p>
          <a:p>
            <a:pPr marL="609600" indent="-609600" algn="l" rtl="0" eaLnBrk="1" hangingPunct="1"/>
            <a:endParaRPr lang="en-US" b="1" smtClean="0"/>
          </a:p>
          <a:p>
            <a:pPr marL="609600" indent="-609600" algn="l" rtl="0" eaLnBrk="1" hangingPunct="1"/>
            <a:r>
              <a:rPr lang="en-US" b="1" smtClean="0"/>
              <a:t>Takes long time to work</a:t>
            </a:r>
          </a:p>
          <a:p>
            <a:pPr marL="609600" indent="-609600" algn="l" rtl="0" eaLnBrk="1" hangingPunct="1">
              <a:buFont typeface="Wingdings" pitchFamily="2" charset="2"/>
              <a:buNone/>
            </a:pPr>
            <a:endParaRPr lang="en-US" b="1" smtClean="0"/>
          </a:p>
          <a:p>
            <a:pPr marL="609600" indent="-609600" algn="l" rtl="0" eaLnBrk="1" hangingPunct="1"/>
            <a:r>
              <a:rPr lang="en-US" b="1" smtClean="0"/>
              <a:t>Does not lead to dependence</a:t>
            </a:r>
          </a:p>
          <a:p>
            <a:pPr marL="609600" indent="-609600" algn="l" rtl="0"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83A6A47-B30E-41A2-8B90-A96E6E1080D9}" type="slidenum">
              <a:rPr lang="ar-SA"/>
              <a:pPr eaLnBrk="1" hangingPunct="1"/>
              <a:t>46</a:t>
            </a:fld>
            <a:endParaRPr 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Visit our website: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</a:pPr>
            <a:endParaRPr lang="en-US" smtClean="0"/>
          </a:p>
          <a:p>
            <a:pPr algn="l" eaLnBrk="1" hangingPunct="1">
              <a:buFont typeface="Wingdings" pitchFamily="2" charset="2"/>
              <a:buNone/>
            </a:pPr>
            <a:endParaRPr lang="en-US" smtClean="0"/>
          </a:p>
          <a:p>
            <a:pPr algn="l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5400" b="1" smtClean="0"/>
              <a:t>www.alnafsy.com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4416636D-1EA3-44CC-9344-03387A62879D}" type="slidenum">
              <a:rPr lang="ar-SA"/>
              <a:pPr eaLnBrk="1" hangingPunct="1"/>
              <a:t>5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8" cy="1462088"/>
          </a:xfrm>
        </p:spPr>
        <p:txBody>
          <a:bodyPr/>
          <a:lstStyle/>
          <a:p>
            <a:pPr rtl="0" eaLnBrk="1" hangingPunct="1"/>
            <a:r>
              <a:rPr lang="en-US" sz="4000" b="1" u="sng" smtClean="0"/>
              <a:t/>
            </a:r>
            <a:br>
              <a:rPr lang="en-US" sz="4000" b="1" u="sng" smtClean="0"/>
            </a:br>
            <a:r>
              <a:rPr lang="en-US" sz="4000" b="1" smtClean="0"/>
              <a:t>ANTIPSYCHOTIC DRUGS</a:t>
            </a:r>
            <a:br>
              <a:rPr lang="en-US" sz="4000" b="1" smtClean="0"/>
            </a:br>
            <a:r>
              <a:rPr lang="en-US" sz="2800" smtClean="0"/>
              <a:t>NEUROLEPTICS / MAJOR TRANQUILIZERS</a:t>
            </a:r>
            <a:r>
              <a:rPr lang="en-US" sz="4000" smtClean="0"/>
              <a:t> 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Mechanism of action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smtClean="0"/>
              <a:t>In typical antipsychotics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b="1" smtClean="0"/>
              <a:t>Blockage of D2 </a:t>
            </a:r>
            <a:r>
              <a:rPr lang="en-US" b="1" smtClean="0">
                <a:latin typeface="Arial" pitchFamily="34" charset="0"/>
              </a:rPr>
              <a:t>–</a:t>
            </a:r>
            <a:r>
              <a:rPr lang="en-US" b="1" smtClean="0"/>
              <a:t> receptors in: </a:t>
            </a:r>
            <a:endParaRPr lang="en-US" b="1" i="1" smtClean="0"/>
          </a:p>
          <a:p>
            <a:pPr lvl="2" algn="l" rtl="0" eaLnBrk="1" hangingPunct="1">
              <a:lnSpc>
                <a:spcPct val="90000"/>
              </a:lnSpc>
            </a:pPr>
            <a:r>
              <a:rPr lang="en-US" b="1" smtClean="0"/>
              <a:t>Nigro-strial (psychiatric tract)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b="1" smtClean="0"/>
              <a:t>Substantia Nigra (Neurological tract)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b="1" smtClean="0"/>
              <a:t>Tubero-infundibular tract (Endocrine tract)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b="1" smtClean="0"/>
              <a:t>In atypical antipsychotics: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b="1" smtClean="0"/>
              <a:t>Blockage of 5HT2A/D2 receptors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7BCD9E5-ED76-419E-82F0-8A98A88487C2}" type="slidenum">
              <a:rPr lang="ar-SA"/>
              <a:pPr eaLnBrk="1" hangingPunct="1"/>
              <a:t>6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b="1" u="sng" smtClean="0"/>
              <a:t/>
            </a:r>
            <a:br>
              <a:rPr lang="en-US" sz="4000" b="1" u="sng" smtClean="0"/>
            </a:br>
            <a:r>
              <a:rPr lang="en-US" sz="4000" b="1" smtClean="0"/>
              <a:t>ANTIPSYCHOTIC DRUGS</a:t>
            </a:r>
            <a:br>
              <a:rPr lang="en-US" sz="4000" b="1" smtClean="0"/>
            </a:br>
            <a:r>
              <a:rPr lang="en-US" sz="2800" smtClean="0"/>
              <a:t>NEUROLEPTICS / MAJOR TRANQUILIZERS</a:t>
            </a:r>
            <a:r>
              <a:rPr lang="en-US" sz="4000" smtClean="0"/>
              <a:t> 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mtClean="0"/>
          </a:p>
        </p:txBody>
      </p:sp>
      <p:pic>
        <p:nvPicPr>
          <p:cNvPr id="10246" name="Picture 4" descr="dopamine tra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7162800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762000" y="3429000"/>
            <a:ext cx="2209800" cy="609600"/>
          </a:xfrm>
          <a:prstGeom prst="wedgeRectCallout">
            <a:avLst>
              <a:gd name="adj1" fmla="val 154884"/>
              <a:gd name="adj2" fmla="val 700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/>
              <a:t>Nigro-strial (Neurologic tract)</a:t>
            </a:r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1447800" y="2743200"/>
            <a:ext cx="2209800" cy="609600"/>
          </a:xfrm>
          <a:prstGeom prst="wedgeRectCallout">
            <a:avLst>
              <a:gd name="adj1" fmla="val 101435"/>
              <a:gd name="adj2" fmla="val 15130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/>
              <a:t>Meso-limbic (Psychiaitrc tract)</a:t>
            </a:r>
          </a:p>
        </p:txBody>
      </p:sp>
      <p:sp>
        <p:nvSpPr>
          <p:cNvPr id="51208" name="AutoShape 8"/>
          <p:cNvSpPr>
            <a:spLocks noChangeArrowheads="1"/>
          </p:cNvSpPr>
          <p:nvPr/>
        </p:nvSpPr>
        <p:spPr bwMode="auto">
          <a:xfrm>
            <a:off x="6705600" y="3733800"/>
            <a:ext cx="2209800" cy="609600"/>
          </a:xfrm>
          <a:prstGeom prst="wedgeRectCallout">
            <a:avLst>
              <a:gd name="adj1" fmla="val -97412"/>
              <a:gd name="adj2" fmla="val 65884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/>
              <a:t>Meso-cortical (Psychiatric tract)</a:t>
            </a:r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6705600" y="4953000"/>
            <a:ext cx="2209800" cy="609600"/>
          </a:xfrm>
          <a:prstGeom prst="wedgeRectCallout">
            <a:avLst>
              <a:gd name="adj1" fmla="val -121551"/>
              <a:gd name="adj2" fmla="val -1153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/>
              <a:t>Tubero-infundibular (Endocrine tract)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animBg="1"/>
      <p:bldP spid="51207" grpId="0" animBg="1"/>
      <p:bldP spid="51208" grpId="0" animBg="1"/>
      <p:bldP spid="512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177B6E8-AD42-4EF2-A368-97A721D5C90C}" type="slidenum">
              <a:rPr lang="ar-SA"/>
              <a:pPr eaLnBrk="1" hangingPunct="1"/>
              <a:t>7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b="1" u="sng" smtClean="0"/>
              <a:t/>
            </a:r>
            <a:br>
              <a:rPr lang="en-US" sz="4000" b="1" u="sng" smtClean="0"/>
            </a:br>
            <a:r>
              <a:rPr lang="en-US" sz="4000" b="1" smtClean="0"/>
              <a:t>ANTIPSYCHOTIC DRUGS</a:t>
            </a:r>
            <a:br>
              <a:rPr lang="en-US" sz="4000" b="1" smtClean="0"/>
            </a:br>
            <a:r>
              <a:rPr lang="en-US" sz="4000" b="1" smtClean="0"/>
              <a:t>Side effects (</a:t>
            </a:r>
            <a:r>
              <a:rPr lang="en-US" sz="2800" b="1" smtClean="0"/>
              <a:t>hint</a:t>
            </a:r>
            <a:r>
              <a:rPr lang="en-US" sz="4000" b="1" smtClean="0"/>
              <a:t>)</a:t>
            </a:r>
            <a:endParaRPr lang="en-US" sz="400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endParaRPr lang="en-US" sz="3000" b="1" smtClean="0"/>
          </a:p>
          <a:p>
            <a:pPr algn="l" rtl="0" eaLnBrk="1" hangingPunct="1"/>
            <a:r>
              <a:rPr lang="en-US" sz="3000" b="1" smtClean="0"/>
              <a:t>High Potency typical antipsychotics: </a:t>
            </a:r>
            <a:r>
              <a:rPr lang="en-US" sz="3000" b="1" smtClean="0">
                <a:solidFill>
                  <a:schemeClr val="hlink"/>
                </a:solidFill>
              </a:rPr>
              <a:t>Neurological</a:t>
            </a:r>
            <a:r>
              <a:rPr lang="en-US" sz="3000" b="1" smtClean="0"/>
              <a:t> side effects</a:t>
            </a:r>
          </a:p>
          <a:p>
            <a:pPr algn="l" rtl="0" eaLnBrk="1" hangingPunct="1"/>
            <a:endParaRPr lang="en-US" sz="3000" b="1" smtClean="0"/>
          </a:p>
          <a:p>
            <a:pPr algn="l" rtl="0" eaLnBrk="1" hangingPunct="1"/>
            <a:r>
              <a:rPr lang="en-US" sz="3000" b="1" smtClean="0"/>
              <a:t>Low Potency typical antipsychotics: </a:t>
            </a:r>
            <a:r>
              <a:rPr lang="en-US" sz="3000" b="1" smtClean="0">
                <a:solidFill>
                  <a:schemeClr val="hlink"/>
                </a:solidFill>
              </a:rPr>
              <a:t>other</a:t>
            </a:r>
            <a:r>
              <a:rPr lang="en-US" sz="3000" b="1" smtClean="0"/>
              <a:t> side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13C9CF5-3A8D-417E-9BA2-FF060F5ED1B6}" type="slidenum">
              <a:rPr lang="ar-SA"/>
              <a:pPr eaLnBrk="1" hangingPunct="1"/>
              <a:t>8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b="1" u="sng" smtClean="0"/>
              <a:t/>
            </a:r>
            <a:br>
              <a:rPr lang="en-US" sz="4000" b="1" u="sng" smtClean="0"/>
            </a:br>
            <a:r>
              <a:rPr lang="en-US" sz="4000" b="1" smtClean="0"/>
              <a:t>ANTIPSYCHOTIC DRUGS</a:t>
            </a:r>
            <a:br>
              <a:rPr lang="en-US" sz="4000" b="1" smtClean="0"/>
            </a:br>
            <a:r>
              <a:rPr lang="en-US" sz="4000" b="1" smtClean="0"/>
              <a:t>Neurologic Side effects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5065712" cy="4114800"/>
          </a:xfrm>
        </p:spPr>
        <p:txBody>
          <a:bodyPr/>
          <a:lstStyle/>
          <a:p>
            <a:pPr algn="l" rtl="0" eaLnBrk="1" hangingPunct="1"/>
            <a:r>
              <a:rPr lang="en-US" b="1" smtClean="0"/>
              <a:t>Due to D2 blockade</a:t>
            </a:r>
          </a:p>
          <a:p>
            <a:pPr lvl="1" algn="l" rtl="0" eaLnBrk="1" hangingPunct="1"/>
            <a:r>
              <a:rPr lang="en-US" b="1" smtClean="0"/>
              <a:t>Parkinsonian syndrome</a:t>
            </a:r>
          </a:p>
          <a:p>
            <a:pPr lvl="1" algn="l" rtl="0" eaLnBrk="1" hangingPunct="1">
              <a:buFont typeface="Wingdings" pitchFamily="2" charset="2"/>
              <a:buNone/>
            </a:pPr>
            <a:endParaRPr lang="en-US" b="1" smtClean="0"/>
          </a:p>
        </p:txBody>
      </p:sp>
      <p:sp>
        <p:nvSpPr>
          <p:cNvPr id="12294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987675" y="3949700"/>
            <a:ext cx="3013075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en-US" sz="2400" b="1"/>
              <a:t>Position &amp; gait</a:t>
            </a:r>
          </a:p>
          <a:p>
            <a:pPr rtl="0" eaLnBrk="1" hangingPunct="1"/>
            <a:r>
              <a:rPr lang="en-US" sz="2400" b="1"/>
              <a:t>Apathy</a:t>
            </a:r>
          </a:p>
          <a:p>
            <a:pPr rtl="0" eaLnBrk="1" hangingPunct="1"/>
            <a:r>
              <a:rPr lang="en-US" sz="2400" b="1"/>
              <a:t>Drooling</a:t>
            </a:r>
          </a:p>
          <a:p>
            <a:pPr rtl="0" eaLnBrk="1" hangingPunct="1"/>
            <a:r>
              <a:rPr lang="en-US" sz="2400" b="1"/>
              <a:t>Fine tremor</a:t>
            </a:r>
          </a:p>
          <a:p>
            <a:pPr rtl="0" eaLnBrk="1" hangingPunct="1"/>
            <a:r>
              <a:rPr lang="en-US" sz="2400" b="1"/>
              <a:t>Staring eyes</a:t>
            </a:r>
          </a:p>
        </p:txBody>
      </p:sp>
      <p:pic>
        <p:nvPicPr>
          <p:cNvPr id="53254" name="Picture 6" descr="pdn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19400"/>
            <a:ext cx="19335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5" name="AutoShape 7"/>
          <p:cNvSpPr>
            <a:spLocks noChangeArrowheads="1"/>
          </p:cNvSpPr>
          <p:nvPr/>
        </p:nvSpPr>
        <p:spPr bwMode="auto">
          <a:xfrm>
            <a:off x="5867400" y="2057400"/>
            <a:ext cx="3276600" cy="685800"/>
          </a:xfrm>
          <a:prstGeom prst="cloudCallout">
            <a:avLst>
              <a:gd name="adj1" fmla="val -56782"/>
              <a:gd name="adj2" fmla="val 5300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How to manage?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Psychopharma/ Prof.Subaie</a:t>
            </a:r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4FE45A76-0A12-4BCD-829D-AA4AF6CDC3D0}" type="slidenum">
              <a:rPr lang="ar-SA"/>
              <a:pPr eaLnBrk="1" hangingPunct="1"/>
              <a:t>9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4000" b="1" u="sng" smtClean="0"/>
              <a:t/>
            </a:r>
            <a:br>
              <a:rPr lang="en-US" sz="4000" b="1" u="sng" smtClean="0"/>
            </a:br>
            <a:r>
              <a:rPr lang="en-US" sz="4000" b="1" smtClean="0"/>
              <a:t>ANTIPSYCHOTIC DRUGS</a:t>
            </a:r>
            <a:br>
              <a:rPr lang="en-US" sz="4000" b="1" smtClean="0"/>
            </a:br>
            <a:r>
              <a:rPr lang="en-US" sz="4000" b="1" smtClean="0"/>
              <a:t>Neurologic Side effects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4227512" cy="4114800"/>
          </a:xfrm>
        </p:spPr>
        <p:txBody>
          <a:bodyPr/>
          <a:lstStyle/>
          <a:p>
            <a:pPr algn="l" rtl="0" eaLnBrk="1" hangingPunct="1"/>
            <a:r>
              <a:rPr lang="en-US" b="1" smtClean="0"/>
              <a:t>Due to D2 blockade</a:t>
            </a:r>
          </a:p>
          <a:p>
            <a:pPr lvl="1" algn="l" rtl="0" eaLnBrk="1" hangingPunct="1"/>
            <a:r>
              <a:rPr lang="en-US" b="1" smtClean="0"/>
              <a:t>Parkinsonian syndrome</a:t>
            </a:r>
          </a:p>
          <a:p>
            <a:pPr lvl="1" algn="l" rtl="0" eaLnBrk="1" hangingPunct="1"/>
            <a:r>
              <a:rPr lang="en-US" b="1" smtClean="0"/>
              <a:t>Akathesia (Motor restlessness)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295400" y="4343400"/>
            <a:ext cx="6400800" cy="137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-228528" rIns="228528"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400" b="1"/>
              <a:t>Subjective feelings of restlessness</a:t>
            </a:r>
          </a:p>
          <a:p>
            <a:pPr>
              <a:tabLst>
                <a:tab pos="228600" algn="l"/>
              </a:tabLst>
            </a:pPr>
            <a:r>
              <a:rPr lang="en-US" sz="1400" b="1"/>
              <a:t>Objective signs of restlessness</a:t>
            </a:r>
            <a:endParaRPr lang="en-US" sz="1400"/>
          </a:p>
          <a:p>
            <a:pPr>
              <a:tabLst>
                <a:tab pos="228600" algn="l"/>
              </a:tabLst>
            </a:pPr>
            <a:r>
              <a:rPr lang="en-US" sz="1400" b="1"/>
              <a:t>Feelings of anxiety, inability to relax, jitteriness, pacing, rocking motions while sitting, rapid alterations of position.</a:t>
            </a:r>
            <a:endParaRPr lang="en-US" sz="1400"/>
          </a:p>
          <a:p>
            <a:pPr>
              <a:tabLst>
                <a:tab pos="228600" algn="l"/>
              </a:tabLst>
            </a:pPr>
            <a:r>
              <a:rPr lang="en-US" sz="1400" b="1"/>
              <a:t> </a:t>
            </a:r>
          </a:p>
          <a:p>
            <a:pPr>
              <a:tabLst>
                <a:tab pos="228600" algn="l"/>
              </a:tabLst>
            </a:pPr>
            <a:r>
              <a:rPr lang="en-US" sz="1400" b="1"/>
              <a:t>More in middle aged women</a:t>
            </a:r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4953000" y="2286000"/>
            <a:ext cx="3276600" cy="914400"/>
          </a:xfrm>
          <a:prstGeom prst="cloudCallout">
            <a:avLst>
              <a:gd name="adj1" fmla="val -61046"/>
              <a:gd name="adj2" fmla="val 800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/>
              <a:t>D.Dx</a:t>
            </a:r>
          </a:p>
          <a:p>
            <a:r>
              <a:rPr lang="en-US" sz="2000"/>
              <a:t>How to manage?</a:t>
            </a:r>
          </a:p>
        </p:txBody>
      </p:sp>
      <p:pic>
        <p:nvPicPr>
          <p:cNvPr id="54280" name="Picture 8" descr="wpe4C.jpg (24761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514600"/>
            <a:ext cx="190500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2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build="allAtOnce" animBg="1"/>
      <p:bldP spid="54277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3927</TotalTime>
  <Words>1859</Words>
  <Application>Microsoft Office PowerPoint</Application>
  <PresentationFormat>On-screen Show (4:3)</PresentationFormat>
  <Paragraphs>519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Blends</vt:lpstr>
      <vt:lpstr>PSYCHOPHARMACOLOGY  UNDERGRADUATE COURSE</vt:lpstr>
      <vt:lpstr>DRUGS IN PSYCHIATRY PSYCHOACTIVE DRUGS</vt:lpstr>
      <vt:lpstr> ANTIPSYCHOTIC DRUGS NEUROLEPTICS / MAJOR TRANQUILIZERS  </vt:lpstr>
      <vt:lpstr>Slide 4</vt:lpstr>
      <vt:lpstr> ANTIPSYCHOTIC DRUGS NEUROLEPTICS / MAJOR TRANQUILIZERS </vt:lpstr>
      <vt:lpstr> ANTIPSYCHOTIC DRUGS NEUROLEPTICS / MAJOR TRANQUILIZERS </vt:lpstr>
      <vt:lpstr> ANTIPSYCHOTIC DRUGS Side effects (hint)</vt:lpstr>
      <vt:lpstr> ANTIPSYCHOTIC DRUGS Neurologic Side effects</vt:lpstr>
      <vt:lpstr> ANTIPSYCHOTIC DRUGS Neurologic Side effects</vt:lpstr>
      <vt:lpstr> ANTIPSYCHOTIC DRUGS Neurologic Side effects</vt:lpstr>
      <vt:lpstr> ANTIPSYCHOTIC DRUGS Neurologic Side effects</vt:lpstr>
      <vt:lpstr> ANTIPSYCHOTIC DRUGS Neurologic Side effects</vt:lpstr>
      <vt:lpstr> ANTIPSYCHOTIC DRUGS Other Side effects</vt:lpstr>
      <vt:lpstr> ANTIPSYCHOTIC DRUGS Other Side effects</vt:lpstr>
      <vt:lpstr>ANTIDEPRESSANTS</vt:lpstr>
      <vt:lpstr>ANTIDEPRESSANTS</vt:lpstr>
      <vt:lpstr>ANTIDEPRESSANTS Mechanism of action</vt:lpstr>
      <vt:lpstr> ANTIDEPRESSANT DRUGS Side effects</vt:lpstr>
      <vt:lpstr>ANTIDEPRESSANT DRUGS Side effects</vt:lpstr>
      <vt:lpstr>ANTIDEPRESSANTS Side effects</vt:lpstr>
      <vt:lpstr>ANTIDEPRESSANTS Side effects</vt:lpstr>
      <vt:lpstr>ANTIDEPRESSANTS Side effects</vt:lpstr>
      <vt:lpstr>ANTIDEPRESSANTS Side effects</vt:lpstr>
      <vt:lpstr>TREATING DEPRESSION</vt:lpstr>
      <vt:lpstr>TREATING DEPRESSION</vt:lpstr>
      <vt:lpstr>MOOD STABLIZERS</vt:lpstr>
      <vt:lpstr>MOOD STABLIZERS Indications</vt:lpstr>
      <vt:lpstr>LITHIUM CARBONATE</vt:lpstr>
      <vt:lpstr>LITHIUM CARBONATE Administration</vt:lpstr>
      <vt:lpstr>LITHIUM CARBONATE Side effects</vt:lpstr>
      <vt:lpstr>CARBAMAZPINE</vt:lpstr>
      <vt:lpstr>CARBAMAZEPINE Administration</vt:lpstr>
      <vt:lpstr>CARBAMAZEPINE Side effects</vt:lpstr>
      <vt:lpstr>CARBMAZEPINE Contra-indications</vt:lpstr>
      <vt:lpstr>SODIUM VALPROATE</vt:lpstr>
      <vt:lpstr>SODIUM VALPROATE Administration</vt:lpstr>
      <vt:lpstr>SODIUM VALPROATE Side effects</vt:lpstr>
      <vt:lpstr>SODIUM VALPROATE Contra-indications</vt:lpstr>
      <vt:lpstr>ANTI-ANXIETY DRUGS</vt:lpstr>
      <vt:lpstr>BENZODIAZEPINES </vt:lpstr>
      <vt:lpstr>BENZODIAZEPINES Side-effects</vt:lpstr>
      <vt:lpstr>BENZODIAZEPINES Indications</vt:lpstr>
      <vt:lpstr>BENZODIAZEPINES Contra-indications</vt:lpstr>
      <vt:lpstr>BUSPIRONE</vt:lpstr>
      <vt:lpstr>BUSPIRONE Administration</vt:lpstr>
      <vt:lpstr>Visit our website: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PSYCHOPHARMACOLOGY  UNDERGRADUATE COURSE</dc:title>
  <dc:creator>Dr.Abdullah</dc:creator>
  <cp:lastModifiedBy>PSYCHIATRY-DEPT</cp:lastModifiedBy>
  <cp:revision>23</cp:revision>
  <dcterms:created xsi:type="dcterms:W3CDTF">2005-06-14T13:12:04Z</dcterms:created>
  <dcterms:modified xsi:type="dcterms:W3CDTF">2011-12-25T07:25:14Z</dcterms:modified>
</cp:coreProperties>
</file>