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86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88" r:id="rId20"/>
    <p:sldId id="287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763D-7F55-4574-B062-A92B91A9E819}" type="datetimeFigureOut">
              <a:rPr lang="ar-SA" smtClean="0"/>
              <a:pPr/>
              <a:t>28/10/1432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Cognitive Disorders </a:t>
            </a:r>
            <a:endParaRPr lang="ar-SA" sz="7200" b="1" dirty="0">
              <a:solidFill>
                <a:schemeClr val="tx2">
                  <a:lumMod val="75000"/>
                </a:schemeClr>
              </a:solidFill>
              <a:latin typeface="Angsana New" pitchFamily="18" charset="-34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66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YASER ALHUTHAIL, MD</a:t>
            </a:r>
          </a:p>
          <a:p>
            <a:pPr rtl="0"/>
            <a:r>
              <a:rPr lang="en-US" sz="66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ASSOCIATE PROFESSOR</a:t>
            </a:r>
          </a:p>
          <a:p>
            <a:r>
              <a:rPr lang="en-US" sz="66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PSYCHOSOMATIC MEDICINE</a:t>
            </a:r>
            <a:endParaRPr lang="ar-SA" sz="6600" b="1" dirty="0" smtClean="0">
              <a:solidFill>
                <a:schemeClr val="tx1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600079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major neurotransmitter hypothesized to be involved in delirium is acetylcholine</a:t>
            </a:r>
          </a:p>
          <a:p>
            <a:pPr algn="l" rtl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Anticholinergic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 activity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latin typeface="Times New Roman" pitchFamily="18" charset="0"/>
                <a:cs typeface="+mj-cs"/>
              </a:rPr>
              <a:t>Laboratory Workup of the Patient with Delirium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Blood chemistries (including electrolytes, renal and hepatic indexes, and glucose)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Complete blood count with white cell differential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Thyroid function tests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Serologic tests for syphilis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Human immunodeficiency virus (HIV) antibody test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Urinalysis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Electrocardiogram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Electroencephalogram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Chest radiograph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Blood and urine drug screens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endParaRPr lang="ar-SA" sz="20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latin typeface="Algerian" pitchFamily="82" charset="0"/>
              </a:rPr>
              <a:t>Differential Diagnosis</a:t>
            </a:r>
            <a:endParaRPr lang="ar-SA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5072098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Dementia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Depression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Schizophrenia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>
                <a:latin typeface="Algerian" pitchFamily="82" charset="0"/>
                <a:ea typeface="+mj-ea"/>
                <a:cs typeface="+mj-cs"/>
              </a:rPr>
              <a:t>Course and Prognosis</a:t>
            </a:r>
          </a:p>
          <a:p>
            <a:pPr algn="l" rtl="0">
              <a:buNone/>
            </a:pPr>
            <a:endParaRPr lang="en-US" dirty="0" smtClean="0">
              <a:latin typeface="Algerian" pitchFamily="82" charset="0"/>
              <a:ea typeface="+mj-ea"/>
              <a:cs typeface="+mj-cs"/>
            </a:endParaRPr>
          </a:p>
          <a:p>
            <a:pPr algn="l" rtl="0">
              <a:buNone/>
            </a:pPr>
            <a:r>
              <a:rPr lang="en-US" sz="2800" dirty="0" smtClean="0"/>
              <a:t>The symptoms of delirium usually persist as long as the causally relevant factors are present</a:t>
            </a:r>
          </a:p>
          <a:p>
            <a:pPr algn="l" rtl="0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Delirium is a poor prognostic sign</a:t>
            </a:r>
            <a:endParaRPr lang="ar-SA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Treatment</a:t>
            </a:r>
            <a:endParaRPr lang="ar-SA" dirty="0" smtClean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primary goal is to treat 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underlying cause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other important goal of treatment is to provide physical, sensory, and environmental support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Pharmacotherapy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haloperidol </a:t>
            </a:r>
          </a:p>
          <a:p>
            <a:pPr algn="l" rtl="0">
              <a:buNone/>
            </a:pPr>
            <a:r>
              <a:rPr lang="it-IT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risperidone, clozapine, olanzapine, quetiapine 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Dementia</a:t>
            </a:r>
            <a:endParaRPr lang="ar-SA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429288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Global impairment of cognitive functions occurring in clear consciousness 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Difficulty with memory, attention, thinking, and comprehension.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Other mental functions can often be affected, including mood, personality, judgment, and social behavior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Can be </a:t>
            </a:r>
            <a:r>
              <a:rPr lang="en-US" sz="2400" b="1" dirty="0" smtClean="0">
                <a:latin typeface="Times New Roman" pitchFamily="18" charset="0"/>
                <a:cs typeface="+mj-cs"/>
              </a:rPr>
              <a:t>progressive or static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!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Permanent or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reversible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(e.g., vitamin B12,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folate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, hypothyroidism)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50 to 60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percent have the most common type of dementia, dementia of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Alzheimer's type 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Vascular dementias account for 15 to 30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percent of all dementia cases</a:t>
            </a:r>
            <a:endParaRPr lang="ar-SA" sz="24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Etiologies of Dementia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5143504" cy="571504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600" dirty="0" smtClean="0"/>
              <a:t>           </a:t>
            </a:r>
            <a:r>
              <a:rPr lang="en-US" sz="1800" b="1" dirty="0" smtClean="0"/>
              <a:t>Degenerative dementias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Alzheimer's disease</a:t>
            </a:r>
            <a:br>
              <a:rPr lang="en-US" sz="1800" dirty="0" smtClean="0"/>
            </a:br>
            <a:r>
              <a:rPr lang="en-US" sz="1800" dirty="0" smtClean="0"/>
              <a:t>   </a:t>
            </a:r>
            <a:r>
              <a:rPr lang="en-US" sz="1800" dirty="0" err="1" smtClean="0"/>
              <a:t>Frontotemporal</a:t>
            </a:r>
            <a:r>
              <a:rPr lang="en-US" sz="1800" dirty="0" smtClean="0"/>
              <a:t> dementias (e.g., Pick's disease)</a:t>
            </a:r>
            <a:br>
              <a:rPr lang="en-US" sz="1800" dirty="0" smtClean="0"/>
            </a:br>
            <a:r>
              <a:rPr lang="en-US" sz="1800" dirty="0" smtClean="0"/>
              <a:t>   Parkinson's disease</a:t>
            </a:r>
            <a:br>
              <a:rPr lang="en-US" sz="1800" dirty="0" smtClean="0"/>
            </a:br>
            <a:r>
              <a:rPr lang="en-US" sz="1800" dirty="0" smtClean="0"/>
              <a:t>   </a:t>
            </a:r>
            <a:r>
              <a:rPr lang="en-US" sz="1800" dirty="0" err="1" smtClean="0"/>
              <a:t>Lewy</a:t>
            </a:r>
            <a:r>
              <a:rPr lang="en-US" sz="1800" dirty="0" smtClean="0"/>
              <a:t> body dementia</a:t>
            </a:r>
            <a:br>
              <a:rPr lang="en-US" sz="1800" dirty="0" smtClean="0"/>
            </a:br>
            <a:r>
              <a:rPr lang="en-US" sz="1800" dirty="0" smtClean="0"/>
              <a:t>   </a:t>
            </a:r>
            <a:r>
              <a:rPr lang="en-US" sz="1800" b="1" dirty="0" smtClean="0"/>
              <a:t>Miscellaneous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Huntington's disease</a:t>
            </a:r>
            <a:br>
              <a:rPr lang="en-US" sz="1800" dirty="0" smtClean="0"/>
            </a:br>
            <a:r>
              <a:rPr lang="en-US" sz="1800" dirty="0" smtClean="0"/>
              <a:t>   Wilson's disease   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r>
              <a:rPr lang="en-US" sz="1800" b="1" dirty="0" smtClean="0"/>
              <a:t>Psychiatric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</a:t>
            </a:r>
            <a:r>
              <a:rPr lang="en-US" sz="1800" dirty="0" err="1" smtClean="0"/>
              <a:t>Pseudodementia</a:t>
            </a:r>
            <a:r>
              <a:rPr lang="en-US" sz="1800" dirty="0" smtClean="0"/>
              <a:t> of depression</a:t>
            </a:r>
            <a:br>
              <a:rPr lang="en-US" sz="1800" dirty="0" smtClean="0"/>
            </a:br>
            <a:r>
              <a:rPr lang="en-US" sz="1800" dirty="0" smtClean="0"/>
              <a:t>   Cognitive decline in late-life schizophrenia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</a:t>
            </a:r>
            <a:r>
              <a:rPr lang="en-US" sz="1800" b="1" dirty="0" smtClean="0"/>
              <a:t>Physiologic</a:t>
            </a:r>
            <a:br>
              <a:rPr lang="en-US" sz="1800" b="1" dirty="0" smtClean="0"/>
            </a:br>
            <a:r>
              <a:rPr lang="en-US" sz="1800" b="1" dirty="0" smtClean="0"/>
              <a:t>  </a:t>
            </a:r>
            <a:r>
              <a:rPr lang="en-US" sz="1800" dirty="0" smtClean="0"/>
              <a:t> Normal pressure </a:t>
            </a:r>
            <a:r>
              <a:rPr lang="en-US" sz="1600" dirty="0" smtClean="0"/>
              <a:t>hydrocephalus</a:t>
            </a:r>
            <a:br>
              <a:rPr lang="en-US" sz="1600" dirty="0" smtClean="0"/>
            </a:br>
            <a:r>
              <a:rPr lang="en-US" sz="1600" dirty="0" smtClean="0"/>
              <a:t>  </a:t>
            </a:r>
            <a:r>
              <a:rPr lang="en-US" sz="1800" b="1" dirty="0" smtClean="0"/>
              <a:t>Metabolic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 Vitamin deficiencies (e.g., vitamin B</a:t>
            </a:r>
            <a:r>
              <a:rPr lang="en-US" sz="1600" baseline="-25000" dirty="0" smtClean="0"/>
              <a:t>12</a:t>
            </a:r>
            <a:r>
              <a:rPr lang="en-US" sz="1600" dirty="0" smtClean="0"/>
              <a:t>, </a:t>
            </a:r>
            <a:r>
              <a:rPr lang="en-US" sz="1600" dirty="0" err="1" smtClean="0"/>
              <a:t>folate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   </a:t>
            </a:r>
            <a:r>
              <a:rPr lang="en-US" sz="1600" dirty="0" err="1" smtClean="0"/>
              <a:t>Endocrinopathies</a:t>
            </a:r>
            <a:r>
              <a:rPr lang="en-US" sz="1600" dirty="0" smtClean="0"/>
              <a:t> (e.g., hypothyroidism)</a:t>
            </a:r>
            <a:br>
              <a:rPr lang="en-US" sz="1600" dirty="0" smtClean="0"/>
            </a:br>
            <a:r>
              <a:rPr lang="en-US" sz="1600" dirty="0" smtClean="0"/>
              <a:t>   Chronic metabolic disturbances (e.g., uremia)</a:t>
            </a:r>
            <a:br>
              <a:rPr lang="en-US" sz="1600" dirty="0" smtClean="0"/>
            </a:br>
            <a:r>
              <a:rPr lang="en-US" sz="1600" dirty="0" smtClean="0"/>
              <a:t>  </a:t>
            </a:r>
            <a:r>
              <a:rPr lang="en-US" sz="1800" b="1" dirty="0" smtClean="0"/>
              <a:t>Tumor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 Primary or metastatic (e.g., </a:t>
            </a:r>
            <a:r>
              <a:rPr lang="en-US" sz="1600" dirty="0" err="1" smtClean="0"/>
              <a:t>meningioma</a:t>
            </a:r>
            <a:r>
              <a:rPr lang="en-US" sz="1600" dirty="0" smtClean="0"/>
              <a:t> or metastatic breast or lung cancer)</a:t>
            </a:r>
            <a:endParaRPr lang="ar-SA" sz="16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72066" y="1071522"/>
            <a:ext cx="3900486" cy="5786478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US" b="1" dirty="0" smtClean="0"/>
              <a:t>       Traumatic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Dementia </a:t>
            </a:r>
            <a:r>
              <a:rPr lang="en-US" dirty="0" err="1" smtClean="0"/>
              <a:t>pugilistica</a:t>
            </a:r>
            <a:r>
              <a:rPr lang="en-US" dirty="0" smtClean="0"/>
              <a:t>, posttraumatic dementia</a:t>
            </a:r>
            <a:br>
              <a:rPr lang="en-US" dirty="0" smtClean="0"/>
            </a:br>
            <a:r>
              <a:rPr lang="en-US" dirty="0" smtClean="0"/>
              <a:t>   Subdural hematoma</a:t>
            </a:r>
            <a:br>
              <a:rPr lang="en-US" dirty="0" smtClean="0"/>
            </a:br>
            <a:r>
              <a:rPr lang="en-US" b="1" dirty="0" smtClean="0"/>
              <a:t>Infection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dirty="0" err="1" smtClean="0"/>
              <a:t>Prion</a:t>
            </a:r>
            <a:r>
              <a:rPr lang="en-US" dirty="0" smtClean="0"/>
              <a:t> diseases (e.g., Creutzfeldt-Jakob disease, bovine spongiform encephalitis, </a:t>
            </a:r>
            <a:r>
              <a:rPr lang="en-US" dirty="0" err="1" smtClean="0"/>
              <a:t>Gerstmann-Str</a:t>
            </a:r>
            <a:r>
              <a:rPr lang="ar-SA" dirty="0" smtClean="0"/>
              <a:t>أ¤</a:t>
            </a:r>
            <a:r>
              <a:rPr lang="en-US" dirty="0" err="1" smtClean="0"/>
              <a:t>ussler</a:t>
            </a:r>
            <a:r>
              <a:rPr lang="en-US" dirty="0" smtClean="0"/>
              <a:t> syndrome)</a:t>
            </a:r>
            <a:br>
              <a:rPr lang="en-US" dirty="0" smtClean="0"/>
            </a:br>
            <a:r>
              <a:rPr lang="en-US" dirty="0" smtClean="0"/>
              <a:t>   Acquired immune deficiency syndrome (AIDS)</a:t>
            </a:r>
            <a:br>
              <a:rPr lang="en-US" dirty="0" smtClean="0"/>
            </a:br>
            <a:r>
              <a:rPr lang="en-US" dirty="0" smtClean="0"/>
              <a:t>   Syphilis</a:t>
            </a:r>
            <a:br>
              <a:rPr lang="en-US" dirty="0" smtClean="0"/>
            </a:br>
            <a:r>
              <a:rPr lang="en-US" b="1" dirty="0" smtClean="0"/>
              <a:t>Cardiac, vascular, and anoxia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Infarction (single or multiple or strategic </a:t>
            </a:r>
            <a:r>
              <a:rPr lang="en-US" dirty="0" err="1" smtClean="0"/>
              <a:t>lacunar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  Binswanger's disease (</a:t>
            </a:r>
            <a:r>
              <a:rPr lang="en-US" dirty="0" err="1" smtClean="0"/>
              <a:t>subcortical</a:t>
            </a:r>
            <a:r>
              <a:rPr lang="en-US" dirty="0" smtClean="0"/>
              <a:t> arteriosclerotic encephalopathy)</a:t>
            </a:r>
            <a:br>
              <a:rPr lang="en-US" dirty="0" smtClean="0"/>
            </a:br>
            <a:r>
              <a:rPr lang="en-US" dirty="0" smtClean="0"/>
              <a:t>   Hemodynamic insufficiency (e.g., </a:t>
            </a:r>
            <a:r>
              <a:rPr lang="en-US" dirty="0" err="1" smtClean="0"/>
              <a:t>hypoperfusion</a:t>
            </a:r>
            <a:r>
              <a:rPr lang="en-US" dirty="0" smtClean="0"/>
              <a:t> or hypoxia)</a:t>
            </a:r>
            <a:br>
              <a:rPr lang="en-US" dirty="0" smtClean="0"/>
            </a:br>
            <a:r>
              <a:rPr lang="en-US" b="1" dirty="0" err="1" smtClean="0"/>
              <a:t>Demyelinating</a:t>
            </a:r>
            <a:r>
              <a:rPr lang="en-US" b="1" dirty="0" smtClean="0"/>
              <a:t> diseases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Multiple sclerosis</a:t>
            </a:r>
            <a:br>
              <a:rPr lang="en-US" dirty="0" smtClean="0"/>
            </a:br>
            <a:r>
              <a:rPr lang="en-US" b="1" dirty="0" smtClean="0"/>
              <a:t>Drugs and toxins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Alcohol, Heavy metals,  Carbon monoxide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lgerian" pitchFamily="82" charset="0"/>
              </a:rPr>
              <a:t>Dementia of the Alzheimer's Type</a:t>
            </a:r>
            <a:endParaRPr lang="ar-SA" sz="3600" dirty="0">
              <a:latin typeface="Algerian" pitchFamily="82" charset="0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most common type of dementia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Progressive dementia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The final diagnosis of Alzheimer's disease requires 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neuropathological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examination of the brain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Genetic factors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Acetylcholine and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norepinephrine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, both of which are hypothesized to be hypoactive in Alzheimer's disease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lgerian" pitchFamily="82" charset="0"/>
              </a:rPr>
              <a:t>Vascular Dementia</a:t>
            </a:r>
            <a:endParaRPr lang="ar-SA" sz="3600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primary cause of vascular dementia, formerly referred to as multi-infarct dementia, is presumed to be multiple areas of cerebral vascular disease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Vascular dementia is more likely to show 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decremental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, stepwise deterioration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than is Alzheimer's disease.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Diagnosis and Clinical Features</a:t>
            </a:r>
            <a:endParaRPr lang="ar-SA" sz="3600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diagnosis of dementia is based on the clinical examination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+mj-cs"/>
              </a:rPr>
              <a:t>Memory impairment is typically an early and prominent feature 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Early in the course of dementia, memory impairment is mild and usually most marked for recent events; As the course of dementia progresses, memory impairment becomes severe, and only the earliest learned information are intact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Orientation can be progressively affected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Personality change, intellectual impairment, forgetfulness, social withdrawal, anger and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lability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of emotions are common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Hallucinations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………….20 to 30 percent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Delusions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………………30 to 40 percent 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Physical aggression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and other forms of violence are common in demented patients who also have psychotic symptoms.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Depression and anxiety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symptoms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Pathological laughter or crying</a:t>
            </a:r>
            <a:endParaRPr lang="ar-SA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endParaRPr lang="ar-SA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22"/>
          </a:xfrm>
        </p:spPr>
        <p:txBody>
          <a:bodyPr>
            <a:noAutofit/>
          </a:bodyPr>
          <a:lstStyle/>
          <a:p>
            <a:r>
              <a:rPr lang="en-US" sz="2800" dirty="0" smtClean="0"/>
              <a:t>Diagnostic Criteria for Dementia of the Alzheimer's Type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6143644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US" b="1" dirty="0" smtClean="0"/>
              <a:t>A-The development of multiple cognitive deficits manifested by both </a:t>
            </a:r>
          </a:p>
          <a:p>
            <a:pPr lvl="1" algn="l" rtl="0">
              <a:buNone/>
            </a:pPr>
            <a:r>
              <a:rPr lang="en-US" b="1" dirty="0" smtClean="0"/>
              <a:t>1-memory impairment (impaired ability to learn new information or to recall previously learned information) </a:t>
            </a:r>
          </a:p>
          <a:p>
            <a:pPr lvl="1" algn="l" rtl="0">
              <a:buNone/>
            </a:pPr>
            <a:r>
              <a:rPr lang="en-US" b="1" dirty="0" smtClean="0"/>
              <a:t>2-one (or more) of the following cognitive disturbances: </a:t>
            </a:r>
          </a:p>
          <a:p>
            <a:pPr lvl="2" algn="l" rtl="0">
              <a:buNone/>
            </a:pPr>
            <a:r>
              <a:rPr lang="en-US" sz="2900" b="1" dirty="0" smtClean="0"/>
              <a:t>aphasia </a:t>
            </a:r>
            <a:r>
              <a:rPr lang="en-US" b="1" dirty="0" smtClean="0"/>
              <a:t>(language disturbance) </a:t>
            </a:r>
          </a:p>
          <a:p>
            <a:pPr lvl="2" algn="l" rtl="0">
              <a:buNone/>
            </a:pPr>
            <a:r>
              <a:rPr lang="en-US" sz="2900" b="1" dirty="0" err="1" smtClean="0"/>
              <a:t>apraxia</a:t>
            </a:r>
            <a:r>
              <a:rPr lang="en-US" sz="2900" b="1" dirty="0" smtClean="0"/>
              <a:t> </a:t>
            </a:r>
            <a:r>
              <a:rPr lang="en-US" b="1" dirty="0" smtClean="0"/>
              <a:t>(impaired ability to carry out motor activities despite intact motor function) </a:t>
            </a:r>
          </a:p>
          <a:p>
            <a:pPr lvl="2" algn="l" rtl="0">
              <a:buNone/>
            </a:pPr>
            <a:r>
              <a:rPr lang="en-US" sz="2900" b="1" dirty="0" err="1" smtClean="0"/>
              <a:t>agnosia</a:t>
            </a:r>
            <a:r>
              <a:rPr lang="en-US" sz="2900" b="1" dirty="0" smtClean="0"/>
              <a:t> </a:t>
            </a:r>
            <a:r>
              <a:rPr lang="en-US" b="1" dirty="0" smtClean="0"/>
              <a:t>(failure to recognize or identify objects despite intact sensory function) </a:t>
            </a:r>
          </a:p>
          <a:p>
            <a:pPr lvl="2" algn="l" rtl="0">
              <a:buNone/>
            </a:pPr>
            <a:r>
              <a:rPr lang="en-US" sz="2600" b="1" dirty="0" smtClean="0"/>
              <a:t>disturbance in executive functioning </a:t>
            </a:r>
            <a:r>
              <a:rPr lang="en-US" b="1" dirty="0" smtClean="0"/>
              <a:t>(i.e., planning, organizing, sequencing, abstracting)</a:t>
            </a:r>
          </a:p>
          <a:p>
            <a:pPr algn="l" rtl="0">
              <a:buNone/>
            </a:pPr>
            <a:r>
              <a:rPr lang="en-US" b="1" dirty="0" smtClean="0"/>
              <a:t>B-The cognitive deficits in Criteria A1 and A2 each cause significant impairment in social or occupational functioning and represent a significant decline from a previous level of functioning. </a:t>
            </a:r>
          </a:p>
          <a:p>
            <a:pPr algn="l" rtl="0">
              <a:buNone/>
            </a:pPr>
            <a:r>
              <a:rPr lang="en-US" b="1" dirty="0" smtClean="0"/>
              <a:t>C-The course is characterized by gradual onset and continuing cognitive decline. </a:t>
            </a:r>
          </a:p>
          <a:p>
            <a:pPr algn="l" rtl="0">
              <a:buNone/>
            </a:pPr>
            <a:r>
              <a:rPr lang="en-US" b="1" dirty="0" smtClean="0"/>
              <a:t>D-The cognitive deficits in Criteria A1 and A2 are not due to any of the following: </a:t>
            </a:r>
          </a:p>
          <a:p>
            <a:pPr lvl="1" algn="l" rtl="0">
              <a:buNone/>
            </a:pPr>
            <a:r>
              <a:rPr lang="en-US" b="1" dirty="0" smtClean="0"/>
              <a:t>1-other central nervous system conditions that cause progressive deficits in memory and cognition (e.g., </a:t>
            </a:r>
            <a:r>
              <a:rPr lang="en-US" b="1" dirty="0" err="1" smtClean="0"/>
              <a:t>cerebrovascular</a:t>
            </a:r>
            <a:r>
              <a:rPr lang="en-US" b="1" dirty="0" smtClean="0"/>
              <a:t> disease, Parkinson's disease, Huntington's disease, subdural hematoma, normal-pressure hydrocephalus, brain tumor) </a:t>
            </a:r>
          </a:p>
          <a:p>
            <a:pPr lvl="1" algn="l" rtl="0">
              <a:buNone/>
            </a:pPr>
            <a:r>
              <a:rPr lang="en-US" b="1" dirty="0" smtClean="0"/>
              <a:t>2-systemic conditions that are known to cause dementia (e.g., hypothyroidism, vitamin B</a:t>
            </a:r>
            <a:r>
              <a:rPr lang="en-US" b="1" baseline="-25000" dirty="0" smtClean="0"/>
              <a:t>12</a:t>
            </a:r>
            <a:r>
              <a:rPr lang="en-US" b="1" dirty="0" smtClean="0"/>
              <a:t> or folic acid deficiency, niacin deficiency, </a:t>
            </a:r>
            <a:r>
              <a:rPr lang="en-US" b="1" dirty="0" err="1" smtClean="0"/>
              <a:t>hypercalcemia</a:t>
            </a:r>
            <a:r>
              <a:rPr lang="en-US" b="1" dirty="0" smtClean="0"/>
              <a:t>, </a:t>
            </a:r>
            <a:r>
              <a:rPr lang="en-US" b="1" dirty="0" err="1" smtClean="0"/>
              <a:t>neurosyphilis</a:t>
            </a:r>
            <a:r>
              <a:rPr lang="en-US" b="1" dirty="0" smtClean="0"/>
              <a:t>, HIV infection) </a:t>
            </a:r>
          </a:p>
          <a:p>
            <a:pPr lvl="1" algn="l" rtl="0">
              <a:buNone/>
            </a:pPr>
            <a:r>
              <a:rPr lang="en-US" b="1" dirty="0" smtClean="0"/>
              <a:t>3-substance-induced conditions</a:t>
            </a:r>
          </a:p>
          <a:p>
            <a:pPr algn="l" rtl="0">
              <a:buNone/>
            </a:pPr>
            <a:r>
              <a:rPr lang="en-US" b="1" dirty="0" smtClean="0"/>
              <a:t>E-The deficits do not occur exclusively during the course of a delirium. </a:t>
            </a:r>
          </a:p>
          <a:p>
            <a:pPr algn="l" rtl="0">
              <a:buNone/>
            </a:pPr>
            <a:r>
              <a:rPr lang="en-US" b="1" dirty="0" smtClean="0"/>
              <a:t>F-The disturbance is not better accounted for by another Axis I disorder (e.g., major depressive disorder, schizophrenia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Disruption in one or more of the cognitive domains, and are also frequently complicated by behavioral symptoms.</a:t>
            </a:r>
          </a:p>
          <a:p>
            <a:pPr algn="l" rtl="0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Cognitive disorders exemplify the complex interface between neurology, medicine, and psychiatry</a:t>
            </a:r>
          </a:p>
          <a:p>
            <a:pPr algn="l" rtl="0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Delirium, dementia, and the amnestic disorders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14282" y="142851"/>
          <a:ext cx="8572560" cy="6715149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447504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/>
                        <a:t>Diagnostic </a:t>
                      </a:r>
                      <a:r>
                        <a:rPr lang="en-US" sz="2800" b="1" dirty="0"/>
                        <a:t>Criteria for Vascular Dementia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68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   </a:t>
                      </a:r>
                      <a:endParaRPr lang="ar-SA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79964">
                <a:tc>
                  <a:txBody>
                    <a:bodyPr/>
                    <a:lstStyle/>
                    <a:p>
                      <a:pPr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The development of multiple cognitive deficits manifested by both </a:t>
                      </a:r>
                    </a:p>
                    <a:p>
                      <a:pPr marL="742950" lvl="1" indent="-285750"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memory impairment (impaired ability to learn new information or to recall previously learned information) </a:t>
                      </a:r>
                    </a:p>
                    <a:p>
                      <a:pPr marL="742950" lvl="1" indent="-285750"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one (or more) of the following cognitive disturbances: </a:t>
                      </a:r>
                    </a:p>
                    <a:p>
                      <a:pPr marL="1143000" lvl="2" indent="-228600"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aphasia (language disturbance) </a:t>
                      </a:r>
                    </a:p>
                    <a:p>
                      <a:pPr marL="1143000" lvl="2" indent="-228600" algn="l" rtl="0">
                        <a:buFont typeface="+mj-lt"/>
                        <a:buAutoNum type="alphaUcPeriod"/>
                      </a:pPr>
                      <a:r>
                        <a:rPr lang="en-US" sz="1800" b="1" dirty="0" err="1"/>
                        <a:t>apraxia</a:t>
                      </a:r>
                      <a:r>
                        <a:rPr lang="en-US" sz="1800" b="1" dirty="0"/>
                        <a:t> (impaired ability to carry out motor activities despite intact motor function) </a:t>
                      </a:r>
                    </a:p>
                    <a:p>
                      <a:pPr marL="1143000" lvl="2" indent="-228600" algn="l" rtl="0">
                        <a:buFont typeface="+mj-lt"/>
                        <a:buAutoNum type="alphaUcPeriod"/>
                      </a:pPr>
                      <a:r>
                        <a:rPr lang="en-US" sz="1800" b="1" dirty="0" err="1"/>
                        <a:t>agnosia</a:t>
                      </a:r>
                      <a:r>
                        <a:rPr lang="en-US" sz="1800" b="1" dirty="0"/>
                        <a:t> (failure to recognize or identify objects despite intact sensory function) </a:t>
                      </a:r>
                    </a:p>
                    <a:p>
                      <a:pPr marL="1143000" lvl="2" indent="-228600"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disturbance in executive functioning (i.e., planning, organizing, sequencing, abstracting)</a:t>
                      </a:r>
                    </a:p>
                    <a:p>
                      <a:pPr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The cognitive deficits in Criteria A1 and A2 each cause significant impairment in social or occupational functioning and represent a significant decline from a previous level of functioning</a:t>
                      </a:r>
                      <a:r>
                        <a:rPr lang="en-US" sz="1800" b="1" dirty="0" smtClean="0"/>
                        <a:t>. </a:t>
                      </a:r>
                      <a:endParaRPr lang="en-US" sz="1800" b="1" dirty="0"/>
                    </a:p>
                    <a:p>
                      <a:pPr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Focal neurological signs and symptoms (e.g., exaggeration of deep tendon reflexes, extensor plantar response, </a:t>
                      </a:r>
                      <a:r>
                        <a:rPr lang="en-US" sz="1800" b="1" dirty="0" err="1"/>
                        <a:t>pseudobulbar</a:t>
                      </a:r>
                      <a:r>
                        <a:rPr lang="en-US" sz="1800" b="1" dirty="0"/>
                        <a:t> palsy, gait abnormalities, weakness of an extremity) or laboratory evidence indicative of </a:t>
                      </a:r>
                      <a:r>
                        <a:rPr lang="en-US" sz="1800" b="1" dirty="0" err="1"/>
                        <a:t>cerebrovascular</a:t>
                      </a:r>
                      <a:r>
                        <a:rPr lang="en-US" sz="1800" b="1" dirty="0"/>
                        <a:t> disease (e.g., multiple infarctions involving cortex and underlying white matter) that are judged to be etiologically related to the disturbance. </a:t>
                      </a:r>
                    </a:p>
                    <a:p>
                      <a:pPr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The deficits do not occur exclusively during the course of a delir</a:t>
                      </a:r>
                      <a:r>
                        <a:rPr lang="en-US" sz="2000" b="1" dirty="0"/>
                        <a:t>ium.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Dementia Due to Other General Medical Conditions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HIV disease, head trauma, Parkinson's disease, Huntington's disease, Pick's disease, and Creutzfeldt-Jakob disease.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Substance-Induced Persisting Dementia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Alcohol-Induced Persisting Dementia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51115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Physical Findings, and Laboratory Examination</a:t>
            </a:r>
            <a:endParaRPr lang="ar-SA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126055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 comprehensive laboratory workup must be performed when evaluating a patient with dementia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The purposes of the workup are to detect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reversible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causes of dementia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evaluation should follow informed clinical suspicion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latin typeface="Times New Roman" pitchFamily="18" charset="0"/>
                <a:cs typeface="+mj-cs"/>
              </a:rPr>
              <a:t>Differential Diagnosis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Delirium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Depression (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pseudodementia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)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Schizophrenia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Normal Aging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642910" y="357166"/>
          <a:ext cx="8286809" cy="6204225"/>
        </p:xfrm>
        <a:graphic>
          <a:graphicData uri="http://schemas.openxmlformats.org/drawingml/2006/table">
            <a:tbl>
              <a:tblPr/>
              <a:tblGrid>
                <a:gridCol w="1143008"/>
                <a:gridCol w="3214710"/>
                <a:gridCol w="3929091"/>
              </a:tblGrid>
              <a:tr h="104181">
                <a:tc>
                  <a:txBody>
                    <a:bodyPr/>
                    <a:lstStyle/>
                    <a:p>
                      <a:endParaRPr lang="ar-SA" sz="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400"/>
                    </a:p>
                  </a:txBody>
                  <a:tcPr marL="21733" marR="21733" marT="10866" marB="10866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400"/>
                    </a:p>
                  </a:txBody>
                  <a:tcPr marL="21733" marR="21733" marT="10866" marB="10866"/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Feature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Dementia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Delirium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3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Onset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Slow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Rapid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Duration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Months to years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Hours to weeks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Attention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Preserved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Fluctuates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Memory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Impaired remote memory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Impaired recent and immediate memory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03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Speech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Word-finding difficulty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Incoherent (slow or rapid)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110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Sleep </a:t>
                      </a:r>
                      <a:r>
                        <a:rPr lang="en-US" sz="1800" b="1" dirty="0"/>
                        <a:t>cycle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Fragmented sleep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Frequent disruption (e.g., </a:t>
                      </a:r>
                      <a:r>
                        <a:rPr lang="en-US" sz="2000" b="1" dirty="0" err="1"/>
                        <a:t>dayâ</a:t>
                      </a:r>
                      <a:r>
                        <a:rPr lang="en-US" sz="2000" b="1" dirty="0"/>
                        <a:t>€“night reversal)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Thoughts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Impoverished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Disorganized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05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Awareness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Unchanged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Reduced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Alertness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Usually normal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Hypervigilant</a:t>
                      </a:r>
                      <a:r>
                        <a:rPr lang="en-US" sz="2000" b="1" dirty="0"/>
                        <a:t> or reduced vigilance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first step in the treatment of dementia is verification of the diagnosis. 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Preventive measures are important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Supportive and educational psychotherapy 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Any areas of intact functioning should be maximized by helping patients identify activities in which successful functioning is possible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Caregivers </a:t>
            </a:r>
            <a:endParaRPr lang="ar-SA" sz="24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Pharmacotherapy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Benzodiazepines for insomnia and anxiety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Aantidepressants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for depression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Antipsychotic drugs for delusions and hallucinations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Drugs with high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anticholinergic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activity should be avoided.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Cholinesterase inhibitors :</a:t>
            </a:r>
          </a:p>
          <a:p>
            <a:pPr algn="l" rtl="0">
              <a:buNone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Donepezil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(Aricept),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rivastigmine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(Exelon),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galantamine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Remiryl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), and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tacrine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endParaRPr lang="ar-SA" sz="24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Delirium</a:t>
            </a:r>
            <a:endParaRPr lang="ar-SA" sz="4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857892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onset of fluctuating cognitive impairment (global)and a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disturbance of consciousness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S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Delirium is a syndrome, not a disease, and it has many causes, all of which result in a similar pattern of signs and symptoms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common disorder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to 30 percent of medically ill inpatients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30 percent of patients in intensive care units and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 to 50 percent of patients who are recovering from surgery for hip fractures</a:t>
            </a:r>
          </a:p>
          <a:p>
            <a:pPr algn="l" rtl="0">
              <a:buNone/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Underrecognized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undertreated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!!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Classically, delirium has a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sudden onset 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(hours or days)</a:t>
            </a: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brief and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fluctuating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course</a:t>
            </a: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Rapid improvement 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when the causative factor is identified and eliminated </a:t>
            </a: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Abnormalities of mood, perception, and behavior are common psychiatric symptoms</a:t>
            </a: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Tremor, </a:t>
            </a:r>
            <a:r>
              <a:rPr lang="en-US" sz="2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asterixis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nystagmus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incoordination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and urinary incontinence are common  </a:t>
            </a:r>
            <a:endParaRPr lang="ar-SA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0"/>
            <a:ext cx="8258204" cy="785794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Risk Factors</a:t>
            </a:r>
            <a:endParaRPr lang="ar-SA" sz="3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714356"/>
            <a:ext cx="8158162" cy="614364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Extremes of age 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medications taken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Preexisting brain damage (e.g., dementia, </a:t>
            </a:r>
            <a:r>
              <a:rPr lang="en-US" sz="2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cerebrovascular</a:t>
            </a: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disease, tumor)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History of delirium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Alcohol dependence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Sensory impairment 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Malnutrition</a:t>
            </a:r>
          </a:p>
          <a:p>
            <a:pPr algn="l" rtl="0">
              <a:buNone/>
            </a:pP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142844" y="221848"/>
          <a:ext cx="8786842" cy="6477534"/>
        </p:xfrm>
        <a:graphic>
          <a:graphicData uri="http://schemas.openxmlformats.org/drawingml/2006/table">
            <a:tbl>
              <a:tblPr/>
              <a:tblGrid>
                <a:gridCol w="2071702"/>
                <a:gridCol w="6715140"/>
              </a:tblGrid>
              <a:tr h="168174"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700" dirty="0"/>
                    </a:p>
                  </a:txBody>
                  <a:tcPr marL="33587" marR="33587" marT="16793" marB="16793">
                    <a:lnL>
                      <a:noFill/>
                    </a:lnL>
                  </a:tcPr>
                </a:tc>
              </a:tr>
              <a:tr h="134218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Central nervous system disorder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Seizure (</a:t>
                      </a:r>
                      <a:r>
                        <a:rPr lang="en-US" sz="1800" b="1" dirty="0" err="1"/>
                        <a:t>postictal</a:t>
                      </a:r>
                      <a:r>
                        <a:rPr lang="en-US" sz="1800" b="1" dirty="0"/>
                        <a:t>, </a:t>
                      </a:r>
                      <a:r>
                        <a:rPr lang="en-US" sz="1800" b="1" dirty="0" err="1"/>
                        <a:t>nonconvulsive</a:t>
                      </a:r>
                      <a:r>
                        <a:rPr lang="en-US" sz="1800" b="1" dirty="0"/>
                        <a:t> status, status)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Migraine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Head trauma, brain tumor, subarachnoid hemorrhage, subdural, epidural hematoma, abscess, </a:t>
                      </a:r>
                      <a:r>
                        <a:rPr lang="en-US" sz="1800" b="1" dirty="0" err="1"/>
                        <a:t>intracerebral</a:t>
                      </a:r>
                      <a:r>
                        <a:rPr lang="en-US" sz="1800" b="1" dirty="0"/>
                        <a:t> hemorrhage, </a:t>
                      </a:r>
                      <a:r>
                        <a:rPr lang="en-US" sz="1800" b="1" dirty="0" err="1"/>
                        <a:t>cerebellar</a:t>
                      </a:r>
                      <a:r>
                        <a:rPr lang="en-US" sz="1800" b="1" dirty="0"/>
                        <a:t> hemorrhage, </a:t>
                      </a:r>
                      <a:r>
                        <a:rPr lang="en-US" sz="1800" b="1" dirty="0" err="1"/>
                        <a:t>nonhemorrhagic</a:t>
                      </a:r>
                      <a:r>
                        <a:rPr lang="en-US" sz="1800" b="1" dirty="0"/>
                        <a:t> stroke, transient ischemia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53687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Metabolic disorder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Electrolyte abnormalities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Diabetes, hypoglycemia, hyperglycemia, or insulin resistance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749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Systemic illness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Infection (e.g., sepsis, malaria, erysipelas, viral, plague, Lyme disease, syphilis, or abscess)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Trauma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Change in fluid status (dehydration or volume overload)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Nutritional deficiency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Burns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Uncontrolled pain</a:t>
                      </a:r>
                      <a:br>
                        <a:rPr lang="en-US" sz="1800" b="1" dirty="0"/>
                      </a:br>
                      <a:endParaRPr 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749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Medications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Pain medications </a:t>
                      </a:r>
                      <a:r>
                        <a:rPr lang="en-US" sz="1800" b="1" dirty="0" smtClean="0"/>
                        <a:t>Antibiotics</a:t>
                      </a:r>
                      <a:r>
                        <a:rPr lang="en-US" sz="1800" b="1" dirty="0"/>
                        <a:t>, </a:t>
                      </a:r>
                      <a:r>
                        <a:rPr lang="en-US" sz="1800" b="1" dirty="0" err="1"/>
                        <a:t>antivirals</a:t>
                      </a:r>
                      <a:r>
                        <a:rPr lang="en-US" sz="1800" b="1" dirty="0"/>
                        <a:t>, and </a:t>
                      </a:r>
                      <a:r>
                        <a:rPr lang="en-US" sz="1800" b="1" dirty="0" err="1"/>
                        <a:t>antifungals</a:t>
                      </a:r>
                      <a:r>
                        <a:rPr lang="en-US" sz="1800" b="1" dirty="0"/>
                        <a:t/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Steroids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Anesthesia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Cardiac medications</a:t>
                      </a:r>
                      <a:br>
                        <a:rPr lang="en-US" sz="1800" b="1" dirty="0"/>
                      </a:br>
                      <a:r>
                        <a:rPr lang="en-US" sz="1800" b="1" dirty="0" err="1"/>
                        <a:t>Antihypertensives</a:t>
                      </a:r>
                      <a:r>
                        <a:rPr lang="en-US" sz="1800" b="1" dirty="0"/>
                        <a:t/>
                      </a:r>
                      <a:br>
                        <a:rPr lang="en-US" sz="1800" b="1" dirty="0"/>
                      </a:br>
                      <a:r>
                        <a:rPr lang="en-US" sz="1800" b="1" dirty="0" err="1"/>
                        <a:t>Antineoplastic</a:t>
                      </a:r>
                      <a:r>
                        <a:rPr lang="en-US" sz="1800" b="1" dirty="0"/>
                        <a:t> agents</a:t>
                      </a:r>
                      <a:br>
                        <a:rPr lang="en-US" sz="1800" b="1" dirty="0"/>
                      </a:br>
                      <a:r>
                        <a:rPr lang="en-US" sz="1800" b="1" dirty="0" err="1"/>
                        <a:t>Anticholinergic</a:t>
                      </a:r>
                      <a:r>
                        <a:rPr lang="en-US" sz="1800" b="1" dirty="0"/>
                        <a:t> agents</a:t>
                      </a:r>
                      <a:br>
                        <a:rPr lang="en-US" sz="1800" b="1" dirty="0"/>
                      </a:br>
                      <a:endParaRPr 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85720" y="285727"/>
          <a:ext cx="8501121" cy="6357982"/>
        </p:xfrm>
        <a:graphic>
          <a:graphicData uri="http://schemas.openxmlformats.org/drawingml/2006/table">
            <a:tbl>
              <a:tblPr/>
              <a:tblGrid>
                <a:gridCol w="1571636"/>
                <a:gridCol w="6929485"/>
              </a:tblGrid>
              <a:tr h="693473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Cardiac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Cardiac failure, arrhythmia, myocardial infarction, cardiac assist device, cardiac surgery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693473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Pulmonary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Chronic obstructive pulmonary disease, hypoxia, SIADH, acid base disturbance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473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Endocrine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Adrenal crisis or adrenal failure, thyroid abnormality, parathyroid abnormality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20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Hematological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Anemia, leukemia, blood </a:t>
                      </a:r>
                      <a:r>
                        <a:rPr lang="en-US" sz="2000" b="1" dirty="0" err="1"/>
                        <a:t>dyscrasia</a:t>
                      </a:r>
                      <a:r>
                        <a:rPr lang="en-US" sz="2000" b="1" dirty="0"/>
                        <a:t>, stem cell transplant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36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Renal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Renal failure, uremia, SIADH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47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Hepatic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Hepatitis, cirrhosis, hepatic failure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47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Neoplasm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Neoplasm (primary brain, metastases, </a:t>
                      </a:r>
                      <a:r>
                        <a:rPr lang="en-US" sz="2000" b="1" dirty="0" err="1"/>
                        <a:t>paraneoplastic</a:t>
                      </a:r>
                      <a:r>
                        <a:rPr lang="en-US" sz="2000" b="1" dirty="0"/>
                        <a:t> syndrome)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20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Drugs of abuse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Intoxication and withdrawal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473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Toxins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Intoxication and withdrawal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Heavy metals and aluminum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Diagnostic Criteria for Delirium Due to General Medical Condition</a:t>
            </a:r>
            <a:endParaRPr lang="ar-SA" sz="3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86412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A-Disturbance of consciousness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(i.e., reduced clarity of awareness of the environment) with reduced ability to focus, sustain, or shift attention. </a:t>
            </a:r>
          </a:p>
          <a:p>
            <a:pPr algn="l" rtl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B-A change in cognition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(such as memory deficit, disorientation, language disturbance) or the development of a perceptual disturbance that is not better accounted for by a preexisting, established, or evolving dementia. </a:t>
            </a:r>
          </a:p>
          <a:p>
            <a:pPr algn="l" rtl="0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C-The disturbance develops over a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short period of time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(usually hours to days) and tends to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fluctuate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during the course of the day. </a:t>
            </a:r>
          </a:p>
          <a:p>
            <a:pPr algn="l" rtl="0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D-There is evidence from the history, physical examination, or laboratory findings that the disturbance is caused by the direct physiological consequences of a general medical condition.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Diagnosis and Clinical Features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71501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core features of delirium include: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Altered consciousness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Altered attention, which can include diminished ability to focus, sustain, or shift attention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Impairment in other cognitive functions, which can manifest as disorientation and decreased memory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Fluctuations in severity and other clinical manifestations during the course of the day, sometimes worse at night (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sundowning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)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Disorganization of thought processes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Perceptual disturbances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Psychomotor hyperactivity and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hypoactivity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1602</Words>
  <Application>Microsoft Office PowerPoint</Application>
  <PresentationFormat>On-screen Show (4:3)</PresentationFormat>
  <Paragraphs>235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سمة Office</vt:lpstr>
      <vt:lpstr>Cognitive Disorders </vt:lpstr>
      <vt:lpstr>Slide 2</vt:lpstr>
      <vt:lpstr>Delirium</vt:lpstr>
      <vt:lpstr>Slide 4</vt:lpstr>
      <vt:lpstr>Risk Factors</vt:lpstr>
      <vt:lpstr>Slide 6</vt:lpstr>
      <vt:lpstr>Slide 7</vt:lpstr>
      <vt:lpstr>Diagnostic Criteria for Delirium Due to General Medical Condition</vt:lpstr>
      <vt:lpstr>Diagnosis and Clinical Features</vt:lpstr>
      <vt:lpstr>Slide 10</vt:lpstr>
      <vt:lpstr>Differential Diagnosis</vt:lpstr>
      <vt:lpstr>Treatment</vt:lpstr>
      <vt:lpstr>Dementia</vt:lpstr>
      <vt:lpstr>Possible Etiologies of Dementia</vt:lpstr>
      <vt:lpstr>Dementia of the Alzheimer's Type</vt:lpstr>
      <vt:lpstr>Vascular Dementia</vt:lpstr>
      <vt:lpstr>Diagnosis and Clinical Features</vt:lpstr>
      <vt:lpstr>Slide 18</vt:lpstr>
      <vt:lpstr>Diagnostic Criteria for Dementia of the Alzheimer's Type</vt:lpstr>
      <vt:lpstr>Slide 20</vt:lpstr>
      <vt:lpstr>Slide 21</vt:lpstr>
      <vt:lpstr>Physical Findings, and Laboratory Examination</vt:lpstr>
      <vt:lpstr>Slide 23</vt:lpstr>
      <vt:lpstr>Treatment</vt:lpstr>
      <vt:lpstr>Pharmacotherapy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disorders </dc:title>
  <dc:creator>TOSHIBA</dc:creator>
  <cp:lastModifiedBy>PSYCHIATRY-DEPT</cp:lastModifiedBy>
  <cp:revision>41</cp:revision>
  <dcterms:created xsi:type="dcterms:W3CDTF">2010-09-29T09:33:51Z</dcterms:created>
  <dcterms:modified xsi:type="dcterms:W3CDTF">2011-09-26T06:45:35Z</dcterms:modified>
</cp:coreProperties>
</file>