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Lst>
  <p:notesMasterIdLst>
    <p:notesMasterId r:id="rId73"/>
  </p:notesMasterIdLst>
  <p:sldIdLst>
    <p:sldId id="257" r:id="rId2"/>
    <p:sldId id="258" r:id="rId3"/>
    <p:sldId id="342" r:id="rId4"/>
    <p:sldId id="260" r:id="rId5"/>
    <p:sldId id="261" r:id="rId6"/>
    <p:sldId id="262" r:id="rId7"/>
    <p:sldId id="341" r:id="rId8"/>
    <p:sldId id="333" r:id="rId9"/>
    <p:sldId id="361" r:id="rId10"/>
    <p:sldId id="344" r:id="rId11"/>
    <p:sldId id="266" r:id="rId12"/>
    <p:sldId id="360" r:id="rId13"/>
    <p:sldId id="348" r:id="rId14"/>
    <p:sldId id="268" r:id="rId15"/>
    <p:sldId id="270" r:id="rId16"/>
    <p:sldId id="280" r:id="rId17"/>
    <p:sldId id="269" r:id="rId18"/>
    <p:sldId id="345" r:id="rId19"/>
    <p:sldId id="343" r:id="rId20"/>
    <p:sldId id="271" r:id="rId21"/>
    <p:sldId id="334" r:id="rId22"/>
    <p:sldId id="273" r:id="rId23"/>
    <p:sldId id="356" r:id="rId24"/>
    <p:sldId id="357" r:id="rId25"/>
    <p:sldId id="274" r:id="rId26"/>
    <p:sldId id="347" r:id="rId27"/>
    <p:sldId id="275" r:id="rId28"/>
    <p:sldId id="276" r:id="rId29"/>
    <p:sldId id="277" r:id="rId30"/>
    <p:sldId id="278" r:id="rId31"/>
    <p:sldId id="358" r:id="rId32"/>
    <p:sldId id="335" r:id="rId33"/>
    <p:sldId id="284" r:id="rId34"/>
    <p:sldId id="285" r:id="rId35"/>
    <p:sldId id="336" r:id="rId36"/>
    <p:sldId id="337" r:id="rId37"/>
    <p:sldId id="338" r:id="rId38"/>
    <p:sldId id="286" r:id="rId39"/>
    <p:sldId id="288" r:id="rId40"/>
    <p:sldId id="289" r:id="rId41"/>
    <p:sldId id="290" r:id="rId42"/>
    <p:sldId id="291" r:id="rId43"/>
    <p:sldId id="292" r:id="rId44"/>
    <p:sldId id="293" r:id="rId45"/>
    <p:sldId id="294" r:id="rId46"/>
    <p:sldId id="359" r:id="rId47"/>
    <p:sldId id="295" r:id="rId48"/>
    <p:sldId id="296" r:id="rId49"/>
    <p:sldId id="297" r:id="rId50"/>
    <p:sldId id="298" r:id="rId51"/>
    <p:sldId id="299" r:id="rId52"/>
    <p:sldId id="300" r:id="rId53"/>
    <p:sldId id="301" r:id="rId54"/>
    <p:sldId id="303" r:id="rId55"/>
    <p:sldId id="304" r:id="rId56"/>
    <p:sldId id="305" r:id="rId57"/>
    <p:sldId id="306" r:id="rId58"/>
    <p:sldId id="315" r:id="rId59"/>
    <p:sldId id="320" r:id="rId60"/>
    <p:sldId id="339" r:id="rId61"/>
    <p:sldId id="340" r:id="rId62"/>
    <p:sldId id="317" r:id="rId63"/>
    <p:sldId id="325" r:id="rId64"/>
    <p:sldId id="349" r:id="rId65"/>
    <p:sldId id="351" r:id="rId66"/>
    <p:sldId id="350" r:id="rId67"/>
    <p:sldId id="352" r:id="rId68"/>
    <p:sldId id="355" r:id="rId69"/>
    <p:sldId id="353" r:id="rId70"/>
    <p:sldId id="354" r:id="rId71"/>
    <p:sldId id="332" r:id="rId7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551" autoAdjust="0"/>
    <p:restoredTop sz="95369" autoAdjust="0"/>
  </p:normalViewPr>
  <p:slideViewPr>
    <p:cSldViewPr>
      <p:cViewPr>
        <p:scale>
          <a:sx n="80" d="100"/>
          <a:sy n="80" d="100"/>
        </p:scale>
        <p:origin x="-28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3D15F9-088F-304E-A2A4-29AE7DE0BA58}" type="doc">
      <dgm:prSet loTypeId="urn:microsoft.com/office/officeart/2005/8/layout/process1" loCatId="" qsTypeId="urn:microsoft.com/office/officeart/2005/8/quickstyle/3D2" qsCatId="3D" csTypeId="urn:microsoft.com/office/officeart/2005/8/colors/colorful1#1" csCatId="colorful" phldr="1"/>
      <dgm:spPr/>
      <dgm:t>
        <a:bodyPr/>
        <a:lstStyle/>
        <a:p>
          <a:endParaRPr lang="en-US"/>
        </a:p>
      </dgm:t>
    </dgm:pt>
    <dgm:pt modelId="{A60DA091-A1EF-2A49-AA4E-6B741811B317}">
      <dgm:prSet phldrT="[Text]"/>
      <dgm:spPr/>
      <dgm:t>
        <a:bodyPr/>
        <a:lstStyle/>
        <a:p>
          <a:r>
            <a:rPr lang="en-US" b="1" dirty="0" smtClean="0"/>
            <a:t>look</a:t>
          </a:r>
          <a:endParaRPr lang="en-US" b="1" dirty="0"/>
        </a:p>
      </dgm:t>
    </dgm:pt>
    <dgm:pt modelId="{2DD2B7A5-5672-A84A-969A-9771C120B86A}" type="parTrans" cxnId="{D36D22A7-8956-ED41-9EE5-E4F3507A3BF8}">
      <dgm:prSet/>
      <dgm:spPr/>
      <dgm:t>
        <a:bodyPr/>
        <a:lstStyle/>
        <a:p>
          <a:endParaRPr lang="en-US"/>
        </a:p>
      </dgm:t>
    </dgm:pt>
    <dgm:pt modelId="{B661BDAB-62EA-594A-8343-A4629631142B}" type="sibTrans" cxnId="{D36D22A7-8956-ED41-9EE5-E4F3507A3BF8}">
      <dgm:prSet/>
      <dgm:spPr/>
      <dgm:t>
        <a:bodyPr/>
        <a:lstStyle/>
        <a:p>
          <a:endParaRPr lang="en-US"/>
        </a:p>
      </dgm:t>
    </dgm:pt>
    <dgm:pt modelId="{C16F212E-8894-E746-817A-7CA30FAF2E8A}">
      <dgm:prSet phldrT="[Text]"/>
      <dgm:spPr/>
      <dgm:t>
        <a:bodyPr/>
        <a:lstStyle/>
        <a:p>
          <a:r>
            <a:rPr lang="en-US" b="1" dirty="0" smtClean="0"/>
            <a:t>feel</a:t>
          </a:r>
          <a:endParaRPr lang="en-US" b="1" dirty="0"/>
        </a:p>
      </dgm:t>
    </dgm:pt>
    <dgm:pt modelId="{2A817425-6FA7-BA46-9678-87A3D77223CB}" type="parTrans" cxnId="{814913A0-1CB1-A648-91DC-D639C83896F5}">
      <dgm:prSet/>
      <dgm:spPr/>
      <dgm:t>
        <a:bodyPr/>
        <a:lstStyle/>
        <a:p>
          <a:endParaRPr lang="en-US"/>
        </a:p>
      </dgm:t>
    </dgm:pt>
    <dgm:pt modelId="{CECA5E7E-CEE0-2342-8769-12F6B6228BC9}" type="sibTrans" cxnId="{814913A0-1CB1-A648-91DC-D639C83896F5}">
      <dgm:prSet/>
      <dgm:spPr/>
      <dgm:t>
        <a:bodyPr/>
        <a:lstStyle/>
        <a:p>
          <a:endParaRPr lang="en-US"/>
        </a:p>
      </dgm:t>
    </dgm:pt>
    <dgm:pt modelId="{DA5F587E-A2E4-FC4D-BB9D-9DED2B012A91}">
      <dgm:prSet phldrT="[Text]"/>
      <dgm:spPr/>
      <dgm:t>
        <a:bodyPr/>
        <a:lstStyle/>
        <a:p>
          <a:r>
            <a:rPr lang="en-US" b="1" dirty="0" smtClean="0"/>
            <a:t>movement</a:t>
          </a:r>
          <a:endParaRPr lang="en-US" b="1" dirty="0"/>
        </a:p>
      </dgm:t>
    </dgm:pt>
    <dgm:pt modelId="{B06F99B6-6DEB-CA4A-B45C-4B6565DB4206}" type="parTrans" cxnId="{7B1556BC-4CFB-D348-BD8E-ED6663DC6162}">
      <dgm:prSet/>
      <dgm:spPr/>
      <dgm:t>
        <a:bodyPr/>
        <a:lstStyle/>
        <a:p>
          <a:endParaRPr lang="en-US"/>
        </a:p>
      </dgm:t>
    </dgm:pt>
    <dgm:pt modelId="{08AA35C5-41B9-CA42-AE8C-44D6001EB4F6}" type="sibTrans" cxnId="{7B1556BC-4CFB-D348-BD8E-ED6663DC6162}">
      <dgm:prSet/>
      <dgm:spPr/>
      <dgm:t>
        <a:bodyPr/>
        <a:lstStyle/>
        <a:p>
          <a:endParaRPr lang="en-US"/>
        </a:p>
      </dgm:t>
    </dgm:pt>
    <dgm:pt modelId="{256032A8-C6DB-1242-91B6-DB1CB392303C}">
      <dgm:prSet phldrT="[Text]"/>
      <dgm:spPr/>
      <dgm:t>
        <a:bodyPr/>
        <a:lstStyle/>
        <a:p>
          <a:r>
            <a:rPr lang="en-US" b="1" dirty="0" smtClean="0"/>
            <a:t>Neurological test</a:t>
          </a:r>
          <a:endParaRPr lang="en-US" b="1" dirty="0"/>
        </a:p>
      </dgm:t>
    </dgm:pt>
    <dgm:pt modelId="{BECFD288-37BE-E147-B7B4-0025FA11EE27}" type="parTrans" cxnId="{C015B1B7-24CE-6748-88B8-EFFAE8B848E8}">
      <dgm:prSet/>
      <dgm:spPr/>
      <dgm:t>
        <a:bodyPr/>
        <a:lstStyle/>
        <a:p>
          <a:endParaRPr lang="en-US"/>
        </a:p>
      </dgm:t>
    </dgm:pt>
    <dgm:pt modelId="{21E2CE0D-826F-4345-8642-B653027945A9}" type="sibTrans" cxnId="{C015B1B7-24CE-6748-88B8-EFFAE8B848E8}">
      <dgm:prSet/>
      <dgm:spPr/>
      <dgm:t>
        <a:bodyPr/>
        <a:lstStyle/>
        <a:p>
          <a:endParaRPr lang="en-US"/>
        </a:p>
      </dgm:t>
    </dgm:pt>
    <dgm:pt modelId="{826B2D10-0353-4F4B-8878-8A9BD82B77AC}" type="pres">
      <dgm:prSet presAssocID="{EE3D15F9-088F-304E-A2A4-29AE7DE0BA58}" presName="Name0" presStyleCnt="0">
        <dgm:presLayoutVars>
          <dgm:dir/>
          <dgm:resizeHandles val="exact"/>
        </dgm:presLayoutVars>
      </dgm:prSet>
      <dgm:spPr/>
      <dgm:t>
        <a:bodyPr/>
        <a:lstStyle/>
        <a:p>
          <a:endParaRPr lang="en-US"/>
        </a:p>
      </dgm:t>
    </dgm:pt>
    <dgm:pt modelId="{12FC5B10-19B6-914B-841E-C001405E5D8D}" type="pres">
      <dgm:prSet presAssocID="{A60DA091-A1EF-2A49-AA4E-6B741811B317}" presName="node" presStyleLbl="node1" presStyleIdx="0" presStyleCnt="4">
        <dgm:presLayoutVars>
          <dgm:bulletEnabled val="1"/>
        </dgm:presLayoutVars>
      </dgm:prSet>
      <dgm:spPr/>
      <dgm:t>
        <a:bodyPr/>
        <a:lstStyle/>
        <a:p>
          <a:endParaRPr lang="en-US"/>
        </a:p>
      </dgm:t>
    </dgm:pt>
    <dgm:pt modelId="{DBABEE68-B666-CF48-B19F-85389574479A}" type="pres">
      <dgm:prSet presAssocID="{B661BDAB-62EA-594A-8343-A4629631142B}" presName="sibTrans" presStyleLbl="sibTrans2D1" presStyleIdx="0" presStyleCnt="3"/>
      <dgm:spPr/>
      <dgm:t>
        <a:bodyPr/>
        <a:lstStyle/>
        <a:p>
          <a:endParaRPr lang="en-US"/>
        </a:p>
      </dgm:t>
    </dgm:pt>
    <dgm:pt modelId="{D8A8E14A-A235-904F-A116-221AE97677F3}" type="pres">
      <dgm:prSet presAssocID="{B661BDAB-62EA-594A-8343-A4629631142B}" presName="connectorText" presStyleLbl="sibTrans2D1" presStyleIdx="0" presStyleCnt="3"/>
      <dgm:spPr/>
      <dgm:t>
        <a:bodyPr/>
        <a:lstStyle/>
        <a:p>
          <a:endParaRPr lang="en-US"/>
        </a:p>
      </dgm:t>
    </dgm:pt>
    <dgm:pt modelId="{96C203F7-109D-4A4A-902C-1BB36D1948C5}" type="pres">
      <dgm:prSet presAssocID="{C16F212E-8894-E746-817A-7CA30FAF2E8A}" presName="node" presStyleLbl="node1" presStyleIdx="1" presStyleCnt="4">
        <dgm:presLayoutVars>
          <dgm:bulletEnabled val="1"/>
        </dgm:presLayoutVars>
      </dgm:prSet>
      <dgm:spPr/>
      <dgm:t>
        <a:bodyPr/>
        <a:lstStyle/>
        <a:p>
          <a:endParaRPr lang="en-US"/>
        </a:p>
      </dgm:t>
    </dgm:pt>
    <dgm:pt modelId="{97745E94-1E04-DA49-AF6F-F50051A0B403}" type="pres">
      <dgm:prSet presAssocID="{CECA5E7E-CEE0-2342-8769-12F6B6228BC9}" presName="sibTrans" presStyleLbl="sibTrans2D1" presStyleIdx="1" presStyleCnt="3"/>
      <dgm:spPr/>
      <dgm:t>
        <a:bodyPr/>
        <a:lstStyle/>
        <a:p>
          <a:endParaRPr lang="en-US"/>
        </a:p>
      </dgm:t>
    </dgm:pt>
    <dgm:pt modelId="{0A5EFCF4-0735-7B48-ACD6-5F8542FC2CD4}" type="pres">
      <dgm:prSet presAssocID="{CECA5E7E-CEE0-2342-8769-12F6B6228BC9}" presName="connectorText" presStyleLbl="sibTrans2D1" presStyleIdx="1" presStyleCnt="3"/>
      <dgm:spPr/>
      <dgm:t>
        <a:bodyPr/>
        <a:lstStyle/>
        <a:p>
          <a:endParaRPr lang="en-US"/>
        </a:p>
      </dgm:t>
    </dgm:pt>
    <dgm:pt modelId="{A24BBEDA-1C25-144C-B17E-BE933427FEE5}" type="pres">
      <dgm:prSet presAssocID="{DA5F587E-A2E4-FC4D-BB9D-9DED2B012A91}" presName="node" presStyleLbl="node1" presStyleIdx="2" presStyleCnt="4">
        <dgm:presLayoutVars>
          <dgm:bulletEnabled val="1"/>
        </dgm:presLayoutVars>
      </dgm:prSet>
      <dgm:spPr/>
      <dgm:t>
        <a:bodyPr/>
        <a:lstStyle/>
        <a:p>
          <a:endParaRPr lang="en-US"/>
        </a:p>
      </dgm:t>
    </dgm:pt>
    <dgm:pt modelId="{377AF364-3941-0B4B-8255-E6C6129BFF39}" type="pres">
      <dgm:prSet presAssocID="{08AA35C5-41B9-CA42-AE8C-44D6001EB4F6}" presName="sibTrans" presStyleLbl="sibTrans2D1" presStyleIdx="2" presStyleCnt="3"/>
      <dgm:spPr/>
      <dgm:t>
        <a:bodyPr/>
        <a:lstStyle/>
        <a:p>
          <a:endParaRPr lang="en-US"/>
        </a:p>
      </dgm:t>
    </dgm:pt>
    <dgm:pt modelId="{65F14DFA-8B03-2049-B5C4-D786A825A8B4}" type="pres">
      <dgm:prSet presAssocID="{08AA35C5-41B9-CA42-AE8C-44D6001EB4F6}" presName="connectorText" presStyleLbl="sibTrans2D1" presStyleIdx="2" presStyleCnt="3"/>
      <dgm:spPr/>
      <dgm:t>
        <a:bodyPr/>
        <a:lstStyle/>
        <a:p>
          <a:endParaRPr lang="en-US"/>
        </a:p>
      </dgm:t>
    </dgm:pt>
    <dgm:pt modelId="{AB6AD691-6674-3E40-8D75-0CF1526E502E}" type="pres">
      <dgm:prSet presAssocID="{256032A8-C6DB-1242-91B6-DB1CB392303C}" presName="node" presStyleLbl="node1" presStyleIdx="3" presStyleCnt="4">
        <dgm:presLayoutVars>
          <dgm:bulletEnabled val="1"/>
        </dgm:presLayoutVars>
      </dgm:prSet>
      <dgm:spPr/>
      <dgm:t>
        <a:bodyPr/>
        <a:lstStyle/>
        <a:p>
          <a:endParaRPr lang="en-US"/>
        </a:p>
      </dgm:t>
    </dgm:pt>
  </dgm:ptLst>
  <dgm:cxnLst>
    <dgm:cxn modelId="{BEAE9BF5-7DBC-4C31-A960-982BD7DCF259}" type="presOf" srcId="{CECA5E7E-CEE0-2342-8769-12F6B6228BC9}" destId="{0A5EFCF4-0735-7B48-ACD6-5F8542FC2CD4}" srcOrd="1" destOrd="0" presId="urn:microsoft.com/office/officeart/2005/8/layout/process1"/>
    <dgm:cxn modelId="{50DFE6E2-A0E4-4306-8A36-A6F2C102C6F3}" type="presOf" srcId="{08AA35C5-41B9-CA42-AE8C-44D6001EB4F6}" destId="{377AF364-3941-0B4B-8255-E6C6129BFF39}" srcOrd="0" destOrd="0" presId="urn:microsoft.com/office/officeart/2005/8/layout/process1"/>
    <dgm:cxn modelId="{7B1556BC-4CFB-D348-BD8E-ED6663DC6162}" srcId="{EE3D15F9-088F-304E-A2A4-29AE7DE0BA58}" destId="{DA5F587E-A2E4-FC4D-BB9D-9DED2B012A91}" srcOrd="2" destOrd="0" parTransId="{B06F99B6-6DEB-CA4A-B45C-4B6565DB4206}" sibTransId="{08AA35C5-41B9-CA42-AE8C-44D6001EB4F6}"/>
    <dgm:cxn modelId="{D36D22A7-8956-ED41-9EE5-E4F3507A3BF8}" srcId="{EE3D15F9-088F-304E-A2A4-29AE7DE0BA58}" destId="{A60DA091-A1EF-2A49-AA4E-6B741811B317}" srcOrd="0" destOrd="0" parTransId="{2DD2B7A5-5672-A84A-969A-9771C120B86A}" sibTransId="{B661BDAB-62EA-594A-8343-A4629631142B}"/>
    <dgm:cxn modelId="{72F2B52E-F2F9-4973-AE68-A546DFC4A8BD}" type="presOf" srcId="{B661BDAB-62EA-594A-8343-A4629631142B}" destId="{DBABEE68-B666-CF48-B19F-85389574479A}" srcOrd="0" destOrd="0" presId="urn:microsoft.com/office/officeart/2005/8/layout/process1"/>
    <dgm:cxn modelId="{1666C4CF-D494-482A-9D1C-5252CA4FE02B}" type="presOf" srcId="{08AA35C5-41B9-CA42-AE8C-44D6001EB4F6}" destId="{65F14DFA-8B03-2049-B5C4-D786A825A8B4}" srcOrd="1" destOrd="0" presId="urn:microsoft.com/office/officeart/2005/8/layout/process1"/>
    <dgm:cxn modelId="{1D08BCC9-21BD-42CF-8C40-0A6AE9C4BFB0}" type="presOf" srcId="{EE3D15F9-088F-304E-A2A4-29AE7DE0BA58}" destId="{826B2D10-0353-4F4B-8878-8A9BD82B77AC}" srcOrd="0" destOrd="0" presId="urn:microsoft.com/office/officeart/2005/8/layout/process1"/>
    <dgm:cxn modelId="{814913A0-1CB1-A648-91DC-D639C83896F5}" srcId="{EE3D15F9-088F-304E-A2A4-29AE7DE0BA58}" destId="{C16F212E-8894-E746-817A-7CA30FAF2E8A}" srcOrd="1" destOrd="0" parTransId="{2A817425-6FA7-BA46-9678-87A3D77223CB}" sibTransId="{CECA5E7E-CEE0-2342-8769-12F6B6228BC9}"/>
    <dgm:cxn modelId="{5C472B02-9E11-48BD-B3B5-9921CDAD7348}" type="presOf" srcId="{256032A8-C6DB-1242-91B6-DB1CB392303C}" destId="{AB6AD691-6674-3E40-8D75-0CF1526E502E}" srcOrd="0" destOrd="0" presId="urn:microsoft.com/office/officeart/2005/8/layout/process1"/>
    <dgm:cxn modelId="{C015B1B7-24CE-6748-88B8-EFFAE8B848E8}" srcId="{EE3D15F9-088F-304E-A2A4-29AE7DE0BA58}" destId="{256032A8-C6DB-1242-91B6-DB1CB392303C}" srcOrd="3" destOrd="0" parTransId="{BECFD288-37BE-E147-B7B4-0025FA11EE27}" sibTransId="{21E2CE0D-826F-4345-8642-B653027945A9}"/>
    <dgm:cxn modelId="{DF770D53-1919-4DA9-92FC-32B6B1F2629E}" type="presOf" srcId="{C16F212E-8894-E746-817A-7CA30FAF2E8A}" destId="{96C203F7-109D-4A4A-902C-1BB36D1948C5}" srcOrd="0" destOrd="0" presId="urn:microsoft.com/office/officeart/2005/8/layout/process1"/>
    <dgm:cxn modelId="{6F516118-603F-4EB7-9CEA-9A79E9AFA650}" type="presOf" srcId="{DA5F587E-A2E4-FC4D-BB9D-9DED2B012A91}" destId="{A24BBEDA-1C25-144C-B17E-BE933427FEE5}" srcOrd="0" destOrd="0" presId="urn:microsoft.com/office/officeart/2005/8/layout/process1"/>
    <dgm:cxn modelId="{BE1C7C80-3213-466E-B3FD-3A0FFA3D0944}" type="presOf" srcId="{A60DA091-A1EF-2A49-AA4E-6B741811B317}" destId="{12FC5B10-19B6-914B-841E-C001405E5D8D}" srcOrd="0" destOrd="0" presId="urn:microsoft.com/office/officeart/2005/8/layout/process1"/>
    <dgm:cxn modelId="{2701B899-2487-4A48-8A1C-605215AB9BDE}" type="presOf" srcId="{CECA5E7E-CEE0-2342-8769-12F6B6228BC9}" destId="{97745E94-1E04-DA49-AF6F-F50051A0B403}" srcOrd="0" destOrd="0" presId="urn:microsoft.com/office/officeart/2005/8/layout/process1"/>
    <dgm:cxn modelId="{CF167362-F735-497D-8E2F-0AC5646DDEA2}" type="presOf" srcId="{B661BDAB-62EA-594A-8343-A4629631142B}" destId="{D8A8E14A-A235-904F-A116-221AE97677F3}" srcOrd="1" destOrd="0" presId="urn:microsoft.com/office/officeart/2005/8/layout/process1"/>
    <dgm:cxn modelId="{6ECA0CC8-6D7B-4E62-AD8C-F53FAE84C068}" type="presParOf" srcId="{826B2D10-0353-4F4B-8878-8A9BD82B77AC}" destId="{12FC5B10-19B6-914B-841E-C001405E5D8D}" srcOrd="0" destOrd="0" presId="urn:microsoft.com/office/officeart/2005/8/layout/process1"/>
    <dgm:cxn modelId="{8D1FE6A8-C68F-42C0-B0AE-C48FCB252639}" type="presParOf" srcId="{826B2D10-0353-4F4B-8878-8A9BD82B77AC}" destId="{DBABEE68-B666-CF48-B19F-85389574479A}" srcOrd="1" destOrd="0" presId="urn:microsoft.com/office/officeart/2005/8/layout/process1"/>
    <dgm:cxn modelId="{0EC09165-32FF-4A48-B34F-37EBBC4601CE}" type="presParOf" srcId="{DBABEE68-B666-CF48-B19F-85389574479A}" destId="{D8A8E14A-A235-904F-A116-221AE97677F3}" srcOrd="0" destOrd="0" presId="urn:microsoft.com/office/officeart/2005/8/layout/process1"/>
    <dgm:cxn modelId="{265A24D3-C6DA-4798-8F5A-2036AFE89508}" type="presParOf" srcId="{826B2D10-0353-4F4B-8878-8A9BD82B77AC}" destId="{96C203F7-109D-4A4A-902C-1BB36D1948C5}" srcOrd="2" destOrd="0" presId="urn:microsoft.com/office/officeart/2005/8/layout/process1"/>
    <dgm:cxn modelId="{69CEA894-4B29-46C6-BCA3-B8E1A1129E85}" type="presParOf" srcId="{826B2D10-0353-4F4B-8878-8A9BD82B77AC}" destId="{97745E94-1E04-DA49-AF6F-F50051A0B403}" srcOrd="3" destOrd="0" presId="urn:microsoft.com/office/officeart/2005/8/layout/process1"/>
    <dgm:cxn modelId="{59C783FA-490A-490B-8865-038F2A41CC40}" type="presParOf" srcId="{97745E94-1E04-DA49-AF6F-F50051A0B403}" destId="{0A5EFCF4-0735-7B48-ACD6-5F8542FC2CD4}" srcOrd="0" destOrd="0" presId="urn:microsoft.com/office/officeart/2005/8/layout/process1"/>
    <dgm:cxn modelId="{93CB940B-C7BB-441D-9DB2-CED99B6BA3BB}" type="presParOf" srcId="{826B2D10-0353-4F4B-8878-8A9BD82B77AC}" destId="{A24BBEDA-1C25-144C-B17E-BE933427FEE5}" srcOrd="4" destOrd="0" presId="urn:microsoft.com/office/officeart/2005/8/layout/process1"/>
    <dgm:cxn modelId="{2B39E66C-F053-4145-9B93-5C505D71D7F7}" type="presParOf" srcId="{826B2D10-0353-4F4B-8878-8A9BD82B77AC}" destId="{377AF364-3941-0B4B-8255-E6C6129BFF39}" srcOrd="5" destOrd="0" presId="urn:microsoft.com/office/officeart/2005/8/layout/process1"/>
    <dgm:cxn modelId="{1EFDC9DA-11F3-4796-B5DF-6FE365A3F0A7}" type="presParOf" srcId="{377AF364-3941-0B4B-8255-E6C6129BFF39}" destId="{65F14DFA-8B03-2049-B5C4-D786A825A8B4}" srcOrd="0" destOrd="0" presId="urn:microsoft.com/office/officeart/2005/8/layout/process1"/>
    <dgm:cxn modelId="{9898DD69-F144-4154-893E-520448DCC661}" type="presParOf" srcId="{826B2D10-0353-4F4B-8878-8A9BD82B77AC}" destId="{AB6AD691-6674-3E40-8D75-0CF1526E502E}"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63E37B-FF42-4724-9BC4-50AFE6FA7A8A}" type="doc">
      <dgm:prSet loTypeId="urn:microsoft.com/office/officeart/2005/8/layout/orgChart1" loCatId="hierarchy" qsTypeId="urn:microsoft.com/office/officeart/2005/8/quickstyle/simple1" qsCatId="simple" csTypeId="urn:microsoft.com/office/officeart/2005/8/colors/accent1_3" csCatId="accent1" phldr="1"/>
      <dgm:spPr/>
      <dgm:t>
        <a:bodyPr/>
        <a:lstStyle/>
        <a:p>
          <a:pPr rtl="1"/>
          <a:endParaRPr lang="ar-SA"/>
        </a:p>
      </dgm:t>
    </dgm:pt>
    <dgm:pt modelId="{C8C1E3AF-E384-4C1E-BCAB-5DC3CCF6EEE4}" type="asst">
      <dgm:prSet phldrT="[Text]"/>
      <dgm:spPr/>
      <dgm:t>
        <a:bodyPr/>
        <a:lstStyle/>
        <a:p>
          <a:pPr rtl="1"/>
          <a:r>
            <a:rPr lang="en-US" dirty="0" smtClean="0"/>
            <a:t>Pharmacological </a:t>
          </a:r>
          <a:endParaRPr lang="ar-SA" dirty="0"/>
        </a:p>
      </dgm:t>
    </dgm:pt>
    <dgm:pt modelId="{9B1C0BE8-E964-42DD-A933-3B194D570C09}" type="parTrans" cxnId="{D7558773-A5F3-49F6-B618-5E04DBCCFF5C}">
      <dgm:prSet/>
      <dgm:spPr/>
      <dgm:t>
        <a:bodyPr/>
        <a:lstStyle/>
        <a:p>
          <a:pPr rtl="1"/>
          <a:endParaRPr lang="ar-SA"/>
        </a:p>
      </dgm:t>
    </dgm:pt>
    <dgm:pt modelId="{2C80ACD0-BDDE-4890-9B9C-C8E0209EB0A5}" type="sibTrans" cxnId="{D7558773-A5F3-49F6-B618-5E04DBCCFF5C}">
      <dgm:prSet/>
      <dgm:spPr/>
      <dgm:t>
        <a:bodyPr/>
        <a:lstStyle/>
        <a:p>
          <a:pPr rtl="1"/>
          <a:endParaRPr lang="ar-SA"/>
        </a:p>
      </dgm:t>
    </dgm:pt>
    <dgm:pt modelId="{9F9E4B03-D1C8-4ACC-9789-830FF242FE41}">
      <dgm:prSet phldrT="[Text]"/>
      <dgm:spPr/>
      <dgm:t>
        <a:bodyPr/>
        <a:lstStyle/>
        <a:p>
          <a:pPr rtl="1"/>
          <a:r>
            <a:rPr lang="en-US" dirty="0" smtClean="0"/>
            <a:t>Oral drugs</a:t>
          </a:r>
          <a:endParaRPr lang="ar-SA" dirty="0"/>
        </a:p>
      </dgm:t>
    </dgm:pt>
    <dgm:pt modelId="{8A72EF8F-D623-4272-981A-79434586F6FC}" type="parTrans" cxnId="{87B5D194-CAD8-428B-AB3C-85D0C99CD292}">
      <dgm:prSet/>
      <dgm:spPr/>
      <dgm:t>
        <a:bodyPr/>
        <a:lstStyle/>
        <a:p>
          <a:pPr rtl="1"/>
          <a:endParaRPr lang="ar-SA"/>
        </a:p>
      </dgm:t>
    </dgm:pt>
    <dgm:pt modelId="{58C2224E-78C2-4E70-8B93-280DBA2EE8D0}" type="sibTrans" cxnId="{87B5D194-CAD8-428B-AB3C-85D0C99CD292}">
      <dgm:prSet/>
      <dgm:spPr/>
      <dgm:t>
        <a:bodyPr/>
        <a:lstStyle/>
        <a:p>
          <a:pPr rtl="1"/>
          <a:endParaRPr lang="ar-SA"/>
        </a:p>
      </dgm:t>
    </dgm:pt>
    <dgm:pt modelId="{3201733B-B19B-4697-8E55-00EA40F3E69E}">
      <dgm:prSet phldrT="[Text]"/>
      <dgm:spPr/>
      <dgm:t>
        <a:bodyPr/>
        <a:lstStyle/>
        <a:p>
          <a:pPr rtl="1"/>
          <a:r>
            <a:rPr lang="en-US" dirty="0" smtClean="0"/>
            <a:t>Local injection</a:t>
          </a:r>
          <a:endParaRPr lang="ar-SA" dirty="0"/>
        </a:p>
      </dgm:t>
    </dgm:pt>
    <dgm:pt modelId="{34170E18-363B-4A6D-BEDB-76E56563660F}" type="parTrans" cxnId="{50BF0954-5410-4DB8-AB08-A087591599B6}">
      <dgm:prSet/>
      <dgm:spPr/>
      <dgm:t>
        <a:bodyPr/>
        <a:lstStyle/>
        <a:p>
          <a:pPr rtl="1"/>
          <a:endParaRPr lang="ar-SA"/>
        </a:p>
      </dgm:t>
    </dgm:pt>
    <dgm:pt modelId="{AA034299-C039-4D71-8D7D-D86C07D61C4A}" type="sibTrans" cxnId="{50BF0954-5410-4DB8-AB08-A087591599B6}">
      <dgm:prSet/>
      <dgm:spPr/>
      <dgm:t>
        <a:bodyPr/>
        <a:lstStyle/>
        <a:p>
          <a:pPr rtl="1"/>
          <a:endParaRPr lang="ar-SA"/>
        </a:p>
      </dgm:t>
    </dgm:pt>
    <dgm:pt modelId="{A962713D-2B93-4A4F-93C3-F1741DABE607}">
      <dgm:prSet phldrT="[Text]"/>
      <dgm:spPr/>
      <dgm:t>
        <a:bodyPr/>
        <a:lstStyle/>
        <a:p>
          <a:pPr rtl="1"/>
          <a:r>
            <a:rPr lang="en-US" dirty="0" smtClean="0"/>
            <a:t>Non-drug</a:t>
          </a:r>
          <a:endParaRPr lang="ar-SA" dirty="0"/>
        </a:p>
      </dgm:t>
    </dgm:pt>
    <dgm:pt modelId="{D82C6481-D272-4543-8368-789E324258A3}" type="parTrans" cxnId="{FFDDF64E-A27D-49E8-A85E-01044B441486}">
      <dgm:prSet/>
      <dgm:spPr/>
      <dgm:t>
        <a:bodyPr/>
        <a:lstStyle/>
        <a:p>
          <a:pPr rtl="1"/>
          <a:endParaRPr lang="ar-SA"/>
        </a:p>
      </dgm:t>
    </dgm:pt>
    <dgm:pt modelId="{243B06BB-6BA0-4D57-BC9C-6406A820F1BA}" type="sibTrans" cxnId="{FFDDF64E-A27D-49E8-A85E-01044B441486}">
      <dgm:prSet/>
      <dgm:spPr/>
      <dgm:t>
        <a:bodyPr/>
        <a:lstStyle/>
        <a:p>
          <a:pPr rtl="1"/>
          <a:endParaRPr lang="ar-SA"/>
        </a:p>
      </dgm:t>
    </dgm:pt>
    <dgm:pt modelId="{403356CC-7F22-4193-9D2C-B6E61A189C8D}" type="pres">
      <dgm:prSet presAssocID="{7563E37B-FF42-4724-9BC4-50AFE6FA7A8A}" presName="hierChild1" presStyleCnt="0">
        <dgm:presLayoutVars>
          <dgm:orgChart val="1"/>
          <dgm:chPref val="1"/>
          <dgm:dir/>
          <dgm:animOne val="branch"/>
          <dgm:animLvl val="lvl"/>
          <dgm:resizeHandles/>
        </dgm:presLayoutVars>
      </dgm:prSet>
      <dgm:spPr/>
      <dgm:t>
        <a:bodyPr/>
        <a:lstStyle/>
        <a:p>
          <a:endParaRPr lang="en-US"/>
        </a:p>
      </dgm:t>
    </dgm:pt>
    <dgm:pt modelId="{02187692-1DCE-49A6-BDB5-58B4D1531140}" type="pres">
      <dgm:prSet presAssocID="{C8C1E3AF-E384-4C1E-BCAB-5DC3CCF6EEE4}" presName="hierRoot1" presStyleCnt="0">
        <dgm:presLayoutVars>
          <dgm:hierBranch val="init"/>
        </dgm:presLayoutVars>
      </dgm:prSet>
      <dgm:spPr/>
      <dgm:t>
        <a:bodyPr/>
        <a:lstStyle/>
        <a:p>
          <a:pPr rtl="1"/>
          <a:endParaRPr lang="ar-SA"/>
        </a:p>
      </dgm:t>
    </dgm:pt>
    <dgm:pt modelId="{C3A79085-FF05-4419-B26F-E6247858685B}" type="pres">
      <dgm:prSet presAssocID="{C8C1E3AF-E384-4C1E-BCAB-5DC3CCF6EEE4}" presName="rootComposite1" presStyleCnt="0"/>
      <dgm:spPr/>
      <dgm:t>
        <a:bodyPr/>
        <a:lstStyle/>
        <a:p>
          <a:pPr rtl="1"/>
          <a:endParaRPr lang="ar-SA"/>
        </a:p>
      </dgm:t>
    </dgm:pt>
    <dgm:pt modelId="{3206E3A3-A795-4009-86AB-78ADD9755EB0}" type="pres">
      <dgm:prSet presAssocID="{C8C1E3AF-E384-4C1E-BCAB-5DC3CCF6EEE4}" presName="rootText1" presStyleLbl="node0" presStyleIdx="0" presStyleCnt="1">
        <dgm:presLayoutVars>
          <dgm:chPref val="3"/>
        </dgm:presLayoutVars>
      </dgm:prSet>
      <dgm:spPr/>
      <dgm:t>
        <a:bodyPr/>
        <a:lstStyle/>
        <a:p>
          <a:endParaRPr lang="en-US"/>
        </a:p>
      </dgm:t>
    </dgm:pt>
    <dgm:pt modelId="{7AE7A5E1-8775-49B1-8179-A384E8CE8859}" type="pres">
      <dgm:prSet presAssocID="{C8C1E3AF-E384-4C1E-BCAB-5DC3CCF6EEE4}" presName="rootConnector1" presStyleLbl="asst0" presStyleIdx="0" presStyleCnt="0"/>
      <dgm:spPr/>
      <dgm:t>
        <a:bodyPr/>
        <a:lstStyle/>
        <a:p>
          <a:endParaRPr lang="en-US"/>
        </a:p>
      </dgm:t>
    </dgm:pt>
    <dgm:pt modelId="{7C6F4BC7-C004-4CF5-BBAE-589EB09F8923}" type="pres">
      <dgm:prSet presAssocID="{C8C1E3AF-E384-4C1E-BCAB-5DC3CCF6EEE4}" presName="hierChild2" presStyleCnt="0"/>
      <dgm:spPr/>
      <dgm:t>
        <a:bodyPr/>
        <a:lstStyle/>
        <a:p>
          <a:pPr rtl="1"/>
          <a:endParaRPr lang="ar-SA"/>
        </a:p>
      </dgm:t>
    </dgm:pt>
    <dgm:pt modelId="{F0230AE8-0137-45E3-9C60-C32872D47BD2}" type="pres">
      <dgm:prSet presAssocID="{8A72EF8F-D623-4272-981A-79434586F6FC}" presName="Name37" presStyleLbl="parChTrans1D2" presStyleIdx="0" presStyleCnt="3"/>
      <dgm:spPr/>
      <dgm:t>
        <a:bodyPr/>
        <a:lstStyle/>
        <a:p>
          <a:endParaRPr lang="en-US"/>
        </a:p>
      </dgm:t>
    </dgm:pt>
    <dgm:pt modelId="{314162E4-0AD7-46F0-8BA0-5A7EC89C72B5}" type="pres">
      <dgm:prSet presAssocID="{9F9E4B03-D1C8-4ACC-9789-830FF242FE41}" presName="hierRoot2" presStyleCnt="0">
        <dgm:presLayoutVars>
          <dgm:hierBranch val="init"/>
        </dgm:presLayoutVars>
      </dgm:prSet>
      <dgm:spPr/>
      <dgm:t>
        <a:bodyPr/>
        <a:lstStyle/>
        <a:p>
          <a:pPr rtl="1"/>
          <a:endParaRPr lang="ar-SA"/>
        </a:p>
      </dgm:t>
    </dgm:pt>
    <dgm:pt modelId="{8DE33A7C-567F-47D9-8AB4-8429C4CC8A9B}" type="pres">
      <dgm:prSet presAssocID="{9F9E4B03-D1C8-4ACC-9789-830FF242FE41}" presName="rootComposite" presStyleCnt="0"/>
      <dgm:spPr/>
      <dgm:t>
        <a:bodyPr/>
        <a:lstStyle/>
        <a:p>
          <a:pPr rtl="1"/>
          <a:endParaRPr lang="ar-SA"/>
        </a:p>
      </dgm:t>
    </dgm:pt>
    <dgm:pt modelId="{CB861F0C-3D3E-434A-902A-497536C01DAC}" type="pres">
      <dgm:prSet presAssocID="{9F9E4B03-D1C8-4ACC-9789-830FF242FE41}" presName="rootText" presStyleLbl="node2" presStyleIdx="0" presStyleCnt="3">
        <dgm:presLayoutVars>
          <dgm:chPref val="3"/>
        </dgm:presLayoutVars>
      </dgm:prSet>
      <dgm:spPr/>
      <dgm:t>
        <a:bodyPr/>
        <a:lstStyle/>
        <a:p>
          <a:pPr rtl="1"/>
          <a:endParaRPr lang="ar-SA"/>
        </a:p>
      </dgm:t>
    </dgm:pt>
    <dgm:pt modelId="{AF828B96-EE02-41D4-95EB-BF0EF4D4E618}" type="pres">
      <dgm:prSet presAssocID="{9F9E4B03-D1C8-4ACC-9789-830FF242FE41}" presName="rootConnector" presStyleLbl="node2" presStyleIdx="0" presStyleCnt="3"/>
      <dgm:spPr/>
      <dgm:t>
        <a:bodyPr/>
        <a:lstStyle/>
        <a:p>
          <a:endParaRPr lang="en-US"/>
        </a:p>
      </dgm:t>
    </dgm:pt>
    <dgm:pt modelId="{14B527DE-9912-4D69-8534-9DA03B9FFADD}" type="pres">
      <dgm:prSet presAssocID="{9F9E4B03-D1C8-4ACC-9789-830FF242FE41}" presName="hierChild4" presStyleCnt="0"/>
      <dgm:spPr/>
      <dgm:t>
        <a:bodyPr/>
        <a:lstStyle/>
        <a:p>
          <a:pPr rtl="1"/>
          <a:endParaRPr lang="ar-SA"/>
        </a:p>
      </dgm:t>
    </dgm:pt>
    <dgm:pt modelId="{B868CE66-B219-4FA1-888B-DE8F215258B3}" type="pres">
      <dgm:prSet presAssocID="{9F9E4B03-D1C8-4ACC-9789-830FF242FE41}" presName="hierChild5" presStyleCnt="0"/>
      <dgm:spPr/>
      <dgm:t>
        <a:bodyPr/>
        <a:lstStyle/>
        <a:p>
          <a:pPr rtl="1"/>
          <a:endParaRPr lang="ar-SA"/>
        </a:p>
      </dgm:t>
    </dgm:pt>
    <dgm:pt modelId="{B8A7576F-010A-4914-9CBE-2EA4E0819124}" type="pres">
      <dgm:prSet presAssocID="{34170E18-363B-4A6D-BEDB-76E56563660F}" presName="Name37" presStyleLbl="parChTrans1D2" presStyleIdx="1" presStyleCnt="3"/>
      <dgm:spPr/>
      <dgm:t>
        <a:bodyPr/>
        <a:lstStyle/>
        <a:p>
          <a:endParaRPr lang="en-US"/>
        </a:p>
      </dgm:t>
    </dgm:pt>
    <dgm:pt modelId="{8257353C-21F5-4B16-980E-FC00374C403D}" type="pres">
      <dgm:prSet presAssocID="{3201733B-B19B-4697-8E55-00EA40F3E69E}" presName="hierRoot2" presStyleCnt="0">
        <dgm:presLayoutVars>
          <dgm:hierBranch val="init"/>
        </dgm:presLayoutVars>
      </dgm:prSet>
      <dgm:spPr/>
      <dgm:t>
        <a:bodyPr/>
        <a:lstStyle/>
        <a:p>
          <a:pPr rtl="1"/>
          <a:endParaRPr lang="ar-SA"/>
        </a:p>
      </dgm:t>
    </dgm:pt>
    <dgm:pt modelId="{ECA8EAB0-942C-4E54-BFDF-E6DB36E8E14B}" type="pres">
      <dgm:prSet presAssocID="{3201733B-B19B-4697-8E55-00EA40F3E69E}" presName="rootComposite" presStyleCnt="0"/>
      <dgm:spPr/>
      <dgm:t>
        <a:bodyPr/>
        <a:lstStyle/>
        <a:p>
          <a:pPr rtl="1"/>
          <a:endParaRPr lang="ar-SA"/>
        </a:p>
      </dgm:t>
    </dgm:pt>
    <dgm:pt modelId="{4037FBA5-EB48-4CB6-ACAD-3AF967129F01}" type="pres">
      <dgm:prSet presAssocID="{3201733B-B19B-4697-8E55-00EA40F3E69E}" presName="rootText" presStyleLbl="node2" presStyleIdx="1" presStyleCnt="3">
        <dgm:presLayoutVars>
          <dgm:chPref val="3"/>
        </dgm:presLayoutVars>
      </dgm:prSet>
      <dgm:spPr/>
      <dgm:t>
        <a:bodyPr/>
        <a:lstStyle/>
        <a:p>
          <a:pPr rtl="1"/>
          <a:endParaRPr lang="ar-SA"/>
        </a:p>
      </dgm:t>
    </dgm:pt>
    <dgm:pt modelId="{B33EAF17-BECA-464B-B09B-3F6267E90328}" type="pres">
      <dgm:prSet presAssocID="{3201733B-B19B-4697-8E55-00EA40F3E69E}" presName="rootConnector" presStyleLbl="node2" presStyleIdx="1" presStyleCnt="3"/>
      <dgm:spPr/>
      <dgm:t>
        <a:bodyPr/>
        <a:lstStyle/>
        <a:p>
          <a:endParaRPr lang="en-US"/>
        </a:p>
      </dgm:t>
    </dgm:pt>
    <dgm:pt modelId="{F2A63C93-58A6-4A70-87B8-8E2B7932115B}" type="pres">
      <dgm:prSet presAssocID="{3201733B-B19B-4697-8E55-00EA40F3E69E}" presName="hierChild4" presStyleCnt="0"/>
      <dgm:spPr/>
      <dgm:t>
        <a:bodyPr/>
        <a:lstStyle/>
        <a:p>
          <a:pPr rtl="1"/>
          <a:endParaRPr lang="ar-SA"/>
        </a:p>
      </dgm:t>
    </dgm:pt>
    <dgm:pt modelId="{52A80688-503B-4F86-8AE5-A9CD05F6C863}" type="pres">
      <dgm:prSet presAssocID="{3201733B-B19B-4697-8E55-00EA40F3E69E}" presName="hierChild5" presStyleCnt="0"/>
      <dgm:spPr/>
      <dgm:t>
        <a:bodyPr/>
        <a:lstStyle/>
        <a:p>
          <a:pPr rtl="1"/>
          <a:endParaRPr lang="ar-SA"/>
        </a:p>
      </dgm:t>
    </dgm:pt>
    <dgm:pt modelId="{B592CF34-E33E-4FA7-BAE0-4ECD2AB3D544}" type="pres">
      <dgm:prSet presAssocID="{D82C6481-D272-4543-8368-789E324258A3}" presName="Name37" presStyleLbl="parChTrans1D2" presStyleIdx="2" presStyleCnt="3"/>
      <dgm:spPr/>
      <dgm:t>
        <a:bodyPr/>
        <a:lstStyle/>
        <a:p>
          <a:endParaRPr lang="en-US"/>
        </a:p>
      </dgm:t>
    </dgm:pt>
    <dgm:pt modelId="{3C719D68-80C9-44C0-AC19-C3C7D73926FE}" type="pres">
      <dgm:prSet presAssocID="{A962713D-2B93-4A4F-93C3-F1741DABE607}" presName="hierRoot2" presStyleCnt="0">
        <dgm:presLayoutVars>
          <dgm:hierBranch val="init"/>
        </dgm:presLayoutVars>
      </dgm:prSet>
      <dgm:spPr/>
      <dgm:t>
        <a:bodyPr/>
        <a:lstStyle/>
        <a:p>
          <a:pPr rtl="1"/>
          <a:endParaRPr lang="ar-SA"/>
        </a:p>
      </dgm:t>
    </dgm:pt>
    <dgm:pt modelId="{D7838F57-F889-4401-8E05-C12CB2DF0937}" type="pres">
      <dgm:prSet presAssocID="{A962713D-2B93-4A4F-93C3-F1741DABE607}" presName="rootComposite" presStyleCnt="0"/>
      <dgm:spPr/>
      <dgm:t>
        <a:bodyPr/>
        <a:lstStyle/>
        <a:p>
          <a:pPr rtl="1"/>
          <a:endParaRPr lang="ar-SA"/>
        </a:p>
      </dgm:t>
    </dgm:pt>
    <dgm:pt modelId="{268C842B-11E7-4A7C-8359-439AB99A1D17}" type="pres">
      <dgm:prSet presAssocID="{A962713D-2B93-4A4F-93C3-F1741DABE607}" presName="rootText" presStyleLbl="node2" presStyleIdx="2" presStyleCnt="3">
        <dgm:presLayoutVars>
          <dgm:chPref val="3"/>
        </dgm:presLayoutVars>
      </dgm:prSet>
      <dgm:spPr/>
      <dgm:t>
        <a:bodyPr/>
        <a:lstStyle/>
        <a:p>
          <a:pPr rtl="1"/>
          <a:endParaRPr lang="ar-SA"/>
        </a:p>
      </dgm:t>
    </dgm:pt>
    <dgm:pt modelId="{55DE34F6-0618-40FA-B5C1-C861A0699312}" type="pres">
      <dgm:prSet presAssocID="{A962713D-2B93-4A4F-93C3-F1741DABE607}" presName="rootConnector" presStyleLbl="node2" presStyleIdx="2" presStyleCnt="3"/>
      <dgm:spPr/>
      <dgm:t>
        <a:bodyPr/>
        <a:lstStyle/>
        <a:p>
          <a:endParaRPr lang="en-US"/>
        </a:p>
      </dgm:t>
    </dgm:pt>
    <dgm:pt modelId="{A193FB52-ABB1-40C0-BA4D-E0C8A8CFDDE5}" type="pres">
      <dgm:prSet presAssocID="{A962713D-2B93-4A4F-93C3-F1741DABE607}" presName="hierChild4" presStyleCnt="0"/>
      <dgm:spPr/>
      <dgm:t>
        <a:bodyPr/>
        <a:lstStyle/>
        <a:p>
          <a:pPr rtl="1"/>
          <a:endParaRPr lang="ar-SA"/>
        </a:p>
      </dgm:t>
    </dgm:pt>
    <dgm:pt modelId="{59FCC41D-E46C-4372-B2B8-CED1B9385CFE}" type="pres">
      <dgm:prSet presAssocID="{A962713D-2B93-4A4F-93C3-F1741DABE607}" presName="hierChild5" presStyleCnt="0"/>
      <dgm:spPr/>
      <dgm:t>
        <a:bodyPr/>
        <a:lstStyle/>
        <a:p>
          <a:pPr rtl="1"/>
          <a:endParaRPr lang="ar-SA"/>
        </a:p>
      </dgm:t>
    </dgm:pt>
    <dgm:pt modelId="{048310CA-B5EF-422E-B297-5EEE9D245284}" type="pres">
      <dgm:prSet presAssocID="{C8C1E3AF-E384-4C1E-BCAB-5DC3CCF6EEE4}" presName="hierChild3" presStyleCnt="0"/>
      <dgm:spPr/>
      <dgm:t>
        <a:bodyPr/>
        <a:lstStyle/>
        <a:p>
          <a:pPr rtl="1"/>
          <a:endParaRPr lang="ar-SA"/>
        </a:p>
      </dgm:t>
    </dgm:pt>
  </dgm:ptLst>
  <dgm:cxnLst>
    <dgm:cxn modelId="{2F3A0500-0D2C-4F9D-B229-9936EB96C793}" type="presOf" srcId="{9F9E4B03-D1C8-4ACC-9789-830FF242FE41}" destId="{CB861F0C-3D3E-434A-902A-497536C01DAC}" srcOrd="0" destOrd="0" presId="urn:microsoft.com/office/officeart/2005/8/layout/orgChart1"/>
    <dgm:cxn modelId="{6775CC98-A28E-4981-B957-12779906F747}" type="presOf" srcId="{D82C6481-D272-4543-8368-789E324258A3}" destId="{B592CF34-E33E-4FA7-BAE0-4ECD2AB3D544}" srcOrd="0" destOrd="0" presId="urn:microsoft.com/office/officeart/2005/8/layout/orgChart1"/>
    <dgm:cxn modelId="{AF9178C9-F683-4471-BC7E-BDDCB4353DCB}" type="presOf" srcId="{3201733B-B19B-4697-8E55-00EA40F3E69E}" destId="{4037FBA5-EB48-4CB6-ACAD-3AF967129F01}" srcOrd="0" destOrd="0" presId="urn:microsoft.com/office/officeart/2005/8/layout/orgChart1"/>
    <dgm:cxn modelId="{518FC8A4-6CCA-401F-B9F5-DF02A0CF7E37}" type="presOf" srcId="{34170E18-363B-4A6D-BEDB-76E56563660F}" destId="{B8A7576F-010A-4914-9CBE-2EA4E0819124}" srcOrd="0" destOrd="0" presId="urn:microsoft.com/office/officeart/2005/8/layout/orgChart1"/>
    <dgm:cxn modelId="{5DCCA5D2-4039-4D77-9B5F-5EAADDA2A6A1}" type="presOf" srcId="{8A72EF8F-D623-4272-981A-79434586F6FC}" destId="{F0230AE8-0137-45E3-9C60-C32872D47BD2}" srcOrd="0" destOrd="0" presId="urn:microsoft.com/office/officeart/2005/8/layout/orgChart1"/>
    <dgm:cxn modelId="{9F2964C5-9FA4-44D4-ADAA-E636CD813CC5}" type="presOf" srcId="{9F9E4B03-D1C8-4ACC-9789-830FF242FE41}" destId="{AF828B96-EE02-41D4-95EB-BF0EF4D4E618}" srcOrd="1" destOrd="0" presId="urn:microsoft.com/office/officeart/2005/8/layout/orgChart1"/>
    <dgm:cxn modelId="{89E49A2E-D053-44F6-905C-3D7B5B5F4EE5}" type="presOf" srcId="{3201733B-B19B-4697-8E55-00EA40F3E69E}" destId="{B33EAF17-BECA-464B-B09B-3F6267E90328}" srcOrd="1" destOrd="0" presId="urn:microsoft.com/office/officeart/2005/8/layout/orgChart1"/>
    <dgm:cxn modelId="{50BF0954-5410-4DB8-AB08-A087591599B6}" srcId="{C8C1E3AF-E384-4C1E-BCAB-5DC3CCF6EEE4}" destId="{3201733B-B19B-4697-8E55-00EA40F3E69E}" srcOrd="1" destOrd="0" parTransId="{34170E18-363B-4A6D-BEDB-76E56563660F}" sibTransId="{AA034299-C039-4D71-8D7D-D86C07D61C4A}"/>
    <dgm:cxn modelId="{B3F92D09-FFD0-4BA6-A455-083B79E83151}" type="presOf" srcId="{C8C1E3AF-E384-4C1E-BCAB-5DC3CCF6EEE4}" destId="{7AE7A5E1-8775-49B1-8179-A384E8CE8859}" srcOrd="1" destOrd="0" presId="urn:microsoft.com/office/officeart/2005/8/layout/orgChart1"/>
    <dgm:cxn modelId="{FFDDF64E-A27D-49E8-A85E-01044B441486}" srcId="{C8C1E3AF-E384-4C1E-BCAB-5DC3CCF6EEE4}" destId="{A962713D-2B93-4A4F-93C3-F1741DABE607}" srcOrd="2" destOrd="0" parTransId="{D82C6481-D272-4543-8368-789E324258A3}" sibTransId="{243B06BB-6BA0-4D57-BC9C-6406A820F1BA}"/>
    <dgm:cxn modelId="{8B409CFC-2BD4-4920-8880-59D1083EB427}" type="presOf" srcId="{A962713D-2B93-4A4F-93C3-F1741DABE607}" destId="{268C842B-11E7-4A7C-8359-439AB99A1D17}" srcOrd="0" destOrd="0" presId="urn:microsoft.com/office/officeart/2005/8/layout/orgChart1"/>
    <dgm:cxn modelId="{9E52BD77-A495-4DBE-9450-B90594720CE8}" type="presOf" srcId="{C8C1E3AF-E384-4C1E-BCAB-5DC3CCF6EEE4}" destId="{3206E3A3-A795-4009-86AB-78ADD9755EB0}" srcOrd="0" destOrd="0" presId="urn:microsoft.com/office/officeart/2005/8/layout/orgChart1"/>
    <dgm:cxn modelId="{87B5D194-CAD8-428B-AB3C-85D0C99CD292}" srcId="{C8C1E3AF-E384-4C1E-BCAB-5DC3CCF6EEE4}" destId="{9F9E4B03-D1C8-4ACC-9789-830FF242FE41}" srcOrd="0" destOrd="0" parTransId="{8A72EF8F-D623-4272-981A-79434586F6FC}" sibTransId="{58C2224E-78C2-4E70-8B93-280DBA2EE8D0}"/>
    <dgm:cxn modelId="{6E13C01A-CA5E-4910-82BF-E198233AC862}" type="presOf" srcId="{A962713D-2B93-4A4F-93C3-F1741DABE607}" destId="{55DE34F6-0618-40FA-B5C1-C861A0699312}" srcOrd="1" destOrd="0" presId="urn:microsoft.com/office/officeart/2005/8/layout/orgChart1"/>
    <dgm:cxn modelId="{E4EFB523-DCEE-4CFA-BB54-0A7B3460C264}" type="presOf" srcId="{7563E37B-FF42-4724-9BC4-50AFE6FA7A8A}" destId="{403356CC-7F22-4193-9D2C-B6E61A189C8D}" srcOrd="0" destOrd="0" presId="urn:microsoft.com/office/officeart/2005/8/layout/orgChart1"/>
    <dgm:cxn modelId="{D7558773-A5F3-49F6-B618-5E04DBCCFF5C}" srcId="{7563E37B-FF42-4724-9BC4-50AFE6FA7A8A}" destId="{C8C1E3AF-E384-4C1E-BCAB-5DC3CCF6EEE4}" srcOrd="0" destOrd="0" parTransId="{9B1C0BE8-E964-42DD-A933-3B194D570C09}" sibTransId="{2C80ACD0-BDDE-4890-9B9C-C8E0209EB0A5}"/>
    <dgm:cxn modelId="{2BA7212D-5ABB-4449-B051-8F46EDD8C8D5}" type="presParOf" srcId="{403356CC-7F22-4193-9D2C-B6E61A189C8D}" destId="{02187692-1DCE-49A6-BDB5-58B4D1531140}" srcOrd="0" destOrd="0" presId="urn:microsoft.com/office/officeart/2005/8/layout/orgChart1"/>
    <dgm:cxn modelId="{5D24BB81-4F26-4BD2-AB31-66EE146A009F}" type="presParOf" srcId="{02187692-1DCE-49A6-BDB5-58B4D1531140}" destId="{C3A79085-FF05-4419-B26F-E6247858685B}" srcOrd="0" destOrd="0" presId="urn:microsoft.com/office/officeart/2005/8/layout/orgChart1"/>
    <dgm:cxn modelId="{B1393C47-1827-4E88-8BD9-9472870D590C}" type="presParOf" srcId="{C3A79085-FF05-4419-B26F-E6247858685B}" destId="{3206E3A3-A795-4009-86AB-78ADD9755EB0}" srcOrd="0" destOrd="0" presId="urn:microsoft.com/office/officeart/2005/8/layout/orgChart1"/>
    <dgm:cxn modelId="{0D2BBF8A-2950-4723-93B4-835ED8EBCB3C}" type="presParOf" srcId="{C3A79085-FF05-4419-B26F-E6247858685B}" destId="{7AE7A5E1-8775-49B1-8179-A384E8CE8859}" srcOrd="1" destOrd="0" presId="urn:microsoft.com/office/officeart/2005/8/layout/orgChart1"/>
    <dgm:cxn modelId="{CA6B014E-1CFF-4FE6-84E6-F7F092F82E9B}" type="presParOf" srcId="{02187692-1DCE-49A6-BDB5-58B4D1531140}" destId="{7C6F4BC7-C004-4CF5-BBAE-589EB09F8923}" srcOrd="1" destOrd="0" presId="urn:microsoft.com/office/officeart/2005/8/layout/orgChart1"/>
    <dgm:cxn modelId="{718C0D4D-2882-4702-81A9-158EBE039E5C}" type="presParOf" srcId="{7C6F4BC7-C004-4CF5-BBAE-589EB09F8923}" destId="{F0230AE8-0137-45E3-9C60-C32872D47BD2}" srcOrd="0" destOrd="0" presId="urn:microsoft.com/office/officeart/2005/8/layout/orgChart1"/>
    <dgm:cxn modelId="{02C5F2F5-9DB8-4D15-838E-1725DAF3D132}" type="presParOf" srcId="{7C6F4BC7-C004-4CF5-BBAE-589EB09F8923}" destId="{314162E4-0AD7-46F0-8BA0-5A7EC89C72B5}" srcOrd="1" destOrd="0" presId="urn:microsoft.com/office/officeart/2005/8/layout/orgChart1"/>
    <dgm:cxn modelId="{12AC830D-3A57-4CF8-95FE-7B0955E0D158}" type="presParOf" srcId="{314162E4-0AD7-46F0-8BA0-5A7EC89C72B5}" destId="{8DE33A7C-567F-47D9-8AB4-8429C4CC8A9B}" srcOrd="0" destOrd="0" presId="urn:microsoft.com/office/officeart/2005/8/layout/orgChart1"/>
    <dgm:cxn modelId="{5F92EF40-3A49-474E-85C2-BF35B17F5A9D}" type="presParOf" srcId="{8DE33A7C-567F-47D9-8AB4-8429C4CC8A9B}" destId="{CB861F0C-3D3E-434A-902A-497536C01DAC}" srcOrd="0" destOrd="0" presId="urn:microsoft.com/office/officeart/2005/8/layout/orgChart1"/>
    <dgm:cxn modelId="{19D92D00-0034-4C90-8D56-E4F1C60B81F4}" type="presParOf" srcId="{8DE33A7C-567F-47D9-8AB4-8429C4CC8A9B}" destId="{AF828B96-EE02-41D4-95EB-BF0EF4D4E618}" srcOrd="1" destOrd="0" presId="urn:microsoft.com/office/officeart/2005/8/layout/orgChart1"/>
    <dgm:cxn modelId="{041DE0D3-E78F-413B-9FA6-81C8C7F2D160}" type="presParOf" srcId="{314162E4-0AD7-46F0-8BA0-5A7EC89C72B5}" destId="{14B527DE-9912-4D69-8534-9DA03B9FFADD}" srcOrd="1" destOrd="0" presId="urn:microsoft.com/office/officeart/2005/8/layout/orgChart1"/>
    <dgm:cxn modelId="{EE516719-2E71-4318-B12C-E010992C10DE}" type="presParOf" srcId="{314162E4-0AD7-46F0-8BA0-5A7EC89C72B5}" destId="{B868CE66-B219-4FA1-888B-DE8F215258B3}" srcOrd="2" destOrd="0" presId="urn:microsoft.com/office/officeart/2005/8/layout/orgChart1"/>
    <dgm:cxn modelId="{1F58F573-283F-471B-899F-88D09D06EDA1}" type="presParOf" srcId="{7C6F4BC7-C004-4CF5-BBAE-589EB09F8923}" destId="{B8A7576F-010A-4914-9CBE-2EA4E0819124}" srcOrd="2" destOrd="0" presId="urn:microsoft.com/office/officeart/2005/8/layout/orgChart1"/>
    <dgm:cxn modelId="{B0F19262-D5D5-460B-AEFE-7D60935D4493}" type="presParOf" srcId="{7C6F4BC7-C004-4CF5-BBAE-589EB09F8923}" destId="{8257353C-21F5-4B16-980E-FC00374C403D}" srcOrd="3" destOrd="0" presId="urn:microsoft.com/office/officeart/2005/8/layout/orgChart1"/>
    <dgm:cxn modelId="{2A373A84-DDD9-4297-9DD0-7D6AE7C0EB21}" type="presParOf" srcId="{8257353C-21F5-4B16-980E-FC00374C403D}" destId="{ECA8EAB0-942C-4E54-BFDF-E6DB36E8E14B}" srcOrd="0" destOrd="0" presId="urn:microsoft.com/office/officeart/2005/8/layout/orgChart1"/>
    <dgm:cxn modelId="{676F92BF-D0A1-4836-8091-C781F09ECE3F}" type="presParOf" srcId="{ECA8EAB0-942C-4E54-BFDF-E6DB36E8E14B}" destId="{4037FBA5-EB48-4CB6-ACAD-3AF967129F01}" srcOrd="0" destOrd="0" presId="urn:microsoft.com/office/officeart/2005/8/layout/orgChart1"/>
    <dgm:cxn modelId="{6D556FC5-982A-439E-A579-82AF57E1C19B}" type="presParOf" srcId="{ECA8EAB0-942C-4E54-BFDF-E6DB36E8E14B}" destId="{B33EAF17-BECA-464B-B09B-3F6267E90328}" srcOrd="1" destOrd="0" presId="urn:microsoft.com/office/officeart/2005/8/layout/orgChart1"/>
    <dgm:cxn modelId="{84106036-B22D-47DA-969F-5BD602FAA219}" type="presParOf" srcId="{8257353C-21F5-4B16-980E-FC00374C403D}" destId="{F2A63C93-58A6-4A70-87B8-8E2B7932115B}" srcOrd="1" destOrd="0" presId="urn:microsoft.com/office/officeart/2005/8/layout/orgChart1"/>
    <dgm:cxn modelId="{F97D9230-9541-4715-BEC4-93E5FAD11E0D}" type="presParOf" srcId="{8257353C-21F5-4B16-980E-FC00374C403D}" destId="{52A80688-503B-4F86-8AE5-A9CD05F6C863}" srcOrd="2" destOrd="0" presId="urn:microsoft.com/office/officeart/2005/8/layout/orgChart1"/>
    <dgm:cxn modelId="{55AA872B-9967-4D6C-A84B-82605D7D6446}" type="presParOf" srcId="{7C6F4BC7-C004-4CF5-BBAE-589EB09F8923}" destId="{B592CF34-E33E-4FA7-BAE0-4ECD2AB3D544}" srcOrd="4" destOrd="0" presId="urn:microsoft.com/office/officeart/2005/8/layout/orgChart1"/>
    <dgm:cxn modelId="{6F2650D9-86CC-4768-BA96-F7B16ED18BD1}" type="presParOf" srcId="{7C6F4BC7-C004-4CF5-BBAE-589EB09F8923}" destId="{3C719D68-80C9-44C0-AC19-C3C7D73926FE}" srcOrd="5" destOrd="0" presId="urn:microsoft.com/office/officeart/2005/8/layout/orgChart1"/>
    <dgm:cxn modelId="{39E7E2CB-662E-4600-A07D-89C01D33E4FD}" type="presParOf" srcId="{3C719D68-80C9-44C0-AC19-C3C7D73926FE}" destId="{D7838F57-F889-4401-8E05-C12CB2DF0937}" srcOrd="0" destOrd="0" presId="urn:microsoft.com/office/officeart/2005/8/layout/orgChart1"/>
    <dgm:cxn modelId="{0D7EEFAA-01AD-4BD8-8693-A2A493DDDDB6}" type="presParOf" srcId="{D7838F57-F889-4401-8E05-C12CB2DF0937}" destId="{268C842B-11E7-4A7C-8359-439AB99A1D17}" srcOrd="0" destOrd="0" presId="urn:microsoft.com/office/officeart/2005/8/layout/orgChart1"/>
    <dgm:cxn modelId="{05408B74-3B1E-4699-82A6-E2EE60AD5DA2}" type="presParOf" srcId="{D7838F57-F889-4401-8E05-C12CB2DF0937}" destId="{55DE34F6-0618-40FA-B5C1-C861A0699312}" srcOrd="1" destOrd="0" presId="urn:microsoft.com/office/officeart/2005/8/layout/orgChart1"/>
    <dgm:cxn modelId="{68F9BEBF-47B7-41B6-8F9C-F6E280578F30}" type="presParOf" srcId="{3C719D68-80C9-44C0-AC19-C3C7D73926FE}" destId="{A193FB52-ABB1-40C0-BA4D-E0C8A8CFDDE5}" srcOrd="1" destOrd="0" presId="urn:microsoft.com/office/officeart/2005/8/layout/orgChart1"/>
    <dgm:cxn modelId="{A09BA263-7157-49D1-9642-DE16FBA3242B}" type="presParOf" srcId="{3C719D68-80C9-44C0-AC19-C3C7D73926FE}" destId="{59FCC41D-E46C-4372-B2B8-CED1B9385CFE}" srcOrd="2" destOrd="0" presId="urn:microsoft.com/office/officeart/2005/8/layout/orgChart1"/>
    <dgm:cxn modelId="{5B477EE6-7E82-4AB6-8991-9FA0B280CC6F}" type="presParOf" srcId="{02187692-1DCE-49A6-BDB5-58B4D1531140}" destId="{048310CA-B5EF-422E-B297-5EEE9D245284}"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FC5B10-19B6-914B-841E-C001405E5D8D}">
      <dsp:nvSpPr>
        <dsp:cNvPr id="0" name=""/>
        <dsp:cNvSpPr/>
      </dsp:nvSpPr>
      <dsp:spPr>
        <a:xfrm>
          <a:off x="3295" y="1968025"/>
          <a:ext cx="1440915" cy="864549"/>
        </a:xfrm>
        <a:prstGeom prst="roundRect">
          <a:avLst>
            <a:gd name="adj" fmla="val 10000"/>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look</a:t>
          </a:r>
          <a:endParaRPr lang="en-US" sz="1600" b="1" kern="1200" dirty="0"/>
        </a:p>
      </dsp:txBody>
      <dsp:txXfrm>
        <a:off x="3295" y="1968025"/>
        <a:ext cx="1440915" cy="864549"/>
      </dsp:txXfrm>
    </dsp:sp>
    <dsp:sp modelId="{DBABEE68-B666-CF48-B19F-85389574479A}">
      <dsp:nvSpPr>
        <dsp:cNvPr id="0" name=""/>
        <dsp:cNvSpPr/>
      </dsp:nvSpPr>
      <dsp:spPr>
        <a:xfrm>
          <a:off x="1588302" y="2221626"/>
          <a:ext cx="305474" cy="357346"/>
        </a:xfrm>
        <a:prstGeom prst="rightArrow">
          <a:avLst>
            <a:gd name="adj1" fmla="val 60000"/>
            <a:gd name="adj2" fmla="val 50000"/>
          </a:avLst>
        </a:prstGeom>
        <a:solidFill>
          <a:schemeClr val="accent2">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588302" y="2221626"/>
        <a:ext cx="305474" cy="357346"/>
      </dsp:txXfrm>
    </dsp:sp>
    <dsp:sp modelId="{96C203F7-109D-4A4A-902C-1BB36D1948C5}">
      <dsp:nvSpPr>
        <dsp:cNvPr id="0" name=""/>
        <dsp:cNvSpPr/>
      </dsp:nvSpPr>
      <dsp:spPr>
        <a:xfrm>
          <a:off x="2020576" y="1968025"/>
          <a:ext cx="1440915" cy="864549"/>
        </a:xfrm>
        <a:prstGeom prst="roundRect">
          <a:avLst>
            <a:gd name="adj" fmla="val 10000"/>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feel</a:t>
          </a:r>
          <a:endParaRPr lang="en-US" sz="1600" b="1" kern="1200" dirty="0"/>
        </a:p>
      </dsp:txBody>
      <dsp:txXfrm>
        <a:off x="2020576" y="1968025"/>
        <a:ext cx="1440915" cy="864549"/>
      </dsp:txXfrm>
    </dsp:sp>
    <dsp:sp modelId="{97745E94-1E04-DA49-AF6F-F50051A0B403}">
      <dsp:nvSpPr>
        <dsp:cNvPr id="0" name=""/>
        <dsp:cNvSpPr/>
      </dsp:nvSpPr>
      <dsp:spPr>
        <a:xfrm>
          <a:off x="3605583" y="2221626"/>
          <a:ext cx="305474" cy="357346"/>
        </a:xfrm>
        <a:prstGeom prst="rightArrow">
          <a:avLst>
            <a:gd name="adj1" fmla="val 60000"/>
            <a:gd name="adj2" fmla="val 50000"/>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605583" y="2221626"/>
        <a:ext cx="305474" cy="357346"/>
      </dsp:txXfrm>
    </dsp:sp>
    <dsp:sp modelId="{A24BBEDA-1C25-144C-B17E-BE933427FEE5}">
      <dsp:nvSpPr>
        <dsp:cNvPr id="0" name=""/>
        <dsp:cNvSpPr/>
      </dsp:nvSpPr>
      <dsp:spPr>
        <a:xfrm>
          <a:off x="4037858" y="1968025"/>
          <a:ext cx="1440915" cy="864549"/>
        </a:xfrm>
        <a:prstGeom prst="roundRect">
          <a:avLst>
            <a:gd name="adj" fmla="val 10000"/>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movement</a:t>
          </a:r>
          <a:endParaRPr lang="en-US" sz="1600" b="1" kern="1200" dirty="0"/>
        </a:p>
      </dsp:txBody>
      <dsp:txXfrm>
        <a:off x="4037858" y="1968025"/>
        <a:ext cx="1440915" cy="864549"/>
      </dsp:txXfrm>
    </dsp:sp>
    <dsp:sp modelId="{377AF364-3941-0B4B-8255-E6C6129BFF39}">
      <dsp:nvSpPr>
        <dsp:cNvPr id="0" name=""/>
        <dsp:cNvSpPr/>
      </dsp:nvSpPr>
      <dsp:spPr>
        <a:xfrm>
          <a:off x="5622864" y="2221626"/>
          <a:ext cx="305474" cy="357346"/>
        </a:xfrm>
        <a:prstGeom prst="rightArrow">
          <a:avLst>
            <a:gd name="adj1" fmla="val 60000"/>
            <a:gd name="adj2" fmla="val 50000"/>
          </a:avLst>
        </a:prstGeom>
        <a:solidFill>
          <a:schemeClr val="accent4">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622864" y="2221626"/>
        <a:ext cx="305474" cy="357346"/>
      </dsp:txXfrm>
    </dsp:sp>
    <dsp:sp modelId="{AB6AD691-6674-3E40-8D75-0CF1526E502E}">
      <dsp:nvSpPr>
        <dsp:cNvPr id="0" name=""/>
        <dsp:cNvSpPr/>
      </dsp:nvSpPr>
      <dsp:spPr>
        <a:xfrm>
          <a:off x="6055139" y="1968025"/>
          <a:ext cx="1440915" cy="864549"/>
        </a:xfrm>
        <a:prstGeom prst="roundRect">
          <a:avLst>
            <a:gd name="adj" fmla="val 10000"/>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Neurological test</a:t>
          </a:r>
          <a:endParaRPr lang="en-US" sz="1600" b="1" kern="1200" dirty="0"/>
        </a:p>
      </dsp:txBody>
      <dsp:txXfrm>
        <a:off x="6055139" y="1968025"/>
        <a:ext cx="1440915" cy="8645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92CF34-E33E-4FA7-BAE0-4ECD2AB3D544}">
      <dsp:nvSpPr>
        <dsp:cNvPr id="0" name=""/>
        <dsp:cNvSpPr/>
      </dsp:nvSpPr>
      <dsp:spPr>
        <a:xfrm>
          <a:off x="4114799" y="2010352"/>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7576F-010A-4914-9CBE-2EA4E0819124}">
      <dsp:nvSpPr>
        <dsp:cNvPr id="0" name=""/>
        <dsp:cNvSpPr/>
      </dsp:nvSpPr>
      <dsp:spPr>
        <a:xfrm>
          <a:off x="4069079" y="2010352"/>
          <a:ext cx="91440" cy="505258"/>
        </a:xfrm>
        <a:custGeom>
          <a:avLst/>
          <a:gdLst/>
          <a:ahLst/>
          <a:cxnLst/>
          <a:rect l="0" t="0" r="0" b="0"/>
          <a:pathLst>
            <a:path>
              <a:moveTo>
                <a:pt x="45720" y="0"/>
              </a:moveTo>
              <a:lnTo>
                <a:pt x="45720" y="505258"/>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230AE8-0137-45E3-9C60-C32872D47BD2}">
      <dsp:nvSpPr>
        <dsp:cNvPr id="0" name=""/>
        <dsp:cNvSpPr/>
      </dsp:nvSpPr>
      <dsp:spPr>
        <a:xfrm>
          <a:off x="1203548" y="2010352"/>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06E3A3-A795-4009-86AB-78ADD9755EB0}">
      <dsp:nvSpPr>
        <dsp:cNvPr id="0" name=""/>
        <dsp:cNvSpPr/>
      </dsp:nvSpPr>
      <dsp:spPr>
        <a:xfrm>
          <a:off x="2911803" y="807355"/>
          <a:ext cx="2405992" cy="1202996"/>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kern="1200" dirty="0" smtClean="0"/>
            <a:t>Pharmacological </a:t>
          </a:r>
          <a:endParaRPr lang="ar-SA" sz="2800" kern="1200" dirty="0"/>
        </a:p>
      </dsp:txBody>
      <dsp:txXfrm>
        <a:off x="2911803" y="807355"/>
        <a:ext cx="2405992" cy="1202996"/>
      </dsp:txXfrm>
    </dsp:sp>
    <dsp:sp modelId="{CB861F0C-3D3E-434A-902A-497536C01DAC}">
      <dsp:nvSpPr>
        <dsp:cNvPr id="0" name=""/>
        <dsp:cNvSpPr/>
      </dsp:nvSpPr>
      <dsp:spPr>
        <a:xfrm>
          <a:off x="552" y="2515610"/>
          <a:ext cx="2405992" cy="1202996"/>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kern="1200" dirty="0" smtClean="0"/>
            <a:t>Oral drugs</a:t>
          </a:r>
          <a:endParaRPr lang="ar-SA" sz="2800" kern="1200" dirty="0"/>
        </a:p>
      </dsp:txBody>
      <dsp:txXfrm>
        <a:off x="552" y="2515610"/>
        <a:ext cx="2405992" cy="1202996"/>
      </dsp:txXfrm>
    </dsp:sp>
    <dsp:sp modelId="{4037FBA5-EB48-4CB6-ACAD-3AF967129F01}">
      <dsp:nvSpPr>
        <dsp:cNvPr id="0" name=""/>
        <dsp:cNvSpPr/>
      </dsp:nvSpPr>
      <dsp:spPr>
        <a:xfrm>
          <a:off x="2911803" y="2515610"/>
          <a:ext cx="2405992" cy="1202996"/>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kern="1200" dirty="0" smtClean="0"/>
            <a:t>Local injection</a:t>
          </a:r>
          <a:endParaRPr lang="ar-SA" sz="2800" kern="1200" dirty="0"/>
        </a:p>
      </dsp:txBody>
      <dsp:txXfrm>
        <a:off x="2911803" y="2515610"/>
        <a:ext cx="2405992" cy="1202996"/>
      </dsp:txXfrm>
    </dsp:sp>
    <dsp:sp modelId="{268C842B-11E7-4A7C-8359-439AB99A1D17}">
      <dsp:nvSpPr>
        <dsp:cNvPr id="0" name=""/>
        <dsp:cNvSpPr/>
      </dsp:nvSpPr>
      <dsp:spPr>
        <a:xfrm>
          <a:off x="5823054" y="2515610"/>
          <a:ext cx="2405992" cy="1202996"/>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kern="1200" dirty="0" smtClean="0"/>
            <a:t>Non-drug</a:t>
          </a:r>
          <a:endParaRPr lang="ar-SA" sz="2800" kern="1200" dirty="0"/>
        </a:p>
      </dsp:txBody>
      <dsp:txXfrm>
        <a:off x="5823054" y="2515610"/>
        <a:ext cx="2405992" cy="12029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47FACDC-43F7-4AB0-A7F4-BD4AB4124F18}" type="datetimeFigureOut">
              <a:rPr lang="ar-SA" smtClean="0"/>
              <a:pPr/>
              <a:t>22/12/1433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AC06E1D-3E92-49F3-9F86-CFDF34BCCBBB}" type="slidenum">
              <a:rPr lang="ar-SA" smtClean="0"/>
              <a:pPr/>
              <a:t>‹#›</a:t>
            </a:fld>
            <a:endParaRPr lang="ar-SA"/>
          </a:p>
        </p:txBody>
      </p:sp>
    </p:spTree>
    <p:extLst>
      <p:ext uri="{BB962C8B-B14F-4D97-AF65-F5344CB8AC3E}">
        <p14:creationId xmlns="" xmlns:p14="http://schemas.microsoft.com/office/powerpoint/2010/main" val="14633028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lvl="0" algn="just" rtl="0"/>
            <a:r>
              <a:rPr lang="en-US" sz="1200" b="1" kern="1200" dirty="0" smtClean="0">
                <a:solidFill>
                  <a:schemeClr val="tx1"/>
                </a:solidFill>
                <a:effectLst/>
                <a:latin typeface="+mn-lt"/>
                <a:ea typeface="+mn-ea"/>
                <a:cs typeface="+mn-cs"/>
              </a:rPr>
              <a:t>Heat therapy:</a:t>
            </a:r>
            <a:r>
              <a:rPr lang="en-US" sz="1200" kern="1200" dirty="0" smtClean="0">
                <a:solidFill>
                  <a:schemeClr val="tx1"/>
                </a:solidFill>
                <a:effectLst/>
                <a:latin typeface="+mn-lt"/>
                <a:ea typeface="+mn-ea"/>
                <a:cs typeface="+mn-cs"/>
              </a:rPr>
              <a:t> it dilates the blood vessels of the muscles surrounding the lumbar spine. Heat application facilitates stretching the soft tissues around the spine, including muscles, connective tissue, and adhesions, decrease in stiffness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well as injury, with an increase in flexibility and overall feeling of comfort.</a:t>
            </a:r>
          </a:p>
          <a:p>
            <a:pPr algn="just"/>
            <a:r>
              <a:rPr lang="en-US" sz="1200" kern="1200" dirty="0" smtClean="0">
                <a:solidFill>
                  <a:schemeClr val="tx1"/>
                </a:solidFill>
                <a:effectLst/>
                <a:latin typeface="+mn-lt"/>
                <a:ea typeface="+mn-ea"/>
                <a:cs typeface="+mn-cs"/>
              </a:rPr>
              <a:t> </a:t>
            </a:r>
          </a:p>
          <a:p>
            <a:pPr lvl="0" algn="just"/>
            <a:r>
              <a:rPr lang="en-US" sz="1200" b="1" kern="1200" dirty="0" smtClean="0">
                <a:solidFill>
                  <a:schemeClr val="tx1"/>
                </a:solidFill>
                <a:effectLst/>
                <a:latin typeface="+mn-lt"/>
                <a:ea typeface="+mn-ea"/>
                <a:cs typeface="+mn-cs"/>
              </a:rPr>
              <a:t>Acupuncture:</a:t>
            </a:r>
            <a:r>
              <a:rPr lang="en-US" sz="1200" kern="1200" dirty="0" smtClean="0">
                <a:solidFill>
                  <a:schemeClr val="tx1"/>
                </a:solidFill>
                <a:effectLst/>
                <a:latin typeface="+mn-lt"/>
                <a:ea typeface="+mn-ea"/>
                <a:cs typeface="+mn-cs"/>
              </a:rPr>
              <a:t> For back pain, it involves inserting very thin needles to various depths into strategic points on the body. Acupuncture is generally recognized as safe if done by a competent, certified acupuncture practitioner. Possible side effects and complications can occur, which include soreness, bleeding, infection or bruising at the needle sites.</a:t>
            </a:r>
          </a:p>
          <a:p>
            <a:pPr algn="just" rtl="0"/>
            <a:endParaRPr lang="ar-SA" dirty="0"/>
          </a:p>
        </p:txBody>
      </p:sp>
      <p:sp>
        <p:nvSpPr>
          <p:cNvPr id="4" name="عنصر نائب لرقم الشريحة 3"/>
          <p:cNvSpPr>
            <a:spLocks noGrp="1"/>
          </p:cNvSpPr>
          <p:nvPr>
            <p:ph type="sldNum" sz="quarter" idx="10"/>
          </p:nvPr>
        </p:nvSpPr>
        <p:spPr/>
        <p:txBody>
          <a:bodyPr/>
          <a:lstStyle/>
          <a:p>
            <a:fld id="{3AC06E1D-3E92-49F3-9F86-CFDF34BCCBBB}" type="slidenum">
              <a:rPr lang="ar-SA" smtClean="0"/>
              <a:pPr/>
              <a:t>47</a:t>
            </a:fld>
            <a:endParaRPr lang="ar-SA"/>
          </a:p>
        </p:txBody>
      </p:sp>
    </p:spTree>
    <p:extLst>
      <p:ext uri="{BB962C8B-B14F-4D97-AF65-F5344CB8AC3E}">
        <p14:creationId xmlns="" xmlns:p14="http://schemas.microsoft.com/office/powerpoint/2010/main" val="250449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89E72BF9-2214-4B8D-966F-9703A069CCAA}" type="slidenum">
              <a:rPr lang="en-US" smtClean="0"/>
              <a:pPr/>
              <a:t>56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E406D79C-FE67-4169-8ED4-593C0053A270}" type="datetimeFigureOut">
              <a:rPr lang="ar-SA" smtClean="0"/>
              <a:pPr/>
              <a:t>22/12/1433</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D5CBF187-DF8F-481F-8615-FD521C3D1903}" type="slidenum">
              <a:rPr lang="ar-SA" smtClean="0"/>
              <a:pPr/>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406D79C-FE67-4169-8ED4-593C0053A270}" type="datetimeFigureOut">
              <a:rPr lang="ar-SA" smtClean="0"/>
              <a:pPr/>
              <a:t>22/12/1433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D5CBF187-DF8F-481F-8615-FD521C3D1903}"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406D79C-FE67-4169-8ED4-593C0053A270}" type="datetimeFigureOut">
              <a:rPr lang="ar-SA" smtClean="0"/>
              <a:pPr/>
              <a:t>22/12/1433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D5CBF187-DF8F-481F-8615-FD521C3D1903}"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406D79C-FE67-4169-8ED4-593C0053A270}" type="datetimeFigureOut">
              <a:rPr lang="ar-SA" smtClean="0"/>
              <a:pPr/>
              <a:t>22/12/1433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D5CBF187-DF8F-481F-8615-FD521C3D1903}"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E406D79C-FE67-4169-8ED4-593C0053A270}" type="datetimeFigureOut">
              <a:rPr lang="ar-SA" smtClean="0"/>
              <a:pPr/>
              <a:t>22/12/1433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D5CBF187-DF8F-481F-8615-FD521C3D1903}" type="slidenum">
              <a:rPr lang="ar-SA" smtClean="0"/>
              <a:pPr/>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E406D79C-FE67-4169-8ED4-593C0053A270}" type="datetimeFigureOut">
              <a:rPr lang="ar-SA" smtClean="0"/>
              <a:pPr/>
              <a:t>22/12/1433</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D5CBF187-DF8F-481F-8615-FD521C3D1903}"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E406D79C-FE67-4169-8ED4-593C0053A270}" type="datetimeFigureOut">
              <a:rPr lang="ar-SA" smtClean="0"/>
              <a:pPr/>
              <a:t>22/12/1433</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D5CBF187-DF8F-481F-8615-FD521C3D1903}"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E406D79C-FE67-4169-8ED4-593C0053A270}" type="datetimeFigureOut">
              <a:rPr lang="ar-SA" smtClean="0"/>
              <a:pPr/>
              <a:t>22/12/1433</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D5CBF187-DF8F-481F-8615-FD521C3D1903}"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E406D79C-FE67-4169-8ED4-593C0053A270}" type="datetimeFigureOut">
              <a:rPr lang="ar-SA" smtClean="0"/>
              <a:pPr/>
              <a:t>22/12/1433</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D5CBF187-DF8F-481F-8615-FD521C3D1903}" type="slidenum">
              <a:rPr lang="ar-SA" smtClean="0"/>
              <a:pPr/>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E406D79C-FE67-4169-8ED4-593C0053A270}" type="datetimeFigureOut">
              <a:rPr lang="ar-SA" smtClean="0"/>
              <a:pPr/>
              <a:t>22/12/1433</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D5CBF187-DF8F-481F-8615-FD521C3D1903}"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E406D79C-FE67-4169-8ED4-593C0053A270}" type="datetimeFigureOut">
              <a:rPr lang="ar-SA" smtClean="0"/>
              <a:pPr/>
              <a:t>22/12/1433</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D5CBF187-DF8F-481F-8615-FD521C3D1903}" type="slidenum">
              <a:rPr lang="ar-SA" smtClean="0"/>
              <a:pPr/>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406D79C-FE67-4169-8ED4-593C0053A270}" type="datetimeFigureOut">
              <a:rPr lang="ar-SA" smtClean="0"/>
              <a:pPr/>
              <a:t>22/12/1433</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5CBF187-DF8F-481F-8615-FD521C3D1903}" type="slidenum">
              <a:rPr lang="ar-SA" smtClean="0"/>
              <a:pPr/>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nice.org.uk/nicemedia/live/11887/44334/44334.pdf" TargetMode="External"/><Relationship Id="rId2" Type="http://schemas.openxmlformats.org/officeDocument/2006/relationships/hyperlink" Target="http://www.emedicinehealth.com/back_pain/article_em.htm" TargetMode="External"/><Relationship Id="rId1" Type="http://schemas.openxmlformats.org/officeDocument/2006/relationships/slideLayout" Target="../slideLayouts/slideLayout2.xml"/><Relationship Id="rId6" Type="http://schemas.openxmlformats.org/officeDocument/2006/relationships/hyperlink" Target="http://www.uptodate.com/contents/treatment-of-acute-low-back-pain/abstract/23" TargetMode="External"/><Relationship Id="rId5" Type="http://schemas.openxmlformats.org/officeDocument/2006/relationships/hyperlink" Target="http://www.ncbi.nlm.nih.gov/pmc/articles/PMC2153869/" TargetMode="External"/><Relationship Id="rId4" Type="http://schemas.openxmlformats.org/officeDocument/2006/relationships/hyperlink" Target="http://www.nhs.uk/Conditions/Back-pain/Pages/Introduction.aspx"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pine-health.com/conditions/sciatica/what-you-need-know-about-sciatica"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123728" y="3371428"/>
            <a:ext cx="5544616" cy="2217812"/>
          </a:xfrm>
          <a:ln/>
        </p:spPr>
        <p:txBody>
          <a:bodyPr>
            <a:noAutofit/>
          </a:bodyPr>
          <a:lstStyle/>
          <a:p>
            <a:pPr algn="ctr" rtl="0">
              <a:buNone/>
            </a:pPr>
            <a:r>
              <a:rPr lang="en-US" sz="2400" b="1" dirty="0" smtClean="0"/>
              <a:t>              </a:t>
            </a:r>
          </a:p>
          <a:p>
            <a:pPr algn="ctr" rtl="0">
              <a:buNone/>
            </a:pPr>
            <a:r>
              <a:rPr lang="en-US" sz="2400" b="1" dirty="0" smtClean="0"/>
              <a:t>Presented by : </a:t>
            </a:r>
          </a:p>
          <a:p>
            <a:pPr algn="ctr" rtl="0">
              <a:buNone/>
            </a:pPr>
            <a:r>
              <a:rPr lang="en-US" sz="2400" dirty="0"/>
              <a:t>Mohammed </a:t>
            </a:r>
            <a:r>
              <a:rPr lang="en-US" sz="2400" dirty="0" smtClean="0"/>
              <a:t>Al-</a:t>
            </a:r>
            <a:r>
              <a:rPr lang="en-US" sz="2400" dirty="0" err="1" smtClean="0"/>
              <a:t>Saweed</a:t>
            </a:r>
            <a:endParaRPr lang="en-US" sz="2400" dirty="0" smtClean="0"/>
          </a:p>
          <a:p>
            <a:pPr algn="ctr" rtl="0">
              <a:buNone/>
            </a:pPr>
            <a:r>
              <a:rPr lang="en-US" sz="2400" dirty="0" smtClean="0"/>
              <a:t>Mohammed Al-</a:t>
            </a:r>
            <a:r>
              <a:rPr lang="en-US" sz="2400" dirty="0" err="1" smtClean="0"/>
              <a:t>Kahlan</a:t>
            </a:r>
            <a:endParaRPr lang="en-US" sz="2400" dirty="0"/>
          </a:p>
          <a:p>
            <a:pPr algn="ctr" rtl="0">
              <a:buNone/>
            </a:pPr>
            <a:endParaRPr lang="en-US" sz="2400" b="1" dirty="0" smtClean="0"/>
          </a:p>
          <a:p>
            <a:pPr algn="ctr" rtl="0">
              <a:buNone/>
            </a:pPr>
            <a:r>
              <a:rPr lang="en-US" sz="2400" b="1" dirty="0" smtClean="0"/>
              <a:t> Supervised by : </a:t>
            </a:r>
          </a:p>
          <a:p>
            <a:pPr algn="ctr" rtl="0">
              <a:buNone/>
            </a:pPr>
            <a:r>
              <a:rPr lang="en-US" sz="2400" b="1" dirty="0" smtClean="0"/>
              <a:t> </a:t>
            </a:r>
            <a:r>
              <a:rPr lang="en-US" sz="2400" dirty="0" smtClean="0"/>
              <a:t>Prof. </a:t>
            </a:r>
            <a:r>
              <a:rPr lang="en-US" sz="2400" dirty="0" err="1" smtClean="0"/>
              <a:t>Eiad</a:t>
            </a:r>
            <a:r>
              <a:rPr lang="en-US" sz="2400" dirty="0" smtClean="0"/>
              <a:t> Al-</a:t>
            </a:r>
            <a:r>
              <a:rPr lang="en-US" sz="2400" dirty="0" err="1" smtClean="0"/>
              <a:t>Faris</a:t>
            </a:r>
            <a:endParaRPr lang="en-US" sz="2400" dirty="0"/>
          </a:p>
        </p:txBody>
      </p:sp>
      <p:sp>
        <p:nvSpPr>
          <p:cNvPr id="5" name="Rectangle 4"/>
          <p:cNvSpPr/>
          <p:nvPr/>
        </p:nvSpPr>
        <p:spPr>
          <a:xfrm>
            <a:off x="2123728" y="1529497"/>
            <a:ext cx="5786478"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a:ln w="11430"/>
                <a:solidFill>
                  <a:srgbClr val="FFC000"/>
                </a:solidFill>
                <a:effectLst>
                  <a:outerShdw blurRad="50800" dist="39000" dir="5460000" algn="tl">
                    <a:srgbClr val="000000">
                      <a:alpha val="38000"/>
                    </a:srgbClr>
                  </a:outerShdw>
                </a:effectLst>
                <a:latin typeface="Helvetica" charset="0"/>
                <a:cs typeface="Helvetica" charset="0"/>
                <a:sym typeface="Helvetica" charset="0"/>
              </a:rPr>
              <a:t>Back </a:t>
            </a:r>
            <a:r>
              <a:rPr lang="en-US" sz="8000" b="1" dirty="0" smtClean="0">
                <a:ln w="11430"/>
                <a:solidFill>
                  <a:srgbClr val="FFC000"/>
                </a:solidFill>
                <a:effectLst>
                  <a:outerShdw blurRad="50800" dist="39000" dir="5460000" algn="tl">
                    <a:srgbClr val="000000">
                      <a:alpha val="38000"/>
                    </a:srgbClr>
                  </a:outerShdw>
                </a:effectLst>
                <a:latin typeface="Helvetica" charset="0"/>
                <a:cs typeface="Helvetica" charset="0"/>
                <a:sym typeface="Helvetica" charset="0"/>
              </a:rPr>
              <a:t>P</a:t>
            </a:r>
            <a:r>
              <a:rPr lang="en-US" sz="8000" b="1" cap="none" spc="0" dirty="0" smtClean="0">
                <a:ln w="11430"/>
                <a:solidFill>
                  <a:srgbClr val="FFC000"/>
                </a:solidFill>
                <a:effectLst>
                  <a:outerShdw blurRad="50800" dist="39000" dir="5460000" algn="tl">
                    <a:srgbClr val="000000">
                      <a:alpha val="38000"/>
                    </a:srgbClr>
                  </a:outerShdw>
                </a:effectLst>
                <a:latin typeface="Helvetica" charset="0"/>
                <a:cs typeface="Helvetica" charset="0"/>
                <a:sym typeface="Helvetica" charset="0"/>
              </a:rPr>
              <a:t>ain</a:t>
            </a:r>
            <a:endParaRPr lang="en-US" sz="8000" b="1" cap="none" spc="0" dirty="0">
              <a:ln w="11430"/>
              <a:solidFill>
                <a:srgbClr val="FFC000"/>
              </a:soli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266445927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292080" y="1550144"/>
            <a:ext cx="3779912" cy="5119216"/>
          </a:xfrm>
          <a:prstGeom prst="rect">
            <a:avLst/>
          </a:prstGeom>
          <a:noFill/>
        </p:spPr>
      </p:pic>
      <p:sp>
        <p:nvSpPr>
          <p:cNvPr id="3" name="Rectangle 2"/>
          <p:cNvSpPr/>
          <p:nvPr/>
        </p:nvSpPr>
        <p:spPr>
          <a:xfrm>
            <a:off x="755576" y="1484784"/>
            <a:ext cx="4464496" cy="1938992"/>
          </a:xfrm>
          <a:prstGeom prst="rect">
            <a:avLst/>
          </a:prstGeom>
        </p:spPr>
        <p:txBody>
          <a:bodyPr wrap="square">
            <a:spAutoFit/>
          </a:bodyPr>
          <a:lstStyle/>
          <a:p>
            <a:pPr marL="625056" algn="l" rtl="0">
              <a:buFont typeface="Arial" pitchFamily="34" charset="0"/>
              <a:buChar char="•"/>
            </a:pPr>
            <a:r>
              <a:rPr lang="en-US" sz="2400" dirty="0" smtClean="0">
                <a:solidFill>
                  <a:srgbClr val="262626"/>
                </a:solidFill>
                <a:cs typeface="Arial" charset="0"/>
                <a:sym typeface="Arial" charset="0"/>
              </a:rPr>
              <a:t> </a:t>
            </a:r>
            <a:r>
              <a:rPr lang="en-US" sz="2400" dirty="0" err="1" smtClean="0">
                <a:solidFill>
                  <a:srgbClr val="262626"/>
                </a:solidFill>
                <a:cs typeface="Arial" charset="0"/>
                <a:sym typeface="Arial" charset="0"/>
              </a:rPr>
              <a:t>spondylolisthesis</a:t>
            </a:r>
            <a:r>
              <a:rPr lang="en-US" sz="2400" dirty="0" smtClean="0">
                <a:solidFill>
                  <a:srgbClr val="262626"/>
                </a:solidFill>
                <a:cs typeface="Arial" charset="0"/>
                <a:sym typeface="Arial" charset="0"/>
              </a:rPr>
              <a:t> (</a:t>
            </a:r>
            <a:r>
              <a:rPr lang="en-US" sz="2400" dirty="0" smtClean="0">
                <a:cs typeface="Helvetica" charset="0"/>
                <a:sym typeface="Helvetica" charset="0"/>
              </a:rPr>
              <a:t>displacement):</a:t>
            </a:r>
          </a:p>
          <a:p>
            <a:pPr marL="341592" indent="0" algn="l" rtl="0">
              <a:buNone/>
            </a:pPr>
            <a:r>
              <a:rPr lang="en-US" sz="2400" dirty="0" smtClean="0"/>
              <a:t>is a condition in which one vertebra slip forward over the one below it.</a:t>
            </a:r>
            <a:endParaRPr lang="en-US" sz="2400" dirty="0">
              <a:solidFill>
                <a:srgbClr val="262626"/>
              </a:solidFill>
              <a:sym typeface="Arial" charset="0"/>
            </a:endParaRPr>
          </a:p>
        </p:txBody>
      </p:sp>
      <p:sp>
        <p:nvSpPr>
          <p:cNvPr id="4" name="Rectangle 1"/>
          <p:cNvSpPr txBox="1">
            <a:spLocks noChangeArrowheads="1"/>
          </p:cNvSpPr>
          <p:nvPr/>
        </p:nvSpPr>
        <p:spPr>
          <a:xfrm>
            <a:off x="899592" y="125760"/>
            <a:ext cx="4824536" cy="1143000"/>
          </a:xfrm>
          <a:prstGeom prst="rect">
            <a:avLst/>
          </a:prstGeom>
          <a:ln/>
        </p:spPr>
        <p:txBody>
          <a:bodyP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ar-SA" sz="2800" b="1" i="0" u="none" strike="noStrike" kern="1200" cap="none" spc="0" normalizeH="0" baseline="0" noProof="0" dirty="0" smtClean="0">
                <a:ln>
                  <a:noFill/>
                </a:ln>
                <a:solidFill>
                  <a:schemeClr val="accent2"/>
                </a:solidFill>
                <a:effectLst>
                  <a:outerShdw blurRad="50000" dist="30000" dir="5400000" algn="tl" rotWithShape="0">
                    <a:srgbClr val="000000">
                      <a:alpha val="30000"/>
                    </a:srgbClr>
                  </a:outerShdw>
                </a:effectLst>
                <a:uLnTx/>
                <a:uFillTx/>
                <a:latin typeface="Arial Bold" charset="0"/>
                <a:ea typeface="+mj-ea"/>
                <a:cs typeface="Arial Bold" charset="0"/>
                <a:sym typeface="Arial Bold" charset="0"/>
              </a:rPr>
              <a:t> </a:t>
            </a:r>
            <a:r>
              <a:rPr kumimoji="0" lang="en-US" sz="2800" b="1" i="0" u="none" strike="noStrike" kern="1200" cap="none" spc="0" normalizeH="0" baseline="0" noProof="0" dirty="0" smtClean="0">
                <a:ln>
                  <a:noFill/>
                </a:ln>
                <a:solidFill>
                  <a:schemeClr val="accent2"/>
                </a:solidFill>
                <a:effectLst>
                  <a:outerShdw blurRad="50000" dist="30000" dir="5400000" algn="tl" rotWithShape="0">
                    <a:srgbClr val="000000">
                      <a:alpha val="30000"/>
                    </a:srgbClr>
                  </a:outerShdw>
                </a:effectLst>
                <a:uLnTx/>
                <a:uFillTx/>
                <a:latin typeface="Arial Bold" charset="0"/>
                <a:ea typeface="+mj-ea"/>
                <a:cs typeface="Arial Bold" charset="0"/>
                <a:sym typeface="Arial Bold" charset="0"/>
              </a:rPr>
              <a:t>Mechanical</a:t>
            </a:r>
            <a:r>
              <a:rPr kumimoji="0" lang="en-US" sz="2800" b="1" i="0" u="none" strike="noStrike" kern="1200" cap="none" spc="0" normalizeH="0" noProof="0" dirty="0" smtClean="0">
                <a:ln>
                  <a:noFill/>
                </a:ln>
                <a:solidFill>
                  <a:schemeClr val="accent2"/>
                </a:solidFill>
                <a:effectLst>
                  <a:outerShdw blurRad="50000" dist="30000" dir="5400000" algn="tl" rotWithShape="0">
                    <a:srgbClr val="000000">
                      <a:alpha val="30000"/>
                    </a:srgbClr>
                  </a:outerShdw>
                </a:effectLst>
                <a:uLnTx/>
                <a:uFillTx/>
                <a:latin typeface="Arial Bold" charset="0"/>
                <a:ea typeface="+mj-ea"/>
                <a:cs typeface="Arial Bold" charset="0"/>
                <a:sym typeface="Arial Bold" charset="0"/>
              </a:rPr>
              <a:t> </a:t>
            </a:r>
            <a:r>
              <a:rPr kumimoji="0" lang="en-US" sz="2800" b="1" i="0" u="none" strike="noStrike" kern="1200" cap="none" spc="0" normalizeH="0" baseline="0" noProof="0" dirty="0" smtClean="0">
                <a:ln>
                  <a:noFill/>
                </a:ln>
                <a:solidFill>
                  <a:schemeClr val="accent2"/>
                </a:solidFill>
                <a:effectLst>
                  <a:outerShdw blurRad="50000" dist="30000" dir="5400000" algn="tl" rotWithShape="0">
                    <a:srgbClr val="000000">
                      <a:alpha val="30000"/>
                    </a:srgbClr>
                  </a:outerShdw>
                </a:effectLst>
                <a:uLnTx/>
                <a:uFillTx/>
                <a:latin typeface="Arial Bold" charset="0"/>
                <a:ea typeface="+mj-ea"/>
                <a:cs typeface="Arial Bold" charset="0"/>
                <a:sym typeface="Arial Bold" charset="0"/>
              </a:rPr>
              <a:t>problems (4)</a:t>
            </a:r>
            <a:endParaRPr kumimoji="0" lang="en-US" sz="2800" b="1" i="0" u="none" strike="noStrike" kern="1200" cap="none" spc="0" normalizeH="0" baseline="0" noProof="0" dirty="0">
              <a:ln>
                <a:noFill/>
              </a:ln>
              <a:solidFill>
                <a:schemeClr val="accent2"/>
              </a:solidFill>
              <a:effectLst>
                <a:outerShdw blurRad="50000" dist="30000" dir="5400000" algn="tl" rotWithShape="0">
                  <a:srgbClr val="000000">
                    <a:alpha val="30000"/>
                  </a:srgbClr>
                </a:outerShdw>
              </a:effectLst>
              <a:uLnTx/>
              <a:uFillTx/>
              <a:latin typeface="Arial Bold" charset="0"/>
              <a:ea typeface="ヒラギノ角ゴ ProN W6" charset="0"/>
              <a:cs typeface="ヒラギノ角ゴ ProN W6" charset="0"/>
              <a:sym typeface="Arial Bold"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normAutofit/>
          </a:bodyPr>
          <a:lstStyle/>
          <a:p>
            <a:pPr marL="321457" indent="-321457" algn="l">
              <a:tabLst>
                <a:tab pos="98223" algn="l"/>
                <a:tab pos="321457" algn="r"/>
              </a:tabLst>
            </a:pPr>
            <a:r>
              <a:rPr lang="en-US" sz="3600" b="1" dirty="0">
                <a:solidFill>
                  <a:schemeClr val="accent2"/>
                </a:solidFill>
                <a:latin typeface="Helvetica" charset="0"/>
                <a:cs typeface="Helvetica" charset="0"/>
                <a:sym typeface="Helvetica" charset="0"/>
              </a:rPr>
              <a:t>Sciatica</a:t>
            </a:r>
            <a:endParaRPr lang="en-US" sz="3600" b="1" dirty="0">
              <a:solidFill>
                <a:schemeClr val="accent2"/>
              </a:solidFill>
              <a:latin typeface="Helvetica" charset="0"/>
              <a:ea typeface="ヒラギノ角ゴ ProN W6" charset="0"/>
              <a:cs typeface="ヒラギノ角ゴ ProN W6" charset="0"/>
              <a:sym typeface="Helvetica" charset="0"/>
            </a:endParaRPr>
          </a:p>
        </p:txBody>
      </p:sp>
      <p:sp>
        <p:nvSpPr>
          <p:cNvPr id="33794" name="Rectangle 2"/>
          <p:cNvSpPr>
            <a:spLocks noGrp="1" noChangeArrowheads="1"/>
          </p:cNvSpPr>
          <p:nvPr>
            <p:ph idx="1"/>
          </p:nvPr>
        </p:nvSpPr>
        <p:spPr>
          <a:xfrm>
            <a:off x="683568" y="1556792"/>
            <a:ext cx="7992888" cy="4248472"/>
          </a:xfrm>
          <a:ln/>
        </p:spPr>
        <p:txBody>
          <a:bodyPr>
            <a:noAutofit/>
          </a:bodyPr>
          <a:lstStyle/>
          <a:p>
            <a:pPr marL="625056" algn="l" rtl="0"/>
            <a:r>
              <a:rPr lang="en-US" sz="2800" dirty="0">
                <a:sym typeface="Helvetica" charset="0"/>
              </a:rPr>
              <a:t> If a bulging or herniated disk presses on the main </a:t>
            </a:r>
            <a:r>
              <a:rPr lang="en-US" sz="2800" dirty="0" smtClean="0">
                <a:sym typeface="Helvetica" charset="0"/>
              </a:rPr>
              <a:t>nerve ( sciatic )  </a:t>
            </a:r>
            <a:r>
              <a:rPr lang="en-US" sz="2800" dirty="0">
                <a:sym typeface="Helvetica" charset="0"/>
              </a:rPr>
              <a:t>that travels down your leg, it can cause sciatica </a:t>
            </a:r>
            <a:r>
              <a:rPr lang="en-US" sz="2800" dirty="0" smtClean="0">
                <a:sym typeface="Helvetica" charset="0"/>
              </a:rPr>
              <a:t>sharp</a:t>
            </a:r>
            <a:r>
              <a:rPr lang="en-US" sz="2800" dirty="0">
                <a:sym typeface="Helvetica" charset="0"/>
              </a:rPr>
              <a:t>, shooting pain through the buttock and back of the leg</a:t>
            </a:r>
            <a:r>
              <a:rPr lang="en-US" sz="2800" dirty="0" smtClean="0">
                <a:sym typeface="Helvetica" charset="0"/>
              </a:rPr>
              <a:t>.</a:t>
            </a:r>
          </a:p>
          <a:p>
            <a:pPr marL="625056" algn="l" rtl="0"/>
            <a:endParaRPr lang="en-US" sz="2800" dirty="0" smtClean="0">
              <a:latin typeface="Helvetica" charset="0"/>
              <a:cs typeface="Helvetica" charset="0"/>
              <a:sym typeface="Helvetica" charset="0"/>
            </a:endParaRPr>
          </a:p>
          <a:p>
            <a:pPr marL="625056" algn="l" rtl="0"/>
            <a:r>
              <a:rPr lang="en-US" sz="2800" dirty="0" smtClean="0"/>
              <a:t>there may be numbness, muscular weakness, pins and needles or tingling and difficulty in moving or controlling the leg. Typically, the symptoms are only felt on one side of the body.</a:t>
            </a:r>
            <a:endParaRPr lang="en-US" sz="2800" dirty="0">
              <a:latin typeface="Helvetica" charset="0"/>
              <a:sym typeface="Helvetica" charset="0"/>
            </a:endParaRPr>
          </a:p>
        </p:txBody>
      </p:sp>
    </p:spTree>
    <p:extLst>
      <p:ext uri="{BB962C8B-B14F-4D97-AF65-F5344CB8AC3E}">
        <p14:creationId xmlns="" xmlns:p14="http://schemas.microsoft.com/office/powerpoint/2010/main" val="39923054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7384"/>
            <a:ext cx="7498080" cy="1143000"/>
          </a:xfrm>
        </p:spPr>
        <p:txBody>
          <a:bodyPr/>
          <a:lstStyle/>
          <a:p>
            <a:pPr rtl="0"/>
            <a:r>
              <a:rPr lang="en-US" b="1" dirty="0" smtClean="0">
                <a:solidFill>
                  <a:schemeClr val="accent2"/>
                </a:solidFill>
                <a:latin typeface="Arial Bold" charset="0"/>
                <a:cs typeface="Arial Bold" charset="0"/>
                <a:sym typeface="Arial Bold" charset="0"/>
              </a:rPr>
              <a:t>inflammatory problems</a:t>
            </a:r>
            <a:endParaRPr lang="en-US" dirty="0"/>
          </a:p>
        </p:txBody>
      </p:sp>
      <p:sp>
        <p:nvSpPr>
          <p:cNvPr id="3" name="Content Placeholder 2"/>
          <p:cNvSpPr>
            <a:spLocks noGrp="1"/>
          </p:cNvSpPr>
          <p:nvPr>
            <p:ph idx="1"/>
          </p:nvPr>
        </p:nvSpPr>
        <p:spPr>
          <a:xfrm>
            <a:off x="1043608" y="1447800"/>
            <a:ext cx="8028384" cy="4800600"/>
          </a:xfrm>
        </p:spPr>
        <p:txBody>
          <a:bodyPr>
            <a:noAutofit/>
          </a:bodyPr>
          <a:lstStyle/>
          <a:p>
            <a:pPr algn="l" rtl="0"/>
            <a:r>
              <a:rPr lang="en-US" sz="2400" b="1" dirty="0" smtClean="0"/>
              <a:t>Rheumatoid arthritis </a:t>
            </a:r>
          </a:p>
          <a:p>
            <a:pPr algn="l" rtl="0"/>
            <a:endParaRPr lang="en-US" sz="2400" b="1" dirty="0" smtClean="0"/>
          </a:p>
          <a:p>
            <a:pPr algn="l" rtl="0"/>
            <a:r>
              <a:rPr lang="en-US" sz="2400" b="1" dirty="0"/>
              <a:t>Noninfectious inflammation of the spine </a:t>
            </a:r>
            <a:r>
              <a:rPr lang="en-US" sz="2400" b="1" dirty="0" smtClean="0"/>
              <a:t>(</a:t>
            </a:r>
            <a:r>
              <a:rPr lang="en-US" sz="2400" b="1" dirty="0" err="1"/>
              <a:t>Ankylosing</a:t>
            </a:r>
            <a:r>
              <a:rPr lang="en-US" sz="2400" b="1" dirty="0"/>
              <a:t> </a:t>
            </a:r>
            <a:r>
              <a:rPr lang="en-US" sz="2400" b="1" dirty="0" err="1" smtClean="0"/>
              <a:t>spondylitis</a:t>
            </a:r>
            <a:r>
              <a:rPr lang="en-US" sz="2400" b="1" dirty="0" smtClean="0"/>
              <a:t>):</a:t>
            </a:r>
          </a:p>
          <a:p>
            <a:pPr algn="l" rtl="0">
              <a:buNone/>
            </a:pPr>
            <a:r>
              <a:rPr lang="en-US" sz="2400" dirty="0" smtClean="0"/>
              <a:t>   </a:t>
            </a:r>
          </a:p>
          <a:p>
            <a:pPr algn="l" rtl="0">
              <a:buNone/>
            </a:pPr>
            <a:r>
              <a:rPr lang="en-US" sz="2400" dirty="0" smtClean="0"/>
              <a:t>   chronic inflammatory disorder characterized by the ossification of </a:t>
            </a:r>
            <a:r>
              <a:rPr lang="en-US" sz="2400" dirty="0" err="1" smtClean="0"/>
              <a:t>intervertebral</a:t>
            </a:r>
            <a:r>
              <a:rPr lang="en-US" sz="2400" dirty="0" smtClean="0"/>
              <a:t> discs, joints and ligaments leading to progressive rigidity of the spine. </a:t>
            </a:r>
          </a:p>
          <a:p>
            <a:pPr algn="l" rtl="0">
              <a:buNone/>
            </a:pPr>
            <a:endParaRPr lang="en-US" sz="2400" dirty="0" smtClean="0"/>
          </a:p>
          <a:p>
            <a:pPr algn="l" rtl="0">
              <a:buFontTx/>
              <a:buChar char="-"/>
            </a:pPr>
            <a:r>
              <a:rPr lang="en-US" sz="2400" dirty="0" smtClean="0"/>
              <a:t>can </a:t>
            </a:r>
            <a:r>
              <a:rPr lang="en-US" sz="2400" dirty="0"/>
              <a:t>cause stiffness and pain in the spine that is particularly worse in the </a:t>
            </a:r>
            <a:r>
              <a:rPr lang="en-US" sz="2400" dirty="0" smtClean="0"/>
              <a:t>morning.</a:t>
            </a:r>
          </a:p>
          <a:p>
            <a:pPr algn="l" rtl="0">
              <a:buFontTx/>
              <a:buChar char="-"/>
            </a:pPr>
            <a:r>
              <a:rPr lang="en-US" sz="2400" dirty="0"/>
              <a:t> typically begins in adolescents and young adults.</a:t>
            </a:r>
            <a:endParaRPr lang="en-US" sz="2400" dirty="0" smtClean="0"/>
          </a:p>
        </p:txBody>
      </p:sp>
    </p:spTree>
    <p:extLst>
      <p:ext uri="{BB962C8B-B14F-4D97-AF65-F5344CB8AC3E}">
        <p14:creationId xmlns:p14="http://schemas.microsoft.com/office/powerpoint/2010/main" xmlns="" val="688448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339752" y="254000"/>
            <a:ext cx="5688632" cy="6604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1199510" y="44624"/>
            <a:ext cx="6900882" cy="1143000"/>
          </a:xfrm>
          <a:ln/>
        </p:spPr>
        <p:txBody>
          <a:bodyPr>
            <a:normAutofit/>
          </a:bodyPr>
          <a:lstStyle/>
          <a:p>
            <a:pPr algn="l"/>
            <a:r>
              <a:rPr lang="en-US" sz="3600" b="1" dirty="0">
                <a:solidFill>
                  <a:schemeClr val="accent2"/>
                </a:solidFill>
                <a:latin typeface="Arial Bold" charset="0"/>
                <a:cs typeface="Arial Bold" charset="0"/>
                <a:sym typeface="Arial Bold" charset="0"/>
              </a:rPr>
              <a:t>Injuries</a:t>
            </a:r>
            <a:endParaRPr lang="en-US" sz="3600" b="1" dirty="0">
              <a:solidFill>
                <a:schemeClr val="accent2"/>
              </a:solidFill>
              <a:latin typeface="Arial Bold" charset="0"/>
              <a:ea typeface="ヒラギノ角ゴ ProN W6" charset="0"/>
              <a:cs typeface="ヒラギノ角ゴ ProN W6" charset="0"/>
              <a:sym typeface="Arial Bold" charset="0"/>
            </a:endParaRPr>
          </a:p>
        </p:txBody>
      </p:sp>
      <p:sp>
        <p:nvSpPr>
          <p:cNvPr id="34819" name="Rectangle 3"/>
          <p:cNvSpPr>
            <a:spLocks noGrp="1" noChangeArrowheads="1"/>
          </p:cNvSpPr>
          <p:nvPr>
            <p:ph idx="1"/>
          </p:nvPr>
        </p:nvSpPr>
        <p:spPr>
          <a:xfrm>
            <a:off x="814337" y="1484784"/>
            <a:ext cx="7358063" cy="3339717"/>
          </a:xfrm>
          <a:ln/>
        </p:spPr>
        <p:txBody>
          <a:bodyPr>
            <a:noAutofit/>
          </a:bodyPr>
          <a:lstStyle/>
          <a:p>
            <a:pPr marL="625056" algn="l" rtl="0"/>
            <a:r>
              <a:rPr lang="en-US" sz="2400" dirty="0">
                <a:solidFill>
                  <a:srgbClr val="262626"/>
                </a:solidFill>
                <a:latin typeface="Arial" charset="0"/>
                <a:cs typeface="Arial" charset="0"/>
                <a:sym typeface="Arial" charset="0"/>
              </a:rPr>
              <a:t>Spine injuries such as sprains and fractures can cause either short-lived or chronic pain.</a:t>
            </a:r>
            <a:endParaRPr lang="en-US" sz="2400" dirty="0">
              <a:solidFill>
                <a:srgbClr val="262626"/>
              </a:solidFill>
              <a:latin typeface="Arial" charset="0"/>
              <a:sym typeface="Arial" charset="0"/>
            </a:endParaRPr>
          </a:p>
          <a:p>
            <a:pPr marL="625056" algn="l" rtl="0"/>
            <a:r>
              <a:rPr lang="en-US" sz="2400" dirty="0">
                <a:solidFill>
                  <a:srgbClr val="262626"/>
                </a:solidFill>
                <a:latin typeface="Arial" charset="0"/>
                <a:cs typeface="Arial" charset="0"/>
                <a:sym typeface="Arial" charset="0"/>
              </a:rPr>
              <a:t>Sprains are tears in the ligaments that support the spine, and they can occur from twisting or lifting improperly. </a:t>
            </a:r>
            <a:endParaRPr lang="en-US" sz="2400" dirty="0">
              <a:solidFill>
                <a:srgbClr val="262626"/>
              </a:solidFill>
              <a:latin typeface="Arial" charset="0"/>
              <a:sym typeface="Arial" charset="0"/>
            </a:endParaRPr>
          </a:p>
          <a:p>
            <a:pPr marL="625056" algn="l" rtl="0"/>
            <a:r>
              <a:rPr lang="en-US" sz="2400" dirty="0">
                <a:solidFill>
                  <a:srgbClr val="262626"/>
                </a:solidFill>
                <a:latin typeface="Arial" charset="0"/>
                <a:cs typeface="Arial" charset="0"/>
                <a:sym typeface="Arial" charset="0"/>
              </a:rPr>
              <a:t>Fractured vertebrae are often the result of osteoporosis. Less commonly, back pain may be caused by more severe injuries that result from accidents or falls.</a:t>
            </a:r>
            <a:endParaRPr lang="en-US" sz="2400" dirty="0">
              <a:solidFill>
                <a:srgbClr val="262626"/>
              </a:solidFill>
              <a:latin typeface="Arial" charset="0"/>
              <a:sym typeface="Arial" charset="0"/>
            </a:endParaRPr>
          </a:p>
        </p:txBody>
      </p:sp>
      <p:pic>
        <p:nvPicPr>
          <p:cNvPr id="34818" name="Picture 2"/>
          <p:cNvPicPr>
            <a:picLocks noChangeAspect="1" noChangeArrowheads="1"/>
          </p:cNvPicPr>
          <p:nvPr/>
        </p:nvPicPr>
        <p:blipFill>
          <a:blip r:embed="rId2" cstate="print"/>
          <a:srcRect/>
          <a:stretch>
            <a:fillRect/>
          </a:stretch>
        </p:blipFill>
        <p:spPr bwMode="auto">
          <a:xfrm>
            <a:off x="5544616" y="4869160"/>
            <a:ext cx="3347864" cy="1844824"/>
          </a:xfrm>
          <a:prstGeom prst="rect">
            <a:avLst/>
          </a:prstGeom>
          <a:noFill/>
          <a:ln w="12700" cap="flat">
            <a:noFill/>
            <a:miter lim="800000"/>
            <a:headEnd/>
            <a:tailEnd/>
          </a:ln>
        </p:spPr>
      </p:pic>
    </p:spTree>
    <p:extLst>
      <p:ext uri="{BB962C8B-B14F-4D97-AF65-F5344CB8AC3E}">
        <p14:creationId xmlns="" xmlns:p14="http://schemas.microsoft.com/office/powerpoint/2010/main" val="35355892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1256998" y="-243408"/>
            <a:ext cx="7563474" cy="1714512"/>
          </a:xfrm>
          <a:ln/>
        </p:spPr>
        <p:txBody>
          <a:bodyPr>
            <a:normAutofit/>
          </a:bodyPr>
          <a:lstStyle/>
          <a:p>
            <a:pPr algn="ctr" rtl="0">
              <a:buSzPct val="171000"/>
            </a:pPr>
            <a:r>
              <a:rPr lang="en-US" sz="3600" b="1" dirty="0">
                <a:solidFill>
                  <a:schemeClr val="accent2"/>
                </a:solidFill>
                <a:latin typeface="Arial Bold" charset="0"/>
                <a:cs typeface="Arial Bold" charset="0"/>
                <a:sym typeface="Arial Bold" charset="0"/>
              </a:rPr>
              <a:t>Infections </a:t>
            </a:r>
            <a:endParaRPr lang="en-US" sz="3600" b="1" dirty="0">
              <a:solidFill>
                <a:schemeClr val="accent2"/>
              </a:solidFill>
              <a:latin typeface="Arial Bold" charset="0"/>
              <a:ea typeface="ヒラギノ角ゴ ProN W6" charset="0"/>
              <a:cs typeface="ヒラギノ角ゴ ProN W6" charset="0"/>
              <a:sym typeface="Arial Bold" charset="0"/>
            </a:endParaRPr>
          </a:p>
        </p:txBody>
      </p:sp>
      <p:sp>
        <p:nvSpPr>
          <p:cNvPr id="39938" name="Rectangle 2"/>
          <p:cNvSpPr>
            <a:spLocks noGrp="1" noChangeArrowheads="1"/>
          </p:cNvSpPr>
          <p:nvPr>
            <p:ph idx="1"/>
          </p:nvPr>
        </p:nvSpPr>
        <p:spPr>
          <a:xfrm>
            <a:off x="755576" y="1844824"/>
            <a:ext cx="7358063" cy="3482587"/>
          </a:xfrm>
          <a:ln/>
        </p:spPr>
        <p:txBody>
          <a:bodyPr>
            <a:noAutofit/>
          </a:bodyPr>
          <a:lstStyle/>
          <a:p>
            <a:pPr marL="625056" algn="l" rtl="0"/>
            <a:r>
              <a:rPr lang="en-US" sz="2400" dirty="0" smtClean="0">
                <a:solidFill>
                  <a:srgbClr val="262626"/>
                </a:solidFill>
                <a:latin typeface="Arial" charset="0"/>
                <a:cs typeface="Arial" charset="0"/>
                <a:sym typeface="Arial" charset="0"/>
              </a:rPr>
              <a:t>Infections:</a:t>
            </a:r>
          </a:p>
          <a:p>
            <a:pPr marL="341592" indent="0" algn="l" rtl="0">
              <a:buNone/>
            </a:pPr>
            <a:r>
              <a:rPr lang="en-US" sz="2400" dirty="0" smtClean="0">
                <a:solidFill>
                  <a:srgbClr val="262626"/>
                </a:solidFill>
                <a:latin typeface="Arial" charset="0"/>
                <a:cs typeface="Arial" charset="0"/>
                <a:sym typeface="Arial" charset="0"/>
              </a:rPr>
              <a:t> </a:t>
            </a:r>
            <a:r>
              <a:rPr lang="en-US" sz="2400" dirty="0">
                <a:solidFill>
                  <a:srgbClr val="262626"/>
                </a:solidFill>
                <a:latin typeface="Arial" charset="0"/>
                <a:cs typeface="Arial" charset="0"/>
                <a:sym typeface="Arial" charset="0"/>
              </a:rPr>
              <a:t>can cause pain when they involve the vertebrae, a condition called </a:t>
            </a:r>
            <a:r>
              <a:rPr lang="en-US" sz="2400" dirty="0" smtClean="0">
                <a:solidFill>
                  <a:schemeClr val="accent2"/>
                </a:solidFill>
                <a:latin typeface="Arial" charset="0"/>
                <a:cs typeface="Arial" charset="0"/>
                <a:sym typeface="Arial" charset="0"/>
              </a:rPr>
              <a:t>osteomyelitis </a:t>
            </a:r>
            <a:r>
              <a:rPr lang="en-US" sz="2400" dirty="0" smtClean="0">
                <a:latin typeface="Arial" charset="0"/>
                <a:cs typeface="Arial" charset="0"/>
                <a:sym typeface="Arial" charset="0"/>
              </a:rPr>
              <a:t>(</a:t>
            </a:r>
            <a:r>
              <a:rPr lang="en-US" sz="2400" dirty="0"/>
              <a:t>is an infection of the bone or bone marrow affecting the vertebral bodies of the </a:t>
            </a:r>
            <a:r>
              <a:rPr lang="en-US" sz="2400" dirty="0" smtClean="0"/>
              <a:t>spine).</a:t>
            </a:r>
          </a:p>
          <a:p>
            <a:pPr marL="341592" indent="0" algn="l" rtl="0">
              <a:buNone/>
            </a:pPr>
            <a:r>
              <a:rPr lang="en-US" sz="2400" dirty="0" smtClean="0">
                <a:solidFill>
                  <a:srgbClr val="262626"/>
                </a:solidFill>
                <a:latin typeface="Arial" charset="0"/>
                <a:cs typeface="Arial" charset="0"/>
                <a:sym typeface="Arial" charset="0"/>
              </a:rPr>
              <a:t>Although </a:t>
            </a:r>
            <a:r>
              <a:rPr lang="en-US" sz="2400" dirty="0">
                <a:solidFill>
                  <a:srgbClr val="262626"/>
                </a:solidFill>
                <a:latin typeface="Arial" charset="0"/>
                <a:cs typeface="Arial" charset="0"/>
                <a:sym typeface="Arial" charset="0"/>
              </a:rPr>
              <a:t>they are not common causes of back </a:t>
            </a:r>
            <a:r>
              <a:rPr lang="en-US" sz="2400" dirty="0" smtClean="0">
                <a:solidFill>
                  <a:srgbClr val="262626"/>
                </a:solidFill>
                <a:latin typeface="Arial" charset="0"/>
                <a:cs typeface="Arial" charset="0"/>
                <a:sym typeface="Arial" charset="0"/>
              </a:rPr>
              <a:t>pain.</a:t>
            </a:r>
            <a:endParaRPr lang="en-US" sz="2400" dirty="0">
              <a:solidFill>
                <a:srgbClr val="262626"/>
              </a:solidFill>
              <a:latin typeface="Arial" charset="0"/>
              <a:sym typeface="Arial" charset="0"/>
            </a:endParaRPr>
          </a:p>
        </p:txBody>
      </p:sp>
    </p:spTree>
    <p:extLst>
      <p:ext uri="{BB962C8B-B14F-4D97-AF65-F5344CB8AC3E}">
        <p14:creationId xmlns="" xmlns:p14="http://schemas.microsoft.com/office/powerpoint/2010/main" val="2283274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2"/>
                </a:solidFill>
                <a:latin typeface="Arial Bold" charset="0"/>
                <a:cs typeface="Arial Bold" charset="0"/>
                <a:sym typeface="Arial Bold" charset="0"/>
              </a:rPr>
              <a:t>Tumors</a:t>
            </a:r>
            <a:endParaRPr lang="en-US" sz="3600" dirty="0"/>
          </a:p>
        </p:txBody>
      </p:sp>
      <p:sp>
        <p:nvSpPr>
          <p:cNvPr id="3" name="Content Placeholder 2"/>
          <p:cNvSpPr>
            <a:spLocks noGrp="1"/>
          </p:cNvSpPr>
          <p:nvPr>
            <p:ph idx="1"/>
          </p:nvPr>
        </p:nvSpPr>
        <p:spPr/>
        <p:txBody>
          <a:bodyPr>
            <a:normAutofit fontScale="92500" lnSpcReduction="20000"/>
          </a:bodyPr>
          <a:lstStyle/>
          <a:p>
            <a:pPr marL="625056" algn="l" rtl="0"/>
            <a:r>
              <a:rPr lang="en-US" dirty="0">
                <a:solidFill>
                  <a:srgbClr val="262626"/>
                </a:solidFill>
                <a:cs typeface="Arial" charset="0"/>
                <a:sym typeface="Arial" charset="0"/>
              </a:rPr>
              <a:t>Tumors: </a:t>
            </a:r>
            <a:r>
              <a:rPr lang="en-US" dirty="0"/>
              <a:t>(primary, </a:t>
            </a:r>
            <a:r>
              <a:rPr lang="en-US" dirty="0" smtClean="0"/>
              <a:t>metastatic)</a:t>
            </a:r>
            <a:endParaRPr lang="en-US" dirty="0">
              <a:solidFill>
                <a:srgbClr val="262626"/>
              </a:solidFill>
              <a:cs typeface="Arial" charset="0"/>
              <a:sym typeface="Arial" charset="0"/>
            </a:endParaRPr>
          </a:p>
          <a:p>
            <a:pPr marL="341592" indent="0" algn="l" rtl="0">
              <a:buNone/>
            </a:pPr>
            <a:r>
              <a:rPr lang="en-US" dirty="0">
                <a:solidFill>
                  <a:srgbClr val="262626"/>
                </a:solidFill>
                <a:cs typeface="Arial" charset="0"/>
                <a:sym typeface="Arial" charset="0"/>
              </a:rPr>
              <a:t> also are relatively rare causes of back pain. Occasionally, tumors begin in the back, but more often they appear in the back as a result of cancer that has spread from elsewhere in the body</a:t>
            </a:r>
            <a:r>
              <a:rPr lang="en-US" dirty="0" smtClean="0">
                <a:solidFill>
                  <a:srgbClr val="262626"/>
                </a:solidFill>
                <a:cs typeface="Arial" charset="0"/>
                <a:sym typeface="Arial" charset="0"/>
              </a:rPr>
              <a:t>.</a:t>
            </a:r>
          </a:p>
          <a:p>
            <a:pPr algn="l" rtl="0">
              <a:buNone/>
            </a:pPr>
            <a:endParaRPr lang="en-US" dirty="0" smtClean="0"/>
          </a:p>
          <a:p>
            <a:pPr algn="l" rtl="0"/>
            <a:r>
              <a:rPr lang="en-US" dirty="0" smtClean="0"/>
              <a:t>three </a:t>
            </a:r>
            <a:r>
              <a:rPr lang="en-US" dirty="0" smtClean="0"/>
              <a:t>most common cases are:</a:t>
            </a:r>
          </a:p>
          <a:p>
            <a:pPr algn="l" rtl="0"/>
            <a:r>
              <a:rPr lang="en-US" dirty="0" smtClean="0"/>
              <a:t>prostate cancer</a:t>
            </a:r>
          </a:p>
          <a:p>
            <a:pPr algn="l" rtl="0"/>
            <a:r>
              <a:rPr lang="en-US" dirty="0" smtClean="0"/>
              <a:t>breast cancer</a:t>
            </a:r>
          </a:p>
          <a:p>
            <a:pPr algn="l" rtl="0"/>
            <a:r>
              <a:rPr lang="en-US" dirty="0" smtClean="0"/>
              <a:t>lung cancer</a:t>
            </a:r>
          </a:p>
        </p:txBody>
      </p:sp>
    </p:spTree>
    <p:extLst>
      <p:ext uri="{BB962C8B-B14F-4D97-AF65-F5344CB8AC3E}">
        <p14:creationId xmlns="" xmlns:p14="http://schemas.microsoft.com/office/powerpoint/2010/main" val="346754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ln/>
        </p:spPr>
        <p:txBody>
          <a:bodyPr/>
          <a:lstStyle/>
          <a:p>
            <a:pPr algn="ctr"/>
            <a:r>
              <a:rPr lang="en-US" sz="4400" dirty="0">
                <a:solidFill>
                  <a:srgbClr val="262626"/>
                </a:solidFill>
                <a:latin typeface="Arial" charset="0"/>
                <a:cs typeface="Arial" charset="0"/>
                <a:sym typeface="Arial" charset="0"/>
              </a:rPr>
              <a:t>Other causes</a:t>
            </a:r>
            <a:endParaRPr lang="en-US" dirty="0"/>
          </a:p>
        </p:txBody>
      </p:sp>
      <p:sp>
        <p:nvSpPr>
          <p:cNvPr id="38914" name="Rectangle 2"/>
          <p:cNvSpPr>
            <a:spLocks noGrp="1" noChangeArrowheads="1"/>
          </p:cNvSpPr>
          <p:nvPr>
            <p:ph idx="1"/>
          </p:nvPr>
        </p:nvSpPr>
        <p:spPr>
          <a:xfrm>
            <a:off x="892969" y="1303352"/>
            <a:ext cx="7358063" cy="3205768"/>
          </a:xfrm>
          <a:ln/>
        </p:spPr>
        <p:txBody>
          <a:bodyPr>
            <a:noAutofit/>
          </a:bodyPr>
          <a:lstStyle/>
          <a:p>
            <a:pPr marL="798792" indent="-457200" algn="just" rtl="0">
              <a:buFont typeface="Wingdings 2"/>
              <a:buAutoNum type="arabicPeriod"/>
            </a:pPr>
            <a:r>
              <a:rPr lang="en-US" sz="2000" b="1" dirty="0" smtClean="0">
                <a:solidFill>
                  <a:srgbClr val="262626"/>
                </a:solidFill>
                <a:latin typeface="+mj-lt"/>
                <a:cs typeface="Arial" charset="0"/>
                <a:sym typeface="Arial" charset="0"/>
              </a:rPr>
              <a:t>Osteoporosis</a:t>
            </a:r>
            <a:r>
              <a:rPr lang="en-US" sz="2000" dirty="0" smtClean="0">
                <a:solidFill>
                  <a:srgbClr val="262626"/>
                </a:solidFill>
                <a:latin typeface="+mj-lt"/>
                <a:cs typeface="Arial" charset="0"/>
                <a:sym typeface="Arial" charset="0"/>
              </a:rPr>
              <a:t>: </a:t>
            </a:r>
            <a:r>
              <a:rPr lang="en-US" sz="2000" dirty="0" smtClean="0">
                <a:latin typeface="+mj-lt"/>
                <a:ea typeface="MS Mincho"/>
                <a:cs typeface="Times New Roman"/>
              </a:rPr>
              <a:t>is </a:t>
            </a:r>
            <a:r>
              <a:rPr lang="en-US" sz="2000" dirty="0">
                <a:latin typeface="+mj-lt"/>
                <a:ea typeface="MS Mincho"/>
                <a:cs typeface="Times New Roman"/>
              </a:rPr>
              <a:t>a disorder associated with reduction in bone mass, where the bones become weaker and more brittle. This leads to an increase in the risk of fracture. Osteoporosis can lead to spinal fractures, which causes back pain. If there are enough fractures within a vertebra, the entire vertebra may compress to a wedge shape, or collapse completely, which is known as a </a:t>
            </a:r>
            <a:r>
              <a:rPr lang="en-US" sz="2000" b="1" dirty="0">
                <a:latin typeface="+mj-lt"/>
                <a:ea typeface="MS Mincho"/>
                <a:cs typeface="Times New Roman"/>
              </a:rPr>
              <a:t>compression fracture.</a:t>
            </a:r>
            <a:endParaRPr lang="en-US" sz="2000" dirty="0">
              <a:solidFill>
                <a:srgbClr val="262626"/>
              </a:solidFill>
              <a:latin typeface="+mj-lt"/>
              <a:sym typeface="Arial" charset="0"/>
            </a:endParaRPr>
          </a:p>
          <a:p>
            <a:pPr marL="798792" indent="-457200" algn="just" rtl="0">
              <a:buFont typeface="Wingdings 2"/>
              <a:buAutoNum type="arabicPeriod"/>
            </a:pPr>
            <a:r>
              <a:rPr lang="en-US" sz="2000" b="1" dirty="0">
                <a:solidFill>
                  <a:srgbClr val="262626"/>
                </a:solidFill>
                <a:latin typeface="+mj-lt"/>
                <a:cs typeface="Arial" charset="0"/>
                <a:sym typeface="Arial" charset="0"/>
              </a:rPr>
              <a:t>pregnancy</a:t>
            </a:r>
            <a:r>
              <a:rPr lang="en-US" sz="2000" dirty="0">
                <a:solidFill>
                  <a:srgbClr val="262626"/>
                </a:solidFill>
                <a:latin typeface="+mj-lt"/>
                <a:cs typeface="Arial" charset="0"/>
                <a:sym typeface="Arial" charset="0"/>
              </a:rPr>
              <a:t>.</a:t>
            </a:r>
          </a:p>
          <a:p>
            <a:pPr marL="798792" indent="-457200" algn="just" rtl="0">
              <a:buAutoNum type="arabicPeriod"/>
            </a:pPr>
            <a:r>
              <a:rPr lang="en-US" sz="2000" b="1" dirty="0">
                <a:solidFill>
                  <a:srgbClr val="262626"/>
                </a:solidFill>
                <a:latin typeface="+mj-lt"/>
                <a:cs typeface="Arial" charset="0"/>
                <a:sym typeface="Arial" charset="0"/>
              </a:rPr>
              <a:t>kidney stones or infections</a:t>
            </a:r>
            <a:r>
              <a:rPr lang="en-US" sz="2000" dirty="0">
                <a:solidFill>
                  <a:srgbClr val="262626"/>
                </a:solidFill>
                <a:latin typeface="+mj-lt"/>
                <a:cs typeface="Arial" charset="0"/>
                <a:sym typeface="Arial" charset="0"/>
              </a:rPr>
              <a:t>.</a:t>
            </a:r>
            <a:endParaRPr lang="en-US" sz="2000" dirty="0">
              <a:solidFill>
                <a:srgbClr val="262626"/>
              </a:solidFill>
              <a:latin typeface="+mj-lt"/>
              <a:sym typeface="Arial" charset="0"/>
            </a:endParaRPr>
          </a:p>
          <a:p>
            <a:pPr marL="798792" indent="-457200" algn="just" rtl="0">
              <a:buAutoNum type="arabicPeriod"/>
            </a:pPr>
            <a:r>
              <a:rPr lang="en-US" sz="2000" b="1" dirty="0">
                <a:solidFill>
                  <a:srgbClr val="262626"/>
                </a:solidFill>
                <a:latin typeface="+mj-lt"/>
                <a:cs typeface="Arial" charset="0"/>
                <a:sym typeface="Arial" charset="0"/>
              </a:rPr>
              <a:t>Endometriosis</a:t>
            </a:r>
            <a:r>
              <a:rPr lang="en-US" sz="2000" dirty="0">
                <a:solidFill>
                  <a:srgbClr val="262626"/>
                </a:solidFill>
                <a:latin typeface="+mj-lt"/>
                <a:cs typeface="Arial" charset="0"/>
                <a:sym typeface="Arial" charset="0"/>
              </a:rPr>
              <a:t>, which is the (buildup of uterine tissue in places outside the uterus).</a:t>
            </a:r>
          </a:p>
          <a:p>
            <a:pPr marL="798792" indent="-457200" algn="just" rtl="0">
              <a:buAutoNum type="arabicPeriod"/>
            </a:pPr>
            <a:r>
              <a:rPr lang="en-US" sz="2000" b="1" dirty="0">
                <a:solidFill>
                  <a:srgbClr val="262626"/>
                </a:solidFill>
                <a:latin typeface="+mj-lt"/>
                <a:cs typeface="Arial" charset="0"/>
                <a:sym typeface="Arial" charset="0"/>
              </a:rPr>
              <a:t>fibromyalgia</a:t>
            </a:r>
            <a:r>
              <a:rPr lang="en-US" sz="2000" dirty="0">
                <a:solidFill>
                  <a:srgbClr val="262626"/>
                </a:solidFill>
                <a:latin typeface="+mj-lt"/>
                <a:cs typeface="Arial" charset="0"/>
                <a:sym typeface="Arial" charset="0"/>
              </a:rPr>
              <a:t>, a condition of (widespread muscle pain and fatigue </a:t>
            </a:r>
            <a:endParaRPr lang="en-US" sz="2000" dirty="0" smtClean="0">
              <a:solidFill>
                <a:srgbClr val="262626"/>
              </a:solidFill>
              <a:latin typeface="+mj-lt"/>
              <a:cs typeface="Arial" charset="0"/>
              <a:sym typeface="Arial" charset="0"/>
            </a:endParaRPr>
          </a:p>
        </p:txBody>
      </p:sp>
    </p:spTree>
    <p:extLst>
      <p:ext uri="{BB962C8B-B14F-4D97-AF65-F5344CB8AC3E}">
        <p14:creationId xmlns="" xmlns:p14="http://schemas.microsoft.com/office/powerpoint/2010/main" val="117570251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346200" y="0"/>
            <a:ext cx="6438900" cy="6604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286000" y="0"/>
            <a:ext cx="4559300" cy="6604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67544" y="188640"/>
            <a:ext cx="8229600" cy="1143000"/>
          </a:xfrm>
          <a:ln/>
        </p:spPr>
        <p:txBody>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charset="0"/>
                <a:cs typeface="Helvetica" charset="0"/>
                <a:sym typeface="Helvetica" charset="0"/>
              </a:rPr>
              <a:t>Back Pain</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459" name="Rectangle 3"/>
          <p:cNvSpPr>
            <a:spLocks noGrp="1" noChangeArrowheads="1"/>
          </p:cNvSpPr>
          <p:nvPr>
            <p:ph idx="1"/>
          </p:nvPr>
        </p:nvSpPr>
        <p:spPr>
          <a:xfrm>
            <a:off x="886345" y="778793"/>
            <a:ext cx="7358063" cy="4018359"/>
          </a:xfrm>
          <a:ln/>
        </p:spPr>
        <p:txBody>
          <a:bodyPr>
            <a:noAutofit/>
          </a:bodyPr>
          <a:lstStyle/>
          <a:p>
            <a:pPr marL="625056" algn="just" rtl="0"/>
            <a:endParaRPr lang="en-US" sz="2400" dirty="0" smtClean="0">
              <a:latin typeface="+mj-lt"/>
            </a:endParaRPr>
          </a:p>
          <a:p>
            <a:pPr marL="625056" algn="just" rtl="0"/>
            <a:endParaRPr lang="en-US" sz="2400" dirty="0" smtClean="0">
              <a:latin typeface="+mj-lt"/>
            </a:endParaRPr>
          </a:p>
          <a:p>
            <a:pPr marL="625056" algn="just" rtl="0"/>
            <a:r>
              <a:rPr lang="en-US" sz="2400" dirty="0" smtClean="0">
                <a:latin typeface="+mj-lt"/>
              </a:rPr>
              <a:t>Back pain </a:t>
            </a:r>
            <a:r>
              <a:rPr lang="en-US" sz="2400" dirty="0">
                <a:latin typeface="+mj-lt"/>
              </a:rPr>
              <a:t>is second </a:t>
            </a:r>
            <a:r>
              <a:rPr lang="en-US" sz="2400" dirty="0" smtClean="0">
                <a:latin typeface="+mj-lt"/>
              </a:rPr>
              <a:t>to </a:t>
            </a:r>
            <a:r>
              <a:rPr lang="en-US" sz="2400" dirty="0">
                <a:latin typeface="+mj-lt"/>
              </a:rPr>
              <a:t>the common cold as a cause of lost days at work </a:t>
            </a:r>
            <a:r>
              <a:rPr lang="en-US" sz="2400" dirty="0" smtClean="0">
                <a:latin typeface="+mj-lt"/>
              </a:rPr>
              <a:t>.</a:t>
            </a:r>
          </a:p>
          <a:p>
            <a:pPr marL="625056" algn="just" rtl="0"/>
            <a:r>
              <a:rPr lang="en-US" sz="2400" dirty="0">
                <a:latin typeface="+mj-lt"/>
              </a:rPr>
              <a:t>About 8</a:t>
            </a:r>
            <a:r>
              <a:rPr lang="en-US" sz="2400" dirty="0" smtClean="0">
                <a:latin typeface="+mj-lt"/>
              </a:rPr>
              <a:t>0% </a:t>
            </a:r>
            <a:r>
              <a:rPr lang="en-US" sz="2400" dirty="0">
                <a:latin typeface="+mj-lt"/>
              </a:rPr>
              <a:t>of people have at least one episode of low back pain during their lifetime</a:t>
            </a:r>
            <a:r>
              <a:rPr lang="en-US" sz="2400" dirty="0" smtClean="0">
                <a:latin typeface="+mj-lt"/>
              </a:rPr>
              <a:t>.</a:t>
            </a:r>
          </a:p>
          <a:p>
            <a:pPr marL="625056" algn="just" rtl="0"/>
            <a:r>
              <a:rPr lang="en-US" sz="2400" dirty="0" smtClean="0">
                <a:latin typeface="+mj-lt"/>
              </a:rPr>
              <a:t>The most common age groups are the 30s, 40s and 50s. </a:t>
            </a:r>
          </a:p>
          <a:p>
            <a:pPr marL="625056" algn="just" rtl="0"/>
            <a:r>
              <a:rPr lang="en-US" sz="2400" dirty="0" smtClean="0">
                <a:latin typeface="+mj-lt"/>
                <a:sym typeface="Helvetica" charset="0"/>
              </a:rPr>
              <a:t>The pain can be divided into neck pain, upper back pain, lower back pain or tailbone pain.</a:t>
            </a:r>
          </a:p>
          <a:p>
            <a:pPr marL="625056" algn="just" rtl="0"/>
            <a:r>
              <a:rPr lang="en-US" sz="2400" dirty="0" smtClean="0">
                <a:latin typeface="+mj-lt"/>
                <a:sym typeface="Helvetica" charset="0"/>
              </a:rPr>
              <a:t>It </a:t>
            </a:r>
            <a:r>
              <a:rPr lang="en-US" sz="2400" dirty="0">
                <a:latin typeface="+mj-lt"/>
                <a:sym typeface="Helvetica" charset="0"/>
              </a:rPr>
              <a:t>usually feels like an ache, tension or stiffness in your back. </a:t>
            </a:r>
            <a:endParaRPr lang="en-US" sz="2400" dirty="0" smtClean="0">
              <a:latin typeface="+mj-lt"/>
              <a:sym typeface="Helvetica" charset="0"/>
            </a:endParaRPr>
          </a:p>
          <a:p>
            <a:pPr marL="625056" algn="just" rtl="0"/>
            <a:endParaRPr lang="en-US" sz="2400" dirty="0">
              <a:latin typeface="+mj-lt"/>
            </a:endParaRPr>
          </a:p>
        </p:txBody>
      </p:sp>
    </p:spTree>
    <p:extLst>
      <p:ext uri="{BB962C8B-B14F-4D97-AF65-F5344CB8AC3E}">
        <p14:creationId xmlns="" xmlns:p14="http://schemas.microsoft.com/office/powerpoint/2010/main" val="49553643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1043608" y="116632"/>
            <a:ext cx="7358063" cy="1556792"/>
          </a:xfrm>
          <a:ln/>
        </p:spPr>
        <p:txBody>
          <a:bodyPr>
            <a:normAutofit/>
          </a:bodyPr>
          <a:lstStyle/>
          <a:p>
            <a:r>
              <a:rPr lang="en-US" sz="3200" b="1" dirty="0" err="1" smtClean="0">
                <a:solidFill>
                  <a:schemeClr val="accent2"/>
                </a:solidFill>
                <a:latin typeface="Helvetica" charset="0"/>
                <a:cs typeface="Helvetica" charset="0"/>
                <a:sym typeface="Helvetica" charset="0"/>
              </a:rPr>
              <a:t>Cauda</a:t>
            </a:r>
            <a:r>
              <a:rPr lang="en-US" sz="3200" b="1" dirty="0" smtClean="0">
                <a:solidFill>
                  <a:schemeClr val="accent2"/>
                </a:solidFill>
                <a:latin typeface="Helvetica" charset="0"/>
                <a:cs typeface="Helvetica" charset="0"/>
                <a:sym typeface="Helvetica" charset="0"/>
              </a:rPr>
              <a:t> </a:t>
            </a:r>
            <a:r>
              <a:rPr lang="en-US" sz="3200" b="1" dirty="0" err="1" smtClean="0">
                <a:solidFill>
                  <a:schemeClr val="accent2"/>
                </a:solidFill>
                <a:latin typeface="Helvetica" charset="0"/>
                <a:cs typeface="Helvetica" charset="0"/>
                <a:sym typeface="Helvetica" charset="0"/>
              </a:rPr>
              <a:t>equina</a:t>
            </a:r>
            <a:r>
              <a:rPr lang="en-US" sz="3200" b="1" dirty="0" smtClean="0">
                <a:solidFill>
                  <a:schemeClr val="accent2"/>
                </a:solidFill>
                <a:latin typeface="Helvetica" charset="0"/>
                <a:cs typeface="Helvetica" charset="0"/>
                <a:sym typeface="Helvetica" charset="0"/>
              </a:rPr>
              <a:t> syndrome</a:t>
            </a:r>
            <a:br>
              <a:rPr lang="en-US" sz="3200" b="1" dirty="0" smtClean="0">
                <a:solidFill>
                  <a:schemeClr val="accent2"/>
                </a:solidFill>
                <a:latin typeface="Helvetica" charset="0"/>
                <a:cs typeface="Helvetica" charset="0"/>
                <a:sym typeface="Helvetica" charset="0"/>
              </a:rPr>
            </a:br>
            <a:endParaRPr lang="en-US" sz="3200" dirty="0">
              <a:latin typeface="Helvetica" charset="0"/>
              <a:ea typeface="ヒラギノ角ゴ ProN W6" charset="0"/>
              <a:cs typeface="ヒラギノ角ゴ ProN W6" charset="0"/>
              <a:sym typeface="Helvetica" charset="0"/>
            </a:endParaRPr>
          </a:p>
        </p:txBody>
      </p:sp>
      <p:sp>
        <p:nvSpPr>
          <p:cNvPr id="40963" name="Rectangle 3"/>
          <p:cNvSpPr>
            <a:spLocks noGrp="1" noChangeArrowheads="1"/>
          </p:cNvSpPr>
          <p:nvPr>
            <p:ph idx="1"/>
          </p:nvPr>
        </p:nvSpPr>
        <p:spPr>
          <a:xfrm>
            <a:off x="576064" y="1883407"/>
            <a:ext cx="6732240" cy="3993865"/>
          </a:xfrm>
          <a:ln/>
        </p:spPr>
        <p:txBody>
          <a:bodyPr>
            <a:normAutofit lnSpcReduction="10000"/>
          </a:bodyPr>
          <a:lstStyle/>
          <a:p>
            <a:pPr marL="625056" algn="l" rtl="0"/>
            <a:r>
              <a:rPr lang="en-US" sz="2400" dirty="0" smtClean="0">
                <a:latin typeface="Helvetica" charset="0"/>
                <a:cs typeface="Helvetica" charset="0"/>
                <a:sym typeface="Helvetica" charset="0"/>
              </a:rPr>
              <a:t>Rare but  </a:t>
            </a:r>
            <a:r>
              <a:rPr lang="en-US" sz="2400" dirty="0" smtClean="0">
                <a:solidFill>
                  <a:srgbClr val="FF0000"/>
                </a:solidFill>
                <a:latin typeface="Helvetica" charset="0"/>
                <a:cs typeface="Helvetica" charset="0"/>
                <a:sym typeface="Helvetica" charset="0"/>
              </a:rPr>
              <a:t>serious</a:t>
            </a:r>
            <a:r>
              <a:rPr lang="en-US" sz="2400" dirty="0" smtClean="0">
                <a:latin typeface="Helvetica" charset="0"/>
                <a:cs typeface="Helvetica" charset="0"/>
                <a:sym typeface="Helvetica" charset="0"/>
              </a:rPr>
              <a:t> condition</a:t>
            </a:r>
          </a:p>
          <a:p>
            <a:pPr marL="625056" algn="l" rtl="0">
              <a:buNone/>
            </a:pPr>
            <a:endParaRPr lang="en-US" sz="2400" b="1" dirty="0">
              <a:solidFill>
                <a:schemeClr val="accent2"/>
              </a:solidFill>
              <a:latin typeface="Helvetica" charset="0"/>
              <a:ea typeface="ヒラギノ角ゴ ProN W6" charset="0"/>
              <a:cs typeface="ヒラギノ角ゴ ProN W6" charset="0"/>
              <a:sym typeface="Helvetica" charset="0"/>
            </a:endParaRPr>
          </a:p>
          <a:p>
            <a:pPr marL="625056" algn="l" rtl="0"/>
            <a:r>
              <a:rPr lang="en-US" sz="2400" dirty="0">
                <a:latin typeface="Helvetica" charset="0"/>
                <a:cs typeface="Helvetica" charset="0"/>
                <a:sym typeface="Helvetica" charset="0"/>
              </a:rPr>
              <a:t> This is a serious neurological problem affecting a bundle of nerve roots that serve your lower back and </a:t>
            </a:r>
            <a:r>
              <a:rPr lang="en-US" sz="2400" dirty="0" smtClean="0">
                <a:latin typeface="Helvetica" charset="0"/>
                <a:cs typeface="Helvetica" charset="0"/>
                <a:sym typeface="Helvetica" charset="0"/>
              </a:rPr>
              <a:t>legs due to compression or trauma .</a:t>
            </a:r>
            <a:endParaRPr lang="en-US" sz="2400" dirty="0">
              <a:latin typeface="Helvetica" charset="0"/>
              <a:sym typeface="Helvetica" charset="0"/>
            </a:endParaRPr>
          </a:p>
          <a:p>
            <a:pPr marL="625056" algn="l" rtl="0"/>
            <a:endParaRPr lang="en-US" sz="2400" dirty="0">
              <a:latin typeface="Helvetica" charset="0"/>
              <a:sym typeface="Helvetica" charset="0"/>
            </a:endParaRPr>
          </a:p>
          <a:p>
            <a:pPr marL="625056" algn="l" rtl="0"/>
            <a:r>
              <a:rPr lang="en-US" sz="2400" dirty="0">
                <a:latin typeface="Helvetica" charset="0"/>
                <a:cs typeface="Helvetica" charset="0"/>
                <a:sym typeface="Helvetica" charset="0"/>
              </a:rPr>
              <a:t> It can cause weakness in the legs, numbness in the "saddle" or groin area, and loss of bowel or bladder control.</a:t>
            </a:r>
            <a:endParaRPr lang="en-US" sz="2400" dirty="0">
              <a:latin typeface="Helvetica" charset="0"/>
              <a:sym typeface="Helvetica" charset="0"/>
            </a:endParaRPr>
          </a:p>
        </p:txBody>
      </p:sp>
      <p:pic>
        <p:nvPicPr>
          <p:cNvPr id="40962" name="Picture 2"/>
          <p:cNvPicPr>
            <a:picLocks noChangeAspect="1" noChangeArrowheads="1"/>
          </p:cNvPicPr>
          <p:nvPr/>
        </p:nvPicPr>
        <p:blipFill>
          <a:blip r:embed="rId2" cstate="print"/>
          <a:srcRect/>
          <a:stretch>
            <a:fillRect/>
          </a:stretch>
        </p:blipFill>
        <p:spPr bwMode="auto">
          <a:xfrm>
            <a:off x="7092280" y="0"/>
            <a:ext cx="2051720" cy="4057427"/>
          </a:xfrm>
          <a:prstGeom prst="rect">
            <a:avLst/>
          </a:prstGeom>
          <a:noFill/>
          <a:ln w="12700" cap="flat">
            <a:noFill/>
            <a:miter lim="800000"/>
            <a:headEnd/>
            <a:tailEnd/>
          </a:ln>
        </p:spPr>
      </p:pic>
    </p:spTree>
    <p:extLst>
      <p:ext uri="{BB962C8B-B14F-4D97-AF65-F5344CB8AC3E}">
        <p14:creationId xmlns="" xmlns:p14="http://schemas.microsoft.com/office/powerpoint/2010/main" val="422864839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908720"/>
            <a:ext cx="6477000" cy="1828800"/>
          </a:xfrm>
        </p:spPr>
        <p:txBody>
          <a:bodyPr/>
          <a:lstStyle/>
          <a:p>
            <a:pPr algn="ctr" rtl="0"/>
            <a:r>
              <a:rPr lang="en-US" dirty="0" smtClean="0"/>
              <a:t>Diagnosis of back pain </a:t>
            </a:r>
            <a:br>
              <a:rPr lang="en-US" dirty="0" smtClean="0"/>
            </a:br>
            <a:r>
              <a:rPr lang="en-US" dirty="0" smtClean="0"/>
              <a:t>(1)</a:t>
            </a:r>
            <a:endParaRPr lang="en-US" dirty="0"/>
          </a:p>
        </p:txBody>
      </p:sp>
      <p:sp>
        <p:nvSpPr>
          <p:cNvPr id="3" name="Subtitle 2"/>
          <p:cNvSpPr>
            <a:spLocks noGrp="1"/>
          </p:cNvSpPr>
          <p:nvPr>
            <p:ph type="subTitle" idx="1"/>
          </p:nvPr>
        </p:nvSpPr>
        <p:spPr>
          <a:xfrm>
            <a:off x="1394792" y="3391272"/>
            <a:ext cx="6705600" cy="685800"/>
          </a:xfrm>
        </p:spPr>
        <p:txBody>
          <a:bodyPr>
            <a:normAutofit fontScale="92500" lnSpcReduction="10000"/>
          </a:bodyPr>
          <a:lstStyle/>
          <a:p>
            <a:pPr algn="ctr" rtl="0"/>
            <a:r>
              <a:rPr lang="en-US" sz="4800" dirty="0" smtClean="0">
                <a:solidFill>
                  <a:srgbClr val="0070C0"/>
                </a:solidFill>
              </a:rPr>
              <a:t>History </a:t>
            </a:r>
          </a:p>
          <a:p>
            <a:pPr algn="ctr" rtl="0"/>
            <a:endParaRPr lang="en-US" dirty="0">
              <a:solidFill>
                <a:srgbClr val="0070C0"/>
              </a:solidFill>
            </a:endParaRPr>
          </a:p>
        </p:txBody>
      </p:sp>
    </p:spTree>
    <p:extLst>
      <p:ext uri="{BB962C8B-B14F-4D97-AF65-F5344CB8AC3E}">
        <p14:creationId xmlns="" xmlns:p14="http://schemas.microsoft.com/office/powerpoint/2010/main" val="3680844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pPr rtl="0"/>
            <a:r>
              <a:rPr lang="en-US" dirty="0" smtClean="0"/>
              <a:t>History Elements:</a:t>
            </a:r>
            <a:endParaRPr lang="ar-SA" dirty="0"/>
          </a:p>
        </p:txBody>
      </p:sp>
      <p:sp>
        <p:nvSpPr>
          <p:cNvPr id="5" name="Content Placeholder 2"/>
          <p:cNvSpPr txBox="1">
            <a:spLocks/>
          </p:cNvSpPr>
          <p:nvPr/>
        </p:nvSpPr>
        <p:spPr>
          <a:xfrm>
            <a:off x="1171128" y="1741512"/>
            <a:ext cx="8153400" cy="4495800"/>
          </a:xfrm>
          <a:prstGeom prst="rect">
            <a:avLst/>
          </a:prstGeom>
        </p:spPr>
        <p:txBody>
          <a:bodyPr>
            <a:normAutofit/>
          </a:bodyPr>
          <a:lst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l" rtl="0"/>
            <a:r>
              <a:rPr lang="en-US" sz="2400" dirty="0" smtClean="0"/>
              <a:t>During taking history, you must cover the following:</a:t>
            </a:r>
          </a:p>
          <a:p>
            <a:pPr marL="457200" indent="-457200" algn="l" rtl="0">
              <a:buFont typeface="+mj-lt"/>
              <a:buAutoNum type="arabicPeriod"/>
            </a:pPr>
            <a:r>
              <a:rPr lang="en-US" sz="2400" dirty="0" smtClean="0"/>
              <a:t>the course of pain.</a:t>
            </a:r>
          </a:p>
          <a:p>
            <a:pPr marL="457200" indent="-457200" algn="l" rtl="0">
              <a:buFont typeface="+mj-lt"/>
              <a:buAutoNum type="arabicPeriod"/>
            </a:pPr>
            <a:r>
              <a:rPr lang="en-US" sz="2400" dirty="0" smtClean="0"/>
              <a:t>Is there evidence of a systemic disease.</a:t>
            </a:r>
          </a:p>
          <a:p>
            <a:pPr marL="457200" indent="-457200" algn="l" rtl="0">
              <a:buFont typeface="+mj-lt"/>
              <a:buAutoNum type="arabicPeriod"/>
            </a:pPr>
            <a:r>
              <a:rPr lang="en-US" sz="2400" dirty="0" smtClean="0"/>
              <a:t>Is there evidence of neurologic </a:t>
            </a:r>
            <a:r>
              <a:rPr lang="en-US" sz="2400" dirty="0" err="1" smtClean="0"/>
              <a:t>probloms</a:t>
            </a:r>
            <a:r>
              <a:rPr lang="en-US" sz="2400" dirty="0" smtClean="0"/>
              <a:t>.</a:t>
            </a:r>
          </a:p>
          <a:p>
            <a:pPr marL="457200" indent="-457200" algn="l" rtl="0">
              <a:buFont typeface="+mj-lt"/>
              <a:buAutoNum type="arabicPeriod"/>
            </a:pPr>
            <a:r>
              <a:rPr lang="en-US" sz="2400" dirty="0" smtClean="0"/>
              <a:t>Occupational history.</a:t>
            </a:r>
          </a:p>
          <a:p>
            <a:pPr marL="457200" indent="-457200" algn="l" rtl="0">
              <a:buFont typeface="+mj-lt"/>
              <a:buAutoNum type="arabicPeriod"/>
            </a:pPr>
            <a:r>
              <a:rPr lang="en-US" sz="2400" dirty="0" smtClean="0"/>
              <a:t>Risk factors.</a:t>
            </a:r>
          </a:p>
          <a:p>
            <a:pPr marL="457200" indent="-457200" algn="l" rtl="0">
              <a:buFont typeface="+mj-lt"/>
              <a:buAutoNum type="arabicPeriod"/>
            </a:pPr>
            <a:r>
              <a:rPr lang="en-US" sz="2400" dirty="0" smtClean="0">
                <a:solidFill>
                  <a:srgbClr val="FF0000"/>
                </a:solidFill>
              </a:rPr>
              <a:t>Red </a:t>
            </a:r>
            <a:r>
              <a:rPr lang="en-US" sz="2400" dirty="0" smtClean="0"/>
              <a:t>flags.</a:t>
            </a:r>
          </a:p>
          <a:p>
            <a:pPr marL="457200" indent="-457200" algn="l" rtl="0">
              <a:buFont typeface="+mj-lt"/>
              <a:buAutoNum type="arabicPeriod"/>
            </a:pPr>
            <a:r>
              <a:rPr lang="en-US" sz="2400" dirty="0" smtClean="0">
                <a:solidFill>
                  <a:srgbClr val="FFC000"/>
                </a:solidFill>
              </a:rPr>
              <a:t>Yellow </a:t>
            </a:r>
            <a:r>
              <a:rPr lang="en-US" sz="2400" dirty="0" smtClean="0"/>
              <a:t>flags.</a:t>
            </a:r>
            <a:endParaRPr lang="en-US" sz="2400" dirty="0"/>
          </a:p>
        </p:txBody>
      </p:sp>
    </p:spTree>
    <p:extLst>
      <p:ext uri="{BB962C8B-B14F-4D97-AF65-F5344CB8AC3E}">
        <p14:creationId xmlns="" xmlns:p14="http://schemas.microsoft.com/office/powerpoint/2010/main" val="1821573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pPr algn="ctr" rtl="0"/>
            <a:r>
              <a:rPr lang="en-US" dirty="0" smtClean="0"/>
              <a:t>History Elements</a:t>
            </a:r>
            <a:endParaRPr lang="ar-SA" dirty="0"/>
          </a:p>
        </p:txBody>
      </p:sp>
      <p:sp>
        <p:nvSpPr>
          <p:cNvPr id="5" name="Content Placeholder 2"/>
          <p:cNvSpPr txBox="1">
            <a:spLocks/>
          </p:cNvSpPr>
          <p:nvPr/>
        </p:nvSpPr>
        <p:spPr>
          <a:xfrm>
            <a:off x="1171128" y="1741512"/>
            <a:ext cx="8153400" cy="4495800"/>
          </a:xfrm>
          <a:prstGeom prst="rect">
            <a:avLst/>
          </a:prstGeom>
        </p:spPr>
        <p:txBody>
          <a:bodyPr>
            <a:normAutofit fontScale="85000" lnSpcReduction="20000"/>
          </a:bodyPr>
          <a:lst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0" algn="l" rtl="0"/>
            <a:r>
              <a:rPr lang="en-US" sz="2400" dirty="0"/>
              <a:t>Circumstances associated with pain onset. </a:t>
            </a:r>
          </a:p>
          <a:p>
            <a:pPr lvl="0" algn="l" rtl="0"/>
            <a:r>
              <a:rPr lang="en-US" sz="2400" dirty="0"/>
              <a:t>Primary site of pain. </a:t>
            </a:r>
          </a:p>
          <a:p>
            <a:pPr lvl="0" algn="l" rtl="0"/>
            <a:r>
              <a:rPr lang="en-US" sz="2400" dirty="0"/>
              <a:t>Radiation of pain. </a:t>
            </a:r>
          </a:p>
          <a:p>
            <a:pPr lvl="0" algn="l" rtl="0"/>
            <a:r>
              <a:rPr lang="en-US" sz="2400" dirty="0"/>
              <a:t>Character of pain. (throbbing, sharp, aching) </a:t>
            </a:r>
          </a:p>
          <a:p>
            <a:pPr lvl="0" algn="l" rtl="0"/>
            <a:r>
              <a:rPr lang="en-US" sz="2400" dirty="0"/>
              <a:t>Intensity of pain. </a:t>
            </a:r>
          </a:p>
          <a:p>
            <a:pPr algn="l" rtl="0"/>
            <a:r>
              <a:rPr lang="en-US" sz="2400" dirty="0"/>
              <a:t>– At rest. </a:t>
            </a:r>
          </a:p>
          <a:p>
            <a:pPr algn="l" rtl="0"/>
            <a:r>
              <a:rPr lang="en-US" sz="2400" dirty="0"/>
              <a:t>– On movement.  </a:t>
            </a:r>
          </a:p>
          <a:p>
            <a:pPr lvl="0" algn="l" rtl="0"/>
            <a:r>
              <a:rPr lang="en-US" sz="2400" dirty="0"/>
              <a:t>Factors altering pain (stiffness at rest or at night, decrease with movement)</a:t>
            </a:r>
          </a:p>
          <a:p>
            <a:pPr algn="l" rtl="0"/>
            <a:r>
              <a:rPr lang="en-US" sz="2400" dirty="0"/>
              <a:t>– What makes it worse? </a:t>
            </a:r>
          </a:p>
          <a:p>
            <a:pPr algn="l" rtl="0"/>
            <a:r>
              <a:rPr lang="en-US" sz="2400" dirty="0"/>
              <a:t>– What makes it better? </a:t>
            </a:r>
          </a:p>
          <a:p>
            <a:pPr lvl="0" algn="l" rtl="0"/>
            <a:r>
              <a:rPr lang="en-US" sz="2400" dirty="0"/>
              <a:t>Is pain present continuously or otherwise</a:t>
            </a:r>
            <a:r>
              <a:rPr lang="en-US" sz="2400" dirty="0" smtClean="0"/>
              <a:t>?</a:t>
            </a:r>
            <a:endParaRPr lang="en-US" sz="2400" dirty="0"/>
          </a:p>
          <a:p>
            <a:pPr lvl="0" algn="l" rtl="0"/>
            <a:r>
              <a:rPr lang="en-US" sz="2400" dirty="0"/>
              <a:t>Effect of pain on activities. </a:t>
            </a:r>
          </a:p>
          <a:p>
            <a:pPr lvl="0" algn="l" rtl="0"/>
            <a:r>
              <a:rPr lang="en-US" sz="2400" dirty="0"/>
              <a:t>Effect of pain on sleep. </a:t>
            </a:r>
          </a:p>
        </p:txBody>
      </p:sp>
    </p:spTree>
    <p:extLst>
      <p:ext uri="{BB962C8B-B14F-4D97-AF65-F5344CB8AC3E}">
        <p14:creationId xmlns="" xmlns:p14="http://schemas.microsoft.com/office/powerpoint/2010/main" val="1148848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pPr algn="ctr" rtl="0"/>
            <a:r>
              <a:rPr lang="en-US" dirty="0" smtClean="0"/>
              <a:t>History Elements </a:t>
            </a:r>
            <a:endParaRPr lang="ar-SA" dirty="0"/>
          </a:p>
        </p:txBody>
      </p:sp>
      <p:sp>
        <p:nvSpPr>
          <p:cNvPr id="5" name="Content Placeholder 2"/>
          <p:cNvSpPr txBox="1">
            <a:spLocks/>
          </p:cNvSpPr>
          <p:nvPr/>
        </p:nvSpPr>
        <p:spPr>
          <a:xfrm>
            <a:off x="1171128" y="1741512"/>
            <a:ext cx="8153400" cy="4495800"/>
          </a:xfrm>
          <a:prstGeom prst="rect">
            <a:avLst/>
          </a:prstGeom>
        </p:spPr>
        <p:txBody>
          <a:bodyPr>
            <a:normAutofit fontScale="92500" lnSpcReduction="20000"/>
          </a:bodyPr>
          <a:lst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l" rtl="0"/>
            <a:r>
              <a:rPr lang="en-US" sz="2000" b="1" dirty="0"/>
              <a:t>Risk Factors:</a:t>
            </a:r>
            <a:endParaRPr lang="en-US" sz="2000" dirty="0"/>
          </a:p>
          <a:p>
            <a:pPr algn="l" rtl="0"/>
            <a:r>
              <a:rPr lang="en-US" sz="2000" dirty="0"/>
              <a:t>It could be genetic or acquired:</a:t>
            </a:r>
          </a:p>
          <a:p>
            <a:pPr lvl="0" algn="l" rtl="0"/>
            <a:r>
              <a:rPr lang="en-US" sz="2000" b="1" dirty="0"/>
              <a:t>Body-weight distribution</a:t>
            </a:r>
            <a:r>
              <a:rPr lang="en-US" sz="2000" dirty="0"/>
              <a:t> (obesity).</a:t>
            </a:r>
          </a:p>
          <a:p>
            <a:pPr lvl="0" algn="l" rtl="0"/>
            <a:r>
              <a:rPr lang="en-US" sz="2000" b="1" dirty="0"/>
              <a:t>Psychosocial</a:t>
            </a:r>
            <a:r>
              <a:rPr lang="en-US" sz="2000" dirty="0"/>
              <a:t> risk factors, including high workload, low job control, job dissatisfaction, monotonous work, and low support from coworkers.</a:t>
            </a:r>
          </a:p>
          <a:p>
            <a:pPr lvl="0" algn="l" rtl="0"/>
            <a:r>
              <a:rPr lang="en-US" sz="2000" b="1" dirty="0"/>
              <a:t>Occupational</a:t>
            </a:r>
            <a:r>
              <a:rPr lang="en-US" sz="2000" dirty="0"/>
              <a:t> risk factor. 46% of adolescent athletes experienced low back pain as opposed to 18% </a:t>
            </a:r>
            <a:r>
              <a:rPr lang="en-US" sz="2000" dirty="0" err="1"/>
              <a:t>nonathletes</a:t>
            </a:r>
            <a:r>
              <a:rPr lang="en-US" sz="2000" dirty="0"/>
              <a:t>. Low back pain also appears to vary by sport.</a:t>
            </a:r>
          </a:p>
          <a:p>
            <a:pPr lvl="0" algn="l" rtl="0"/>
            <a:r>
              <a:rPr lang="en-US" sz="2000" b="1" dirty="0"/>
              <a:t>Heavy physical work</a:t>
            </a:r>
            <a:r>
              <a:rPr lang="en-US" sz="2000" dirty="0"/>
              <a:t>, nightshifts, lifting, bending, twisting, pulling, and pushing.</a:t>
            </a:r>
          </a:p>
          <a:p>
            <a:pPr lvl="0" algn="l" rtl="0"/>
            <a:r>
              <a:rPr lang="en-US" sz="2000" b="1" dirty="0"/>
              <a:t>Psychological </a:t>
            </a:r>
            <a:r>
              <a:rPr lang="en-US" sz="2000" dirty="0"/>
              <a:t>include stress/distress, mood and emotions, cognitive functioning, pain behavior, and depressive disorders.</a:t>
            </a:r>
          </a:p>
          <a:p>
            <a:pPr lvl="0" algn="l" rtl="0"/>
            <a:r>
              <a:rPr lang="en-US" sz="2000" b="1" dirty="0"/>
              <a:t>Smoking</a:t>
            </a:r>
            <a:r>
              <a:rPr lang="en-US" sz="2000" dirty="0"/>
              <a:t>.</a:t>
            </a:r>
          </a:p>
          <a:p>
            <a:pPr lvl="0" algn="l" rtl="0"/>
            <a:r>
              <a:rPr lang="en-US" sz="2000" dirty="0"/>
              <a:t>Long-term use of </a:t>
            </a:r>
            <a:r>
              <a:rPr lang="en-US" sz="2000" b="1" dirty="0"/>
              <a:t>medication</a:t>
            </a:r>
            <a:r>
              <a:rPr lang="en-US" sz="2000" dirty="0"/>
              <a:t> that is known to weaken bones, such as corticosteroids</a:t>
            </a:r>
            <a:r>
              <a:rPr lang="en-US" sz="2000" dirty="0" smtClean="0"/>
              <a:t>.</a:t>
            </a:r>
            <a:r>
              <a:rPr lang="en-US" sz="2000" dirty="0"/>
              <a:t>	</a:t>
            </a:r>
          </a:p>
        </p:txBody>
      </p:sp>
    </p:spTree>
    <p:extLst>
      <p:ext uri="{BB962C8B-B14F-4D97-AF65-F5344CB8AC3E}">
        <p14:creationId xmlns="" xmlns:p14="http://schemas.microsoft.com/office/powerpoint/2010/main" val="659366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rPr>
              <a:t>Red flags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514350" indent="-514350" algn="l" rtl="0">
              <a:buFont typeface="+mj-lt"/>
              <a:buAutoNum type="arabicPeriod"/>
            </a:pPr>
            <a:r>
              <a:rPr lang="en-US" sz="2400" dirty="0" smtClean="0"/>
              <a:t>Onset age either &lt;20 or &gt;55 years.</a:t>
            </a:r>
          </a:p>
          <a:p>
            <a:pPr marL="514350" indent="-514350" algn="l" rtl="0">
              <a:buFont typeface="+mj-lt"/>
              <a:buAutoNum type="arabicPeriod"/>
            </a:pPr>
            <a:r>
              <a:rPr lang="en-US" sz="2400" dirty="0" smtClean="0"/>
              <a:t>Bowel or bladder dysfunction.</a:t>
            </a:r>
          </a:p>
          <a:p>
            <a:pPr marL="514350" indent="-514350" algn="l" rtl="0">
              <a:buFont typeface="+mj-lt"/>
              <a:buAutoNum type="arabicPeriod"/>
            </a:pPr>
            <a:r>
              <a:rPr lang="en-US" sz="2400" dirty="0" smtClean="0"/>
              <a:t>Spinal deformity.</a:t>
            </a:r>
          </a:p>
          <a:p>
            <a:pPr marL="514350" indent="-514350" algn="l" rtl="0">
              <a:buFont typeface="+mj-lt"/>
              <a:buAutoNum type="arabicPeriod"/>
            </a:pPr>
            <a:r>
              <a:rPr lang="en-US" sz="2400" dirty="0" smtClean="0"/>
              <a:t>Wight loss.</a:t>
            </a:r>
          </a:p>
          <a:p>
            <a:pPr marL="514350" indent="-514350" algn="l" rtl="0">
              <a:buFont typeface="+mj-lt"/>
              <a:buAutoNum type="arabicPeriod"/>
            </a:pPr>
            <a:r>
              <a:rPr lang="en-US" sz="2400" dirty="0" err="1" smtClean="0"/>
              <a:t>Lymphadenopathy</a:t>
            </a:r>
            <a:r>
              <a:rPr lang="en-US" sz="2400" dirty="0" smtClean="0"/>
              <a:t>.</a:t>
            </a:r>
          </a:p>
          <a:p>
            <a:pPr marL="514350" indent="-514350" algn="l" rtl="0">
              <a:buFont typeface="+mj-lt"/>
              <a:buAutoNum type="arabicPeriod"/>
            </a:pPr>
            <a:r>
              <a:rPr lang="en-US" sz="2400" dirty="0" smtClean="0"/>
              <a:t>Neurological symptoms.</a:t>
            </a:r>
          </a:p>
          <a:p>
            <a:pPr marL="514350" indent="-514350" algn="l" rtl="0">
              <a:buFont typeface="+mj-lt"/>
              <a:buAutoNum type="arabicPeriod"/>
            </a:pPr>
            <a:r>
              <a:rPr lang="en-US" sz="2400" dirty="0" smtClean="0"/>
              <a:t>History of HIV, corticosteroid therapy.</a:t>
            </a:r>
          </a:p>
          <a:p>
            <a:pPr marL="514350" indent="-514350" algn="l" rtl="0">
              <a:buFont typeface="+mj-lt"/>
              <a:buAutoNum type="arabicPeriod"/>
            </a:pPr>
            <a:r>
              <a:rPr lang="en-US" sz="2400" dirty="0" smtClean="0"/>
              <a:t>Unexplained fever.</a:t>
            </a:r>
          </a:p>
          <a:p>
            <a:pPr marL="514350" indent="-514350" algn="l" rtl="0">
              <a:buFont typeface="+mj-lt"/>
              <a:buAutoNum type="arabicPeriod"/>
            </a:pPr>
            <a:r>
              <a:rPr lang="en-US" sz="2400" dirty="0" smtClean="0"/>
              <a:t>Duration more than 6 weeks.</a:t>
            </a:r>
            <a:endParaRPr lang="en-US" sz="2400" dirty="0"/>
          </a:p>
        </p:txBody>
      </p:sp>
    </p:spTree>
    <p:extLst>
      <p:ext uri="{BB962C8B-B14F-4D97-AF65-F5344CB8AC3E}">
        <p14:creationId xmlns="" xmlns:p14="http://schemas.microsoft.com/office/powerpoint/2010/main" val="159676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409700" y="0"/>
            <a:ext cx="6311900" cy="5943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Yellow Flags </a:t>
            </a:r>
            <a:endParaRPr lang="en-US" dirty="0">
              <a:solidFill>
                <a:srgbClr val="FFC000"/>
              </a:solidFill>
            </a:endParaRPr>
          </a:p>
        </p:txBody>
      </p:sp>
      <p:sp>
        <p:nvSpPr>
          <p:cNvPr id="3" name="Content Placeholder 2"/>
          <p:cNvSpPr>
            <a:spLocks noGrp="1"/>
          </p:cNvSpPr>
          <p:nvPr>
            <p:ph idx="1"/>
          </p:nvPr>
        </p:nvSpPr>
        <p:spPr/>
        <p:txBody>
          <a:bodyPr>
            <a:normAutofit/>
          </a:bodyPr>
          <a:lstStyle/>
          <a:p>
            <a:pPr marL="514350" indent="-514350" algn="l" rtl="0">
              <a:buFont typeface="+mj-lt"/>
              <a:buAutoNum type="arabicPeriod"/>
            </a:pPr>
            <a:r>
              <a:rPr lang="en-US" sz="2800" dirty="0" smtClean="0"/>
              <a:t>If patient believe that the back pain is serious.</a:t>
            </a:r>
          </a:p>
          <a:p>
            <a:pPr marL="514350" indent="-514350" algn="l" rtl="0">
              <a:buFont typeface="+mj-lt"/>
              <a:buAutoNum type="arabicPeriod"/>
            </a:pPr>
            <a:r>
              <a:rPr lang="en-US" sz="2800" dirty="0" smtClean="0"/>
              <a:t>Fear avoidance behavior(apprehension </a:t>
            </a:r>
            <a:r>
              <a:rPr lang="en-US" sz="2800" dirty="0"/>
              <a:t>about </a:t>
            </a:r>
            <a:r>
              <a:rPr lang="en-US" sz="2800" dirty="0" smtClean="0"/>
              <a:t>reactivation).</a:t>
            </a:r>
          </a:p>
          <a:p>
            <a:pPr marL="514350" indent="-514350" algn="l" rtl="0">
              <a:buFont typeface="+mj-lt"/>
              <a:buAutoNum type="arabicPeriod"/>
            </a:pPr>
            <a:r>
              <a:rPr lang="en-US" sz="2800" dirty="0" smtClean="0"/>
              <a:t>Work related factor.</a:t>
            </a:r>
          </a:p>
          <a:p>
            <a:pPr marL="514350" indent="-514350" algn="l" rtl="0">
              <a:buFont typeface="+mj-lt"/>
              <a:buAutoNum type="arabicPeriod"/>
            </a:pPr>
            <a:r>
              <a:rPr lang="en-US" sz="2800" dirty="0" smtClean="0"/>
              <a:t>Prior episodes of back pain.</a:t>
            </a:r>
          </a:p>
          <a:p>
            <a:pPr marL="514350" indent="-514350" algn="l" rtl="0">
              <a:buFont typeface="+mj-lt"/>
              <a:buAutoNum type="arabicPeriod"/>
            </a:pPr>
            <a:r>
              <a:rPr lang="en-US" sz="2800" dirty="0" smtClean="0"/>
              <a:t>Extreme symptoms.</a:t>
            </a:r>
          </a:p>
          <a:p>
            <a:pPr marL="514350" indent="-514350" algn="l" rtl="0">
              <a:buFont typeface="+mj-lt"/>
              <a:buAutoNum type="arabicPeriod"/>
            </a:pPr>
            <a:endParaRPr lang="en-US" sz="2800" dirty="0"/>
          </a:p>
        </p:txBody>
      </p:sp>
    </p:spTree>
    <p:extLst>
      <p:ext uri="{BB962C8B-B14F-4D97-AF65-F5344CB8AC3E}">
        <p14:creationId xmlns="" xmlns:p14="http://schemas.microsoft.com/office/powerpoint/2010/main" val="178356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back pain</a:t>
            </a:r>
            <a:endParaRPr lang="en-US" dirty="0"/>
          </a:p>
        </p:txBody>
      </p:sp>
      <p:sp>
        <p:nvSpPr>
          <p:cNvPr id="3" name="Content Placeholder 2"/>
          <p:cNvSpPr>
            <a:spLocks noGrp="1"/>
          </p:cNvSpPr>
          <p:nvPr>
            <p:ph idx="1"/>
          </p:nvPr>
        </p:nvSpPr>
        <p:spPr/>
        <p:txBody>
          <a:bodyPr>
            <a:noAutofit/>
          </a:bodyPr>
          <a:lstStyle/>
          <a:p>
            <a:pPr algn="l" rtl="0"/>
            <a:r>
              <a:rPr lang="en-US" sz="2200" dirty="0" smtClean="0"/>
              <a:t>Deep dull pain </a:t>
            </a:r>
          </a:p>
          <a:p>
            <a:pPr algn="l" rtl="0"/>
            <a:r>
              <a:rPr lang="en-US" sz="2200" dirty="0" smtClean="0"/>
              <a:t>Moderate in nature.</a:t>
            </a:r>
          </a:p>
          <a:p>
            <a:pPr algn="l" rtl="0"/>
            <a:r>
              <a:rPr lang="en-US" sz="2200" dirty="0" smtClean="0"/>
              <a:t>Relieved by rest , and increase by activity.</a:t>
            </a:r>
          </a:p>
          <a:p>
            <a:pPr algn="l" rtl="0"/>
            <a:r>
              <a:rPr lang="en-US" sz="2200" dirty="0" smtClean="0"/>
              <a:t>Maybe because of injury and usually with previous episodes.</a:t>
            </a:r>
          </a:p>
          <a:p>
            <a:pPr algn="l" rtl="0"/>
            <a:r>
              <a:rPr lang="en-US" sz="2200" dirty="0" smtClean="0"/>
              <a:t>Diffuse and unilateral.</a:t>
            </a:r>
          </a:p>
          <a:p>
            <a:pPr algn="l" rtl="0"/>
            <a:r>
              <a:rPr lang="en-US" sz="2200" dirty="0" smtClean="0"/>
              <a:t>Intensity increase at the end of the day and after activity.</a:t>
            </a:r>
          </a:p>
          <a:p>
            <a:pPr algn="l" rtl="0"/>
            <a:r>
              <a:rPr lang="en-US" sz="2200" dirty="0" smtClean="0"/>
              <a:t>Postural back pain because of sitting in poorly design unsupportive chair.</a:t>
            </a:r>
          </a:p>
          <a:p>
            <a:pPr algn="l" rtl="0">
              <a:buNone/>
            </a:pPr>
            <a:r>
              <a:rPr lang="en-US" sz="2200" dirty="0" smtClean="0"/>
              <a:t> </a:t>
            </a:r>
          </a:p>
        </p:txBody>
      </p:sp>
    </p:spTree>
    <p:extLst>
      <p:ext uri="{BB962C8B-B14F-4D97-AF65-F5344CB8AC3E}">
        <p14:creationId xmlns="" xmlns:p14="http://schemas.microsoft.com/office/powerpoint/2010/main" val="85426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back pain</a:t>
            </a:r>
            <a:endParaRPr lang="en-US" dirty="0"/>
          </a:p>
        </p:txBody>
      </p:sp>
      <p:sp>
        <p:nvSpPr>
          <p:cNvPr id="3" name="Content Placeholder 2"/>
          <p:cNvSpPr>
            <a:spLocks noGrp="1"/>
          </p:cNvSpPr>
          <p:nvPr>
            <p:ph idx="1"/>
          </p:nvPr>
        </p:nvSpPr>
        <p:spPr/>
        <p:txBody>
          <a:bodyPr>
            <a:normAutofit/>
          </a:bodyPr>
          <a:lstStyle/>
          <a:p>
            <a:pPr algn="l" rtl="0"/>
            <a:r>
              <a:rPr lang="en-US" sz="2400" dirty="0" smtClean="0"/>
              <a:t>Gradually in</a:t>
            </a:r>
            <a:r>
              <a:rPr lang="en-US" sz="2400" dirty="0" smtClean="0"/>
              <a:t> onset.</a:t>
            </a:r>
            <a:endParaRPr lang="en-US" sz="2400" dirty="0" smtClean="0"/>
          </a:p>
          <a:p>
            <a:pPr algn="l" rtl="0"/>
            <a:r>
              <a:rPr lang="en-US" sz="2400" dirty="0" smtClean="0"/>
              <a:t>Throbbing in nature.</a:t>
            </a:r>
          </a:p>
          <a:p>
            <a:pPr algn="l" rtl="0"/>
            <a:r>
              <a:rPr lang="en-US" sz="2400" dirty="0" smtClean="0"/>
              <a:t>Morning stiffness.</a:t>
            </a:r>
          </a:p>
          <a:p>
            <a:pPr algn="l" rtl="0"/>
            <a:r>
              <a:rPr lang="en-US" sz="2400" dirty="0" smtClean="0"/>
              <a:t>Exacerbates by rest and relived by activity.</a:t>
            </a:r>
          </a:p>
          <a:p>
            <a:pPr algn="l" rtl="0"/>
            <a:r>
              <a:rPr lang="en-US" sz="2400" dirty="0" smtClean="0"/>
              <a:t>Intensity increase in night and early morning.</a:t>
            </a:r>
          </a:p>
          <a:p>
            <a:pPr algn="l" rtl="0"/>
            <a:r>
              <a:rPr lang="en-US" sz="2400" dirty="0" smtClean="0"/>
              <a:t>It is chronic backache.</a:t>
            </a:r>
            <a:endParaRPr lang="en-US" sz="2800" dirty="0" smtClean="0"/>
          </a:p>
          <a:p>
            <a:pPr algn="l" rtl="0">
              <a:buNone/>
            </a:pPr>
            <a:r>
              <a:rPr lang="en-US" dirty="0" smtClean="0"/>
              <a:t> </a:t>
            </a:r>
            <a:endParaRPr lang="en-US" dirty="0"/>
          </a:p>
        </p:txBody>
      </p:sp>
    </p:spTree>
    <p:extLst>
      <p:ext uri="{BB962C8B-B14F-4D97-AF65-F5344CB8AC3E}">
        <p14:creationId xmlns="" xmlns:p14="http://schemas.microsoft.com/office/powerpoint/2010/main" val="354351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14500" y="0"/>
            <a:ext cx="5715000" cy="6604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root compression</a:t>
            </a:r>
            <a:endParaRPr lang="en-US" dirty="0"/>
          </a:p>
        </p:txBody>
      </p:sp>
      <p:sp>
        <p:nvSpPr>
          <p:cNvPr id="3" name="Content Placeholder 2"/>
          <p:cNvSpPr>
            <a:spLocks noGrp="1"/>
          </p:cNvSpPr>
          <p:nvPr>
            <p:ph idx="1"/>
          </p:nvPr>
        </p:nvSpPr>
        <p:spPr/>
        <p:txBody>
          <a:bodyPr>
            <a:normAutofit/>
          </a:bodyPr>
          <a:lstStyle/>
          <a:p>
            <a:pPr algn="l" rtl="0"/>
            <a:r>
              <a:rPr lang="en-US" sz="2800" dirty="0" smtClean="0"/>
              <a:t>Intense sharp or stabbing pain.</a:t>
            </a:r>
          </a:p>
          <a:p>
            <a:pPr lvl="0" algn="l" rtl="0"/>
            <a:r>
              <a:rPr lang="en-US" sz="2800" dirty="0"/>
              <a:t>Numbness and </a:t>
            </a:r>
            <a:r>
              <a:rPr lang="en-US" sz="2800" dirty="0" err="1" smtClean="0"/>
              <a:t>paraesthesia</a:t>
            </a:r>
            <a:r>
              <a:rPr lang="en-US" sz="2800" dirty="0" smtClean="0"/>
              <a:t> </a:t>
            </a:r>
            <a:r>
              <a:rPr lang="en-US" sz="2800" dirty="0"/>
              <a:t>in same </a:t>
            </a:r>
            <a:r>
              <a:rPr lang="en-US" sz="2800" dirty="0" smtClean="0"/>
              <a:t>distribution</a:t>
            </a:r>
          </a:p>
          <a:p>
            <a:pPr lvl="0" algn="l" rtl="0"/>
            <a:r>
              <a:rPr lang="en-US" sz="2800" dirty="0" smtClean="0"/>
              <a:t>Radiation to dermatome like : foot or toe.</a:t>
            </a:r>
          </a:p>
          <a:p>
            <a:pPr algn="l" rtl="0"/>
            <a:endParaRPr lang="en-US" sz="2800" dirty="0"/>
          </a:p>
        </p:txBody>
      </p:sp>
    </p:spTree>
    <p:extLst>
      <p:ext uri="{BB962C8B-B14F-4D97-AF65-F5344CB8AC3E}">
        <p14:creationId xmlns="" xmlns:p14="http://schemas.microsoft.com/office/powerpoint/2010/main" val="190541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dirty="0" smtClean="0"/>
              <a:t>Examination</a:t>
            </a:r>
            <a:endParaRPr lang="ar-SA" dirty="0"/>
          </a:p>
        </p:txBody>
      </p:sp>
      <p:sp>
        <p:nvSpPr>
          <p:cNvPr id="3" name="عنصر نائب للمحتوى 2"/>
          <p:cNvSpPr>
            <a:spLocks noGrp="1"/>
          </p:cNvSpPr>
          <p:nvPr>
            <p:ph idx="1"/>
          </p:nvPr>
        </p:nvSpPr>
        <p:spPr/>
        <p:txBody>
          <a:bodyPr/>
          <a:lstStyle/>
          <a:p>
            <a:pPr marL="82296" indent="0" algn="l" rtl="0">
              <a:buNone/>
            </a:pPr>
            <a:endParaRPr lang="en-US" dirty="0" smtClean="0"/>
          </a:p>
          <a:p>
            <a:pPr marL="82296" indent="0" algn="l" rtl="0">
              <a:buNone/>
            </a:pPr>
            <a:endParaRPr lang="en-US" dirty="0"/>
          </a:p>
          <a:p>
            <a:pPr marL="82296" indent="0" algn="l" rtl="0">
              <a:buNone/>
            </a:pPr>
            <a:endParaRPr lang="en-US" dirty="0" smtClean="0"/>
          </a:p>
          <a:p>
            <a:pPr marL="82296" indent="0" algn="l" rtl="0">
              <a:buNone/>
            </a:pPr>
            <a:endParaRPr lang="en-US" dirty="0"/>
          </a:p>
          <a:p>
            <a:pPr marL="82296" indent="0" algn="ctr" rtl="0">
              <a:buNone/>
            </a:pPr>
            <a:r>
              <a:rPr lang="en-US" dirty="0" smtClean="0"/>
              <a:t>Video </a:t>
            </a:r>
            <a:endParaRPr lang="ar-SA" dirty="0"/>
          </a:p>
        </p:txBody>
      </p:sp>
    </p:spTree>
    <p:extLst>
      <p:ext uri="{BB962C8B-B14F-4D97-AF65-F5344CB8AC3E}">
        <p14:creationId xmlns="" xmlns:p14="http://schemas.microsoft.com/office/powerpoint/2010/main" val="3922338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908720"/>
            <a:ext cx="6477000" cy="1828800"/>
          </a:xfrm>
        </p:spPr>
        <p:txBody>
          <a:bodyPr/>
          <a:lstStyle/>
          <a:p>
            <a:pPr algn="ctr" rtl="0"/>
            <a:r>
              <a:rPr lang="en-US" dirty="0" smtClean="0"/>
              <a:t>Diagnosis of back pain </a:t>
            </a:r>
            <a:br>
              <a:rPr lang="en-US" dirty="0" smtClean="0"/>
            </a:br>
            <a:r>
              <a:rPr lang="en-US" dirty="0" smtClean="0"/>
              <a:t>(2)</a:t>
            </a:r>
            <a:endParaRPr lang="en-US" dirty="0"/>
          </a:p>
        </p:txBody>
      </p:sp>
      <p:sp>
        <p:nvSpPr>
          <p:cNvPr id="6" name="Rectangle 2"/>
          <p:cNvSpPr>
            <a:spLocks noGrp="1" noChangeArrowheads="1"/>
          </p:cNvSpPr>
          <p:nvPr>
            <p:ph type="subTitle" idx="1"/>
          </p:nvPr>
        </p:nvSpPr>
        <p:spPr>
          <a:xfrm>
            <a:off x="1043608" y="3764632"/>
            <a:ext cx="7406640" cy="1752600"/>
          </a:xfrm>
        </p:spPr>
        <p:txBody>
          <a:bodyPr>
            <a:normAutofit/>
          </a:bodyPr>
          <a:lstStyle/>
          <a:p>
            <a:pPr algn="ctr"/>
            <a:r>
              <a:rPr lang="en-US" sz="4400" dirty="0">
                <a:solidFill>
                  <a:srgbClr val="0070C0"/>
                </a:solidFill>
              </a:rPr>
              <a:t>Examination</a:t>
            </a:r>
          </a:p>
        </p:txBody>
      </p:sp>
    </p:spTree>
    <p:extLst>
      <p:ext uri="{BB962C8B-B14F-4D97-AF65-F5344CB8AC3E}">
        <p14:creationId xmlns="" xmlns:p14="http://schemas.microsoft.com/office/powerpoint/2010/main" val="3775500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dirty="0"/>
          </a:p>
        </p:txBody>
      </p:sp>
      <p:sp>
        <p:nvSpPr>
          <p:cNvPr id="4099" name="Rectangle 3"/>
          <p:cNvSpPr>
            <a:spLocks noGrp="1" noChangeArrowheads="1"/>
          </p:cNvSpPr>
          <p:nvPr>
            <p:ph idx="1"/>
          </p:nvPr>
        </p:nvSpPr>
        <p:spPr/>
        <p:txBody>
          <a:bodyPr/>
          <a:lstStyle/>
          <a:p>
            <a:pPr algn="l" rtl="0">
              <a:lnSpc>
                <a:spcPct val="90000"/>
              </a:lnSpc>
            </a:pPr>
            <a:r>
              <a:rPr lang="en-US" dirty="0"/>
              <a:t>General :</a:t>
            </a:r>
          </a:p>
          <a:p>
            <a:pPr lvl="1" algn="l" rtl="0">
              <a:lnSpc>
                <a:spcPct val="90000"/>
              </a:lnSpc>
            </a:pPr>
            <a:r>
              <a:rPr lang="en-US" dirty="0"/>
              <a:t>Permission </a:t>
            </a:r>
          </a:p>
          <a:p>
            <a:pPr lvl="1" algn="l" rtl="0">
              <a:lnSpc>
                <a:spcPct val="90000"/>
              </a:lnSpc>
            </a:pPr>
            <a:r>
              <a:rPr lang="en-US" dirty="0"/>
              <a:t>Explain</a:t>
            </a:r>
          </a:p>
          <a:p>
            <a:pPr lvl="1" algn="l" rtl="0">
              <a:lnSpc>
                <a:spcPct val="90000"/>
              </a:lnSpc>
            </a:pPr>
            <a:r>
              <a:rPr lang="en-US" dirty="0"/>
              <a:t>Privacy</a:t>
            </a:r>
          </a:p>
          <a:p>
            <a:pPr lvl="1" algn="l" rtl="0">
              <a:lnSpc>
                <a:spcPct val="90000"/>
              </a:lnSpc>
            </a:pPr>
            <a:endParaRPr lang="en-US" dirty="0"/>
          </a:p>
          <a:p>
            <a:pPr algn="l" rtl="0">
              <a:lnSpc>
                <a:spcPct val="90000"/>
              </a:lnSpc>
            </a:pPr>
            <a:r>
              <a:rPr lang="en-US" dirty="0"/>
              <a:t>Vital signs </a:t>
            </a:r>
          </a:p>
          <a:p>
            <a:pPr algn="l" rtl="0">
              <a:lnSpc>
                <a:spcPct val="90000"/>
              </a:lnSpc>
            </a:pPr>
            <a:endParaRPr lang="en-US" dirty="0"/>
          </a:p>
          <a:p>
            <a:pPr algn="l" rtl="0">
              <a:lnSpc>
                <a:spcPct val="90000"/>
              </a:lnSpc>
            </a:pPr>
            <a:r>
              <a:rPr lang="en-US" dirty="0"/>
              <a:t>Patient should be standing with the whole trunk exposed.</a:t>
            </a:r>
          </a:p>
          <a:p>
            <a:pPr algn="l" rtl="0">
              <a:lnSpc>
                <a:spcPct val="90000"/>
              </a:lnSpc>
            </a:pPr>
            <a:endParaRPr lang="en-US" dirty="0"/>
          </a:p>
        </p:txBody>
      </p:sp>
    </p:spTree>
    <p:extLst>
      <p:ext uri="{BB962C8B-B14F-4D97-AF65-F5344CB8AC3E}">
        <p14:creationId xmlns="" xmlns:p14="http://schemas.microsoft.com/office/powerpoint/2010/main" val="1596705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Examination Steps</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280451719"/>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1794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dirty="0"/>
          </a:p>
        </p:txBody>
      </p:sp>
      <p:sp>
        <p:nvSpPr>
          <p:cNvPr id="4099" name="Rectangle 3"/>
          <p:cNvSpPr>
            <a:spLocks noGrp="1" noChangeArrowheads="1"/>
          </p:cNvSpPr>
          <p:nvPr>
            <p:ph idx="1"/>
          </p:nvPr>
        </p:nvSpPr>
        <p:spPr>
          <a:xfrm>
            <a:off x="1259632" y="980728"/>
            <a:ext cx="7498080" cy="4800600"/>
          </a:xfrm>
        </p:spPr>
        <p:txBody>
          <a:bodyPr>
            <a:normAutofit fontScale="85000" lnSpcReduction="20000"/>
          </a:bodyPr>
          <a:lstStyle/>
          <a:p>
            <a:pPr marL="82296" lvl="0" indent="0" algn="l" rtl="0">
              <a:buNone/>
            </a:pPr>
            <a:r>
              <a:rPr lang="en-US" b="1" dirty="0" smtClean="0">
                <a:solidFill>
                  <a:srgbClr val="FFC000"/>
                </a:solidFill>
              </a:rPr>
              <a:t>1. Inspection:</a:t>
            </a:r>
          </a:p>
          <a:p>
            <a:pPr marL="82296" lvl="0" indent="0" algn="l" rtl="0">
              <a:buNone/>
            </a:pPr>
            <a:endParaRPr lang="en-US" dirty="0"/>
          </a:p>
          <a:p>
            <a:pPr lvl="0" algn="l" rtl="0"/>
            <a:r>
              <a:rPr lang="en-US" dirty="0"/>
              <a:t>Examination of any </a:t>
            </a:r>
            <a:r>
              <a:rPr lang="en-US" dirty="0" smtClean="0"/>
              <a:t>localized </a:t>
            </a:r>
            <a:r>
              <a:rPr lang="en-US" dirty="0"/>
              <a:t>spinal disorder requires inspection of the entire spine. The patient should therefore undress to their underwear.</a:t>
            </a:r>
          </a:p>
          <a:p>
            <a:pPr lvl="0" algn="l" rtl="0"/>
            <a:r>
              <a:rPr lang="en-US" dirty="0"/>
              <a:t>Look for any obvious swellings or surgical scars.</a:t>
            </a:r>
          </a:p>
          <a:p>
            <a:pPr lvl="0" algn="l" rtl="0"/>
            <a:r>
              <a:rPr lang="en-US" dirty="0"/>
              <a:t>Assess for deformity: scoliosis, kyphosis, loss of lumbar </a:t>
            </a:r>
            <a:r>
              <a:rPr lang="en-US" dirty="0" err="1"/>
              <a:t>lordosis</a:t>
            </a:r>
            <a:r>
              <a:rPr lang="en-US" dirty="0"/>
              <a:t> or </a:t>
            </a:r>
            <a:r>
              <a:rPr lang="en-US" dirty="0" err="1"/>
              <a:t>hyperlordosis</a:t>
            </a:r>
            <a:r>
              <a:rPr lang="en-US" dirty="0"/>
              <a:t> of the lumbar spine. Look for shoulder asymmetry and pelvic tilt.</a:t>
            </a:r>
          </a:p>
          <a:p>
            <a:pPr lvl="0" algn="l" rtl="0"/>
            <a:r>
              <a:rPr lang="en-US" dirty="0"/>
              <a:t>Observe the patient walking to assess for any abnormalities of gait.</a:t>
            </a:r>
          </a:p>
        </p:txBody>
      </p:sp>
    </p:spTree>
    <p:extLst>
      <p:ext uri="{BB962C8B-B14F-4D97-AF65-F5344CB8AC3E}">
        <p14:creationId xmlns="" xmlns:p14="http://schemas.microsoft.com/office/powerpoint/2010/main" val="680845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dirty="0"/>
          </a:p>
        </p:txBody>
      </p:sp>
      <p:sp>
        <p:nvSpPr>
          <p:cNvPr id="4099" name="Rectangle 3"/>
          <p:cNvSpPr>
            <a:spLocks noGrp="1" noChangeArrowheads="1"/>
          </p:cNvSpPr>
          <p:nvPr>
            <p:ph idx="1"/>
          </p:nvPr>
        </p:nvSpPr>
        <p:spPr>
          <a:xfrm>
            <a:off x="1435608" y="836712"/>
            <a:ext cx="7498080" cy="4800600"/>
          </a:xfrm>
        </p:spPr>
        <p:txBody>
          <a:bodyPr>
            <a:normAutofit/>
          </a:bodyPr>
          <a:lstStyle/>
          <a:p>
            <a:pPr marL="82296" lvl="0" indent="0" algn="l" rtl="0">
              <a:buNone/>
            </a:pPr>
            <a:r>
              <a:rPr lang="en-US" b="1" dirty="0" smtClean="0">
                <a:solidFill>
                  <a:srgbClr val="FF0000"/>
                </a:solidFill>
              </a:rPr>
              <a:t>2. Palpation:</a:t>
            </a:r>
          </a:p>
          <a:p>
            <a:pPr marL="82296" lvl="0" indent="0" algn="l" rtl="0">
              <a:buNone/>
            </a:pPr>
            <a:endParaRPr lang="en-US" sz="1400" dirty="0">
              <a:solidFill>
                <a:srgbClr val="FF0000"/>
              </a:solidFill>
            </a:endParaRPr>
          </a:p>
          <a:p>
            <a:pPr lvl="0" algn="l" rtl="0"/>
            <a:r>
              <a:rPr lang="en-US" sz="2800" dirty="0"/>
              <a:t>Palpate for tenderness over bone and soft tissues.</a:t>
            </a:r>
          </a:p>
          <a:p>
            <a:pPr lvl="0" algn="l" rtl="0"/>
            <a:r>
              <a:rPr lang="en-US" sz="2800" dirty="0"/>
              <a:t>Perform an abdominal examination to identify any masses, </a:t>
            </a:r>
            <a:r>
              <a:rPr lang="en-US" sz="2800" dirty="0" smtClean="0"/>
              <a:t>pain </a:t>
            </a:r>
            <a:r>
              <a:rPr lang="en-US" sz="2800" dirty="0"/>
              <a:t>in the legs and unilateral or bilateral lower limb motor and/or sensory </a:t>
            </a:r>
            <a:r>
              <a:rPr lang="en-US" sz="2800" dirty="0" smtClean="0"/>
              <a:t>abnormality</a:t>
            </a:r>
            <a:r>
              <a:rPr lang="en-US" sz="2800" dirty="0"/>
              <a:t>.</a:t>
            </a:r>
          </a:p>
        </p:txBody>
      </p:sp>
    </p:spTree>
    <p:extLst>
      <p:ext uri="{BB962C8B-B14F-4D97-AF65-F5344CB8AC3E}">
        <p14:creationId xmlns="" xmlns:p14="http://schemas.microsoft.com/office/powerpoint/2010/main" val="3096909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dirty="0"/>
          </a:p>
        </p:txBody>
      </p:sp>
      <p:sp>
        <p:nvSpPr>
          <p:cNvPr id="4099" name="Rectangle 3"/>
          <p:cNvSpPr>
            <a:spLocks noGrp="1" noChangeArrowheads="1"/>
          </p:cNvSpPr>
          <p:nvPr>
            <p:ph idx="1"/>
          </p:nvPr>
        </p:nvSpPr>
        <p:spPr>
          <a:xfrm>
            <a:off x="1435608" y="1124744"/>
            <a:ext cx="7498080" cy="4800600"/>
          </a:xfrm>
        </p:spPr>
        <p:txBody>
          <a:bodyPr>
            <a:normAutofit/>
          </a:bodyPr>
          <a:lstStyle/>
          <a:p>
            <a:pPr marL="82296" lvl="0" indent="0" algn="l" rtl="0">
              <a:buNone/>
            </a:pPr>
            <a:r>
              <a:rPr lang="en-US" b="1" dirty="0" smtClean="0">
                <a:solidFill>
                  <a:srgbClr val="00B050"/>
                </a:solidFill>
              </a:rPr>
              <a:t>3. Movement:</a:t>
            </a:r>
          </a:p>
          <a:p>
            <a:pPr marL="82296" lvl="0" indent="0" algn="l" rtl="0">
              <a:buNone/>
            </a:pPr>
            <a:endParaRPr lang="en-US" dirty="0">
              <a:solidFill>
                <a:srgbClr val="00B050"/>
              </a:solidFill>
            </a:endParaRPr>
          </a:p>
          <a:p>
            <a:pPr lvl="0" algn="l" rtl="0"/>
            <a:r>
              <a:rPr lang="en-US" dirty="0" smtClean="0"/>
              <a:t>Ensure The normal </a:t>
            </a:r>
            <a:r>
              <a:rPr lang="en-US" dirty="0"/>
              <a:t>ranges of </a:t>
            </a:r>
            <a:r>
              <a:rPr lang="en-US" dirty="0" smtClean="0"/>
              <a:t>movements, with no limitation .</a:t>
            </a:r>
            <a:endParaRPr lang="en-US" dirty="0"/>
          </a:p>
          <a:p>
            <a:pPr lvl="0" algn="l" rtl="0"/>
            <a:r>
              <a:rPr lang="en-US" dirty="0"/>
              <a:t>These movements are: Flexion, Extension, Lateral Bending and Rotation.</a:t>
            </a:r>
          </a:p>
        </p:txBody>
      </p:sp>
    </p:spTree>
    <p:extLst>
      <p:ext uri="{BB962C8B-B14F-4D97-AF65-F5344CB8AC3E}">
        <p14:creationId xmlns="" xmlns:p14="http://schemas.microsoft.com/office/powerpoint/2010/main" val="19846386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600" b="1" dirty="0"/>
              <a:t>Straight leg raising</a:t>
            </a:r>
            <a:r>
              <a:rPr lang="en-US" sz="3600" dirty="0"/>
              <a:t> (SLR)</a:t>
            </a:r>
          </a:p>
        </p:txBody>
      </p:sp>
      <p:sp>
        <p:nvSpPr>
          <p:cNvPr id="9219" name="Rectangle 3"/>
          <p:cNvSpPr>
            <a:spLocks noGrp="1" noChangeArrowheads="1"/>
          </p:cNvSpPr>
          <p:nvPr>
            <p:ph idx="1"/>
          </p:nvPr>
        </p:nvSpPr>
        <p:spPr/>
        <p:txBody>
          <a:bodyPr>
            <a:normAutofit/>
          </a:bodyPr>
          <a:lstStyle/>
          <a:p>
            <a:pPr algn="l" rtl="0"/>
            <a:r>
              <a:rPr lang="en-US" sz="2800" dirty="0"/>
              <a:t>raises the patient's extended leg with the ankle </a:t>
            </a:r>
            <a:r>
              <a:rPr lang="en-US" sz="2800" dirty="0" err="1"/>
              <a:t>dorsiflexed</a:t>
            </a:r>
            <a:r>
              <a:rPr lang="en-US" sz="2800" dirty="0"/>
              <a:t>.</a:t>
            </a:r>
          </a:p>
          <a:p>
            <a:pPr algn="l" rtl="0"/>
            <a:r>
              <a:rPr lang="en-US" sz="2800" dirty="0"/>
              <a:t>Normally 80 – 90 degrees no pain</a:t>
            </a:r>
          </a:p>
          <a:p>
            <a:pPr algn="l" rtl="0"/>
            <a:r>
              <a:rPr lang="en-US" sz="2800" dirty="0"/>
              <a:t>It will be limited by </a:t>
            </a:r>
            <a:r>
              <a:rPr lang="en-US" sz="2800" dirty="0">
                <a:solidFill>
                  <a:srgbClr val="FF3300"/>
                </a:solidFill>
              </a:rPr>
              <a:t>sciatica</a:t>
            </a:r>
            <a:r>
              <a:rPr lang="en-US" sz="2800" dirty="0"/>
              <a:t> pain in lumbar </a:t>
            </a:r>
            <a:r>
              <a:rPr lang="en-US" sz="2800" dirty="0">
                <a:solidFill>
                  <a:srgbClr val="FF3300"/>
                </a:solidFill>
              </a:rPr>
              <a:t>disc </a:t>
            </a:r>
            <a:r>
              <a:rPr lang="en-US" sz="2800" dirty="0" err="1">
                <a:solidFill>
                  <a:srgbClr val="FF3300"/>
                </a:solidFill>
              </a:rPr>
              <a:t>prolapse</a:t>
            </a:r>
            <a:r>
              <a:rPr lang="en-US" sz="2800" dirty="0"/>
              <a:t>.  ( </a:t>
            </a:r>
            <a:r>
              <a:rPr lang="en-US" sz="2800" dirty="0" smtClean="0"/>
              <a:t>&lt;70 ) </a:t>
            </a:r>
            <a:r>
              <a:rPr lang="en-US" sz="2800" dirty="0" smtClean="0">
                <a:sym typeface="Wingdings" pitchFamily="2" charset="2"/>
              </a:rPr>
              <a:t> </a:t>
            </a:r>
            <a:r>
              <a:rPr lang="en-US" sz="2800" dirty="0" smtClean="0">
                <a:solidFill>
                  <a:srgbClr val="FF0000"/>
                </a:solidFill>
                <a:sym typeface="Wingdings" pitchFamily="2" charset="2"/>
              </a:rPr>
              <a:t>( exactly from 30 to 70 ) </a:t>
            </a:r>
            <a:endParaRPr lang="en-US" sz="2800" dirty="0">
              <a:solidFill>
                <a:srgbClr val="FF0000"/>
              </a:solidFill>
            </a:endParaRPr>
          </a:p>
        </p:txBody>
      </p:sp>
      <p:pic>
        <p:nvPicPr>
          <p:cNvPr id="9220" name="Picture 4" descr="Straight Leg Raising Tst"/>
          <p:cNvPicPr>
            <a:picLocks noChangeAspect="1" noChangeArrowheads="1"/>
          </p:cNvPicPr>
          <p:nvPr/>
        </p:nvPicPr>
        <p:blipFill>
          <a:blip r:embed="rId2" cstate="print"/>
          <a:srcRect/>
          <a:stretch>
            <a:fillRect/>
          </a:stretch>
        </p:blipFill>
        <p:spPr bwMode="auto">
          <a:xfrm>
            <a:off x="4486275" y="4733925"/>
            <a:ext cx="4657725" cy="2124075"/>
          </a:xfrm>
          <a:prstGeom prst="rect">
            <a:avLst/>
          </a:prstGeom>
          <a:noFill/>
        </p:spPr>
      </p:pic>
    </p:spTree>
    <p:extLst>
      <p:ext uri="{BB962C8B-B14F-4D97-AF65-F5344CB8AC3E}">
        <p14:creationId xmlns="" xmlns:p14="http://schemas.microsoft.com/office/powerpoint/2010/main" val="584499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howimage1"/>
          <p:cNvPicPr>
            <a:picLocks noChangeAspect="1" noChangeArrowheads="1"/>
          </p:cNvPicPr>
          <p:nvPr/>
        </p:nvPicPr>
        <p:blipFill>
          <a:blip r:embed="rId2" cstate="print"/>
          <a:srcRect/>
          <a:stretch>
            <a:fillRect/>
          </a:stretch>
        </p:blipFill>
        <p:spPr bwMode="auto">
          <a:xfrm>
            <a:off x="6588224" y="2132856"/>
            <a:ext cx="2541588" cy="4724400"/>
          </a:xfrm>
          <a:prstGeom prst="rect">
            <a:avLst/>
          </a:prstGeom>
          <a:noFill/>
        </p:spPr>
      </p:pic>
      <p:sp>
        <p:nvSpPr>
          <p:cNvPr id="13314" name="Rectangle 2"/>
          <p:cNvSpPr>
            <a:spLocks noGrp="1" noChangeArrowheads="1"/>
          </p:cNvSpPr>
          <p:nvPr>
            <p:ph type="title"/>
          </p:nvPr>
        </p:nvSpPr>
        <p:spPr/>
        <p:txBody>
          <a:bodyPr/>
          <a:lstStyle/>
          <a:p>
            <a:r>
              <a:rPr lang="en-US" b="1"/>
              <a:t>Neurologic testing</a:t>
            </a:r>
            <a:r>
              <a:rPr lang="x-none" b="1"/>
              <a:t> </a:t>
            </a:r>
            <a:endParaRPr lang="en-US" b="1"/>
          </a:p>
        </p:txBody>
      </p:sp>
      <p:sp>
        <p:nvSpPr>
          <p:cNvPr id="13315" name="Rectangle 3"/>
          <p:cNvSpPr>
            <a:spLocks noGrp="1" noChangeArrowheads="1"/>
          </p:cNvSpPr>
          <p:nvPr>
            <p:ph idx="1"/>
          </p:nvPr>
        </p:nvSpPr>
        <p:spPr>
          <a:xfrm>
            <a:off x="971600" y="1628775"/>
            <a:ext cx="8229600" cy="4525963"/>
          </a:xfrm>
        </p:spPr>
        <p:txBody>
          <a:bodyPr>
            <a:normAutofit lnSpcReduction="10000"/>
          </a:bodyPr>
          <a:lstStyle/>
          <a:p>
            <a:pPr algn="l" rtl="0"/>
            <a:r>
              <a:rPr lang="en-US" sz="2400" dirty="0"/>
              <a:t>We should focus on the L5 and S1 nerve roots </a:t>
            </a:r>
          </a:p>
          <a:p>
            <a:pPr algn="l" rtl="0"/>
            <a:r>
              <a:rPr lang="en-US" sz="2400" dirty="0"/>
              <a:t>98% of disc </a:t>
            </a:r>
            <a:r>
              <a:rPr lang="en-US" sz="2400" dirty="0" smtClean="0"/>
              <a:t>herniation </a:t>
            </a:r>
            <a:r>
              <a:rPr lang="en-US" sz="2400" dirty="0"/>
              <a:t>occur at L4-5 and </a:t>
            </a:r>
            <a:r>
              <a:rPr lang="en-US" sz="2400" dirty="0" smtClean="0"/>
              <a:t>L5-S1</a:t>
            </a:r>
          </a:p>
          <a:p>
            <a:pPr algn="l" rtl="0"/>
            <a:r>
              <a:rPr lang="en-US" sz="2400" dirty="0"/>
              <a:t>Then we test the Reflexes:</a:t>
            </a:r>
          </a:p>
          <a:p>
            <a:pPr algn="l" rtl="0"/>
            <a:r>
              <a:rPr lang="en-US" sz="2400" dirty="0"/>
              <a:t>L4 – The knee </a:t>
            </a:r>
            <a:r>
              <a:rPr lang="en-US" sz="2400" dirty="0" smtClean="0"/>
              <a:t>reflex.</a:t>
            </a:r>
          </a:p>
          <a:p>
            <a:pPr algn="l" rtl="0"/>
            <a:r>
              <a:rPr lang="en-US" sz="2400" dirty="0"/>
              <a:t>S1 – The ankle </a:t>
            </a:r>
            <a:r>
              <a:rPr lang="en-US" sz="2400" dirty="0" smtClean="0"/>
              <a:t>reflex.</a:t>
            </a:r>
            <a:endParaRPr lang="x-none" sz="2400"/>
          </a:p>
          <a:p>
            <a:pPr algn="l" rtl="0"/>
            <a:endParaRPr lang="x-none" sz="2400"/>
          </a:p>
          <a:p>
            <a:pPr algn="l" rtl="0"/>
            <a:endParaRPr lang="x-none" sz="2400"/>
          </a:p>
          <a:p>
            <a:pPr algn="l" rtl="0"/>
            <a:r>
              <a:rPr lang="en-US" dirty="0"/>
              <a:t>Reflexes</a:t>
            </a:r>
          </a:p>
          <a:p>
            <a:pPr algn="l" rtl="0"/>
            <a:r>
              <a:rPr lang="en-US" dirty="0"/>
              <a:t>Motor </a:t>
            </a:r>
          </a:p>
          <a:p>
            <a:pPr algn="l" rtl="0"/>
            <a:r>
              <a:rPr lang="en-US" dirty="0"/>
              <a:t>sensory </a:t>
            </a:r>
          </a:p>
        </p:txBody>
      </p:sp>
    </p:spTree>
    <p:extLst>
      <p:ext uri="{BB962C8B-B14F-4D97-AF65-F5344CB8AC3E}">
        <p14:creationId xmlns="" xmlns:p14="http://schemas.microsoft.com/office/powerpoint/2010/main" val="2691359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1043608" y="0"/>
            <a:ext cx="7498080" cy="1714202"/>
          </a:xfrm>
          <a:ln/>
        </p:spPr>
        <p:txBody>
          <a:bodyPr/>
          <a:lstStyle/>
          <a:p>
            <a:pPr algn="ctr" rtl="0"/>
            <a:r>
              <a:rPr lang="en-US" sz="4400" dirty="0" smtClean="0">
                <a:solidFill>
                  <a:srgbClr val="262626"/>
                </a:solidFill>
                <a:latin typeface="Arial" charset="0"/>
                <a:cs typeface="Arial" charset="0"/>
                <a:sym typeface="Arial" charset="0"/>
              </a:rPr>
              <a:t>Back Pain = </a:t>
            </a:r>
            <a:r>
              <a:rPr lang="en-US" sz="4400" dirty="0">
                <a:solidFill>
                  <a:srgbClr val="FF0000"/>
                </a:solidFill>
                <a:latin typeface="Arial" charset="0"/>
                <a:cs typeface="Arial" charset="0"/>
                <a:sym typeface="Arial" charset="0"/>
              </a:rPr>
              <a:t>S</a:t>
            </a:r>
            <a:r>
              <a:rPr lang="en-US" sz="4400" dirty="0" smtClean="0">
                <a:solidFill>
                  <a:srgbClr val="FF0000"/>
                </a:solidFill>
                <a:latin typeface="Arial" charset="0"/>
                <a:cs typeface="Arial" charset="0"/>
                <a:sym typeface="Arial" charset="0"/>
              </a:rPr>
              <a:t>ymptom</a:t>
            </a:r>
            <a:br>
              <a:rPr lang="en-US" sz="4400" dirty="0" smtClean="0">
                <a:solidFill>
                  <a:srgbClr val="FF0000"/>
                </a:solidFill>
                <a:latin typeface="Arial" charset="0"/>
                <a:cs typeface="Arial" charset="0"/>
                <a:sym typeface="Arial" charset="0"/>
              </a:rPr>
            </a:br>
            <a:r>
              <a:rPr lang="en-US" sz="4400" dirty="0">
                <a:solidFill>
                  <a:srgbClr val="FF0000"/>
                </a:solidFill>
                <a:latin typeface="Arial" charset="0"/>
                <a:cs typeface="Arial" charset="0"/>
                <a:sym typeface="Arial" charset="0"/>
              </a:rPr>
              <a:t> </a:t>
            </a:r>
            <a:r>
              <a:rPr lang="en-US" sz="4400" dirty="0" smtClean="0">
                <a:solidFill>
                  <a:srgbClr val="FF0000"/>
                </a:solidFill>
                <a:latin typeface="Arial" charset="0"/>
                <a:cs typeface="Arial" charset="0"/>
                <a:sym typeface="Arial" charset="0"/>
              </a:rPr>
              <a:t>                 </a:t>
            </a:r>
            <a:r>
              <a:rPr lang="en-US" sz="4400" dirty="0" smtClean="0">
                <a:solidFill>
                  <a:schemeClr val="tx1"/>
                </a:solidFill>
                <a:latin typeface="Arial" charset="0"/>
                <a:cs typeface="Arial" charset="0"/>
                <a:sym typeface="Arial" charset="0"/>
              </a:rPr>
              <a:t>≠ </a:t>
            </a:r>
            <a:r>
              <a:rPr lang="en-US" sz="4400" dirty="0" smtClean="0">
                <a:solidFill>
                  <a:srgbClr val="FF0000"/>
                </a:solidFill>
                <a:latin typeface="Arial" charset="0"/>
                <a:cs typeface="Arial" charset="0"/>
                <a:sym typeface="Arial" charset="0"/>
              </a:rPr>
              <a:t>Diagnosis</a:t>
            </a:r>
            <a:endParaRPr lang="en-US" dirty="0"/>
          </a:p>
        </p:txBody>
      </p:sp>
      <p:sp>
        <p:nvSpPr>
          <p:cNvPr id="26626" name="Rectangle 2"/>
          <p:cNvSpPr>
            <a:spLocks noGrp="1" noChangeArrowheads="1"/>
          </p:cNvSpPr>
          <p:nvPr>
            <p:ph idx="1"/>
          </p:nvPr>
        </p:nvSpPr>
        <p:spPr>
          <a:ln/>
        </p:spPr>
        <p:txBody>
          <a:bodyPr>
            <a:normAutofit/>
          </a:bodyPr>
          <a:lstStyle/>
          <a:p>
            <a:pPr marL="625056" algn="l" rtl="0">
              <a:buNone/>
            </a:pPr>
            <a:endParaRPr lang="en-US" sz="2400" dirty="0" smtClean="0">
              <a:solidFill>
                <a:srgbClr val="262626"/>
              </a:solidFill>
              <a:latin typeface="+mj-lt"/>
              <a:ea typeface="Lucida Grande" charset="0"/>
              <a:cs typeface="Arial" pitchFamily="34" charset="0"/>
              <a:sym typeface="Lucida Grande" charset="0"/>
            </a:endParaRPr>
          </a:p>
          <a:p>
            <a:pPr marL="625056" algn="l" rtl="0"/>
            <a:r>
              <a:rPr lang="en-US" sz="2400" dirty="0">
                <a:latin typeface="+mj-lt"/>
              </a:rPr>
              <a:t>80% to 90% of attacks of low back pain resolve in about 6 weeks.</a:t>
            </a:r>
            <a:endParaRPr lang="en-US" sz="2400" dirty="0">
              <a:solidFill>
                <a:srgbClr val="262626"/>
              </a:solidFill>
              <a:latin typeface="+mj-lt"/>
              <a:cs typeface="Arial" pitchFamily="34" charset="0"/>
              <a:sym typeface="Lucida Grande" charset="0"/>
            </a:endParaRPr>
          </a:p>
          <a:p>
            <a:pPr marL="625056" algn="l" rtl="0"/>
            <a:r>
              <a:rPr lang="en-US" sz="2400" dirty="0" smtClean="0">
                <a:solidFill>
                  <a:srgbClr val="262626"/>
                </a:solidFill>
                <a:latin typeface="+mj-lt"/>
                <a:ea typeface="Lucida Grande" charset="0"/>
                <a:cs typeface="Arial" pitchFamily="34" charset="0"/>
                <a:sym typeface="Lucida Grande" charset="0"/>
              </a:rPr>
              <a:t>Back </a:t>
            </a:r>
            <a:r>
              <a:rPr lang="en-US" sz="2400" dirty="0">
                <a:solidFill>
                  <a:srgbClr val="262626"/>
                </a:solidFill>
                <a:latin typeface="+mj-lt"/>
                <a:ea typeface="Lucida Grande" charset="0"/>
                <a:cs typeface="Arial" pitchFamily="34" charset="0"/>
                <a:sym typeface="Lucida Grande" charset="0"/>
              </a:rPr>
              <a:t>pain can range from a dull, constant ache to a sudden, sharp pain</a:t>
            </a:r>
            <a:r>
              <a:rPr lang="en-US" sz="2400" dirty="0" smtClean="0">
                <a:solidFill>
                  <a:srgbClr val="262626"/>
                </a:solidFill>
                <a:latin typeface="+mj-lt"/>
                <a:ea typeface="Lucida Grande" charset="0"/>
                <a:cs typeface="Arial" pitchFamily="34" charset="0"/>
                <a:sym typeface="Lucida Grande" charset="0"/>
              </a:rPr>
              <a:t>.</a:t>
            </a:r>
          </a:p>
          <a:p>
            <a:pPr marL="341592" indent="0" algn="l" rtl="0">
              <a:buNone/>
            </a:pPr>
            <a:endParaRPr lang="en-US" sz="2400" dirty="0" smtClean="0">
              <a:solidFill>
                <a:srgbClr val="262626"/>
              </a:solidFill>
              <a:latin typeface="+mj-lt"/>
              <a:ea typeface="Lucida Grande" charset="0"/>
              <a:cs typeface="Arial" pitchFamily="34" charset="0"/>
              <a:sym typeface="Lucida Grande" charset="0"/>
            </a:endParaRPr>
          </a:p>
          <a:p>
            <a:pPr marL="625056" algn="l" rtl="0"/>
            <a:r>
              <a:rPr lang="en-US" sz="2400" dirty="0" smtClean="0">
                <a:solidFill>
                  <a:srgbClr val="262626"/>
                </a:solidFill>
                <a:latin typeface="+mj-lt"/>
                <a:ea typeface="Lucida Grande" charset="0"/>
                <a:cs typeface="Arial" pitchFamily="34" charset="0"/>
                <a:sym typeface="Lucida Grande" charset="0"/>
              </a:rPr>
              <a:t>Duration of pain:</a:t>
            </a:r>
          </a:p>
          <a:p>
            <a:pPr marL="798792" indent="-457200" algn="l" rtl="0">
              <a:buAutoNum type="arabicPeriod"/>
            </a:pPr>
            <a:r>
              <a:rPr lang="en-US" sz="2400" dirty="0" smtClean="0">
                <a:latin typeface="+mj-lt"/>
                <a:cs typeface="Arial" pitchFamily="34" charset="0"/>
              </a:rPr>
              <a:t>acute (less than 4 weeks).</a:t>
            </a:r>
            <a:endParaRPr lang="en-US" sz="2400" dirty="0">
              <a:latin typeface="+mj-lt"/>
              <a:cs typeface="Arial" pitchFamily="34" charset="0"/>
            </a:endParaRPr>
          </a:p>
          <a:p>
            <a:pPr marL="798792" indent="-457200" algn="l" rtl="0">
              <a:buAutoNum type="arabicPeriod"/>
            </a:pPr>
            <a:r>
              <a:rPr lang="en-US" sz="2400" dirty="0" err="1" smtClean="0">
                <a:latin typeface="+mj-lt"/>
                <a:cs typeface="Arial" pitchFamily="34" charset="0"/>
              </a:rPr>
              <a:t>subacute</a:t>
            </a:r>
            <a:r>
              <a:rPr lang="en-US" sz="2400" dirty="0" smtClean="0">
                <a:latin typeface="+mj-lt"/>
                <a:cs typeface="Arial" pitchFamily="34" charset="0"/>
              </a:rPr>
              <a:t> (4 – 12 weeks).</a:t>
            </a:r>
            <a:endParaRPr lang="en-US" sz="2400" dirty="0">
              <a:latin typeface="+mj-lt"/>
              <a:cs typeface="Arial" pitchFamily="34" charset="0"/>
            </a:endParaRPr>
          </a:p>
          <a:p>
            <a:pPr marL="798792" indent="-457200" algn="l" rtl="0">
              <a:buAutoNum type="arabicPeriod"/>
            </a:pPr>
            <a:r>
              <a:rPr lang="en-US" sz="2400" dirty="0" smtClean="0">
                <a:latin typeface="+mj-lt"/>
                <a:cs typeface="Arial" pitchFamily="34" charset="0"/>
              </a:rPr>
              <a:t>chronic (greater than 12 weeks).</a:t>
            </a:r>
          </a:p>
          <a:p>
            <a:pPr marL="341592" indent="0" algn="l" rtl="0">
              <a:buNone/>
            </a:pPr>
            <a:endParaRPr lang="en-US" sz="2400" dirty="0" smtClean="0">
              <a:solidFill>
                <a:srgbClr val="262626"/>
              </a:solidFill>
              <a:latin typeface="+mj-lt"/>
              <a:ea typeface="Lucida Grande" charset="0"/>
              <a:cs typeface="Arial" pitchFamily="34" charset="0"/>
              <a:sym typeface="Lucida Grande" charset="0"/>
            </a:endParaRPr>
          </a:p>
        </p:txBody>
      </p:sp>
    </p:spTree>
    <p:extLst>
      <p:ext uri="{BB962C8B-B14F-4D97-AF65-F5344CB8AC3E}">
        <p14:creationId xmlns="" xmlns:p14="http://schemas.microsoft.com/office/powerpoint/2010/main" val="289437498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31640" y="-27384"/>
            <a:ext cx="7498080" cy="1143000"/>
          </a:xfrm>
        </p:spPr>
        <p:txBody>
          <a:bodyPr/>
          <a:lstStyle/>
          <a:p>
            <a:r>
              <a:rPr lang="en-US" dirty="0"/>
              <a:t>Reflexes</a:t>
            </a:r>
          </a:p>
        </p:txBody>
      </p:sp>
      <p:sp>
        <p:nvSpPr>
          <p:cNvPr id="14339" name="Rectangle 3"/>
          <p:cNvSpPr>
            <a:spLocks noGrp="1" noChangeArrowheads="1"/>
          </p:cNvSpPr>
          <p:nvPr>
            <p:ph idx="1"/>
          </p:nvPr>
        </p:nvSpPr>
        <p:spPr>
          <a:xfrm>
            <a:off x="1259632" y="1724744"/>
            <a:ext cx="7498080" cy="4800600"/>
          </a:xfrm>
        </p:spPr>
        <p:txBody>
          <a:bodyPr>
            <a:normAutofit/>
          </a:bodyPr>
          <a:lstStyle/>
          <a:p>
            <a:pPr algn="l" rtl="0"/>
            <a:r>
              <a:rPr lang="en-US" dirty="0"/>
              <a:t>Knee (L3-4)</a:t>
            </a:r>
          </a:p>
          <a:p>
            <a:pPr algn="l" rtl="0"/>
            <a:endParaRPr lang="en-US" dirty="0"/>
          </a:p>
          <a:p>
            <a:pPr algn="l" rtl="0"/>
            <a:endParaRPr lang="en-US" dirty="0"/>
          </a:p>
          <a:p>
            <a:pPr algn="l" rtl="0"/>
            <a:endParaRPr lang="en-US" dirty="0"/>
          </a:p>
          <a:p>
            <a:pPr algn="l" rtl="0"/>
            <a:r>
              <a:rPr lang="en-US" dirty="0"/>
              <a:t>Ankle (S1-2</a:t>
            </a:r>
            <a:r>
              <a:rPr lang="en-US" dirty="0" smtClean="0"/>
              <a:t>)</a:t>
            </a:r>
          </a:p>
          <a:p>
            <a:pPr algn="l" rtl="0"/>
            <a:endParaRPr lang="en-US" dirty="0" smtClean="0"/>
          </a:p>
          <a:p>
            <a:pPr marL="82296" indent="0" algn="l" rtl="0">
              <a:buNone/>
            </a:pPr>
            <a:endParaRPr lang="en-US" dirty="0" smtClean="0"/>
          </a:p>
        </p:txBody>
      </p:sp>
      <p:pic>
        <p:nvPicPr>
          <p:cNvPr id="1026" name="Picture 2" descr="https://encrypted-tbn0.gstatic.com/images?q=tbn:ANd9GcSffTq0wZ8R83UkqPDYkimKnyhNmVbAEOXqLylXtsDszA7LRab_6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87002" y="1268760"/>
            <a:ext cx="2980165" cy="2232248"/>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s://encrypted-tbn1.gstatic.com/images?q=tbn:ANd9GcSlwV59H9dhafnl3O8e61LLDk5SG8IFd2tk-lyXilGOFAKwB7i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6136" y="3813397"/>
            <a:ext cx="2947647" cy="22078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00274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Motor</a:t>
            </a:r>
          </a:p>
        </p:txBody>
      </p:sp>
      <p:sp>
        <p:nvSpPr>
          <p:cNvPr id="15363" name="Rectangle 3"/>
          <p:cNvSpPr>
            <a:spLocks noGrp="1" noChangeArrowheads="1"/>
          </p:cNvSpPr>
          <p:nvPr>
            <p:ph idx="1"/>
          </p:nvPr>
        </p:nvSpPr>
        <p:spPr>
          <a:xfrm>
            <a:off x="1259632" y="1868760"/>
            <a:ext cx="7498080" cy="4800600"/>
          </a:xfrm>
        </p:spPr>
        <p:txBody>
          <a:bodyPr/>
          <a:lstStyle/>
          <a:p>
            <a:pPr algn="l" rtl="0"/>
            <a:r>
              <a:rPr lang="en-US" dirty="0"/>
              <a:t>Ankle plantar flexion </a:t>
            </a:r>
          </a:p>
          <a:p>
            <a:pPr algn="l" rtl="0"/>
            <a:endParaRPr lang="en-US" dirty="0"/>
          </a:p>
          <a:p>
            <a:pPr algn="l" rtl="0"/>
            <a:endParaRPr lang="en-US" dirty="0"/>
          </a:p>
          <a:p>
            <a:pPr algn="l" rtl="0"/>
            <a:endParaRPr lang="en-US" dirty="0"/>
          </a:p>
          <a:p>
            <a:pPr algn="l" rtl="0"/>
            <a:r>
              <a:rPr lang="en-US" dirty="0"/>
              <a:t>Ankle dorsiflexion </a:t>
            </a:r>
          </a:p>
        </p:txBody>
      </p:sp>
      <p:pic>
        <p:nvPicPr>
          <p:cNvPr id="15364" name="Picture 4" descr="showimage"/>
          <p:cNvPicPr>
            <a:picLocks noChangeAspect="1" noChangeArrowheads="1"/>
          </p:cNvPicPr>
          <p:nvPr/>
        </p:nvPicPr>
        <p:blipFill>
          <a:blip r:embed="rId2" cstate="print"/>
          <a:srcRect/>
          <a:stretch>
            <a:fillRect/>
          </a:stretch>
        </p:blipFill>
        <p:spPr bwMode="auto">
          <a:xfrm>
            <a:off x="5580112" y="1125538"/>
            <a:ext cx="3298776" cy="2560909"/>
          </a:xfrm>
          <a:prstGeom prst="rect">
            <a:avLst/>
          </a:prstGeom>
          <a:noFill/>
        </p:spPr>
      </p:pic>
      <p:pic>
        <p:nvPicPr>
          <p:cNvPr id="15365" name="Picture 5" descr="showimage"/>
          <p:cNvPicPr>
            <a:picLocks noChangeAspect="1" noChangeArrowheads="1"/>
          </p:cNvPicPr>
          <p:nvPr/>
        </p:nvPicPr>
        <p:blipFill>
          <a:blip r:embed="rId3" cstate="print"/>
          <a:srcRect/>
          <a:stretch>
            <a:fillRect/>
          </a:stretch>
        </p:blipFill>
        <p:spPr bwMode="auto">
          <a:xfrm>
            <a:off x="5580112" y="4005064"/>
            <a:ext cx="3259787" cy="2520280"/>
          </a:xfrm>
          <a:prstGeom prst="rect">
            <a:avLst/>
          </a:prstGeom>
          <a:noFill/>
        </p:spPr>
      </p:pic>
    </p:spTree>
    <p:extLst>
      <p:ext uri="{BB962C8B-B14F-4D97-AF65-F5344CB8AC3E}">
        <p14:creationId xmlns="" xmlns:p14="http://schemas.microsoft.com/office/powerpoint/2010/main" val="29602728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Motor</a:t>
            </a:r>
          </a:p>
        </p:txBody>
      </p:sp>
      <p:sp>
        <p:nvSpPr>
          <p:cNvPr id="16387" name="Rectangle 3"/>
          <p:cNvSpPr>
            <a:spLocks noGrp="1" noChangeArrowheads="1"/>
          </p:cNvSpPr>
          <p:nvPr>
            <p:ph idx="1"/>
          </p:nvPr>
        </p:nvSpPr>
        <p:spPr>
          <a:xfrm>
            <a:off x="1692002" y="1584151"/>
            <a:ext cx="2700338" cy="1439863"/>
          </a:xfrm>
        </p:spPr>
        <p:txBody>
          <a:bodyPr/>
          <a:lstStyle/>
          <a:p>
            <a:pPr algn="l" rtl="0">
              <a:buFontTx/>
              <a:buNone/>
            </a:pPr>
            <a:r>
              <a:rPr lang="en-US" dirty="0"/>
              <a:t>Walking on toes</a:t>
            </a:r>
            <a:endParaRPr lang="en-US" dirty="0">
              <a:solidFill>
                <a:srgbClr val="FF3300"/>
              </a:solidFill>
            </a:endParaRPr>
          </a:p>
        </p:txBody>
      </p:sp>
      <p:sp>
        <p:nvSpPr>
          <p:cNvPr id="16389" name="Text Box 5"/>
          <p:cNvSpPr txBox="1">
            <a:spLocks noChangeArrowheads="1"/>
          </p:cNvSpPr>
          <p:nvPr/>
        </p:nvSpPr>
        <p:spPr bwMode="auto">
          <a:xfrm>
            <a:off x="5580906" y="1584151"/>
            <a:ext cx="2303462" cy="1066800"/>
          </a:xfrm>
          <a:prstGeom prst="rect">
            <a:avLst/>
          </a:prstGeom>
          <a:noFill/>
          <a:ln w="9525">
            <a:noFill/>
            <a:miter lim="800000"/>
            <a:headEnd/>
            <a:tailEnd/>
          </a:ln>
          <a:effectLst/>
        </p:spPr>
        <p:txBody>
          <a:bodyPr>
            <a:spAutoFit/>
          </a:bodyPr>
          <a:lstStyle/>
          <a:p>
            <a:pPr algn="l" rtl="0"/>
            <a:r>
              <a:rPr lang="en-US" sz="3200" dirty="0"/>
              <a:t>Walking on heels</a:t>
            </a:r>
            <a:endParaRPr lang="en-US" sz="3200" dirty="0">
              <a:solidFill>
                <a:srgbClr val="FF3300"/>
              </a:solidFill>
            </a:endParaRPr>
          </a:p>
        </p:txBody>
      </p:sp>
      <p:sp>
        <p:nvSpPr>
          <p:cNvPr id="16390" name="Text Box 6"/>
          <p:cNvSpPr txBox="1">
            <a:spLocks noChangeArrowheads="1"/>
          </p:cNvSpPr>
          <p:nvPr/>
        </p:nvSpPr>
        <p:spPr bwMode="auto">
          <a:xfrm>
            <a:off x="2915394" y="2088976"/>
            <a:ext cx="719138" cy="579438"/>
          </a:xfrm>
          <a:prstGeom prst="rect">
            <a:avLst/>
          </a:prstGeom>
          <a:noFill/>
          <a:ln w="9525">
            <a:noFill/>
            <a:miter lim="800000"/>
            <a:headEnd/>
            <a:tailEnd/>
          </a:ln>
          <a:effectLst/>
        </p:spPr>
        <p:txBody>
          <a:bodyPr>
            <a:spAutoFit/>
          </a:bodyPr>
          <a:lstStyle/>
          <a:p>
            <a:pPr algn="l" rtl="0">
              <a:spcBef>
                <a:spcPct val="50000"/>
              </a:spcBef>
            </a:pPr>
            <a:r>
              <a:rPr lang="en-US" sz="3200">
                <a:solidFill>
                  <a:srgbClr val="FF3300"/>
                </a:solidFill>
              </a:rPr>
              <a:t>S1</a:t>
            </a:r>
          </a:p>
        </p:txBody>
      </p:sp>
      <p:sp>
        <p:nvSpPr>
          <p:cNvPr id="16391" name="Text Box 7"/>
          <p:cNvSpPr txBox="1">
            <a:spLocks noChangeArrowheads="1"/>
          </p:cNvSpPr>
          <p:nvPr/>
        </p:nvSpPr>
        <p:spPr bwMode="auto">
          <a:xfrm>
            <a:off x="6588100" y="2088976"/>
            <a:ext cx="792163" cy="579438"/>
          </a:xfrm>
          <a:prstGeom prst="rect">
            <a:avLst/>
          </a:prstGeom>
          <a:noFill/>
          <a:ln w="9525">
            <a:noFill/>
            <a:miter lim="800000"/>
            <a:headEnd/>
            <a:tailEnd/>
          </a:ln>
          <a:effectLst/>
        </p:spPr>
        <p:txBody>
          <a:bodyPr>
            <a:spAutoFit/>
          </a:bodyPr>
          <a:lstStyle/>
          <a:p>
            <a:pPr algn="l" rtl="0">
              <a:spcBef>
                <a:spcPct val="50000"/>
              </a:spcBef>
            </a:pPr>
            <a:r>
              <a:rPr lang="en-US" sz="3200">
                <a:solidFill>
                  <a:srgbClr val="FF3300"/>
                </a:solidFill>
              </a:rPr>
              <a:t>L5</a:t>
            </a:r>
          </a:p>
        </p:txBody>
      </p:sp>
      <p:pic>
        <p:nvPicPr>
          <p:cNvPr id="2050" name="Picture 2" descr="https://encrypted-tbn0.gstatic.com/images?q=tbn:ANd9GcQrGZBIi2-M0BrTcuFm8YVTLk6QxEfQeq5TRp-UXdyDPNBDHY6_F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3573016"/>
            <a:ext cx="2305050" cy="2448272"/>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s://encrypted-tbn0.gstatic.com/images?q=tbn:ANd9GcSsnw0CmQKR6e7DN3B0T45nzXrsahPs7EBlWfIPVUMEd3-RDdLVB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91336" y="3501008"/>
            <a:ext cx="1905000" cy="25202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4069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linds(horizontal)">
                                      <p:cBhvr>
                                        <p:cTn id="7" dur="500"/>
                                        <p:tgtEl>
                                          <p:spTgt spid="163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91">
                                            <p:txEl>
                                              <p:pRg st="0" end="0"/>
                                            </p:txEl>
                                          </p:spTgt>
                                        </p:tgtEl>
                                        <p:attrNameLst>
                                          <p:attrName>style.visibility</p:attrName>
                                        </p:attrNameLst>
                                      </p:cBhvr>
                                      <p:to>
                                        <p:strVal val="visible"/>
                                      </p:to>
                                    </p:set>
                                    <p:animEffect transition="in" filter="blinds(horizontal)">
                                      <p:cBhvr>
                                        <p:cTn id="12" dur="500"/>
                                        <p:tgtEl>
                                          <p:spTgt spid="163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5400"/>
              <a:t>Sensory</a:t>
            </a:r>
          </a:p>
        </p:txBody>
      </p:sp>
      <p:sp>
        <p:nvSpPr>
          <p:cNvPr id="19459" name="Rectangle 3"/>
          <p:cNvSpPr>
            <a:spLocks noGrp="1" noChangeArrowheads="1"/>
          </p:cNvSpPr>
          <p:nvPr>
            <p:ph idx="1"/>
          </p:nvPr>
        </p:nvSpPr>
        <p:spPr/>
        <p:txBody>
          <a:bodyPr/>
          <a:lstStyle/>
          <a:p>
            <a:pPr algn="l" rtl="0"/>
            <a:r>
              <a:rPr lang="en-US"/>
              <a:t>Sciatic nerve (L4,5,S1,2)</a:t>
            </a:r>
          </a:p>
          <a:p>
            <a:pPr algn="l" rtl="0">
              <a:buFontTx/>
              <a:buNone/>
            </a:pPr>
            <a:endParaRPr lang="en-US"/>
          </a:p>
        </p:txBody>
      </p:sp>
      <p:pic>
        <p:nvPicPr>
          <p:cNvPr id="19460" name="Picture 4" descr="showimage3"/>
          <p:cNvPicPr>
            <a:picLocks noChangeAspect="1" noChangeArrowheads="1"/>
          </p:cNvPicPr>
          <p:nvPr/>
        </p:nvPicPr>
        <p:blipFill>
          <a:blip r:embed="rId2" cstate="print"/>
          <a:srcRect/>
          <a:stretch>
            <a:fillRect/>
          </a:stretch>
        </p:blipFill>
        <p:spPr bwMode="auto">
          <a:xfrm>
            <a:off x="2987824" y="2399109"/>
            <a:ext cx="6178550" cy="4486275"/>
          </a:xfrm>
          <a:prstGeom prst="rect">
            <a:avLst/>
          </a:prstGeom>
          <a:noFill/>
        </p:spPr>
      </p:pic>
      <p:sp>
        <p:nvSpPr>
          <p:cNvPr id="19461" name="Text Box 5"/>
          <p:cNvSpPr txBox="1">
            <a:spLocks noChangeArrowheads="1"/>
          </p:cNvSpPr>
          <p:nvPr/>
        </p:nvSpPr>
        <p:spPr bwMode="auto">
          <a:xfrm>
            <a:off x="971377" y="3357563"/>
            <a:ext cx="2016447" cy="1800225"/>
          </a:xfrm>
          <a:prstGeom prst="rect">
            <a:avLst/>
          </a:prstGeom>
          <a:noFill/>
          <a:ln w="9525">
            <a:noFill/>
            <a:miter lim="800000"/>
            <a:headEnd/>
            <a:tailEnd/>
          </a:ln>
          <a:effectLst/>
        </p:spPr>
        <p:txBody>
          <a:bodyPr wrap="square">
            <a:spAutoFit/>
          </a:bodyPr>
          <a:lstStyle/>
          <a:p>
            <a:pPr algn="l" rtl="0">
              <a:spcBef>
                <a:spcPct val="20000"/>
              </a:spcBef>
              <a:buFontTx/>
              <a:buChar char="•"/>
            </a:pPr>
            <a:r>
              <a:rPr lang="en-US" sz="2800" dirty="0"/>
              <a:t>Sensory distribution of the sciatic nerve</a:t>
            </a:r>
          </a:p>
        </p:txBody>
      </p:sp>
    </p:spTree>
    <p:extLst>
      <p:ext uri="{BB962C8B-B14F-4D97-AF65-F5344CB8AC3E}">
        <p14:creationId xmlns="" xmlns:p14="http://schemas.microsoft.com/office/powerpoint/2010/main" val="40030781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2564904"/>
            <a:ext cx="6172200" cy="1008112"/>
          </a:xfrm>
        </p:spPr>
        <p:txBody>
          <a:bodyPr>
            <a:noAutofit/>
          </a:bodyPr>
          <a:lstStyle/>
          <a:p>
            <a:pPr algn="l" rtl="0"/>
            <a:r>
              <a:rPr lang="en-US" sz="4000" dirty="0" smtClean="0">
                <a:solidFill>
                  <a:schemeClr val="accent2"/>
                </a:solidFill>
              </a:rPr>
              <a:t>Role of Primary Health Care in Management </a:t>
            </a:r>
            <a:endParaRPr lang="ar-SA" sz="4000" dirty="0">
              <a:solidFill>
                <a:schemeClr val="accent2"/>
              </a:solidFill>
            </a:endParaRPr>
          </a:p>
        </p:txBody>
      </p:sp>
    </p:spTree>
    <p:extLst>
      <p:ext uri="{BB962C8B-B14F-4D97-AF65-F5344CB8AC3E}">
        <p14:creationId xmlns="" xmlns:p14="http://schemas.microsoft.com/office/powerpoint/2010/main" val="18685566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0864" y="548680"/>
            <a:ext cx="7467600" cy="5832648"/>
          </a:xfrm>
        </p:spPr>
        <p:txBody>
          <a:bodyPr>
            <a:normAutofit lnSpcReduction="10000"/>
          </a:bodyPr>
          <a:lstStyle/>
          <a:p>
            <a:pPr algn="just" rtl="0">
              <a:buNone/>
            </a:pPr>
            <a:r>
              <a:rPr lang="en-US" sz="3200" dirty="0" smtClean="0">
                <a:solidFill>
                  <a:srgbClr val="FF0000"/>
                </a:solidFill>
              </a:rPr>
              <a:t>Goals for treatment : </a:t>
            </a:r>
          </a:p>
          <a:p>
            <a:pPr algn="just" rtl="0"/>
            <a:endParaRPr lang="en-US" sz="2400" dirty="0" smtClean="0"/>
          </a:p>
          <a:p>
            <a:pPr algn="just" rtl="0"/>
            <a:r>
              <a:rPr lang="en-US" sz="2400" dirty="0" smtClean="0"/>
              <a:t> Educate patient about the natural history of back pain. </a:t>
            </a:r>
          </a:p>
          <a:p>
            <a:pPr algn="just" rtl="0"/>
            <a:r>
              <a:rPr lang="en-US" sz="2400" dirty="0" smtClean="0"/>
              <a:t>Ask about and address the patient’s concerns and goals. </a:t>
            </a:r>
          </a:p>
          <a:p>
            <a:pPr algn="just" rtl="0"/>
            <a:r>
              <a:rPr lang="en-US" sz="2400" dirty="0"/>
              <a:t>Explanation and education is very important to the patient: self-care at home</a:t>
            </a:r>
            <a:r>
              <a:rPr lang="en-US" sz="2400" dirty="0" smtClean="0"/>
              <a:t>.</a:t>
            </a:r>
          </a:p>
          <a:p>
            <a:pPr algn="just" rtl="0"/>
            <a:r>
              <a:rPr lang="en-US" sz="2400" dirty="0"/>
              <a:t>Reduce pain. </a:t>
            </a:r>
          </a:p>
          <a:p>
            <a:pPr algn="just" rtl="0"/>
            <a:r>
              <a:rPr lang="en-US" sz="2400" dirty="0" smtClean="0"/>
              <a:t>Maximize functional status</a:t>
            </a:r>
            <a:r>
              <a:rPr lang="en-US" sz="2400" dirty="0"/>
              <a:t> </a:t>
            </a:r>
            <a:r>
              <a:rPr lang="en-US" sz="2400" dirty="0" smtClean="0"/>
              <a:t>and </a:t>
            </a:r>
            <a:r>
              <a:rPr lang="en-US" sz="2400" dirty="0"/>
              <a:t>increase quality of life.  </a:t>
            </a:r>
          </a:p>
          <a:p>
            <a:pPr lvl="0" algn="just" rtl="0"/>
            <a:r>
              <a:rPr lang="en-US" sz="2400" dirty="0"/>
              <a:t>Exercises: </a:t>
            </a:r>
            <a:r>
              <a:rPr lang="en-US" sz="2400" dirty="0" smtClean="0"/>
              <a:t>to </a:t>
            </a:r>
            <a:r>
              <a:rPr lang="en-US" sz="2400" dirty="0"/>
              <a:t>help them return to normal activities and work. These exercises usually involve stretching maneuvers.</a:t>
            </a:r>
          </a:p>
          <a:p>
            <a:pPr algn="just" rtl="0">
              <a:buNone/>
            </a:pPr>
            <a:endParaRPr lang="en-US" dirty="0" smtClean="0"/>
          </a:p>
          <a:p>
            <a:pPr algn="just" rtl="0">
              <a:buNone/>
            </a:pPr>
            <a:r>
              <a:rPr lang="en-US" dirty="0" smtClean="0"/>
              <a:t>The management is according to the </a:t>
            </a:r>
            <a:r>
              <a:rPr lang="en-US" dirty="0" smtClean="0">
                <a:solidFill>
                  <a:srgbClr val="FF0000"/>
                </a:solidFill>
              </a:rPr>
              <a:t>cause</a:t>
            </a:r>
            <a:endParaRPr lang="en-US" dirty="0" smtClean="0"/>
          </a:p>
          <a:p>
            <a:pPr algn="just" rtl="0">
              <a:buNone/>
            </a:pPr>
            <a:endParaRPr lang="ar-SA" dirty="0"/>
          </a:p>
        </p:txBody>
      </p:sp>
    </p:spTree>
    <p:extLst>
      <p:ext uri="{BB962C8B-B14F-4D97-AF65-F5344CB8AC3E}">
        <p14:creationId xmlns="" xmlns:p14="http://schemas.microsoft.com/office/powerpoint/2010/main" val="3098491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764704"/>
            <a:ext cx="7488832" cy="5940088"/>
          </a:xfrm>
          <a:prstGeom prst="rect">
            <a:avLst/>
          </a:prstGeom>
        </p:spPr>
        <p:txBody>
          <a:bodyPr wrap="square">
            <a:spAutoFit/>
          </a:bodyPr>
          <a:lstStyle/>
          <a:p>
            <a:pPr algn="just" rtl="0"/>
            <a:r>
              <a:rPr lang="en-US" sz="2000" dirty="0"/>
              <a:t>We recommend NOT advising patients with acute low back pain to remain at bed </a:t>
            </a:r>
            <a:r>
              <a:rPr lang="en-US" sz="2000" dirty="0" smtClean="0"/>
              <a:t>rest. </a:t>
            </a:r>
            <a:r>
              <a:rPr lang="en-US" sz="2000" dirty="0"/>
              <a:t>Patients who are treated for acute back pain with bed rest have more pain and slower recovery than ambulatory patients. Activity modification should generally be minimal, with patients returning to activities of daily living </a:t>
            </a:r>
            <a:r>
              <a:rPr lang="en-US" sz="2000" dirty="0" smtClean="0"/>
              <a:t>and </a:t>
            </a:r>
            <a:r>
              <a:rPr lang="en-US" sz="2000" dirty="0"/>
              <a:t>to work as soon as </a:t>
            </a:r>
            <a:r>
              <a:rPr lang="en-US" sz="2000" dirty="0" smtClean="0"/>
              <a:t>possible.</a:t>
            </a:r>
          </a:p>
          <a:p>
            <a:pPr algn="just" rtl="0"/>
            <a:r>
              <a:rPr lang="en-US" sz="2000" dirty="0"/>
              <a:t> Multiple randomized trials have now demonstrated that recovery from pain is </a:t>
            </a:r>
            <a:r>
              <a:rPr lang="en-US" sz="2000" dirty="0">
                <a:solidFill>
                  <a:srgbClr val="FF0000"/>
                </a:solidFill>
              </a:rPr>
              <a:t>equally rapid and complete without bed rest</a:t>
            </a:r>
            <a:r>
              <a:rPr lang="en-US" sz="2000" dirty="0"/>
              <a:t>. A systematic review concluded that patients advised to rest in bed may even have slightly more pain and less functional recovery than those advised to remain </a:t>
            </a:r>
            <a:r>
              <a:rPr lang="en-US" sz="2000" dirty="0" smtClean="0"/>
              <a:t>ambulatory.</a:t>
            </a:r>
          </a:p>
          <a:p>
            <a:pPr algn="just" rtl="0"/>
            <a:r>
              <a:rPr lang="en-US" sz="2000" dirty="0"/>
              <a:t>Randomized trials also suggest there is no advantage to bed rest for patients with sciatica. In one study, 183 patients with lumbosacral radicular symptoms were randomly assigned to bed rest or "watchful waiting" for two </a:t>
            </a:r>
            <a:r>
              <a:rPr lang="en-US" sz="2000" dirty="0" smtClean="0"/>
              <a:t>weeks. </a:t>
            </a:r>
            <a:r>
              <a:rPr lang="en-US" sz="2000" dirty="0"/>
              <a:t>At two weeks, 70 percent of the bed rest and 65 percent of the watchful waiting group reported improvement (difference not statistically significant); at 12 weeks, 87 percent of both groups reported improvement, </a:t>
            </a:r>
            <a:r>
              <a:rPr lang="en-US" sz="2000" dirty="0">
                <a:solidFill>
                  <a:srgbClr val="FF0000"/>
                </a:solidFill>
              </a:rPr>
              <a:t>with no difference between the groups in pain intensity, functional status, or work absenteeism.</a:t>
            </a:r>
            <a:endParaRPr lang="ar-SA" sz="2000" dirty="0">
              <a:solidFill>
                <a:srgbClr val="FF0000"/>
              </a:solidFill>
            </a:endParaRPr>
          </a:p>
        </p:txBody>
      </p:sp>
      <p:sp>
        <p:nvSpPr>
          <p:cNvPr id="3" name="مربع نص 2"/>
          <p:cNvSpPr txBox="1"/>
          <p:nvPr/>
        </p:nvSpPr>
        <p:spPr>
          <a:xfrm>
            <a:off x="2915816" y="116632"/>
            <a:ext cx="4392488" cy="523220"/>
          </a:xfrm>
          <a:prstGeom prst="rect">
            <a:avLst/>
          </a:prstGeom>
          <a:noFill/>
        </p:spPr>
        <p:txBody>
          <a:bodyPr wrap="square" rtlCol="1">
            <a:spAutoFit/>
          </a:bodyPr>
          <a:lstStyle/>
          <a:p>
            <a:pPr algn="ctr" rtl="0"/>
            <a:r>
              <a:rPr lang="en-US" sz="2800" b="1" dirty="0">
                <a:latin typeface="Calibri"/>
                <a:ea typeface="MS Mincho"/>
                <a:cs typeface="Times New Roman"/>
              </a:rPr>
              <a:t>Evidence based </a:t>
            </a:r>
            <a:r>
              <a:rPr lang="en-US" sz="2800" b="1" dirty="0" smtClean="0">
                <a:latin typeface="Calibri"/>
                <a:ea typeface="MS Mincho"/>
                <a:cs typeface="Times New Roman"/>
              </a:rPr>
              <a:t>medicine </a:t>
            </a:r>
            <a:r>
              <a:rPr lang="en-US" b="1" dirty="0" smtClean="0">
                <a:latin typeface="Calibri"/>
                <a:ea typeface="MS Mincho"/>
                <a:cs typeface="Times New Roman"/>
              </a:rPr>
              <a:t>(4)</a:t>
            </a:r>
            <a:endParaRPr lang="ar-SA" dirty="0"/>
          </a:p>
        </p:txBody>
      </p:sp>
    </p:spTree>
    <p:extLst>
      <p:ext uri="{BB962C8B-B14F-4D97-AF65-F5344CB8AC3E}">
        <p14:creationId xmlns="" xmlns:p14="http://schemas.microsoft.com/office/powerpoint/2010/main" val="2504869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90264"/>
            <a:ext cx="8229600" cy="1143000"/>
          </a:xfrm>
        </p:spPr>
        <p:txBody>
          <a:bodyPr>
            <a:normAutofit/>
          </a:bodyPr>
          <a:lstStyle/>
          <a:p>
            <a:pPr algn="l"/>
            <a:r>
              <a:rPr lang="en-US" sz="4000" dirty="0" smtClean="0">
                <a:solidFill>
                  <a:srgbClr val="C00000"/>
                </a:solidFill>
              </a:rPr>
              <a:t>  Pharmacological </a:t>
            </a:r>
            <a:endParaRPr lang="ar-SA" sz="40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842033692"/>
              </p:ext>
            </p:extLst>
          </p:nvPr>
        </p:nvGraphicFramePr>
        <p:xfrm>
          <a:off x="899592" y="54868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71600" y="4437112"/>
            <a:ext cx="2160240" cy="1938992"/>
          </a:xfrm>
          <a:prstGeom prst="rect">
            <a:avLst/>
          </a:prstGeom>
          <a:noFill/>
        </p:spPr>
        <p:txBody>
          <a:bodyPr wrap="square" rtlCol="1">
            <a:spAutoFit/>
          </a:bodyPr>
          <a:lstStyle/>
          <a:p>
            <a:pPr algn="ctr" rtl="0"/>
            <a:r>
              <a:rPr lang="en-US" sz="2400" dirty="0" smtClean="0">
                <a:solidFill>
                  <a:srgbClr val="C00000"/>
                </a:solidFill>
              </a:rPr>
              <a:t>NSAID</a:t>
            </a:r>
          </a:p>
          <a:p>
            <a:pPr algn="ctr" rtl="0"/>
            <a:r>
              <a:rPr lang="en-US" sz="2400" dirty="0" smtClean="0">
                <a:solidFill>
                  <a:srgbClr val="FFC000"/>
                </a:solidFill>
              </a:rPr>
              <a:t>“Ibuprofen”</a:t>
            </a:r>
            <a:endParaRPr lang="ar-SA" sz="2400" dirty="0">
              <a:solidFill>
                <a:srgbClr val="FFC000"/>
              </a:solidFill>
            </a:endParaRPr>
          </a:p>
          <a:p>
            <a:pPr algn="ctr"/>
            <a:r>
              <a:rPr lang="en-US" sz="2400" dirty="0" smtClean="0">
                <a:solidFill>
                  <a:srgbClr val="C00000"/>
                </a:solidFill>
              </a:rPr>
              <a:t>Analgesics</a:t>
            </a:r>
          </a:p>
          <a:p>
            <a:pPr algn="ctr"/>
            <a:r>
              <a:rPr lang="en-US" sz="2400" dirty="0" err="1" smtClean="0">
                <a:solidFill>
                  <a:srgbClr val="C00000"/>
                </a:solidFill>
              </a:rPr>
              <a:t>Antidepresent</a:t>
            </a:r>
            <a:endParaRPr lang="en-US" sz="2400" dirty="0" smtClean="0">
              <a:solidFill>
                <a:srgbClr val="C00000"/>
              </a:solidFill>
            </a:endParaRPr>
          </a:p>
          <a:p>
            <a:pPr algn="ctr"/>
            <a:r>
              <a:rPr lang="en-US" sz="2400" dirty="0" smtClean="0">
                <a:solidFill>
                  <a:srgbClr val="C00000"/>
                </a:solidFill>
              </a:rPr>
              <a:t>Muscle relaxant</a:t>
            </a:r>
          </a:p>
        </p:txBody>
      </p:sp>
      <p:sp>
        <p:nvSpPr>
          <p:cNvPr id="9" name="TextBox 8"/>
          <p:cNvSpPr txBox="1"/>
          <p:nvPr/>
        </p:nvSpPr>
        <p:spPr>
          <a:xfrm>
            <a:off x="3707904" y="4509120"/>
            <a:ext cx="2376264" cy="1200329"/>
          </a:xfrm>
          <a:prstGeom prst="rect">
            <a:avLst/>
          </a:prstGeom>
          <a:noFill/>
        </p:spPr>
        <p:txBody>
          <a:bodyPr wrap="square" rtlCol="1">
            <a:spAutoFit/>
          </a:bodyPr>
          <a:lstStyle/>
          <a:p>
            <a:pPr algn="ctr"/>
            <a:r>
              <a:rPr lang="en-US" sz="2400" dirty="0" smtClean="0">
                <a:solidFill>
                  <a:srgbClr val="C00000"/>
                </a:solidFill>
              </a:rPr>
              <a:t>Epidural Steroid</a:t>
            </a:r>
          </a:p>
          <a:p>
            <a:pPr algn="ctr"/>
            <a:r>
              <a:rPr lang="en-US" sz="2400" dirty="0" smtClean="0">
                <a:solidFill>
                  <a:srgbClr val="C00000"/>
                </a:solidFill>
              </a:rPr>
              <a:t>Trigger point and ligaments </a:t>
            </a:r>
            <a:endParaRPr lang="ar-SA" sz="2400" dirty="0" smtClean="0">
              <a:solidFill>
                <a:srgbClr val="C00000"/>
              </a:solidFill>
            </a:endParaRPr>
          </a:p>
        </p:txBody>
      </p:sp>
      <p:sp>
        <p:nvSpPr>
          <p:cNvPr id="11" name="TextBox 10"/>
          <p:cNvSpPr txBox="1"/>
          <p:nvPr/>
        </p:nvSpPr>
        <p:spPr>
          <a:xfrm>
            <a:off x="6660232" y="4604935"/>
            <a:ext cx="2232248" cy="1200329"/>
          </a:xfrm>
          <a:prstGeom prst="rect">
            <a:avLst/>
          </a:prstGeom>
          <a:noFill/>
        </p:spPr>
        <p:txBody>
          <a:bodyPr wrap="square" rtlCol="1">
            <a:spAutoFit/>
          </a:bodyPr>
          <a:lstStyle/>
          <a:p>
            <a:pPr algn="ctr"/>
            <a:r>
              <a:rPr lang="en-US" sz="2400" dirty="0" smtClean="0">
                <a:solidFill>
                  <a:srgbClr val="C00000"/>
                </a:solidFill>
              </a:rPr>
              <a:t>Heat therapy</a:t>
            </a:r>
          </a:p>
          <a:p>
            <a:pPr algn="ctr"/>
            <a:r>
              <a:rPr lang="en-US" sz="2400" dirty="0" smtClean="0">
                <a:solidFill>
                  <a:srgbClr val="C00000"/>
                </a:solidFill>
              </a:rPr>
              <a:t>Physiotherapy</a:t>
            </a:r>
          </a:p>
          <a:p>
            <a:pPr algn="ctr"/>
            <a:r>
              <a:rPr lang="en-US" sz="2400" dirty="0" smtClean="0">
                <a:solidFill>
                  <a:srgbClr val="C00000"/>
                </a:solidFill>
              </a:rPr>
              <a:t>Acupuncture </a:t>
            </a:r>
            <a:endParaRPr lang="ar-SA" sz="2400" dirty="0" smtClean="0">
              <a:solidFill>
                <a:srgbClr val="C00000"/>
              </a:solidFill>
            </a:endParaRPr>
          </a:p>
        </p:txBody>
      </p:sp>
    </p:spTree>
    <p:extLst>
      <p:ext uri="{BB962C8B-B14F-4D97-AF65-F5344CB8AC3E}">
        <p14:creationId xmlns="" xmlns:p14="http://schemas.microsoft.com/office/powerpoint/2010/main" val="25684446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30622"/>
            <a:ext cx="7467600" cy="562074"/>
          </a:xfrm>
        </p:spPr>
        <p:txBody>
          <a:bodyPr>
            <a:noAutofit/>
          </a:bodyPr>
          <a:lstStyle/>
          <a:p>
            <a:pPr algn="l"/>
            <a:r>
              <a:rPr lang="en-US" dirty="0" smtClean="0">
                <a:solidFill>
                  <a:srgbClr val="C00000"/>
                </a:solidFill>
              </a:rPr>
              <a:t>surgery</a:t>
            </a:r>
            <a:endParaRPr lang="ar-SA" dirty="0">
              <a:solidFill>
                <a:srgbClr val="C00000"/>
              </a:solidFill>
            </a:endParaRPr>
          </a:p>
        </p:txBody>
      </p:sp>
      <p:sp>
        <p:nvSpPr>
          <p:cNvPr id="3" name="Content Placeholder 2"/>
          <p:cNvSpPr>
            <a:spLocks noGrp="1"/>
          </p:cNvSpPr>
          <p:nvPr>
            <p:ph idx="1"/>
          </p:nvPr>
        </p:nvSpPr>
        <p:spPr>
          <a:xfrm>
            <a:off x="1187624" y="1484784"/>
            <a:ext cx="7467600" cy="4873752"/>
          </a:xfrm>
        </p:spPr>
        <p:txBody>
          <a:bodyPr>
            <a:normAutofit fontScale="92500" lnSpcReduction="20000"/>
          </a:bodyPr>
          <a:lstStyle/>
          <a:p>
            <a:pPr algn="l" rtl="0">
              <a:buNone/>
            </a:pPr>
            <a:r>
              <a:rPr lang="en-US" dirty="0" smtClean="0"/>
              <a:t>Minimally invasive surgical procedures are often a solution for many causes of back pain. </a:t>
            </a:r>
            <a:endParaRPr lang="en-US" sz="1200" dirty="0" smtClean="0"/>
          </a:p>
          <a:p>
            <a:pPr algn="l" rtl="0">
              <a:buNone/>
            </a:pPr>
            <a:endParaRPr lang="en-US" dirty="0" smtClean="0"/>
          </a:p>
          <a:p>
            <a:pPr algn="l" rtl="0">
              <a:buNone/>
            </a:pPr>
            <a:r>
              <a:rPr lang="en-US" sz="2600" dirty="0" smtClean="0"/>
              <a:t>Surgery may sometimes be appropriate for patients with:</a:t>
            </a:r>
          </a:p>
          <a:p>
            <a:pPr algn="l" rtl="0">
              <a:buNone/>
            </a:pPr>
            <a:endParaRPr lang="en-US" sz="2200" dirty="0" smtClean="0"/>
          </a:p>
          <a:p>
            <a:pPr algn="l" rtl="0"/>
            <a:r>
              <a:rPr lang="en-US" sz="2600" dirty="0" smtClean="0">
                <a:solidFill>
                  <a:srgbClr val="FF0000"/>
                </a:solidFill>
              </a:rPr>
              <a:t>Lumbar disc </a:t>
            </a:r>
            <a:r>
              <a:rPr lang="en-US" sz="2600" dirty="0" err="1" smtClean="0">
                <a:solidFill>
                  <a:srgbClr val="FF0000"/>
                </a:solidFill>
              </a:rPr>
              <a:t>herniation</a:t>
            </a:r>
            <a:endParaRPr lang="en-US" sz="2600" dirty="0" smtClean="0">
              <a:solidFill>
                <a:srgbClr val="FF0000"/>
              </a:solidFill>
            </a:endParaRPr>
          </a:p>
          <a:p>
            <a:pPr algn="l" rtl="0"/>
            <a:r>
              <a:rPr lang="en-US" sz="2600" dirty="0" smtClean="0">
                <a:solidFill>
                  <a:srgbClr val="FF0000"/>
                </a:solidFill>
              </a:rPr>
              <a:t>Lumbar spinal </a:t>
            </a:r>
            <a:r>
              <a:rPr lang="en-US" sz="2600" dirty="0" err="1" smtClean="0">
                <a:solidFill>
                  <a:srgbClr val="FF0000"/>
                </a:solidFill>
              </a:rPr>
              <a:t>stenosis</a:t>
            </a:r>
            <a:r>
              <a:rPr lang="en-US" sz="2600" dirty="0" smtClean="0">
                <a:solidFill>
                  <a:srgbClr val="FF0000"/>
                </a:solidFill>
              </a:rPr>
              <a:t> or </a:t>
            </a:r>
            <a:r>
              <a:rPr lang="en-US" sz="2600" dirty="0" err="1" smtClean="0">
                <a:solidFill>
                  <a:srgbClr val="FF0000"/>
                </a:solidFill>
              </a:rPr>
              <a:t>spondylolisthesis</a:t>
            </a:r>
            <a:endParaRPr lang="en-US" sz="2600" dirty="0" smtClean="0">
              <a:solidFill>
                <a:srgbClr val="FF0000"/>
              </a:solidFill>
            </a:endParaRPr>
          </a:p>
          <a:p>
            <a:pPr algn="l" rtl="0"/>
            <a:r>
              <a:rPr lang="en-US" sz="2600" dirty="0" smtClean="0">
                <a:solidFill>
                  <a:srgbClr val="FF0000"/>
                </a:solidFill>
              </a:rPr>
              <a:t>Scoliosis</a:t>
            </a:r>
          </a:p>
          <a:p>
            <a:pPr algn="l" rtl="0"/>
            <a:r>
              <a:rPr lang="en-US" sz="2600" dirty="0" smtClean="0">
                <a:solidFill>
                  <a:srgbClr val="FF0000"/>
                </a:solidFill>
              </a:rPr>
              <a:t>Compression fracture</a:t>
            </a:r>
          </a:p>
          <a:p>
            <a:pPr algn="l" rtl="0">
              <a:buNone/>
            </a:pPr>
            <a:endParaRPr lang="en-US" sz="1800" dirty="0" smtClean="0"/>
          </a:p>
          <a:p>
            <a:pPr algn="l" rtl="0">
              <a:buNone/>
            </a:pPr>
            <a:endParaRPr lang="en-US" sz="1800" dirty="0" smtClean="0"/>
          </a:p>
          <a:p>
            <a:pPr algn="l" rtl="0">
              <a:buNone/>
            </a:pPr>
            <a:r>
              <a:rPr lang="en-US" dirty="0" smtClean="0"/>
              <a:t> </a:t>
            </a:r>
          </a:p>
          <a:p>
            <a:pPr algn="l" rtl="0">
              <a:buNone/>
            </a:pPr>
            <a:endParaRPr lang="ar-SA" dirty="0"/>
          </a:p>
        </p:txBody>
      </p:sp>
    </p:spTree>
    <p:extLst>
      <p:ext uri="{BB962C8B-B14F-4D97-AF65-F5344CB8AC3E}">
        <p14:creationId xmlns="" xmlns:p14="http://schemas.microsoft.com/office/powerpoint/2010/main" val="20176374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lstStyle/>
          <a:p>
            <a:pPr algn="ctr"/>
            <a:r>
              <a:rPr lang="en-US" dirty="0" smtClean="0">
                <a:solidFill>
                  <a:srgbClr val="C00000"/>
                </a:solidFill>
              </a:rPr>
              <a:t>DISK PROLAPSE</a:t>
            </a:r>
            <a:endParaRPr lang="ar-SA" dirty="0">
              <a:solidFill>
                <a:srgbClr val="C00000"/>
              </a:solidFill>
            </a:endParaRPr>
          </a:p>
        </p:txBody>
      </p:sp>
      <p:sp>
        <p:nvSpPr>
          <p:cNvPr id="5" name="Content Placeholder 4"/>
          <p:cNvSpPr>
            <a:spLocks noGrp="1"/>
          </p:cNvSpPr>
          <p:nvPr>
            <p:ph idx="1"/>
          </p:nvPr>
        </p:nvSpPr>
        <p:spPr/>
        <p:txBody>
          <a:bodyPr>
            <a:noAutofit/>
          </a:bodyPr>
          <a:lstStyle/>
          <a:p>
            <a:pPr algn="just" rtl="0">
              <a:buNone/>
            </a:pPr>
            <a:r>
              <a:rPr lang="en-US" sz="2400" dirty="0" smtClean="0"/>
              <a:t>The majority of herniated discs will heal themselves in about six weeks and do not require surgery</a:t>
            </a:r>
            <a:endParaRPr lang="ar-SA" sz="2400" dirty="0" smtClean="0"/>
          </a:p>
          <a:p>
            <a:pPr algn="just" rtl="0">
              <a:buNone/>
            </a:pPr>
            <a:endParaRPr lang="en-US" sz="2400" dirty="0" smtClean="0"/>
          </a:p>
          <a:p>
            <a:pPr algn="just" rtl="0">
              <a:buNone/>
            </a:pPr>
            <a:r>
              <a:rPr lang="en-US" sz="2400" dirty="0" smtClean="0"/>
              <a:t>we refer the pt, to surgery </a:t>
            </a:r>
            <a:r>
              <a:rPr lang="en-US" sz="2400" dirty="0"/>
              <a:t>o</a:t>
            </a:r>
            <a:r>
              <a:rPr lang="en-US" sz="2400" dirty="0" smtClean="0"/>
              <a:t>nly if the pt, have Red flags symptoms – otherwise (education and physiotherapy is enough). </a:t>
            </a:r>
          </a:p>
          <a:p>
            <a:pPr algn="just" rtl="0">
              <a:buNone/>
            </a:pPr>
            <a:endParaRPr lang="en-US" sz="2400" dirty="0" smtClean="0"/>
          </a:p>
          <a:p>
            <a:pPr algn="just" rtl="0">
              <a:buNone/>
            </a:pPr>
            <a:endParaRPr lang="en-US" sz="2400" dirty="0" smtClean="0"/>
          </a:p>
          <a:p>
            <a:pPr algn="just" rtl="0">
              <a:buNone/>
            </a:pPr>
            <a:endParaRPr lang="en-US" sz="2400" dirty="0" smtClean="0"/>
          </a:p>
          <a:p>
            <a:pPr algn="just" rtl="0">
              <a:buNone/>
            </a:pPr>
            <a:r>
              <a:rPr lang="en-US" sz="2400" dirty="0" smtClean="0"/>
              <a:t> </a:t>
            </a:r>
          </a:p>
          <a:p>
            <a:pPr algn="just" rtl="0">
              <a:buNone/>
            </a:pPr>
            <a:endParaRPr lang="en-US" sz="2400" dirty="0" smtClean="0"/>
          </a:p>
          <a:p>
            <a:pPr algn="just" rtl="0">
              <a:buNone/>
            </a:pPr>
            <a:endParaRPr lang="ar-SA" sz="2400" dirty="0"/>
          </a:p>
        </p:txBody>
      </p:sp>
    </p:spTree>
    <p:extLst>
      <p:ext uri="{BB962C8B-B14F-4D97-AF65-F5344CB8AC3E}">
        <p14:creationId xmlns="" xmlns:p14="http://schemas.microsoft.com/office/powerpoint/2010/main" val="1729567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AutoShape 3"/>
          <p:cNvSpPr>
            <a:spLocks/>
          </p:cNvSpPr>
          <p:nvPr/>
        </p:nvSpPr>
        <p:spPr bwMode="auto">
          <a:xfrm>
            <a:off x="1063376" y="1943244"/>
            <a:ext cx="2068463" cy="1053708"/>
          </a:xfrm>
          <a:prstGeom prst="roundRect">
            <a:avLst>
              <a:gd name="adj" fmla="val 1500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b="1" dirty="0">
                <a:solidFill>
                  <a:srgbClr val="FFFFFF"/>
                </a:solidFill>
                <a:effectLst>
                  <a:outerShdw blurRad="38100" dist="38100" dir="2700000" algn="tl">
                    <a:srgbClr val="C0C0C0"/>
                  </a:outerShdw>
                </a:effectLst>
                <a:ea typeface="Gill Sans" charset="0"/>
                <a:cs typeface="Gill Sans" charset="0"/>
              </a:rPr>
              <a:t>MECHANICAL</a:t>
            </a:r>
          </a:p>
        </p:txBody>
      </p:sp>
      <p:sp>
        <p:nvSpPr>
          <p:cNvPr id="28676" name="Rectangle 4"/>
          <p:cNvSpPr>
            <a:spLocks noGrp="1" noChangeArrowheads="1"/>
          </p:cNvSpPr>
          <p:nvPr>
            <p:ph type="title"/>
          </p:nvPr>
        </p:nvSpPr>
        <p:spPr>
          <a:xfrm>
            <a:off x="1244997" y="332656"/>
            <a:ext cx="7358063" cy="1000133"/>
          </a:xfrm>
          <a:ln/>
        </p:spPr>
        <p:style>
          <a:lnRef idx="1">
            <a:schemeClr val="dk1"/>
          </a:lnRef>
          <a:fillRef idx="2">
            <a:schemeClr val="dk1"/>
          </a:fillRef>
          <a:effectRef idx="1">
            <a:schemeClr val="dk1"/>
          </a:effectRef>
          <a:fontRef idx="minor">
            <a:schemeClr val="dk1"/>
          </a:fontRef>
        </p:style>
        <p:txBody>
          <a:bodyPr>
            <a:norm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old" charset="0"/>
                <a:cs typeface="Arial Bold" charset="0"/>
                <a:sym typeface="Arial Bold" charset="0"/>
              </a:rPr>
              <a:t>Causes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old" charset="0"/>
                <a:cs typeface="Arial Bold" charset="0"/>
                <a:sym typeface="Arial Bold" charset="0"/>
              </a:rPr>
              <a:t>of Back Pain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old" charset="0"/>
              <a:ea typeface="ヒラギノ角ゴ ProN W6" charset="0"/>
              <a:cs typeface="ヒラギノ角ゴ ProN W6" charset="0"/>
              <a:sym typeface="Arial Bold" charset="0"/>
            </a:endParaRPr>
          </a:p>
        </p:txBody>
      </p:sp>
      <p:sp>
        <p:nvSpPr>
          <p:cNvPr id="28679" name="AutoShape 7"/>
          <p:cNvSpPr>
            <a:spLocks/>
          </p:cNvSpPr>
          <p:nvPr/>
        </p:nvSpPr>
        <p:spPr bwMode="auto">
          <a:xfrm>
            <a:off x="7380312" y="3212976"/>
            <a:ext cx="1545616" cy="892969"/>
          </a:xfrm>
          <a:prstGeom prst="roundRect">
            <a:avLst>
              <a:gd name="adj" fmla="val 436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spcBef>
                <a:spcPts val="844"/>
              </a:spcBef>
            </a:pPr>
            <a:r>
              <a:rPr lang="en-US" b="1" dirty="0" smtClean="0">
                <a:solidFill>
                  <a:srgbClr val="FFFFFF"/>
                </a:solidFill>
                <a:latin typeface="Arial" charset="0"/>
                <a:cs typeface="Arial" charset="0"/>
                <a:sym typeface="Arial" charset="0"/>
              </a:rPr>
              <a:t>Tumors</a:t>
            </a:r>
            <a:endParaRPr lang="en-US" b="1" dirty="0">
              <a:solidFill>
                <a:srgbClr val="FFFFFF"/>
              </a:solidFill>
              <a:latin typeface="Arial" charset="0"/>
              <a:cs typeface="Arial" charset="0"/>
              <a:sym typeface="Arial" charset="0"/>
            </a:endParaRPr>
          </a:p>
        </p:txBody>
      </p:sp>
      <p:sp>
        <p:nvSpPr>
          <p:cNvPr id="9" name="Down Arrow 8"/>
          <p:cNvSpPr/>
          <p:nvPr/>
        </p:nvSpPr>
        <p:spPr>
          <a:xfrm>
            <a:off x="1691680" y="1336371"/>
            <a:ext cx="648072" cy="561628"/>
          </a:xfrm>
          <a:prstGeom prst="downArrow">
            <a:avLst>
              <a:gd name="adj1" fmla="val 24141"/>
              <a:gd name="adj2" fmla="val 4030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AutoShape 7"/>
          <p:cNvSpPr>
            <a:spLocks/>
          </p:cNvSpPr>
          <p:nvPr/>
        </p:nvSpPr>
        <p:spPr bwMode="auto">
          <a:xfrm>
            <a:off x="3635896" y="5301208"/>
            <a:ext cx="1868083" cy="892969"/>
          </a:xfrm>
          <a:prstGeom prst="roundRect">
            <a:avLst>
              <a:gd name="adj" fmla="val 1500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rtl="0"/>
            <a:r>
              <a:rPr lang="en-US" dirty="0" smtClean="0">
                <a:solidFill>
                  <a:schemeClr val="bg1"/>
                </a:solidFill>
                <a:latin typeface="Arial Rounded MT Bold" pitchFamily="34" charset="0"/>
              </a:rPr>
              <a:t>Psychological </a:t>
            </a:r>
          </a:p>
          <a:p>
            <a:pPr algn="ctr" rtl="0"/>
            <a:r>
              <a:rPr lang="en-US" dirty="0" smtClean="0">
                <a:solidFill>
                  <a:schemeClr val="bg1"/>
                </a:solidFill>
                <a:latin typeface="Arial Rounded MT Bold" pitchFamily="34" charset="0"/>
              </a:rPr>
              <a:t>“Malingering”</a:t>
            </a:r>
            <a:endParaRPr lang="en-US" b="1" dirty="0">
              <a:solidFill>
                <a:schemeClr val="bg1"/>
              </a:solidFill>
              <a:latin typeface="Arial Rounded MT Bold" pitchFamily="34" charset="0"/>
              <a:cs typeface="Arial" charset="0"/>
              <a:sym typeface="Arial" charset="0"/>
            </a:endParaRPr>
          </a:p>
        </p:txBody>
      </p:sp>
      <p:sp>
        <p:nvSpPr>
          <p:cNvPr id="11" name="Down Arrow 10"/>
          <p:cNvSpPr/>
          <p:nvPr/>
        </p:nvSpPr>
        <p:spPr>
          <a:xfrm>
            <a:off x="6012160" y="1340768"/>
            <a:ext cx="648072" cy="561628"/>
          </a:xfrm>
          <a:prstGeom prst="downArrow">
            <a:avLst>
              <a:gd name="adj1" fmla="val 24141"/>
              <a:gd name="adj2" fmla="val 4030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AutoShape 3"/>
          <p:cNvSpPr>
            <a:spLocks/>
          </p:cNvSpPr>
          <p:nvPr/>
        </p:nvSpPr>
        <p:spPr bwMode="auto">
          <a:xfrm>
            <a:off x="5292080" y="1988840"/>
            <a:ext cx="2160240" cy="1053708"/>
          </a:xfrm>
          <a:prstGeom prst="roundRect">
            <a:avLst>
              <a:gd name="adj" fmla="val 1500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b="1" dirty="0" smtClean="0">
                <a:solidFill>
                  <a:srgbClr val="FFFFFF"/>
                </a:solidFill>
                <a:effectLst>
                  <a:outerShdw blurRad="38100" dist="38100" dir="2700000" algn="tl">
                    <a:srgbClr val="C0C0C0"/>
                  </a:outerShdw>
                </a:effectLst>
                <a:ea typeface="Gill Sans" charset="0"/>
                <a:cs typeface="Gill Sans" charset="0"/>
              </a:rPr>
              <a:t>Non-MECHANICAL</a:t>
            </a:r>
            <a:endParaRPr lang="en-US" b="1" dirty="0">
              <a:solidFill>
                <a:srgbClr val="FFFFFF"/>
              </a:solidFill>
              <a:effectLst>
                <a:outerShdw blurRad="38100" dist="38100" dir="2700000" algn="tl">
                  <a:srgbClr val="C0C0C0"/>
                </a:outerShdw>
              </a:effectLst>
              <a:ea typeface="Gill Sans" charset="0"/>
              <a:cs typeface="Gill Sans" charset="0"/>
            </a:endParaRPr>
          </a:p>
        </p:txBody>
      </p:sp>
      <p:sp>
        <p:nvSpPr>
          <p:cNvPr id="14" name="AutoShape 7"/>
          <p:cNvSpPr>
            <a:spLocks/>
          </p:cNvSpPr>
          <p:nvPr/>
        </p:nvSpPr>
        <p:spPr bwMode="auto">
          <a:xfrm>
            <a:off x="5724128" y="3212976"/>
            <a:ext cx="1545616" cy="892969"/>
          </a:xfrm>
          <a:prstGeom prst="roundRect">
            <a:avLst>
              <a:gd name="adj" fmla="val 436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spcBef>
                <a:spcPts val="844"/>
              </a:spcBef>
            </a:pPr>
            <a:r>
              <a:rPr lang="en-US" b="1" dirty="0">
                <a:solidFill>
                  <a:srgbClr val="FFFFFF"/>
                </a:solidFill>
                <a:latin typeface="Arial" charset="0"/>
                <a:cs typeface="Arial" charset="0"/>
                <a:sym typeface="Arial" charset="0"/>
              </a:rPr>
              <a:t>Infections </a:t>
            </a:r>
          </a:p>
        </p:txBody>
      </p:sp>
      <p:sp>
        <p:nvSpPr>
          <p:cNvPr id="15" name="AutoShape 7"/>
          <p:cNvSpPr>
            <a:spLocks/>
          </p:cNvSpPr>
          <p:nvPr/>
        </p:nvSpPr>
        <p:spPr bwMode="auto">
          <a:xfrm>
            <a:off x="4067944" y="3212976"/>
            <a:ext cx="1545616" cy="892969"/>
          </a:xfrm>
          <a:prstGeom prst="roundRect">
            <a:avLst>
              <a:gd name="adj" fmla="val 436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spcBef>
                <a:spcPts val="844"/>
              </a:spcBef>
            </a:pPr>
            <a:r>
              <a:rPr lang="en-US" b="1" dirty="0" smtClean="0">
                <a:solidFill>
                  <a:srgbClr val="FFFFFF"/>
                </a:solidFill>
                <a:latin typeface="Arial" charset="0"/>
                <a:cs typeface="Arial" charset="0"/>
                <a:sym typeface="Arial" charset="0"/>
              </a:rPr>
              <a:t>inflammatory</a:t>
            </a:r>
            <a:endParaRPr lang="en-US" b="1" dirty="0">
              <a:solidFill>
                <a:srgbClr val="FFFFFF"/>
              </a:solidFill>
              <a:latin typeface="Arial" charset="0"/>
              <a:cs typeface="Arial" charset="0"/>
              <a:sym typeface="Arial" charset="0"/>
            </a:endParaRPr>
          </a:p>
        </p:txBody>
      </p:sp>
      <p:sp>
        <p:nvSpPr>
          <p:cNvPr id="16" name="AutoShape 7"/>
          <p:cNvSpPr>
            <a:spLocks/>
          </p:cNvSpPr>
          <p:nvPr/>
        </p:nvSpPr>
        <p:spPr bwMode="auto">
          <a:xfrm>
            <a:off x="1259632" y="3212976"/>
            <a:ext cx="1545616" cy="892969"/>
          </a:xfrm>
          <a:prstGeom prst="roundRect">
            <a:avLst>
              <a:gd name="adj" fmla="val 436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spcBef>
                <a:spcPts val="844"/>
              </a:spcBef>
            </a:pPr>
            <a:r>
              <a:rPr lang="en-US" b="1" dirty="0" smtClean="0">
                <a:solidFill>
                  <a:srgbClr val="FFFFFF"/>
                </a:solidFill>
                <a:latin typeface="Arial" charset="0"/>
                <a:cs typeface="Arial" charset="0"/>
                <a:sym typeface="Arial" charset="0"/>
              </a:rPr>
              <a:t>Injury</a:t>
            </a:r>
            <a:endParaRPr lang="en-US" b="1" dirty="0">
              <a:solidFill>
                <a:srgbClr val="FFFFFF"/>
              </a:solidFill>
              <a:latin typeface="Arial" charset="0"/>
              <a:cs typeface="Arial" charset="0"/>
              <a:sym typeface="Arial" charset="0"/>
            </a:endParaRPr>
          </a:p>
        </p:txBody>
      </p:sp>
    </p:spTree>
    <p:extLst>
      <p:ext uri="{BB962C8B-B14F-4D97-AF65-F5344CB8AC3E}">
        <p14:creationId xmlns="" xmlns:p14="http://schemas.microsoft.com/office/powerpoint/2010/main" val="3322842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1000" fill="hold"/>
                                        <p:tgtEl>
                                          <p:spTgt spid="28676"/>
                                        </p:tgtEl>
                                        <p:attrNameLst>
                                          <p:attrName>ppt_w</p:attrName>
                                        </p:attrNameLst>
                                      </p:cBhvr>
                                      <p:tavLst>
                                        <p:tav tm="0">
                                          <p:val>
                                            <p:fltVal val="0"/>
                                          </p:val>
                                        </p:tav>
                                        <p:tav tm="100000">
                                          <p:val>
                                            <p:strVal val="#ppt_w"/>
                                          </p:val>
                                        </p:tav>
                                      </p:tavLst>
                                    </p:anim>
                                    <p:anim calcmode="lin" valueType="num">
                                      <p:cBhvr>
                                        <p:cTn id="8" dur="1000" fill="hold"/>
                                        <p:tgtEl>
                                          <p:spTgt spid="28676"/>
                                        </p:tgtEl>
                                        <p:attrNameLst>
                                          <p:attrName>ppt_h</p:attrName>
                                        </p:attrNameLst>
                                      </p:cBhvr>
                                      <p:tavLst>
                                        <p:tav tm="0">
                                          <p:val>
                                            <p:fltVal val="0"/>
                                          </p:val>
                                        </p:tav>
                                        <p:tav tm="100000">
                                          <p:val>
                                            <p:strVal val="#ppt_h"/>
                                          </p:val>
                                        </p:tav>
                                      </p:tavLst>
                                    </p:anim>
                                    <p:anim calcmode="lin" valueType="num">
                                      <p:cBhvr>
                                        <p:cTn id="9" dur="1000" fill="hold"/>
                                        <p:tgtEl>
                                          <p:spTgt spid="2867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28675"/>
                                        </p:tgtEl>
                                        <p:attrNameLst>
                                          <p:attrName>style.visibility</p:attrName>
                                        </p:attrNameLst>
                                      </p:cBhvr>
                                      <p:to>
                                        <p:strVal val="visible"/>
                                      </p:to>
                                    </p:set>
                                    <p:animEffect transition="in" filter="barn(inHorizontal)">
                                      <p:cBhvr>
                                        <p:cTn id="20" dur="500"/>
                                        <p:tgtEl>
                                          <p:spTgt spid="2867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i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Horizont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6"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Horizont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6" fill="hold" grpId="0" nodeType="clickEffect">
                                  <p:stCondLst>
                                    <p:cond delay="0"/>
                                  </p:stCondLst>
                                  <p:childTnLst>
                                    <p:set>
                                      <p:cBhvr>
                                        <p:cTn id="49" dur="1" fill="hold">
                                          <p:stCondLst>
                                            <p:cond delay="0"/>
                                          </p:stCondLst>
                                        </p:cTn>
                                        <p:tgtEl>
                                          <p:spTgt spid="28679"/>
                                        </p:tgtEl>
                                        <p:attrNameLst>
                                          <p:attrName>style.visibility</p:attrName>
                                        </p:attrNameLst>
                                      </p:cBhvr>
                                      <p:to>
                                        <p:strVal val="visible"/>
                                      </p:to>
                                    </p:set>
                                    <p:animEffect transition="in" filter="barn(inHorizontal)">
                                      <p:cBhvr>
                                        <p:cTn id="50" dur="500"/>
                                        <p:tgtEl>
                                          <p:spTgt spid="2867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Horizontal)">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animBg="1"/>
      <p:bldP spid="28679" grpId="0" animBg="1"/>
      <p:bldP spid="9" grpId="0" animBg="1"/>
      <p:bldP spid="12" grpId="0" animBg="1"/>
      <p:bldP spid="11" grpId="0" animBg="1"/>
      <p:bldP spid="13" grpId="0" animBg="1"/>
      <p:bldP spid="14" grpId="0" animBg="1"/>
      <p:bldP spid="15" grpId="0" animBg="1"/>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98080" cy="1143000"/>
          </a:xfrm>
        </p:spPr>
        <p:txBody>
          <a:bodyPr/>
          <a:lstStyle/>
          <a:p>
            <a:pPr algn="ctr" rtl="0"/>
            <a:r>
              <a:rPr lang="en-US" dirty="0" smtClean="0">
                <a:solidFill>
                  <a:srgbClr val="C00000"/>
                </a:solidFill>
              </a:rPr>
              <a:t>SCOLIOSIS</a:t>
            </a:r>
            <a:endParaRPr lang="ar-SA" dirty="0">
              <a:solidFill>
                <a:srgbClr val="C00000"/>
              </a:solidFill>
            </a:endParaRPr>
          </a:p>
        </p:txBody>
      </p:sp>
      <p:sp>
        <p:nvSpPr>
          <p:cNvPr id="3" name="Content Placeholder 2"/>
          <p:cNvSpPr>
            <a:spLocks noGrp="1"/>
          </p:cNvSpPr>
          <p:nvPr>
            <p:ph idx="1"/>
          </p:nvPr>
        </p:nvSpPr>
        <p:spPr>
          <a:xfrm>
            <a:off x="889248" y="1600200"/>
            <a:ext cx="8363272" cy="4525963"/>
          </a:xfrm>
        </p:spPr>
        <p:txBody>
          <a:bodyPr>
            <a:normAutofit/>
          </a:bodyPr>
          <a:lstStyle/>
          <a:p>
            <a:pPr algn="l" rtl="0">
              <a:buNone/>
            </a:pPr>
            <a:r>
              <a:rPr lang="en-US" sz="2400" dirty="0" smtClean="0"/>
              <a:t>The traditional medical management of scoliosis is complex and is determined by the severity of the curvature . </a:t>
            </a:r>
          </a:p>
          <a:p>
            <a:pPr algn="l" rtl="0">
              <a:buNone/>
            </a:pPr>
            <a:endParaRPr lang="en-US" sz="2400" dirty="0" smtClean="0"/>
          </a:p>
          <a:p>
            <a:pPr algn="l" rtl="0">
              <a:buNone/>
            </a:pPr>
            <a:r>
              <a:rPr lang="en-US" sz="2400" dirty="0" smtClean="0"/>
              <a:t>RX : </a:t>
            </a:r>
          </a:p>
          <a:p>
            <a:pPr algn="l" rtl="0"/>
            <a:r>
              <a:rPr lang="en-US" sz="2400" dirty="0" smtClean="0"/>
              <a:t> Observation .</a:t>
            </a:r>
          </a:p>
          <a:p>
            <a:pPr algn="l" rtl="0"/>
            <a:r>
              <a:rPr lang="en-US" sz="2400" dirty="0" smtClean="0"/>
              <a:t> Physiotherapy .</a:t>
            </a:r>
          </a:p>
          <a:p>
            <a:pPr algn="l" rtl="0"/>
            <a:r>
              <a:rPr lang="en-US" sz="2400" dirty="0" smtClean="0"/>
              <a:t> Surgery . </a:t>
            </a:r>
            <a:endParaRPr lang="ar-SA" sz="2400" dirty="0"/>
          </a:p>
        </p:txBody>
      </p:sp>
      <p:pic>
        <p:nvPicPr>
          <p:cNvPr id="4" name="Picture 3" descr="190px-Wiki_pre-op.jpg"/>
          <p:cNvPicPr>
            <a:picLocks noChangeAspect="1"/>
          </p:cNvPicPr>
          <p:nvPr/>
        </p:nvPicPr>
        <p:blipFill>
          <a:blip r:embed="rId2" cstate="print"/>
          <a:stretch>
            <a:fillRect/>
          </a:stretch>
        </p:blipFill>
        <p:spPr>
          <a:xfrm>
            <a:off x="5796136" y="2780928"/>
            <a:ext cx="3024336" cy="3780420"/>
          </a:xfrm>
          <a:prstGeom prst="rect">
            <a:avLst/>
          </a:prstGeom>
        </p:spPr>
      </p:pic>
    </p:spTree>
    <p:extLst>
      <p:ext uri="{BB962C8B-B14F-4D97-AF65-F5344CB8AC3E}">
        <p14:creationId xmlns="" xmlns:p14="http://schemas.microsoft.com/office/powerpoint/2010/main" val="39342869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0px-SpondylolisthesisL5S1.jpg"/>
          <p:cNvPicPr>
            <a:picLocks noChangeAspect="1"/>
          </p:cNvPicPr>
          <p:nvPr/>
        </p:nvPicPr>
        <p:blipFill>
          <a:blip r:embed="rId2" cstate="print">
            <a:lum bright="37000" contrast="-33000"/>
          </a:blip>
          <a:stretch>
            <a:fillRect/>
          </a:stretch>
        </p:blipFill>
        <p:spPr>
          <a:xfrm>
            <a:off x="6156176" y="2492895"/>
            <a:ext cx="2592288" cy="3702695"/>
          </a:xfrm>
          <a:prstGeom prst="rect">
            <a:avLst/>
          </a:prstGeom>
        </p:spPr>
      </p:pic>
      <p:sp>
        <p:nvSpPr>
          <p:cNvPr id="2" name="Title 1"/>
          <p:cNvSpPr>
            <a:spLocks noGrp="1"/>
          </p:cNvSpPr>
          <p:nvPr>
            <p:ph type="title"/>
          </p:nvPr>
        </p:nvSpPr>
        <p:spPr>
          <a:xfrm>
            <a:off x="1259632" y="44624"/>
            <a:ext cx="7498080" cy="1143000"/>
          </a:xfrm>
        </p:spPr>
        <p:txBody>
          <a:bodyPr/>
          <a:lstStyle/>
          <a:p>
            <a:pPr algn="ctr" rtl="0"/>
            <a:r>
              <a:rPr lang="en-US" sz="4000" dirty="0" err="1" smtClean="0">
                <a:solidFill>
                  <a:srgbClr val="C00000"/>
                </a:solidFill>
              </a:rPr>
              <a:t>Spondylolisthesis</a:t>
            </a:r>
            <a:endParaRPr lang="ar-SA" dirty="0">
              <a:solidFill>
                <a:srgbClr val="C00000"/>
              </a:solidFill>
            </a:endParaRPr>
          </a:p>
        </p:txBody>
      </p:sp>
      <p:sp>
        <p:nvSpPr>
          <p:cNvPr id="3" name="Content Placeholder 2"/>
          <p:cNvSpPr>
            <a:spLocks noGrp="1"/>
          </p:cNvSpPr>
          <p:nvPr>
            <p:ph idx="1"/>
          </p:nvPr>
        </p:nvSpPr>
        <p:spPr>
          <a:xfrm>
            <a:off x="1115616" y="1196752"/>
            <a:ext cx="7498080" cy="4800600"/>
          </a:xfrm>
        </p:spPr>
        <p:txBody>
          <a:bodyPr>
            <a:normAutofit/>
          </a:bodyPr>
          <a:lstStyle/>
          <a:p>
            <a:pPr algn="l" rtl="0">
              <a:buNone/>
            </a:pPr>
            <a:r>
              <a:rPr lang="en-US" sz="2400" dirty="0" smtClean="0"/>
              <a:t>Patients with symptomatic </a:t>
            </a:r>
            <a:r>
              <a:rPr lang="en-US" sz="2400" dirty="0" err="1" smtClean="0"/>
              <a:t>spondylolisthesis</a:t>
            </a:r>
            <a:r>
              <a:rPr lang="en-US" sz="2400" dirty="0" smtClean="0"/>
              <a:t> are initially offered conservative treatment : </a:t>
            </a:r>
          </a:p>
          <a:p>
            <a:pPr algn="l" rtl="0">
              <a:buNone/>
            </a:pPr>
            <a:r>
              <a:rPr lang="en-US" sz="2400" dirty="0" smtClean="0"/>
              <a:t>1- Activity modification   </a:t>
            </a:r>
          </a:p>
          <a:p>
            <a:pPr algn="l" rtl="0">
              <a:buNone/>
            </a:pPr>
            <a:r>
              <a:rPr lang="en-US" sz="2400" dirty="0" smtClean="0"/>
              <a:t>2- Medications</a:t>
            </a:r>
          </a:p>
          <a:p>
            <a:pPr algn="l" rtl="0">
              <a:buNone/>
            </a:pPr>
            <a:r>
              <a:rPr lang="en-US" sz="2400" dirty="0" smtClean="0"/>
              <a:t>3- Physiotherapy . </a:t>
            </a:r>
          </a:p>
          <a:p>
            <a:pPr algn="l" rtl="0">
              <a:buNone/>
            </a:pPr>
            <a:endParaRPr lang="en-US" sz="2400" dirty="0" smtClean="0"/>
          </a:p>
          <a:p>
            <a:pPr algn="l" rtl="0">
              <a:buNone/>
            </a:pPr>
            <a:r>
              <a:rPr lang="en-US" sz="2400" dirty="0" smtClean="0"/>
              <a:t>The last resort is surgery .  </a:t>
            </a:r>
            <a:endParaRPr lang="ar-SA" sz="2400" dirty="0"/>
          </a:p>
        </p:txBody>
      </p:sp>
    </p:spTree>
    <p:extLst>
      <p:ext uri="{BB962C8B-B14F-4D97-AF65-F5344CB8AC3E}">
        <p14:creationId xmlns="" xmlns:p14="http://schemas.microsoft.com/office/powerpoint/2010/main" val="37226570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osteoarthritis</a:t>
            </a:r>
            <a:endParaRPr lang="ar-SA" dirty="0">
              <a:solidFill>
                <a:srgbClr val="C00000"/>
              </a:solidFill>
            </a:endParaRPr>
          </a:p>
        </p:txBody>
      </p:sp>
      <p:sp>
        <p:nvSpPr>
          <p:cNvPr id="3" name="Content Placeholder 2"/>
          <p:cNvSpPr>
            <a:spLocks noGrp="1"/>
          </p:cNvSpPr>
          <p:nvPr>
            <p:ph idx="1"/>
          </p:nvPr>
        </p:nvSpPr>
        <p:spPr/>
        <p:txBody>
          <a:bodyPr>
            <a:normAutofit/>
          </a:bodyPr>
          <a:lstStyle/>
          <a:p>
            <a:pPr algn="l">
              <a:buNone/>
            </a:pPr>
            <a:r>
              <a:rPr lang="en-US" sz="2800" dirty="0" smtClean="0">
                <a:solidFill>
                  <a:srgbClr val="C00000"/>
                </a:solidFill>
              </a:rPr>
              <a:t>Lifestyle modification (such as weight loss and exercise) and analgesics are the mainstay of </a:t>
            </a:r>
          </a:p>
          <a:p>
            <a:pPr algn="l">
              <a:buNone/>
            </a:pPr>
            <a:r>
              <a:rPr lang="en-US" sz="2800" dirty="0" smtClean="0">
                <a:solidFill>
                  <a:srgbClr val="C00000"/>
                </a:solidFill>
              </a:rPr>
              <a:t>treatment.</a:t>
            </a:r>
          </a:p>
          <a:p>
            <a:pPr algn="l">
              <a:buNone/>
            </a:pPr>
            <a:endParaRPr lang="en-US" sz="2800" dirty="0" smtClean="0"/>
          </a:p>
          <a:p>
            <a:pPr algn="l">
              <a:buNone/>
            </a:pPr>
            <a:endParaRPr lang="ar-SA" sz="2800" dirty="0"/>
          </a:p>
        </p:txBody>
      </p:sp>
      <p:pic>
        <p:nvPicPr>
          <p:cNvPr id="4" name="Picture 3" descr="osteoarthritis.jpg"/>
          <p:cNvPicPr>
            <a:picLocks noChangeAspect="1"/>
          </p:cNvPicPr>
          <p:nvPr/>
        </p:nvPicPr>
        <p:blipFill>
          <a:blip r:embed="rId2" cstate="print"/>
          <a:stretch>
            <a:fillRect/>
          </a:stretch>
        </p:blipFill>
        <p:spPr>
          <a:xfrm>
            <a:off x="3635896" y="3068960"/>
            <a:ext cx="5472608" cy="3672408"/>
          </a:xfrm>
          <a:prstGeom prst="rect">
            <a:avLst/>
          </a:prstGeom>
        </p:spPr>
      </p:pic>
    </p:spTree>
    <p:extLst>
      <p:ext uri="{BB962C8B-B14F-4D97-AF65-F5344CB8AC3E}">
        <p14:creationId xmlns="" xmlns:p14="http://schemas.microsoft.com/office/powerpoint/2010/main" val="12183243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err="1" smtClean="0">
                <a:solidFill>
                  <a:srgbClr val="C00000"/>
                </a:solidFill>
              </a:rPr>
              <a:t>Ankylosing</a:t>
            </a:r>
            <a:r>
              <a:rPr lang="en-US" sz="4000" dirty="0" smtClean="0">
                <a:solidFill>
                  <a:srgbClr val="C00000"/>
                </a:solidFill>
              </a:rPr>
              <a:t> </a:t>
            </a:r>
            <a:r>
              <a:rPr lang="en-US" sz="4000" dirty="0" err="1" smtClean="0">
                <a:solidFill>
                  <a:srgbClr val="C00000"/>
                </a:solidFill>
              </a:rPr>
              <a:t>spondylitis</a:t>
            </a:r>
            <a:endParaRPr lang="ar-SA" sz="4000" dirty="0">
              <a:solidFill>
                <a:srgbClr val="C00000"/>
              </a:solidFill>
            </a:endParaRPr>
          </a:p>
        </p:txBody>
      </p:sp>
      <p:sp>
        <p:nvSpPr>
          <p:cNvPr id="3" name="Content Placeholder 2"/>
          <p:cNvSpPr>
            <a:spLocks noGrp="1"/>
          </p:cNvSpPr>
          <p:nvPr>
            <p:ph idx="1"/>
          </p:nvPr>
        </p:nvSpPr>
        <p:spPr>
          <a:xfrm>
            <a:off x="1115616" y="1447800"/>
            <a:ext cx="7498080" cy="4800600"/>
          </a:xfrm>
        </p:spPr>
        <p:txBody>
          <a:bodyPr>
            <a:normAutofit/>
          </a:bodyPr>
          <a:lstStyle/>
          <a:p>
            <a:pPr algn="just" rtl="0">
              <a:buNone/>
            </a:pPr>
            <a:r>
              <a:rPr lang="en-US" sz="2800" dirty="0" smtClean="0"/>
              <a:t>No cure is known for AS, although treatments and medications are available to reduce symptoms and pain . </a:t>
            </a:r>
          </a:p>
          <a:p>
            <a:pPr algn="just" rtl="0">
              <a:buNone/>
            </a:pPr>
            <a:r>
              <a:rPr lang="en-US" sz="2800" dirty="0" smtClean="0"/>
              <a:t>Physical therapy and exercise, along with medication, are enough.</a:t>
            </a:r>
            <a:endParaRPr lang="ar-SA" sz="2800" dirty="0"/>
          </a:p>
        </p:txBody>
      </p:sp>
    </p:spTree>
    <p:extLst>
      <p:ext uri="{BB962C8B-B14F-4D97-AF65-F5344CB8AC3E}">
        <p14:creationId xmlns="" xmlns:p14="http://schemas.microsoft.com/office/powerpoint/2010/main" val="20671579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others</a:t>
            </a:r>
            <a:endParaRPr lang="ar-SA"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algn="l" rtl="0">
              <a:buNone/>
            </a:pPr>
            <a:r>
              <a:rPr lang="en-US" sz="3300" b="1" dirty="0" smtClean="0">
                <a:solidFill>
                  <a:schemeClr val="accent2"/>
                </a:solidFill>
              </a:rPr>
              <a:t>Treat underlying cause :</a:t>
            </a:r>
          </a:p>
          <a:p>
            <a:pPr algn="l" rtl="0">
              <a:buNone/>
            </a:pPr>
            <a:endParaRPr lang="en-US" dirty="0" smtClean="0">
              <a:solidFill>
                <a:schemeClr val="accent2"/>
              </a:solidFill>
            </a:endParaRPr>
          </a:p>
          <a:p>
            <a:pPr algn="l" rtl="0">
              <a:buNone/>
            </a:pPr>
            <a:r>
              <a:rPr lang="en-US" dirty="0" smtClean="0">
                <a:solidFill>
                  <a:schemeClr val="accent2"/>
                </a:solidFill>
              </a:rPr>
              <a:t>Tumor</a:t>
            </a:r>
          </a:p>
          <a:p>
            <a:pPr algn="l" rtl="0">
              <a:buNone/>
            </a:pPr>
            <a:endParaRPr lang="en-US" dirty="0" smtClean="0">
              <a:solidFill>
                <a:schemeClr val="accent2"/>
              </a:solidFill>
            </a:endParaRPr>
          </a:p>
          <a:p>
            <a:pPr algn="l" rtl="0">
              <a:buNone/>
            </a:pPr>
            <a:r>
              <a:rPr lang="en-US" dirty="0" err="1" smtClean="0">
                <a:solidFill>
                  <a:schemeClr val="accent2"/>
                </a:solidFill>
              </a:rPr>
              <a:t>Osteomylitis</a:t>
            </a:r>
            <a:endParaRPr lang="en-US" dirty="0" smtClean="0">
              <a:solidFill>
                <a:schemeClr val="accent2"/>
              </a:solidFill>
            </a:endParaRPr>
          </a:p>
          <a:p>
            <a:pPr algn="l" rtl="0">
              <a:buNone/>
            </a:pPr>
            <a:endParaRPr lang="en-US" dirty="0" smtClean="0">
              <a:solidFill>
                <a:schemeClr val="accent2"/>
              </a:solidFill>
            </a:endParaRPr>
          </a:p>
          <a:p>
            <a:pPr algn="l" rtl="0">
              <a:buNone/>
            </a:pPr>
            <a:r>
              <a:rPr lang="en-US" dirty="0" smtClean="0">
                <a:solidFill>
                  <a:schemeClr val="accent2"/>
                </a:solidFill>
              </a:rPr>
              <a:t>Sciatica</a:t>
            </a:r>
          </a:p>
          <a:p>
            <a:pPr algn="l" rtl="0">
              <a:buNone/>
            </a:pPr>
            <a:endParaRPr lang="en-US" dirty="0" smtClean="0">
              <a:solidFill>
                <a:schemeClr val="accent2"/>
              </a:solidFill>
            </a:endParaRPr>
          </a:p>
          <a:p>
            <a:pPr algn="l" rtl="0">
              <a:buNone/>
            </a:pPr>
            <a:r>
              <a:rPr lang="en-US" dirty="0" err="1" smtClean="0">
                <a:solidFill>
                  <a:schemeClr val="accent2"/>
                </a:solidFill>
              </a:rPr>
              <a:t>Osteoprosis</a:t>
            </a:r>
            <a:endParaRPr lang="en-US" dirty="0" smtClean="0">
              <a:solidFill>
                <a:schemeClr val="accent2"/>
              </a:solidFill>
            </a:endParaRPr>
          </a:p>
          <a:p>
            <a:pPr algn="l" rtl="0">
              <a:buNone/>
            </a:pPr>
            <a:r>
              <a:rPr lang="en-US" dirty="0" smtClean="0">
                <a:solidFill>
                  <a:schemeClr val="accent2"/>
                </a:solidFill>
              </a:rPr>
              <a:t> </a:t>
            </a:r>
            <a:endParaRPr lang="ar-SA" dirty="0">
              <a:solidFill>
                <a:schemeClr val="accent2"/>
              </a:solidFill>
            </a:endParaRPr>
          </a:p>
        </p:txBody>
      </p:sp>
    </p:spTree>
    <p:extLst>
      <p:ext uri="{BB962C8B-B14F-4D97-AF65-F5344CB8AC3E}">
        <p14:creationId xmlns="" xmlns:p14="http://schemas.microsoft.com/office/powerpoint/2010/main" val="30963822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848663"/>
            <a:ext cx="7772400" cy="2084393"/>
          </a:xfrm>
        </p:spPr>
        <p:txBody>
          <a:bodyPr>
            <a:normAutofit/>
          </a:bodyPr>
          <a:lstStyle/>
          <a:p>
            <a:pPr algn="l" rtl="0"/>
            <a:r>
              <a:rPr lang="en-US" b="1" dirty="0">
                <a:solidFill>
                  <a:srgbClr val="FFC000"/>
                </a:solidFill>
              </a:rPr>
              <a:t>When should patients be referred</a:t>
            </a:r>
            <a:br>
              <a:rPr lang="en-US" b="1" dirty="0">
                <a:solidFill>
                  <a:srgbClr val="FFC000"/>
                </a:solidFill>
              </a:rPr>
            </a:br>
            <a:r>
              <a:rPr lang="en-US" b="1" dirty="0">
                <a:solidFill>
                  <a:srgbClr val="FFC000"/>
                </a:solidFill>
              </a:rPr>
              <a:t>to a specialist?</a:t>
            </a:r>
            <a:endParaRPr lang="en-US" dirty="0">
              <a:solidFill>
                <a:srgbClr val="FFC000"/>
              </a:solidFill>
            </a:endParaRPr>
          </a:p>
        </p:txBody>
      </p:sp>
      <p:sp>
        <p:nvSpPr>
          <p:cNvPr id="3" name="Subtitle 2"/>
          <p:cNvSpPr>
            <a:spLocks noGrp="1"/>
          </p:cNvSpPr>
          <p:nvPr>
            <p:ph type="subTitle" idx="1"/>
          </p:nvPr>
        </p:nvSpPr>
        <p:spPr>
          <a:xfrm>
            <a:off x="1371600" y="5286388"/>
            <a:ext cx="6400800" cy="352412"/>
          </a:xfrm>
        </p:spPr>
        <p:txBody>
          <a:bodyPr>
            <a:normAutofit fontScale="92500" lnSpcReduction="20000"/>
          </a:bodyPr>
          <a:lstStyle/>
          <a:p>
            <a:endParaRPr lang="en-US" dirty="0"/>
          </a:p>
        </p:txBody>
      </p:sp>
    </p:spTree>
    <p:extLst>
      <p:ext uri="{BB962C8B-B14F-4D97-AF65-F5344CB8AC3E}">
        <p14:creationId xmlns="" xmlns:p14="http://schemas.microsoft.com/office/powerpoint/2010/main" val="1100743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4624"/>
            <a:ext cx="8172400" cy="2160240"/>
          </a:xfrm>
        </p:spPr>
        <p:txBody>
          <a:bodyPr>
            <a:noAutofit/>
          </a:bodyPr>
          <a:lstStyle/>
          <a:p>
            <a:pPr rtl="0"/>
            <a:r>
              <a:rPr lang="en-US" sz="2400" b="1" dirty="0" smtClean="0"/>
              <a:t> Patients </a:t>
            </a:r>
            <a:r>
              <a:rPr lang="en-US" sz="2400" b="1" dirty="0"/>
              <a:t>should be referred to </a:t>
            </a:r>
            <a:r>
              <a:rPr lang="en-US" sz="2400" b="1" dirty="0" smtClean="0">
                <a:solidFill>
                  <a:srgbClr val="FF0000"/>
                </a:solidFill>
              </a:rPr>
              <a:t>a neurologist</a:t>
            </a:r>
            <a:r>
              <a:rPr lang="en-US" sz="2400" b="1" dirty="0" smtClean="0"/>
              <a:t>,</a:t>
            </a:r>
            <a:br>
              <a:rPr lang="en-US" sz="2400" b="1" dirty="0" smtClean="0"/>
            </a:br>
            <a:r>
              <a:rPr lang="en-US" sz="2400" b="1" dirty="0" smtClean="0"/>
              <a:t> </a:t>
            </a:r>
            <a:r>
              <a:rPr lang="en-US" sz="2400" b="1" dirty="0" smtClean="0">
                <a:solidFill>
                  <a:srgbClr val="FF0000"/>
                </a:solidFill>
              </a:rPr>
              <a:t>neurosurgeon</a:t>
            </a:r>
            <a:r>
              <a:rPr lang="en-US" sz="2400" b="1" dirty="0" smtClean="0"/>
              <a:t>, </a:t>
            </a:r>
            <a:r>
              <a:rPr lang="en-US" sz="2400" b="1" dirty="0" smtClean="0">
                <a:solidFill>
                  <a:srgbClr val="FF0000"/>
                </a:solidFill>
              </a:rPr>
              <a:t>orthopedist</a:t>
            </a:r>
            <a:r>
              <a:rPr lang="en-US" sz="2400" b="1" dirty="0" smtClean="0"/>
              <a:t>, </a:t>
            </a:r>
            <a:r>
              <a:rPr lang="en-US" sz="2400" b="1" dirty="0"/>
              <a:t>or </a:t>
            </a:r>
            <a:r>
              <a:rPr lang="en-US" sz="2400" b="1" dirty="0">
                <a:solidFill>
                  <a:srgbClr val="FF0000"/>
                </a:solidFill>
              </a:rPr>
              <a:t>other </a:t>
            </a:r>
            <a:r>
              <a:rPr lang="en-US" sz="2400" b="1" dirty="0" smtClean="0">
                <a:solidFill>
                  <a:srgbClr val="FF0000"/>
                </a:solidFill>
              </a:rPr>
              <a:t>specialist </a:t>
            </a:r>
            <a:r>
              <a:rPr lang="en-US" sz="2400" b="1" dirty="0" smtClean="0"/>
              <a:t>if they have :- </a:t>
            </a:r>
            <a:r>
              <a:rPr lang="en-US" sz="2400" b="1" dirty="0"/>
              <a:t/>
            </a:r>
            <a:br>
              <a:rPr lang="en-US" sz="2400" b="1" dirty="0"/>
            </a:br>
            <a:endParaRPr lang="en-US" sz="2400" b="1" dirty="0">
              <a:solidFill>
                <a:srgbClr val="036EEF"/>
              </a:solidFill>
            </a:endParaRPr>
          </a:p>
        </p:txBody>
      </p:sp>
      <p:sp>
        <p:nvSpPr>
          <p:cNvPr id="3" name="Content Placeholder 2"/>
          <p:cNvSpPr>
            <a:spLocks noGrp="1"/>
          </p:cNvSpPr>
          <p:nvPr>
            <p:ph idx="1"/>
          </p:nvPr>
        </p:nvSpPr>
        <p:spPr>
          <a:xfrm>
            <a:off x="971600" y="1988840"/>
            <a:ext cx="8229600" cy="4357718"/>
          </a:xfrm>
        </p:spPr>
        <p:txBody>
          <a:bodyPr>
            <a:normAutofit/>
          </a:bodyPr>
          <a:lstStyle/>
          <a:p>
            <a:pPr marL="342900" lvl="0" indent="-342900" algn="just" rtl="0">
              <a:lnSpc>
                <a:spcPts val="1350"/>
              </a:lnSpc>
              <a:spcAft>
                <a:spcPts val="0"/>
              </a:spcAft>
              <a:buFont typeface="Symbol"/>
              <a:buChar char=""/>
            </a:pPr>
            <a:r>
              <a:rPr lang="en-US" sz="2400" dirty="0" err="1" smtClean="0">
                <a:solidFill>
                  <a:srgbClr val="C00000"/>
                </a:solidFill>
              </a:rPr>
              <a:t>Cauda</a:t>
            </a:r>
            <a:r>
              <a:rPr lang="en-US" sz="2400" dirty="0" smtClean="0">
                <a:solidFill>
                  <a:srgbClr val="C00000"/>
                </a:solidFill>
              </a:rPr>
              <a:t> </a:t>
            </a:r>
            <a:r>
              <a:rPr lang="en-US" sz="2400" dirty="0" err="1" smtClean="0">
                <a:solidFill>
                  <a:srgbClr val="C00000"/>
                </a:solidFill>
              </a:rPr>
              <a:t>equina</a:t>
            </a:r>
            <a:r>
              <a:rPr lang="en-US" sz="2400" dirty="0" smtClean="0">
                <a:solidFill>
                  <a:srgbClr val="C00000"/>
                </a:solidFill>
              </a:rPr>
              <a:t> syndrome. </a:t>
            </a:r>
            <a:r>
              <a:rPr lang="en-US" sz="2400" dirty="0">
                <a:solidFill>
                  <a:srgbClr val="FF0000"/>
                </a:solidFill>
                <a:latin typeface="Calibri"/>
                <a:ea typeface="Times New Roman"/>
                <a:cs typeface="Arial"/>
              </a:rPr>
              <a:t>(Immediate referral)</a:t>
            </a:r>
            <a:r>
              <a:rPr lang="en-US" sz="2400" dirty="0">
                <a:latin typeface="Calibri"/>
                <a:ea typeface="Times New Roman"/>
                <a:cs typeface="Arial"/>
              </a:rPr>
              <a:t> </a:t>
            </a:r>
            <a:endParaRPr lang="en-US" sz="2400" dirty="0" smtClean="0">
              <a:solidFill>
                <a:srgbClr val="C00000"/>
              </a:solidFill>
            </a:endParaRPr>
          </a:p>
          <a:p>
            <a:pPr algn="just" rtl="0"/>
            <a:r>
              <a:rPr lang="en-US" sz="2400" dirty="0" smtClean="0">
                <a:solidFill>
                  <a:srgbClr val="C00000"/>
                </a:solidFill>
              </a:rPr>
              <a:t>Severe or progressive </a:t>
            </a:r>
            <a:r>
              <a:rPr lang="en-US" sz="2400" dirty="0">
                <a:solidFill>
                  <a:srgbClr val="C00000"/>
                </a:solidFill>
              </a:rPr>
              <a:t>neurologic </a:t>
            </a:r>
            <a:r>
              <a:rPr lang="en-US" sz="2400" dirty="0" smtClean="0">
                <a:solidFill>
                  <a:srgbClr val="C00000"/>
                </a:solidFill>
              </a:rPr>
              <a:t>deficits.</a:t>
            </a:r>
          </a:p>
          <a:p>
            <a:pPr algn="just" rtl="0"/>
            <a:r>
              <a:rPr lang="en-US" sz="2400" dirty="0" smtClean="0">
                <a:solidFill>
                  <a:srgbClr val="C00000"/>
                </a:solidFill>
              </a:rPr>
              <a:t>Infections.</a:t>
            </a:r>
          </a:p>
          <a:p>
            <a:pPr algn="just" rtl="0"/>
            <a:r>
              <a:rPr lang="en-US" sz="2400" dirty="0" smtClean="0">
                <a:solidFill>
                  <a:srgbClr val="C00000"/>
                </a:solidFill>
              </a:rPr>
              <a:t>Tumors.</a:t>
            </a:r>
          </a:p>
          <a:p>
            <a:pPr algn="just" rtl="0"/>
            <a:r>
              <a:rPr lang="en-US" sz="2400" dirty="0" smtClean="0">
                <a:solidFill>
                  <a:srgbClr val="C00000"/>
                </a:solidFill>
              </a:rPr>
              <a:t>Fractures </a:t>
            </a:r>
            <a:r>
              <a:rPr lang="en-US" sz="2400" dirty="0">
                <a:solidFill>
                  <a:srgbClr val="C00000"/>
                </a:solidFill>
              </a:rPr>
              <a:t>compressing the spinal </a:t>
            </a:r>
            <a:r>
              <a:rPr lang="en-US" sz="2400" dirty="0" smtClean="0">
                <a:solidFill>
                  <a:srgbClr val="C00000"/>
                </a:solidFill>
              </a:rPr>
              <a:t>cord.</a:t>
            </a:r>
          </a:p>
          <a:p>
            <a:pPr algn="just" rtl="0"/>
            <a:r>
              <a:rPr lang="en-US" sz="2400" dirty="0" smtClean="0">
                <a:solidFill>
                  <a:srgbClr val="C00000"/>
                </a:solidFill>
              </a:rPr>
              <a:t>No response to conservative therapy for 4 to 6 weeks for patients with a herniated lumbar disk or 8 to 12 weeks for those with spinal </a:t>
            </a:r>
            <a:r>
              <a:rPr lang="en-US" sz="2400" dirty="0" err="1" smtClean="0">
                <a:solidFill>
                  <a:srgbClr val="C00000"/>
                </a:solidFill>
              </a:rPr>
              <a:t>stenosis</a:t>
            </a:r>
            <a:r>
              <a:rPr lang="en-US" sz="2400" dirty="0" smtClean="0">
                <a:solidFill>
                  <a:srgbClr val="C00000"/>
                </a:solidFill>
              </a:rPr>
              <a:t>. </a:t>
            </a:r>
            <a:endParaRPr lang="en-US" sz="2400" dirty="0">
              <a:solidFill>
                <a:srgbClr val="C00000"/>
              </a:solidFill>
            </a:endParaRPr>
          </a:p>
        </p:txBody>
      </p:sp>
    </p:spTree>
    <p:extLst>
      <p:ext uri="{BB962C8B-B14F-4D97-AF65-F5344CB8AC3E}">
        <p14:creationId xmlns="" xmlns:p14="http://schemas.microsoft.com/office/powerpoint/2010/main" val="4166737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Documents and Settings\user\Local Settings\Temporary Internet Files\Content.IE5\XH0716G1\MC900389900[1].wmf" hidden="1"/>
          <p:cNvPicPr>
            <a:picLocks noChangeAspect="1" noChangeArrowheads="1"/>
          </p:cNvPicPr>
          <p:nvPr/>
        </p:nvPicPr>
        <p:blipFill>
          <a:blip r:embed="rId2" cstate="print">
            <a:lum bright="73000" contrast="-86000"/>
          </a:blip>
          <a:srcRect/>
          <a:stretch>
            <a:fillRect/>
          </a:stretch>
        </p:blipFill>
        <p:spPr bwMode="auto">
          <a:xfrm>
            <a:off x="7572396" y="1571611"/>
            <a:ext cx="1072825" cy="1039551"/>
          </a:xfrm>
          <a:prstGeom prst="rect">
            <a:avLst/>
          </a:prstGeom>
          <a:noFill/>
        </p:spPr>
      </p:pic>
      <p:sp>
        <p:nvSpPr>
          <p:cNvPr id="2" name="Title 1"/>
          <p:cNvSpPr>
            <a:spLocks noGrp="1"/>
          </p:cNvSpPr>
          <p:nvPr>
            <p:ph type="title"/>
          </p:nvPr>
        </p:nvSpPr>
        <p:spPr>
          <a:xfrm>
            <a:off x="1029740" y="0"/>
            <a:ext cx="7286676" cy="714356"/>
          </a:xfrm>
        </p:spPr>
        <p:txBody>
          <a:bodyPr>
            <a:noAutofit/>
          </a:bodyPr>
          <a:lstStyle/>
          <a:p>
            <a:r>
              <a:rPr lang="en-US" sz="2400" dirty="0" smtClean="0">
                <a:solidFill>
                  <a:srgbClr val="FF0000"/>
                </a:solidFill>
              </a:rPr>
              <a:t>Red flags suggesting a serious back condition</a:t>
            </a:r>
            <a:endParaRPr lang="en-US" sz="2400" dirty="0">
              <a:solidFill>
                <a:srgbClr val="FF0000"/>
              </a:solidFill>
            </a:endParaRPr>
          </a:p>
        </p:txBody>
      </p:sp>
      <p:sp>
        <p:nvSpPr>
          <p:cNvPr id="3" name="Content Placeholder 2"/>
          <p:cNvSpPr>
            <a:spLocks noGrp="1"/>
          </p:cNvSpPr>
          <p:nvPr>
            <p:ph idx="1"/>
          </p:nvPr>
        </p:nvSpPr>
        <p:spPr>
          <a:xfrm>
            <a:off x="878904" y="954914"/>
            <a:ext cx="8229600" cy="5786454"/>
          </a:xfrm>
        </p:spPr>
        <p:txBody>
          <a:bodyPr>
            <a:normAutofit/>
          </a:bodyPr>
          <a:lstStyle/>
          <a:p>
            <a:pPr algn="ctr" rtl="0">
              <a:buNone/>
            </a:pPr>
            <a:r>
              <a:rPr lang="en-US" sz="2400" dirty="0" err="1" smtClean="0">
                <a:solidFill>
                  <a:srgbClr val="036EEF"/>
                </a:solidFill>
              </a:rPr>
              <a:t>Hx</a:t>
            </a:r>
            <a:r>
              <a:rPr lang="en-US" sz="2400" dirty="0" smtClean="0">
                <a:solidFill>
                  <a:srgbClr val="036EEF"/>
                </a:solidFill>
              </a:rPr>
              <a:t> : </a:t>
            </a:r>
            <a:r>
              <a:rPr lang="en-US" sz="2400" dirty="0" smtClean="0"/>
              <a:t>Age ≥ 50 years ,Unexplained weight loss </a:t>
            </a:r>
          </a:p>
          <a:p>
            <a:pPr algn="ctr" rtl="0">
              <a:buNone/>
            </a:pPr>
            <a:r>
              <a:rPr lang="en-US" sz="2400" dirty="0" smtClean="0">
                <a:solidFill>
                  <a:srgbClr val="036EEF"/>
                </a:solidFill>
              </a:rPr>
              <a:t> PE : </a:t>
            </a:r>
            <a:r>
              <a:rPr lang="en-US" sz="2400" dirty="0" smtClean="0"/>
              <a:t>Neurologic findings , Lymphadenopathy </a:t>
            </a:r>
          </a:p>
          <a:p>
            <a:pPr algn="ctr" rtl="0">
              <a:buNone/>
            </a:pPr>
            <a:r>
              <a:rPr lang="en-US" sz="2400" b="1" dirty="0" smtClean="0">
                <a:solidFill>
                  <a:srgbClr val="FFC000"/>
                </a:solidFill>
              </a:rPr>
              <a:t>CANCER</a:t>
            </a:r>
            <a:r>
              <a:rPr lang="en-US" sz="2400" dirty="0" smtClean="0">
                <a:solidFill>
                  <a:srgbClr val="FFC000"/>
                </a:solidFill>
              </a:rPr>
              <a:t> </a:t>
            </a:r>
          </a:p>
          <a:p>
            <a:pPr algn="ctr" rtl="0">
              <a:buNone/>
            </a:pPr>
            <a:r>
              <a:rPr lang="en-US" sz="2400" dirty="0" err="1" smtClean="0">
                <a:solidFill>
                  <a:srgbClr val="036EEF"/>
                </a:solidFill>
              </a:rPr>
              <a:t>Hx</a:t>
            </a:r>
            <a:r>
              <a:rPr lang="en-US" sz="2400" dirty="0" smtClean="0">
                <a:solidFill>
                  <a:srgbClr val="036EEF"/>
                </a:solidFill>
              </a:rPr>
              <a:t> : </a:t>
            </a:r>
            <a:r>
              <a:rPr lang="en-US" sz="2400" dirty="0" smtClean="0"/>
              <a:t>Age ≥ 55 years, Housewife , History of osteoporosis, Corticosteroid use</a:t>
            </a:r>
          </a:p>
          <a:p>
            <a:pPr algn="ctr" rtl="0">
              <a:buNone/>
            </a:pPr>
            <a:r>
              <a:rPr lang="en-US" sz="2400" dirty="0" smtClean="0">
                <a:solidFill>
                  <a:srgbClr val="036EEF"/>
                </a:solidFill>
              </a:rPr>
              <a:t>PE : </a:t>
            </a:r>
            <a:r>
              <a:rPr lang="en-US" sz="2400" dirty="0" smtClean="0"/>
              <a:t>-VE </a:t>
            </a:r>
            <a:endParaRPr lang="en-US" sz="2400" dirty="0" smtClean="0">
              <a:solidFill>
                <a:srgbClr val="FF0000"/>
              </a:solidFill>
            </a:endParaRPr>
          </a:p>
          <a:p>
            <a:pPr algn="ctr" rtl="0">
              <a:buNone/>
            </a:pPr>
            <a:r>
              <a:rPr lang="en-US" sz="2400" b="1" dirty="0" smtClean="0">
                <a:solidFill>
                  <a:srgbClr val="FFC000"/>
                </a:solidFill>
              </a:rPr>
              <a:t>Compression fracture</a:t>
            </a:r>
          </a:p>
          <a:p>
            <a:pPr algn="ctr" rtl="0">
              <a:buNone/>
            </a:pPr>
            <a:r>
              <a:rPr lang="en-US" sz="2400" dirty="0" err="1" smtClean="0">
                <a:solidFill>
                  <a:srgbClr val="036EEF"/>
                </a:solidFill>
              </a:rPr>
              <a:t>Hx</a:t>
            </a:r>
            <a:r>
              <a:rPr lang="en-US" sz="2400" dirty="0" smtClean="0">
                <a:solidFill>
                  <a:srgbClr val="036EEF"/>
                </a:solidFill>
              </a:rPr>
              <a:t> : </a:t>
            </a:r>
            <a:r>
              <a:rPr lang="en-US" sz="2400" dirty="0" smtClean="0"/>
              <a:t>Fever or chills, </a:t>
            </a:r>
            <a:r>
              <a:rPr lang="en-US" sz="2400" dirty="0" err="1" smtClean="0"/>
              <a:t>Immunocompromised</a:t>
            </a:r>
            <a:r>
              <a:rPr lang="en-US" sz="2400" dirty="0" smtClean="0"/>
              <a:t>, IV drug use</a:t>
            </a:r>
            <a:endParaRPr lang="en-US" sz="2400" dirty="0" smtClean="0">
              <a:solidFill>
                <a:srgbClr val="FF0000"/>
              </a:solidFill>
            </a:endParaRPr>
          </a:p>
          <a:p>
            <a:pPr algn="ctr" rtl="0">
              <a:buNone/>
            </a:pPr>
            <a:r>
              <a:rPr lang="en-US" sz="2400" dirty="0" smtClean="0">
                <a:solidFill>
                  <a:srgbClr val="036EEF"/>
                </a:solidFill>
              </a:rPr>
              <a:t>PE : </a:t>
            </a:r>
            <a:r>
              <a:rPr lang="en-US" sz="2400" dirty="0" smtClean="0"/>
              <a:t>Fever (temperature &gt; 100°F or 38°C) Tenderness over </a:t>
            </a:r>
            <a:r>
              <a:rPr lang="en-US" sz="2400" dirty="0" err="1" smtClean="0"/>
              <a:t>spinous</a:t>
            </a:r>
            <a:r>
              <a:rPr lang="en-US" sz="2400" dirty="0" smtClean="0"/>
              <a:t> processes</a:t>
            </a:r>
          </a:p>
          <a:p>
            <a:pPr algn="ctr" rtl="0">
              <a:buNone/>
            </a:pPr>
            <a:r>
              <a:rPr lang="en-US" sz="2400" b="1" dirty="0" smtClean="0">
                <a:solidFill>
                  <a:srgbClr val="FFC000"/>
                </a:solidFill>
              </a:rPr>
              <a:t>INFECTION</a:t>
            </a:r>
            <a:r>
              <a:rPr lang="en-US" sz="2400" dirty="0" smtClean="0">
                <a:solidFill>
                  <a:srgbClr val="FF0000"/>
                </a:solidFill>
              </a:rPr>
              <a:t> </a:t>
            </a:r>
          </a:p>
          <a:p>
            <a:pPr algn="ctr" rtl="0">
              <a:buNone/>
            </a:pPr>
            <a:endParaRPr lang="en-US" sz="2400" b="1" dirty="0" smtClean="0">
              <a:solidFill>
                <a:srgbClr val="FF0000"/>
              </a:solidFill>
            </a:endParaRPr>
          </a:p>
          <a:p>
            <a:pPr algn="ctr" rtl="0">
              <a:buNone/>
            </a:pPr>
            <a:endParaRPr lang="en-US" sz="2400" b="1" dirty="0">
              <a:solidFill>
                <a:srgbClr val="FF0000"/>
              </a:solidFill>
            </a:endParaRPr>
          </a:p>
        </p:txBody>
      </p:sp>
    </p:spTree>
    <p:extLst>
      <p:ext uri="{BB962C8B-B14F-4D97-AF65-F5344CB8AC3E}">
        <p14:creationId xmlns="" xmlns:p14="http://schemas.microsoft.com/office/powerpoint/2010/main" val="2950105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Horizontal)">
                                      <p:cBhvr>
                                        <p:cTn id="13" dur="500"/>
                                        <p:tgtEl>
                                          <p:spTgt spid="3">
                                            <p:txEl>
                                              <p:pRg st="0" end="0"/>
                                            </p:txEl>
                                          </p:spTgt>
                                        </p:tgtEl>
                                      </p:cBhvr>
                                    </p:animEffect>
                                  </p:childTnLst>
                                </p:cTn>
                              </p:par>
                              <p:par>
                                <p:cTn id="14" presetID="16" presetClass="entr" presetSubtype="2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Horizont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6"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barn(inHorizontal)">
                                      <p:cBhvr>
                                        <p:cTn id="45" dur="500"/>
                                        <p:tgtEl>
                                          <p:spTgt spid="3">
                                            <p:txEl>
                                              <p:pRg st="6" end="6"/>
                                            </p:txEl>
                                          </p:spTgt>
                                        </p:tgtEl>
                                      </p:cBhvr>
                                    </p:animEffect>
                                  </p:childTnLst>
                                </p:cTn>
                              </p:par>
                              <p:par>
                                <p:cTn id="46" presetID="16" presetClass="entr" presetSubtype="26"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inHorizontal)">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p:cTn id="5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9832" y="1646798"/>
            <a:ext cx="4176464" cy="2862322"/>
          </a:xfrm>
          <a:prstGeom prst="rect">
            <a:avLst/>
          </a:prstGeom>
          <a:noFill/>
        </p:spPr>
        <p:txBody>
          <a:bodyPr wrap="square" lIns="91440" tIns="45720" rIns="91440" bIns="45720">
            <a:spAutoFit/>
          </a:bodyPr>
          <a:lstStyle/>
          <a:p>
            <a:pPr algn="ctr" rtl="0"/>
            <a:r>
              <a:rPr lang="en-US"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Prevention </a:t>
            </a:r>
            <a:br>
              <a:rPr lang="en-US"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en-US"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of </a:t>
            </a:r>
            <a:br>
              <a:rPr lang="en-US"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en-US"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Back Pain</a:t>
            </a:r>
            <a:endParaRPr lang="ar-SA"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 xmlns:p14="http://schemas.microsoft.com/office/powerpoint/2010/main" val="8689018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Recommendations for the General Population:</a:t>
            </a:r>
            <a:endParaRPr lang="ar-SA" dirty="0"/>
          </a:p>
        </p:txBody>
      </p:sp>
      <p:sp>
        <p:nvSpPr>
          <p:cNvPr id="3" name="Content Placeholder 2"/>
          <p:cNvSpPr>
            <a:spLocks noGrp="1"/>
          </p:cNvSpPr>
          <p:nvPr>
            <p:ph idx="1"/>
          </p:nvPr>
        </p:nvSpPr>
        <p:spPr>
          <a:xfrm>
            <a:off x="1322392" y="1796752"/>
            <a:ext cx="7498080" cy="4800600"/>
          </a:xfrm>
        </p:spPr>
        <p:txBody>
          <a:bodyPr>
            <a:normAutofit/>
          </a:bodyPr>
          <a:lstStyle/>
          <a:p>
            <a:pPr algn="l" rtl="0"/>
            <a:r>
              <a:rPr lang="en-US" sz="2800" dirty="0"/>
              <a:t>Explain to your patient about non specific causes of low back pain. Encourage active life style and to make exercise a regular thing in their daily schedule, such as, walking, jogging, swimming… etc. </a:t>
            </a:r>
            <a:endParaRPr lang="en-US" sz="2800" dirty="0" smtClean="0"/>
          </a:p>
          <a:p>
            <a:pPr algn="l" rtl="0"/>
            <a:r>
              <a:rPr lang="en-US" sz="2800" dirty="0"/>
              <a:t>Occupational health must be emphasized on to prevent lots of diseases and one of them is back pain. </a:t>
            </a:r>
            <a:endParaRPr lang="ar-SA" sz="2800" dirty="0">
              <a:solidFill>
                <a:srgbClr val="2005EB"/>
              </a:solidFill>
            </a:endParaRPr>
          </a:p>
        </p:txBody>
      </p:sp>
    </p:spTree>
    <p:extLst>
      <p:ext uri="{BB962C8B-B14F-4D97-AF65-F5344CB8AC3E}">
        <p14:creationId xmlns="" xmlns:p14="http://schemas.microsoft.com/office/powerpoint/2010/main" val="352297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ln/>
        </p:spPr>
        <p:txBody>
          <a:bodyPr>
            <a:normAutofit/>
          </a:bodyPr>
          <a:lstStyle/>
          <a:p>
            <a:pPr algn="l"/>
            <a:r>
              <a:rPr lang="en-US" sz="2800" b="1" dirty="0">
                <a:solidFill>
                  <a:schemeClr val="accent2"/>
                </a:solidFill>
                <a:latin typeface="Arial Bold" charset="0"/>
                <a:cs typeface="Arial Bold" charset="0"/>
                <a:sym typeface="Arial Bold" charset="0"/>
              </a:rPr>
              <a:t>Mechanical </a:t>
            </a:r>
            <a:r>
              <a:rPr lang="en-US" sz="2800" b="1" dirty="0" smtClean="0">
                <a:solidFill>
                  <a:schemeClr val="accent2"/>
                </a:solidFill>
                <a:latin typeface="Arial Bold" charset="0"/>
                <a:cs typeface="Arial Bold" charset="0"/>
                <a:sym typeface="Arial Bold" charset="0"/>
              </a:rPr>
              <a:t>problems </a:t>
            </a:r>
            <a:endParaRPr lang="en-US" sz="2800" b="1" dirty="0">
              <a:solidFill>
                <a:schemeClr val="accent2"/>
              </a:solidFill>
              <a:latin typeface="Arial Bold" charset="0"/>
              <a:ea typeface="ヒラギノ角ゴ ProN W6" charset="0"/>
              <a:cs typeface="ヒラギノ角ゴ ProN W6" charset="0"/>
              <a:sym typeface="Arial Bold" charset="0"/>
            </a:endParaRPr>
          </a:p>
        </p:txBody>
      </p:sp>
      <p:sp>
        <p:nvSpPr>
          <p:cNvPr id="29698" name="Rectangle 2"/>
          <p:cNvSpPr>
            <a:spLocks noGrp="1" noChangeArrowheads="1"/>
          </p:cNvSpPr>
          <p:nvPr>
            <p:ph idx="1"/>
          </p:nvPr>
        </p:nvSpPr>
        <p:spPr>
          <a:xfrm>
            <a:off x="892969" y="1844824"/>
            <a:ext cx="7358063" cy="2803931"/>
          </a:xfrm>
          <a:ln/>
        </p:spPr>
        <p:txBody>
          <a:bodyPr>
            <a:noAutofit/>
          </a:bodyPr>
          <a:lstStyle/>
          <a:p>
            <a:pPr marL="625056" algn="l" rtl="0"/>
            <a:r>
              <a:rPr lang="en-US" sz="2400" dirty="0">
                <a:solidFill>
                  <a:srgbClr val="262626"/>
                </a:solidFill>
                <a:cs typeface="Arial" charset="0"/>
                <a:sym typeface="Arial" charset="0"/>
              </a:rPr>
              <a:t>A mechanical problem is a problem with the way your spine moves or the way you feel when you move your spine in certain </a:t>
            </a:r>
            <a:r>
              <a:rPr lang="en-US" sz="2400" dirty="0" smtClean="0">
                <a:solidFill>
                  <a:srgbClr val="262626"/>
                </a:solidFill>
                <a:cs typeface="Arial" charset="0"/>
                <a:sym typeface="Arial" charset="0"/>
              </a:rPr>
              <a:t>ways.</a:t>
            </a:r>
          </a:p>
          <a:p>
            <a:pPr marL="625056" algn="l" rtl="0">
              <a:buNone/>
            </a:pPr>
            <a:endParaRPr lang="en-US" sz="2400" dirty="0">
              <a:solidFill>
                <a:srgbClr val="262626"/>
              </a:solidFill>
              <a:sym typeface="Arial" charset="0"/>
            </a:endParaRPr>
          </a:p>
          <a:p>
            <a:pPr marL="625056" algn="l" rtl="0"/>
            <a:r>
              <a:rPr lang="en-US" sz="2400" dirty="0">
                <a:solidFill>
                  <a:srgbClr val="262626"/>
                </a:solidFill>
                <a:cs typeface="Arial" charset="0"/>
                <a:sym typeface="Arial" charset="0"/>
              </a:rPr>
              <a:t>The most common mechanical cause of back pain is a condition called </a:t>
            </a:r>
            <a:r>
              <a:rPr lang="en-US" sz="2400" dirty="0" err="1">
                <a:solidFill>
                  <a:srgbClr val="A40800"/>
                </a:solidFill>
                <a:cs typeface="Arial" charset="0"/>
                <a:sym typeface="Arial" charset="0"/>
              </a:rPr>
              <a:t>intervertebral</a:t>
            </a:r>
            <a:r>
              <a:rPr lang="en-US" sz="2400" dirty="0">
                <a:solidFill>
                  <a:srgbClr val="A40800"/>
                </a:solidFill>
                <a:cs typeface="Arial" charset="0"/>
                <a:sym typeface="Arial" charset="0"/>
              </a:rPr>
              <a:t> disk degeneration</a:t>
            </a:r>
            <a:r>
              <a:rPr lang="en-US" sz="2400" dirty="0">
                <a:solidFill>
                  <a:srgbClr val="262626"/>
                </a:solidFill>
                <a:cs typeface="Arial" charset="0"/>
                <a:sym typeface="Arial" charset="0"/>
              </a:rPr>
              <a:t>, which simply means that the disks located between the vertebrae of the spine are breaking down with age.(NIAMS)</a:t>
            </a:r>
            <a:endParaRPr lang="en-US" sz="2400" dirty="0">
              <a:solidFill>
                <a:srgbClr val="262626"/>
              </a:solidFill>
              <a:sym typeface="Arial" charset="0"/>
            </a:endParaRPr>
          </a:p>
        </p:txBody>
      </p:sp>
    </p:spTree>
    <p:extLst>
      <p:ext uri="{BB962C8B-B14F-4D97-AF65-F5344CB8AC3E}">
        <p14:creationId xmlns="" xmlns:p14="http://schemas.microsoft.com/office/powerpoint/2010/main" val="135403354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87624" y="-99392"/>
            <a:ext cx="7488832" cy="7017306"/>
          </a:xfrm>
          <a:prstGeom prst="rect">
            <a:avLst/>
          </a:prstGeom>
        </p:spPr>
        <p:txBody>
          <a:bodyPr wrap="square">
            <a:spAutoFit/>
          </a:bodyPr>
          <a:lstStyle/>
          <a:p>
            <a:pPr algn="l" rtl="0">
              <a:lnSpc>
                <a:spcPct val="150000"/>
              </a:lnSpc>
            </a:pPr>
            <a:r>
              <a:rPr lang="en-US" sz="2000" b="1" dirty="0">
                <a:solidFill>
                  <a:srgbClr val="FFC000"/>
                </a:solidFill>
              </a:rPr>
              <a:t>Tips and advice on how to protect your back: </a:t>
            </a:r>
            <a:endParaRPr lang="en-US" sz="2000" b="1" dirty="0" smtClean="0">
              <a:solidFill>
                <a:srgbClr val="FFC000"/>
              </a:solidFill>
            </a:endParaRPr>
          </a:p>
          <a:p>
            <a:pPr algn="l" rtl="0">
              <a:lnSpc>
                <a:spcPct val="150000"/>
              </a:lnSpc>
            </a:pPr>
            <a:endParaRPr lang="en-US" sz="2000" dirty="0"/>
          </a:p>
          <a:p>
            <a:pPr lvl="0" algn="l" rtl="0">
              <a:lnSpc>
                <a:spcPct val="150000"/>
              </a:lnSpc>
            </a:pPr>
            <a:r>
              <a:rPr lang="en-US" sz="2000" b="1" dirty="0"/>
              <a:t>In sitting position:</a:t>
            </a:r>
            <a:r>
              <a:rPr lang="en-US" sz="2000" dirty="0"/>
              <a:t> always </a:t>
            </a:r>
            <a:r>
              <a:rPr lang="en-US" sz="2000" dirty="0">
                <a:solidFill>
                  <a:srgbClr val="FF0000"/>
                </a:solidFill>
              </a:rPr>
              <a:t>support your back against a hard chair</a:t>
            </a:r>
            <a:r>
              <a:rPr lang="en-US" sz="2000" dirty="0"/>
              <a:t>. Make sure your hips level is higher than your knees.</a:t>
            </a:r>
          </a:p>
          <a:p>
            <a:pPr lvl="0" algn="l" rtl="0">
              <a:lnSpc>
                <a:spcPct val="150000"/>
              </a:lnSpc>
            </a:pPr>
            <a:r>
              <a:rPr lang="en-US" sz="2000" b="1" dirty="0"/>
              <a:t>In standing position:</a:t>
            </a:r>
            <a:r>
              <a:rPr lang="en-US" sz="2000" dirty="0"/>
              <a:t> </a:t>
            </a:r>
            <a:r>
              <a:rPr lang="en-US" sz="2000" dirty="0">
                <a:solidFill>
                  <a:srgbClr val="FF0000"/>
                </a:solidFill>
              </a:rPr>
              <a:t>Never lean forward without bending your knees</a:t>
            </a:r>
            <a:r>
              <a:rPr lang="en-US" sz="2000" dirty="0"/>
              <a:t>. When it comes to shoes (i.e. heels) preferably wear a moderate one to avoid straining on your back and avoid platform “flat” shoes. </a:t>
            </a:r>
          </a:p>
          <a:p>
            <a:pPr lvl="0" algn="l" rtl="0">
              <a:lnSpc>
                <a:spcPct val="150000"/>
              </a:lnSpc>
            </a:pPr>
            <a:r>
              <a:rPr lang="en-US" sz="2000" b="1" dirty="0"/>
              <a:t>Sleeping:</a:t>
            </a:r>
            <a:r>
              <a:rPr lang="en-US" sz="2000" dirty="0"/>
              <a:t> Don’t sleep on your stomach. </a:t>
            </a:r>
            <a:r>
              <a:rPr lang="en-US" sz="2000" dirty="0">
                <a:solidFill>
                  <a:srgbClr val="FF0000"/>
                </a:solidFill>
              </a:rPr>
              <a:t>If your sleeping on your back use two pillows one to support your neck and the other one behind your knees</a:t>
            </a:r>
            <a:r>
              <a:rPr lang="en-US" sz="2000" dirty="0"/>
              <a:t>. As our prophet Mohammad (PBUH) taught us to sleep on our right side and if so bend your knees.</a:t>
            </a:r>
          </a:p>
          <a:p>
            <a:pPr lvl="0" algn="l" rtl="0">
              <a:lnSpc>
                <a:spcPct val="150000"/>
              </a:lnSpc>
            </a:pPr>
            <a:r>
              <a:rPr lang="en-US" sz="2000" b="1" dirty="0"/>
              <a:t>Lifting:</a:t>
            </a:r>
            <a:r>
              <a:rPr lang="en-US" sz="2000" dirty="0"/>
              <a:t> especially in manual workers or house wives.  Avoid sudden movements. </a:t>
            </a:r>
            <a:r>
              <a:rPr lang="en-US" sz="2000" dirty="0">
                <a:solidFill>
                  <a:srgbClr val="FF0000"/>
                </a:solidFill>
              </a:rPr>
              <a:t>Bend both knees with leg muscles to lift them up</a:t>
            </a:r>
            <a:r>
              <a:rPr lang="en-US" sz="2000" dirty="0"/>
              <a:t>.  Keep the load closer to your body and try not to lift anything higher than your waist.</a:t>
            </a:r>
          </a:p>
        </p:txBody>
      </p:sp>
    </p:spTree>
    <p:extLst>
      <p:ext uri="{BB962C8B-B14F-4D97-AF65-F5344CB8AC3E}">
        <p14:creationId xmlns="" xmlns:p14="http://schemas.microsoft.com/office/powerpoint/2010/main" val="229254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osturebackachestandinglifti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8521" y="1268760"/>
            <a:ext cx="3265487" cy="491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Content Placeholder 3" descr="posturebackachesleep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l="-2487" r="-2487"/>
          <a:stretch>
            <a:fillRect/>
          </a:stretch>
        </p:blipFill>
        <p:spPr bwMode="auto">
          <a:xfrm>
            <a:off x="5364087" y="1255863"/>
            <a:ext cx="3384377" cy="4927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8572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t>
            </a:r>
            <a:endParaRPr lang="ar-SA" dirty="0"/>
          </a:p>
        </p:txBody>
      </p:sp>
      <p:sp>
        <p:nvSpPr>
          <p:cNvPr id="3" name="Content Placeholder 2"/>
          <p:cNvSpPr>
            <a:spLocks noGrp="1"/>
          </p:cNvSpPr>
          <p:nvPr>
            <p:ph idx="1"/>
          </p:nvPr>
        </p:nvSpPr>
        <p:spPr>
          <a:xfrm>
            <a:off x="1115616" y="1447800"/>
            <a:ext cx="7498080" cy="4800600"/>
          </a:xfrm>
        </p:spPr>
        <p:txBody>
          <a:bodyPr/>
          <a:lstStyle/>
          <a:p>
            <a:pPr algn="l" rtl="0"/>
            <a:r>
              <a:rPr lang="en-US" dirty="0" smtClean="0"/>
              <a:t>Posture.</a:t>
            </a:r>
          </a:p>
          <a:p>
            <a:pPr algn="l" rtl="0"/>
            <a:endParaRPr lang="en-US" dirty="0"/>
          </a:p>
          <a:p>
            <a:pPr algn="l" rtl="0"/>
            <a:r>
              <a:rPr lang="en-US" dirty="0" smtClean="0"/>
              <a:t>Lifting.</a:t>
            </a:r>
          </a:p>
          <a:p>
            <a:pPr algn="l" rtl="0"/>
            <a:endParaRPr lang="en-US" dirty="0"/>
          </a:p>
          <a:p>
            <a:pPr algn="l" rtl="0"/>
            <a:r>
              <a:rPr lang="en-US" dirty="0" smtClean="0"/>
              <a:t>Sitting on Chair.</a:t>
            </a:r>
          </a:p>
          <a:p>
            <a:pPr algn="l" rtl="0"/>
            <a:endParaRPr lang="en-US" dirty="0"/>
          </a:p>
          <a:p>
            <a:pPr algn="l" rtl="0"/>
            <a:r>
              <a:rPr lang="en-US" dirty="0" smtClean="0"/>
              <a:t>Studying on desk.</a:t>
            </a:r>
            <a:endParaRPr lang="ar-SA" dirty="0"/>
          </a:p>
        </p:txBody>
      </p:sp>
      <p:pic>
        <p:nvPicPr>
          <p:cNvPr id="4" name="Picture 3" descr="11.jpg"/>
          <p:cNvPicPr>
            <a:picLocks noChangeAspect="1"/>
          </p:cNvPicPr>
          <p:nvPr/>
        </p:nvPicPr>
        <p:blipFill>
          <a:blip r:embed="rId2" cstate="print"/>
          <a:stretch>
            <a:fillRect/>
          </a:stretch>
        </p:blipFill>
        <p:spPr>
          <a:xfrm>
            <a:off x="5106400" y="3501008"/>
            <a:ext cx="3813142" cy="2808312"/>
          </a:xfrm>
          <a:prstGeom prst="rect">
            <a:avLst/>
          </a:prstGeom>
          <a:ln>
            <a:noFill/>
          </a:ln>
          <a:effectLst>
            <a:softEdge rad="112500"/>
          </a:effectLst>
        </p:spPr>
      </p:pic>
      <p:pic>
        <p:nvPicPr>
          <p:cNvPr id="5" name="Picture 4" descr="22.jpg"/>
          <p:cNvPicPr>
            <a:picLocks noChangeAspect="1"/>
          </p:cNvPicPr>
          <p:nvPr/>
        </p:nvPicPr>
        <p:blipFill>
          <a:blip r:embed="rId3" cstate="print"/>
          <a:stretch>
            <a:fillRect/>
          </a:stretch>
        </p:blipFill>
        <p:spPr>
          <a:xfrm>
            <a:off x="4363641" y="980728"/>
            <a:ext cx="4780359" cy="2734220"/>
          </a:xfrm>
          <a:prstGeom prst="rect">
            <a:avLst/>
          </a:prstGeom>
          <a:ln>
            <a:noFill/>
          </a:ln>
          <a:effectLst>
            <a:softEdge rad="112500"/>
          </a:effectLst>
        </p:spPr>
      </p:pic>
    </p:spTree>
    <p:extLst>
      <p:ext uri="{BB962C8B-B14F-4D97-AF65-F5344CB8AC3E}">
        <p14:creationId xmlns="" xmlns:p14="http://schemas.microsoft.com/office/powerpoint/2010/main" val="426703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References </a:t>
            </a:r>
            <a:endParaRPr lang="en-US" b="1" dirty="0"/>
          </a:p>
        </p:txBody>
      </p:sp>
      <p:sp>
        <p:nvSpPr>
          <p:cNvPr id="3" name="Content Placeholder 2"/>
          <p:cNvSpPr>
            <a:spLocks noGrp="1"/>
          </p:cNvSpPr>
          <p:nvPr>
            <p:ph idx="1"/>
          </p:nvPr>
        </p:nvSpPr>
        <p:spPr>
          <a:xfrm>
            <a:off x="1259632" y="1556792"/>
            <a:ext cx="7498080" cy="4800600"/>
          </a:xfrm>
        </p:spPr>
        <p:txBody>
          <a:bodyPr>
            <a:normAutofit lnSpcReduction="10000"/>
          </a:bodyPr>
          <a:lstStyle/>
          <a:p>
            <a:pPr algn="l" rtl="0"/>
            <a:r>
              <a:rPr lang="en-US" u="sng" dirty="0" smtClean="0">
                <a:hlinkClick r:id="rId2"/>
              </a:rPr>
              <a:t>http://www.emedicinehealth.com/back_pain/article_em.htm</a:t>
            </a:r>
            <a:endParaRPr lang="en-US" u="sng" dirty="0"/>
          </a:p>
          <a:p>
            <a:pPr algn="l" rtl="0"/>
            <a:r>
              <a:rPr lang="en-US" u="sng" dirty="0" smtClean="0">
                <a:solidFill>
                  <a:srgbClr val="0000FF"/>
                </a:solidFill>
                <a:latin typeface="Calibri"/>
                <a:ea typeface="MS Mincho"/>
                <a:cs typeface="Arial"/>
                <a:hlinkClick r:id="rId3"/>
              </a:rPr>
              <a:t>http</a:t>
            </a:r>
            <a:r>
              <a:rPr lang="en-US" u="sng" dirty="0">
                <a:solidFill>
                  <a:srgbClr val="0000FF"/>
                </a:solidFill>
                <a:latin typeface="Calibri"/>
                <a:ea typeface="MS Mincho"/>
                <a:cs typeface="Arial"/>
                <a:hlinkClick r:id="rId3"/>
              </a:rPr>
              <a:t>://</a:t>
            </a:r>
            <a:r>
              <a:rPr lang="en-US" u="sng" dirty="0" smtClean="0">
                <a:solidFill>
                  <a:srgbClr val="0000FF"/>
                </a:solidFill>
                <a:latin typeface="Calibri"/>
                <a:ea typeface="MS Mincho"/>
                <a:cs typeface="Arial"/>
                <a:hlinkClick r:id="rId3"/>
              </a:rPr>
              <a:t>www.nice.org.uk/nicemedia/live/11887/44334/44334.pdf</a:t>
            </a:r>
            <a:endParaRPr lang="en-US" u="sng" dirty="0" smtClean="0"/>
          </a:p>
          <a:p>
            <a:pPr algn="l" rtl="0"/>
            <a:r>
              <a:rPr lang="en-US" dirty="0" smtClean="0">
                <a:hlinkClick r:id="rId4"/>
              </a:rPr>
              <a:t>http://www.nhs.uk/Conditions/Back-pain/Pages/Introduction.aspx</a:t>
            </a:r>
            <a:endParaRPr lang="en-US" dirty="0" smtClean="0"/>
          </a:p>
          <a:p>
            <a:pPr lvl="0" algn="l" rtl="0"/>
            <a:r>
              <a:rPr lang="en-US" u="sng" dirty="0">
                <a:hlinkClick r:id="rId5"/>
              </a:rPr>
              <a:t>http://www.ncbi.nlm.nih.gov/pmc/articles/PMC2153869</a:t>
            </a:r>
            <a:r>
              <a:rPr lang="en-US" u="sng" dirty="0" smtClean="0">
                <a:hlinkClick r:id="rId5"/>
              </a:rPr>
              <a:t>/</a:t>
            </a:r>
            <a:endParaRPr lang="en-US" u="sng" dirty="0" smtClean="0"/>
          </a:p>
          <a:p>
            <a:pPr lvl="0" algn="l" rtl="0"/>
            <a:r>
              <a:rPr lang="en-US" dirty="0">
                <a:solidFill>
                  <a:srgbClr val="FFC000"/>
                </a:solidFill>
                <a:hlinkClick r:id="rId6"/>
              </a:rPr>
              <a:t>http://</a:t>
            </a:r>
            <a:r>
              <a:rPr lang="en-US" dirty="0" smtClean="0">
                <a:solidFill>
                  <a:srgbClr val="FFC000"/>
                </a:solidFill>
                <a:hlinkClick r:id="rId6"/>
              </a:rPr>
              <a:t>www.uptodate.com/contents/treatment-of-acute-low-back-pain/abstract/23</a:t>
            </a:r>
            <a:endParaRPr lang="en-US" dirty="0">
              <a:solidFill>
                <a:srgbClr val="FFC000"/>
              </a:solidFill>
            </a:endParaRPr>
          </a:p>
        </p:txBody>
      </p:sp>
    </p:spTree>
    <p:extLst>
      <p:ext uri="{BB962C8B-B14F-4D97-AF65-F5344CB8AC3E}">
        <p14:creationId xmlns="" xmlns:p14="http://schemas.microsoft.com/office/powerpoint/2010/main" val="10889139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096" y="3212976"/>
            <a:ext cx="8153400" cy="990600"/>
          </a:xfrm>
        </p:spPr>
        <p:txBody>
          <a:bodyPr>
            <a:noAutofit/>
          </a:bodyPr>
          <a:lstStyle/>
          <a:p>
            <a:pPr algn="ctr"/>
            <a:r>
              <a:rPr lang="en-US" sz="6600" b="1" dirty="0" smtClean="0">
                <a:solidFill>
                  <a:srgbClr val="FFC000"/>
                </a:solidFill>
              </a:rPr>
              <a:t>POST TEST</a:t>
            </a:r>
            <a:r>
              <a:rPr lang="en-US" sz="6600" dirty="0" smtClean="0">
                <a:solidFill>
                  <a:srgbClr val="FFC000"/>
                </a:solidFill>
              </a:rPr>
              <a:t/>
            </a:r>
            <a:br>
              <a:rPr lang="en-US" sz="6600" dirty="0" smtClean="0">
                <a:solidFill>
                  <a:srgbClr val="FFC000"/>
                </a:solidFill>
              </a:rPr>
            </a:br>
            <a:endParaRPr lang="en-US" sz="6600" dirty="0">
              <a:solidFill>
                <a:srgbClr val="FFC000"/>
              </a:solidFill>
            </a:endParaRPr>
          </a:p>
        </p:txBody>
      </p:sp>
    </p:spTree>
    <p:extLst>
      <p:ext uri="{BB962C8B-B14F-4D97-AF65-F5344CB8AC3E}">
        <p14:creationId xmlns="" xmlns:p14="http://schemas.microsoft.com/office/powerpoint/2010/main" val="9562804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l" rtl="0"/>
            <a:r>
              <a:rPr lang="en-US" sz="2400" b="1" dirty="0"/>
              <a:t>Which of the following is not a risk factor </a:t>
            </a:r>
            <a:r>
              <a:rPr lang="en-US" sz="2400" b="1" dirty="0" smtClean="0"/>
              <a:t>for </a:t>
            </a:r>
            <a:r>
              <a:rPr lang="en-US" sz="2400" b="1" dirty="0"/>
              <a:t>back </a:t>
            </a:r>
            <a:r>
              <a:rPr lang="en-US" sz="2400" b="1" dirty="0" smtClean="0"/>
              <a:t>pain:</a:t>
            </a:r>
          </a:p>
          <a:p>
            <a:pPr marL="82296" lvl="0" indent="0" algn="l" rtl="0">
              <a:buNone/>
            </a:pPr>
            <a:endParaRPr lang="en-US" sz="2400" dirty="0"/>
          </a:p>
          <a:p>
            <a:pPr marL="596646" lvl="0" indent="-514350" algn="l" rtl="0">
              <a:buFont typeface="+mj-lt"/>
              <a:buAutoNum type="alphaUcPeriod"/>
            </a:pPr>
            <a:r>
              <a:rPr lang="en-US" sz="2400" dirty="0" smtClean="0"/>
              <a:t>Obesity.</a:t>
            </a:r>
          </a:p>
          <a:p>
            <a:pPr marL="596646" lvl="0" indent="-514350" algn="l" rtl="0">
              <a:buFont typeface="+mj-lt"/>
              <a:buAutoNum type="alphaUcPeriod"/>
            </a:pPr>
            <a:r>
              <a:rPr lang="en-US" sz="2400" dirty="0" smtClean="0"/>
              <a:t>Heavy </a:t>
            </a:r>
            <a:r>
              <a:rPr lang="en-US" sz="2400" dirty="0"/>
              <a:t>physical </a:t>
            </a:r>
            <a:r>
              <a:rPr lang="en-US" sz="2400" dirty="0" smtClean="0"/>
              <a:t>work.</a:t>
            </a:r>
          </a:p>
          <a:p>
            <a:pPr marL="596646" lvl="0" indent="-514350" algn="l" rtl="0">
              <a:buFont typeface="+mj-lt"/>
              <a:buAutoNum type="alphaUcPeriod"/>
            </a:pPr>
            <a:r>
              <a:rPr lang="en-US" sz="2400" dirty="0" smtClean="0"/>
              <a:t>Ethnicity.</a:t>
            </a:r>
            <a:endParaRPr lang="en-US" sz="2400" b="1" dirty="0" smtClean="0"/>
          </a:p>
          <a:p>
            <a:pPr marL="596646" lvl="0" indent="-514350" algn="l" rtl="0">
              <a:buFont typeface="+mj-lt"/>
              <a:buAutoNum type="alphaUcPeriod"/>
            </a:pPr>
            <a:r>
              <a:rPr lang="en-US" sz="2400" dirty="0" smtClean="0"/>
              <a:t>Stress </a:t>
            </a:r>
            <a:r>
              <a:rPr lang="en-US" sz="2400" dirty="0"/>
              <a:t>and distress</a:t>
            </a:r>
            <a:r>
              <a:rPr lang="en-US" sz="2400" dirty="0" smtClean="0"/>
              <a:t>.</a:t>
            </a:r>
            <a:endParaRPr lang="en-US" sz="2400" dirty="0"/>
          </a:p>
          <a:p>
            <a:pPr algn="l" rtl="0"/>
            <a:endParaRPr lang="en-US" sz="2400" dirty="0"/>
          </a:p>
        </p:txBody>
      </p:sp>
      <p:sp>
        <p:nvSpPr>
          <p:cNvPr id="4" name="Right Arrow 3"/>
          <p:cNvSpPr/>
          <p:nvPr/>
        </p:nvSpPr>
        <p:spPr>
          <a:xfrm rot="10800000">
            <a:off x="3516389" y="3741539"/>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0201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l" rtl="0"/>
            <a:r>
              <a:rPr lang="en-US" sz="2400" b="1" dirty="0" smtClean="0"/>
              <a:t>A patient came with lower back pain with morning stiffness exacerbates by rest and relived by activity :</a:t>
            </a:r>
          </a:p>
          <a:p>
            <a:pPr marL="82296" lvl="0" indent="0" algn="l" rtl="0">
              <a:buNone/>
            </a:pPr>
            <a:endParaRPr lang="en-US" sz="2400" dirty="0" smtClean="0"/>
          </a:p>
          <a:p>
            <a:pPr marL="514350" lvl="0" indent="-514350" algn="l" rtl="0">
              <a:buFont typeface="+mj-lt"/>
              <a:buAutoNum type="alphaUcPeriod"/>
            </a:pPr>
            <a:r>
              <a:rPr lang="en-US" sz="2400" dirty="0" smtClean="0"/>
              <a:t>Mechanical back pain</a:t>
            </a:r>
          </a:p>
          <a:p>
            <a:pPr marL="514350" lvl="0" indent="-514350" algn="l" rtl="0">
              <a:buFont typeface="+mj-lt"/>
              <a:buAutoNum type="alphaUcPeriod"/>
            </a:pPr>
            <a:r>
              <a:rPr lang="en-US" sz="2400" dirty="0" smtClean="0"/>
              <a:t>Inflammatory back pain</a:t>
            </a:r>
          </a:p>
          <a:p>
            <a:pPr marL="514350" lvl="0" indent="-514350" algn="l" rtl="0">
              <a:buFont typeface="+mj-lt"/>
              <a:buAutoNum type="alphaUcPeriod"/>
            </a:pPr>
            <a:r>
              <a:rPr lang="en-US" sz="2400" dirty="0" smtClean="0"/>
              <a:t>Tumor </a:t>
            </a:r>
          </a:p>
          <a:p>
            <a:pPr marL="514350" lvl="0" indent="-514350" algn="l" rtl="0">
              <a:buFont typeface="+mj-lt"/>
              <a:buAutoNum type="alphaUcPeriod"/>
            </a:pPr>
            <a:r>
              <a:rPr lang="en-US" sz="2400" dirty="0" smtClean="0"/>
              <a:t>Nerve root compression</a:t>
            </a:r>
          </a:p>
          <a:p>
            <a:pPr algn="l" rtl="0"/>
            <a:endParaRPr lang="en-US" sz="2400" dirty="0"/>
          </a:p>
        </p:txBody>
      </p:sp>
      <p:sp>
        <p:nvSpPr>
          <p:cNvPr id="4" name="Right Arrow 3"/>
          <p:cNvSpPr/>
          <p:nvPr/>
        </p:nvSpPr>
        <p:spPr>
          <a:xfrm rot="10800000">
            <a:off x="5652120" y="3645025"/>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908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l" rtl="0"/>
            <a:r>
              <a:rPr lang="en-US" sz="2400" b="1" dirty="0" smtClean="0"/>
              <a:t>All of the following is a red flag signs of back pain except :</a:t>
            </a:r>
          </a:p>
          <a:p>
            <a:pPr marL="82296" lvl="0" indent="0" algn="l" rtl="0">
              <a:buNone/>
            </a:pPr>
            <a:endParaRPr lang="en-US" sz="2400" dirty="0" smtClean="0"/>
          </a:p>
          <a:p>
            <a:pPr marL="514350" lvl="0" indent="-514350" algn="l" rtl="0">
              <a:buFont typeface="+mj-lt"/>
              <a:buAutoNum type="alphaUcPeriod"/>
            </a:pPr>
            <a:r>
              <a:rPr lang="en-US" sz="2400" dirty="0" smtClean="0"/>
              <a:t>Onset age either &lt;20 or &gt;55 years.</a:t>
            </a:r>
          </a:p>
          <a:p>
            <a:pPr marL="514350" lvl="0" indent="-514350" algn="l" rtl="0">
              <a:buFont typeface="+mj-lt"/>
              <a:buAutoNum type="alphaUcPeriod"/>
            </a:pPr>
            <a:r>
              <a:rPr lang="en-US" sz="2400" dirty="0" smtClean="0"/>
              <a:t>Duration less  than 6 weeks. </a:t>
            </a:r>
          </a:p>
          <a:p>
            <a:pPr marL="514350" lvl="0" indent="-514350" algn="l" rtl="0">
              <a:buFont typeface="+mj-lt"/>
              <a:buAutoNum type="alphaUcPeriod"/>
            </a:pPr>
            <a:r>
              <a:rPr lang="en-US" sz="2400" dirty="0" smtClean="0"/>
              <a:t>Bowel or bladder dysfunction.</a:t>
            </a:r>
          </a:p>
          <a:p>
            <a:pPr marL="514350" lvl="0" indent="-514350" algn="l" rtl="0">
              <a:buFont typeface="+mj-lt"/>
              <a:buAutoNum type="alphaUcPeriod"/>
            </a:pPr>
            <a:r>
              <a:rPr lang="en-US" sz="2400" dirty="0" smtClean="0"/>
              <a:t>Spinal deformity.</a:t>
            </a:r>
          </a:p>
          <a:p>
            <a:pPr algn="l" rtl="0"/>
            <a:endParaRPr lang="en-US" sz="2400" dirty="0"/>
          </a:p>
        </p:txBody>
      </p:sp>
      <p:sp>
        <p:nvSpPr>
          <p:cNvPr id="4" name="Right Arrow 3"/>
          <p:cNvSpPr/>
          <p:nvPr/>
        </p:nvSpPr>
        <p:spPr>
          <a:xfrm rot="10800000">
            <a:off x="5868144" y="3284984"/>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7886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l" rtl="0"/>
            <a:r>
              <a:rPr lang="en-US" sz="2400" b="1" dirty="0"/>
              <a:t>30 year old women had low backache 3 days ago, while taking further history, she said that they were moving to a new house and she was lifting heavy objects, the most probable diagnosis is</a:t>
            </a:r>
            <a:r>
              <a:rPr lang="en-US" sz="2400" b="1" dirty="0" smtClean="0"/>
              <a:t>:</a:t>
            </a:r>
          </a:p>
          <a:p>
            <a:pPr marL="82296" lvl="0" indent="0" algn="l" rtl="0">
              <a:buNone/>
            </a:pPr>
            <a:endParaRPr lang="en-US" sz="2400" dirty="0"/>
          </a:p>
          <a:p>
            <a:pPr marL="539496" lvl="0" indent="-457200" algn="l" rtl="0">
              <a:buFont typeface="+mj-lt"/>
              <a:buAutoNum type="alphaUcPeriod"/>
            </a:pPr>
            <a:r>
              <a:rPr lang="en-US" sz="2400" dirty="0"/>
              <a:t>Spinal </a:t>
            </a:r>
            <a:r>
              <a:rPr lang="en-US" sz="2400" dirty="0" smtClean="0"/>
              <a:t>stenosis.</a:t>
            </a:r>
          </a:p>
          <a:p>
            <a:pPr marL="539496" lvl="0" indent="-457200" algn="l" rtl="0">
              <a:buFont typeface="+mj-lt"/>
              <a:buAutoNum type="alphaUcPeriod"/>
            </a:pPr>
            <a:r>
              <a:rPr lang="en-US" sz="2400" dirty="0" smtClean="0"/>
              <a:t>Prolapsed disc.</a:t>
            </a:r>
            <a:endParaRPr lang="en-US" sz="2400" dirty="0"/>
          </a:p>
          <a:p>
            <a:pPr marL="539496" lvl="0" indent="-457200" algn="l" rtl="0">
              <a:buFont typeface="+mj-lt"/>
              <a:buAutoNum type="alphaUcPeriod"/>
            </a:pPr>
            <a:r>
              <a:rPr lang="en-US" sz="2400" dirty="0" smtClean="0"/>
              <a:t>Rheumatoid arthritis.</a:t>
            </a:r>
          </a:p>
          <a:p>
            <a:pPr marL="539496" lvl="0" indent="-457200" algn="l" rtl="0">
              <a:buFont typeface="+mj-lt"/>
              <a:buAutoNum type="alphaUcPeriod"/>
            </a:pPr>
            <a:r>
              <a:rPr lang="en-US" sz="2400" dirty="0" smtClean="0"/>
              <a:t>Fracture.</a:t>
            </a:r>
            <a:endParaRPr lang="en-US" sz="2400" dirty="0"/>
          </a:p>
        </p:txBody>
      </p:sp>
      <p:sp>
        <p:nvSpPr>
          <p:cNvPr id="4" name="Right Arrow 3"/>
          <p:cNvSpPr/>
          <p:nvPr/>
        </p:nvSpPr>
        <p:spPr>
          <a:xfrm rot="10800000">
            <a:off x="4200086" y="4040689"/>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2031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l" rtl="0"/>
            <a:r>
              <a:rPr lang="en-US" sz="2400" b="1" dirty="0" smtClean="0"/>
              <a:t>Most common site for disk prolapsed is:</a:t>
            </a:r>
          </a:p>
          <a:p>
            <a:pPr marL="82296" lvl="0" indent="0" algn="l" rtl="0">
              <a:buNone/>
            </a:pPr>
            <a:endParaRPr lang="en-US" sz="2400" dirty="0" smtClean="0"/>
          </a:p>
          <a:p>
            <a:pPr marL="514350" lvl="0" indent="-514350" algn="l" rtl="0">
              <a:buFont typeface="+mj-lt"/>
              <a:buAutoNum type="alphaUcPeriod"/>
            </a:pPr>
            <a:r>
              <a:rPr lang="en-US" sz="2400" dirty="0" smtClean="0"/>
              <a:t>L4 and L5</a:t>
            </a:r>
          </a:p>
          <a:p>
            <a:pPr marL="514350" lvl="0" indent="-514350" algn="l" rtl="0">
              <a:buFont typeface="+mj-lt"/>
              <a:buAutoNum type="alphaUcPeriod"/>
            </a:pPr>
            <a:r>
              <a:rPr lang="en-US" sz="2400" dirty="0" smtClean="0"/>
              <a:t>S1 and S2</a:t>
            </a:r>
          </a:p>
          <a:p>
            <a:pPr marL="514350" lvl="0" indent="-514350" algn="l" rtl="0">
              <a:buFont typeface="+mj-lt"/>
              <a:buAutoNum type="alphaUcPeriod"/>
            </a:pPr>
            <a:r>
              <a:rPr lang="en-US" sz="2400" dirty="0" smtClean="0"/>
              <a:t>C4</a:t>
            </a:r>
          </a:p>
          <a:p>
            <a:pPr marL="514350" lvl="0" indent="-514350" algn="l" rtl="0">
              <a:buFont typeface="+mj-lt"/>
              <a:buAutoNum type="alphaUcPeriod"/>
            </a:pPr>
            <a:r>
              <a:rPr lang="en-US" sz="2400" dirty="0" smtClean="0"/>
              <a:t>L1 and L2</a:t>
            </a:r>
          </a:p>
          <a:p>
            <a:pPr algn="l" rtl="0"/>
            <a:endParaRPr lang="en-US" sz="2400" dirty="0"/>
          </a:p>
        </p:txBody>
      </p:sp>
      <p:sp>
        <p:nvSpPr>
          <p:cNvPr id="4" name="Right Arrow 3"/>
          <p:cNvSpPr/>
          <p:nvPr/>
        </p:nvSpPr>
        <p:spPr>
          <a:xfrm rot="10800000">
            <a:off x="3575763" y="2456513"/>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80115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466408" y="-27384"/>
            <a:ext cx="7498080" cy="1143000"/>
          </a:xfrm>
          <a:ln/>
        </p:spPr>
        <p:txBody>
          <a:bodyPr>
            <a:normAutofit/>
          </a:bodyPr>
          <a:lstStyle/>
          <a:p>
            <a:pPr rtl="0"/>
            <a:r>
              <a:rPr lang="ar-SA" sz="2800" b="1" dirty="0" smtClean="0">
                <a:solidFill>
                  <a:schemeClr val="accent2"/>
                </a:solidFill>
                <a:latin typeface="Arial Bold" charset="0"/>
                <a:cs typeface="Arial Bold" charset="0"/>
                <a:sym typeface="Arial Bold" charset="0"/>
              </a:rPr>
              <a:t> </a:t>
            </a:r>
            <a:r>
              <a:rPr lang="en-US" sz="2800" b="1" dirty="0" smtClean="0">
                <a:solidFill>
                  <a:schemeClr val="accent2"/>
                </a:solidFill>
                <a:latin typeface="Arial Bold" charset="0"/>
                <a:cs typeface="Arial Bold" charset="0"/>
                <a:sym typeface="Arial Bold" charset="0"/>
              </a:rPr>
              <a:t>Mechanical problems (2)</a:t>
            </a:r>
            <a:endParaRPr lang="en-US" sz="2800" b="1" dirty="0">
              <a:solidFill>
                <a:schemeClr val="accent2"/>
              </a:solidFill>
              <a:latin typeface="Arial Bold" charset="0"/>
              <a:ea typeface="ヒラギノ角ゴ ProN W6" charset="0"/>
              <a:cs typeface="ヒラギノ角ゴ ProN W6" charset="0"/>
              <a:sym typeface="Arial Bold" charset="0"/>
            </a:endParaRPr>
          </a:p>
        </p:txBody>
      </p:sp>
      <p:sp>
        <p:nvSpPr>
          <p:cNvPr id="29698" name="Rectangle 2"/>
          <p:cNvSpPr>
            <a:spLocks noGrp="1" noChangeArrowheads="1"/>
          </p:cNvSpPr>
          <p:nvPr>
            <p:ph idx="1"/>
          </p:nvPr>
        </p:nvSpPr>
        <p:spPr>
          <a:xfrm>
            <a:off x="827584" y="1129125"/>
            <a:ext cx="8143527" cy="2803931"/>
          </a:xfrm>
          <a:ln/>
        </p:spPr>
        <p:txBody>
          <a:bodyPr>
            <a:noAutofit/>
          </a:bodyPr>
          <a:lstStyle/>
          <a:p>
            <a:pPr marL="625056" algn="l" rtl="0"/>
            <a:r>
              <a:rPr lang="en-US" sz="2400" dirty="0">
                <a:solidFill>
                  <a:srgbClr val="262626"/>
                </a:solidFill>
                <a:cs typeface="Arial" charset="0"/>
                <a:sym typeface="Arial" charset="0"/>
              </a:rPr>
              <a:t> Muscle tension:</a:t>
            </a:r>
          </a:p>
          <a:p>
            <a:pPr marL="341592" indent="0" algn="l" rtl="0">
              <a:buNone/>
            </a:pPr>
            <a:r>
              <a:rPr lang="en-US" sz="2400" dirty="0"/>
              <a:t>happens when the muscle is over-stretched or torn, resulting in damage to the muscle fibers (also called a pulled muscle</a:t>
            </a:r>
            <a:r>
              <a:rPr lang="en-US" sz="2400" dirty="0" smtClean="0"/>
              <a:t>).</a:t>
            </a:r>
          </a:p>
          <a:p>
            <a:pPr marL="341592" indent="0" algn="l" rtl="0">
              <a:buNone/>
            </a:pPr>
            <a:endParaRPr lang="en-US" sz="2400" dirty="0">
              <a:solidFill>
                <a:srgbClr val="262626"/>
              </a:solidFill>
              <a:sym typeface="Arial" charset="0"/>
            </a:endParaRPr>
          </a:p>
          <a:p>
            <a:pPr marL="625056" algn="l" rtl="0"/>
            <a:r>
              <a:rPr lang="en-US" sz="2400" dirty="0">
                <a:solidFill>
                  <a:srgbClr val="262626"/>
                </a:solidFill>
                <a:cs typeface="Arial" charset="0"/>
                <a:sym typeface="Arial" charset="0"/>
              </a:rPr>
              <a:t> Ruptured disks “herniated disks”:</a:t>
            </a:r>
          </a:p>
          <a:p>
            <a:pPr marL="341592" indent="0" algn="l" rtl="0">
              <a:buNone/>
            </a:pPr>
            <a:r>
              <a:rPr lang="en-US" sz="2400" dirty="0"/>
              <a:t>the inner core leaks out, The weak spot in the outer core of the disc is directly under the spinal nerve root, so a herniation in this area puts direct pressure on the nerve, which in turn can cause </a:t>
            </a:r>
            <a:r>
              <a:rPr lang="en-US" sz="2400" b="1" u="sng" dirty="0">
                <a:hlinkClick r:id="rId2" tooltip="What You Need to Know About Sciatica"/>
              </a:rPr>
              <a:t>sciatica</a:t>
            </a:r>
            <a:r>
              <a:rPr lang="en-US" sz="2400" dirty="0" smtClean="0"/>
              <a:t>.</a:t>
            </a:r>
            <a:endParaRPr lang="ar-SA" sz="2400" dirty="0">
              <a:solidFill>
                <a:srgbClr val="262626"/>
              </a:solidFill>
              <a:cs typeface="Arial" charset="0"/>
              <a:sym typeface="Arial" charset="0"/>
            </a:endParaRPr>
          </a:p>
        </p:txBody>
      </p:sp>
    </p:spTree>
    <p:extLst>
      <p:ext uri="{BB962C8B-B14F-4D97-AF65-F5344CB8AC3E}">
        <p14:creationId xmlns="" xmlns:p14="http://schemas.microsoft.com/office/powerpoint/2010/main" val="372823597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l" rtl="0"/>
            <a:r>
              <a:rPr lang="en-US" sz="2400" b="1" dirty="0" smtClean="0"/>
              <a:t>Which One of the following cancers, the spine  is not a common site for  metastasis:</a:t>
            </a:r>
          </a:p>
          <a:p>
            <a:pPr marL="82296" lvl="0" indent="0" algn="l" rtl="0">
              <a:buNone/>
            </a:pPr>
            <a:endParaRPr lang="en-US" sz="2400" dirty="0" smtClean="0"/>
          </a:p>
          <a:p>
            <a:pPr marL="514350" lvl="0" indent="-514350" algn="l" rtl="0">
              <a:buFont typeface="+mj-lt"/>
              <a:buAutoNum type="alphaUcPeriod"/>
            </a:pPr>
            <a:r>
              <a:rPr lang="en-US" sz="2400" dirty="0" smtClean="0"/>
              <a:t>Prostate cancer</a:t>
            </a:r>
          </a:p>
          <a:p>
            <a:pPr marL="514350" lvl="0" indent="-514350" algn="l" rtl="0">
              <a:buFont typeface="+mj-lt"/>
              <a:buAutoNum type="alphaUcPeriod"/>
            </a:pPr>
            <a:r>
              <a:rPr lang="en-US" sz="2400" dirty="0" smtClean="0"/>
              <a:t>Breast cancer</a:t>
            </a:r>
          </a:p>
          <a:p>
            <a:pPr marL="514350" lvl="0" indent="-514350" algn="l" rtl="0">
              <a:buFont typeface="+mj-lt"/>
              <a:buAutoNum type="alphaUcPeriod"/>
            </a:pPr>
            <a:r>
              <a:rPr lang="en-US" sz="2400" dirty="0" smtClean="0"/>
              <a:t>Liver cancer</a:t>
            </a:r>
          </a:p>
          <a:p>
            <a:pPr marL="514350" lvl="0" indent="-514350" algn="l" rtl="0">
              <a:buFont typeface="+mj-lt"/>
              <a:buAutoNum type="alphaUcPeriod"/>
            </a:pPr>
            <a:r>
              <a:rPr lang="en-US" sz="2400" dirty="0" smtClean="0"/>
              <a:t>Lung cancer</a:t>
            </a:r>
          </a:p>
          <a:p>
            <a:pPr algn="l" rtl="0">
              <a:buNone/>
            </a:pPr>
            <a:endParaRPr lang="en-US" sz="2400" dirty="0"/>
          </a:p>
        </p:txBody>
      </p:sp>
      <p:sp>
        <p:nvSpPr>
          <p:cNvPr id="4" name="Right Arrow 3"/>
          <p:cNvSpPr/>
          <p:nvPr/>
        </p:nvSpPr>
        <p:spPr>
          <a:xfrm rot="10800000">
            <a:off x="3779912" y="3717031"/>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693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endParaRPr lang="en-US" sz="7200" dirty="0" smtClean="0"/>
          </a:p>
          <a:p>
            <a:pPr algn="ctr">
              <a:buNone/>
            </a:pPr>
            <a:r>
              <a:rPr lang="en-US" sz="7200" dirty="0" smtClean="0"/>
              <a:t>Thank you</a:t>
            </a:r>
            <a:endParaRPr lang="en-US" sz="7200" dirty="0"/>
          </a:p>
        </p:txBody>
      </p:sp>
    </p:spTree>
    <p:extLst>
      <p:ext uri="{BB962C8B-B14F-4D97-AF65-F5344CB8AC3E}">
        <p14:creationId xmlns="" xmlns:p14="http://schemas.microsoft.com/office/powerpoint/2010/main" val="2378814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health_04_discproblem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3848" y="538632"/>
            <a:ext cx="3456384" cy="56266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01379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6056" y="2881461"/>
            <a:ext cx="3888432" cy="3571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3568" y="1139260"/>
            <a:ext cx="4716016" cy="1569660"/>
          </a:xfrm>
          <a:prstGeom prst="rect">
            <a:avLst/>
          </a:prstGeom>
        </p:spPr>
        <p:txBody>
          <a:bodyPr wrap="square">
            <a:spAutoFit/>
          </a:bodyPr>
          <a:lstStyle/>
          <a:p>
            <a:pPr marL="625056" algn="just" rtl="0">
              <a:buFont typeface="Arial" pitchFamily="34" charset="0"/>
              <a:buChar char="•"/>
            </a:pPr>
            <a:r>
              <a:rPr lang="en-US" sz="2400" dirty="0" smtClean="0">
                <a:solidFill>
                  <a:srgbClr val="262626"/>
                </a:solidFill>
                <a:cs typeface="Arial" charset="0"/>
                <a:sym typeface="Arial" charset="0"/>
              </a:rPr>
              <a:t> spinal </a:t>
            </a:r>
            <a:r>
              <a:rPr lang="en-US" sz="2400" dirty="0" err="1" smtClean="0">
                <a:solidFill>
                  <a:srgbClr val="262626"/>
                </a:solidFill>
                <a:cs typeface="Arial" charset="0"/>
                <a:sym typeface="Arial" charset="0"/>
              </a:rPr>
              <a:t>stenosis</a:t>
            </a:r>
            <a:r>
              <a:rPr lang="en-US" sz="2400" dirty="0" smtClean="0">
                <a:solidFill>
                  <a:srgbClr val="262626"/>
                </a:solidFill>
                <a:cs typeface="Arial" charset="0"/>
                <a:sym typeface="Arial" charset="0"/>
              </a:rPr>
              <a:t>:</a:t>
            </a:r>
          </a:p>
          <a:p>
            <a:pPr marL="341592" indent="0" algn="just" rtl="0">
              <a:buNone/>
            </a:pPr>
            <a:r>
              <a:rPr lang="en-US" sz="2400" dirty="0" smtClean="0">
                <a:solidFill>
                  <a:srgbClr val="262626"/>
                </a:solidFill>
                <a:cs typeface="Arial" charset="0"/>
                <a:sym typeface="Arial" charset="0"/>
              </a:rPr>
              <a:t> a narrowing of the spinal column that puts pressure on the spinal cord and nerves</a:t>
            </a:r>
            <a:endParaRPr lang="en-US" sz="2400" dirty="0">
              <a:solidFill>
                <a:srgbClr val="262626"/>
              </a:solidFill>
              <a:sym typeface="Arial" charset="0"/>
            </a:endParaRPr>
          </a:p>
        </p:txBody>
      </p:sp>
      <p:sp>
        <p:nvSpPr>
          <p:cNvPr id="5" name="Rectangle 1"/>
          <p:cNvSpPr>
            <a:spLocks noGrp="1" noChangeArrowheads="1"/>
          </p:cNvSpPr>
          <p:nvPr>
            <p:ph type="title"/>
          </p:nvPr>
        </p:nvSpPr>
        <p:spPr>
          <a:xfrm>
            <a:off x="1466408" y="-27384"/>
            <a:ext cx="7498080" cy="1143000"/>
          </a:xfrm>
          <a:ln/>
        </p:spPr>
        <p:txBody>
          <a:bodyPr>
            <a:normAutofit/>
          </a:bodyPr>
          <a:lstStyle/>
          <a:p>
            <a:pPr algn="just" rtl="0"/>
            <a:r>
              <a:rPr lang="ar-SA" sz="2800" b="1" dirty="0" smtClean="0">
                <a:solidFill>
                  <a:schemeClr val="accent2"/>
                </a:solidFill>
                <a:latin typeface="Arial Bold" charset="0"/>
                <a:cs typeface="Arial Bold" charset="0"/>
                <a:sym typeface="Arial Bold" charset="0"/>
              </a:rPr>
              <a:t> </a:t>
            </a:r>
            <a:r>
              <a:rPr lang="en-US" sz="2800" b="1" dirty="0" smtClean="0">
                <a:solidFill>
                  <a:schemeClr val="accent2"/>
                </a:solidFill>
                <a:latin typeface="Arial Bold" charset="0"/>
                <a:cs typeface="Arial Bold" charset="0"/>
                <a:sym typeface="Arial Bold" charset="0"/>
              </a:rPr>
              <a:t>Mechanical problems (3)</a:t>
            </a:r>
            <a:endParaRPr lang="en-US" sz="2800" b="1" dirty="0">
              <a:solidFill>
                <a:schemeClr val="accent2"/>
              </a:solidFill>
              <a:latin typeface="Arial Bold" charset="0"/>
              <a:ea typeface="ヒラギノ角ゴ ProN W6" charset="0"/>
              <a:cs typeface="ヒラギノ角ゴ ProN W6" charset="0"/>
              <a:sym typeface="Arial Bold" charset="0"/>
            </a:endParaRPr>
          </a:p>
        </p:txBody>
      </p:sp>
    </p:spTree>
    <p:extLst>
      <p:ext uri="{BB962C8B-B14F-4D97-AF65-F5344CB8AC3E}">
        <p14:creationId xmlns="" xmlns:p14="http://schemas.microsoft.com/office/powerpoint/2010/main" val="36013796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890</TotalTime>
  <Words>2567</Words>
  <Application>Microsoft Office PowerPoint</Application>
  <PresentationFormat>On-screen Show (4:3)</PresentationFormat>
  <Paragraphs>400</Paragraphs>
  <Slides>71</Slides>
  <Notes>2</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انقلاب</vt:lpstr>
      <vt:lpstr>Slide 1</vt:lpstr>
      <vt:lpstr>Back Pain</vt:lpstr>
      <vt:lpstr>Slide 3</vt:lpstr>
      <vt:lpstr>Back Pain = Symptom                   ≠ Diagnosis</vt:lpstr>
      <vt:lpstr>Causes of Back Pain</vt:lpstr>
      <vt:lpstr>Mechanical problems </vt:lpstr>
      <vt:lpstr> Mechanical problems (2)</vt:lpstr>
      <vt:lpstr>Slide 8</vt:lpstr>
      <vt:lpstr> Mechanical problems (3)</vt:lpstr>
      <vt:lpstr>Slide 10</vt:lpstr>
      <vt:lpstr>Sciatica</vt:lpstr>
      <vt:lpstr>inflammatory problems</vt:lpstr>
      <vt:lpstr>Slide 13</vt:lpstr>
      <vt:lpstr>Injuries</vt:lpstr>
      <vt:lpstr>Infections </vt:lpstr>
      <vt:lpstr>Tumors</vt:lpstr>
      <vt:lpstr>Other causes</vt:lpstr>
      <vt:lpstr>Slide 18</vt:lpstr>
      <vt:lpstr>Slide 19</vt:lpstr>
      <vt:lpstr>Cauda equina syndrome </vt:lpstr>
      <vt:lpstr>Diagnosis of back pain  (1)</vt:lpstr>
      <vt:lpstr>History Elements:</vt:lpstr>
      <vt:lpstr>History Elements</vt:lpstr>
      <vt:lpstr>History Elements </vt:lpstr>
      <vt:lpstr>Red flags</vt:lpstr>
      <vt:lpstr>Slide 26</vt:lpstr>
      <vt:lpstr>Yellow Flags </vt:lpstr>
      <vt:lpstr>Mechanical back pain</vt:lpstr>
      <vt:lpstr>Inflammatory back pain</vt:lpstr>
      <vt:lpstr>Nerve root compression</vt:lpstr>
      <vt:lpstr>Examination</vt:lpstr>
      <vt:lpstr>Diagnosis of back pain  (2)</vt:lpstr>
      <vt:lpstr>Slide 33</vt:lpstr>
      <vt:lpstr>Examination Steps</vt:lpstr>
      <vt:lpstr>Slide 35</vt:lpstr>
      <vt:lpstr>Slide 36</vt:lpstr>
      <vt:lpstr>Slide 37</vt:lpstr>
      <vt:lpstr>Straight leg raising (SLR)</vt:lpstr>
      <vt:lpstr>Neurologic testing </vt:lpstr>
      <vt:lpstr>Reflexes</vt:lpstr>
      <vt:lpstr>Motor</vt:lpstr>
      <vt:lpstr>Motor</vt:lpstr>
      <vt:lpstr>Sensory</vt:lpstr>
      <vt:lpstr>Role of Primary Health Care in Management </vt:lpstr>
      <vt:lpstr>Slide 45</vt:lpstr>
      <vt:lpstr>Slide 46</vt:lpstr>
      <vt:lpstr>  Pharmacological </vt:lpstr>
      <vt:lpstr>surgery</vt:lpstr>
      <vt:lpstr>DISK PROLAPSE</vt:lpstr>
      <vt:lpstr>SCOLIOSIS</vt:lpstr>
      <vt:lpstr>Spondylolisthesis</vt:lpstr>
      <vt:lpstr>osteoarthritis</vt:lpstr>
      <vt:lpstr>Ankylosing spondylitis</vt:lpstr>
      <vt:lpstr>others</vt:lpstr>
      <vt:lpstr>When should patients be referred to a specialist?</vt:lpstr>
      <vt:lpstr> Patients should be referred to a neurologist,  neurosurgeon, orthopedist, or other specialist if they have :-  </vt:lpstr>
      <vt:lpstr>Red flags suggesting a serious back condition</vt:lpstr>
      <vt:lpstr>Slide 58</vt:lpstr>
      <vt:lpstr>Recommendations for the General Population:</vt:lpstr>
      <vt:lpstr>Slide 60</vt:lpstr>
      <vt:lpstr>Slide 61</vt:lpstr>
      <vt:lpstr>General </vt:lpstr>
      <vt:lpstr>References </vt:lpstr>
      <vt:lpstr>POST TEST </vt:lpstr>
      <vt:lpstr>Slide 65</vt:lpstr>
      <vt:lpstr>Slide 66</vt:lpstr>
      <vt:lpstr>Slide 67</vt:lpstr>
      <vt:lpstr>Slide 68</vt:lpstr>
      <vt:lpstr>Slide 69</vt:lpstr>
      <vt:lpstr>Slide 70</vt:lpstr>
      <vt:lpstr>Slide 71</vt:lpstr>
    </vt:vector>
  </TitlesOfParts>
  <Company>DamasGate.com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mohammed</dc:creator>
  <cp:lastModifiedBy>ksupy</cp:lastModifiedBy>
  <cp:revision>60</cp:revision>
  <dcterms:created xsi:type="dcterms:W3CDTF">2012-11-04T17:34:31Z</dcterms:created>
  <dcterms:modified xsi:type="dcterms:W3CDTF">2012-11-06T09:40:07Z</dcterms:modified>
</cp:coreProperties>
</file>