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64"/>
  </p:notesMasterIdLst>
  <p:sldIdLst>
    <p:sldId id="293" r:id="rId2"/>
    <p:sldId id="294" r:id="rId3"/>
    <p:sldId id="295" r:id="rId4"/>
    <p:sldId id="296" r:id="rId5"/>
    <p:sldId id="316" r:id="rId6"/>
    <p:sldId id="298" r:id="rId7"/>
    <p:sldId id="299" r:id="rId8"/>
    <p:sldId id="301" r:id="rId9"/>
    <p:sldId id="300" r:id="rId10"/>
    <p:sldId id="302" r:id="rId11"/>
    <p:sldId id="303" r:id="rId12"/>
    <p:sldId id="304" r:id="rId13"/>
    <p:sldId id="305" r:id="rId14"/>
    <p:sldId id="306" r:id="rId15"/>
    <p:sldId id="307" r:id="rId16"/>
    <p:sldId id="308" r:id="rId17"/>
    <p:sldId id="309" r:id="rId18"/>
    <p:sldId id="310" r:id="rId19"/>
    <p:sldId id="311" r:id="rId20"/>
    <p:sldId id="317" r:id="rId21"/>
    <p:sldId id="312" r:id="rId22"/>
    <p:sldId id="313" r:id="rId23"/>
    <p:sldId id="315" r:id="rId24"/>
    <p:sldId id="268" r:id="rId25"/>
    <p:sldId id="262" r:id="rId26"/>
    <p:sldId id="263" r:id="rId27"/>
    <p:sldId id="264" r:id="rId28"/>
    <p:sldId id="266" r:id="rId29"/>
    <p:sldId id="267" r:id="rId30"/>
    <p:sldId id="261" r:id="rId31"/>
    <p:sldId id="259" r:id="rId32"/>
    <p:sldId id="269" r:id="rId33"/>
    <p:sldId id="260" r:id="rId34"/>
    <p:sldId id="265" r:id="rId35"/>
    <p:sldId id="257" r:id="rId36"/>
    <p:sldId id="270" r:id="rId37"/>
    <p:sldId id="271" r:id="rId38"/>
    <p:sldId id="272" r:id="rId39"/>
    <p:sldId id="289" r:id="rId40"/>
    <p:sldId id="273" r:id="rId41"/>
    <p:sldId id="324" r:id="rId42"/>
    <p:sldId id="274" r:id="rId43"/>
    <p:sldId id="275" r:id="rId44"/>
    <p:sldId id="276" r:id="rId45"/>
    <p:sldId id="277" r:id="rId46"/>
    <p:sldId id="279" r:id="rId47"/>
    <p:sldId id="278" r:id="rId48"/>
    <p:sldId id="280" r:id="rId49"/>
    <p:sldId id="281" r:id="rId50"/>
    <p:sldId id="283" r:id="rId51"/>
    <p:sldId id="325" r:id="rId52"/>
    <p:sldId id="282" r:id="rId53"/>
    <p:sldId id="287" r:id="rId54"/>
    <p:sldId id="288" r:id="rId55"/>
    <p:sldId id="292" r:id="rId56"/>
    <p:sldId id="285" r:id="rId57"/>
    <p:sldId id="286" r:id="rId58"/>
    <p:sldId id="320" r:id="rId59"/>
    <p:sldId id="322" r:id="rId60"/>
    <p:sldId id="318" r:id="rId61"/>
    <p:sldId id="319" r:id="rId62"/>
    <p:sldId id="323"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5161" autoAdjust="0"/>
  </p:normalViewPr>
  <p:slideViewPr>
    <p:cSldViewPr>
      <p:cViewPr>
        <p:scale>
          <a:sx n="100" d="100"/>
          <a:sy n="100" d="100"/>
        </p:scale>
        <p:origin x="-1944" y="-3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4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02CE5C-C8C3-42A6-B391-9B0762F696D3}" type="datetimeFigureOut">
              <a:rPr lang="en-US" smtClean="0"/>
              <a:pPr/>
              <a:t>10/13/2012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D7B269-367E-4CB7-91CD-E96C8F21D68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google.com/url?q=http://www.cdc.gov/&amp;sa=U&amp;ei=sIV0UIfkM4my0QW2g4H4BQ&amp;ved=0CBQQFjAA&amp;usg=AFQjCNFOubAT5FsXEEaepPH1IKUpj0pldg"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cdc.gov/diabete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B481C6-20B4-472D-882F-AC488ACA9452}"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subsequent</a:t>
            </a:r>
            <a:r>
              <a:rPr lang="en-US" dirty="0" smtClean="0"/>
              <a:t> blood pressures: As</a:t>
            </a:r>
            <a:r>
              <a:rPr lang="en-US" baseline="0" dirty="0" smtClean="0"/>
              <a:t> in future visits.</a:t>
            </a:r>
            <a:endParaRPr lang="en-US" dirty="0"/>
          </a:p>
        </p:txBody>
      </p:sp>
      <p:sp>
        <p:nvSpPr>
          <p:cNvPr id="4" name="Slide Number Placeholder 3"/>
          <p:cNvSpPr>
            <a:spLocks noGrp="1"/>
          </p:cNvSpPr>
          <p:nvPr>
            <p:ph type="sldNum" sz="quarter" idx="10"/>
          </p:nvPr>
        </p:nvSpPr>
        <p:spPr/>
        <p:txBody>
          <a:bodyPr/>
          <a:lstStyle/>
          <a:p>
            <a:fld id="{E1D7B269-367E-4CB7-91CD-E96C8F21D68F}"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Radiofemoral</a:t>
            </a:r>
            <a:r>
              <a:rPr lang="en-US" dirty="0" smtClean="0"/>
              <a:t> :The radial and femoral pulses are palpated simultaneously.</a:t>
            </a:r>
          </a:p>
          <a:p>
            <a:r>
              <a:rPr lang="en-US" dirty="0" smtClean="0"/>
              <a:t>An appreciable delay in the femoral pulse is suggestive of </a:t>
            </a:r>
            <a:r>
              <a:rPr lang="en-US" dirty="0" err="1" smtClean="0"/>
              <a:t>coarctation</a:t>
            </a:r>
            <a:r>
              <a:rPr lang="en-US" dirty="0" smtClean="0"/>
              <a:t> of the aorta.</a:t>
            </a:r>
          </a:p>
          <a:p>
            <a:endParaRPr lang="en-US" dirty="0" smtClean="0"/>
          </a:p>
          <a:p>
            <a:r>
              <a:rPr lang="en-US" dirty="0" smtClean="0"/>
              <a:t>displacement of apex, a sustained and enlarged apical impulse, and the presence of an S</a:t>
            </a:r>
            <a:r>
              <a:rPr lang="en-US" baseline="-25000" dirty="0" smtClean="0"/>
              <a:t>4</a:t>
            </a:r>
            <a:r>
              <a:rPr lang="en-US" dirty="0" smtClean="0"/>
              <a:t>. Occasionally, a tambour S</a:t>
            </a:r>
            <a:r>
              <a:rPr lang="en-US" baseline="-25000" dirty="0" smtClean="0"/>
              <a:t>2</a:t>
            </a:r>
            <a:r>
              <a:rPr lang="en-US" dirty="0" smtClean="0"/>
              <a:t> is heard with aortic root dilatation.</a:t>
            </a:r>
          </a:p>
        </p:txBody>
      </p:sp>
      <p:sp>
        <p:nvSpPr>
          <p:cNvPr id="4" name="Slide Number Placeholder 3"/>
          <p:cNvSpPr>
            <a:spLocks noGrp="1"/>
          </p:cNvSpPr>
          <p:nvPr>
            <p:ph type="sldNum" sz="quarter" idx="10"/>
          </p:nvPr>
        </p:nvSpPr>
        <p:spPr/>
        <p:txBody>
          <a:bodyPr/>
          <a:lstStyle/>
          <a:p>
            <a:fld id="{5CB481C6-20B4-472D-882F-AC488ACA9452}" type="slidenum">
              <a:rPr lang="en-US" smtClean="0"/>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http://www.ncbi.nlm.nih.gov/pmc/articles/PMC381142/</a:t>
            </a:r>
          </a:p>
          <a:p>
            <a:r>
              <a:rPr lang="en-US" dirty="0" smtClean="0"/>
              <a:t>http://www.ncbi.nlm.nih.gov/pubmed?term=Prevalence%2C%20Awareness%2C%20Treatment%2C%20and%20Control%20of%20Hypertension%20among%20Saudi%20Adult%20Population%3A%20A%20National%20Survey</a:t>
            </a:r>
            <a:endParaRPr lang="en-US" dirty="0"/>
          </a:p>
        </p:txBody>
      </p:sp>
      <p:sp>
        <p:nvSpPr>
          <p:cNvPr id="4" name="Slide Number Placeholder 3"/>
          <p:cNvSpPr>
            <a:spLocks noGrp="1"/>
          </p:cNvSpPr>
          <p:nvPr>
            <p:ph type="sldNum" sz="quarter" idx="10"/>
          </p:nvPr>
        </p:nvSpPr>
        <p:spPr/>
        <p:txBody>
          <a:bodyPr/>
          <a:lstStyle/>
          <a:p>
            <a:fld id="{5CB481C6-20B4-472D-882F-AC488ACA9452}" type="slidenum">
              <a:rPr lang="en-US" smtClean="0"/>
              <a:pPr/>
              <a:t>58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History: (Assess risk factors for primary hypertension, Full history which includes</a:t>
            </a:r>
            <a:r>
              <a:rPr lang="en-US" baseline="0" dirty="0" smtClean="0"/>
              <a:t> </a:t>
            </a:r>
            <a:r>
              <a:rPr lang="en-US" dirty="0" smtClean="0"/>
              <a:t>other medical problems and also drug history, family </a:t>
            </a:r>
            <a:r>
              <a:rPr lang="en-US" baseline="0" dirty="0" smtClean="0"/>
              <a:t>history</a:t>
            </a:r>
            <a:r>
              <a:rPr lang="en-US" dirty="0" smtClean="0"/>
              <a:t>)</a:t>
            </a:r>
          </a:p>
          <a:p>
            <a:endParaRPr lang="en-US" dirty="0" smtClean="0"/>
          </a:p>
          <a:p>
            <a:endParaRPr lang="en-US" dirty="0" smtClean="0"/>
          </a:p>
          <a:p>
            <a:r>
              <a:rPr lang="en-US" dirty="0" smtClean="0"/>
              <a:t>Examination: Take a second blood pressure measurement</a:t>
            </a:r>
            <a:r>
              <a:rPr lang="en-US" baseline="0" dirty="0" smtClean="0"/>
              <a:t> </a:t>
            </a:r>
            <a:r>
              <a:rPr lang="en-US" dirty="0" smtClean="0"/>
              <a:t>after 5 minutes but make sure that the patient is comfortable and relaxed.</a:t>
            </a:r>
          </a:p>
          <a:p>
            <a:r>
              <a:rPr lang="en-US" baseline="0" dirty="0" smtClean="0"/>
              <a:t>       Also…. See the previous slides (Example: assess organ damage).</a:t>
            </a:r>
            <a:endParaRPr lang="en-US" dirty="0"/>
          </a:p>
        </p:txBody>
      </p:sp>
      <p:sp>
        <p:nvSpPr>
          <p:cNvPr id="4" name="Slide Number Placeholder 3"/>
          <p:cNvSpPr>
            <a:spLocks noGrp="1"/>
          </p:cNvSpPr>
          <p:nvPr>
            <p:ph type="sldNum" sz="quarter" idx="10"/>
          </p:nvPr>
        </p:nvSpPr>
        <p:spPr/>
        <p:txBody>
          <a:bodyPr/>
          <a:lstStyle/>
          <a:p>
            <a:fld id="{5CB481C6-20B4-472D-882F-AC488ACA9452}" type="slidenum">
              <a:rPr lang="en-US" smtClean="0"/>
              <a:pPr/>
              <a:t>60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Investigations:</a:t>
            </a:r>
            <a:r>
              <a:rPr lang="en-US" baseline="0" dirty="0" smtClean="0"/>
              <a:t> </a:t>
            </a:r>
          </a:p>
          <a:p>
            <a:pPr lvl="1"/>
            <a:r>
              <a:rPr lang="en-US" baseline="0" dirty="0" smtClean="0"/>
              <a:t>Baseline investigations: </a:t>
            </a:r>
            <a:r>
              <a:rPr lang="en-US" dirty="0" smtClean="0"/>
              <a:t>CBC,</a:t>
            </a:r>
            <a:r>
              <a:rPr lang="en-US" baseline="0" dirty="0" smtClean="0"/>
              <a:t> </a:t>
            </a:r>
            <a:r>
              <a:rPr lang="en-US" dirty="0" smtClean="0"/>
              <a:t>Urinalysis,</a:t>
            </a:r>
            <a:r>
              <a:rPr lang="en-US" baseline="0" dirty="0" smtClean="0"/>
              <a:t> </a:t>
            </a:r>
            <a:r>
              <a:rPr lang="en-US" dirty="0" smtClean="0"/>
              <a:t>Blood chemistry, FBG,</a:t>
            </a:r>
            <a:r>
              <a:rPr lang="en-US" baseline="0" dirty="0" smtClean="0"/>
              <a:t> </a:t>
            </a:r>
            <a:r>
              <a:rPr lang="en-US" dirty="0" smtClean="0"/>
              <a:t>Lipid profile</a:t>
            </a:r>
            <a:r>
              <a:rPr lang="en-US" baseline="0" dirty="0" smtClean="0"/>
              <a:t> and ECG.</a:t>
            </a:r>
          </a:p>
          <a:p>
            <a:pPr lvl="1"/>
            <a:r>
              <a:rPr lang="en-US" baseline="0" dirty="0" smtClean="0"/>
              <a:t>Specific investigations:  Depending on clinical suspicion based on the history, examination and baseline investigations.</a:t>
            </a:r>
          </a:p>
          <a:p>
            <a:pPr lvl="1"/>
            <a:endParaRPr lang="en-US" baseline="0" dirty="0" smtClean="0"/>
          </a:p>
          <a:p>
            <a:pPr lvl="1"/>
            <a:endParaRPr lang="en-US" baseline="0" dirty="0" smtClean="0"/>
          </a:p>
          <a:p>
            <a:pPr lvl="1"/>
            <a:r>
              <a:rPr lang="en-US" baseline="0" dirty="0" smtClean="0"/>
              <a:t>Management:</a:t>
            </a:r>
          </a:p>
          <a:p>
            <a:pPr lvl="1"/>
            <a:r>
              <a:rPr lang="en-US" baseline="0" dirty="0" smtClean="0"/>
              <a:t>First step is a referral to a specialist. According to the NICE guidelines.</a:t>
            </a:r>
          </a:p>
          <a:p>
            <a:pPr lvl="1"/>
            <a:endParaRPr lang="en-US" baseline="0" dirty="0" smtClean="0"/>
          </a:p>
          <a:p>
            <a:pPr lvl="1"/>
            <a:r>
              <a:rPr lang="en-US" baseline="0" dirty="0" smtClean="0"/>
              <a:t>If no secondary cause was detected then the </a:t>
            </a:r>
            <a:r>
              <a:rPr lang="en-US" baseline="0" dirty="0" err="1" smtClean="0"/>
              <a:t>dignosis</a:t>
            </a:r>
            <a:r>
              <a:rPr lang="en-US" baseline="0" dirty="0" smtClean="0"/>
              <a:t> would be: Primary hypertension and the management would be as follow: </a:t>
            </a:r>
          </a:p>
          <a:p>
            <a:pPr lvl="1"/>
            <a:r>
              <a:rPr lang="en-US" baseline="0" dirty="0" smtClean="0"/>
              <a:t> </a:t>
            </a:r>
            <a:r>
              <a:rPr lang="en-US" dirty="0" smtClean="0"/>
              <a:t>Non pharmacological: Diet and education (life long medication and complication).</a:t>
            </a:r>
          </a:p>
          <a:p>
            <a:pPr lvl="1"/>
            <a:r>
              <a:rPr lang="en-US" dirty="0" smtClean="0"/>
              <a:t>Pharmacological: First</a:t>
            </a:r>
            <a:r>
              <a:rPr lang="en-US" baseline="0" dirty="0" smtClean="0"/>
              <a:t> line is An ACEI (or </a:t>
            </a:r>
            <a:r>
              <a:rPr lang="en-US" baseline="0" dirty="0" err="1" smtClean="0"/>
              <a:t>angiotensin</a:t>
            </a:r>
            <a:r>
              <a:rPr lang="en-US" baseline="0" dirty="0" smtClean="0"/>
              <a:t>-converting-enzyme inhibitor)-current recommendations (suited for young people).</a:t>
            </a:r>
          </a:p>
          <a:p>
            <a:pPr lvl="1"/>
            <a:r>
              <a:rPr lang="en-US" baseline="0" dirty="0" smtClean="0"/>
              <a:t>                         SE: Cough but only 10%------------------replacement: </a:t>
            </a:r>
            <a:r>
              <a:rPr lang="en-US" dirty="0" err="1" smtClean="0"/>
              <a:t>Angiotensin</a:t>
            </a:r>
            <a:r>
              <a:rPr lang="en-US" dirty="0" smtClean="0"/>
              <a:t> II receptor antagonists.</a:t>
            </a:r>
          </a:p>
          <a:p>
            <a:pPr lvl="1"/>
            <a:endParaRPr lang="en-US" baseline="0" dirty="0" smtClean="0"/>
          </a:p>
          <a:p>
            <a:pPr lvl="1"/>
            <a:r>
              <a:rPr lang="en-US" baseline="0" dirty="0" smtClean="0"/>
              <a:t>Goal: Reduce blood pressure to less than 140/90.</a:t>
            </a:r>
          </a:p>
          <a:p>
            <a:pPr lvl="1"/>
            <a:endParaRPr lang="en-US" baseline="0" dirty="0" smtClean="0"/>
          </a:p>
          <a:p>
            <a:pPr lvl="1"/>
            <a:r>
              <a:rPr lang="en-US" baseline="0" dirty="0" smtClean="0"/>
              <a:t>Follow up: Every 4 weeks tell BP is stable. Then every 6 </a:t>
            </a:r>
            <a:r>
              <a:rPr lang="en-US" baseline="0" dirty="0" err="1" smtClean="0"/>
              <a:t>mounths</a:t>
            </a:r>
            <a:r>
              <a:rPr lang="en-US" baseline="0" dirty="0" smtClean="0"/>
              <a:t>.</a:t>
            </a:r>
          </a:p>
        </p:txBody>
      </p:sp>
      <p:sp>
        <p:nvSpPr>
          <p:cNvPr id="4" name="Slide Number Placeholder 3"/>
          <p:cNvSpPr>
            <a:spLocks noGrp="1"/>
          </p:cNvSpPr>
          <p:nvPr>
            <p:ph type="sldNum" sz="quarter" idx="10"/>
          </p:nvPr>
        </p:nvSpPr>
        <p:spPr/>
        <p:txBody>
          <a:bodyPr/>
          <a:lstStyle/>
          <a:p>
            <a:fld id="{5CB481C6-20B4-472D-882F-AC488ACA9452}" type="slidenum">
              <a:rPr lang="en-US" smtClean="0"/>
              <a:pPr/>
              <a:t>61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Global Health Observatory (GHO) -WHO</a:t>
            </a:r>
          </a:p>
        </p:txBody>
      </p:sp>
      <p:sp>
        <p:nvSpPr>
          <p:cNvPr id="4" name="Slide Number Placeholder 3"/>
          <p:cNvSpPr>
            <a:spLocks noGrp="1"/>
          </p:cNvSpPr>
          <p:nvPr>
            <p:ph type="sldNum" sz="quarter" idx="10"/>
          </p:nvPr>
        </p:nvSpPr>
        <p:spPr/>
        <p:txBody>
          <a:bodyPr/>
          <a:lstStyle/>
          <a:p>
            <a:fld id="{5CB481C6-20B4-472D-882F-AC488ACA9452}"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p:txBody>
      </p:sp>
      <p:sp>
        <p:nvSpPr>
          <p:cNvPr id="4" name="Slide Number Placeholder 3"/>
          <p:cNvSpPr>
            <a:spLocks noGrp="1"/>
          </p:cNvSpPr>
          <p:nvPr>
            <p:ph type="sldNum" sz="quarter" idx="10"/>
          </p:nvPr>
        </p:nvSpPr>
        <p:spPr/>
        <p:txBody>
          <a:bodyPr/>
          <a:lstStyle/>
          <a:p>
            <a:fld id="{5CB481C6-20B4-472D-882F-AC488ACA9452}"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p:txBody>
      </p:sp>
      <p:sp>
        <p:nvSpPr>
          <p:cNvPr id="4" name="Slide Number Placeholder 3"/>
          <p:cNvSpPr>
            <a:spLocks noGrp="1"/>
          </p:cNvSpPr>
          <p:nvPr>
            <p:ph type="sldNum" sz="quarter" idx="10"/>
          </p:nvPr>
        </p:nvSpPr>
        <p:spPr/>
        <p:txBody>
          <a:bodyPr/>
          <a:lstStyle/>
          <a:p>
            <a:fld id="{5CB481C6-20B4-472D-882F-AC488ACA9452}"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B481C6-20B4-472D-882F-AC488ACA9452}"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Renal causes represent 80% of secondary HTN.	</a:t>
            </a:r>
            <a:endParaRPr lang="en-US" dirty="0"/>
          </a:p>
        </p:txBody>
      </p:sp>
      <p:sp>
        <p:nvSpPr>
          <p:cNvPr id="4" name="Slide Number Placeholder 3"/>
          <p:cNvSpPr>
            <a:spLocks noGrp="1"/>
          </p:cNvSpPr>
          <p:nvPr>
            <p:ph type="sldNum" sz="quarter" idx="10"/>
          </p:nvPr>
        </p:nvSpPr>
        <p:spPr/>
        <p:txBody>
          <a:bodyPr/>
          <a:lstStyle/>
          <a:p>
            <a:fld id="{5CB481C6-20B4-472D-882F-AC488ACA9452}"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hlinkClick r:id="rId3"/>
              </a:rPr>
              <a:t>Centers for Disease Control and Prevention</a:t>
            </a:r>
            <a:endParaRPr lang="en-US" dirty="0" smtClean="0"/>
          </a:p>
          <a:p>
            <a:r>
              <a:rPr lang="en-US" dirty="0" smtClean="0"/>
              <a:t>About 60% of people who have </a:t>
            </a:r>
            <a:r>
              <a:rPr lang="en-US" dirty="0" smtClean="0">
                <a:hlinkClick r:id="rId4"/>
              </a:rPr>
              <a:t>diabetes</a:t>
            </a:r>
            <a:r>
              <a:rPr lang="en-US" dirty="0" smtClean="0"/>
              <a:t> also have high blood pressure///you should consume no more than 1,500 mg of sodium per day</a:t>
            </a:r>
          </a:p>
          <a:p>
            <a:r>
              <a:rPr lang="en-US" dirty="0" smtClean="0"/>
              <a:t>As we age, we all develop higher risk for high blood pressure and cardiovascular disease. Blood vessels lose flexibility with age which can contribute to increasing pressure throughout the system.</a:t>
            </a:r>
          </a:p>
          <a:p>
            <a:r>
              <a:rPr lang="en-US" dirty="0" smtClean="0"/>
              <a:t>A higher percentage of men than women have HBP until 45 years of age. From ages 45 to 54 and 55 to 64, the percentages of men and women with HBP are similar. After that, a much higher percentage of women have HBP than men.</a:t>
            </a:r>
            <a:endParaRPr lang="en-US" dirty="0"/>
          </a:p>
        </p:txBody>
      </p:sp>
      <p:sp>
        <p:nvSpPr>
          <p:cNvPr id="4" name="Slide Number Placeholder 3"/>
          <p:cNvSpPr>
            <a:spLocks noGrp="1"/>
          </p:cNvSpPr>
          <p:nvPr>
            <p:ph type="sldNum" sz="quarter" idx="10"/>
          </p:nvPr>
        </p:nvSpPr>
        <p:spPr/>
        <p:txBody>
          <a:bodyPr/>
          <a:lstStyle/>
          <a:p>
            <a:fld id="{5CB481C6-20B4-472D-882F-AC488ACA9452}"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http://www.mayoclinic.com/health/preeclampsia/DS00583</a:t>
            </a:r>
            <a:endParaRPr lang="en-US" dirty="0"/>
          </a:p>
        </p:txBody>
      </p:sp>
      <p:sp>
        <p:nvSpPr>
          <p:cNvPr id="4" name="Slide Number Placeholder 3"/>
          <p:cNvSpPr>
            <a:spLocks noGrp="1"/>
          </p:cNvSpPr>
          <p:nvPr>
            <p:ph type="sldNum" sz="quarter" idx="10"/>
          </p:nvPr>
        </p:nvSpPr>
        <p:spPr/>
        <p:txBody>
          <a:bodyPr/>
          <a:lstStyle/>
          <a:p>
            <a:fld id="{5CB481C6-20B4-472D-882F-AC488ACA9452}"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National Institute for Health and Clinic Excellence Hypertension.</a:t>
            </a:r>
          </a:p>
          <a:p>
            <a:r>
              <a:rPr lang="en-US" b="1" dirty="0" smtClean="0"/>
              <a:t>Ambulatory blood pressure monitoring</a:t>
            </a:r>
            <a:r>
              <a:rPr lang="en-US" dirty="0" smtClean="0"/>
              <a:t> (ABPM) is a noninvasive method of obtaining blood pressure readings over twenty-four hours at different intervals.</a:t>
            </a:r>
          </a:p>
          <a:p>
            <a:endParaRPr lang="en-US" dirty="0" smtClean="0"/>
          </a:p>
          <a:p>
            <a:r>
              <a:rPr lang="en-US" dirty="0" smtClean="0"/>
              <a:t>white coat hypertension: a phenomenon in which patients exhibit elevated blood</a:t>
            </a:r>
            <a:r>
              <a:rPr lang="en-US" baseline="0" dirty="0" smtClean="0"/>
              <a:t> pressure </a:t>
            </a:r>
            <a:r>
              <a:rPr lang="en-US" dirty="0" smtClean="0"/>
              <a:t>in a clinical setting but not in other settings. It is believed that this is due to the anxiety some people experience during a clinic visit.</a:t>
            </a:r>
          </a:p>
        </p:txBody>
      </p:sp>
      <p:sp>
        <p:nvSpPr>
          <p:cNvPr id="4" name="Slide Number Placeholder 3"/>
          <p:cNvSpPr>
            <a:spLocks noGrp="1"/>
          </p:cNvSpPr>
          <p:nvPr>
            <p:ph type="sldNum" sz="quarter" idx="10"/>
          </p:nvPr>
        </p:nvSpPr>
        <p:spPr/>
        <p:txBody>
          <a:bodyPr/>
          <a:lstStyle/>
          <a:p>
            <a:fld id="{5CB481C6-20B4-472D-882F-AC488ACA9452}"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02A8507-EA26-4C2D-A866-F4322D990244}" type="datetimeFigureOut">
              <a:rPr lang="en-US" smtClean="0"/>
              <a:pPr/>
              <a:t>10/13/2012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68CD8-3021-48B4-AD13-B3488DE2330F}"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2A8507-EA26-4C2D-A866-F4322D990244}" type="datetimeFigureOut">
              <a:rPr lang="en-US" smtClean="0"/>
              <a:pPr/>
              <a:t>10/13/2012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68CD8-3021-48B4-AD13-B3488DE2330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2A8507-EA26-4C2D-A866-F4322D990244}" type="datetimeFigureOut">
              <a:rPr lang="en-US" smtClean="0"/>
              <a:pPr/>
              <a:t>10/13/2012</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3FC68CD8-3021-48B4-AD13-B3488DE2330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2A8507-EA26-4C2D-A866-F4322D990244}" type="datetimeFigureOut">
              <a:rPr lang="en-US" smtClean="0"/>
              <a:pPr/>
              <a:t>10/13/2012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68CD8-3021-48B4-AD13-B3488DE2330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02A8507-EA26-4C2D-A866-F4322D990244}" type="datetimeFigureOut">
              <a:rPr lang="en-US" smtClean="0"/>
              <a:pPr/>
              <a:t>10/13/2012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68CD8-3021-48B4-AD13-B3488DE2330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02A8507-EA26-4C2D-A866-F4322D990244}" type="datetimeFigureOut">
              <a:rPr lang="en-US" smtClean="0"/>
              <a:pPr/>
              <a:t>10/13/2012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68CD8-3021-48B4-AD13-B3488DE2330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02A8507-EA26-4C2D-A866-F4322D990244}" type="datetimeFigureOut">
              <a:rPr lang="en-US" smtClean="0"/>
              <a:pPr/>
              <a:t>10/13/2012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C68CD8-3021-48B4-AD13-B3488DE2330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02A8507-EA26-4C2D-A866-F4322D990244}" type="datetimeFigureOut">
              <a:rPr lang="en-US" smtClean="0"/>
              <a:pPr/>
              <a:t>10/13/2012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C68CD8-3021-48B4-AD13-B3488DE2330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A8507-EA26-4C2D-A866-F4322D990244}" type="datetimeFigureOut">
              <a:rPr lang="en-US" smtClean="0"/>
              <a:pPr/>
              <a:t>10/13/2012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C68CD8-3021-48B4-AD13-B3488DE2330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02A8507-EA26-4C2D-A866-F4322D990244}" type="datetimeFigureOut">
              <a:rPr lang="en-US" smtClean="0"/>
              <a:pPr/>
              <a:t>10/13/2012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68CD8-3021-48B4-AD13-B3488DE2330F}"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02A8507-EA26-4C2D-A866-F4322D990244}" type="datetimeFigureOut">
              <a:rPr lang="en-US" smtClean="0"/>
              <a:pPr/>
              <a:t>10/13/2012</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3FC68CD8-3021-48B4-AD13-B3488DE2330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02A8507-EA26-4C2D-A866-F4322D990244}" type="datetimeFigureOut">
              <a:rPr lang="en-US" smtClean="0"/>
              <a:pPr/>
              <a:t>10/13/2012</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FC68CD8-3021-48B4-AD13-B3488DE2330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2357430"/>
            <a:ext cx="8077200" cy="930408"/>
          </a:xfrm>
        </p:spPr>
        <p:txBody>
          <a:bodyPr/>
          <a:lstStyle/>
          <a:p>
            <a:pPr algn="ctr"/>
            <a:r>
              <a:rPr lang="en-US" sz="6000" dirty="0" smtClean="0"/>
              <a:t>Hypertension</a:t>
            </a:r>
            <a:endParaRPr lang="en-US" sz="6000" dirty="0"/>
          </a:p>
        </p:txBody>
      </p:sp>
      <p:sp>
        <p:nvSpPr>
          <p:cNvPr id="4" name="TextBox 3"/>
          <p:cNvSpPr txBox="1"/>
          <p:nvPr/>
        </p:nvSpPr>
        <p:spPr>
          <a:xfrm>
            <a:off x="142844" y="5357826"/>
            <a:ext cx="2643206" cy="954107"/>
          </a:xfrm>
          <a:prstGeom prst="rect">
            <a:avLst/>
          </a:prstGeom>
          <a:noFill/>
        </p:spPr>
        <p:txBody>
          <a:bodyPr wrap="square" rtlCol="0">
            <a:spAutoFit/>
          </a:bodyPr>
          <a:lstStyle/>
          <a:p>
            <a:r>
              <a:rPr lang="en-US" sz="2000" dirty="0" smtClean="0">
                <a:solidFill>
                  <a:schemeClr val="tx1">
                    <a:lumMod val="85000"/>
                  </a:schemeClr>
                </a:solidFill>
              </a:rPr>
              <a:t>By:</a:t>
            </a:r>
          </a:p>
          <a:p>
            <a:r>
              <a:rPr lang="en-US" dirty="0" err="1" smtClean="0">
                <a:solidFill>
                  <a:schemeClr val="tx1">
                    <a:lumMod val="85000"/>
                  </a:schemeClr>
                </a:solidFill>
              </a:rPr>
              <a:t>Abdulaziz</a:t>
            </a:r>
            <a:r>
              <a:rPr lang="en-US" dirty="0" smtClean="0">
                <a:solidFill>
                  <a:schemeClr val="tx1">
                    <a:lumMod val="85000"/>
                  </a:schemeClr>
                </a:solidFill>
              </a:rPr>
              <a:t> Al-</a:t>
            </a:r>
            <a:r>
              <a:rPr lang="en-US" dirty="0" err="1" smtClean="0">
                <a:solidFill>
                  <a:schemeClr val="tx1">
                    <a:lumMod val="85000"/>
                  </a:schemeClr>
                </a:solidFill>
              </a:rPr>
              <a:t>Zahim</a:t>
            </a:r>
            <a:endParaRPr lang="en-US" dirty="0" smtClean="0">
              <a:solidFill>
                <a:schemeClr val="tx1">
                  <a:lumMod val="85000"/>
                </a:schemeClr>
              </a:solidFill>
            </a:endParaRPr>
          </a:p>
          <a:p>
            <a:r>
              <a:rPr lang="en-US" dirty="0" err="1" smtClean="0">
                <a:solidFill>
                  <a:schemeClr val="tx1">
                    <a:lumMod val="85000"/>
                  </a:schemeClr>
                </a:solidFill>
              </a:rPr>
              <a:t>Salman</a:t>
            </a:r>
            <a:r>
              <a:rPr lang="en-US" dirty="0" smtClean="0">
                <a:solidFill>
                  <a:schemeClr val="tx1">
                    <a:lumMod val="85000"/>
                  </a:schemeClr>
                </a:solidFill>
              </a:rPr>
              <a:t> Al-</a:t>
            </a:r>
            <a:r>
              <a:rPr lang="en-US" dirty="0" err="1" smtClean="0">
                <a:solidFill>
                  <a:schemeClr val="tx1">
                    <a:lumMod val="85000"/>
                  </a:schemeClr>
                </a:solidFill>
              </a:rPr>
              <a:t>Sofayan</a:t>
            </a:r>
            <a:endParaRPr lang="en-US" dirty="0">
              <a:solidFill>
                <a:schemeClr val="tx1">
                  <a:lumMod val="85000"/>
                </a:schemeClr>
              </a:solidFill>
            </a:endParaRPr>
          </a:p>
        </p:txBody>
      </p:sp>
      <p:sp>
        <p:nvSpPr>
          <p:cNvPr id="5" name="Rectangle 4"/>
          <p:cNvSpPr/>
          <p:nvPr/>
        </p:nvSpPr>
        <p:spPr>
          <a:xfrm>
            <a:off x="4283968" y="5301208"/>
            <a:ext cx="4860032" cy="1261884"/>
          </a:xfrm>
          <a:prstGeom prst="rect">
            <a:avLst/>
          </a:prstGeom>
        </p:spPr>
        <p:txBody>
          <a:bodyPr wrap="square">
            <a:spAutoFit/>
          </a:bodyPr>
          <a:lstStyle/>
          <a:p>
            <a:pPr algn="ctr"/>
            <a:r>
              <a:rPr lang="en-US" sz="2000" dirty="0" smtClean="0">
                <a:solidFill>
                  <a:schemeClr val="tx1">
                    <a:lumMod val="85000"/>
                  </a:schemeClr>
                </a:solidFill>
              </a:rPr>
              <a:t>Supervised by:</a:t>
            </a:r>
          </a:p>
          <a:p>
            <a:pPr algn="ctr"/>
            <a:r>
              <a:rPr lang="en-US" sz="2000" dirty="0" smtClean="0"/>
              <a:t> </a:t>
            </a:r>
            <a:r>
              <a:rPr lang="en-US" dirty="0" smtClean="0">
                <a:solidFill>
                  <a:schemeClr val="tx1">
                    <a:lumMod val="85000"/>
                  </a:schemeClr>
                </a:solidFill>
              </a:rPr>
              <a:t>Dr. Hussein </a:t>
            </a:r>
            <a:r>
              <a:rPr lang="en-US" dirty="0" err="1" smtClean="0">
                <a:solidFill>
                  <a:schemeClr val="tx1">
                    <a:lumMod val="85000"/>
                  </a:schemeClr>
                </a:solidFill>
              </a:rPr>
              <a:t>Saad</a:t>
            </a:r>
            <a:r>
              <a:rPr lang="en-US" dirty="0" smtClean="0">
                <a:solidFill>
                  <a:schemeClr val="tx1">
                    <a:lumMod val="85000"/>
                  </a:schemeClr>
                </a:solidFill>
              </a:rPr>
              <a:t>. Assistant Professor, MRCP(UK)</a:t>
            </a:r>
          </a:p>
          <a:p>
            <a:pPr algn="ctr"/>
            <a:r>
              <a:rPr lang="en-US" dirty="0" smtClean="0">
                <a:solidFill>
                  <a:schemeClr val="tx1">
                    <a:lumMod val="85000"/>
                  </a:schemeClr>
                </a:solidFill>
              </a:rPr>
              <a:t>CONSULTANT FAMILY MEDICINE</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Causes of Hypertension</a:t>
            </a:r>
            <a:endParaRPr lang="en-US" sz="2800" dirty="0"/>
          </a:p>
        </p:txBody>
      </p:sp>
      <p:sp>
        <p:nvSpPr>
          <p:cNvPr id="3" name="Content Placeholder 2"/>
          <p:cNvSpPr>
            <a:spLocks noGrp="1"/>
          </p:cNvSpPr>
          <p:nvPr>
            <p:ph idx="1"/>
          </p:nvPr>
        </p:nvSpPr>
        <p:spPr/>
        <p:txBody>
          <a:bodyPr/>
          <a:lstStyle/>
          <a:p>
            <a:r>
              <a:rPr lang="en-US" dirty="0" smtClean="0">
                <a:solidFill>
                  <a:schemeClr val="accent3">
                    <a:lumMod val="75000"/>
                  </a:schemeClr>
                </a:solidFill>
              </a:rPr>
              <a:t>Primary (essential )Hypertension:</a:t>
            </a:r>
          </a:p>
          <a:p>
            <a:pPr>
              <a:buFont typeface="Wingdings" pitchFamily="2" charset="2"/>
              <a:buChar char="Ø"/>
            </a:pPr>
            <a:endParaRPr lang="en-US" dirty="0" smtClean="0"/>
          </a:p>
          <a:p>
            <a:pPr>
              <a:buFont typeface="Wingdings" pitchFamily="2" charset="2"/>
              <a:buChar char="Ø"/>
            </a:pPr>
            <a:r>
              <a:rPr lang="en-US" dirty="0" smtClean="0"/>
              <a:t>No underlying cause (</a:t>
            </a:r>
            <a:r>
              <a:rPr lang="en-US" dirty="0" err="1" smtClean="0"/>
              <a:t>multifactorial</a:t>
            </a:r>
            <a:r>
              <a:rPr lang="en-US" dirty="0" smtClean="0"/>
              <a:t> etiology)</a:t>
            </a:r>
          </a:p>
          <a:p>
            <a:pPr>
              <a:buFont typeface="Wingdings" pitchFamily="2" charset="2"/>
              <a:buChar char="Ø"/>
            </a:pPr>
            <a:endParaRPr lang="en-US" dirty="0" smtClean="0"/>
          </a:p>
          <a:p>
            <a:pPr>
              <a:buFont typeface="Wingdings" pitchFamily="2" charset="2"/>
              <a:buChar char="Ø"/>
            </a:pPr>
            <a:r>
              <a:rPr lang="en-US" dirty="0" smtClean="0"/>
              <a:t>Most common form 90-95%</a:t>
            </a:r>
          </a:p>
          <a:p>
            <a:pPr>
              <a:buNone/>
            </a:pP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Causes of Hypertension</a:t>
            </a:r>
            <a:endParaRPr lang="en-US" sz="2800" dirty="0"/>
          </a:p>
        </p:txBody>
      </p:sp>
      <p:sp>
        <p:nvSpPr>
          <p:cNvPr id="3" name="Content Placeholder 2"/>
          <p:cNvSpPr>
            <a:spLocks noGrp="1"/>
          </p:cNvSpPr>
          <p:nvPr>
            <p:ph idx="1"/>
          </p:nvPr>
        </p:nvSpPr>
        <p:spPr>
          <a:xfrm>
            <a:off x="457200" y="1775191"/>
            <a:ext cx="8329642" cy="4725643"/>
          </a:xfrm>
        </p:spPr>
        <p:txBody>
          <a:bodyPr>
            <a:normAutofit fontScale="77500" lnSpcReduction="20000"/>
          </a:bodyPr>
          <a:lstStyle/>
          <a:p>
            <a:r>
              <a:rPr lang="en-US" dirty="0" smtClean="0">
                <a:solidFill>
                  <a:schemeClr val="accent3">
                    <a:lumMod val="75000"/>
                  </a:schemeClr>
                </a:solidFill>
              </a:rPr>
              <a:t>Secondary</a:t>
            </a:r>
            <a:r>
              <a:rPr lang="en-US" b="1" dirty="0" smtClean="0">
                <a:solidFill>
                  <a:schemeClr val="accent3">
                    <a:lumMod val="75000"/>
                  </a:schemeClr>
                </a:solidFill>
              </a:rPr>
              <a:t> </a:t>
            </a:r>
            <a:r>
              <a:rPr lang="en-US" dirty="0" smtClean="0">
                <a:solidFill>
                  <a:schemeClr val="accent3">
                    <a:lumMod val="75000"/>
                  </a:schemeClr>
                </a:solidFill>
              </a:rPr>
              <a:t>Hypertension:</a:t>
            </a:r>
          </a:p>
          <a:p>
            <a:endParaRPr lang="en-US" dirty="0" smtClean="0"/>
          </a:p>
          <a:p>
            <a:r>
              <a:rPr lang="en-US" dirty="0" smtClean="0"/>
              <a:t>Due to an underlying medical condition.</a:t>
            </a:r>
          </a:p>
          <a:p>
            <a:r>
              <a:rPr lang="en-US" dirty="0" smtClean="0"/>
              <a:t>Only represents 5 – 10%</a:t>
            </a:r>
          </a:p>
          <a:p>
            <a:endParaRPr lang="en-US" dirty="0" smtClean="0"/>
          </a:p>
          <a:p>
            <a:pPr>
              <a:buFont typeface="Wingdings" pitchFamily="2" charset="2"/>
              <a:buChar char="Ø"/>
            </a:pPr>
            <a:r>
              <a:rPr lang="en-US" dirty="0" smtClean="0">
                <a:solidFill>
                  <a:srgbClr val="C00000"/>
                </a:solidFill>
              </a:rPr>
              <a:t>Renal diseases: </a:t>
            </a:r>
            <a:r>
              <a:rPr lang="en-US" dirty="0" smtClean="0"/>
              <a:t>Polycystic kidney disease and </a:t>
            </a:r>
            <a:r>
              <a:rPr lang="en-US" dirty="0" err="1" smtClean="0"/>
              <a:t>Renovascular</a:t>
            </a:r>
            <a:r>
              <a:rPr lang="en-US" dirty="0" smtClean="0"/>
              <a:t> hypertension.</a:t>
            </a:r>
          </a:p>
          <a:p>
            <a:pPr>
              <a:buFont typeface="Wingdings" pitchFamily="2" charset="2"/>
              <a:buChar char="Ø"/>
            </a:pPr>
            <a:endParaRPr lang="en-US" dirty="0" smtClean="0"/>
          </a:p>
          <a:p>
            <a:pPr>
              <a:buFont typeface="Wingdings" pitchFamily="2" charset="2"/>
              <a:buChar char="Ø"/>
            </a:pPr>
            <a:r>
              <a:rPr lang="en-US" dirty="0" smtClean="0">
                <a:solidFill>
                  <a:srgbClr val="C00000"/>
                </a:solidFill>
              </a:rPr>
              <a:t>Vascular causes: </a:t>
            </a:r>
            <a:r>
              <a:rPr lang="en-US" dirty="0" err="1" smtClean="0"/>
              <a:t>Coarctation</a:t>
            </a:r>
            <a:r>
              <a:rPr lang="en-US" dirty="0" smtClean="0"/>
              <a:t> of aorta.</a:t>
            </a:r>
          </a:p>
          <a:p>
            <a:pPr>
              <a:buFont typeface="Wingdings" pitchFamily="2" charset="2"/>
              <a:buChar char="Ø"/>
            </a:pPr>
            <a:endParaRPr lang="en-US" dirty="0" smtClean="0"/>
          </a:p>
          <a:p>
            <a:pPr>
              <a:buFont typeface="Wingdings" pitchFamily="2" charset="2"/>
              <a:buChar char="Ø"/>
            </a:pPr>
            <a:r>
              <a:rPr lang="en-US" dirty="0" smtClean="0">
                <a:solidFill>
                  <a:srgbClr val="C00000"/>
                </a:solidFill>
              </a:rPr>
              <a:t>Endocrine causes: </a:t>
            </a:r>
            <a:r>
              <a:rPr lang="en-US" dirty="0" smtClean="0"/>
              <a:t>Cushing syndrome, Primary </a:t>
            </a:r>
            <a:r>
              <a:rPr lang="en-US" dirty="0" err="1" smtClean="0"/>
              <a:t>hyperaldosteronism</a:t>
            </a:r>
            <a:r>
              <a:rPr lang="en-US" dirty="0" smtClean="0"/>
              <a:t> and </a:t>
            </a:r>
            <a:r>
              <a:rPr lang="en-US" dirty="0" err="1" smtClean="0"/>
              <a:t>Pheochromocytoma</a:t>
            </a:r>
            <a:r>
              <a:rPr lang="en-US" dirty="0" smtClean="0"/>
              <a:t>.</a:t>
            </a:r>
          </a:p>
          <a:p>
            <a:pPr>
              <a:buFont typeface="Wingdings" pitchFamily="2" charset="2"/>
              <a:buChar char="Ø"/>
            </a:pPr>
            <a:endParaRPr lang="en-US" dirty="0" smtClean="0"/>
          </a:p>
          <a:p>
            <a:pPr>
              <a:buFont typeface="Wingdings" pitchFamily="2" charset="2"/>
              <a:buChar char="Ø"/>
            </a:pPr>
            <a:r>
              <a:rPr lang="en-US" dirty="0" smtClean="0">
                <a:solidFill>
                  <a:srgbClr val="C00000"/>
                </a:solidFill>
              </a:rPr>
              <a:t>Medication: </a:t>
            </a:r>
            <a:r>
              <a:rPr lang="en-US" dirty="0" smtClean="0"/>
              <a:t>oral contraceptives, steroids and NSAIDs.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Risk factors of Hypertension </a:t>
            </a:r>
          </a:p>
        </p:txBody>
      </p:sp>
      <p:sp>
        <p:nvSpPr>
          <p:cNvPr id="3" name="Content Placeholder 2"/>
          <p:cNvSpPr>
            <a:spLocks noGrp="1"/>
          </p:cNvSpPr>
          <p:nvPr>
            <p:ph idx="1"/>
          </p:nvPr>
        </p:nvSpPr>
        <p:spPr>
          <a:xfrm>
            <a:off x="457200" y="1775191"/>
            <a:ext cx="8229600" cy="4797081"/>
          </a:xfrm>
        </p:spPr>
        <p:txBody>
          <a:bodyPr numCol="2">
            <a:normAutofit fontScale="62500" lnSpcReduction="20000"/>
          </a:bodyPr>
          <a:lstStyle/>
          <a:p>
            <a:r>
              <a:rPr lang="en-US" dirty="0" smtClean="0">
                <a:solidFill>
                  <a:schemeClr val="accent3">
                    <a:lumMod val="75000"/>
                  </a:schemeClr>
                </a:solidFill>
              </a:rPr>
              <a:t>Non- modifiable factors:</a:t>
            </a:r>
          </a:p>
          <a:p>
            <a:endParaRPr lang="en-US" dirty="0" smtClean="0"/>
          </a:p>
          <a:p>
            <a:pPr marL="633222" indent="-514350">
              <a:buFont typeface="+mj-lt"/>
              <a:buAutoNum type="alphaLcParenR"/>
            </a:pPr>
            <a:r>
              <a:rPr lang="en-US" dirty="0" smtClean="0"/>
              <a:t>Advanced age (especially those 60 years and older).</a:t>
            </a:r>
          </a:p>
          <a:p>
            <a:pPr marL="633222" indent="-514350">
              <a:buFont typeface="+mj-lt"/>
              <a:buAutoNum type="alphaLcParenR"/>
            </a:pPr>
            <a:endParaRPr lang="en-US" dirty="0" smtClean="0"/>
          </a:p>
          <a:p>
            <a:pPr marL="633222" indent="-514350">
              <a:buFont typeface="+mj-lt"/>
              <a:buAutoNum type="alphaLcParenR"/>
            </a:pPr>
            <a:r>
              <a:rPr lang="en-US" dirty="0" smtClean="0"/>
              <a:t>Race (Black people)</a:t>
            </a:r>
          </a:p>
          <a:p>
            <a:pPr marL="633222" indent="-514350">
              <a:buFont typeface="+mj-lt"/>
              <a:buAutoNum type="alphaLcParenR"/>
            </a:pPr>
            <a:endParaRPr lang="en-US" dirty="0" smtClean="0"/>
          </a:p>
          <a:p>
            <a:pPr marL="633222" indent="-514350">
              <a:buFont typeface="+mj-lt"/>
              <a:buAutoNum type="alphaLcParenR"/>
            </a:pPr>
            <a:r>
              <a:rPr lang="en-US" dirty="0" smtClean="0"/>
              <a:t>Family history of hypertension and CVS diseases.</a:t>
            </a:r>
          </a:p>
          <a:p>
            <a:pPr marL="633222" indent="-514350">
              <a:buFont typeface="+mj-lt"/>
              <a:buAutoNum type="alphaLcParenR"/>
            </a:pPr>
            <a:endParaRPr lang="en-US" dirty="0" smtClean="0"/>
          </a:p>
          <a:p>
            <a:pPr marL="633222" indent="-514350">
              <a:buFont typeface="+mj-lt"/>
              <a:buAutoNum type="alphaLcParenR"/>
            </a:pPr>
            <a:r>
              <a:rPr lang="en-US" dirty="0" smtClean="0"/>
              <a:t>Gender-related risk patterns (Men and postmenopausal women).</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solidFill>
                  <a:schemeClr val="accent3">
                    <a:lumMod val="75000"/>
                  </a:schemeClr>
                </a:solidFill>
              </a:rPr>
              <a:t>Modifiable factors:</a:t>
            </a:r>
          </a:p>
          <a:p>
            <a:endParaRPr lang="en-US" dirty="0" smtClean="0"/>
          </a:p>
          <a:p>
            <a:pPr marL="633222" indent="-514350">
              <a:buFont typeface="+mj-lt"/>
              <a:buAutoNum type="alphaLcParenR"/>
            </a:pPr>
            <a:r>
              <a:rPr lang="en-US" dirty="0" smtClean="0"/>
              <a:t>Lack of physical activity and obesity (BMI ≥30 kg/m</a:t>
            </a:r>
            <a:r>
              <a:rPr lang="en-US" baseline="30000" dirty="0" smtClean="0"/>
              <a:t>2</a:t>
            </a:r>
            <a:r>
              <a:rPr lang="en-US" dirty="0" smtClean="0"/>
              <a:t>).</a:t>
            </a:r>
          </a:p>
          <a:p>
            <a:pPr marL="633222" indent="-514350">
              <a:buFont typeface="+mj-lt"/>
              <a:buAutoNum type="alphaLcParenR"/>
            </a:pPr>
            <a:endParaRPr lang="en-US" dirty="0" smtClean="0"/>
          </a:p>
          <a:p>
            <a:pPr marL="633222" indent="-514350">
              <a:buFont typeface="+mj-lt"/>
              <a:buAutoNum type="alphaLcParenR"/>
            </a:pPr>
            <a:r>
              <a:rPr lang="en-US" dirty="0" smtClean="0"/>
              <a:t>Poor diet, especially one that includes high salt (sodium) intake.</a:t>
            </a:r>
          </a:p>
          <a:p>
            <a:pPr marL="633222" indent="-514350">
              <a:buFont typeface="+mj-lt"/>
              <a:buAutoNum type="alphaLcParenR"/>
            </a:pPr>
            <a:endParaRPr lang="en-US" dirty="0" smtClean="0"/>
          </a:p>
          <a:p>
            <a:pPr marL="633222" indent="-514350">
              <a:buFont typeface="+mj-lt"/>
              <a:buAutoNum type="alphaLcParenR"/>
            </a:pPr>
            <a:r>
              <a:rPr lang="en-US" dirty="0" smtClean="0"/>
              <a:t>Diabetes mellitus and </a:t>
            </a:r>
            <a:r>
              <a:rPr lang="en-US" dirty="0" err="1" smtClean="0"/>
              <a:t>Dyslipidemia</a:t>
            </a:r>
            <a:r>
              <a:rPr lang="en-US" dirty="0" smtClean="0"/>
              <a:t>.</a:t>
            </a:r>
          </a:p>
          <a:p>
            <a:pPr marL="633222" indent="-514350">
              <a:buFont typeface="+mj-lt"/>
              <a:buAutoNum type="alphaLcParenR"/>
            </a:pPr>
            <a:endParaRPr lang="en-US" dirty="0" smtClean="0"/>
          </a:p>
          <a:p>
            <a:pPr marL="633222" indent="-514350">
              <a:buFont typeface="+mj-lt"/>
              <a:buAutoNum type="alphaLcParenR"/>
            </a:pPr>
            <a:r>
              <a:rPr lang="en-US" dirty="0" smtClean="0"/>
              <a:t>Stress.</a:t>
            </a:r>
          </a:p>
          <a:p>
            <a:pPr marL="633222" indent="-514350">
              <a:buFont typeface="+mj-lt"/>
              <a:buAutoNum type="alphaLcParenR"/>
            </a:pPr>
            <a:endParaRPr lang="en-US" sz="3100" dirty="0" smtClean="0"/>
          </a:p>
          <a:p>
            <a:pPr marL="633222" indent="-514350">
              <a:buFont typeface="+mj-lt"/>
              <a:buAutoNum type="alphaLcParenR"/>
            </a:pPr>
            <a:r>
              <a:rPr lang="en-US" sz="3100" dirty="0" smtClean="0"/>
              <a:t>Alcohol use and Tobacco use (smoking).</a:t>
            </a:r>
          </a:p>
          <a:p>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Hypertension in Pregnancy</a:t>
            </a:r>
            <a:endParaRPr lang="en-US" sz="3200" dirty="0"/>
          </a:p>
        </p:txBody>
      </p:sp>
      <p:sp>
        <p:nvSpPr>
          <p:cNvPr id="3" name="Content Placeholder 2"/>
          <p:cNvSpPr>
            <a:spLocks noGrp="1"/>
          </p:cNvSpPr>
          <p:nvPr>
            <p:ph idx="1"/>
          </p:nvPr>
        </p:nvSpPr>
        <p:spPr/>
        <p:txBody>
          <a:bodyPr/>
          <a:lstStyle/>
          <a:p>
            <a:r>
              <a:rPr lang="en-US" dirty="0" smtClean="0"/>
              <a:t>Considered to be the most common medical problem during pregnancy.</a:t>
            </a:r>
          </a:p>
          <a:p>
            <a:endParaRPr lang="en-US" dirty="0" smtClean="0"/>
          </a:p>
          <a:p>
            <a:r>
              <a:rPr lang="en-US" dirty="0" smtClean="0"/>
              <a:t>If it is found in the first half of pregnancy or after delivery it is probably due to essential hypertension.</a:t>
            </a:r>
          </a:p>
          <a:p>
            <a:endParaRPr lang="en-US" dirty="0" smtClean="0"/>
          </a:p>
          <a:p>
            <a:r>
              <a:rPr lang="en-US" dirty="0" smtClean="0"/>
              <a:t>What is Preeclampsia?</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Preeclampsia</a:t>
            </a:r>
            <a:endParaRPr lang="en-US" sz="3200" dirty="0"/>
          </a:p>
        </p:txBody>
      </p:sp>
      <p:sp>
        <p:nvSpPr>
          <p:cNvPr id="3" name="Content Placeholder 2"/>
          <p:cNvSpPr>
            <a:spLocks noGrp="1"/>
          </p:cNvSpPr>
          <p:nvPr>
            <p:ph idx="1"/>
          </p:nvPr>
        </p:nvSpPr>
        <p:spPr/>
        <p:txBody>
          <a:bodyPr>
            <a:normAutofit fontScale="92500" lnSpcReduction="20000"/>
          </a:bodyPr>
          <a:lstStyle/>
          <a:p>
            <a:r>
              <a:rPr lang="en-US" dirty="0" smtClean="0">
                <a:solidFill>
                  <a:schemeClr val="accent3">
                    <a:lumMod val="75000"/>
                  </a:schemeClr>
                </a:solidFill>
              </a:rPr>
              <a:t>Definition:</a:t>
            </a:r>
          </a:p>
          <a:p>
            <a:pPr>
              <a:buFont typeface="Wingdings" pitchFamily="2" charset="2"/>
              <a:buChar char="Ø"/>
            </a:pPr>
            <a:r>
              <a:rPr lang="en-US" dirty="0" smtClean="0"/>
              <a:t>A complication of pregnancy occurring in the second half of the pregnancy (late second and third trimester- after 20 weeks).</a:t>
            </a:r>
          </a:p>
          <a:p>
            <a:endParaRPr lang="en-US" dirty="0" smtClean="0"/>
          </a:p>
          <a:p>
            <a:r>
              <a:rPr lang="en-US" dirty="0" smtClean="0">
                <a:solidFill>
                  <a:schemeClr val="accent3">
                    <a:lumMod val="75000"/>
                  </a:schemeClr>
                </a:solidFill>
              </a:rPr>
              <a:t>Presentation:</a:t>
            </a:r>
          </a:p>
          <a:p>
            <a:pPr>
              <a:buFont typeface="Wingdings" pitchFamily="2" charset="2"/>
              <a:buChar char="Ø"/>
            </a:pPr>
            <a:r>
              <a:rPr lang="en-US" dirty="0" smtClean="0"/>
              <a:t>Hypertension (pregnancy induced) with </a:t>
            </a:r>
            <a:r>
              <a:rPr lang="en-US" dirty="0" err="1" smtClean="0"/>
              <a:t>proteinuria</a:t>
            </a:r>
            <a:r>
              <a:rPr lang="en-US" dirty="0" smtClean="0"/>
              <a:t>.</a:t>
            </a:r>
          </a:p>
          <a:p>
            <a:pPr>
              <a:buFont typeface="Wingdings" pitchFamily="2" charset="2"/>
              <a:buChar char="Ø"/>
            </a:pPr>
            <a:endParaRPr lang="en-US" dirty="0" smtClean="0"/>
          </a:p>
          <a:p>
            <a:pPr>
              <a:buFont typeface="Wingdings" pitchFamily="2" charset="2"/>
              <a:buChar char="Ø"/>
            </a:pPr>
            <a:r>
              <a:rPr lang="en-US" dirty="0" smtClean="0"/>
              <a:t>May lead to </a:t>
            </a:r>
            <a:r>
              <a:rPr lang="en-US" dirty="0" err="1" smtClean="0"/>
              <a:t>eclampsia</a:t>
            </a:r>
            <a:r>
              <a:rPr lang="en-US" b="1" dirty="0" smtClean="0"/>
              <a:t> </a:t>
            </a:r>
            <a:r>
              <a:rPr lang="en-US" dirty="0" smtClean="0"/>
              <a:t>which may ultimately result in </a:t>
            </a:r>
            <a:r>
              <a:rPr lang="en-US" dirty="0" err="1" smtClean="0"/>
              <a:t>sezuires</a:t>
            </a:r>
            <a:r>
              <a:rPr lang="en-US" dirty="0" smtClean="0"/>
              <a:t>, pulmonary and cerebral edema and even maternal or/and fatal death.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Clinical assessment (History)</a:t>
            </a:r>
            <a:endParaRPr lang="en-US" sz="3200" dirty="0"/>
          </a:p>
        </p:txBody>
      </p:sp>
      <p:sp>
        <p:nvSpPr>
          <p:cNvPr id="3" name="Content Placeholder 2"/>
          <p:cNvSpPr>
            <a:spLocks noGrp="1"/>
          </p:cNvSpPr>
          <p:nvPr>
            <p:ph idx="1"/>
          </p:nvPr>
        </p:nvSpPr>
        <p:spPr>
          <a:xfrm>
            <a:off x="457200" y="1775191"/>
            <a:ext cx="8229600" cy="4868519"/>
          </a:xfrm>
        </p:spPr>
        <p:txBody>
          <a:bodyPr>
            <a:normAutofit fontScale="85000" lnSpcReduction="20000"/>
          </a:bodyPr>
          <a:lstStyle/>
          <a:p>
            <a:r>
              <a:rPr lang="en-US" dirty="0" smtClean="0"/>
              <a:t>Majority of cases are </a:t>
            </a:r>
            <a:r>
              <a:rPr lang="en-US" dirty="0" smtClean="0">
                <a:solidFill>
                  <a:srgbClr val="C00000"/>
                </a:solidFill>
              </a:rPr>
              <a:t>asymptomatic</a:t>
            </a:r>
            <a:r>
              <a:rPr lang="en-US" dirty="0" smtClean="0"/>
              <a:t> unless blood pressure is severely raised.</a:t>
            </a:r>
          </a:p>
          <a:p>
            <a:endParaRPr lang="en-US" dirty="0" smtClean="0"/>
          </a:p>
          <a:p>
            <a:r>
              <a:rPr lang="en-US" dirty="0" smtClean="0"/>
              <a:t>Presence of symptoms:</a:t>
            </a:r>
          </a:p>
          <a:p>
            <a:pPr>
              <a:buNone/>
            </a:pPr>
            <a:r>
              <a:rPr lang="en-US" dirty="0" smtClean="0"/>
              <a:t>May be an indicator of a secondary cause.</a:t>
            </a:r>
          </a:p>
          <a:p>
            <a:pPr>
              <a:buNone/>
            </a:pPr>
            <a:endParaRPr lang="en-US" dirty="0" smtClean="0"/>
          </a:p>
          <a:p>
            <a:pPr>
              <a:buNone/>
            </a:pPr>
            <a:r>
              <a:rPr lang="en-US" dirty="0" smtClean="0">
                <a:solidFill>
                  <a:schemeClr val="accent3">
                    <a:lumMod val="75000"/>
                  </a:schemeClr>
                </a:solidFill>
              </a:rPr>
              <a:t>Example:</a:t>
            </a:r>
          </a:p>
          <a:p>
            <a:pPr>
              <a:buFont typeface="Wingdings" pitchFamily="2" charset="2"/>
              <a:buChar char="Ø"/>
            </a:pPr>
            <a:r>
              <a:rPr lang="en-US" dirty="0" err="1" smtClean="0"/>
              <a:t>Pheochromocytoma</a:t>
            </a:r>
            <a:r>
              <a:rPr lang="en-US" dirty="0" smtClean="0"/>
              <a:t>: Attacks of sweating, headaches and palpitations. </a:t>
            </a:r>
          </a:p>
          <a:p>
            <a:pPr>
              <a:buFont typeface="Wingdings" pitchFamily="2" charset="2"/>
              <a:buChar char="Ø"/>
            </a:pPr>
            <a:r>
              <a:rPr lang="en-US" dirty="0" smtClean="0"/>
              <a:t>CVS diseases: </a:t>
            </a:r>
            <a:r>
              <a:rPr lang="en-US" dirty="0" err="1" smtClean="0"/>
              <a:t>Dyspnea</a:t>
            </a:r>
            <a:r>
              <a:rPr lang="en-US" dirty="0" smtClean="0"/>
              <a:t>.</a:t>
            </a:r>
          </a:p>
          <a:p>
            <a:pPr>
              <a:buNone/>
            </a:pPr>
            <a:endParaRPr lang="en-US" dirty="0" smtClean="0"/>
          </a:p>
          <a:p>
            <a:r>
              <a:rPr lang="en-US" dirty="0" smtClean="0"/>
              <a:t>History of medications.</a:t>
            </a:r>
          </a:p>
          <a:p>
            <a:pPr>
              <a:buFont typeface="Wingdings" pitchFamily="2" charset="2"/>
              <a:buChar char="Ø"/>
            </a:pPr>
            <a:endParaRPr lang="en-US" dirty="0" smtClean="0"/>
          </a:p>
          <a:p>
            <a:r>
              <a:rPr lang="en-US" dirty="0" smtClean="0"/>
              <a:t>Assess risk factors.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Clinical assessment (Examination)</a:t>
            </a:r>
            <a:endParaRPr lang="en-US" sz="3200" dirty="0"/>
          </a:p>
        </p:txBody>
      </p:sp>
      <p:sp>
        <p:nvSpPr>
          <p:cNvPr id="3" name="Content Placeholder 2"/>
          <p:cNvSpPr>
            <a:spLocks noGrp="1"/>
          </p:cNvSpPr>
          <p:nvPr>
            <p:ph idx="1"/>
          </p:nvPr>
        </p:nvSpPr>
        <p:spPr>
          <a:xfrm>
            <a:off x="428596" y="1500174"/>
            <a:ext cx="8429684" cy="4143403"/>
          </a:xfrm>
        </p:spPr>
        <p:txBody>
          <a:bodyPr>
            <a:normAutofit fontScale="70000" lnSpcReduction="20000"/>
          </a:bodyPr>
          <a:lstStyle/>
          <a:p>
            <a:pPr>
              <a:buNone/>
            </a:pPr>
            <a:r>
              <a:rPr lang="en-US" sz="3400" b="1" dirty="0" smtClean="0">
                <a:solidFill>
                  <a:srgbClr val="C00000"/>
                </a:solidFill>
              </a:rPr>
              <a:t>Diagnosis of hypertension according to NICE guideline 2011:</a:t>
            </a:r>
          </a:p>
          <a:p>
            <a:endParaRPr lang="en-US" dirty="0" smtClean="0"/>
          </a:p>
          <a:p>
            <a:pPr marL="274320" indent="-274320" fontAlgn="auto">
              <a:lnSpc>
                <a:spcPct val="90000"/>
              </a:lnSpc>
              <a:spcAft>
                <a:spcPts val="0"/>
              </a:spcAft>
              <a:defRPr/>
            </a:pPr>
            <a:r>
              <a:rPr lang="en-US" dirty="0" smtClean="0">
                <a:solidFill>
                  <a:schemeClr val="accent3">
                    <a:lumMod val="75000"/>
                  </a:schemeClr>
                </a:solidFill>
              </a:rPr>
              <a:t>Stage 1:</a:t>
            </a:r>
          </a:p>
          <a:p>
            <a:pPr marL="641033" lvl="1" indent="-274320" fontAlgn="auto">
              <a:lnSpc>
                <a:spcPct val="90000"/>
              </a:lnSpc>
              <a:spcAft>
                <a:spcPts val="0"/>
              </a:spcAft>
              <a:defRPr/>
            </a:pPr>
            <a:r>
              <a:rPr lang="en-US" sz="3200" dirty="0" smtClean="0"/>
              <a:t>Clinical Blood Pressure </a:t>
            </a:r>
            <a:r>
              <a:rPr lang="en-US" sz="2000" dirty="0" smtClean="0"/>
              <a:t>≥ </a:t>
            </a:r>
            <a:r>
              <a:rPr lang="en-US" sz="3200" dirty="0" smtClean="0"/>
              <a:t>140/90 mmHg</a:t>
            </a:r>
          </a:p>
          <a:p>
            <a:pPr marL="641033" lvl="1" indent="-274320" fontAlgn="auto">
              <a:lnSpc>
                <a:spcPct val="90000"/>
              </a:lnSpc>
              <a:spcAft>
                <a:spcPts val="0"/>
              </a:spcAft>
              <a:defRPr/>
            </a:pPr>
            <a:r>
              <a:rPr lang="en-US" sz="3200" dirty="0" smtClean="0"/>
              <a:t>Ambulatory Blood Pressure Monitoring (ABPM) </a:t>
            </a:r>
            <a:r>
              <a:rPr lang="en-US" sz="2000" dirty="0" smtClean="0"/>
              <a:t>≥</a:t>
            </a:r>
            <a:r>
              <a:rPr lang="en-US" sz="3200" dirty="0" smtClean="0"/>
              <a:t> 135/85 mmHg</a:t>
            </a:r>
          </a:p>
          <a:p>
            <a:pPr marL="641033" lvl="1" indent="-274320" fontAlgn="auto">
              <a:lnSpc>
                <a:spcPct val="90000"/>
              </a:lnSpc>
              <a:spcAft>
                <a:spcPts val="0"/>
              </a:spcAft>
              <a:defRPr/>
            </a:pPr>
            <a:r>
              <a:rPr lang="en-US" sz="3200" dirty="0" smtClean="0"/>
              <a:t>Home Blood Pressure Monitoring (HBPM) </a:t>
            </a:r>
            <a:r>
              <a:rPr lang="en-US" sz="2000" dirty="0" smtClean="0"/>
              <a:t>≥ </a:t>
            </a:r>
            <a:r>
              <a:rPr lang="en-US" sz="3200" dirty="0" smtClean="0"/>
              <a:t>135/85 mmHg</a:t>
            </a:r>
          </a:p>
          <a:p>
            <a:pPr marL="274320" indent="-274320" fontAlgn="auto">
              <a:lnSpc>
                <a:spcPct val="90000"/>
              </a:lnSpc>
              <a:spcAft>
                <a:spcPts val="0"/>
              </a:spcAft>
              <a:defRPr/>
            </a:pPr>
            <a:endParaRPr lang="en-US" dirty="0" smtClean="0"/>
          </a:p>
          <a:p>
            <a:pPr marL="274320" indent="-274320" fontAlgn="auto">
              <a:lnSpc>
                <a:spcPct val="90000"/>
              </a:lnSpc>
              <a:spcAft>
                <a:spcPts val="0"/>
              </a:spcAft>
              <a:defRPr/>
            </a:pPr>
            <a:r>
              <a:rPr lang="en-US" dirty="0" smtClean="0">
                <a:solidFill>
                  <a:schemeClr val="accent3">
                    <a:lumMod val="75000"/>
                  </a:schemeClr>
                </a:solidFill>
              </a:rPr>
              <a:t>Stage 2:</a:t>
            </a:r>
          </a:p>
          <a:p>
            <a:pPr marL="641033" lvl="1" indent="-274320" fontAlgn="auto">
              <a:lnSpc>
                <a:spcPct val="90000"/>
              </a:lnSpc>
              <a:spcAft>
                <a:spcPts val="0"/>
              </a:spcAft>
              <a:defRPr/>
            </a:pPr>
            <a:r>
              <a:rPr lang="en-US" sz="3200" dirty="0" smtClean="0"/>
              <a:t>Clinical Blood Pressure </a:t>
            </a:r>
            <a:r>
              <a:rPr lang="en-US" sz="2000" dirty="0" smtClean="0"/>
              <a:t>≥ </a:t>
            </a:r>
            <a:r>
              <a:rPr lang="en-US" sz="3200" dirty="0" smtClean="0"/>
              <a:t>160/100 mmHg</a:t>
            </a:r>
          </a:p>
          <a:p>
            <a:pPr marL="641033" lvl="1" indent="-274320" fontAlgn="auto">
              <a:lnSpc>
                <a:spcPct val="90000"/>
              </a:lnSpc>
              <a:spcAft>
                <a:spcPts val="0"/>
              </a:spcAft>
              <a:defRPr/>
            </a:pPr>
            <a:r>
              <a:rPr lang="en-US" sz="3200" dirty="0" smtClean="0"/>
              <a:t>Ambulatory Blood Pressure Monitoring (ABPM) </a:t>
            </a:r>
            <a:r>
              <a:rPr lang="en-US" sz="2000" dirty="0" smtClean="0"/>
              <a:t>≥ </a:t>
            </a:r>
            <a:r>
              <a:rPr lang="en-US" sz="3200" dirty="0" smtClean="0"/>
              <a:t>150/95 mmHg</a:t>
            </a:r>
          </a:p>
          <a:p>
            <a:pPr marL="641033" lvl="1" indent="-274320" fontAlgn="auto">
              <a:lnSpc>
                <a:spcPct val="90000"/>
              </a:lnSpc>
              <a:spcAft>
                <a:spcPts val="0"/>
              </a:spcAft>
              <a:defRPr/>
            </a:pPr>
            <a:r>
              <a:rPr lang="en-US" sz="3200" dirty="0" smtClean="0"/>
              <a:t>Home Blood Pressure Monitoring (HBPM) </a:t>
            </a:r>
            <a:r>
              <a:rPr lang="en-US" sz="2000" dirty="0" smtClean="0"/>
              <a:t>≥</a:t>
            </a:r>
            <a:r>
              <a:rPr lang="en-US" sz="3200" dirty="0" smtClean="0"/>
              <a:t> 150/95 mmHg</a:t>
            </a:r>
          </a:p>
          <a:p>
            <a:pPr marL="641033" lvl="1" indent="-274320" fontAlgn="auto">
              <a:lnSpc>
                <a:spcPct val="90000"/>
              </a:lnSpc>
              <a:spcAft>
                <a:spcPts val="0"/>
              </a:spcAft>
              <a:defRPr/>
            </a:pPr>
            <a:endParaRPr lang="en-US" sz="3200" dirty="0" smtClean="0"/>
          </a:p>
          <a:p>
            <a:pPr marL="274320" indent="-274320" fontAlgn="auto">
              <a:lnSpc>
                <a:spcPct val="90000"/>
              </a:lnSpc>
              <a:spcAft>
                <a:spcPts val="0"/>
              </a:spcAft>
              <a:defRPr/>
            </a:pPr>
            <a:r>
              <a:rPr lang="en-US" dirty="0" smtClean="0">
                <a:solidFill>
                  <a:schemeClr val="accent3">
                    <a:lumMod val="75000"/>
                  </a:schemeClr>
                </a:solidFill>
              </a:rPr>
              <a:t>Severe hypertension (Stage 3):</a:t>
            </a:r>
          </a:p>
          <a:p>
            <a:pPr marL="641033" lvl="1" indent="-274320" fontAlgn="auto">
              <a:lnSpc>
                <a:spcPct val="90000"/>
              </a:lnSpc>
              <a:spcAft>
                <a:spcPts val="0"/>
              </a:spcAft>
              <a:defRPr/>
            </a:pPr>
            <a:r>
              <a:rPr lang="en-US" sz="3200" dirty="0" smtClean="0"/>
              <a:t>Clinical Blood Pressure </a:t>
            </a:r>
            <a:r>
              <a:rPr lang="en-US" sz="2000" dirty="0" smtClean="0"/>
              <a:t>≥</a:t>
            </a:r>
            <a:r>
              <a:rPr lang="en-US" sz="3200" dirty="0" smtClean="0"/>
              <a:t> 180/110 mmHg</a:t>
            </a:r>
          </a:p>
          <a:p>
            <a:endParaRPr lang="en-US" dirty="0" smtClean="0"/>
          </a:p>
          <a:p>
            <a:endParaRPr lang="en-US" dirty="0"/>
          </a:p>
        </p:txBody>
      </p:sp>
      <p:sp>
        <p:nvSpPr>
          <p:cNvPr id="4" name="Rectangle 3"/>
          <p:cNvSpPr/>
          <p:nvPr/>
        </p:nvSpPr>
        <p:spPr>
          <a:xfrm>
            <a:off x="642910" y="5857892"/>
            <a:ext cx="7618496" cy="646331"/>
          </a:xfrm>
          <a:prstGeom prst="rect">
            <a:avLst/>
          </a:prstGeom>
          <a:ln w="28575">
            <a:solidFill>
              <a:schemeClr val="accent1">
                <a:lumMod val="75000"/>
              </a:schemeClr>
            </a:solidFill>
            <a:prstDash val="sysDash"/>
          </a:ln>
        </p:spPr>
        <p:txBody>
          <a:bodyPr wrap="none">
            <a:spAutoFit/>
          </a:bodyPr>
          <a:lstStyle/>
          <a:p>
            <a:r>
              <a:rPr lang="en-US" dirty="0" smtClean="0">
                <a:latin typeface="Albertus Extra Bold" pitchFamily="34" charset="0"/>
                <a:cs typeface="Arial" charset="0"/>
              </a:rPr>
              <a:t>*Note that ABPM and HBMP are used to avoid White Coat Hypertension.</a:t>
            </a:r>
          </a:p>
          <a:p>
            <a:r>
              <a:rPr lang="en-US" dirty="0" smtClean="0">
                <a:latin typeface="Albertus Extra Bold" pitchFamily="34" charset="0"/>
                <a:cs typeface="Arial" charset="0"/>
              </a:rPr>
              <a:t>* Higher value of systolic/diastolic should be taken.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Clinical assessment</a:t>
            </a:r>
            <a:endParaRPr lang="en-US" sz="3200" dirty="0"/>
          </a:p>
        </p:txBody>
      </p:sp>
      <p:sp>
        <p:nvSpPr>
          <p:cNvPr id="3" name="Content Placeholder 2"/>
          <p:cNvSpPr>
            <a:spLocks noGrp="1"/>
          </p:cNvSpPr>
          <p:nvPr>
            <p:ph idx="1"/>
          </p:nvPr>
        </p:nvSpPr>
        <p:spPr/>
        <p:txBody>
          <a:bodyPr>
            <a:normAutofit fontScale="70000" lnSpcReduction="20000"/>
          </a:bodyPr>
          <a:lstStyle/>
          <a:p>
            <a:pPr>
              <a:buNone/>
            </a:pPr>
            <a:r>
              <a:rPr lang="en-US" b="1" i="1" dirty="0" smtClean="0">
                <a:solidFill>
                  <a:schemeClr val="accent3">
                    <a:lumMod val="75000"/>
                  </a:schemeClr>
                </a:solidFill>
              </a:rPr>
              <a:t>Measuring blood pressure:</a:t>
            </a:r>
          </a:p>
          <a:p>
            <a:endParaRPr lang="en-US" dirty="0" smtClean="0"/>
          </a:p>
          <a:p>
            <a:r>
              <a:rPr lang="en-US" dirty="0" smtClean="0"/>
              <a:t>To measure it the patient needs to be:</a:t>
            </a:r>
          </a:p>
          <a:p>
            <a:endParaRPr lang="en-US" dirty="0" smtClean="0"/>
          </a:p>
          <a:p>
            <a:pPr>
              <a:buFont typeface="Wingdings" pitchFamily="2" charset="2"/>
              <a:buChar char="Ø"/>
            </a:pPr>
            <a:r>
              <a:rPr lang="en-US" dirty="0" smtClean="0"/>
              <a:t>Relaxed and comfortable (at least 5 minutes).</a:t>
            </a:r>
          </a:p>
          <a:p>
            <a:pPr>
              <a:buFont typeface="Wingdings" pitchFamily="2" charset="2"/>
              <a:buChar char="Ø"/>
            </a:pPr>
            <a:r>
              <a:rPr lang="en-US" dirty="0" smtClean="0"/>
              <a:t>Arm </a:t>
            </a:r>
            <a:r>
              <a:rPr lang="en-GB" sz="3100" dirty="0" smtClean="0"/>
              <a:t>well supported and placed at heart level.</a:t>
            </a:r>
          </a:p>
          <a:p>
            <a:pPr>
              <a:buFont typeface="Wingdings" pitchFamily="2" charset="2"/>
              <a:buChar char="Ø"/>
            </a:pPr>
            <a:r>
              <a:rPr lang="en-GB" sz="3100" dirty="0" smtClean="0"/>
              <a:t>Pressure cuff should encircle at least 80% of the upper arm.</a:t>
            </a:r>
            <a:endParaRPr lang="en-US" sz="3100" dirty="0" smtClean="0"/>
          </a:p>
          <a:p>
            <a:endParaRPr lang="en-US" dirty="0" smtClean="0"/>
          </a:p>
          <a:p>
            <a:endParaRPr lang="en-US" dirty="0" smtClean="0"/>
          </a:p>
          <a:p>
            <a:r>
              <a:rPr lang="en-US" dirty="0" smtClean="0"/>
              <a:t>Both arms should be measured and if the difference exceeds 20 mmHg, repeat the measurements.</a:t>
            </a:r>
          </a:p>
          <a:p>
            <a:endParaRPr lang="en-US" dirty="0" smtClean="0"/>
          </a:p>
          <a:p>
            <a:r>
              <a:rPr lang="en-US" dirty="0" smtClean="0"/>
              <a:t>If the difference in readings between arms remains more than 20 mmHg on the second measurement, measure </a:t>
            </a:r>
            <a:r>
              <a:rPr lang="en-US" sz="3100" dirty="0" smtClean="0"/>
              <a:t>subsequent</a:t>
            </a:r>
            <a:r>
              <a:rPr lang="en-US" dirty="0" smtClean="0"/>
              <a:t> blood pressures in the arm with the higher reading.</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Clinical assessment</a:t>
            </a:r>
            <a:endParaRPr lang="en-US" sz="3200" dirty="0"/>
          </a:p>
        </p:txBody>
      </p:sp>
      <p:sp>
        <p:nvSpPr>
          <p:cNvPr id="3" name="Content Placeholder 2"/>
          <p:cNvSpPr>
            <a:spLocks noGrp="1"/>
          </p:cNvSpPr>
          <p:nvPr>
            <p:ph idx="1"/>
          </p:nvPr>
        </p:nvSpPr>
        <p:spPr/>
        <p:txBody>
          <a:bodyPr>
            <a:normAutofit fontScale="92500" lnSpcReduction="20000"/>
          </a:bodyPr>
          <a:lstStyle/>
          <a:p>
            <a:r>
              <a:rPr lang="en-US" dirty="0" smtClean="0"/>
              <a:t>If blood pressure measure </a:t>
            </a:r>
            <a:r>
              <a:rPr lang="en-US" sz="2000" dirty="0" smtClean="0"/>
              <a:t>≥ </a:t>
            </a:r>
            <a:r>
              <a:rPr lang="en-US" dirty="0" smtClean="0"/>
              <a:t>140/90 mmHg a second measurement should be taken.</a:t>
            </a:r>
          </a:p>
          <a:p>
            <a:endParaRPr lang="en-US" dirty="0" smtClean="0"/>
          </a:p>
          <a:p>
            <a:r>
              <a:rPr lang="en-US" dirty="0" smtClean="0"/>
              <a:t>If the second reading is substantially different a third reading can also be taken. </a:t>
            </a:r>
          </a:p>
          <a:p>
            <a:endParaRPr lang="en-US" dirty="0" smtClean="0"/>
          </a:p>
          <a:p>
            <a:endParaRPr lang="en-US" dirty="0" smtClean="0"/>
          </a:p>
          <a:p>
            <a:endParaRPr lang="en-US" dirty="0" smtClean="0"/>
          </a:p>
          <a:p>
            <a:r>
              <a:rPr lang="en-US" dirty="0" smtClean="0"/>
              <a:t>If hypertension is not diagnosed, reassess at least every 5 years subsequently, and consider to measure it more frequently if Pre-hypertensive.</a:t>
            </a:r>
            <a:endParaRPr lang="en-US" dirty="0"/>
          </a:p>
        </p:txBody>
      </p:sp>
      <p:sp>
        <p:nvSpPr>
          <p:cNvPr id="5" name="Rectangle 4"/>
          <p:cNvSpPr/>
          <p:nvPr/>
        </p:nvSpPr>
        <p:spPr>
          <a:xfrm>
            <a:off x="857224" y="3786190"/>
            <a:ext cx="6715172" cy="369332"/>
          </a:xfrm>
          <a:prstGeom prst="rect">
            <a:avLst/>
          </a:prstGeom>
        </p:spPr>
        <p:txBody>
          <a:bodyPr wrap="square">
            <a:spAutoFit/>
          </a:bodyPr>
          <a:lstStyle/>
          <a:p>
            <a:r>
              <a:rPr lang="en-US" sz="1200" u="sng" dirty="0" smtClean="0">
                <a:solidFill>
                  <a:srgbClr val="C00000"/>
                </a:solidFill>
              </a:rPr>
              <a:t>*</a:t>
            </a:r>
            <a:r>
              <a:rPr lang="en-US" u="sng" dirty="0" smtClean="0">
                <a:solidFill>
                  <a:srgbClr val="C00000"/>
                </a:solidFill>
                <a:latin typeface="Albertus Extra Bold" pitchFamily="34" charset="0"/>
                <a:cs typeface="Arial" charset="0"/>
              </a:rPr>
              <a:t>Note the lowest value is considered to be clinic blood pressure.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Clinical assessment (Other examinations)</a:t>
            </a:r>
            <a:endParaRPr lang="en-US" sz="3200" dirty="0"/>
          </a:p>
        </p:txBody>
      </p:sp>
      <p:sp>
        <p:nvSpPr>
          <p:cNvPr id="3" name="Content Placeholder 2"/>
          <p:cNvSpPr>
            <a:spLocks noGrp="1"/>
          </p:cNvSpPr>
          <p:nvPr>
            <p:ph idx="1"/>
          </p:nvPr>
        </p:nvSpPr>
        <p:spPr>
          <a:xfrm>
            <a:off x="457200" y="1775191"/>
            <a:ext cx="8229600" cy="4868519"/>
          </a:xfrm>
        </p:spPr>
        <p:txBody>
          <a:bodyPr>
            <a:normAutofit/>
          </a:bodyPr>
          <a:lstStyle/>
          <a:p>
            <a:r>
              <a:rPr lang="en-US" dirty="0" smtClean="0"/>
              <a:t>Signs of underlying cause:</a:t>
            </a:r>
          </a:p>
          <a:p>
            <a:endParaRPr lang="en-US" dirty="0" smtClean="0"/>
          </a:p>
          <a:p>
            <a:pPr>
              <a:buFont typeface="Wingdings" pitchFamily="2" charset="2"/>
              <a:buChar char="Ø"/>
            </a:pPr>
            <a:r>
              <a:rPr lang="en-US" dirty="0" smtClean="0"/>
              <a:t>Renal artery bruits in: </a:t>
            </a:r>
            <a:r>
              <a:rPr lang="en-US" dirty="0" smtClean="0">
                <a:solidFill>
                  <a:schemeClr val="accent3">
                    <a:lumMod val="75000"/>
                  </a:schemeClr>
                </a:solidFill>
              </a:rPr>
              <a:t>Renal artery </a:t>
            </a:r>
            <a:r>
              <a:rPr lang="en-US" dirty="0" err="1" smtClean="0">
                <a:solidFill>
                  <a:schemeClr val="accent3">
                    <a:lumMod val="75000"/>
                  </a:schemeClr>
                </a:solidFill>
              </a:rPr>
              <a:t>stenosis</a:t>
            </a:r>
            <a:r>
              <a:rPr lang="en-US" dirty="0" smtClean="0">
                <a:solidFill>
                  <a:schemeClr val="accent3">
                    <a:lumMod val="75000"/>
                  </a:schemeClr>
                </a:solidFill>
              </a:rPr>
              <a:t>.</a:t>
            </a:r>
          </a:p>
          <a:p>
            <a:pPr>
              <a:buFont typeface="Wingdings" pitchFamily="2" charset="2"/>
              <a:buChar char="Ø"/>
            </a:pPr>
            <a:r>
              <a:rPr lang="en-US" dirty="0" err="1" smtClean="0"/>
              <a:t>Radiofemoral</a:t>
            </a:r>
            <a:r>
              <a:rPr lang="en-US" dirty="0" smtClean="0"/>
              <a:t> delay in: </a:t>
            </a:r>
            <a:r>
              <a:rPr lang="en-US" dirty="0" err="1" smtClean="0">
                <a:solidFill>
                  <a:schemeClr val="accent3">
                    <a:lumMod val="75000"/>
                  </a:schemeClr>
                </a:solidFill>
              </a:rPr>
              <a:t>Coarctation</a:t>
            </a:r>
            <a:r>
              <a:rPr lang="en-US" dirty="0" smtClean="0">
                <a:solidFill>
                  <a:schemeClr val="accent3">
                    <a:lumMod val="75000"/>
                  </a:schemeClr>
                </a:solidFill>
              </a:rPr>
              <a:t> of aorta.</a:t>
            </a:r>
          </a:p>
          <a:p>
            <a:pPr>
              <a:buFont typeface="Wingdings" pitchFamily="2" charset="2"/>
              <a:buChar char="Ø"/>
            </a:pPr>
            <a:r>
              <a:rPr lang="en-US" dirty="0" err="1" smtClean="0"/>
              <a:t>Cushingoid</a:t>
            </a:r>
            <a:r>
              <a:rPr lang="en-US" dirty="0" smtClean="0"/>
              <a:t> appearance: </a:t>
            </a:r>
            <a:r>
              <a:rPr lang="en-US" dirty="0" smtClean="0">
                <a:solidFill>
                  <a:schemeClr val="accent3">
                    <a:lumMod val="75000"/>
                  </a:schemeClr>
                </a:solidFill>
              </a:rPr>
              <a:t>Cushing syndrome</a:t>
            </a:r>
            <a:r>
              <a:rPr lang="en-US" dirty="0" smtClean="0"/>
              <a:t>.</a:t>
            </a:r>
          </a:p>
          <a:p>
            <a:pPr>
              <a:buFont typeface="Wingdings" pitchFamily="2" charset="2"/>
              <a:buChar char="Ø"/>
            </a:pPr>
            <a:r>
              <a:rPr lang="en-US" dirty="0" smtClean="0"/>
              <a:t>Skin lesions of Neurofibromatosis: </a:t>
            </a:r>
            <a:r>
              <a:rPr lang="en-US" dirty="0" err="1" smtClean="0">
                <a:solidFill>
                  <a:schemeClr val="accent3">
                    <a:lumMod val="75000"/>
                  </a:schemeClr>
                </a:solidFill>
              </a:rPr>
              <a:t>pheochromocytoma</a:t>
            </a:r>
            <a:r>
              <a:rPr lang="en-US" dirty="0" smtClean="0">
                <a:solidFill>
                  <a:schemeClr val="accent3">
                    <a:lumMod val="75000"/>
                  </a:schemeClr>
                </a:solidFill>
              </a:rPr>
              <a:t>.</a:t>
            </a:r>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642910" y="1643050"/>
            <a:ext cx="7858180" cy="5043510"/>
          </a:xfrm>
        </p:spPr>
        <p:txBody>
          <a:bodyPr>
            <a:normAutofit fontScale="32500" lnSpcReduction="20000"/>
          </a:bodyPr>
          <a:lstStyle/>
          <a:p>
            <a:pPr marL="432000">
              <a:lnSpc>
                <a:spcPts val="1800"/>
              </a:lnSpc>
              <a:buFont typeface="Wingdings" pitchFamily="2" charset="2"/>
              <a:buChar char="Ø"/>
            </a:pPr>
            <a:r>
              <a:rPr lang="en-US" sz="6400" b="1" dirty="0" smtClean="0">
                <a:solidFill>
                  <a:schemeClr val="accent1">
                    <a:lumMod val="75000"/>
                  </a:schemeClr>
                </a:solidFill>
                <a:latin typeface="+mj-lt"/>
              </a:rPr>
              <a:t>General concepts and definition.</a:t>
            </a:r>
          </a:p>
          <a:p>
            <a:pPr marL="432000">
              <a:lnSpc>
                <a:spcPts val="1800"/>
              </a:lnSpc>
              <a:buNone/>
            </a:pPr>
            <a:endParaRPr lang="en-US" sz="6400" b="1" dirty="0" smtClean="0">
              <a:solidFill>
                <a:schemeClr val="accent1">
                  <a:lumMod val="75000"/>
                </a:schemeClr>
              </a:solidFill>
              <a:latin typeface="+mj-lt"/>
            </a:endParaRPr>
          </a:p>
          <a:p>
            <a:pPr marL="432000">
              <a:lnSpc>
                <a:spcPts val="1800"/>
              </a:lnSpc>
              <a:buFont typeface="Wingdings" pitchFamily="2" charset="2"/>
              <a:buChar char="Ø"/>
            </a:pPr>
            <a:r>
              <a:rPr lang="en-US" sz="6400" b="1" dirty="0" smtClean="0">
                <a:solidFill>
                  <a:schemeClr val="accent1">
                    <a:lumMod val="75000"/>
                  </a:schemeClr>
                </a:solidFill>
                <a:latin typeface="+mj-lt"/>
              </a:rPr>
              <a:t>Classification.</a:t>
            </a:r>
          </a:p>
          <a:p>
            <a:pPr marL="432000">
              <a:lnSpc>
                <a:spcPts val="1800"/>
              </a:lnSpc>
              <a:buFont typeface="Wingdings" pitchFamily="2" charset="2"/>
              <a:buChar char="Ø"/>
            </a:pPr>
            <a:endParaRPr lang="en-US" sz="6400" b="1" dirty="0" smtClean="0">
              <a:solidFill>
                <a:schemeClr val="accent1">
                  <a:lumMod val="75000"/>
                </a:schemeClr>
              </a:solidFill>
              <a:latin typeface="+mj-lt"/>
            </a:endParaRPr>
          </a:p>
          <a:p>
            <a:pPr marL="432000">
              <a:lnSpc>
                <a:spcPts val="1800"/>
              </a:lnSpc>
              <a:buFont typeface="Wingdings" pitchFamily="2" charset="2"/>
              <a:buChar char="Ø"/>
            </a:pPr>
            <a:r>
              <a:rPr lang="en-US" sz="6400" b="1" dirty="0" smtClean="0">
                <a:solidFill>
                  <a:schemeClr val="accent1">
                    <a:lumMod val="75000"/>
                  </a:schemeClr>
                </a:solidFill>
                <a:latin typeface="+mj-lt"/>
              </a:rPr>
              <a:t>Epidemiology.</a:t>
            </a:r>
          </a:p>
          <a:p>
            <a:pPr marL="432000">
              <a:lnSpc>
                <a:spcPts val="1800"/>
              </a:lnSpc>
              <a:buFont typeface="Wingdings" pitchFamily="2" charset="2"/>
              <a:buChar char="Ø"/>
            </a:pPr>
            <a:endParaRPr lang="en-US" sz="6400" b="1" dirty="0" smtClean="0">
              <a:solidFill>
                <a:schemeClr val="accent1">
                  <a:lumMod val="75000"/>
                </a:schemeClr>
              </a:solidFill>
              <a:latin typeface="+mj-lt"/>
            </a:endParaRPr>
          </a:p>
          <a:p>
            <a:pPr marL="432000">
              <a:lnSpc>
                <a:spcPts val="1800"/>
              </a:lnSpc>
              <a:buFont typeface="Wingdings" pitchFamily="2" charset="2"/>
              <a:buChar char="Ø"/>
            </a:pPr>
            <a:r>
              <a:rPr lang="en-US" sz="6400" b="1" dirty="0" smtClean="0">
                <a:solidFill>
                  <a:schemeClr val="accent1">
                    <a:lumMod val="75000"/>
                  </a:schemeClr>
                </a:solidFill>
                <a:latin typeface="+mj-lt"/>
              </a:rPr>
              <a:t>Types of hypertension.</a:t>
            </a:r>
          </a:p>
          <a:p>
            <a:pPr marL="432000">
              <a:lnSpc>
                <a:spcPts val="1800"/>
              </a:lnSpc>
              <a:buFont typeface="Wingdings" pitchFamily="2" charset="2"/>
              <a:buChar char="Ø"/>
            </a:pPr>
            <a:endParaRPr lang="en-US" sz="6400" b="1" dirty="0" smtClean="0">
              <a:solidFill>
                <a:schemeClr val="accent1">
                  <a:lumMod val="75000"/>
                </a:schemeClr>
              </a:solidFill>
              <a:latin typeface="+mj-lt"/>
            </a:endParaRPr>
          </a:p>
          <a:p>
            <a:pPr marL="432000">
              <a:lnSpc>
                <a:spcPts val="1800"/>
              </a:lnSpc>
              <a:buFont typeface="Wingdings" pitchFamily="2" charset="2"/>
              <a:buChar char="Ø"/>
            </a:pPr>
            <a:r>
              <a:rPr lang="en-US" sz="6400" b="1" dirty="0" smtClean="0">
                <a:solidFill>
                  <a:schemeClr val="accent1">
                    <a:lumMod val="75000"/>
                  </a:schemeClr>
                </a:solidFill>
                <a:latin typeface="+mj-lt"/>
              </a:rPr>
              <a:t> Risk factors of hypertension.</a:t>
            </a:r>
          </a:p>
          <a:p>
            <a:pPr marL="432000">
              <a:lnSpc>
                <a:spcPts val="1800"/>
              </a:lnSpc>
              <a:buFont typeface="Wingdings" pitchFamily="2" charset="2"/>
              <a:buChar char="Ø"/>
            </a:pPr>
            <a:endParaRPr lang="en-US" sz="6400" b="1" dirty="0" smtClean="0">
              <a:solidFill>
                <a:schemeClr val="accent1">
                  <a:lumMod val="75000"/>
                </a:schemeClr>
              </a:solidFill>
              <a:latin typeface="+mj-lt"/>
            </a:endParaRPr>
          </a:p>
          <a:p>
            <a:pPr marL="432000">
              <a:lnSpc>
                <a:spcPts val="1800"/>
              </a:lnSpc>
              <a:buFont typeface="Wingdings" pitchFamily="2" charset="2"/>
              <a:buChar char="Ø"/>
            </a:pPr>
            <a:r>
              <a:rPr lang="en-US" sz="6400" b="1" dirty="0" smtClean="0">
                <a:solidFill>
                  <a:schemeClr val="accent1">
                    <a:lumMod val="75000"/>
                  </a:schemeClr>
                </a:solidFill>
                <a:latin typeface="+mj-lt"/>
              </a:rPr>
              <a:t>Clinical assessment (history, examination and investigation).</a:t>
            </a:r>
          </a:p>
          <a:p>
            <a:pPr marL="432000">
              <a:lnSpc>
                <a:spcPts val="1800"/>
              </a:lnSpc>
              <a:buFont typeface="Wingdings" pitchFamily="2" charset="2"/>
              <a:buChar char="Ø"/>
            </a:pPr>
            <a:endParaRPr lang="en-US" sz="6400" b="1" dirty="0" smtClean="0">
              <a:solidFill>
                <a:schemeClr val="accent1">
                  <a:lumMod val="75000"/>
                </a:schemeClr>
              </a:solidFill>
            </a:endParaRPr>
          </a:p>
          <a:p>
            <a:pPr marL="432000">
              <a:lnSpc>
                <a:spcPts val="1800"/>
              </a:lnSpc>
              <a:buFont typeface="Wingdings" pitchFamily="2" charset="2"/>
              <a:buChar char="Ø"/>
            </a:pPr>
            <a:r>
              <a:rPr lang="en-US" sz="6400" b="1" dirty="0" smtClean="0">
                <a:solidFill>
                  <a:schemeClr val="accent1">
                    <a:lumMod val="75000"/>
                  </a:schemeClr>
                </a:solidFill>
              </a:rPr>
              <a:t>Complications.</a:t>
            </a:r>
          </a:p>
          <a:p>
            <a:pPr marL="432000">
              <a:lnSpc>
                <a:spcPts val="1800"/>
              </a:lnSpc>
              <a:buFont typeface="Wingdings" pitchFamily="2" charset="2"/>
              <a:buChar char="Ø"/>
            </a:pPr>
            <a:endParaRPr lang="en-US" sz="6400" b="1" dirty="0" smtClean="0">
              <a:solidFill>
                <a:schemeClr val="accent1">
                  <a:lumMod val="75000"/>
                </a:schemeClr>
              </a:solidFill>
            </a:endParaRPr>
          </a:p>
          <a:p>
            <a:pPr marL="432000">
              <a:lnSpc>
                <a:spcPts val="1800"/>
              </a:lnSpc>
              <a:buFont typeface="Wingdings" pitchFamily="2" charset="2"/>
              <a:buChar char="Ø"/>
            </a:pPr>
            <a:r>
              <a:rPr lang="en-US" sz="6400" b="1" dirty="0" smtClean="0">
                <a:solidFill>
                  <a:schemeClr val="accent1">
                    <a:lumMod val="75000"/>
                  </a:schemeClr>
                </a:solidFill>
              </a:rPr>
              <a:t> Management (Pharmacological and non-pharmacological).</a:t>
            </a:r>
          </a:p>
          <a:p>
            <a:pPr marL="432000">
              <a:lnSpc>
                <a:spcPts val="1800"/>
              </a:lnSpc>
              <a:buFont typeface="Wingdings" pitchFamily="2" charset="2"/>
              <a:buChar char="Ø"/>
            </a:pPr>
            <a:endParaRPr lang="en-US" sz="6400" b="1" dirty="0" smtClean="0">
              <a:solidFill>
                <a:schemeClr val="accent1">
                  <a:lumMod val="75000"/>
                </a:schemeClr>
              </a:solidFill>
            </a:endParaRPr>
          </a:p>
          <a:p>
            <a:pPr marL="432000">
              <a:lnSpc>
                <a:spcPts val="1800"/>
              </a:lnSpc>
              <a:buFont typeface="Wingdings" pitchFamily="2" charset="2"/>
              <a:buChar char="Ø"/>
            </a:pPr>
            <a:r>
              <a:rPr lang="en-US" sz="6400" b="1" dirty="0" smtClean="0">
                <a:solidFill>
                  <a:schemeClr val="accent1">
                    <a:lumMod val="75000"/>
                  </a:schemeClr>
                </a:solidFill>
              </a:rPr>
              <a:t>Prevention.</a:t>
            </a:r>
          </a:p>
          <a:p>
            <a:pPr marL="432000">
              <a:lnSpc>
                <a:spcPts val="1800"/>
              </a:lnSpc>
              <a:buFont typeface="Wingdings" pitchFamily="2" charset="2"/>
              <a:buChar char="Ø"/>
            </a:pPr>
            <a:endParaRPr lang="en-US" sz="6400" b="1" dirty="0" smtClean="0">
              <a:solidFill>
                <a:schemeClr val="accent1">
                  <a:lumMod val="75000"/>
                </a:schemeClr>
              </a:solidFill>
            </a:endParaRPr>
          </a:p>
          <a:p>
            <a:pPr marL="432000">
              <a:lnSpc>
                <a:spcPts val="1800"/>
              </a:lnSpc>
              <a:buFont typeface="Wingdings" pitchFamily="2" charset="2"/>
              <a:buChar char="Ø"/>
            </a:pPr>
            <a:r>
              <a:rPr lang="en-US" sz="6400" b="1" dirty="0" smtClean="0">
                <a:solidFill>
                  <a:schemeClr val="accent1">
                    <a:lumMod val="75000"/>
                  </a:schemeClr>
                </a:solidFill>
              </a:rPr>
              <a:t>Clinical orientation: Video and case.</a:t>
            </a:r>
          </a:p>
          <a:p>
            <a:pPr marL="432000">
              <a:lnSpc>
                <a:spcPts val="1800"/>
              </a:lnSpc>
              <a:buFont typeface="Wingdings" pitchFamily="2" charset="2"/>
              <a:buChar char="Ø"/>
            </a:pPr>
            <a:endParaRPr lang="en-US" sz="6400" b="1" dirty="0" smtClean="0">
              <a:solidFill>
                <a:schemeClr val="accent1">
                  <a:lumMod val="75000"/>
                </a:schemeClr>
              </a:solidFill>
            </a:endParaRPr>
          </a:p>
          <a:p>
            <a:pPr marL="432000">
              <a:lnSpc>
                <a:spcPts val="1800"/>
              </a:lnSpc>
              <a:buFont typeface="Wingdings" pitchFamily="2" charset="2"/>
              <a:buChar char="Ø"/>
            </a:pPr>
            <a:r>
              <a:rPr lang="en-US" sz="6400" b="1" dirty="0" smtClean="0">
                <a:solidFill>
                  <a:schemeClr val="accent1">
                    <a:lumMod val="75000"/>
                  </a:schemeClr>
                </a:solidFill>
              </a:rPr>
              <a:t>References.</a:t>
            </a:r>
          </a:p>
          <a:p>
            <a:pPr>
              <a:lnSpc>
                <a:spcPct val="120000"/>
              </a:lnSpc>
              <a:buFont typeface="Wingdings" pitchFamily="2" charset="2"/>
              <a:buChar char="Ø"/>
            </a:pPr>
            <a:endParaRPr lang="en-US" sz="5600" b="1" dirty="0" smtClean="0">
              <a:latin typeface="+mj-lt"/>
            </a:endParaRPr>
          </a:p>
          <a:p>
            <a:pPr>
              <a:lnSpc>
                <a:spcPct val="120000"/>
              </a:lnSpc>
              <a:buFont typeface="Wingdings" pitchFamily="2" charset="2"/>
              <a:buChar char="Ø"/>
            </a:pPr>
            <a:endParaRPr lang="en-US" sz="5600" b="1" dirty="0" smtClean="0">
              <a:latin typeface="+mj-lt"/>
            </a:endParaRPr>
          </a:p>
          <a:p>
            <a:endParaRPr lang="en-US" dirty="0"/>
          </a:p>
        </p:txBody>
      </p:sp>
      <p:pic>
        <p:nvPicPr>
          <p:cNvPr id="4" name="Picture 2" descr="http://www.aperfectworld.org/clipart/healthcare/blood_pressure02.GIF"/>
          <p:cNvPicPr>
            <a:picLocks noChangeAspect="1" noChangeArrowheads="1"/>
          </p:cNvPicPr>
          <p:nvPr/>
        </p:nvPicPr>
        <p:blipFill>
          <a:blip r:embed="rId2" cstate="print"/>
          <a:srcRect/>
          <a:stretch>
            <a:fillRect/>
          </a:stretch>
        </p:blipFill>
        <p:spPr bwMode="auto">
          <a:xfrm>
            <a:off x="5652120" y="1700808"/>
            <a:ext cx="2790591" cy="206084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Clinical assessment (Other examinations)</a:t>
            </a:r>
          </a:p>
        </p:txBody>
      </p:sp>
      <p:sp>
        <p:nvSpPr>
          <p:cNvPr id="3" name="Content Placeholder 2"/>
          <p:cNvSpPr>
            <a:spLocks noGrp="1"/>
          </p:cNvSpPr>
          <p:nvPr>
            <p:ph idx="1"/>
          </p:nvPr>
        </p:nvSpPr>
        <p:spPr/>
        <p:txBody>
          <a:bodyPr>
            <a:normAutofit lnSpcReduction="10000"/>
          </a:bodyPr>
          <a:lstStyle/>
          <a:p>
            <a:r>
              <a:rPr lang="en-US" sz="3000" dirty="0" smtClean="0"/>
              <a:t>Signs of organ damage and complications:</a:t>
            </a:r>
          </a:p>
          <a:p>
            <a:endParaRPr lang="en-US" sz="3000" dirty="0" smtClean="0"/>
          </a:p>
          <a:p>
            <a:pPr>
              <a:buFont typeface="Wingdings" pitchFamily="2" charset="2"/>
              <a:buChar char="Ø"/>
            </a:pPr>
            <a:r>
              <a:rPr lang="en-US" sz="3000" dirty="0" err="1" smtClean="0">
                <a:solidFill>
                  <a:schemeClr val="accent3">
                    <a:lumMod val="75000"/>
                  </a:schemeClr>
                </a:solidFill>
              </a:rPr>
              <a:t>Fundoscopic</a:t>
            </a:r>
            <a:r>
              <a:rPr lang="en-US" sz="3000" dirty="0" smtClean="0">
                <a:solidFill>
                  <a:schemeClr val="accent3">
                    <a:lumMod val="75000"/>
                  </a:schemeClr>
                </a:solidFill>
              </a:rPr>
              <a:t> exam:</a:t>
            </a:r>
          </a:p>
          <a:p>
            <a:pPr>
              <a:buNone/>
            </a:pPr>
            <a:r>
              <a:rPr lang="en-US" sz="3000" dirty="0" smtClean="0"/>
              <a:t> link between the presence of certain signs of hypertensive retinopathy and an increased cardiovascular risk (</a:t>
            </a:r>
            <a:r>
              <a:rPr lang="en-US" sz="3000" dirty="0" err="1" smtClean="0"/>
              <a:t>eg</a:t>
            </a:r>
            <a:r>
              <a:rPr lang="en-US" sz="3000" dirty="0" smtClean="0"/>
              <a:t>, stroke).</a:t>
            </a:r>
          </a:p>
          <a:p>
            <a:pPr>
              <a:buFont typeface="Wingdings" pitchFamily="2" charset="2"/>
              <a:buChar char="Ø"/>
            </a:pPr>
            <a:endParaRPr lang="en-US" sz="3000" dirty="0" smtClean="0"/>
          </a:p>
          <a:p>
            <a:pPr>
              <a:buFont typeface="Wingdings" pitchFamily="2" charset="2"/>
              <a:buChar char="Ø"/>
            </a:pPr>
            <a:r>
              <a:rPr lang="en-US" sz="3000" dirty="0" smtClean="0">
                <a:solidFill>
                  <a:schemeClr val="accent3">
                    <a:lumMod val="75000"/>
                  </a:schemeClr>
                </a:solidFill>
              </a:rPr>
              <a:t>Full cardiovascular examination:</a:t>
            </a:r>
          </a:p>
          <a:p>
            <a:pPr>
              <a:buNone/>
            </a:pPr>
            <a:r>
              <a:rPr lang="en-US" sz="3000" dirty="0" smtClean="0"/>
              <a:t>looking for carotid bruits, murmurs and any abnormal peripheral vascular signs and edema)</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Clinical assessment (Investigation)</a:t>
            </a:r>
            <a:endParaRPr lang="en-US" sz="3200" dirty="0"/>
          </a:p>
        </p:txBody>
      </p:sp>
      <p:sp>
        <p:nvSpPr>
          <p:cNvPr id="3" name="Content Placeholder 2"/>
          <p:cNvSpPr>
            <a:spLocks noGrp="1"/>
          </p:cNvSpPr>
          <p:nvPr>
            <p:ph idx="1"/>
          </p:nvPr>
        </p:nvSpPr>
        <p:spPr/>
        <p:txBody>
          <a:bodyPr>
            <a:normAutofit lnSpcReduction="10000"/>
          </a:bodyPr>
          <a:lstStyle/>
          <a:p>
            <a:r>
              <a:rPr lang="en-US" dirty="0" smtClean="0">
                <a:solidFill>
                  <a:srgbClr val="C00000"/>
                </a:solidFill>
              </a:rPr>
              <a:t>Laboratory Tests:</a:t>
            </a:r>
          </a:p>
          <a:p>
            <a:endParaRPr lang="en-US" dirty="0" smtClean="0"/>
          </a:p>
          <a:p>
            <a:r>
              <a:rPr lang="en-US" dirty="0" smtClean="0">
                <a:solidFill>
                  <a:schemeClr val="accent3">
                    <a:lumMod val="50000"/>
                  </a:schemeClr>
                </a:solidFill>
              </a:rPr>
              <a:t>Routine laboratory tests(for all patients):</a:t>
            </a:r>
          </a:p>
          <a:p>
            <a:pPr lvl="1"/>
            <a:r>
              <a:rPr lang="en-US" dirty="0" smtClean="0"/>
              <a:t>CBC.</a:t>
            </a:r>
          </a:p>
          <a:p>
            <a:pPr lvl="1"/>
            <a:r>
              <a:rPr lang="en-US" dirty="0" smtClean="0"/>
              <a:t>Urinalysis.</a:t>
            </a:r>
          </a:p>
          <a:p>
            <a:pPr lvl="1"/>
            <a:r>
              <a:rPr lang="en-US" dirty="0" smtClean="0"/>
              <a:t>Blood chemistry( K, Na, </a:t>
            </a:r>
            <a:r>
              <a:rPr lang="en-US" dirty="0" err="1" smtClean="0"/>
              <a:t>creatinine</a:t>
            </a:r>
            <a:r>
              <a:rPr lang="en-US" dirty="0" smtClean="0"/>
              <a:t>).</a:t>
            </a:r>
          </a:p>
          <a:p>
            <a:pPr lvl="1"/>
            <a:r>
              <a:rPr lang="en-US" dirty="0" smtClean="0"/>
              <a:t>Fasting blood glucose.</a:t>
            </a:r>
          </a:p>
          <a:p>
            <a:pPr lvl="1"/>
            <a:r>
              <a:rPr lang="en-US" dirty="0" smtClean="0"/>
              <a:t>Lipid profile.</a:t>
            </a:r>
          </a:p>
          <a:p>
            <a:pPr lvl="1"/>
            <a:r>
              <a:rPr lang="en-US" dirty="0" smtClean="0"/>
              <a:t>Standard 12-lead electrocardiography.</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Clinical assessment (Investigation)</a:t>
            </a:r>
            <a:endParaRPr lang="en-US" sz="3200" dirty="0"/>
          </a:p>
        </p:txBody>
      </p:sp>
      <p:sp>
        <p:nvSpPr>
          <p:cNvPr id="3" name="Content Placeholder 2"/>
          <p:cNvSpPr>
            <a:spLocks noGrp="1"/>
          </p:cNvSpPr>
          <p:nvPr>
            <p:ph idx="1"/>
          </p:nvPr>
        </p:nvSpPr>
        <p:spPr>
          <a:xfrm>
            <a:off x="214282" y="1500174"/>
            <a:ext cx="8229600" cy="725115"/>
          </a:xfrm>
        </p:spPr>
        <p:txBody>
          <a:bodyPr/>
          <a:lstStyle/>
          <a:p>
            <a:r>
              <a:rPr lang="en-US" dirty="0" smtClean="0">
                <a:solidFill>
                  <a:schemeClr val="accent3">
                    <a:lumMod val="50000"/>
                  </a:schemeClr>
                </a:solidFill>
              </a:rPr>
              <a:t>Optional laboratory tests (Specific patients): </a:t>
            </a:r>
            <a:endParaRPr lang="en-US" dirty="0">
              <a:solidFill>
                <a:schemeClr val="accent3">
                  <a:lumMod val="50000"/>
                </a:schemeClr>
              </a:solidFill>
            </a:endParaRPr>
          </a:p>
        </p:txBody>
      </p:sp>
      <p:pic>
        <p:nvPicPr>
          <p:cNvPr id="6" name="Picture 2"/>
          <p:cNvPicPr>
            <a:picLocks noChangeAspect="1" noChangeArrowheads="1"/>
          </p:cNvPicPr>
          <p:nvPr/>
        </p:nvPicPr>
        <p:blipFill>
          <a:blip r:embed="rId2" cstate="print"/>
          <a:srcRect l="15924" t="28622" r="17816" b="15819"/>
          <a:stretch>
            <a:fillRect/>
          </a:stretch>
        </p:blipFill>
        <p:spPr bwMode="auto">
          <a:xfrm>
            <a:off x="285720" y="2209800"/>
            <a:ext cx="8643998" cy="4433910"/>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Complications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Complications</a:t>
            </a:r>
            <a:endParaRPr lang="en-US" sz="3200" dirty="0"/>
          </a:p>
        </p:txBody>
      </p:sp>
      <p:sp>
        <p:nvSpPr>
          <p:cNvPr id="3" name="Content Placeholder 2"/>
          <p:cNvSpPr>
            <a:spLocks noGrp="1"/>
          </p:cNvSpPr>
          <p:nvPr>
            <p:ph idx="1"/>
          </p:nvPr>
        </p:nvSpPr>
        <p:spPr>
          <a:xfrm>
            <a:off x="357158" y="1643050"/>
            <a:ext cx="8501122" cy="4525963"/>
          </a:xfrm>
        </p:spPr>
        <p:txBody>
          <a:bodyPr/>
          <a:lstStyle/>
          <a:p>
            <a:endParaRPr lang="en-US" dirty="0" smtClean="0"/>
          </a:p>
          <a:p>
            <a:r>
              <a:rPr lang="en-US" dirty="0" smtClean="0"/>
              <a:t>Generally, for each </a:t>
            </a:r>
            <a:r>
              <a:rPr lang="en-US" dirty="0" smtClean="0">
                <a:solidFill>
                  <a:srgbClr val="C00000"/>
                </a:solidFill>
              </a:rPr>
              <a:t>2 mmHg </a:t>
            </a:r>
            <a:r>
              <a:rPr lang="en-US" dirty="0" smtClean="0"/>
              <a:t>increase in </a:t>
            </a:r>
            <a:r>
              <a:rPr lang="en-US" dirty="0" smtClean="0">
                <a:solidFill>
                  <a:srgbClr val="C00000"/>
                </a:solidFill>
              </a:rPr>
              <a:t>systolic</a:t>
            </a:r>
            <a:r>
              <a:rPr lang="en-US" dirty="0" smtClean="0"/>
              <a:t> blood pressure:</a:t>
            </a:r>
          </a:p>
          <a:p>
            <a:pPr>
              <a:buFont typeface="Wingdings" pitchFamily="2" charset="2"/>
              <a:buChar char="Ø"/>
            </a:pPr>
            <a:endParaRPr lang="en-US" dirty="0" smtClean="0"/>
          </a:p>
          <a:p>
            <a:pPr>
              <a:buFont typeface="Wingdings" pitchFamily="2" charset="2"/>
              <a:buChar char="Ø"/>
            </a:pPr>
            <a:r>
              <a:rPr lang="en-US" dirty="0" smtClean="0"/>
              <a:t>Increase risk of cardiovascular mortality by </a:t>
            </a:r>
            <a:r>
              <a:rPr lang="en-US" dirty="0" smtClean="0">
                <a:solidFill>
                  <a:schemeClr val="accent3">
                    <a:lumMod val="75000"/>
                  </a:schemeClr>
                </a:solidFill>
              </a:rPr>
              <a:t>7%.</a:t>
            </a:r>
          </a:p>
          <a:p>
            <a:pPr>
              <a:buFont typeface="Wingdings" pitchFamily="2" charset="2"/>
              <a:buChar char="Ø"/>
            </a:pPr>
            <a:r>
              <a:rPr lang="en-US" dirty="0" smtClean="0"/>
              <a:t>Increase risk of stroke by </a:t>
            </a:r>
            <a:r>
              <a:rPr lang="en-US" dirty="0" smtClean="0">
                <a:solidFill>
                  <a:schemeClr val="accent3">
                    <a:lumMod val="75000"/>
                  </a:schemeClr>
                </a:solidFill>
              </a:rPr>
              <a:t>10%.</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1) Hypertensive Heart Disease</a:t>
            </a:r>
            <a:endParaRPr lang="en-US" sz="3200" dirty="0"/>
          </a:p>
        </p:txBody>
      </p:sp>
      <p:sp>
        <p:nvSpPr>
          <p:cNvPr id="3" name="Content Placeholder 2"/>
          <p:cNvSpPr>
            <a:spLocks noGrp="1"/>
          </p:cNvSpPr>
          <p:nvPr>
            <p:ph idx="1"/>
          </p:nvPr>
        </p:nvSpPr>
        <p:spPr>
          <a:xfrm>
            <a:off x="428596" y="1357298"/>
            <a:ext cx="8229600" cy="5214974"/>
          </a:xfrm>
        </p:spPr>
        <p:txBody>
          <a:bodyPr>
            <a:normAutofit fontScale="85000" lnSpcReduction="10000"/>
          </a:bodyPr>
          <a:lstStyle/>
          <a:p>
            <a:endParaRPr lang="en-US" sz="2000" dirty="0" smtClean="0"/>
          </a:p>
          <a:p>
            <a:r>
              <a:rPr lang="en-US" sz="2600" dirty="0" smtClean="0"/>
              <a:t>Uncontrolled and prolonged BP elevation can lead to changes in the myocardial structure and function which can lead to:</a:t>
            </a:r>
          </a:p>
          <a:p>
            <a:pPr>
              <a:buNone/>
            </a:pPr>
            <a:r>
              <a:rPr lang="en-US" sz="2600" dirty="0" smtClean="0"/>
              <a:t>        </a:t>
            </a:r>
          </a:p>
          <a:p>
            <a:pPr>
              <a:buFont typeface="Wingdings" pitchFamily="2" charset="2"/>
              <a:buChar char="Ø"/>
            </a:pPr>
            <a:r>
              <a:rPr lang="en-US" sz="2600" dirty="0" smtClean="0">
                <a:solidFill>
                  <a:schemeClr val="accent3">
                    <a:lumMod val="75000"/>
                  </a:schemeClr>
                </a:solidFill>
              </a:rPr>
              <a:t> left ventricular hypertrophy (LVH):                           </a:t>
            </a:r>
          </a:p>
          <a:p>
            <a:pPr>
              <a:buNone/>
            </a:pPr>
            <a:r>
              <a:rPr lang="en-US" sz="2600" dirty="0" smtClean="0"/>
              <a:t>      seen in 25% of hypertensive patients and can easily be diagnosed by using echocardiography.</a:t>
            </a:r>
          </a:p>
          <a:p>
            <a:pPr>
              <a:buFont typeface="Wingdings" pitchFamily="2" charset="2"/>
              <a:buChar char="Ø"/>
            </a:pPr>
            <a:endParaRPr lang="en-US" sz="2600" dirty="0" smtClean="0"/>
          </a:p>
          <a:p>
            <a:pPr>
              <a:buFont typeface="Wingdings" pitchFamily="2" charset="2"/>
              <a:buChar char="Ø"/>
            </a:pPr>
            <a:r>
              <a:rPr lang="en-US" sz="2600" dirty="0" smtClean="0"/>
              <a:t>Coronary artery disease.</a:t>
            </a:r>
          </a:p>
          <a:p>
            <a:pPr>
              <a:buFont typeface="Wingdings" pitchFamily="2" charset="2"/>
              <a:buChar char="Ø"/>
            </a:pPr>
            <a:endParaRPr lang="en-US" sz="2600" dirty="0" smtClean="0"/>
          </a:p>
          <a:p>
            <a:pPr>
              <a:buFont typeface="Wingdings" pitchFamily="2" charset="2"/>
              <a:buChar char="Ø"/>
            </a:pPr>
            <a:r>
              <a:rPr lang="en-US" sz="2600" dirty="0" smtClean="0"/>
              <a:t>Angina.</a:t>
            </a:r>
          </a:p>
          <a:p>
            <a:pPr>
              <a:buFont typeface="Wingdings" pitchFamily="2" charset="2"/>
              <a:buChar char="Ø"/>
            </a:pPr>
            <a:endParaRPr lang="en-US" sz="2600" dirty="0" smtClean="0"/>
          </a:p>
          <a:p>
            <a:pPr>
              <a:buFont typeface="Wingdings" pitchFamily="2" charset="2"/>
              <a:buChar char="Ø"/>
            </a:pPr>
            <a:r>
              <a:rPr lang="en-US" sz="2600" dirty="0" smtClean="0"/>
              <a:t>Myocardial infarction.</a:t>
            </a:r>
          </a:p>
          <a:p>
            <a:pPr>
              <a:buFont typeface="Wingdings" pitchFamily="2" charset="2"/>
              <a:buChar char="Ø"/>
            </a:pPr>
            <a:endParaRPr lang="en-US" sz="2600" dirty="0" smtClean="0"/>
          </a:p>
          <a:p>
            <a:pPr>
              <a:buFont typeface="Wingdings" pitchFamily="2" charset="2"/>
              <a:buChar char="Ø"/>
            </a:pPr>
            <a:r>
              <a:rPr lang="en-US" sz="2600" dirty="0" smtClean="0"/>
              <a:t>Cardiac arrhythmias (especially </a:t>
            </a:r>
            <a:r>
              <a:rPr lang="en-US" sz="2600" dirty="0" err="1" smtClean="0"/>
              <a:t>atrial</a:t>
            </a:r>
            <a:r>
              <a:rPr lang="en-US" sz="2600" dirty="0" smtClean="0"/>
              <a:t> fibrillation).</a:t>
            </a:r>
          </a:p>
          <a:p>
            <a:pPr>
              <a:buFont typeface="Wingdings" pitchFamily="2" charset="2"/>
              <a:buChar char="Ø"/>
            </a:pPr>
            <a:endParaRPr lang="en-US" sz="2600" dirty="0" smtClean="0"/>
          </a:p>
          <a:p>
            <a:pPr>
              <a:buFont typeface="Wingdings" pitchFamily="2" charset="2"/>
              <a:buChar char="Ø"/>
            </a:pPr>
            <a:r>
              <a:rPr lang="en-US" sz="2600" dirty="0" smtClean="0"/>
              <a:t>Congestive heart failure (CHF).</a:t>
            </a:r>
          </a:p>
          <a:p>
            <a:pPr>
              <a:buNone/>
            </a:pPr>
            <a:endParaRPr lang="en-US" sz="3000" dirty="0" smtClean="0"/>
          </a:p>
          <a:p>
            <a:endParaRPr lang="en-US" sz="20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2) Brain Damage</a:t>
            </a:r>
            <a:endParaRPr lang="en-US" sz="3200" dirty="0"/>
          </a:p>
        </p:txBody>
      </p:sp>
      <p:sp>
        <p:nvSpPr>
          <p:cNvPr id="3" name="Content Placeholder 2"/>
          <p:cNvSpPr>
            <a:spLocks noGrp="1"/>
          </p:cNvSpPr>
          <p:nvPr>
            <p:ph idx="1"/>
          </p:nvPr>
        </p:nvSpPr>
        <p:spPr>
          <a:xfrm>
            <a:off x="457200" y="1775191"/>
            <a:ext cx="8229600" cy="4797081"/>
          </a:xfrm>
        </p:spPr>
        <p:txBody>
          <a:bodyPr>
            <a:normAutofit fontScale="85000" lnSpcReduction="20000"/>
          </a:bodyPr>
          <a:lstStyle/>
          <a:p>
            <a:pPr>
              <a:buNone/>
            </a:pPr>
            <a:r>
              <a:rPr lang="en-US" b="1" dirty="0" smtClean="0">
                <a:solidFill>
                  <a:schemeClr val="accent3">
                    <a:lumMod val="75000"/>
                  </a:schemeClr>
                </a:solidFill>
              </a:rPr>
              <a:t>A) </a:t>
            </a:r>
            <a:r>
              <a:rPr lang="en-US" b="1" dirty="0" err="1" smtClean="0">
                <a:solidFill>
                  <a:schemeClr val="accent3">
                    <a:lumMod val="75000"/>
                  </a:schemeClr>
                </a:solidFill>
              </a:rPr>
              <a:t>Cerebrovascular</a:t>
            </a:r>
            <a:r>
              <a:rPr lang="en-US" b="1" dirty="0" smtClean="0">
                <a:solidFill>
                  <a:schemeClr val="accent3">
                    <a:lumMod val="75000"/>
                  </a:schemeClr>
                </a:solidFill>
              </a:rPr>
              <a:t> Disease:</a:t>
            </a:r>
          </a:p>
          <a:p>
            <a:endParaRPr lang="en-US" b="1" dirty="0" smtClean="0"/>
          </a:p>
          <a:p>
            <a:r>
              <a:rPr lang="en-US" dirty="0" smtClean="0"/>
              <a:t>The incidence of stroke rises progressively with increasing blood pressure levels, particularly </a:t>
            </a:r>
            <a:r>
              <a:rPr lang="en-US" dirty="0" smtClean="0">
                <a:solidFill>
                  <a:srgbClr val="C00000"/>
                </a:solidFill>
              </a:rPr>
              <a:t>systolic</a:t>
            </a:r>
            <a:r>
              <a:rPr lang="en-US" dirty="0" smtClean="0"/>
              <a:t> blood pressure in individuals &gt;65 years.</a:t>
            </a:r>
          </a:p>
          <a:p>
            <a:endParaRPr lang="en-US" dirty="0" smtClean="0"/>
          </a:p>
          <a:p>
            <a:r>
              <a:rPr lang="en-US" dirty="0" smtClean="0"/>
              <a:t>Approximately 85% of strokes are due to infarction and the remainder are due to hemorrhage.</a:t>
            </a:r>
          </a:p>
          <a:p>
            <a:endParaRPr lang="en-US" dirty="0" smtClean="0"/>
          </a:p>
          <a:p>
            <a:r>
              <a:rPr lang="en-US" dirty="0" smtClean="0"/>
              <a:t>Individuals whose blood pressure level is lower than 120/80 mm Hg have about 50% the lifetime stroke risk of that of hypertensive individuals.</a:t>
            </a:r>
            <a:endParaRPr lang="en-US" sz="2000" baseline="50000"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2) Brain Damage</a:t>
            </a:r>
            <a:endParaRPr lang="en-US" sz="3200" dirty="0"/>
          </a:p>
        </p:txBody>
      </p:sp>
      <p:sp>
        <p:nvSpPr>
          <p:cNvPr id="3" name="Content Placeholder 2"/>
          <p:cNvSpPr>
            <a:spLocks noGrp="1"/>
          </p:cNvSpPr>
          <p:nvPr>
            <p:ph idx="1"/>
          </p:nvPr>
        </p:nvSpPr>
        <p:spPr>
          <a:xfrm>
            <a:off x="285720" y="1785926"/>
            <a:ext cx="8643998" cy="4525963"/>
          </a:xfrm>
        </p:spPr>
        <p:txBody>
          <a:bodyPr>
            <a:normAutofit fontScale="85000" lnSpcReduction="20000"/>
          </a:bodyPr>
          <a:lstStyle/>
          <a:p>
            <a:pPr>
              <a:buNone/>
            </a:pPr>
            <a:r>
              <a:rPr lang="en-US" sz="2900" b="1" dirty="0" smtClean="0">
                <a:solidFill>
                  <a:schemeClr val="accent3">
                    <a:lumMod val="75000"/>
                  </a:schemeClr>
                </a:solidFill>
              </a:rPr>
              <a:t>B) Hypertensive encephalopathy:</a:t>
            </a:r>
          </a:p>
          <a:p>
            <a:endParaRPr lang="en-US" dirty="0" smtClean="0"/>
          </a:p>
          <a:p>
            <a:r>
              <a:rPr lang="en-US" dirty="0" smtClean="0"/>
              <a:t>It is a neurological dysfunction usually induced by malignant hypertension.</a:t>
            </a:r>
          </a:p>
          <a:p>
            <a:endParaRPr lang="en-US" dirty="0" smtClean="0"/>
          </a:p>
          <a:p>
            <a:r>
              <a:rPr lang="en-US" dirty="0" smtClean="0"/>
              <a:t>It is the result of cerebral edema and </a:t>
            </a:r>
            <a:r>
              <a:rPr lang="en-US" dirty="0" err="1" smtClean="0"/>
              <a:t>microhemorrhages</a:t>
            </a:r>
            <a:r>
              <a:rPr lang="en-US" dirty="0" smtClean="0"/>
              <a:t> seen with dysfunction of cerebral </a:t>
            </a:r>
            <a:r>
              <a:rPr lang="en-US" dirty="0" err="1" smtClean="0"/>
              <a:t>autoregulation</a:t>
            </a:r>
            <a:r>
              <a:rPr lang="en-US" dirty="0" smtClean="0"/>
              <a:t> and is characterized by </a:t>
            </a:r>
            <a:r>
              <a:rPr lang="en-US" dirty="0" smtClean="0">
                <a:solidFill>
                  <a:srgbClr val="C00000"/>
                </a:solidFill>
              </a:rPr>
              <a:t>hypertension</a:t>
            </a:r>
            <a:r>
              <a:rPr lang="en-US" dirty="0" smtClean="0"/>
              <a:t>, </a:t>
            </a:r>
            <a:r>
              <a:rPr lang="en-US" dirty="0" smtClean="0">
                <a:solidFill>
                  <a:srgbClr val="C00000"/>
                </a:solidFill>
              </a:rPr>
              <a:t>altered mental status</a:t>
            </a:r>
            <a:r>
              <a:rPr lang="en-US" dirty="0" smtClean="0"/>
              <a:t>, and </a:t>
            </a:r>
            <a:r>
              <a:rPr lang="en-US" dirty="0" err="1" smtClean="0">
                <a:solidFill>
                  <a:srgbClr val="C00000"/>
                </a:solidFill>
              </a:rPr>
              <a:t>papilledema</a:t>
            </a:r>
            <a:r>
              <a:rPr lang="en-US" dirty="0" smtClean="0"/>
              <a:t>.</a:t>
            </a:r>
          </a:p>
          <a:p>
            <a:endParaRPr lang="en-US" dirty="0" smtClean="0"/>
          </a:p>
          <a:p>
            <a:r>
              <a:rPr lang="en-US" dirty="0" smtClean="0"/>
              <a:t>The patient may also present with severe headache, nausea and vomiting.</a:t>
            </a:r>
          </a:p>
          <a:p>
            <a:endParaRPr lang="en-US"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a:bodyPr>
          <a:lstStyle/>
          <a:p>
            <a:r>
              <a:rPr lang="en-US" sz="3200" dirty="0" smtClean="0"/>
              <a:t>3) Hypertensive retinopathy</a:t>
            </a:r>
          </a:p>
        </p:txBody>
      </p:sp>
      <p:sp>
        <p:nvSpPr>
          <p:cNvPr id="3" name="Content Placeholder 2"/>
          <p:cNvSpPr>
            <a:spLocks noGrp="1"/>
          </p:cNvSpPr>
          <p:nvPr>
            <p:ph idx="1"/>
          </p:nvPr>
        </p:nvSpPr>
        <p:spPr>
          <a:xfrm>
            <a:off x="357158" y="1500174"/>
            <a:ext cx="8501122" cy="1643073"/>
          </a:xfrm>
        </p:spPr>
        <p:txBody>
          <a:bodyPr>
            <a:normAutofit/>
          </a:bodyPr>
          <a:lstStyle/>
          <a:p>
            <a:r>
              <a:rPr lang="en-US" sz="2400" dirty="0" smtClean="0"/>
              <a:t>Hypertensive retinopathy is the damage to the retina and retinal circulation due to high blood pressure.</a:t>
            </a:r>
          </a:p>
          <a:p>
            <a:r>
              <a:rPr lang="en-US" sz="2400" dirty="0" smtClean="0"/>
              <a:t>Usually patients present without visual symptoms.</a:t>
            </a:r>
          </a:p>
          <a:p>
            <a:r>
              <a:rPr lang="en-US" sz="2400" dirty="0" smtClean="0"/>
              <a:t>Keith Wagener Barker (KWB) Grades:</a:t>
            </a:r>
          </a:p>
        </p:txBody>
      </p:sp>
      <p:graphicFrame>
        <p:nvGraphicFramePr>
          <p:cNvPr id="4" name="Table 3"/>
          <p:cNvGraphicFramePr>
            <a:graphicFrameLocks noGrp="1"/>
          </p:cNvGraphicFramePr>
          <p:nvPr/>
        </p:nvGraphicFramePr>
        <p:xfrm>
          <a:off x="714348" y="3214687"/>
          <a:ext cx="8001056" cy="3474720"/>
        </p:xfrm>
        <a:graphic>
          <a:graphicData uri="http://schemas.openxmlformats.org/drawingml/2006/table">
            <a:tbl>
              <a:tblPr firstRow="1" bandRow="1">
                <a:tableStyleId>{5C22544A-7EE6-4342-B048-85BDC9FD1C3A}</a:tableStyleId>
              </a:tblPr>
              <a:tblGrid>
                <a:gridCol w="1214446"/>
                <a:gridCol w="6786610"/>
              </a:tblGrid>
              <a:tr h="308311">
                <a:tc>
                  <a:txBody>
                    <a:bodyPr/>
                    <a:lstStyle/>
                    <a:p>
                      <a:pPr algn="ctr"/>
                      <a:r>
                        <a:rPr lang="en-US" dirty="0" smtClean="0"/>
                        <a:t>Grade</a:t>
                      </a:r>
                      <a:endParaRPr lang="en-US" dirty="0"/>
                    </a:p>
                  </a:txBody>
                  <a:tcPr/>
                </a:tc>
                <a:tc>
                  <a:txBody>
                    <a:bodyPr/>
                    <a:lstStyle/>
                    <a:p>
                      <a:pPr algn="ctr"/>
                      <a:r>
                        <a:rPr lang="en-US" dirty="0" smtClean="0"/>
                        <a:t>Description</a:t>
                      </a:r>
                      <a:endParaRPr lang="en-US" dirty="0"/>
                    </a:p>
                  </a:txBody>
                  <a:tcPr/>
                </a:tc>
              </a:tr>
              <a:tr h="77077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I</a:t>
                      </a:r>
                    </a:p>
                    <a:p>
                      <a:pPr algn="ct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t>Generalised</a:t>
                      </a:r>
                      <a:r>
                        <a:rPr lang="en-US" sz="1800" dirty="0" smtClean="0"/>
                        <a:t> arteriolar constriction - seen as `silver wiring` and vascular </a:t>
                      </a:r>
                      <a:r>
                        <a:rPr lang="en-US" sz="1800" dirty="0" err="1" smtClean="0"/>
                        <a:t>tortuosities</a:t>
                      </a:r>
                      <a:r>
                        <a:rPr lang="en-US" sz="1800" dirty="0" smtClean="0"/>
                        <a:t>.</a:t>
                      </a:r>
                    </a:p>
                    <a:p>
                      <a:endParaRPr lang="en-US" dirty="0"/>
                    </a:p>
                  </a:txBody>
                  <a:tcPr/>
                </a:tc>
              </a:tr>
              <a:tr h="77077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II</a:t>
                      </a:r>
                    </a:p>
                    <a:p>
                      <a:pPr algn="ct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As grade 1 + irregularly located, tight constrictions - Known as `(AV) nicking` or `AV nipping`.</a:t>
                      </a:r>
                    </a:p>
                    <a:p>
                      <a:endParaRPr lang="en-US" dirty="0"/>
                    </a:p>
                  </a:txBody>
                  <a:tcPr/>
                </a:tc>
              </a:tr>
              <a:tr h="5395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III</a:t>
                      </a:r>
                    </a:p>
                    <a:p>
                      <a:pPr algn="ct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As grade 2 + with cotton wool spots and flame-hemorrhages.</a:t>
                      </a:r>
                    </a:p>
                    <a:p>
                      <a:endParaRPr lang="en-US" dirty="0"/>
                    </a:p>
                  </a:txBody>
                  <a:tcPr/>
                </a:tc>
              </a:tr>
              <a:tr h="5395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IIII</a:t>
                      </a:r>
                    </a:p>
                    <a:p>
                      <a:pPr algn="ct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As above but with swelling of the optic disk (</a:t>
                      </a:r>
                      <a:r>
                        <a:rPr lang="en-US" sz="1800" dirty="0" err="1" smtClean="0"/>
                        <a:t>papilledema</a:t>
                      </a:r>
                      <a:r>
                        <a:rPr lang="en-US" sz="1800" dirty="0" smtClean="0"/>
                        <a:t>).</a:t>
                      </a:r>
                    </a:p>
                    <a:p>
                      <a:endParaRPr lang="en-US" dirty="0"/>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en-US" i="1" dirty="0" smtClean="0"/>
              <a:t> </a:t>
            </a:r>
            <a:r>
              <a:rPr lang="en-US" sz="3600" dirty="0" smtClean="0"/>
              <a:t>4)Hypertensive nephropathy</a:t>
            </a:r>
          </a:p>
        </p:txBody>
      </p:sp>
      <p:sp>
        <p:nvSpPr>
          <p:cNvPr id="3" name="Content Placeholder 2"/>
          <p:cNvSpPr>
            <a:spLocks noGrp="1"/>
          </p:cNvSpPr>
          <p:nvPr>
            <p:ph idx="1"/>
          </p:nvPr>
        </p:nvSpPr>
        <p:spPr>
          <a:xfrm>
            <a:off x="357158" y="1643026"/>
            <a:ext cx="8301038" cy="5000684"/>
          </a:xfrm>
        </p:spPr>
        <p:txBody>
          <a:bodyPr>
            <a:normAutofit/>
          </a:bodyPr>
          <a:lstStyle/>
          <a:p>
            <a:r>
              <a:rPr lang="en-US" sz="2400" dirty="0" smtClean="0"/>
              <a:t>Hypertension is a known risk factor for renal injury and ESRD.</a:t>
            </a:r>
          </a:p>
          <a:p>
            <a:endParaRPr lang="en-US" sz="2400" dirty="0" smtClean="0"/>
          </a:p>
          <a:p>
            <a:r>
              <a:rPr lang="en-US" sz="2400" dirty="0" smtClean="0"/>
              <a:t>Injury is more related to </a:t>
            </a:r>
            <a:r>
              <a:rPr lang="en-US" sz="2400" dirty="0" smtClean="0">
                <a:solidFill>
                  <a:srgbClr val="C00000"/>
                </a:solidFill>
              </a:rPr>
              <a:t>systolic</a:t>
            </a:r>
            <a:r>
              <a:rPr lang="en-US" sz="2400" dirty="0" smtClean="0"/>
              <a:t> than to diastolic blood pressure.</a:t>
            </a:r>
          </a:p>
          <a:p>
            <a:endParaRPr lang="en-US" sz="2400" dirty="0" smtClean="0"/>
          </a:p>
          <a:p>
            <a:r>
              <a:rPr lang="en-US" sz="2400" dirty="0" smtClean="0"/>
              <a:t>The atherosclerotic vascular lesions in the kidney primarily affect the </a:t>
            </a:r>
            <a:r>
              <a:rPr lang="en-US" sz="2400" dirty="0" err="1" smtClean="0"/>
              <a:t>preglomerular</a:t>
            </a:r>
            <a:r>
              <a:rPr lang="en-US" sz="2400" dirty="0" smtClean="0"/>
              <a:t> arterioles, resulting in ischemic changes in the </a:t>
            </a:r>
            <a:r>
              <a:rPr lang="en-US" sz="2400" dirty="0" err="1" smtClean="0"/>
              <a:t>glomeruli</a:t>
            </a:r>
            <a:r>
              <a:rPr lang="en-US" sz="2400" dirty="0" smtClean="0"/>
              <a:t> and </a:t>
            </a:r>
            <a:r>
              <a:rPr lang="en-US" sz="2400" dirty="0" err="1" smtClean="0"/>
              <a:t>postglomerular</a:t>
            </a:r>
            <a:r>
              <a:rPr lang="en-US" sz="2400" dirty="0" smtClean="0"/>
              <a:t> structures, and progresses to  </a:t>
            </a:r>
            <a:r>
              <a:rPr lang="en-US" sz="2400" dirty="0" err="1" smtClean="0"/>
              <a:t>glomerulosclerosis</a:t>
            </a:r>
            <a:r>
              <a:rPr lang="en-US" sz="2400" dirty="0" smtClean="0"/>
              <a:t>.</a:t>
            </a:r>
          </a:p>
          <a:p>
            <a:endParaRPr lang="en-US" sz="2400" dirty="0" smtClean="0"/>
          </a:p>
          <a:p>
            <a:r>
              <a:rPr lang="en-US" sz="2400" dirty="0" smtClean="0"/>
              <a:t>Patients may present with </a:t>
            </a:r>
            <a:r>
              <a:rPr lang="en-US" sz="2400" dirty="0" err="1" smtClean="0"/>
              <a:t>macroalbuminuria</a:t>
            </a:r>
            <a:r>
              <a:rPr lang="en-US" sz="2400" dirty="0" smtClean="0"/>
              <a:t> (albumin &gt; 300 mg per day) or </a:t>
            </a:r>
            <a:r>
              <a:rPr lang="en-US" sz="2400" dirty="0" err="1" smtClean="0"/>
              <a:t>microalbuminuria</a:t>
            </a:r>
            <a:r>
              <a:rPr lang="en-US" sz="2400" dirty="0"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Definition of Hypertension</a:t>
            </a:r>
            <a:endParaRPr lang="en-US" sz="3600" dirty="0"/>
          </a:p>
        </p:txBody>
      </p:sp>
      <p:sp>
        <p:nvSpPr>
          <p:cNvPr id="3" name="Content Placeholder 2"/>
          <p:cNvSpPr>
            <a:spLocks noGrp="1"/>
          </p:cNvSpPr>
          <p:nvPr>
            <p:ph idx="1"/>
          </p:nvPr>
        </p:nvSpPr>
        <p:spPr/>
        <p:txBody>
          <a:bodyPr>
            <a:normAutofit fontScale="70000" lnSpcReduction="20000"/>
          </a:bodyPr>
          <a:lstStyle/>
          <a:p>
            <a:r>
              <a:rPr lang="en-US" dirty="0" smtClean="0"/>
              <a:t>A term used to describe high blood pressure.</a:t>
            </a:r>
          </a:p>
          <a:p>
            <a:endParaRPr lang="en-US" dirty="0" smtClean="0"/>
          </a:p>
          <a:p>
            <a:endParaRPr lang="en-US" dirty="0" smtClean="0"/>
          </a:p>
          <a:p>
            <a:r>
              <a:rPr lang="en-US" dirty="0" smtClean="0"/>
              <a:t>Blood pressure is a measurement of the force against the walls of the arteries as the heart pumps blood through the body.</a:t>
            </a:r>
          </a:p>
          <a:p>
            <a:endParaRPr lang="en-US" dirty="0" smtClean="0"/>
          </a:p>
          <a:p>
            <a:endParaRPr lang="en-US" dirty="0" smtClean="0"/>
          </a:p>
          <a:p>
            <a:r>
              <a:rPr lang="en-US" dirty="0" smtClean="0"/>
              <a:t>The risk of morbidity and mortality increases progressively with increasing systolic and diastolic blood pressure. CVD risk doubles for each increment of 20/10 mmHg independent of other factors.</a:t>
            </a:r>
          </a:p>
          <a:p>
            <a:endParaRPr lang="en-US" dirty="0" smtClean="0"/>
          </a:p>
          <a:p>
            <a:endParaRPr lang="en-US" dirty="0" smtClean="0"/>
          </a:p>
          <a:p>
            <a:r>
              <a:rPr lang="en-US" dirty="0" smtClean="0"/>
              <a:t>Eventually leads to (especially if not properly controlled) to major complications affecting variety of organs (</a:t>
            </a:r>
            <a:r>
              <a:rPr lang="en-US" dirty="0" err="1" smtClean="0"/>
              <a:t>cerebrovascular</a:t>
            </a:r>
            <a:r>
              <a:rPr lang="en-US" dirty="0" smtClean="0"/>
              <a:t>, cardiovascular, renal and peripheral vascular diseases).</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857256"/>
          </a:xfrm>
        </p:spPr>
        <p:txBody>
          <a:bodyPr>
            <a:normAutofit/>
          </a:bodyPr>
          <a:lstStyle/>
          <a:p>
            <a:r>
              <a:rPr lang="en-US" sz="3200" dirty="0" smtClean="0"/>
              <a:t>Malignant hypertension</a:t>
            </a:r>
            <a:endParaRPr lang="en-US" sz="3200" dirty="0"/>
          </a:p>
        </p:txBody>
      </p:sp>
      <p:sp>
        <p:nvSpPr>
          <p:cNvPr id="3" name="Content Placeholder 2"/>
          <p:cNvSpPr>
            <a:spLocks noGrp="1"/>
          </p:cNvSpPr>
          <p:nvPr>
            <p:ph idx="1"/>
          </p:nvPr>
        </p:nvSpPr>
        <p:spPr>
          <a:xfrm>
            <a:off x="285720" y="1714488"/>
            <a:ext cx="8472518" cy="4857784"/>
          </a:xfrm>
        </p:spPr>
        <p:txBody>
          <a:bodyPr>
            <a:normAutofit fontScale="85000" lnSpcReduction="20000"/>
          </a:bodyPr>
          <a:lstStyle/>
          <a:p>
            <a:r>
              <a:rPr lang="en-US" sz="2800" dirty="0" smtClean="0"/>
              <a:t>The </a:t>
            </a:r>
            <a:r>
              <a:rPr lang="en-US" sz="2800" dirty="0" err="1" smtClean="0"/>
              <a:t>pathophysiology</a:t>
            </a:r>
            <a:r>
              <a:rPr lang="en-US" sz="2800" dirty="0" smtClean="0"/>
              <a:t> is not well understood.</a:t>
            </a:r>
          </a:p>
          <a:p>
            <a:endParaRPr lang="en-US" sz="2800" dirty="0" smtClean="0"/>
          </a:p>
          <a:p>
            <a:r>
              <a:rPr lang="en-US" sz="2800" dirty="0" smtClean="0"/>
              <a:t>Occurs when blood pressure rises rapidly and severely, </a:t>
            </a:r>
            <a:r>
              <a:rPr lang="en-US" sz="2800" dirty="0" err="1" smtClean="0"/>
              <a:t>i.e</a:t>
            </a:r>
            <a:r>
              <a:rPr lang="en-US" sz="2800" dirty="0" smtClean="0"/>
              <a:t> </a:t>
            </a:r>
          </a:p>
          <a:p>
            <a:pPr>
              <a:buNone/>
            </a:pPr>
            <a:r>
              <a:rPr lang="en-US" sz="2800" dirty="0" smtClean="0"/>
              <a:t>     </a:t>
            </a:r>
            <a:r>
              <a:rPr lang="en-US" sz="2800" dirty="0" smtClean="0">
                <a:solidFill>
                  <a:srgbClr val="C00000"/>
                </a:solidFill>
              </a:rPr>
              <a:t>(diastolic blood pressure &gt; 120 mmHg). </a:t>
            </a:r>
          </a:p>
          <a:p>
            <a:endParaRPr lang="en-US" sz="2800" dirty="0" smtClean="0">
              <a:solidFill>
                <a:srgbClr val="FF0000"/>
              </a:solidFill>
            </a:endParaRPr>
          </a:p>
          <a:p>
            <a:r>
              <a:rPr lang="en-US" sz="2800" dirty="0" smtClean="0"/>
              <a:t>The characteristic histological change is </a:t>
            </a:r>
            <a:r>
              <a:rPr lang="en-US" sz="2800" dirty="0" err="1" smtClean="0"/>
              <a:t>fibrinoid</a:t>
            </a:r>
            <a:r>
              <a:rPr lang="en-US" sz="2800" dirty="0" smtClean="0"/>
              <a:t> necrosis of the vessel wall. </a:t>
            </a:r>
          </a:p>
          <a:p>
            <a:endParaRPr lang="en-US" sz="2800" dirty="0" smtClean="0"/>
          </a:p>
          <a:p>
            <a:r>
              <a:rPr lang="en-US" sz="2800" dirty="0" smtClean="0"/>
              <a:t>Unless treated, it may lead to death from progressive renal failure, heart failure, aortic dissection or stroke. </a:t>
            </a:r>
          </a:p>
          <a:p>
            <a:endParaRPr lang="en-US" sz="2800" dirty="0" smtClean="0"/>
          </a:p>
          <a:p>
            <a:r>
              <a:rPr lang="en-US" sz="2800" dirty="0" smtClean="0"/>
              <a:t>The changes in the renal circulation result in rapidly progressive renal failure, </a:t>
            </a:r>
            <a:r>
              <a:rPr lang="en-US" sz="2800" dirty="0" err="1" smtClean="0"/>
              <a:t>proteinuria</a:t>
            </a:r>
            <a:r>
              <a:rPr lang="en-US" sz="2800" dirty="0" smtClean="0"/>
              <a:t> and </a:t>
            </a:r>
            <a:r>
              <a:rPr lang="en-US" sz="2800" dirty="0" err="1" smtClean="0"/>
              <a:t>haematuria</a:t>
            </a:r>
            <a:r>
              <a:rPr lang="en-US" sz="2800" dirty="0" smtClean="0"/>
              <a:t>. </a:t>
            </a:r>
          </a:p>
          <a:p>
            <a:endParaRPr lang="en-US" sz="2800" dirty="0" smtClean="0"/>
          </a:p>
          <a:p>
            <a:r>
              <a:rPr lang="en-US" sz="2800" dirty="0" smtClean="0"/>
              <a:t>There is also a high risk of cerebral edema and hemorrhage with resultant hypertensive encephalopathy.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24" y="5500702"/>
            <a:ext cx="4429156" cy="1143000"/>
          </a:xfrm>
        </p:spPr>
        <p:txBody>
          <a:bodyPr>
            <a:normAutofit/>
          </a:bodyPr>
          <a:lstStyle/>
          <a:p>
            <a:r>
              <a:rPr lang="en-US" sz="1400" dirty="0" err="1" smtClean="0">
                <a:solidFill>
                  <a:srgbClr val="C00000"/>
                </a:solidFill>
              </a:rPr>
              <a:t>Fundus</a:t>
            </a:r>
            <a:r>
              <a:rPr lang="en-US" sz="1400" dirty="0" smtClean="0">
                <a:solidFill>
                  <a:srgbClr val="C00000"/>
                </a:solidFill>
              </a:rPr>
              <a:t> showing hypertensive changes:  </a:t>
            </a:r>
            <a:br>
              <a:rPr lang="en-US" sz="1400" dirty="0" smtClean="0">
                <a:solidFill>
                  <a:srgbClr val="C00000"/>
                </a:solidFill>
              </a:rPr>
            </a:br>
            <a:r>
              <a:rPr lang="en-US" sz="1400" dirty="0" smtClean="0">
                <a:solidFill>
                  <a:srgbClr val="C00000"/>
                </a:solidFill>
              </a:rPr>
              <a:t>Grade 4 retinopathy with </a:t>
            </a:r>
            <a:r>
              <a:rPr lang="en-US" sz="1400" dirty="0" err="1" smtClean="0">
                <a:solidFill>
                  <a:srgbClr val="C00000"/>
                </a:solidFill>
              </a:rPr>
              <a:t>papilloedema</a:t>
            </a:r>
            <a:r>
              <a:rPr lang="en-US" sz="1400" dirty="0" smtClean="0">
                <a:solidFill>
                  <a:srgbClr val="C00000"/>
                </a:solidFill>
              </a:rPr>
              <a:t>, </a:t>
            </a:r>
            <a:r>
              <a:rPr lang="en-US" sz="1400" dirty="0" err="1" smtClean="0">
                <a:solidFill>
                  <a:srgbClr val="C00000"/>
                </a:solidFill>
              </a:rPr>
              <a:t>haemorrhages</a:t>
            </a:r>
            <a:r>
              <a:rPr lang="en-US" sz="1400" dirty="0" smtClean="0">
                <a:solidFill>
                  <a:srgbClr val="C00000"/>
                </a:solidFill>
              </a:rPr>
              <a:t> and exudates.</a:t>
            </a:r>
            <a:endParaRPr lang="en-US" sz="1400" dirty="0">
              <a:solidFill>
                <a:srgbClr val="C00000"/>
              </a:solidFill>
            </a:endParaRPr>
          </a:p>
        </p:txBody>
      </p:sp>
      <p:pic>
        <p:nvPicPr>
          <p:cNvPr id="1026" name="Picture 2"/>
          <p:cNvPicPr>
            <a:picLocks noGrp="1" noChangeAspect="1" noChangeArrowheads="1"/>
          </p:cNvPicPr>
          <p:nvPr>
            <p:ph idx="1"/>
          </p:nvPr>
        </p:nvPicPr>
        <p:blipFill>
          <a:blip r:embed="rId2" cstate="print"/>
          <a:stretch>
            <a:fillRect/>
          </a:stretch>
        </p:blipFill>
        <p:spPr bwMode="auto">
          <a:xfrm>
            <a:off x="4500562" y="1714488"/>
            <a:ext cx="4000500" cy="3905250"/>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428596" y="2000240"/>
            <a:ext cx="3643338" cy="3785652"/>
          </a:xfrm>
          <a:prstGeom prst="rect">
            <a:avLst/>
          </a:prstGeom>
          <a:noFill/>
        </p:spPr>
        <p:txBody>
          <a:bodyPr wrap="square" rtlCol="0">
            <a:spAutoFit/>
          </a:bodyPr>
          <a:lstStyle/>
          <a:p>
            <a:pPr>
              <a:buFont typeface="Wingdings" pitchFamily="2" charset="2"/>
              <a:buChar char="§"/>
            </a:pPr>
            <a:r>
              <a:rPr lang="en-US" sz="2400" dirty="0" smtClean="0"/>
              <a:t> In the retina there may be flame-shaped hemorrhages, cotton wool spots, hard exudates and </a:t>
            </a:r>
            <a:r>
              <a:rPr lang="en-US" sz="2400" dirty="0" err="1" smtClean="0"/>
              <a:t>papilloedema</a:t>
            </a:r>
            <a:r>
              <a:rPr lang="en-US" sz="2400" dirty="0" smtClean="0"/>
              <a:t>. </a:t>
            </a:r>
          </a:p>
          <a:p>
            <a:pPr>
              <a:buFont typeface="Wingdings" pitchFamily="2" charset="2"/>
              <a:buChar char="§"/>
            </a:pPr>
            <a:endParaRPr lang="en-US" sz="2400" dirty="0" smtClean="0"/>
          </a:p>
          <a:p>
            <a:pPr>
              <a:buFont typeface="Wingdings" pitchFamily="2" charset="2"/>
              <a:buChar char="§"/>
            </a:pPr>
            <a:r>
              <a:rPr lang="en-US" sz="2400" dirty="0" smtClean="0"/>
              <a:t> Without effective treatment there is a 1-year survival rate of less than 20%.</a:t>
            </a:r>
            <a:endParaRPr lang="en-US" sz="2400" dirty="0"/>
          </a:p>
        </p:txBody>
      </p:sp>
      <p:sp>
        <p:nvSpPr>
          <p:cNvPr id="6" name="TextBox 5"/>
          <p:cNvSpPr txBox="1"/>
          <p:nvPr/>
        </p:nvSpPr>
        <p:spPr>
          <a:xfrm>
            <a:off x="642910" y="428604"/>
            <a:ext cx="5286412" cy="584775"/>
          </a:xfrm>
          <a:prstGeom prst="rect">
            <a:avLst/>
          </a:prstGeom>
          <a:noFill/>
        </p:spPr>
        <p:txBody>
          <a:bodyPr wrap="square" rtlCol="0">
            <a:spAutoFit/>
          </a:bodyPr>
          <a:lstStyle/>
          <a:p>
            <a:r>
              <a:rPr lang="en-US" sz="3200" b="1" dirty="0" smtClean="0">
                <a:solidFill>
                  <a:schemeClr val="accent1">
                    <a:satMod val="150000"/>
                  </a:schemeClr>
                </a:solidFill>
                <a:latin typeface="+mj-lt"/>
                <a:ea typeface="+mj-ea"/>
                <a:cs typeface="+mj-cs"/>
              </a:rPr>
              <a:t>Malignant hypertension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Hypertensive Emergency </a:t>
            </a:r>
            <a:r>
              <a:rPr lang="en-US" sz="3200" dirty="0" err="1" smtClean="0"/>
              <a:t>vs</a:t>
            </a:r>
            <a:r>
              <a:rPr lang="en-US" sz="3200" dirty="0" smtClean="0"/>
              <a:t> Hypertensive Crisis </a:t>
            </a:r>
          </a:p>
        </p:txBody>
      </p:sp>
      <p:sp>
        <p:nvSpPr>
          <p:cNvPr id="3" name="Content Placeholder 2"/>
          <p:cNvSpPr>
            <a:spLocks noGrp="1"/>
          </p:cNvSpPr>
          <p:nvPr>
            <p:ph idx="1"/>
          </p:nvPr>
        </p:nvSpPr>
        <p:spPr/>
        <p:txBody>
          <a:bodyPr>
            <a:normAutofit/>
          </a:bodyPr>
          <a:lstStyle/>
          <a:p>
            <a:r>
              <a:rPr lang="en-US" dirty="0" smtClean="0">
                <a:solidFill>
                  <a:schemeClr val="accent3">
                    <a:lumMod val="75000"/>
                  </a:schemeClr>
                </a:solidFill>
              </a:rPr>
              <a:t>Hypertensive Emergency:</a:t>
            </a:r>
          </a:p>
          <a:p>
            <a:pPr>
              <a:buNone/>
            </a:pPr>
            <a:r>
              <a:rPr lang="en-US" dirty="0" smtClean="0"/>
              <a:t>    Severe hypertension (diastolic blood pressure above 120 mmHg) with evidence of end organ damage. (MI, STROKE, CHF)</a:t>
            </a:r>
          </a:p>
          <a:p>
            <a:endParaRPr lang="en-US" dirty="0" smtClean="0"/>
          </a:p>
          <a:p>
            <a:r>
              <a:rPr lang="en-US" dirty="0" smtClean="0">
                <a:solidFill>
                  <a:schemeClr val="accent3">
                    <a:lumMod val="75000"/>
                  </a:schemeClr>
                </a:solidFill>
              </a:rPr>
              <a:t>Hypertensive Crisis or (Urgency):</a:t>
            </a:r>
          </a:p>
          <a:p>
            <a:pPr>
              <a:buNone/>
            </a:pPr>
            <a:r>
              <a:rPr lang="en-US" dirty="0" smtClean="0"/>
              <a:t>    Severe hypertension (diastolic blood pressure above 120 mmHg) with no organ damage.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6215082"/>
            <a:ext cx="8929718" cy="642918"/>
          </a:xfrm>
        </p:spPr>
        <p:txBody>
          <a:bodyPr>
            <a:normAutofit/>
          </a:bodyPr>
          <a:lstStyle/>
          <a:p>
            <a:r>
              <a:rPr lang="en-US" sz="1200" b="0" dirty="0" smtClean="0">
                <a:solidFill>
                  <a:schemeClr val="tx1"/>
                </a:solidFill>
              </a:rPr>
              <a:t>Range of hypertensive cardiovascular disease from </a:t>
            </a:r>
            <a:r>
              <a:rPr lang="en-US" sz="1200" b="0" dirty="0" err="1" smtClean="0">
                <a:solidFill>
                  <a:schemeClr val="tx1"/>
                </a:solidFill>
              </a:rPr>
              <a:t>prehypertension</a:t>
            </a:r>
            <a:r>
              <a:rPr lang="en-US" sz="1200" b="0" dirty="0" smtClean="0">
                <a:solidFill>
                  <a:schemeClr val="tx1"/>
                </a:solidFill>
              </a:rPr>
              <a:t> to target-organ damage and </a:t>
            </a:r>
            <a:r>
              <a:rPr lang="en-US" sz="1200" b="0" dirty="0" err="1" smtClean="0">
                <a:solidFill>
                  <a:schemeClr val="tx1"/>
                </a:solidFill>
              </a:rPr>
              <a:t>endstage</a:t>
            </a:r>
            <a:r>
              <a:rPr lang="en-US" sz="1200" b="0" dirty="0" smtClean="0">
                <a:solidFill>
                  <a:schemeClr val="tx1"/>
                </a:solidFill>
              </a:rPr>
              <a:t> disease. From </a:t>
            </a:r>
            <a:r>
              <a:rPr lang="en-US" sz="1200" b="0" dirty="0" err="1" smtClean="0">
                <a:solidFill>
                  <a:schemeClr val="tx1"/>
                </a:solidFill>
              </a:rPr>
              <a:t>Messerli</a:t>
            </a:r>
            <a:r>
              <a:rPr lang="en-US" sz="1200" b="0" dirty="0" smtClean="0">
                <a:solidFill>
                  <a:schemeClr val="tx1"/>
                </a:solidFill>
              </a:rPr>
              <a:t> FH, Williams B, Ritz E. Essential hypertension. Lancet 2007; 370: 591–603, with permission from Elsevier.</a:t>
            </a:r>
            <a:endParaRPr lang="en-US" sz="1200" b="0" dirty="0">
              <a:solidFill>
                <a:schemeClr val="tx1"/>
              </a:solidFill>
            </a:endParaRPr>
          </a:p>
        </p:txBody>
      </p:sp>
      <p:pic>
        <p:nvPicPr>
          <p:cNvPr id="2050" name="Picture 2"/>
          <p:cNvPicPr>
            <a:picLocks noGrp="1" noChangeAspect="1" noChangeArrowheads="1"/>
          </p:cNvPicPr>
          <p:nvPr>
            <p:ph idx="1"/>
          </p:nvPr>
        </p:nvPicPr>
        <p:blipFill>
          <a:blip r:embed="rId2" cstate="print"/>
          <a:stretch>
            <a:fillRect/>
          </a:stretch>
        </p:blipFill>
        <p:spPr bwMode="auto">
          <a:xfrm>
            <a:off x="0" y="0"/>
            <a:ext cx="9144000" cy="62150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49px-Main_complications_of_persistent_high_blood_pressure.svg.png"/>
          <p:cNvPicPr>
            <a:picLocks noGrp="1" noChangeAspect="1"/>
          </p:cNvPicPr>
          <p:nvPr>
            <p:ph idx="4294967295"/>
          </p:nvPr>
        </p:nvPicPr>
        <p:blipFill>
          <a:blip r:embed="rId2" cstate="print"/>
          <a:stretch>
            <a:fillRect/>
          </a:stretch>
        </p:blipFill>
        <p:spPr>
          <a:xfrm>
            <a:off x="428596" y="214290"/>
            <a:ext cx="8429654" cy="664371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Management</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Management of Hypertension</a:t>
            </a:r>
            <a:endParaRPr lang="en-US" sz="3200" dirty="0"/>
          </a:p>
        </p:txBody>
      </p:sp>
      <p:sp>
        <p:nvSpPr>
          <p:cNvPr id="3" name="Content Placeholder 2"/>
          <p:cNvSpPr>
            <a:spLocks noGrp="1"/>
          </p:cNvSpPr>
          <p:nvPr>
            <p:ph idx="1"/>
          </p:nvPr>
        </p:nvSpPr>
        <p:spPr/>
        <p:txBody>
          <a:bodyPr>
            <a:normAutofit/>
          </a:bodyPr>
          <a:lstStyle/>
          <a:p>
            <a:r>
              <a:rPr lang="en-US" dirty="0" smtClean="0">
                <a:solidFill>
                  <a:schemeClr val="accent3">
                    <a:lumMod val="75000"/>
                  </a:schemeClr>
                </a:solidFill>
              </a:rPr>
              <a:t>1) Education of the patient: </a:t>
            </a:r>
          </a:p>
          <a:p>
            <a:pPr>
              <a:buNone/>
            </a:pPr>
            <a:r>
              <a:rPr lang="en-US" dirty="0" smtClean="0"/>
              <a:t>    Inform the patient about the disease, the benefits of treatment, and the importance of adherence to treatment.</a:t>
            </a:r>
          </a:p>
          <a:p>
            <a:pPr>
              <a:buNone/>
            </a:pPr>
            <a:endParaRPr lang="en-US" dirty="0" smtClean="0"/>
          </a:p>
          <a:p>
            <a:r>
              <a:rPr lang="en-US" dirty="0" smtClean="0">
                <a:solidFill>
                  <a:schemeClr val="accent3">
                    <a:lumMod val="75000"/>
                  </a:schemeClr>
                </a:solidFill>
              </a:rPr>
              <a:t>2) Lifestyle modifications.</a:t>
            </a:r>
          </a:p>
          <a:p>
            <a:endParaRPr lang="en-US" dirty="0" smtClean="0"/>
          </a:p>
          <a:p>
            <a:r>
              <a:rPr lang="en-US" dirty="0" smtClean="0">
                <a:solidFill>
                  <a:schemeClr val="accent3">
                    <a:lumMod val="75000"/>
                  </a:schemeClr>
                </a:solidFill>
              </a:rPr>
              <a:t>3) Drug therapy.</a:t>
            </a:r>
            <a:endParaRPr lang="en-US" dirty="0">
              <a:solidFill>
                <a:schemeClr val="accent3">
                  <a:lumMod val="75000"/>
                </a:schemeClr>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1143000"/>
          </a:xfrm>
        </p:spPr>
        <p:txBody>
          <a:bodyPr>
            <a:normAutofit/>
          </a:bodyPr>
          <a:lstStyle/>
          <a:p>
            <a:r>
              <a:rPr lang="en-US" sz="3200" dirty="0" smtClean="0"/>
              <a:t>Lifestyle Modifications</a:t>
            </a:r>
            <a:endParaRPr lang="en-US" sz="3200" dirty="0"/>
          </a:p>
        </p:txBody>
      </p:sp>
      <p:sp>
        <p:nvSpPr>
          <p:cNvPr id="3" name="Content Placeholder 2"/>
          <p:cNvSpPr>
            <a:spLocks noGrp="1"/>
          </p:cNvSpPr>
          <p:nvPr>
            <p:ph idx="1"/>
          </p:nvPr>
        </p:nvSpPr>
        <p:spPr>
          <a:xfrm>
            <a:off x="500034" y="1528762"/>
            <a:ext cx="8358246" cy="5114948"/>
          </a:xfrm>
        </p:spPr>
        <p:txBody>
          <a:bodyPr>
            <a:normAutofit fontScale="92500" lnSpcReduction="20000"/>
          </a:bodyPr>
          <a:lstStyle/>
          <a:p>
            <a:r>
              <a:rPr lang="en-US" sz="2400" dirty="0" smtClean="0"/>
              <a:t>Often considered the first line of treatment for hypertension, it includes: </a:t>
            </a:r>
          </a:p>
          <a:p>
            <a:pPr marL="514350" indent="-514350">
              <a:buNone/>
            </a:pPr>
            <a:endParaRPr lang="en-US" sz="2400" dirty="0" smtClean="0"/>
          </a:p>
          <a:p>
            <a:pPr marL="514350" indent="-514350" algn="l">
              <a:buNone/>
            </a:pPr>
            <a:r>
              <a:rPr lang="en-US" sz="2400" dirty="0" smtClean="0">
                <a:solidFill>
                  <a:srgbClr val="C00000"/>
                </a:solidFill>
              </a:rPr>
              <a:t>1) Physical exercise.</a:t>
            </a:r>
          </a:p>
          <a:p>
            <a:pPr marL="514350" indent="-514350" algn="l">
              <a:buNone/>
            </a:pPr>
            <a:endParaRPr lang="en-US" sz="2400" dirty="0" smtClean="0">
              <a:solidFill>
                <a:srgbClr val="C00000"/>
              </a:solidFill>
            </a:endParaRPr>
          </a:p>
          <a:p>
            <a:pPr marL="514350" indent="-514350" algn="l">
              <a:buNone/>
            </a:pPr>
            <a:r>
              <a:rPr lang="en-US" sz="2400" dirty="0" smtClean="0">
                <a:solidFill>
                  <a:srgbClr val="C00000"/>
                </a:solidFill>
              </a:rPr>
              <a:t>2) weight loss.</a:t>
            </a:r>
          </a:p>
          <a:p>
            <a:pPr marL="514350" indent="-514350" algn="l">
              <a:buNone/>
            </a:pPr>
            <a:endParaRPr lang="en-US" sz="2400" dirty="0" smtClean="0">
              <a:solidFill>
                <a:srgbClr val="C00000"/>
              </a:solidFill>
            </a:endParaRPr>
          </a:p>
          <a:p>
            <a:pPr marL="514350" indent="-514350" algn="l">
              <a:buNone/>
            </a:pPr>
            <a:r>
              <a:rPr lang="en-US" sz="2400" dirty="0" smtClean="0">
                <a:solidFill>
                  <a:srgbClr val="C00000"/>
                </a:solidFill>
              </a:rPr>
              <a:t>3) Dietary changes:</a:t>
            </a:r>
          </a:p>
          <a:p>
            <a:pPr marL="514350" indent="-514350" algn="l">
              <a:buNone/>
            </a:pPr>
            <a:endParaRPr lang="en-US" sz="2400" dirty="0" smtClean="0"/>
          </a:p>
          <a:p>
            <a:pPr marL="514350" indent="-514350" algn="l">
              <a:buFont typeface="+mj-lt"/>
              <a:buAutoNum type="alphaLcParenR"/>
            </a:pPr>
            <a:r>
              <a:rPr lang="en-US" sz="2400" dirty="0" smtClean="0"/>
              <a:t>Low sodium diet. Effect appears 4 weeks later.</a:t>
            </a:r>
          </a:p>
          <a:p>
            <a:pPr marL="514350" indent="-514350" algn="l">
              <a:buFont typeface="+mj-lt"/>
              <a:buAutoNum type="alphaLcParenR"/>
            </a:pPr>
            <a:endParaRPr lang="en-US" sz="2400" dirty="0" smtClean="0"/>
          </a:p>
          <a:p>
            <a:pPr marL="514350" indent="-514350" algn="l">
              <a:buFont typeface="+mj-lt"/>
              <a:buAutoNum type="alphaLcParenR"/>
            </a:pPr>
            <a:r>
              <a:rPr lang="en-US" sz="2400" dirty="0" smtClean="0"/>
              <a:t>Dietary Approaches To Stop Hypertension (DASH), a diet high in fruits and vegetables and low-fat dairy products.</a:t>
            </a:r>
          </a:p>
          <a:p>
            <a:pPr marL="514350" indent="-514350" algn="l">
              <a:buFont typeface="+mj-lt"/>
              <a:buAutoNum type="alphaLcParenR"/>
            </a:pPr>
            <a:endParaRPr lang="en-US" sz="2400" dirty="0" smtClean="0"/>
          </a:p>
          <a:p>
            <a:pPr marL="514350" indent="-514350" algn="l">
              <a:buFont typeface="+mj-lt"/>
              <a:buAutoNum type="alphaLcParenR"/>
            </a:pPr>
            <a:r>
              <a:rPr lang="en-US" sz="2400" dirty="0" smtClean="0"/>
              <a:t>Reduce coffee and caffeine intake.</a:t>
            </a:r>
          </a:p>
          <a:p>
            <a:pPr marL="514350" indent="-514350" algn="l">
              <a:buFont typeface="+mj-lt"/>
              <a:buAutoNum type="alphaLcParenR"/>
            </a:pPr>
            <a:endParaRPr lang="en-US" sz="2400" dirty="0" smtClean="0"/>
          </a:p>
          <a:p>
            <a:pPr marL="514350" indent="-514350" algn="l">
              <a:buFont typeface="+mj-lt"/>
              <a:buAutoNum type="alphaLcParenR"/>
            </a:pPr>
            <a:r>
              <a:rPr lang="en-US" sz="2400" dirty="0" smtClean="0"/>
              <a:t>Smoking cessation.</a:t>
            </a:r>
          </a:p>
          <a:p>
            <a:pPr marL="514350" indent="-514350">
              <a:buNone/>
            </a:pPr>
            <a:endParaRPr lang="en-US"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Lifestyle Modifications</a:t>
            </a:r>
            <a:endParaRPr lang="en-US" sz="3200" dirty="0"/>
          </a:p>
        </p:txBody>
      </p:sp>
      <p:graphicFrame>
        <p:nvGraphicFramePr>
          <p:cNvPr id="5" name="Group 52"/>
          <p:cNvGraphicFramePr>
            <a:graphicFrameLocks noGrp="1"/>
          </p:cNvGraphicFramePr>
          <p:nvPr/>
        </p:nvGraphicFramePr>
        <p:xfrm>
          <a:off x="500034" y="2071678"/>
          <a:ext cx="8229600" cy="3726942"/>
        </p:xfrm>
        <a:graphic>
          <a:graphicData uri="http://schemas.openxmlformats.org/drawingml/2006/table">
            <a:tbl>
              <a:tblPr/>
              <a:tblGrid>
                <a:gridCol w="4114800"/>
                <a:gridCol w="4114800"/>
              </a:tblGrid>
              <a:tr h="66465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1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Modification	</a:t>
                      </a:r>
                      <a:endParaRPr kumimoji="0" lang="en-US" sz="21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endParaRPr>
                    </a:p>
                  </a:txBody>
                  <a:tcPr marL="68580" marR="68580" marT="0" marB="0" horzOverflow="overflow">
                    <a:lnL>
                      <a:noFill/>
                    </a:lnL>
                    <a:lnR w="19050" cap="flat" cmpd="dbl"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100" b="1" i="0" u="none" strike="noStrike" cap="none" normalizeH="0" baseline="0" smtClean="0">
                          <a:ln>
                            <a:noFill/>
                          </a:ln>
                          <a:solidFill>
                            <a:schemeClr val="tx1"/>
                          </a:solidFill>
                          <a:effectLst/>
                          <a:latin typeface="Century Gothic" pitchFamily="34" charset="0"/>
                          <a:ea typeface="Calibri" pitchFamily="34" charset="0"/>
                          <a:cs typeface="Times New Roman" pitchFamily="18" charset="0"/>
                        </a:rPr>
                        <a:t>Approximate SBP reduction (range)</a:t>
                      </a:r>
                      <a:r>
                        <a:rPr kumimoji="0" lang="en-US" sz="2100" b="0" i="0" u="none" strike="noStrike" cap="none" normalizeH="0" baseline="0" smtClean="0">
                          <a:ln>
                            <a:noFill/>
                          </a:ln>
                          <a:solidFill>
                            <a:schemeClr val="tx1"/>
                          </a:solidFill>
                          <a:effectLst/>
                          <a:latin typeface="Century Gothic" pitchFamily="34" charset="0"/>
                          <a:ea typeface="Calibri" pitchFamily="34" charset="0"/>
                          <a:cs typeface="Times New Roman" pitchFamily="18" charset="0"/>
                        </a:rPr>
                        <a:t> </a:t>
                      </a:r>
                    </a:p>
                  </a:txBody>
                  <a:tcPr marL="68580" marR="68580" marT="0" marB="0" horzOverflow="overflow">
                    <a:lnL w="19050" cap="flat" cmpd="dbl" algn="ctr">
                      <a:solidFill>
                        <a:srgbClr val="000000"/>
                      </a:solidFill>
                      <a:prstDash val="solid"/>
                      <a:round/>
                      <a:headEnd type="none" w="med" len="med"/>
                      <a:tailEnd type="none" w="med" len="med"/>
                    </a:lnL>
                    <a:lnR>
                      <a:noFill/>
                    </a:lnR>
                    <a:lnT w="762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BFBFBF"/>
                    </a:solidFill>
                  </a:tcPr>
                </a:tc>
              </a:tr>
              <a:tr h="6286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Weight reduction</a:t>
                      </a:r>
                    </a:p>
                  </a:txBody>
                  <a:tcPr marL="68580" marR="68580" marT="0" marB="0" horzOverflow="overflow">
                    <a:lnL>
                      <a:noFill/>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8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5–20 mmHg/10 kg weight loss </a:t>
                      </a:r>
                    </a:p>
                  </a:txBody>
                  <a:tcPr marL="68580" marR="68580" marT="0" marB="0" horzOverflow="overflow">
                    <a:lnL w="19050" cap="flat" cmpd="dbl"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5905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entury Gothic" pitchFamily="34" charset="0"/>
                          <a:ea typeface="Calibri" pitchFamily="34" charset="0"/>
                          <a:cs typeface="Times New Roman" pitchFamily="18" charset="0"/>
                        </a:rPr>
                        <a:t>Adopt DASH eating</a:t>
                      </a:r>
                    </a:p>
                  </a:txBody>
                  <a:tcPr marL="68580" marR="68580" marT="0" marB="0" horzOverflow="overflow">
                    <a:lnL>
                      <a:noFill/>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8–14 mmHg</a:t>
                      </a:r>
                    </a:p>
                  </a:txBody>
                  <a:tcPr marL="68580" marR="68580" marT="0" marB="0" horzOverflow="overflow">
                    <a:lnL w="19050" cap="flat" cmpd="dbl"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5905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entury Gothic" pitchFamily="34" charset="0"/>
                          <a:ea typeface="Calibri" pitchFamily="34" charset="0"/>
                          <a:cs typeface="Times New Roman" pitchFamily="18" charset="0"/>
                        </a:rPr>
                        <a:t>Dietary sodium</a:t>
                      </a:r>
                    </a:p>
                  </a:txBody>
                  <a:tcPr marL="68580" marR="68580" marT="0" marB="0" horzOverflow="overflow">
                    <a:lnL>
                      <a:noFill/>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2–8 mmHg</a:t>
                      </a:r>
                    </a:p>
                  </a:txBody>
                  <a:tcPr marL="68580" marR="68580" marT="0" marB="0" horzOverflow="overflow">
                    <a:lnL w="19050" cap="flat" cmpd="dbl"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5905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entury Gothic" pitchFamily="34" charset="0"/>
                          <a:ea typeface="Calibri" pitchFamily="34" charset="0"/>
                          <a:cs typeface="Times New Roman" pitchFamily="18" charset="0"/>
                        </a:rPr>
                        <a:t>Physical activity</a:t>
                      </a:r>
                    </a:p>
                  </a:txBody>
                  <a:tcPr marL="68580" marR="68580" marT="0" marB="0" horzOverflow="overflow">
                    <a:lnL>
                      <a:noFill/>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4–9 mmHg</a:t>
                      </a:r>
                    </a:p>
                  </a:txBody>
                  <a:tcPr marL="68580" marR="68580" marT="0" marB="0" horzOverflow="overflow">
                    <a:lnL w="19050" cap="flat" cmpd="dbl"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5905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Moderation of alcohol consumption</a:t>
                      </a:r>
                    </a:p>
                  </a:txBody>
                  <a:tcPr marL="68580" marR="68580" marT="0" marB="0" horzOverflow="overflow">
                    <a:lnL>
                      <a:noFill/>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8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2–4 mmHg </a:t>
                      </a:r>
                    </a:p>
                  </a:txBody>
                  <a:tcPr marL="68580" marR="68580" marT="0" marB="0" horzOverflow="overflow">
                    <a:lnL w="19050" cap="flat" cmpd="dbl"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8229600" cy="1143000"/>
          </a:xfrm>
        </p:spPr>
        <p:txBody>
          <a:bodyPr>
            <a:normAutofit/>
          </a:bodyPr>
          <a:lstStyle/>
          <a:p>
            <a:r>
              <a:rPr lang="en-US" sz="3200" dirty="0" smtClean="0"/>
              <a:t>Benefits of Lowering Blood Pressure</a:t>
            </a:r>
            <a:endParaRPr lang="en-US" sz="3200" dirty="0"/>
          </a:p>
        </p:txBody>
      </p:sp>
      <p:graphicFrame>
        <p:nvGraphicFramePr>
          <p:cNvPr id="4" name="Group 33"/>
          <p:cNvGraphicFramePr>
            <a:graphicFrameLocks noGrp="1"/>
          </p:cNvGraphicFramePr>
          <p:nvPr/>
        </p:nvGraphicFramePr>
        <p:xfrm>
          <a:off x="990600" y="2362200"/>
          <a:ext cx="6934200" cy="2366772"/>
        </p:xfrm>
        <a:graphic>
          <a:graphicData uri="http://schemas.openxmlformats.org/drawingml/2006/table">
            <a:tbl>
              <a:tblPr/>
              <a:tblGrid>
                <a:gridCol w="3027363"/>
                <a:gridCol w="3906837"/>
              </a:tblGrid>
              <a:tr h="28575">
                <a:tc gridSpan="2">
                  <a:txBody>
                    <a:bodyPr/>
                    <a:lstStyle/>
                    <a:p>
                      <a:pPr marL="0" marR="0" lvl="0" indent="0" algn="ctr" defTabSz="914400" rtl="0" eaLnBrk="0" fontAlgn="base" latinLnBrk="0" hangingPunct="0">
                        <a:lnSpc>
                          <a:spcPct val="115000"/>
                        </a:lnSpc>
                        <a:spcBef>
                          <a:spcPct val="0"/>
                        </a:spcBef>
                        <a:spcAft>
                          <a:spcPts val="1000"/>
                        </a:spcAft>
                        <a:buClrTx/>
                        <a:buSzTx/>
                        <a:buFontTx/>
                        <a:buNone/>
                        <a:tabLst/>
                      </a:pPr>
                      <a:r>
                        <a:rPr kumimoji="0" lang="en-US" sz="22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Average Percent Reduction</a:t>
                      </a:r>
                      <a:endParaRPr kumimoji="0" lang="en-US" sz="22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hMerge="1">
                  <a:txBody>
                    <a:bodyPr/>
                    <a:lstStyle/>
                    <a:p>
                      <a:endParaRPr lang="en-US"/>
                    </a:p>
                  </a:txBody>
                  <a:tcPr/>
                </a:tc>
              </a:tr>
              <a:tr h="523875">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Stroke incidence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ts val="1000"/>
                        </a:spcAft>
                        <a:buClrTx/>
                        <a:buSzTx/>
                        <a:buFontTx/>
                        <a:buNone/>
                        <a:tabLst/>
                      </a:pPr>
                      <a:r>
                        <a:rPr kumimoji="0" lang="en-US" sz="22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35–40%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5775">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Myocardial infarction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20–25%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5775">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Century Gothic" pitchFamily="34" charset="0"/>
                          <a:ea typeface="Calibri" pitchFamily="34" charset="0"/>
                          <a:cs typeface="Times New Roman" pitchFamily="18" charset="0"/>
                        </a:rPr>
                        <a:t>Heart failure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ts val="1000"/>
                        </a:spcAft>
                        <a:buClrTx/>
                        <a:buSzTx/>
                        <a:buFontTx/>
                        <a:buNone/>
                        <a:tabLst/>
                      </a:pPr>
                      <a:r>
                        <a:rPr kumimoji="0" lang="en-US" sz="22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5775">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Renal Failure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ts val="1000"/>
                        </a:spcAft>
                        <a:buClrTx/>
                        <a:buSzTx/>
                        <a:buFontTx/>
                        <a:buNone/>
                        <a:tabLst/>
                      </a:pPr>
                      <a:r>
                        <a:rPr kumimoji="0" lang="en-US" sz="22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35-50%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2400" dirty="0" smtClean="0"/>
              <a:t>Classification of Hypertension</a:t>
            </a:r>
            <a:br>
              <a:rPr lang="en-US" sz="2400" dirty="0" smtClean="0"/>
            </a:br>
            <a:r>
              <a:rPr lang="en-US" sz="2400" dirty="0" smtClean="0"/>
              <a:t> (according to the British Hypertension Society )</a:t>
            </a:r>
            <a:endParaRPr lang="en-US" sz="2400" dirty="0"/>
          </a:p>
        </p:txBody>
      </p:sp>
      <p:graphicFrame>
        <p:nvGraphicFramePr>
          <p:cNvPr id="4" name="Table 3"/>
          <p:cNvGraphicFramePr>
            <a:graphicFrameLocks noGrp="1"/>
          </p:cNvGraphicFramePr>
          <p:nvPr/>
        </p:nvGraphicFramePr>
        <p:xfrm>
          <a:off x="357158" y="1571612"/>
          <a:ext cx="8548718" cy="4631441"/>
        </p:xfrm>
        <a:graphic>
          <a:graphicData uri="http://schemas.openxmlformats.org/drawingml/2006/table">
            <a:tbl>
              <a:tblPr firstRow="1" bandRow="1">
                <a:tableStyleId>{5C22544A-7EE6-4342-B048-85BDC9FD1C3A}</a:tableStyleId>
              </a:tblPr>
              <a:tblGrid>
                <a:gridCol w="3143272"/>
                <a:gridCol w="2632890"/>
                <a:gridCol w="2772556"/>
              </a:tblGrid>
              <a:tr h="486161">
                <a:tc>
                  <a:txBody>
                    <a:bodyPr/>
                    <a:lstStyle/>
                    <a:p>
                      <a:pPr algn="ctr"/>
                      <a:r>
                        <a:rPr lang="en-US" sz="1400" dirty="0" smtClean="0"/>
                        <a:t>Category </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t>Systolic blood pressure (mmHg)</a:t>
                      </a:r>
                      <a:endParaRPr lang="en-US" sz="14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t>Diastolic blood pressure (mmHg)</a:t>
                      </a:r>
                      <a:endParaRPr lang="en-US" sz="1400" dirty="0" smtClean="0"/>
                    </a:p>
                  </a:txBody>
                  <a:tcPr/>
                </a:tc>
              </a:tr>
              <a:tr h="4836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t>Optimal blood pressure</a:t>
                      </a:r>
                      <a:endParaRPr lang="en-US" sz="14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t>&lt;120</a:t>
                      </a:r>
                      <a:endParaRPr lang="en-US" sz="1400" dirty="0" smtClean="0"/>
                    </a:p>
                    <a:p>
                      <a:pPr algn="ct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t>&lt;80</a:t>
                      </a:r>
                      <a:endParaRPr lang="en-US" sz="1400" dirty="0" smtClean="0"/>
                    </a:p>
                    <a:p>
                      <a:pPr algn="ctr"/>
                      <a:endParaRPr lang="en-US" sz="1400" dirty="0"/>
                    </a:p>
                  </a:txBody>
                  <a:tcPr/>
                </a:tc>
              </a:tr>
              <a:tr h="4836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t>Normal blood pressure</a:t>
                      </a:r>
                      <a:endParaRPr lang="en-US" sz="14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t>&lt;130</a:t>
                      </a:r>
                      <a:endParaRPr lang="en-US" sz="1400" dirty="0" smtClean="0"/>
                    </a:p>
                    <a:p>
                      <a:pPr algn="ct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t>&lt;85</a:t>
                      </a:r>
                      <a:endParaRPr lang="en-US" sz="1400" dirty="0" smtClean="0"/>
                    </a:p>
                    <a:p>
                      <a:pPr algn="ctr"/>
                      <a:endParaRPr lang="en-US" sz="1400" dirty="0"/>
                    </a:p>
                  </a:txBody>
                  <a:tcPr/>
                </a:tc>
              </a:tr>
              <a:tr h="483628">
                <a:tc>
                  <a:txBody>
                    <a:bodyPr/>
                    <a:lstStyle/>
                    <a:p>
                      <a:pPr algn="l"/>
                      <a:r>
                        <a:rPr lang="en-US" sz="1400" dirty="0" smtClean="0"/>
                        <a:t>Pre-hypertension</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t>130-139</a:t>
                      </a:r>
                      <a:endParaRPr lang="en-US" sz="1400" dirty="0" smtClean="0"/>
                    </a:p>
                    <a:p>
                      <a:pPr algn="ct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t>85-89</a:t>
                      </a:r>
                      <a:endParaRPr lang="en-US" sz="1400" dirty="0" smtClean="0"/>
                    </a:p>
                    <a:p>
                      <a:pPr algn="ctr"/>
                      <a:endParaRPr lang="en-US" sz="1400" dirty="0"/>
                    </a:p>
                  </a:txBody>
                  <a:tcPr/>
                </a:tc>
              </a:tr>
              <a:tr h="4836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t>Grade 1 hypertension (mild)</a:t>
                      </a:r>
                      <a:endParaRPr lang="en-US" sz="14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t>140-159</a:t>
                      </a:r>
                      <a:endParaRPr lang="en-US" sz="1400" dirty="0" smtClean="0"/>
                    </a:p>
                    <a:p>
                      <a:pPr algn="ct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t>90-99</a:t>
                      </a:r>
                      <a:endParaRPr lang="en-US" sz="1400" dirty="0" smtClean="0"/>
                    </a:p>
                    <a:p>
                      <a:pPr algn="ctr"/>
                      <a:endParaRPr lang="en-US" sz="1400" dirty="0"/>
                    </a:p>
                  </a:txBody>
                  <a:tcPr/>
                </a:tc>
              </a:tr>
              <a:tr h="4836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t>Grade 2 hypertension (moderate)</a:t>
                      </a:r>
                      <a:endParaRPr lang="en-US" sz="14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t>160-179</a:t>
                      </a:r>
                      <a:endParaRPr lang="en-US" sz="1400" dirty="0" smtClean="0"/>
                    </a:p>
                    <a:p>
                      <a:pPr algn="ct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t>100-109</a:t>
                      </a:r>
                      <a:endParaRPr lang="en-US" sz="1400" dirty="0" smtClean="0"/>
                    </a:p>
                    <a:p>
                      <a:pPr algn="ctr"/>
                      <a:endParaRPr lang="en-US" sz="1400" dirty="0"/>
                    </a:p>
                  </a:txBody>
                  <a:tcPr/>
                </a:tc>
              </a:tr>
              <a:tr h="4836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t>Grade 3 hypertension (severe)</a:t>
                      </a:r>
                      <a:endParaRPr lang="en-US" sz="14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a:t>
                      </a:r>
                      <a:r>
                        <a:rPr lang="en-US" sz="1400" kern="1200" dirty="0" smtClean="0"/>
                        <a:t> 180</a:t>
                      </a:r>
                      <a:endParaRPr lang="en-US" sz="14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a:t>
                      </a:r>
                      <a:r>
                        <a:rPr lang="en-US" sz="1400" kern="1200" dirty="0" smtClean="0"/>
                        <a:t> 110</a:t>
                      </a:r>
                      <a:endParaRPr lang="en-US" sz="1400" dirty="0" smtClean="0"/>
                    </a:p>
                    <a:p>
                      <a:pPr algn="ctr"/>
                      <a:endParaRPr lang="en-US" sz="1400" dirty="0"/>
                    </a:p>
                  </a:txBody>
                  <a:tcPr/>
                </a:tc>
              </a:tr>
              <a:tr h="4836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Isolated systolic hypertension</a:t>
                      </a:r>
                      <a:r>
                        <a:rPr lang="en-US" sz="1400" baseline="0" dirty="0" smtClean="0"/>
                        <a:t> Grade 1</a:t>
                      </a:r>
                      <a:endParaRPr lang="en-US" sz="14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140-149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t>&lt;90</a:t>
                      </a:r>
                      <a:endParaRPr lang="en-US" sz="1400" dirty="0" smtClean="0"/>
                    </a:p>
                    <a:p>
                      <a:pPr algn="ctr"/>
                      <a:endParaRPr lang="en-US" sz="1400" dirty="0"/>
                    </a:p>
                  </a:txBody>
                  <a:tcPr/>
                </a:tc>
              </a:tr>
              <a:tr h="4861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Isolated systolic hypertension</a:t>
                      </a:r>
                      <a:r>
                        <a:rPr lang="en-US" sz="1400" baseline="0" dirty="0" smtClean="0"/>
                        <a:t> Grade 2</a:t>
                      </a:r>
                      <a:endParaRPr lang="en-US" sz="14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≥160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t>&lt;90</a:t>
                      </a:r>
                      <a:endParaRPr lang="en-US" sz="1400" dirty="0" smtClean="0"/>
                    </a:p>
                    <a:p>
                      <a:pPr algn="ctr"/>
                      <a:endParaRPr lang="en-US" sz="1400" dirty="0"/>
                    </a:p>
                  </a:txBody>
                  <a:tcPr/>
                </a:tc>
              </a:tr>
            </a:tbl>
          </a:graphicData>
        </a:graphic>
      </p:graphicFrame>
      <p:sp>
        <p:nvSpPr>
          <p:cNvPr id="5" name="Rectangle 4"/>
          <p:cNvSpPr/>
          <p:nvPr/>
        </p:nvSpPr>
        <p:spPr>
          <a:xfrm>
            <a:off x="357158" y="6215082"/>
            <a:ext cx="5896742" cy="369332"/>
          </a:xfrm>
          <a:prstGeom prst="rect">
            <a:avLst/>
          </a:prstGeom>
        </p:spPr>
        <p:txBody>
          <a:bodyPr wrap="none">
            <a:spAutoFit/>
          </a:bodyPr>
          <a:lstStyle/>
          <a:p>
            <a:r>
              <a:rPr lang="en-US" b="1" u="sng" dirty="0" smtClean="0">
                <a:solidFill>
                  <a:srgbClr val="C00000"/>
                </a:solidFill>
              </a:rPr>
              <a:t>Note:</a:t>
            </a:r>
            <a:r>
              <a:rPr lang="en-US" b="1" dirty="0" smtClean="0">
                <a:solidFill>
                  <a:schemeClr val="accent3">
                    <a:lumMod val="75000"/>
                  </a:schemeClr>
                </a:solidFill>
              </a:rPr>
              <a:t> The higher values should be taken for classification.</a:t>
            </a:r>
            <a:endParaRPr lang="en-US" b="1"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Medications</a:t>
            </a:r>
            <a:endParaRPr lang="en-US" sz="3200" dirty="0"/>
          </a:p>
        </p:txBody>
      </p:sp>
      <p:sp>
        <p:nvSpPr>
          <p:cNvPr id="3" name="Content Placeholder 2"/>
          <p:cNvSpPr>
            <a:spLocks noGrp="1"/>
          </p:cNvSpPr>
          <p:nvPr>
            <p:ph idx="1"/>
          </p:nvPr>
        </p:nvSpPr>
        <p:spPr>
          <a:xfrm>
            <a:off x="357158" y="1571612"/>
            <a:ext cx="8543956" cy="5072098"/>
          </a:xfrm>
        </p:spPr>
        <p:txBody>
          <a:bodyPr>
            <a:normAutofit fontScale="92500" lnSpcReduction="20000"/>
          </a:bodyPr>
          <a:lstStyle/>
          <a:p>
            <a:r>
              <a:rPr lang="en-US" dirty="0" smtClean="0"/>
              <a:t>Generally, medications comprise:</a:t>
            </a:r>
          </a:p>
          <a:p>
            <a:endParaRPr lang="en-US" dirty="0" smtClean="0"/>
          </a:p>
          <a:p>
            <a:r>
              <a:rPr lang="en-US" dirty="0" smtClean="0">
                <a:solidFill>
                  <a:schemeClr val="accent3">
                    <a:lumMod val="75000"/>
                  </a:schemeClr>
                </a:solidFill>
              </a:rPr>
              <a:t>Diuretics: </a:t>
            </a:r>
          </a:p>
          <a:p>
            <a:pPr>
              <a:buNone/>
            </a:pPr>
            <a:r>
              <a:rPr lang="en-US" dirty="0" smtClean="0"/>
              <a:t>     </a:t>
            </a:r>
            <a:r>
              <a:rPr lang="en-US" dirty="0" err="1" smtClean="0"/>
              <a:t>Thiazides</a:t>
            </a:r>
            <a:r>
              <a:rPr lang="en-US" dirty="0" smtClean="0"/>
              <a:t> (</a:t>
            </a:r>
            <a:r>
              <a:rPr lang="en-US" dirty="0" err="1" smtClean="0"/>
              <a:t>hydrochlorothiazides</a:t>
            </a:r>
            <a:r>
              <a:rPr lang="en-US" dirty="0" smtClean="0"/>
              <a:t>) and loop diuretics (</a:t>
            </a:r>
            <a:r>
              <a:rPr lang="en-US" dirty="0" err="1" smtClean="0"/>
              <a:t>Furosemide</a:t>
            </a:r>
            <a:r>
              <a:rPr lang="en-US" dirty="0" smtClean="0"/>
              <a:t>, </a:t>
            </a:r>
            <a:r>
              <a:rPr lang="en-US" dirty="0" err="1" smtClean="0"/>
              <a:t>Bumetanide</a:t>
            </a:r>
            <a:r>
              <a:rPr lang="en-US" dirty="0" smtClean="0"/>
              <a:t>). </a:t>
            </a:r>
          </a:p>
          <a:p>
            <a:pPr>
              <a:buNone/>
            </a:pPr>
            <a:endParaRPr lang="en-US" dirty="0" smtClean="0"/>
          </a:p>
          <a:p>
            <a:r>
              <a:rPr lang="el-GR" dirty="0" smtClean="0">
                <a:solidFill>
                  <a:schemeClr val="accent3">
                    <a:lumMod val="75000"/>
                  </a:schemeClr>
                </a:solidFill>
              </a:rPr>
              <a:t>β-</a:t>
            </a:r>
            <a:r>
              <a:rPr lang="en-US" dirty="0" smtClean="0">
                <a:solidFill>
                  <a:schemeClr val="accent3">
                    <a:lumMod val="75000"/>
                  </a:schemeClr>
                </a:solidFill>
              </a:rPr>
              <a:t>Adrenergic  Blocking Agents:   </a:t>
            </a:r>
          </a:p>
          <a:p>
            <a:pPr>
              <a:buNone/>
            </a:pPr>
            <a:r>
              <a:rPr lang="en-US" dirty="0" smtClean="0"/>
              <a:t>     </a:t>
            </a:r>
            <a:r>
              <a:rPr lang="en-US" dirty="0" smtClean="0">
                <a:solidFill>
                  <a:srgbClr val="C00000"/>
                </a:solidFill>
              </a:rPr>
              <a:t>a) Cardio-selective: </a:t>
            </a:r>
            <a:r>
              <a:rPr lang="en-US" dirty="0" err="1" smtClean="0"/>
              <a:t>atenolol</a:t>
            </a:r>
            <a:r>
              <a:rPr lang="en-US" dirty="0" smtClean="0"/>
              <a:t>, </a:t>
            </a:r>
            <a:r>
              <a:rPr lang="en-US" dirty="0" err="1" smtClean="0"/>
              <a:t>acebutolol</a:t>
            </a:r>
            <a:r>
              <a:rPr lang="en-US" dirty="0" smtClean="0"/>
              <a:t>.</a:t>
            </a:r>
          </a:p>
          <a:p>
            <a:pPr>
              <a:buNone/>
            </a:pPr>
            <a:r>
              <a:rPr lang="en-US" dirty="0" smtClean="0"/>
              <a:t>     </a:t>
            </a:r>
            <a:r>
              <a:rPr lang="en-US" dirty="0" smtClean="0">
                <a:solidFill>
                  <a:srgbClr val="C00000"/>
                </a:solidFill>
              </a:rPr>
              <a:t>b) Cardio non-selective: </a:t>
            </a:r>
            <a:r>
              <a:rPr lang="en-US" dirty="0" err="1" smtClean="0"/>
              <a:t>propranolol</a:t>
            </a:r>
            <a:r>
              <a:rPr lang="en-US" dirty="0" smtClean="0"/>
              <a:t>, </a:t>
            </a:r>
            <a:r>
              <a:rPr lang="en-US" dirty="0" err="1" smtClean="0"/>
              <a:t>pindolol</a:t>
            </a:r>
            <a:r>
              <a:rPr lang="en-US" dirty="0" smtClean="0"/>
              <a:t>. </a:t>
            </a:r>
          </a:p>
          <a:p>
            <a:endParaRPr lang="en-US" dirty="0" smtClean="0"/>
          </a:p>
          <a:p>
            <a:r>
              <a:rPr lang="en-US" dirty="0" err="1" smtClean="0">
                <a:solidFill>
                  <a:schemeClr val="accent3">
                    <a:lumMod val="75000"/>
                  </a:schemeClr>
                </a:solidFill>
              </a:rPr>
              <a:t>Angiotensin</a:t>
            </a:r>
            <a:r>
              <a:rPr lang="en-US" dirty="0" smtClean="0">
                <a:solidFill>
                  <a:schemeClr val="accent3">
                    <a:lumMod val="75000"/>
                  </a:schemeClr>
                </a:solidFill>
              </a:rPr>
              <a:t>-Converting Enzyme Inhibitors:</a:t>
            </a:r>
          </a:p>
          <a:p>
            <a:pPr>
              <a:buNone/>
            </a:pPr>
            <a:r>
              <a:rPr lang="en-US" dirty="0" smtClean="0">
                <a:solidFill>
                  <a:schemeClr val="accent3">
                    <a:lumMod val="75000"/>
                  </a:schemeClr>
                </a:solidFill>
              </a:rPr>
              <a:t>    </a:t>
            </a:r>
            <a:r>
              <a:rPr lang="en-US" dirty="0" err="1" smtClean="0"/>
              <a:t>Enalapril</a:t>
            </a:r>
            <a:r>
              <a:rPr lang="en-US" dirty="0" smtClean="0"/>
              <a:t>, </a:t>
            </a:r>
            <a:r>
              <a:rPr lang="en-US" dirty="0" err="1" smtClean="0"/>
              <a:t>Lisinopril</a:t>
            </a:r>
            <a:r>
              <a:rPr lang="en-US" dirty="0" smtClean="0"/>
              <a:t>.</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Medications</a:t>
            </a:r>
          </a:p>
        </p:txBody>
      </p:sp>
      <p:sp>
        <p:nvSpPr>
          <p:cNvPr id="3" name="Content Placeholder 2"/>
          <p:cNvSpPr>
            <a:spLocks noGrp="1"/>
          </p:cNvSpPr>
          <p:nvPr>
            <p:ph idx="1"/>
          </p:nvPr>
        </p:nvSpPr>
        <p:spPr>
          <a:xfrm>
            <a:off x="457200" y="1775191"/>
            <a:ext cx="8229600" cy="4868519"/>
          </a:xfrm>
        </p:spPr>
        <p:txBody>
          <a:bodyPr>
            <a:normAutofit fontScale="77500" lnSpcReduction="20000"/>
          </a:bodyPr>
          <a:lstStyle/>
          <a:p>
            <a:r>
              <a:rPr lang="en-US" dirty="0" err="1" smtClean="0">
                <a:solidFill>
                  <a:schemeClr val="accent3">
                    <a:lumMod val="75000"/>
                  </a:schemeClr>
                </a:solidFill>
              </a:rPr>
              <a:t>Angiotensin</a:t>
            </a:r>
            <a:r>
              <a:rPr lang="en-US" dirty="0" smtClean="0">
                <a:solidFill>
                  <a:schemeClr val="accent3">
                    <a:lumMod val="75000"/>
                  </a:schemeClr>
                </a:solidFill>
              </a:rPr>
              <a:t> II Receptor Blockers: </a:t>
            </a:r>
          </a:p>
          <a:p>
            <a:pPr>
              <a:buNone/>
            </a:pPr>
            <a:r>
              <a:rPr lang="en-US" dirty="0" smtClean="0"/>
              <a:t>     </a:t>
            </a:r>
            <a:r>
              <a:rPr lang="en-US" dirty="0" err="1" smtClean="0"/>
              <a:t>Irbesartan</a:t>
            </a:r>
            <a:r>
              <a:rPr lang="en-US" dirty="0" smtClean="0"/>
              <a:t>, </a:t>
            </a:r>
            <a:r>
              <a:rPr lang="en-US" dirty="0" err="1" smtClean="0"/>
              <a:t>Losartan</a:t>
            </a:r>
            <a:r>
              <a:rPr lang="en-US" dirty="0" smtClean="0"/>
              <a:t>. Proven to be used in hypertension associated with Diabetes </a:t>
            </a:r>
            <a:r>
              <a:rPr lang="en-US" dirty="0" err="1" smtClean="0"/>
              <a:t>millitis</a:t>
            </a:r>
            <a:r>
              <a:rPr lang="en-US" dirty="0" smtClean="0"/>
              <a:t>. </a:t>
            </a:r>
          </a:p>
          <a:p>
            <a:endParaRPr lang="en-US" dirty="0" smtClean="0"/>
          </a:p>
          <a:p>
            <a:r>
              <a:rPr lang="en-US" dirty="0" smtClean="0">
                <a:solidFill>
                  <a:schemeClr val="accent3">
                    <a:lumMod val="75000"/>
                  </a:schemeClr>
                </a:solidFill>
              </a:rPr>
              <a:t>Calcium Channel Blocking Agents: </a:t>
            </a:r>
          </a:p>
          <a:p>
            <a:pPr>
              <a:buNone/>
            </a:pPr>
            <a:r>
              <a:rPr lang="en-US" dirty="0" smtClean="0"/>
              <a:t>     </a:t>
            </a:r>
            <a:r>
              <a:rPr lang="en-US" dirty="0" err="1" smtClean="0"/>
              <a:t>Amlodipine</a:t>
            </a:r>
            <a:r>
              <a:rPr lang="en-US" dirty="0" smtClean="0"/>
              <a:t>, </a:t>
            </a:r>
            <a:r>
              <a:rPr lang="en-US" dirty="0" err="1" smtClean="0"/>
              <a:t>Verapamil</a:t>
            </a:r>
            <a:r>
              <a:rPr lang="en-US" dirty="0" smtClean="0"/>
              <a:t>.</a:t>
            </a:r>
          </a:p>
          <a:p>
            <a:endParaRPr lang="en-US" dirty="0" smtClean="0"/>
          </a:p>
          <a:p>
            <a:pPr>
              <a:lnSpc>
                <a:spcPct val="115000"/>
              </a:lnSpc>
              <a:spcBef>
                <a:spcPct val="0"/>
              </a:spcBef>
            </a:pPr>
            <a:r>
              <a:rPr lang="el-GR" dirty="0" smtClean="0">
                <a:solidFill>
                  <a:schemeClr val="accent3">
                    <a:lumMod val="75000"/>
                  </a:schemeClr>
                </a:solidFill>
              </a:rPr>
              <a:t>α-</a:t>
            </a:r>
            <a:r>
              <a:rPr lang="en-US" dirty="0" err="1" smtClean="0">
                <a:solidFill>
                  <a:schemeClr val="accent3">
                    <a:lumMod val="75000"/>
                  </a:schemeClr>
                </a:solidFill>
              </a:rPr>
              <a:t>Adrenoceptor</a:t>
            </a:r>
            <a:r>
              <a:rPr lang="en-US" dirty="0" smtClean="0">
                <a:solidFill>
                  <a:schemeClr val="accent3">
                    <a:lumMod val="75000"/>
                  </a:schemeClr>
                </a:solidFill>
              </a:rPr>
              <a:t> Antagonists: </a:t>
            </a:r>
          </a:p>
          <a:p>
            <a:pPr>
              <a:lnSpc>
                <a:spcPct val="115000"/>
              </a:lnSpc>
              <a:spcBef>
                <a:spcPct val="0"/>
              </a:spcBef>
              <a:buNone/>
            </a:pPr>
            <a:r>
              <a:rPr lang="en-US" dirty="0" smtClean="0"/>
              <a:t>     </a:t>
            </a:r>
            <a:r>
              <a:rPr lang="en-US" dirty="0" err="1" smtClean="0"/>
              <a:t>Prazosin</a:t>
            </a:r>
            <a:r>
              <a:rPr lang="en-US" dirty="0" smtClean="0"/>
              <a:t>, </a:t>
            </a:r>
            <a:r>
              <a:rPr lang="en-US" dirty="0" err="1" smtClean="0"/>
              <a:t>Terazosin</a:t>
            </a:r>
            <a:r>
              <a:rPr lang="en-US" dirty="0" smtClean="0"/>
              <a:t>.</a:t>
            </a:r>
          </a:p>
          <a:p>
            <a:pPr>
              <a:buNone/>
            </a:pPr>
            <a:endParaRPr lang="en-US" dirty="0" smtClean="0"/>
          </a:p>
          <a:p>
            <a:pPr fontAlgn="base"/>
            <a:r>
              <a:rPr lang="en-US" dirty="0" smtClean="0">
                <a:solidFill>
                  <a:schemeClr val="accent3">
                    <a:lumMod val="75000"/>
                  </a:schemeClr>
                </a:solidFill>
              </a:rPr>
              <a:t>Drugs with Central </a:t>
            </a:r>
            <a:r>
              <a:rPr lang="en-US" dirty="0" err="1" smtClean="0">
                <a:solidFill>
                  <a:schemeClr val="accent3">
                    <a:lumMod val="75000"/>
                  </a:schemeClr>
                </a:solidFill>
              </a:rPr>
              <a:t>Sympatholytic</a:t>
            </a:r>
            <a:r>
              <a:rPr lang="en-US" dirty="0" smtClean="0">
                <a:solidFill>
                  <a:schemeClr val="accent3">
                    <a:lumMod val="75000"/>
                  </a:schemeClr>
                </a:solidFill>
              </a:rPr>
              <a:t> Action: </a:t>
            </a:r>
          </a:p>
          <a:p>
            <a:pPr fontAlgn="base">
              <a:buNone/>
            </a:pPr>
            <a:r>
              <a:rPr lang="en-US" dirty="0" smtClean="0"/>
              <a:t>     </a:t>
            </a:r>
            <a:r>
              <a:rPr lang="en-US" dirty="0" err="1" smtClean="0"/>
              <a:t>Clonidine</a:t>
            </a:r>
            <a:r>
              <a:rPr lang="en-US" dirty="0" smtClean="0"/>
              <a:t>, </a:t>
            </a:r>
            <a:r>
              <a:rPr lang="en-US" dirty="0" err="1" smtClean="0"/>
              <a:t>Guanabenz</a:t>
            </a:r>
            <a:r>
              <a:rPr lang="en-US" dirty="0" smtClean="0"/>
              <a:t>.</a:t>
            </a:r>
          </a:p>
          <a:p>
            <a:endParaRPr lang="en-US" dirty="0" smtClean="0"/>
          </a:p>
          <a:p>
            <a:r>
              <a:rPr lang="en-US" dirty="0" smtClean="0">
                <a:solidFill>
                  <a:schemeClr val="accent3">
                    <a:lumMod val="75000"/>
                  </a:schemeClr>
                </a:solidFill>
              </a:rPr>
              <a:t>Arteriolar Dilators: </a:t>
            </a:r>
          </a:p>
          <a:p>
            <a:pPr>
              <a:buNone/>
            </a:pPr>
            <a:r>
              <a:rPr lang="en-US" dirty="0" smtClean="0"/>
              <a:t>     </a:t>
            </a:r>
            <a:r>
              <a:rPr lang="en-US" dirty="0" err="1" smtClean="0"/>
              <a:t>Minoxidil</a:t>
            </a:r>
            <a:r>
              <a:rPr lang="en-US" dirty="0" smtClean="0"/>
              <a:t>, </a:t>
            </a:r>
            <a:r>
              <a:rPr lang="en-US" dirty="0" err="1" smtClean="0"/>
              <a:t>Hydralazine</a:t>
            </a:r>
            <a:r>
              <a:rPr lang="en-US" dirty="0" smtClean="0"/>
              <a:t>.</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74638"/>
            <a:ext cx="8501122" cy="1143000"/>
          </a:xfrm>
        </p:spPr>
        <p:txBody>
          <a:bodyPr>
            <a:noAutofit/>
          </a:bodyPr>
          <a:lstStyle/>
          <a:p>
            <a:r>
              <a:rPr lang="en-US" sz="2000" dirty="0" smtClean="0"/>
              <a:t>The National Institute for Health and Clinical Excellence</a:t>
            </a:r>
            <a:r>
              <a:rPr lang="en-US" sz="3000" dirty="0" smtClean="0"/>
              <a:t/>
            </a:r>
            <a:br>
              <a:rPr lang="en-US" sz="3000" dirty="0" smtClean="0"/>
            </a:br>
            <a:r>
              <a:rPr lang="en-US" sz="3000" dirty="0" smtClean="0"/>
              <a:t>Guideline for treating Hypertension (2011)</a:t>
            </a:r>
            <a:endParaRPr lang="en-US" sz="3000" dirty="0"/>
          </a:p>
        </p:txBody>
      </p:sp>
      <p:sp>
        <p:nvSpPr>
          <p:cNvPr id="3" name="Content Placeholder 2"/>
          <p:cNvSpPr>
            <a:spLocks noGrp="1"/>
          </p:cNvSpPr>
          <p:nvPr>
            <p:ph idx="1"/>
          </p:nvPr>
        </p:nvSpPr>
        <p:spPr/>
        <p:txBody>
          <a:bodyPr>
            <a:normAutofit fontScale="92500" lnSpcReduction="20000"/>
          </a:bodyPr>
          <a:lstStyle/>
          <a:p>
            <a:pPr>
              <a:buNone/>
            </a:pPr>
            <a:r>
              <a:rPr lang="en-US" dirty="0" smtClean="0">
                <a:solidFill>
                  <a:schemeClr val="accent3">
                    <a:lumMod val="75000"/>
                  </a:schemeClr>
                </a:solidFill>
              </a:rPr>
              <a:t>A) Criteria for initiating treatment:</a:t>
            </a:r>
          </a:p>
          <a:p>
            <a:pPr>
              <a:buNone/>
            </a:pPr>
            <a:endParaRPr lang="en-US" dirty="0" smtClean="0"/>
          </a:p>
          <a:p>
            <a:pPr>
              <a:buNone/>
            </a:pPr>
            <a:r>
              <a:rPr lang="en-US" dirty="0" smtClean="0"/>
              <a:t>1) For people aged under 80 years with stage 1 hypertension, medication should be given when they have one or more of the following:</a:t>
            </a:r>
          </a:p>
          <a:p>
            <a:endParaRPr lang="en-US" dirty="0" smtClean="0"/>
          </a:p>
          <a:p>
            <a:r>
              <a:rPr lang="en-US" dirty="0" smtClean="0"/>
              <a:t>Target organ damage.</a:t>
            </a:r>
          </a:p>
          <a:p>
            <a:r>
              <a:rPr lang="en-US" dirty="0" smtClean="0"/>
              <a:t>Established cardiovascular disease.</a:t>
            </a:r>
          </a:p>
          <a:p>
            <a:r>
              <a:rPr lang="en-US" dirty="0" smtClean="0"/>
              <a:t>Renal disease.</a:t>
            </a:r>
          </a:p>
          <a:p>
            <a:r>
              <a:rPr lang="en-US" dirty="0" smtClean="0"/>
              <a:t>Diabetes.</a:t>
            </a:r>
          </a:p>
          <a:p>
            <a:r>
              <a:rPr lang="en-US" dirty="0" smtClean="0"/>
              <a:t>A 10-year cardiovascular risk equivalent to 20% or greater. </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74638"/>
            <a:ext cx="8501122" cy="1143000"/>
          </a:xfrm>
        </p:spPr>
        <p:txBody>
          <a:bodyPr>
            <a:noAutofit/>
          </a:bodyPr>
          <a:lstStyle/>
          <a:p>
            <a:r>
              <a:rPr lang="en-US" sz="2000" dirty="0" smtClean="0"/>
              <a:t>The National Institute for Health and Clinical Excellence</a:t>
            </a:r>
            <a:r>
              <a:rPr lang="en-US" sz="3000" dirty="0" smtClean="0"/>
              <a:t/>
            </a:r>
            <a:br>
              <a:rPr lang="en-US" sz="3000" dirty="0" smtClean="0"/>
            </a:br>
            <a:r>
              <a:rPr lang="en-US" sz="3000" dirty="0" smtClean="0"/>
              <a:t>Guideline for treating Hypertension (2011)</a:t>
            </a:r>
            <a:endParaRPr lang="en-US" sz="3000" dirty="0"/>
          </a:p>
        </p:txBody>
      </p:sp>
      <p:sp>
        <p:nvSpPr>
          <p:cNvPr id="3" name="Content Placeholder 2"/>
          <p:cNvSpPr>
            <a:spLocks noGrp="1"/>
          </p:cNvSpPr>
          <p:nvPr>
            <p:ph idx="1"/>
          </p:nvPr>
        </p:nvSpPr>
        <p:spPr/>
        <p:txBody>
          <a:bodyPr>
            <a:normAutofit/>
          </a:bodyPr>
          <a:lstStyle/>
          <a:p>
            <a:pPr>
              <a:buNone/>
            </a:pPr>
            <a:r>
              <a:rPr lang="en-US" dirty="0" smtClean="0"/>
              <a:t>2) Antihypertensive drug treatment should be given to any patient of any age with stage 2 hypertension.</a:t>
            </a:r>
          </a:p>
          <a:p>
            <a:pPr>
              <a:buNone/>
            </a:pPr>
            <a:endParaRPr lang="en-US" dirty="0" smtClean="0"/>
          </a:p>
          <a:p>
            <a:pPr>
              <a:buNone/>
            </a:pPr>
            <a:r>
              <a:rPr lang="en-US" dirty="0" smtClean="0"/>
              <a:t>3) For people aged under 40 years with stage 1 hypertension and no evidence of target organ damage or diabetes, consider seeking specialist evaluation of secondary causes of hypertension.</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74638"/>
            <a:ext cx="8501122" cy="1143000"/>
          </a:xfrm>
        </p:spPr>
        <p:txBody>
          <a:bodyPr>
            <a:noAutofit/>
          </a:bodyPr>
          <a:lstStyle/>
          <a:p>
            <a:r>
              <a:rPr lang="en-US" sz="2000" dirty="0" smtClean="0"/>
              <a:t>The National Institute for Health and Clinical Excellence</a:t>
            </a:r>
            <a:r>
              <a:rPr lang="en-US" sz="3000" dirty="0" smtClean="0"/>
              <a:t/>
            </a:r>
            <a:br>
              <a:rPr lang="en-US" sz="3000" dirty="0" smtClean="0"/>
            </a:br>
            <a:r>
              <a:rPr lang="en-US" sz="3000" dirty="0" smtClean="0"/>
              <a:t>Guideline for treating Hypertension (2011)</a:t>
            </a:r>
            <a:endParaRPr lang="en-US" sz="3000" dirty="0"/>
          </a:p>
        </p:txBody>
      </p:sp>
      <p:sp>
        <p:nvSpPr>
          <p:cNvPr id="3" name="Content Placeholder 2"/>
          <p:cNvSpPr>
            <a:spLocks noGrp="1"/>
          </p:cNvSpPr>
          <p:nvPr>
            <p:ph idx="1"/>
          </p:nvPr>
        </p:nvSpPr>
        <p:spPr>
          <a:xfrm>
            <a:off x="214282" y="1857364"/>
            <a:ext cx="8643998" cy="4625609"/>
          </a:xfrm>
        </p:spPr>
        <p:txBody>
          <a:bodyPr>
            <a:normAutofit/>
          </a:bodyPr>
          <a:lstStyle/>
          <a:p>
            <a:pPr marL="274320" indent="-274320">
              <a:lnSpc>
                <a:spcPct val="80000"/>
              </a:lnSpc>
              <a:buNone/>
              <a:defRPr/>
            </a:pPr>
            <a:r>
              <a:rPr lang="en-US" sz="3000" dirty="0" smtClean="0">
                <a:solidFill>
                  <a:schemeClr val="accent3">
                    <a:lumMod val="75000"/>
                  </a:schemeClr>
                </a:solidFill>
              </a:rPr>
              <a:t>B)  Blood Pressure Targets:</a:t>
            </a:r>
          </a:p>
          <a:p>
            <a:pPr marL="274320" indent="-274320">
              <a:lnSpc>
                <a:spcPct val="80000"/>
              </a:lnSpc>
              <a:defRPr/>
            </a:pPr>
            <a:endParaRPr lang="en-US" sz="2000" b="1" dirty="0" smtClean="0">
              <a:latin typeface="Century Gothic" pitchFamily="34" charset="0"/>
              <a:cs typeface="Arial" charset="0"/>
            </a:endParaRPr>
          </a:p>
          <a:p>
            <a:pPr marL="274320" indent="-274320">
              <a:lnSpc>
                <a:spcPct val="80000"/>
              </a:lnSpc>
              <a:buNone/>
              <a:defRPr/>
            </a:pPr>
            <a:r>
              <a:rPr lang="en-US" sz="2400" b="1" dirty="0" smtClean="0">
                <a:solidFill>
                  <a:srgbClr val="C00000"/>
                </a:solidFill>
                <a:latin typeface="Century Gothic" pitchFamily="34" charset="0"/>
                <a:cs typeface="Arial" charset="0"/>
              </a:rPr>
              <a:t>1)  Clinical:</a:t>
            </a:r>
          </a:p>
          <a:p>
            <a:pPr marL="641033" lvl="1" indent="-274320" fontAlgn="auto">
              <a:lnSpc>
                <a:spcPct val="80000"/>
              </a:lnSpc>
              <a:spcAft>
                <a:spcPts val="0"/>
              </a:spcAft>
              <a:buFont typeface="Courier New" pitchFamily="49" charset="0"/>
              <a:buChar char="o"/>
              <a:defRPr/>
            </a:pPr>
            <a:r>
              <a:rPr lang="en-US" sz="2400" b="1" dirty="0" smtClean="0">
                <a:latin typeface="Century Gothic" pitchFamily="34" charset="0"/>
                <a:cs typeface="Arial" charset="0"/>
              </a:rPr>
              <a:t>Age &gt; 80 yrs - 150/90 mmHg</a:t>
            </a:r>
          </a:p>
          <a:p>
            <a:pPr marL="641033" lvl="1" indent="-274320" fontAlgn="auto">
              <a:lnSpc>
                <a:spcPct val="80000"/>
              </a:lnSpc>
              <a:spcAft>
                <a:spcPts val="0"/>
              </a:spcAft>
              <a:buFont typeface="Courier New" pitchFamily="49" charset="0"/>
              <a:buChar char="o"/>
              <a:defRPr/>
            </a:pPr>
            <a:r>
              <a:rPr lang="en-US" sz="2400" b="1" dirty="0" smtClean="0">
                <a:latin typeface="Century Gothic" pitchFamily="34" charset="0"/>
                <a:cs typeface="Arial" charset="0"/>
              </a:rPr>
              <a:t>Age &lt; 80 yrs (high risk, e.g. diabetes) – </a:t>
            </a:r>
            <a:r>
              <a:rPr lang="en-US" sz="2400" b="1" dirty="0" smtClean="0">
                <a:latin typeface="Century Gothic" pitchFamily="34" charset="0"/>
                <a:cs typeface="Arial" charset="0"/>
              </a:rPr>
              <a:t>130/80 mmHg</a:t>
            </a:r>
            <a:endParaRPr lang="en-US" sz="2400" b="1" dirty="0" smtClean="0">
              <a:latin typeface="Century Gothic" pitchFamily="34" charset="0"/>
              <a:cs typeface="Arial" charset="0"/>
            </a:endParaRPr>
          </a:p>
          <a:p>
            <a:pPr marL="641033" lvl="1" indent="-274320" fontAlgn="auto">
              <a:lnSpc>
                <a:spcPct val="80000"/>
              </a:lnSpc>
              <a:spcAft>
                <a:spcPts val="0"/>
              </a:spcAft>
              <a:buFont typeface="Courier New" pitchFamily="49" charset="0"/>
              <a:buChar char="o"/>
              <a:defRPr/>
            </a:pPr>
            <a:r>
              <a:rPr lang="en-US" sz="2400" b="1" dirty="0" smtClean="0">
                <a:latin typeface="Century Gothic" pitchFamily="34" charset="0"/>
                <a:cs typeface="Arial" charset="0"/>
              </a:rPr>
              <a:t>Age &lt; 80 yrs (no risk) – 140/90 mmHg</a:t>
            </a:r>
          </a:p>
          <a:p>
            <a:pPr marL="274320" indent="-274320">
              <a:lnSpc>
                <a:spcPct val="80000"/>
              </a:lnSpc>
              <a:defRPr/>
            </a:pPr>
            <a:endParaRPr lang="en-US" sz="2400" b="1" dirty="0" smtClean="0">
              <a:latin typeface="Century Gothic" pitchFamily="34" charset="0"/>
              <a:cs typeface="Arial" charset="0"/>
            </a:endParaRPr>
          </a:p>
          <a:p>
            <a:pPr marL="274320" indent="-274320">
              <a:lnSpc>
                <a:spcPct val="80000"/>
              </a:lnSpc>
              <a:defRPr/>
            </a:pPr>
            <a:endParaRPr lang="en-US" sz="2400" b="1" dirty="0" smtClean="0">
              <a:latin typeface="Century Gothic" pitchFamily="34" charset="0"/>
              <a:cs typeface="Arial" charset="0"/>
            </a:endParaRPr>
          </a:p>
          <a:p>
            <a:pPr marL="274320" indent="-274320">
              <a:lnSpc>
                <a:spcPct val="80000"/>
              </a:lnSpc>
              <a:buNone/>
              <a:defRPr/>
            </a:pPr>
            <a:r>
              <a:rPr lang="en-US" sz="2400" b="1" dirty="0" smtClean="0">
                <a:solidFill>
                  <a:srgbClr val="C00000"/>
                </a:solidFill>
                <a:latin typeface="Century Gothic" pitchFamily="34" charset="0"/>
                <a:cs typeface="Arial" charset="0"/>
              </a:rPr>
              <a:t>2)  ABPM, HBPM:</a:t>
            </a:r>
          </a:p>
          <a:p>
            <a:pPr marL="641033" lvl="1" indent="-274320" fontAlgn="auto">
              <a:lnSpc>
                <a:spcPct val="80000"/>
              </a:lnSpc>
              <a:spcAft>
                <a:spcPts val="0"/>
              </a:spcAft>
              <a:buFont typeface="Courier New" pitchFamily="49" charset="0"/>
              <a:buChar char="o"/>
              <a:defRPr/>
            </a:pPr>
            <a:r>
              <a:rPr lang="en-US" sz="2400" b="1" dirty="0" smtClean="0">
                <a:latin typeface="Century Gothic" pitchFamily="34" charset="0"/>
                <a:cs typeface="Arial" charset="0"/>
              </a:rPr>
              <a:t>Age &gt; 80 yrs - 145/85 mmHg</a:t>
            </a:r>
          </a:p>
          <a:p>
            <a:pPr marL="641033" lvl="1" indent="-274320" fontAlgn="auto">
              <a:lnSpc>
                <a:spcPct val="80000"/>
              </a:lnSpc>
              <a:spcAft>
                <a:spcPts val="0"/>
              </a:spcAft>
              <a:buFont typeface="Courier New" pitchFamily="49" charset="0"/>
              <a:buChar char="o"/>
              <a:defRPr/>
            </a:pPr>
            <a:r>
              <a:rPr lang="en-US" sz="2400" b="1" dirty="0" smtClean="0">
                <a:latin typeface="Century Gothic" pitchFamily="34" charset="0"/>
                <a:cs typeface="Arial" charset="0"/>
              </a:rPr>
              <a:t>Age &lt; 80 yrs (no risk) – 135/85 mmHg</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74638"/>
            <a:ext cx="8501122" cy="1011222"/>
          </a:xfrm>
        </p:spPr>
        <p:txBody>
          <a:bodyPr>
            <a:noAutofit/>
          </a:bodyPr>
          <a:lstStyle/>
          <a:p>
            <a:r>
              <a:rPr lang="en-US" sz="2000" dirty="0" smtClean="0"/>
              <a:t>The National Institute for Health and Clinical Excellence</a:t>
            </a:r>
            <a:r>
              <a:rPr lang="en-US" sz="3000" dirty="0" smtClean="0"/>
              <a:t/>
            </a:r>
            <a:br>
              <a:rPr lang="en-US" sz="3000" dirty="0" smtClean="0"/>
            </a:br>
            <a:r>
              <a:rPr lang="en-US" sz="3000" dirty="0" smtClean="0"/>
              <a:t>Guideline for treating Hypertension (2011)</a:t>
            </a:r>
            <a:endParaRPr lang="en-US" sz="3000" dirty="0"/>
          </a:p>
        </p:txBody>
      </p:sp>
      <p:sp>
        <p:nvSpPr>
          <p:cNvPr id="3" name="Content Placeholder 2"/>
          <p:cNvSpPr>
            <a:spLocks noGrp="1"/>
          </p:cNvSpPr>
          <p:nvPr>
            <p:ph idx="1"/>
          </p:nvPr>
        </p:nvSpPr>
        <p:spPr>
          <a:xfrm>
            <a:off x="428596" y="1857364"/>
            <a:ext cx="8229600" cy="4525963"/>
          </a:xfrm>
        </p:spPr>
        <p:txBody>
          <a:bodyPr>
            <a:normAutofit fontScale="92500" lnSpcReduction="20000"/>
          </a:bodyPr>
          <a:lstStyle/>
          <a:p>
            <a:pPr marL="274320" indent="-274320">
              <a:lnSpc>
                <a:spcPct val="80000"/>
              </a:lnSpc>
              <a:buNone/>
              <a:defRPr/>
            </a:pPr>
            <a:r>
              <a:rPr lang="en-US" sz="3000" dirty="0" smtClean="0">
                <a:solidFill>
                  <a:schemeClr val="accent3">
                    <a:lumMod val="75000"/>
                  </a:schemeClr>
                </a:solidFill>
              </a:rPr>
              <a:t>C)  Treatment Plans:</a:t>
            </a:r>
          </a:p>
          <a:p>
            <a:pPr marL="274320" indent="-274320">
              <a:lnSpc>
                <a:spcPct val="80000"/>
              </a:lnSpc>
              <a:buNone/>
              <a:defRPr/>
            </a:pPr>
            <a:endParaRPr lang="en-US" sz="2000" b="1" dirty="0" smtClean="0">
              <a:latin typeface="Century Gothic" pitchFamily="34" charset="0"/>
              <a:cs typeface="Arial" charset="0"/>
            </a:endParaRPr>
          </a:p>
          <a:p>
            <a:pPr marL="274320" indent="-274320">
              <a:lnSpc>
                <a:spcPct val="80000"/>
              </a:lnSpc>
              <a:buNone/>
              <a:defRPr/>
            </a:pPr>
            <a:r>
              <a:rPr lang="en-US" sz="2000" b="1" dirty="0" smtClean="0">
                <a:latin typeface="Century Gothic" pitchFamily="34" charset="0"/>
                <a:cs typeface="Arial" charset="0"/>
              </a:rPr>
              <a:t>Step 1:</a:t>
            </a:r>
          </a:p>
          <a:p>
            <a:pPr marL="274320" indent="-274320">
              <a:lnSpc>
                <a:spcPct val="80000"/>
              </a:lnSpc>
              <a:buNone/>
              <a:defRPr/>
            </a:pPr>
            <a:endParaRPr lang="en-US" sz="2000" b="1" dirty="0" smtClean="0">
              <a:latin typeface="Century Gothic" pitchFamily="34" charset="0"/>
              <a:cs typeface="Arial" charset="0"/>
            </a:endParaRPr>
          </a:p>
          <a:p>
            <a:pPr marL="274320" indent="-274320">
              <a:lnSpc>
                <a:spcPct val="80000"/>
              </a:lnSpc>
              <a:buNone/>
              <a:defRPr/>
            </a:pPr>
            <a:endParaRPr lang="en-US" sz="2000" b="1" dirty="0" smtClean="0">
              <a:latin typeface="Century Gothic" pitchFamily="34" charset="0"/>
              <a:cs typeface="Arial" charset="0"/>
            </a:endParaRPr>
          </a:p>
          <a:p>
            <a:pPr marL="274320" indent="-274320">
              <a:lnSpc>
                <a:spcPct val="80000"/>
              </a:lnSpc>
              <a:defRPr/>
            </a:pPr>
            <a:r>
              <a:rPr lang="en-US" sz="2400" dirty="0" smtClean="0">
                <a:solidFill>
                  <a:srgbClr val="C00000"/>
                </a:solidFill>
                <a:cs typeface="Arial" charset="0"/>
              </a:rPr>
              <a:t>For people </a:t>
            </a:r>
            <a:r>
              <a:rPr lang="ar-SA" sz="2400" dirty="0" smtClean="0">
                <a:solidFill>
                  <a:srgbClr val="C00000"/>
                </a:solidFill>
                <a:cs typeface="Arial" charset="0"/>
              </a:rPr>
              <a:t>&gt;</a:t>
            </a:r>
            <a:r>
              <a:rPr lang="en-US" sz="2400" dirty="0" smtClean="0">
                <a:solidFill>
                  <a:srgbClr val="C00000"/>
                </a:solidFill>
                <a:cs typeface="Arial" charset="0"/>
              </a:rPr>
              <a:t>55 years:</a:t>
            </a:r>
          </a:p>
          <a:p>
            <a:pPr marL="274320" indent="-274320">
              <a:lnSpc>
                <a:spcPct val="80000"/>
              </a:lnSpc>
              <a:buNone/>
              <a:defRPr/>
            </a:pPr>
            <a:endParaRPr lang="en-US" sz="2400" dirty="0" smtClean="0">
              <a:cs typeface="Arial" charset="0"/>
            </a:endParaRPr>
          </a:p>
          <a:p>
            <a:pPr marL="274320" indent="-274320">
              <a:lnSpc>
                <a:spcPct val="80000"/>
              </a:lnSpc>
              <a:buNone/>
              <a:defRPr/>
            </a:pPr>
            <a:r>
              <a:rPr lang="en-US" sz="2400" dirty="0" err="1" smtClean="0">
                <a:cs typeface="Arial" charset="0"/>
              </a:rPr>
              <a:t>Angiotensin</a:t>
            </a:r>
            <a:r>
              <a:rPr lang="en-US" sz="2400" dirty="0" smtClean="0">
                <a:cs typeface="Arial" charset="0"/>
              </a:rPr>
              <a:t>-converting enzyme (ACE) inhibitor    or </a:t>
            </a:r>
          </a:p>
          <a:p>
            <a:pPr marL="274320" indent="-274320">
              <a:lnSpc>
                <a:spcPct val="110000"/>
              </a:lnSpc>
              <a:buNone/>
              <a:defRPr/>
            </a:pPr>
            <a:r>
              <a:rPr lang="en-US" sz="2400" dirty="0" err="1" smtClean="0">
                <a:cs typeface="Arial" charset="0"/>
              </a:rPr>
              <a:t>Angiotensin</a:t>
            </a:r>
            <a:r>
              <a:rPr lang="en-US" sz="2400" dirty="0" smtClean="0">
                <a:cs typeface="Arial" charset="0"/>
              </a:rPr>
              <a:t>-II receptor blocker (ARB).</a:t>
            </a:r>
          </a:p>
          <a:p>
            <a:pPr marL="274320" indent="-274320">
              <a:lnSpc>
                <a:spcPct val="110000"/>
              </a:lnSpc>
              <a:buNone/>
              <a:defRPr/>
            </a:pPr>
            <a:endParaRPr lang="en-US" sz="2400" dirty="0" smtClean="0">
              <a:solidFill>
                <a:srgbClr val="C00000"/>
              </a:solidFill>
              <a:cs typeface="Arial" charset="0"/>
            </a:endParaRPr>
          </a:p>
          <a:p>
            <a:pPr marL="274320" indent="-274320">
              <a:lnSpc>
                <a:spcPct val="110000"/>
              </a:lnSpc>
              <a:defRPr/>
            </a:pPr>
            <a:r>
              <a:rPr lang="en-US" sz="2400" dirty="0" smtClean="0">
                <a:solidFill>
                  <a:srgbClr val="C00000"/>
                </a:solidFill>
                <a:cs typeface="Arial" charset="0"/>
              </a:rPr>
              <a:t>For people </a:t>
            </a:r>
            <a:r>
              <a:rPr lang="ar-SA" sz="2400" dirty="0" smtClean="0">
                <a:solidFill>
                  <a:srgbClr val="C00000"/>
                </a:solidFill>
                <a:cs typeface="Arial" charset="0"/>
              </a:rPr>
              <a:t>&lt;</a:t>
            </a:r>
            <a:r>
              <a:rPr lang="en-US" sz="2400" dirty="0" smtClean="0">
                <a:solidFill>
                  <a:srgbClr val="C00000"/>
                </a:solidFill>
                <a:cs typeface="Arial" charset="0"/>
              </a:rPr>
              <a:t>55 years or black people of African or Caribbean family origin of any age:</a:t>
            </a:r>
          </a:p>
          <a:p>
            <a:pPr marL="274320" indent="-274320">
              <a:lnSpc>
                <a:spcPct val="110000"/>
              </a:lnSpc>
              <a:buNone/>
              <a:defRPr/>
            </a:pPr>
            <a:endParaRPr lang="en-US" sz="2400" dirty="0" smtClean="0">
              <a:cs typeface="Arial" charset="0"/>
            </a:endParaRPr>
          </a:p>
          <a:p>
            <a:pPr marL="274320" indent="-274320">
              <a:lnSpc>
                <a:spcPct val="110000"/>
              </a:lnSpc>
              <a:buNone/>
              <a:defRPr/>
            </a:pPr>
            <a:r>
              <a:rPr lang="en-US" sz="2400" dirty="0" smtClean="0">
                <a:cs typeface="Arial" charset="0"/>
              </a:rPr>
              <a:t>Calcium-channel blocker (CCB)     or</a:t>
            </a:r>
          </a:p>
          <a:p>
            <a:pPr marL="274320" indent="-274320">
              <a:lnSpc>
                <a:spcPct val="110000"/>
              </a:lnSpc>
              <a:buNone/>
              <a:defRPr/>
            </a:pPr>
            <a:endParaRPr lang="en-US" sz="2400" dirty="0" smtClean="0">
              <a:cs typeface="Arial" charset="0"/>
            </a:endParaRPr>
          </a:p>
          <a:p>
            <a:pPr marL="274320" indent="-274320">
              <a:lnSpc>
                <a:spcPct val="110000"/>
              </a:lnSpc>
              <a:buNone/>
              <a:defRPr/>
            </a:pPr>
            <a:r>
              <a:rPr lang="en-US" sz="2400" dirty="0" err="1" smtClean="0">
                <a:cs typeface="Arial" charset="0"/>
              </a:rPr>
              <a:t>Thiazide</a:t>
            </a:r>
            <a:r>
              <a:rPr lang="en-US" sz="2400" dirty="0" smtClean="0">
                <a:cs typeface="Arial" charset="0"/>
              </a:rPr>
              <a:t>-like diuretic: in case of </a:t>
            </a:r>
            <a:r>
              <a:rPr lang="en-US" sz="2400" dirty="0" err="1" smtClean="0">
                <a:cs typeface="Arial" charset="0"/>
              </a:rPr>
              <a:t>oedema</a:t>
            </a:r>
            <a:r>
              <a:rPr lang="en-US" sz="2400" dirty="0" smtClean="0">
                <a:cs typeface="Arial" charset="0"/>
              </a:rPr>
              <a:t> or intolerance, or if there is evidence of heart failure or a high risk of heart failure.</a:t>
            </a:r>
          </a:p>
          <a:p>
            <a:pPr marL="274320" indent="-274320">
              <a:lnSpc>
                <a:spcPct val="110000"/>
              </a:lnSpc>
              <a:buNone/>
              <a:defRPr/>
            </a:pPr>
            <a:endParaRPr lang="en-US" sz="2400" dirty="0" smtClean="0">
              <a:cs typeface="Arial" charset="0"/>
            </a:endParaRPr>
          </a:p>
          <a:p>
            <a:pPr marL="274320" indent="-274320">
              <a:lnSpc>
                <a:spcPct val="80000"/>
              </a:lnSpc>
              <a:buNone/>
              <a:defRPr/>
            </a:pPr>
            <a:endParaRPr lang="en-US" sz="2000" b="1" dirty="0" smtClean="0">
              <a:latin typeface="Century Gothic" pitchFamily="34" charset="0"/>
              <a:cs typeface="Arial" charset="0"/>
            </a:endParaRPr>
          </a:p>
          <a:p>
            <a:pPr marL="274320" indent="-274320">
              <a:lnSpc>
                <a:spcPct val="80000"/>
              </a:lnSpc>
              <a:buNone/>
              <a:defRPr/>
            </a:pPr>
            <a:endParaRPr lang="en-US" sz="2000" b="1" dirty="0" smtClean="0">
              <a:latin typeface="Century Gothic" pitchFamily="34" charset="0"/>
              <a:cs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74638"/>
            <a:ext cx="8501122" cy="1011222"/>
          </a:xfrm>
        </p:spPr>
        <p:txBody>
          <a:bodyPr>
            <a:noAutofit/>
          </a:bodyPr>
          <a:lstStyle/>
          <a:p>
            <a:r>
              <a:rPr lang="en-US" sz="2000" dirty="0" smtClean="0"/>
              <a:t>The National Institute for Health and Clinical Excellence</a:t>
            </a:r>
            <a:r>
              <a:rPr lang="en-US" sz="3000" dirty="0" smtClean="0"/>
              <a:t/>
            </a:r>
            <a:br>
              <a:rPr lang="en-US" sz="3000" dirty="0" smtClean="0"/>
            </a:br>
            <a:r>
              <a:rPr lang="en-US" sz="3000" dirty="0" smtClean="0"/>
              <a:t>Guideline for treating Hypertension (2011)</a:t>
            </a:r>
            <a:endParaRPr lang="en-US" sz="3000" dirty="0"/>
          </a:p>
        </p:txBody>
      </p:sp>
      <p:sp>
        <p:nvSpPr>
          <p:cNvPr id="3" name="Content Placeholder 2"/>
          <p:cNvSpPr>
            <a:spLocks noGrp="1"/>
          </p:cNvSpPr>
          <p:nvPr>
            <p:ph idx="1"/>
          </p:nvPr>
        </p:nvSpPr>
        <p:spPr>
          <a:xfrm>
            <a:off x="428596" y="1857364"/>
            <a:ext cx="8158162" cy="4714932"/>
          </a:xfrm>
        </p:spPr>
        <p:txBody>
          <a:bodyPr>
            <a:normAutofit fontScale="92500" lnSpcReduction="20000"/>
          </a:bodyPr>
          <a:lstStyle/>
          <a:p>
            <a:pPr marL="274320" indent="-274320">
              <a:lnSpc>
                <a:spcPct val="80000"/>
              </a:lnSpc>
              <a:buNone/>
              <a:defRPr/>
            </a:pPr>
            <a:r>
              <a:rPr lang="en-US" sz="3000" dirty="0" smtClean="0">
                <a:solidFill>
                  <a:schemeClr val="accent3">
                    <a:lumMod val="75000"/>
                  </a:schemeClr>
                </a:solidFill>
              </a:rPr>
              <a:t>C)  Treatment Plans:</a:t>
            </a:r>
          </a:p>
          <a:p>
            <a:pPr marL="274320" indent="-274320">
              <a:lnSpc>
                <a:spcPct val="80000"/>
              </a:lnSpc>
              <a:buNone/>
              <a:defRPr/>
            </a:pPr>
            <a:endParaRPr lang="en-US" sz="2000" b="1" dirty="0" smtClean="0">
              <a:latin typeface="Century Gothic" pitchFamily="34" charset="0"/>
              <a:cs typeface="Arial" charset="0"/>
            </a:endParaRPr>
          </a:p>
          <a:p>
            <a:pPr marL="274320" indent="-274320">
              <a:lnSpc>
                <a:spcPct val="80000"/>
              </a:lnSpc>
              <a:buNone/>
              <a:defRPr/>
            </a:pPr>
            <a:r>
              <a:rPr lang="en-US" sz="2000" b="1" dirty="0" smtClean="0">
                <a:latin typeface="Century Gothic" pitchFamily="34" charset="0"/>
                <a:cs typeface="Arial" charset="0"/>
              </a:rPr>
              <a:t>Step 1:</a:t>
            </a:r>
          </a:p>
          <a:p>
            <a:pPr marL="274320" indent="-274320">
              <a:lnSpc>
                <a:spcPct val="80000"/>
              </a:lnSpc>
              <a:buNone/>
              <a:defRPr/>
            </a:pPr>
            <a:endParaRPr lang="en-US" sz="2000" b="1" dirty="0" smtClean="0">
              <a:latin typeface="Century Gothic" pitchFamily="34" charset="0"/>
              <a:cs typeface="Arial" charset="0"/>
            </a:endParaRPr>
          </a:p>
          <a:p>
            <a:pPr marL="274320" indent="-274320">
              <a:lnSpc>
                <a:spcPct val="110000"/>
              </a:lnSpc>
              <a:defRPr/>
            </a:pPr>
            <a:r>
              <a:rPr lang="en-US" sz="2400" dirty="0" smtClean="0">
                <a:cs typeface="Arial" charset="0"/>
              </a:rPr>
              <a:t>Beta-blockers are not a preferred initial therapy for hypertension, but it may be considered in younger people, particularly:</a:t>
            </a:r>
          </a:p>
          <a:p>
            <a:pPr marL="274320" indent="-274320">
              <a:lnSpc>
                <a:spcPct val="110000"/>
              </a:lnSpc>
              <a:buNone/>
              <a:defRPr/>
            </a:pPr>
            <a:endParaRPr lang="en-US" sz="2400" dirty="0" smtClean="0">
              <a:cs typeface="Arial" charset="0"/>
            </a:endParaRPr>
          </a:p>
          <a:p>
            <a:pPr marL="274320" indent="-274320">
              <a:lnSpc>
                <a:spcPct val="110000"/>
              </a:lnSpc>
              <a:buNone/>
              <a:defRPr/>
            </a:pPr>
            <a:r>
              <a:rPr lang="en-US" sz="2400" dirty="0" smtClean="0">
                <a:cs typeface="Arial" charset="0"/>
              </a:rPr>
              <a:t>Intolerance or contraindication to ACE inhibitors and </a:t>
            </a:r>
            <a:r>
              <a:rPr lang="en-US" sz="2400" dirty="0" err="1" smtClean="0">
                <a:cs typeface="Arial" charset="0"/>
              </a:rPr>
              <a:t>angiotensin</a:t>
            </a:r>
            <a:r>
              <a:rPr lang="en-US" sz="2400" dirty="0" smtClean="0">
                <a:cs typeface="Arial" charset="0"/>
              </a:rPr>
              <a:t> II receptor antagonists.</a:t>
            </a:r>
          </a:p>
          <a:p>
            <a:pPr marL="274320" indent="-274320">
              <a:lnSpc>
                <a:spcPct val="110000"/>
              </a:lnSpc>
              <a:buNone/>
              <a:defRPr/>
            </a:pPr>
            <a:endParaRPr lang="en-US" sz="2400" dirty="0" smtClean="0">
              <a:cs typeface="Arial" charset="0"/>
            </a:endParaRPr>
          </a:p>
          <a:p>
            <a:pPr marL="274320" indent="-274320">
              <a:lnSpc>
                <a:spcPct val="110000"/>
              </a:lnSpc>
              <a:buNone/>
              <a:defRPr/>
            </a:pPr>
            <a:r>
              <a:rPr lang="en-US" sz="2400" dirty="0" smtClean="0">
                <a:cs typeface="Arial" charset="0"/>
              </a:rPr>
              <a:t>or</a:t>
            </a:r>
          </a:p>
          <a:p>
            <a:pPr marL="274320" indent="-274320">
              <a:lnSpc>
                <a:spcPct val="110000"/>
              </a:lnSpc>
              <a:buNone/>
              <a:defRPr/>
            </a:pPr>
            <a:r>
              <a:rPr lang="en-US" sz="2400" dirty="0" smtClean="0">
                <a:cs typeface="Arial" charset="0"/>
              </a:rPr>
              <a:t>women of child-bearing age.</a:t>
            </a:r>
          </a:p>
          <a:p>
            <a:pPr marL="274320" indent="-274320">
              <a:lnSpc>
                <a:spcPct val="110000"/>
              </a:lnSpc>
              <a:buNone/>
              <a:defRPr/>
            </a:pPr>
            <a:endParaRPr lang="en-US" sz="2400" dirty="0" smtClean="0">
              <a:cs typeface="Arial" charset="0"/>
            </a:endParaRPr>
          </a:p>
          <a:p>
            <a:pPr marL="274320" indent="-274320">
              <a:lnSpc>
                <a:spcPct val="110000"/>
              </a:lnSpc>
              <a:buNone/>
              <a:defRPr/>
            </a:pPr>
            <a:r>
              <a:rPr lang="en-US" sz="2400" dirty="0" smtClean="0">
                <a:cs typeface="Arial" charset="0"/>
              </a:rPr>
              <a:t>or</a:t>
            </a:r>
          </a:p>
          <a:p>
            <a:pPr marL="274320" indent="-274320">
              <a:lnSpc>
                <a:spcPct val="110000"/>
              </a:lnSpc>
              <a:buNone/>
              <a:defRPr/>
            </a:pPr>
            <a:r>
              <a:rPr lang="en-US" sz="2400" dirty="0" smtClean="0">
                <a:cs typeface="Arial" charset="0"/>
              </a:rPr>
              <a:t>people with evidence of increased sympathetic drive.</a:t>
            </a:r>
          </a:p>
          <a:p>
            <a:pPr marL="274320" indent="-274320">
              <a:lnSpc>
                <a:spcPct val="80000"/>
              </a:lnSpc>
              <a:buNone/>
              <a:defRPr/>
            </a:pPr>
            <a:endParaRPr lang="en-US" sz="2000" b="1" dirty="0" smtClean="0">
              <a:latin typeface="Century Gothic" pitchFamily="34" charset="0"/>
              <a:cs typeface="Arial"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74638"/>
            <a:ext cx="8501122" cy="1143000"/>
          </a:xfrm>
        </p:spPr>
        <p:txBody>
          <a:bodyPr>
            <a:noAutofit/>
          </a:bodyPr>
          <a:lstStyle/>
          <a:p>
            <a:r>
              <a:rPr lang="en-US" sz="2000" dirty="0" smtClean="0"/>
              <a:t>The National Institute for Health and Clinical Excellence</a:t>
            </a:r>
            <a:r>
              <a:rPr lang="en-US" sz="3000" dirty="0" smtClean="0"/>
              <a:t/>
            </a:r>
            <a:br>
              <a:rPr lang="en-US" sz="3000" dirty="0" smtClean="0"/>
            </a:br>
            <a:r>
              <a:rPr lang="en-US" sz="3000" dirty="0" smtClean="0"/>
              <a:t>Guideline for treating Hypertension (2011)</a:t>
            </a:r>
            <a:endParaRPr lang="en-US" sz="3000" dirty="0"/>
          </a:p>
        </p:txBody>
      </p:sp>
      <p:sp>
        <p:nvSpPr>
          <p:cNvPr id="3" name="Content Placeholder 2"/>
          <p:cNvSpPr>
            <a:spLocks noGrp="1"/>
          </p:cNvSpPr>
          <p:nvPr>
            <p:ph idx="1"/>
          </p:nvPr>
        </p:nvSpPr>
        <p:spPr>
          <a:xfrm>
            <a:off x="428596" y="1785926"/>
            <a:ext cx="8229600" cy="4625609"/>
          </a:xfrm>
        </p:spPr>
        <p:txBody>
          <a:bodyPr>
            <a:normAutofit lnSpcReduction="10000"/>
          </a:bodyPr>
          <a:lstStyle/>
          <a:p>
            <a:pPr marL="274320" indent="-274320">
              <a:lnSpc>
                <a:spcPct val="80000"/>
              </a:lnSpc>
              <a:buNone/>
              <a:defRPr/>
            </a:pPr>
            <a:r>
              <a:rPr lang="en-US" sz="3000" dirty="0" smtClean="0">
                <a:solidFill>
                  <a:schemeClr val="accent3">
                    <a:lumMod val="75000"/>
                  </a:schemeClr>
                </a:solidFill>
              </a:rPr>
              <a:t>C)  Treatment Plans:</a:t>
            </a:r>
          </a:p>
          <a:p>
            <a:pPr marL="274320" indent="-274320">
              <a:lnSpc>
                <a:spcPct val="80000"/>
              </a:lnSpc>
              <a:buNone/>
              <a:defRPr/>
            </a:pPr>
            <a:endParaRPr lang="en-US" sz="2000" b="1" dirty="0" smtClean="0">
              <a:latin typeface="Century Gothic" pitchFamily="34" charset="0"/>
              <a:cs typeface="Arial" charset="0"/>
            </a:endParaRPr>
          </a:p>
          <a:p>
            <a:pPr marL="274320" indent="-274320">
              <a:lnSpc>
                <a:spcPct val="80000"/>
              </a:lnSpc>
              <a:buNone/>
              <a:defRPr/>
            </a:pPr>
            <a:r>
              <a:rPr lang="en-US" sz="2000" b="1" dirty="0" smtClean="0">
                <a:latin typeface="Century Gothic" pitchFamily="34" charset="0"/>
                <a:cs typeface="Arial" charset="0"/>
              </a:rPr>
              <a:t>Step 2: </a:t>
            </a:r>
          </a:p>
          <a:p>
            <a:pPr marL="274320" indent="-274320">
              <a:lnSpc>
                <a:spcPct val="80000"/>
              </a:lnSpc>
              <a:buNone/>
              <a:defRPr/>
            </a:pPr>
            <a:endParaRPr lang="en-US" sz="2000" b="1" dirty="0" smtClean="0">
              <a:latin typeface="Century Gothic" pitchFamily="34" charset="0"/>
              <a:cs typeface="Arial" charset="0"/>
            </a:endParaRPr>
          </a:p>
          <a:p>
            <a:pPr marL="274320" indent="-274320">
              <a:defRPr/>
            </a:pPr>
            <a:r>
              <a:rPr lang="en-US" sz="2800" dirty="0" smtClean="0">
                <a:cs typeface="Arial" charset="0"/>
              </a:rPr>
              <a:t>when blood pressure is not controlled by step 1 treatment.</a:t>
            </a:r>
          </a:p>
          <a:p>
            <a:pPr marL="274320" indent="-274320">
              <a:defRPr/>
            </a:pPr>
            <a:endParaRPr lang="en-US" sz="2800" dirty="0" smtClean="0">
              <a:cs typeface="Arial" charset="0"/>
            </a:endParaRPr>
          </a:p>
          <a:p>
            <a:pPr marL="274320" indent="-274320">
              <a:defRPr/>
            </a:pPr>
            <a:r>
              <a:rPr lang="en-US" sz="2800" dirty="0" smtClean="0">
                <a:cs typeface="Arial" charset="0"/>
              </a:rPr>
              <a:t>calcium-channel blocker in combination with either an ACE inhibitor or an ARB.</a:t>
            </a:r>
          </a:p>
          <a:p>
            <a:pPr marL="274320" indent="-274320">
              <a:defRPr/>
            </a:pPr>
            <a:endParaRPr lang="en-US" sz="2800" dirty="0" smtClean="0">
              <a:cs typeface="Arial" charset="0"/>
            </a:endParaRPr>
          </a:p>
          <a:p>
            <a:pPr marL="274320" indent="-274320">
              <a:defRPr/>
            </a:pPr>
            <a:r>
              <a:rPr lang="en-US" sz="2800" dirty="0" err="1" smtClean="0">
                <a:cs typeface="Arial" charset="0"/>
              </a:rPr>
              <a:t>Thiazide</a:t>
            </a:r>
            <a:r>
              <a:rPr lang="en-US" sz="2800" dirty="0" smtClean="0">
                <a:cs typeface="Arial" charset="0"/>
              </a:rPr>
              <a:t>-like diuretic:</a:t>
            </a:r>
          </a:p>
          <a:p>
            <a:pPr marL="274320" indent="-274320">
              <a:buNone/>
              <a:defRPr/>
            </a:pPr>
            <a:r>
              <a:rPr lang="en-US" sz="2800" dirty="0" smtClean="0">
                <a:cs typeface="Arial" charset="0"/>
              </a:rPr>
              <a:t>In case of </a:t>
            </a:r>
            <a:r>
              <a:rPr lang="en-US" sz="2800" dirty="0" err="1" smtClean="0">
                <a:cs typeface="Arial" charset="0"/>
              </a:rPr>
              <a:t>oedema</a:t>
            </a:r>
            <a:r>
              <a:rPr lang="en-US" sz="2800" dirty="0" smtClean="0">
                <a:cs typeface="Arial" charset="0"/>
              </a:rPr>
              <a:t> or intolerance, or if there is evidence of heart failure or a high risk of heart failure.</a:t>
            </a:r>
          </a:p>
          <a:p>
            <a:pPr marL="274320" indent="-274320">
              <a:lnSpc>
                <a:spcPct val="80000"/>
              </a:lnSpc>
              <a:buNone/>
              <a:defRPr/>
            </a:pPr>
            <a:endParaRPr lang="en-US" sz="2000" b="1" dirty="0" smtClean="0">
              <a:latin typeface="Century Gothic" pitchFamily="34" charset="0"/>
              <a:cs typeface="Arial" charset="0"/>
            </a:endParaRPr>
          </a:p>
          <a:p>
            <a:pPr marL="274320" indent="-274320">
              <a:lnSpc>
                <a:spcPct val="80000"/>
              </a:lnSpc>
              <a:buNone/>
              <a:defRPr/>
            </a:pPr>
            <a:endParaRPr lang="en-US" sz="2000" b="1" dirty="0" smtClean="0">
              <a:latin typeface="Century Gothic" pitchFamily="34" charset="0"/>
              <a:cs typeface="Arial" charset="0"/>
            </a:endParaRPr>
          </a:p>
          <a:p>
            <a:pPr marL="274320" indent="-274320">
              <a:lnSpc>
                <a:spcPct val="80000"/>
              </a:lnSpc>
              <a:buNone/>
              <a:defRPr/>
            </a:pPr>
            <a:endParaRPr lang="en-US" sz="2000" b="1" dirty="0" smtClean="0">
              <a:latin typeface="Century Gothic" pitchFamily="34" charset="0"/>
              <a:cs typeface="Arial" charset="0"/>
            </a:endParaRPr>
          </a:p>
          <a:p>
            <a:pPr marL="274320" indent="-274320">
              <a:lnSpc>
                <a:spcPct val="80000"/>
              </a:lnSpc>
              <a:buNone/>
              <a:defRPr/>
            </a:pPr>
            <a:endParaRPr lang="en-US" sz="2000" b="1" dirty="0" smtClean="0">
              <a:latin typeface="Century Gothic" pitchFamily="34" charset="0"/>
              <a:cs typeface="Arial" charset="0"/>
            </a:endParaRPr>
          </a:p>
          <a:p>
            <a:pPr marL="274320" indent="-274320">
              <a:lnSpc>
                <a:spcPct val="80000"/>
              </a:lnSpc>
              <a:buNone/>
              <a:defRPr/>
            </a:pPr>
            <a:endParaRPr lang="en-US" sz="2000" b="1" dirty="0" smtClean="0">
              <a:latin typeface="Century Gothic" pitchFamily="34" charset="0"/>
              <a:cs typeface="Arial" charset="0"/>
            </a:endParaRPr>
          </a:p>
          <a:p>
            <a:pPr marL="274320" indent="-274320">
              <a:lnSpc>
                <a:spcPct val="80000"/>
              </a:lnSpc>
              <a:buNone/>
              <a:defRPr/>
            </a:pPr>
            <a:endParaRPr lang="en-US" sz="2000" b="1" dirty="0" smtClean="0">
              <a:latin typeface="Century Gothic" pitchFamily="34" charset="0"/>
              <a:cs typeface="Arial" charset="0"/>
            </a:endParaRPr>
          </a:p>
          <a:p>
            <a:pPr marL="274320" indent="-274320">
              <a:lnSpc>
                <a:spcPct val="80000"/>
              </a:lnSpc>
              <a:buNone/>
              <a:defRPr/>
            </a:pPr>
            <a:endParaRPr lang="en-US" sz="2000" b="1" dirty="0" smtClean="0">
              <a:latin typeface="Century Gothic" pitchFamily="34" charset="0"/>
              <a:cs typeface="Arial"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74638"/>
            <a:ext cx="8501122" cy="1143000"/>
          </a:xfrm>
        </p:spPr>
        <p:txBody>
          <a:bodyPr>
            <a:noAutofit/>
          </a:bodyPr>
          <a:lstStyle/>
          <a:p>
            <a:r>
              <a:rPr lang="en-US" sz="2000" dirty="0" smtClean="0"/>
              <a:t>The National Institute for Health and Clinical Excellence</a:t>
            </a:r>
            <a:r>
              <a:rPr lang="en-US" sz="3000" dirty="0" smtClean="0"/>
              <a:t/>
            </a:r>
            <a:br>
              <a:rPr lang="en-US" sz="3000" dirty="0" smtClean="0"/>
            </a:br>
            <a:r>
              <a:rPr lang="en-US" sz="3000" dirty="0" smtClean="0"/>
              <a:t>Guideline for treating Hypertension (2011)</a:t>
            </a:r>
            <a:endParaRPr lang="en-US" sz="3000" dirty="0"/>
          </a:p>
        </p:txBody>
      </p:sp>
      <p:sp>
        <p:nvSpPr>
          <p:cNvPr id="3" name="Content Placeholder 2"/>
          <p:cNvSpPr>
            <a:spLocks noGrp="1"/>
          </p:cNvSpPr>
          <p:nvPr>
            <p:ph idx="1"/>
          </p:nvPr>
        </p:nvSpPr>
        <p:spPr/>
        <p:txBody>
          <a:bodyPr>
            <a:normAutofit/>
          </a:bodyPr>
          <a:lstStyle/>
          <a:p>
            <a:pPr marL="274320" indent="-274320">
              <a:lnSpc>
                <a:spcPct val="80000"/>
              </a:lnSpc>
              <a:buNone/>
              <a:defRPr/>
            </a:pPr>
            <a:r>
              <a:rPr lang="en-US" sz="3000" dirty="0" smtClean="0">
                <a:solidFill>
                  <a:schemeClr val="accent3">
                    <a:lumMod val="75000"/>
                  </a:schemeClr>
                </a:solidFill>
              </a:rPr>
              <a:t>C)  Treatment Plans:</a:t>
            </a:r>
          </a:p>
          <a:p>
            <a:pPr marL="274320" indent="-274320">
              <a:lnSpc>
                <a:spcPct val="80000"/>
              </a:lnSpc>
              <a:buNone/>
              <a:defRPr/>
            </a:pPr>
            <a:endParaRPr lang="en-US" sz="2000" b="1" dirty="0" smtClean="0">
              <a:latin typeface="Century Gothic" pitchFamily="34" charset="0"/>
              <a:cs typeface="Arial" charset="0"/>
            </a:endParaRPr>
          </a:p>
          <a:p>
            <a:pPr marL="274320" indent="-274320">
              <a:lnSpc>
                <a:spcPct val="80000"/>
              </a:lnSpc>
              <a:buNone/>
              <a:defRPr/>
            </a:pPr>
            <a:r>
              <a:rPr lang="en-US" sz="2000" b="1" dirty="0" smtClean="0">
                <a:latin typeface="Century Gothic" pitchFamily="34" charset="0"/>
                <a:cs typeface="Arial" charset="0"/>
              </a:rPr>
              <a:t>Step 3: </a:t>
            </a:r>
          </a:p>
          <a:p>
            <a:pPr marL="274320" indent="-274320">
              <a:lnSpc>
                <a:spcPct val="80000"/>
              </a:lnSpc>
              <a:buNone/>
              <a:defRPr/>
            </a:pPr>
            <a:endParaRPr lang="en-US" sz="2000" b="1" dirty="0" smtClean="0">
              <a:latin typeface="Century Gothic" pitchFamily="34" charset="0"/>
              <a:cs typeface="Arial" charset="0"/>
            </a:endParaRPr>
          </a:p>
          <a:p>
            <a:pPr marL="274320" indent="-274320">
              <a:defRPr/>
            </a:pPr>
            <a:r>
              <a:rPr lang="en-US" sz="2800" dirty="0" smtClean="0">
                <a:cs typeface="Arial" charset="0"/>
              </a:rPr>
              <a:t>Review previous medications before starting step 3 medications.</a:t>
            </a:r>
          </a:p>
          <a:p>
            <a:pPr marL="274320" indent="-274320">
              <a:defRPr/>
            </a:pPr>
            <a:endParaRPr lang="en-US" sz="2800" dirty="0" smtClean="0">
              <a:cs typeface="Arial" charset="0"/>
            </a:endParaRPr>
          </a:p>
          <a:p>
            <a:pPr marL="274320" indent="-274320">
              <a:defRPr/>
            </a:pPr>
            <a:r>
              <a:rPr lang="en-US" sz="2800" dirty="0" smtClean="0">
                <a:cs typeface="Arial" charset="0"/>
              </a:rPr>
              <a:t>Combination of three drugs, ACE inhibitor or </a:t>
            </a:r>
            <a:r>
              <a:rPr lang="en-US" sz="2800" dirty="0" err="1" smtClean="0">
                <a:cs typeface="Arial" charset="0"/>
              </a:rPr>
              <a:t>angiotensin</a:t>
            </a:r>
            <a:r>
              <a:rPr lang="en-US" sz="2800" dirty="0" smtClean="0">
                <a:cs typeface="Arial" charset="0"/>
              </a:rPr>
              <a:t> II receptor blocker, calcium-channel blocker and </a:t>
            </a:r>
            <a:r>
              <a:rPr lang="en-US" sz="2800" dirty="0" err="1" smtClean="0">
                <a:cs typeface="Arial" charset="0"/>
              </a:rPr>
              <a:t>thiazide</a:t>
            </a:r>
            <a:r>
              <a:rPr lang="en-US" sz="2800" dirty="0" smtClean="0">
                <a:cs typeface="Arial" charset="0"/>
              </a:rPr>
              <a:t>-like diuretic should be used.</a:t>
            </a:r>
          </a:p>
          <a:p>
            <a:pPr marL="274320" indent="-274320">
              <a:buNone/>
              <a:defRPr/>
            </a:pPr>
            <a:endParaRPr lang="en-US" sz="2000" b="1" dirty="0" smtClean="0">
              <a:latin typeface="Century Gothic" pitchFamily="34" charset="0"/>
              <a:cs typeface="Arial" charset="0"/>
            </a:endParaRPr>
          </a:p>
          <a:p>
            <a:pPr marL="274320" indent="-274320">
              <a:buNone/>
              <a:defRPr/>
            </a:pPr>
            <a:endParaRPr lang="en-US" sz="2000" b="1" dirty="0" smtClean="0">
              <a:latin typeface="Century Gothic" pitchFamily="34" charset="0"/>
              <a:cs typeface="Arial" charset="0"/>
            </a:endParaRPr>
          </a:p>
          <a:p>
            <a:pPr marL="274320" indent="-274320">
              <a:lnSpc>
                <a:spcPct val="80000"/>
              </a:lnSpc>
              <a:buNone/>
              <a:defRPr/>
            </a:pPr>
            <a:endParaRPr lang="en-US" sz="2000" b="1" dirty="0" smtClean="0">
              <a:latin typeface="Century Gothic" pitchFamily="34" charset="0"/>
              <a:cs typeface="Arial" charset="0"/>
            </a:endParaRPr>
          </a:p>
          <a:p>
            <a:pPr marL="274320" indent="-274320">
              <a:lnSpc>
                <a:spcPct val="80000"/>
              </a:lnSpc>
              <a:buNone/>
              <a:defRPr/>
            </a:pPr>
            <a:endParaRPr lang="en-US" sz="2000" b="1" dirty="0" smtClean="0">
              <a:latin typeface="Century Gothic" pitchFamily="34" charset="0"/>
              <a:cs typeface="Arial" charset="0"/>
            </a:endParaRPr>
          </a:p>
          <a:p>
            <a:pPr marL="274320" indent="-274320">
              <a:lnSpc>
                <a:spcPct val="80000"/>
              </a:lnSpc>
              <a:buNone/>
              <a:defRPr/>
            </a:pPr>
            <a:endParaRPr lang="en-US" sz="2000" b="1" dirty="0" smtClean="0">
              <a:latin typeface="Century Gothic" pitchFamily="34" charset="0"/>
              <a:cs typeface="Arial" charset="0"/>
            </a:endParaRPr>
          </a:p>
          <a:p>
            <a:pPr marL="274320" indent="-274320">
              <a:lnSpc>
                <a:spcPct val="80000"/>
              </a:lnSpc>
              <a:buNone/>
              <a:defRPr/>
            </a:pPr>
            <a:endParaRPr lang="en-US" sz="2000" b="1" dirty="0" smtClean="0">
              <a:latin typeface="Century Gothic" pitchFamily="34" charset="0"/>
              <a:cs typeface="Arial" charset="0"/>
            </a:endParaRPr>
          </a:p>
          <a:p>
            <a:pPr marL="274320" indent="-274320">
              <a:lnSpc>
                <a:spcPct val="80000"/>
              </a:lnSpc>
              <a:buNone/>
              <a:defRPr/>
            </a:pPr>
            <a:endParaRPr lang="en-US" sz="2000" b="1" dirty="0" smtClean="0">
              <a:latin typeface="Century Gothic" pitchFamily="34" charset="0"/>
              <a:cs typeface="Arial"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74638"/>
            <a:ext cx="8501122" cy="1143000"/>
          </a:xfrm>
        </p:spPr>
        <p:txBody>
          <a:bodyPr>
            <a:noAutofit/>
          </a:bodyPr>
          <a:lstStyle/>
          <a:p>
            <a:r>
              <a:rPr lang="en-US" sz="2000" dirty="0" smtClean="0"/>
              <a:t>The National Institute for Health and Clinical Excellence</a:t>
            </a:r>
            <a:r>
              <a:rPr lang="en-US" sz="3000" dirty="0" smtClean="0"/>
              <a:t/>
            </a:r>
            <a:br>
              <a:rPr lang="en-US" sz="3000" dirty="0" smtClean="0"/>
            </a:br>
            <a:r>
              <a:rPr lang="en-US" sz="3000" dirty="0" smtClean="0"/>
              <a:t>Guideline for treating Hypertension (2011)</a:t>
            </a:r>
            <a:endParaRPr lang="en-US" sz="3000" dirty="0"/>
          </a:p>
        </p:txBody>
      </p:sp>
      <p:sp>
        <p:nvSpPr>
          <p:cNvPr id="3" name="Content Placeholder 2"/>
          <p:cNvSpPr>
            <a:spLocks noGrp="1"/>
          </p:cNvSpPr>
          <p:nvPr>
            <p:ph idx="1"/>
          </p:nvPr>
        </p:nvSpPr>
        <p:spPr>
          <a:xfrm>
            <a:off x="500034" y="1785926"/>
            <a:ext cx="8229600" cy="4829196"/>
          </a:xfrm>
        </p:spPr>
        <p:txBody>
          <a:bodyPr>
            <a:normAutofit fontScale="85000" lnSpcReduction="10000"/>
          </a:bodyPr>
          <a:lstStyle/>
          <a:p>
            <a:pPr marL="274320" indent="-274320">
              <a:lnSpc>
                <a:spcPct val="80000"/>
              </a:lnSpc>
              <a:buNone/>
              <a:defRPr/>
            </a:pPr>
            <a:r>
              <a:rPr lang="en-US" sz="3000" dirty="0" smtClean="0">
                <a:solidFill>
                  <a:schemeClr val="accent3">
                    <a:lumMod val="75000"/>
                  </a:schemeClr>
                </a:solidFill>
              </a:rPr>
              <a:t>C)  Treatment Plans:</a:t>
            </a:r>
          </a:p>
          <a:p>
            <a:pPr marL="274320" indent="-274320">
              <a:lnSpc>
                <a:spcPct val="80000"/>
              </a:lnSpc>
              <a:buNone/>
              <a:defRPr/>
            </a:pPr>
            <a:endParaRPr lang="en-US" sz="2000" b="1" dirty="0" smtClean="0">
              <a:latin typeface="Century Gothic" pitchFamily="34" charset="0"/>
              <a:cs typeface="Arial" charset="0"/>
            </a:endParaRPr>
          </a:p>
          <a:p>
            <a:pPr marL="274320" indent="-274320">
              <a:lnSpc>
                <a:spcPct val="80000"/>
              </a:lnSpc>
              <a:buNone/>
              <a:defRPr/>
            </a:pPr>
            <a:r>
              <a:rPr lang="en-US" sz="2000" b="1" dirty="0" smtClean="0">
                <a:latin typeface="Century Gothic" pitchFamily="34" charset="0"/>
                <a:cs typeface="Arial" charset="0"/>
              </a:rPr>
              <a:t>Step 4: </a:t>
            </a:r>
          </a:p>
          <a:p>
            <a:pPr marL="274320" indent="-274320">
              <a:lnSpc>
                <a:spcPct val="80000"/>
              </a:lnSpc>
              <a:buNone/>
              <a:defRPr/>
            </a:pPr>
            <a:endParaRPr lang="en-US" sz="2000" b="1" dirty="0" smtClean="0">
              <a:latin typeface="Century Gothic" pitchFamily="34" charset="0"/>
              <a:cs typeface="Arial" charset="0"/>
            </a:endParaRPr>
          </a:p>
          <a:p>
            <a:pPr marL="274320" indent="-274320">
              <a:lnSpc>
                <a:spcPct val="110000"/>
              </a:lnSpc>
              <a:defRPr/>
            </a:pPr>
            <a:r>
              <a:rPr lang="en-US" sz="2800" dirty="0" smtClean="0">
                <a:cs typeface="Arial" charset="0"/>
              </a:rPr>
              <a:t>Resistant Hypertension.</a:t>
            </a:r>
          </a:p>
          <a:p>
            <a:pPr marL="274320" indent="-274320">
              <a:lnSpc>
                <a:spcPct val="110000"/>
              </a:lnSpc>
              <a:defRPr/>
            </a:pPr>
            <a:endParaRPr lang="en-US" sz="2800" dirty="0" smtClean="0">
              <a:cs typeface="Arial" charset="0"/>
            </a:endParaRPr>
          </a:p>
          <a:p>
            <a:pPr marL="274320" indent="-274320">
              <a:lnSpc>
                <a:spcPct val="110000"/>
              </a:lnSpc>
              <a:defRPr/>
            </a:pPr>
            <a:r>
              <a:rPr lang="en-US" sz="2800" dirty="0" smtClean="0">
                <a:cs typeface="Arial" charset="0"/>
              </a:rPr>
              <a:t>Combination of four drugs, ACE inhibitor or </a:t>
            </a:r>
            <a:r>
              <a:rPr lang="en-US" sz="2800" dirty="0" err="1" smtClean="0">
                <a:cs typeface="Arial" charset="0"/>
              </a:rPr>
              <a:t>angiotensin</a:t>
            </a:r>
            <a:r>
              <a:rPr lang="en-US" sz="2800" dirty="0" smtClean="0">
                <a:cs typeface="Arial" charset="0"/>
              </a:rPr>
              <a:t> II receptor blocker, calcium-channel blocker and </a:t>
            </a:r>
            <a:r>
              <a:rPr lang="en-US" sz="2800" dirty="0" err="1" smtClean="0">
                <a:cs typeface="Arial" charset="0"/>
              </a:rPr>
              <a:t>thiazide</a:t>
            </a:r>
            <a:r>
              <a:rPr lang="en-US" sz="2800" dirty="0" smtClean="0">
                <a:cs typeface="Arial" charset="0"/>
              </a:rPr>
              <a:t>-like diuretic should be used (step 3), Plus low-dose </a:t>
            </a:r>
            <a:r>
              <a:rPr lang="en-US" sz="2800" dirty="0" err="1" smtClean="0">
                <a:cs typeface="Arial" charset="0"/>
              </a:rPr>
              <a:t>spironolactone</a:t>
            </a:r>
            <a:r>
              <a:rPr lang="en-US" sz="2800" dirty="0" smtClean="0">
                <a:cs typeface="Arial" charset="0"/>
              </a:rPr>
              <a:t>.</a:t>
            </a:r>
          </a:p>
          <a:p>
            <a:pPr marL="274320" indent="-274320">
              <a:lnSpc>
                <a:spcPct val="110000"/>
              </a:lnSpc>
              <a:defRPr/>
            </a:pPr>
            <a:endParaRPr lang="en-US" sz="2800" dirty="0" smtClean="0">
              <a:cs typeface="Arial" charset="0"/>
            </a:endParaRPr>
          </a:p>
          <a:p>
            <a:pPr marL="274320" indent="-274320">
              <a:lnSpc>
                <a:spcPct val="110000"/>
              </a:lnSpc>
              <a:defRPr/>
            </a:pPr>
            <a:r>
              <a:rPr lang="en-US" sz="2800" dirty="0" smtClean="0">
                <a:cs typeface="Arial" charset="0"/>
              </a:rPr>
              <a:t>Monitor blood sodium and potassium and renal function within 1 month and repeat as required thereafter.</a:t>
            </a:r>
          </a:p>
          <a:p>
            <a:pPr marL="274320" indent="-274320">
              <a:lnSpc>
                <a:spcPct val="110000"/>
              </a:lnSpc>
              <a:defRPr/>
            </a:pPr>
            <a:endParaRPr lang="en-US" sz="2800" dirty="0" smtClean="0">
              <a:cs typeface="Arial" charset="0"/>
            </a:endParaRPr>
          </a:p>
          <a:p>
            <a:pPr marL="274320" indent="-274320">
              <a:lnSpc>
                <a:spcPct val="110000"/>
              </a:lnSpc>
              <a:defRPr/>
            </a:pPr>
            <a:r>
              <a:rPr lang="en-US" sz="2800" dirty="0" smtClean="0">
                <a:cs typeface="Arial" charset="0"/>
              </a:rPr>
              <a:t>If still resistant, add an alpha- or beta-blocker.</a:t>
            </a:r>
          </a:p>
          <a:p>
            <a:pPr marL="274320" indent="-274320">
              <a:lnSpc>
                <a:spcPct val="80000"/>
              </a:lnSpc>
              <a:defRPr/>
            </a:pPr>
            <a:endParaRPr lang="en-US" sz="2000" b="1" dirty="0" smtClean="0">
              <a:latin typeface="Century Gothic" pitchFamily="34" charset="0"/>
              <a:cs typeface="Arial" charset="0"/>
            </a:endParaRPr>
          </a:p>
          <a:p>
            <a:pPr marL="274320" indent="-274320">
              <a:lnSpc>
                <a:spcPct val="80000"/>
              </a:lnSpc>
              <a:defRPr/>
            </a:pPr>
            <a:endParaRPr lang="en-US" sz="2000" b="1" dirty="0" smtClean="0">
              <a:latin typeface="Century Gothic" pitchFamily="34" charset="0"/>
              <a:cs typeface="Arial" charset="0"/>
            </a:endParaRPr>
          </a:p>
          <a:p>
            <a:pPr marL="274320" indent="-274320">
              <a:lnSpc>
                <a:spcPct val="80000"/>
              </a:lnSpc>
              <a:defRPr/>
            </a:pPr>
            <a:endParaRPr lang="en-US" sz="2000" b="1" dirty="0" smtClean="0">
              <a:latin typeface="Century Gothic" pitchFamily="34" charset="0"/>
              <a:cs typeface="Arial" charset="0"/>
            </a:endParaRPr>
          </a:p>
          <a:p>
            <a:pPr marL="274320" indent="-274320">
              <a:lnSpc>
                <a:spcPct val="80000"/>
              </a:lnSpc>
              <a:buNone/>
              <a:defRPr/>
            </a:pPr>
            <a:endParaRPr lang="en-US" sz="2000" b="1" dirty="0" smtClean="0">
              <a:latin typeface="Century Gothic" pitchFamily="34" charset="0"/>
              <a:cs typeface="Arial" charset="0"/>
            </a:endParaRPr>
          </a:p>
          <a:p>
            <a:pPr marL="274320" indent="-274320">
              <a:lnSpc>
                <a:spcPct val="80000"/>
              </a:lnSpc>
              <a:buNone/>
              <a:defRPr/>
            </a:pPr>
            <a:endParaRPr lang="en-US" sz="2000" b="1" dirty="0" smtClean="0">
              <a:latin typeface="Century Gothic" pitchFamily="34" charset="0"/>
              <a:cs typeface="Arial" charset="0"/>
            </a:endParaRPr>
          </a:p>
          <a:p>
            <a:pPr marL="274320" indent="-274320">
              <a:lnSpc>
                <a:spcPct val="80000"/>
              </a:lnSpc>
              <a:buNone/>
              <a:defRPr/>
            </a:pPr>
            <a:endParaRPr lang="en-US" sz="2000" b="1" dirty="0" smtClean="0">
              <a:latin typeface="Century Gothic" pitchFamily="34" charset="0"/>
              <a:cs typeface="Arial" charset="0"/>
            </a:endParaRPr>
          </a:p>
          <a:p>
            <a:pPr marL="274320" indent="-274320">
              <a:lnSpc>
                <a:spcPct val="80000"/>
              </a:lnSpc>
              <a:buNone/>
              <a:defRPr/>
            </a:pPr>
            <a:endParaRPr lang="en-US" sz="2000" b="1" dirty="0" smtClean="0">
              <a:latin typeface="Century Gothic" pitchFamily="34" charset="0"/>
              <a:cs typeface="Arial" charset="0"/>
            </a:endParaRPr>
          </a:p>
          <a:p>
            <a:pPr marL="274320" indent="-274320">
              <a:lnSpc>
                <a:spcPct val="80000"/>
              </a:lnSpc>
              <a:buNone/>
              <a:defRPr/>
            </a:pPr>
            <a:endParaRPr lang="en-US" sz="2000" b="1" dirty="0" smtClean="0">
              <a:latin typeface="Century Gothic" pitchFamily="34" charset="0"/>
              <a:cs typeface="Arial" charset="0"/>
            </a:endParaRPr>
          </a:p>
          <a:p>
            <a:pPr marL="274320" indent="-274320">
              <a:lnSpc>
                <a:spcPct val="80000"/>
              </a:lnSpc>
              <a:buNone/>
              <a:defRPr/>
            </a:pPr>
            <a:endParaRPr lang="en-US" sz="2000" b="1" dirty="0" smtClean="0">
              <a:latin typeface="Century Gothic" pitchFamily="34" charset="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2400" dirty="0" smtClean="0"/>
              <a:t>Classification of Hypertension</a:t>
            </a:r>
            <a:br>
              <a:rPr lang="en-US" sz="2400" dirty="0" smtClean="0"/>
            </a:br>
            <a:r>
              <a:rPr lang="en-US" sz="2400" dirty="0" smtClean="0"/>
              <a:t> (according to the British Hypertension Society )</a:t>
            </a:r>
            <a:endParaRPr lang="en-US" sz="2400" dirty="0"/>
          </a:p>
        </p:txBody>
      </p:sp>
      <p:pic>
        <p:nvPicPr>
          <p:cNvPr id="6" name="Picture 2" descr="Monitoring blood pressure"/>
          <p:cNvPicPr>
            <a:picLocks noChangeAspect="1" noChangeArrowheads="1"/>
          </p:cNvPicPr>
          <p:nvPr/>
        </p:nvPicPr>
        <p:blipFill>
          <a:blip r:embed="rId2" cstate="print"/>
          <a:srcRect/>
          <a:stretch>
            <a:fillRect/>
          </a:stretch>
        </p:blipFill>
        <p:spPr bwMode="auto">
          <a:xfrm>
            <a:off x="1214414" y="3286124"/>
            <a:ext cx="6357982" cy="2533648"/>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1071538" y="5934670"/>
            <a:ext cx="6786610" cy="923330"/>
          </a:xfrm>
          <a:prstGeom prst="rect">
            <a:avLst/>
          </a:prstGeom>
        </p:spPr>
        <p:txBody>
          <a:bodyPr wrap="square">
            <a:spAutoFit/>
          </a:bodyPr>
          <a:lstStyle/>
          <a:p>
            <a:r>
              <a:rPr lang="en-US" dirty="0" smtClean="0"/>
              <a:t>Source: </a:t>
            </a:r>
            <a:r>
              <a:rPr lang="en-US" dirty="0" err="1" smtClean="0"/>
              <a:t>PubMed</a:t>
            </a:r>
            <a:r>
              <a:rPr lang="en-US" dirty="0" smtClean="0"/>
              <a:t> Health. A service of the National Library of Medicine, National Institutes of Health.</a:t>
            </a:r>
          </a:p>
          <a:p>
            <a:endParaRPr lang="en-US" dirty="0"/>
          </a:p>
        </p:txBody>
      </p:sp>
      <p:sp>
        <p:nvSpPr>
          <p:cNvPr id="8" name="Rectangle 7"/>
          <p:cNvSpPr/>
          <p:nvPr/>
        </p:nvSpPr>
        <p:spPr>
          <a:xfrm>
            <a:off x="642910" y="1785926"/>
            <a:ext cx="7786742" cy="1015663"/>
          </a:xfrm>
          <a:prstGeom prst="rect">
            <a:avLst/>
          </a:prstGeom>
        </p:spPr>
        <p:txBody>
          <a:bodyPr wrap="square">
            <a:spAutoFit/>
          </a:bodyPr>
          <a:lstStyle/>
          <a:p>
            <a:pPr lvl="0">
              <a:buFont typeface="Arial" pitchFamily="34" charset="0"/>
              <a:buChar char="•"/>
              <a:defRPr/>
            </a:pPr>
            <a:r>
              <a:rPr lang="en-US" sz="2000" dirty="0" smtClean="0"/>
              <a:t>The significance of reducing blood pressured </a:t>
            </a:r>
            <a:r>
              <a:rPr lang="en-US" sz="2000" dirty="0" smtClean="0">
                <a:sym typeface="Symbol" pitchFamily="18" charset="2"/>
              </a:rPr>
              <a:t> </a:t>
            </a:r>
            <a:r>
              <a:rPr lang="en-US" sz="2000" dirty="0" smtClean="0"/>
              <a:t>140/90 (The cut off value of hypertension diagnosis ) is the reduction in associated complications. Unless diabetic or chronic kidney disease then the cut off is </a:t>
            </a:r>
            <a:r>
              <a:rPr lang="en-US" sz="2000" dirty="0" smtClean="0">
                <a:sym typeface="Symbol" pitchFamily="18" charset="2"/>
              </a:rPr>
              <a:t></a:t>
            </a:r>
            <a:r>
              <a:rPr lang="en-US" sz="2000" dirty="0" smtClean="0"/>
              <a:t>130/80.</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74638"/>
            <a:ext cx="8501122" cy="1143000"/>
          </a:xfrm>
        </p:spPr>
        <p:txBody>
          <a:bodyPr>
            <a:noAutofit/>
          </a:bodyPr>
          <a:lstStyle/>
          <a:p>
            <a:r>
              <a:rPr lang="en-US" sz="2000" dirty="0" smtClean="0"/>
              <a:t>The National Institute for Health and Clinical Excellence</a:t>
            </a:r>
            <a:r>
              <a:rPr lang="en-US" sz="3000" dirty="0" smtClean="0"/>
              <a:t/>
            </a:r>
            <a:br>
              <a:rPr lang="en-US" sz="3000" dirty="0" smtClean="0"/>
            </a:br>
            <a:r>
              <a:rPr lang="en-US" sz="3000" dirty="0" smtClean="0"/>
              <a:t>Guideline for treating Hypertension (2011)</a:t>
            </a:r>
            <a:endParaRPr lang="en-US" sz="3000" dirty="0"/>
          </a:p>
        </p:txBody>
      </p:sp>
      <p:sp>
        <p:nvSpPr>
          <p:cNvPr id="3" name="Content Placeholder 2"/>
          <p:cNvSpPr>
            <a:spLocks noGrp="1"/>
          </p:cNvSpPr>
          <p:nvPr>
            <p:ph idx="1"/>
          </p:nvPr>
        </p:nvSpPr>
        <p:spPr>
          <a:xfrm>
            <a:off x="457200" y="1600200"/>
            <a:ext cx="8229600" cy="4829196"/>
          </a:xfrm>
        </p:spPr>
        <p:txBody>
          <a:bodyPr>
            <a:normAutofit/>
          </a:bodyPr>
          <a:lstStyle/>
          <a:p>
            <a:pPr marL="274320" indent="-274320">
              <a:lnSpc>
                <a:spcPct val="80000"/>
              </a:lnSpc>
              <a:buNone/>
              <a:defRPr/>
            </a:pPr>
            <a:r>
              <a:rPr lang="en-US" sz="2600" dirty="0" smtClean="0">
                <a:solidFill>
                  <a:schemeClr val="accent3">
                    <a:lumMod val="75000"/>
                  </a:schemeClr>
                </a:solidFill>
              </a:rPr>
              <a:t>C)  Treatment Plans:</a:t>
            </a:r>
          </a:p>
          <a:p>
            <a:pPr marL="274320" indent="-274320">
              <a:lnSpc>
                <a:spcPct val="80000"/>
              </a:lnSpc>
              <a:buNone/>
              <a:defRPr/>
            </a:pPr>
            <a:endParaRPr lang="en-US" sz="2000" b="1" dirty="0" smtClean="0">
              <a:latin typeface="Century Gothic" pitchFamily="34" charset="0"/>
              <a:cs typeface="Arial" charset="0"/>
            </a:endParaRPr>
          </a:p>
          <a:p>
            <a:pPr marL="274320" indent="-274320">
              <a:lnSpc>
                <a:spcPct val="80000"/>
              </a:lnSpc>
              <a:defRPr/>
            </a:pPr>
            <a:endParaRPr lang="en-US" sz="2000" b="1" dirty="0" smtClean="0">
              <a:latin typeface="Century Gothic" pitchFamily="34" charset="0"/>
              <a:cs typeface="Arial" charset="0"/>
            </a:endParaRPr>
          </a:p>
          <a:p>
            <a:pPr marL="274320" indent="-274320">
              <a:lnSpc>
                <a:spcPct val="80000"/>
              </a:lnSpc>
              <a:defRPr/>
            </a:pPr>
            <a:endParaRPr lang="en-US" sz="2000" b="1" dirty="0" smtClean="0">
              <a:latin typeface="Century Gothic" pitchFamily="34" charset="0"/>
              <a:cs typeface="Arial" charset="0"/>
            </a:endParaRPr>
          </a:p>
          <a:p>
            <a:pPr marL="274320" indent="-274320">
              <a:lnSpc>
                <a:spcPct val="80000"/>
              </a:lnSpc>
              <a:defRPr/>
            </a:pPr>
            <a:endParaRPr lang="en-US" sz="2000" b="1" dirty="0" smtClean="0">
              <a:latin typeface="Century Gothic" pitchFamily="34" charset="0"/>
              <a:cs typeface="Arial" charset="0"/>
            </a:endParaRPr>
          </a:p>
          <a:p>
            <a:pPr marL="274320" indent="-274320">
              <a:lnSpc>
                <a:spcPct val="80000"/>
              </a:lnSpc>
              <a:buNone/>
              <a:defRPr/>
            </a:pPr>
            <a:endParaRPr lang="en-US" sz="2000" b="1" dirty="0" smtClean="0">
              <a:latin typeface="Century Gothic" pitchFamily="34" charset="0"/>
              <a:cs typeface="Arial" charset="0"/>
            </a:endParaRPr>
          </a:p>
          <a:p>
            <a:pPr marL="274320" indent="-274320">
              <a:lnSpc>
                <a:spcPct val="80000"/>
              </a:lnSpc>
              <a:buNone/>
              <a:defRPr/>
            </a:pPr>
            <a:endParaRPr lang="en-US" sz="2000" b="1" dirty="0" smtClean="0">
              <a:latin typeface="Century Gothic" pitchFamily="34" charset="0"/>
              <a:cs typeface="Arial" charset="0"/>
            </a:endParaRPr>
          </a:p>
          <a:p>
            <a:pPr marL="274320" indent="-274320">
              <a:lnSpc>
                <a:spcPct val="80000"/>
              </a:lnSpc>
              <a:buNone/>
              <a:defRPr/>
            </a:pPr>
            <a:endParaRPr lang="en-US" sz="2000" b="1" dirty="0" smtClean="0">
              <a:latin typeface="Century Gothic" pitchFamily="34" charset="0"/>
              <a:cs typeface="Arial" charset="0"/>
            </a:endParaRPr>
          </a:p>
          <a:p>
            <a:pPr marL="274320" indent="-274320">
              <a:lnSpc>
                <a:spcPct val="80000"/>
              </a:lnSpc>
              <a:buNone/>
              <a:defRPr/>
            </a:pPr>
            <a:endParaRPr lang="en-US" sz="2000" b="1" dirty="0" smtClean="0">
              <a:latin typeface="Century Gothic" pitchFamily="34" charset="0"/>
              <a:cs typeface="Arial" charset="0"/>
            </a:endParaRPr>
          </a:p>
          <a:p>
            <a:pPr marL="274320" indent="-274320">
              <a:lnSpc>
                <a:spcPct val="80000"/>
              </a:lnSpc>
              <a:buNone/>
              <a:defRPr/>
            </a:pPr>
            <a:endParaRPr lang="en-US" sz="2000" b="1" dirty="0" smtClean="0">
              <a:latin typeface="Century Gothic" pitchFamily="34" charset="0"/>
              <a:cs typeface="Arial" charset="0"/>
            </a:endParaRPr>
          </a:p>
          <a:p>
            <a:pPr marL="274320" indent="-274320">
              <a:lnSpc>
                <a:spcPct val="80000"/>
              </a:lnSpc>
              <a:buNone/>
              <a:defRPr/>
            </a:pPr>
            <a:endParaRPr lang="en-US" sz="2000" b="1" dirty="0" smtClean="0">
              <a:latin typeface="Century Gothic" pitchFamily="34" charset="0"/>
              <a:cs typeface="Arial" charset="0"/>
            </a:endParaRPr>
          </a:p>
        </p:txBody>
      </p:sp>
      <p:grpSp>
        <p:nvGrpSpPr>
          <p:cNvPr id="4" name="Group 32"/>
          <p:cNvGrpSpPr/>
          <p:nvPr/>
        </p:nvGrpSpPr>
        <p:grpSpPr>
          <a:xfrm>
            <a:off x="785786" y="1643050"/>
            <a:ext cx="7858180" cy="5072098"/>
            <a:chOff x="566823" y="163513"/>
            <a:chExt cx="6734681" cy="6554426"/>
          </a:xfrm>
        </p:grpSpPr>
        <p:sp>
          <p:nvSpPr>
            <p:cNvPr id="5" name="AutoShape 131"/>
            <p:cNvSpPr>
              <a:spLocks noChangeArrowheads="1"/>
            </p:cNvSpPr>
            <p:nvPr/>
          </p:nvSpPr>
          <p:spPr bwMode="auto">
            <a:xfrm>
              <a:off x="566823" y="2009830"/>
              <a:ext cx="1813183" cy="2769476"/>
            </a:xfrm>
            <a:prstGeom prst="flowChartAlternateProcess">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smtClean="0">
                  <a:ln>
                    <a:noFill/>
                  </a:ln>
                  <a:solidFill>
                    <a:schemeClr val="tx1"/>
                  </a:solidFill>
                  <a:effectLst/>
                  <a:latin typeface="Century Gothic" pitchFamily="34" charset="0"/>
                  <a:cs typeface="Arial" pitchFamily="34" charset="0"/>
                </a:rPr>
                <a:t>Key</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1200" b="1" i="0" u="none" strike="noStrike" cap="none" normalizeH="0" baseline="0" dirty="0" smtClean="0">
                  <a:ln>
                    <a:noFill/>
                  </a:ln>
                  <a:solidFill>
                    <a:schemeClr val="tx1"/>
                  </a:solidFill>
                  <a:effectLst/>
                  <a:latin typeface="Century Gothic" pitchFamily="34" charset="0"/>
                  <a:cs typeface="Arial" pitchFamily="34" charset="0"/>
                </a:rPr>
                <a:t>A –</a:t>
              </a:r>
              <a:r>
                <a:rPr kumimoji="0" lang="en-US" sz="1200" b="0" i="0" u="none" strike="noStrike" cap="none" normalizeH="0" baseline="0" dirty="0" smtClean="0">
                  <a:ln>
                    <a:noFill/>
                  </a:ln>
                  <a:solidFill>
                    <a:schemeClr val="tx1"/>
                  </a:solidFill>
                  <a:effectLst/>
                  <a:latin typeface="Century Gothic" pitchFamily="34" charset="0"/>
                  <a:cs typeface="Arial" pitchFamily="34" charset="0"/>
                </a:rPr>
                <a:t> ACE inhibitor or </a:t>
              </a:r>
              <a:r>
                <a:rPr kumimoji="0" lang="en-US" sz="1200" b="0" i="0" u="none" strike="noStrike" cap="none" normalizeH="0" baseline="0" dirty="0" err="1" smtClean="0">
                  <a:ln>
                    <a:noFill/>
                  </a:ln>
                  <a:solidFill>
                    <a:schemeClr val="tx1"/>
                  </a:solidFill>
                  <a:effectLst/>
                  <a:latin typeface="Century Gothic" pitchFamily="34" charset="0"/>
                  <a:cs typeface="Arial" pitchFamily="34" charset="0"/>
                </a:rPr>
                <a:t>angiotensin</a:t>
              </a:r>
              <a:r>
                <a:rPr kumimoji="0" lang="en-US" sz="1200" b="0" i="0" u="none" strike="noStrike" cap="none" normalizeH="0" baseline="0" dirty="0" smtClean="0">
                  <a:ln>
                    <a:noFill/>
                  </a:ln>
                  <a:solidFill>
                    <a:schemeClr val="tx1"/>
                  </a:solidFill>
                  <a:effectLst/>
                  <a:latin typeface="Century Gothic" pitchFamily="34" charset="0"/>
                  <a:cs typeface="Arial" pitchFamily="34" charset="0"/>
                </a:rPr>
                <a:t> II receptor blocker (ARB)</a:t>
              </a:r>
              <a:r>
                <a:rPr kumimoji="0" lang="en-US" sz="1200" b="0" i="0" u="none" strike="noStrike" cap="none" normalizeH="0" baseline="30000" dirty="0" smtClean="0">
                  <a:ln>
                    <a:noFill/>
                  </a:ln>
                  <a:solidFill>
                    <a:schemeClr val="tx1"/>
                  </a:solidFill>
                  <a:effectLst/>
                  <a:latin typeface="Century Gothic" pitchFamily="34" charset="0"/>
                  <a:cs typeface="Arial" pitchFamily="34" charset="0"/>
                </a:rPr>
                <a:t>12</a:t>
              </a:r>
              <a:r>
                <a:rPr kumimoji="0" lang="en-US" sz="1200" b="0" i="0" u="none" strike="noStrike" cap="none" normalizeH="0" baseline="0" dirty="0" smtClean="0">
                  <a:ln>
                    <a:noFill/>
                  </a:ln>
                  <a:solidFill>
                    <a:schemeClr val="tx1"/>
                  </a:solidFill>
                  <a:effectLst/>
                  <a:latin typeface="Century Gothic" pitchFamily="34" charset="0"/>
                  <a:cs typeface="Arial" pitchFamily="34" charset="0"/>
                </a:rPr>
                <a:t> </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1200" b="1" i="0" u="none" strike="noStrike" cap="none" normalizeH="0" baseline="0" dirty="0" smtClean="0">
                  <a:ln>
                    <a:noFill/>
                  </a:ln>
                  <a:solidFill>
                    <a:schemeClr val="tx1"/>
                  </a:solidFill>
                  <a:effectLst/>
                  <a:latin typeface="Century Gothic" pitchFamily="34" charset="0"/>
                  <a:cs typeface="Arial" pitchFamily="34" charset="0"/>
                </a:rPr>
                <a:t>C –</a:t>
              </a:r>
              <a:r>
                <a:rPr kumimoji="0" lang="en-US" sz="1200" b="0" i="0" u="none" strike="noStrike" cap="none" normalizeH="0" baseline="0" dirty="0" smtClean="0">
                  <a:ln>
                    <a:noFill/>
                  </a:ln>
                  <a:solidFill>
                    <a:schemeClr val="tx1"/>
                  </a:solidFill>
                  <a:effectLst/>
                  <a:latin typeface="Century Gothic" pitchFamily="34" charset="0"/>
                  <a:cs typeface="Arial" pitchFamily="34" charset="0"/>
                </a:rPr>
                <a:t> Calcium-channel blocker (CCB)</a:t>
              </a:r>
              <a:r>
                <a:rPr kumimoji="0" lang="en-US" sz="1200" b="0" i="0" u="none" strike="noStrike" cap="none" normalizeH="0" baseline="30000" dirty="0" smtClean="0">
                  <a:ln>
                    <a:noFill/>
                  </a:ln>
                  <a:solidFill>
                    <a:schemeClr val="tx1"/>
                  </a:solidFill>
                  <a:effectLst/>
                  <a:latin typeface="Century Gothic" pitchFamily="34" charset="0"/>
                  <a:cs typeface="Arial" pitchFamily="34" charset="0"/>
                </a:rPr>
                <a:t>13</a:t>
              </a:r>
              <a:r>
                <a:rPr kumimoji="0" lang="en-US" sz="1200" b="0" i="0" u="none" strike="noStrike" cap="none" normalizeH="0" baseline="0" dirty="0" smtClean="0">
                  <a:ln>
                    <a:noFill/>
                  </a:ln>
                  <a:solidFill>
                    <a:schemeClr val="tx1"/>
                  </a:solidFill>
                  <a:effectLst/>
                  <a:latin typeface="Century Gothic" pitchFamily="34" charset="0"/>
                  <a:cs typeface="Arial" pitchFamily="34" charset="0"/>
                </a:rPr>
                <a:t> </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1200" b="1" i="0" u="none" strike="noStrike" cap="none" normalizeH="0" baseline="0" dirty="0" smtClean="0">
                  <a:ln>
                    <a:noFill/>
                  </a:ln>
                  <a:solidFill>
                    <a:schemeClr val="tx1"/>
                  </a:solidFill>
                  <a:effectLst/>
                  <a:latin typeface="Century Gothic" pitchFamily="34" charset="0"/>
                  <a:cs typeface="Arial" pitchFamily="34" charset="0"/>
                </a:rPr>
                <a:t>D </a:t>
              </a:r>
              <a:r>
                <a:rPr kumimoji="0" lang="en-US" sz="1200" b="0" i="0" u="none" strike="noStrike" cap="none" normalizeH="0" baseline="0" dirty="0" smtClean="0">
                  <a:ln>
                    <a:noFill/>
                  </a:ln>
                  <a:solidFill>
                    <a:schemeClr val="tx1"/>
                  </a:solidFill>
                  <a:effectLst/>
                  <a:latin typeface="Century Gothic" pitchFamily="34" charset="0"/>
                  <a:cs typeface="Arial" pitchFamily="34" charset="0"/>
                </a:rPr>
                <a:t>– </a:t>
              </a:r>
              <a:r>
                <a:rPr kumimoji="0" lang="en-US" sz="1200" b="0" i="0" u="none" strike="noStrike" cap="none" normalizeH="0" baseline="0" dirty="0" err="1" smtClean="0">
                  <a:ln>
                    <a:noFill/>
                  </a:ln>
                  <a:solidFill>
                    <a:schemeClr val="tx1"/>
                  </a:solidFill>
                  <a:effectLst/>
                  <a:latin typeface="Century Gothic" pitchFamily="34" charset="0"/>
                  <a:cs typeface="Arial" pitchFamily="34" charset="0"/>
                </a:rPr>
                <a:t>Thiazide</a:t>
              </a:r>
              <a:r>
                <a:rPr kumimoji="0" lang="en-US" sz="1200" b="0" i="0" u="none" strike="noStrike" cap="none" normalizeH="0" baseline="0" dirty="0" smtClean="0">
                  <a:ln>
                    <a:noFill/>
                  </a:ln>
                  <a:solidFill>
                    <a:schemeClr val="tx1"/>
                  </a:solidFill>
                  <a:effectLst/>
                  <a:latin typeface="Century Gothic" pitchFamily="34" charset="0"/>
                  <a:cs typeface="Arial" pitchFamily="34" charset="0"/>
                </a:rPr>
                <a:t>-like diuretic</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AutoShape 142"/>
            <p:cNvSpPr>
              <a:spLocks noChangeArrowheads="1"/>
            </p:cNvSpPr>
            <p:nvPr/>
          </p:nvSpPr>
          <p:spPr bwMode="auto">
            <a:xfrm>
              <a:off x="3995388" y="4962528"/>
              <a:ext cx="2877546" cy="1755411"/>
            </a:xfrm>
            <a:prstGeom prst="flowChartAlternateProcess">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entury Gothic" pitchFamily="34" charset="0"/>
                  <a:cs typeface="Arial" pitchFamily="34" charset="0"/>
                </a:rPr>
                <a:t>Resistant hypertension</a:t>
              </a:r>
            </a:p>
            <a:p>
              <a:pPr marL="457200" marR="0" lvl="1"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entury Gothic" pitchFamily="34" charset="0"/>
                  <a:cs typeface="Arial" pitchFamily="34" charset="0"/>
                </a:rPr>
                <a:t>A + C + D + consider further diuretic</a:t>
              </a:r>
              <a:r>
                <a:rPr kumimoji="0" lang="en-US" sz="1200" b="1" i="0" u="none" strike="noStrike" cap="none" normalizeH="0" baseline="30000" dirty="0" smtClean="0">
                  <a:ln>
                    <a:noFill/>
                  </a:ln>
                  <a:solidFill>
                    <a:schemeClr val="tx1"/>
                  </a:solidFill>
                  <a:effectLst/>
                  <a:latin typeface="Century Gothic" pitchFamily="34" charset="0"/>
                  <a:cs typeface="Arial" pitchFamily="34" charset="0"/>
                </a:rPr>
                <a:t> </a:t>
              </a:r>
              <a:r>
                <a:rPr kumimoji="0" lang="en-US" sz="1200" b="1" i="0" u="none" strike="noStrike" cap="none" normalizeH="0" baseline="0" dirty="0" smtClean="0">
                  <a:ln>
                    <a:noFill/>
                  </a:ln>
                  <a:solidFill>
                    <a:schemeClr val="tx1"/>
                  </a:solidFill>
                  <a:effectLst/>
                  <a:latin typeface="Century Gothic" pitchFamily="34" charset="0"/>
                  <a:cs typeface="Arial" pitchFamily="34" charset="0"/>
                </a:rPr>
                <a:t>or alpha- or </a:t>
              </a:r>
              <a:br>
                <a:rPr kumimoji="0" lang="en-US" sz="1200" b="1" i="0" u="none" strike="noStrike" cap="none" normalizeH="0" baseline="0" dirty="0" smtClean="0">
                  <a:ln>
                    <a:noFill/>
                  </a:ln>
                  <a:solidFill>
                    <a:schemeClr val="tx1"/>
                  </a:solidFill>
                  <a:effectLst/>
                  <a:latin typeface="Century Gothic" pitchFamily="34" charset="0"/>
                  <a:cs typeface="Arial" pitchFamily="34" charset="0"/>
                </a:rPr>
              </a:br>
              <a:r>
                <a:rPr kumimoji="0" lang="en-US" sz="1200" b="1" i="0" u="none" strike="noStrike" cap="none" normalizeH="0" baseline="0" dirty="0" smtClean="0">
                  <a:ln>
                    <a:noFill/>
                  </a:ln>
                  <a:solidFill>
                    <a:schemeClr val="tx1"/>
                  </a:solidFill>
                  <a:effectLst/>
                  <a:latin typeface="Century Gothic" pitchFamily="34" charset="0"/>
                  <a:cs typeface="Arial" pitchFamily="34" charset="0"/>
                </a:rPr>
                <a:t>beta-blocker</a:t>
              </a:r>
              <a:endParaRPr kumimoji="0" lang="en-US" sz="1200" b="1" i="0" u="none" strike="noStrike" cap="none" normalizeH="0" baseline="30000" dirty="0" smtClean="0">
                <a:ln>
                  <a:noFill/>
                </a:ln>
                <a:solidFill>
                  <a:schemeClr val="tx1"/>
                </a:solidFill>
                <a:effectLst/>
                <a:latin typeface="Century Gothic" pitchFamily="34" charset="0"/>
                <a:cs typeface="Arial" pitchFamily="34" charset="0"/>
              </a:endParaRPr>
            </a:p>
            <a:p>
              <a:pPr marL="457200" marR="0" lvl="1"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entury Gothic" pitchFamily="34" charset="0"/>
                  <a:cs typeface="Arial" pitchFamily="34" charset="0"/>
                </a:rPr>
                <a:t>Consider seeking expert advice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AutoShape 126"/>
            <p:cNvSpPr>
              <a:spLocks noChangeArrowheads="1"/>
            </p:cNvSpPr>
            <p:nvPr/>
          </p:nvSpPr>
          <p:spPr bwMode="auto">
            <a:xfrm>
              <a:off x="5693219" y="163513"/>
              <a:ext cx="1608285" cy="893843"/>
            </a:xfrm>
            <a:prstGeom prst="flowChartAlternateProcess">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smtClean="0">
                  <a:ln>
                    <a:noFill/>
                  </a:ln>
                  <a:solidFill>
                    <a:schemeClr val="tx1"/>
                  </a:solidFill>
                  <a:effectLst/>
                  <a:latin typeface="Century Gothic" pitchFamily="34" charset="0"/>
                  <a:cs typeface="Arial" pitchFamily="34" charset="0"/>
                </a:rPr>
                <a:t>Aged over 55 years or black person of African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AutoShape 141"/>
            <p:cNvSpPr>
              <a:spLocks noChangeArrowheads="1"/>
            </p:cNvSpPr>
            <p:nvPr/>
          </p:nvSpPr>
          <p:spPr bwMode="auto">
            <a:xfrm>
              <a:off x="2709676" y="4963938"/>
              <a:ext cx="989529" cy="515038"/>
            </a:xfrm>
            <a:prstGeom prst="flowChartAlternateProcess">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entury Gothic" pitchFamily="34" charset="0"/>
                  <a:cs typeface="Arial" pitchFamily="34" charset="0"/>
                </a:rPr>
                <a:t>Step 4</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9" name="AutoShape 129"/>
            <p:cNvCxnSpPr>
              <a:cxnSpLocks noChangeShapeType="1"/>
            </p:cNvCxnSpPr>
            <p:nvPr/>
          </p:nvCxnSpPr>
          <p:spPr bwMode="auto">
            <a:xfrm>
              <a:off x="5414689" y="4370439"/>
              <a:ext cx="0" cy="592088"/>
            </a:xfrm>
            <a:prstGeom prst="straightConnector1">
              <a:avLst/>
            </a:prstGeom>
            <a:ln>
              <a:headEnd/>
              <a:tailEnd type="triangle" w="med" len="med"/>
            </a:ln>
          </p:spPr>
          <p:style>
            <a:lnRef idx="1">
              <a:schemeClr val="accent1"/>
            </a:lnRef>
            <a:fillRef idx="3">
              <a:schemeClr val="accent1"/>
            </a:fillRef>
            <a:effectRef idx="2">
              <a:schemeClr val="accent1"/>
            </a:effectRef>
            <a:fontRef idx="minor">
              <a:schemeClr val="lt1"/>
            </a:fontRef>
          </p:style>
        </p:cxnSp>
        <p:sp>
          <p:nvSpPr>
            <p:cNvPr id="10" name="AutoShape 143"/>
            <p:cNvSpPr>
              <a:spLocks noChangeArrowheads="1"/>
            </p:cNvSpPr>
            <p:nvPr/>
          </p:nvSpPr>
          <p:spPr bwMode="auto">
            <a:xfrm>
              <a:off x="2709676" y="3763832"/>
              <a:ext cx="989529" cy="515038"/>
            </a:xfrm>
            <a:prstGeom prst="flowChartAlternateProcess">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entury Gothic" pitchFamily="34" charset="0"/>
                  <a:cs typeface="Arial" pitchFamily="34" charset="0"/>
                </a:rPr>
                <a:t>Step 3</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AutoShape 138"/>
            <p:cNvSpPr>
              <a:spLocks noChangeArrowheads="1"/>
            </p:cNvSpPr>
            <p:nvPr/>
          </p:nvSpPr>
          <p:spPr bwMode="auto">
            <a:xfrm>
              <a:off x="2709676" y="2656041"/>
              <a:ext cx="989529" cy="515038"/>
            </a:xfrm>
            <a:prstGeom prst="flowChartAlternateProcess">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entury Gothic" pitchFamily="34" charset="0"/>
                  <a:cs typeface="Arial" pitchFamily="34" charset="0"/>
                </a:rPr>
                <a:t>Step 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AutoShape 137"/>
            <p:cNvSpPr>
              <a:spLocks noChangeArrowheads="1"/>
            </p:cNvSpPr>
            <p:nvPr/>
          </p:nvSpPr>
          <p:spPr bwMode="auto">
            <a:xfrm>
              <a:off x="2709676" y="1640568"/>
              <a:ext cx="989529" cy="553895"/>
            </a:xfrm>
            <a:prstGeom prst="flowChartAlternateProcess">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entury Gothic" pitchFamily="34" charset="0"/>
                  <a:cs typeface="Arial" pitchFamily="34" charset="0"/>
                </a:rPr>
                <a:t>Step 1</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3" name="AutoShape 134"/>
            <p:cNvCxnSpPr>
              <a:cxnSpLocks noChangeShapeType="1"/>
            </p:cNvCxnSpPr>
            <p:nvPr/>
          </p:nvCxnSpPr>
          <p:spPr bwMode="auto">
            <a:xfrm>
              <a:off x="5414689" y="3248495"/>
              <a:ext cx="0" cy="498444"/>
            </a:xfrm>
            <a:prstGeom prst="straightConnector1">
              <a:avLst/>
            </a:prstGeom>
            <a:ln>
              <a:headEnd/>
              <a:tailEnd type="triangle" w="med" len="med"/>
            </a:ln>
          </p:spPr>
          <p:style>
            <a:lnRef idx="1">
              <a:schemeClr val="accent1"/>
            </a:lnRef>
            <a:fillRef idx="3">
              <a:schemeClr val="accent1"/>
            </a:fillRef>
            <a:effectRef idx="2">
              <a:schemeClr val="accent1"/>
            </a:effectRef>
            <a:fontRef idx="minor">
              <a:schemeClr val="lt1"/>
            </a:fontRef>
          </p:style>
        </p:cxnSp>
        <p:sp>
          <p:nvSpPr>
            <p:cNvPr id="14" name="AutoShape 140"/>
            <p:cNvSpPr>
              <a:spLocks noChangeArrowheads="1"/>
            </p:cNvSpPr>
            <p:nvPr/>
          </p:nvSpPr>
          <p:spPr bwMode="auto">
            <a:xfrm>
              <a:off x="3995388" y="3762349"/>
              <a:ext cx="2816321" cy="608090"/>
            </a:xfrm>
            <a:prstGeom prst="flowChartAlternateProcess">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entury Gothic" pitchFamily="34" charset="0"/>
                  <a:cs typeface="Arial" pitchFamily="34" charset="0"/>
                </a:rPr>
                <a:t>A + C + D</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5" name="AutoShape 139"/>
            <p:cNvCxnSpPr>
              <a:cxnSpLocks noChangeShapeType="1"/>
            </p:cNvCxnSpPr>
            <p:nvPr/>
          </p:nvCxnSpPr>
          <p:spPr bwMode="auto">
            <a:xfrm>
              <a:off x="6466513" y="2235012"/>
              <a:ext cx="599" cy="405393"/>
            </a:xfrm>
            <a:prstGeom prst="straightConnector1">
              <a:avLst/>
            </a:prstGeom>
            <a:ln>
              <a:headEnd/>
              <a:tailEnd type="triangle" w="med" len="med"/>
            </a:ln>
          </p:spPr>
          <p:style>
            <a:lnRef idx="1">
              <a:schemeClr val="accent1"/>
            </a:lnRef>
            <a:fillRef idx="3">
              <a:schemeClr val="accent1"/>
            </a:fillRef>
            <a:effectRef idx="2">
              <a:schemeClr val="accent1"/>
            </a:effectRef>
            <a:fontRef idx="minor">
              <a:schemeClr val="lt1"/>
            </a:fontRef>
          </p:style>
        </p:cxnSp>
        <p:cxnSp>
          <p:nvCxnSpPr>
            <p:cNvPr id="16" name="AutoShape 130"/>
            <p:cNvCxnSpPr>
              <a:cxnSpLocks noChangeShapeType="1"/>
            </p:cNvCxnSpPr>
            <p:nvPr/>
          </p:nvCxnSpPr>
          <p:spPr bwMode="auto">
            <a:xfrm>
              <a:off x="4453313" y="2235012"/>
              <a:ext cx="599" cy="405393"/>
            </a:xfrm>
            <a:prstGeom prst="straightConnector1">
              <a:avLst/>
            </a:prstGeom>
            <a:ln>
              <a:headEnd/>
              <a:tailEnd type="triangle" w="med" len="med"/>
            </a:ln>
          </p:spPr>
          <p:style>
            <a:lnRef idx="1">
              <a:schemeClr val="accent1"/>
            </a:lnRef>
            <a:fillRef idx="3">
              <a:schemeClr val="accent1"/>
            </a:fillRef>
            <a:effectRef idx="2">
              <a:schemeClr val="accent1"/>
            </a:effectRef>
            <a:fontRef idx="minor">
              <a:schemeClr val="lt1"/>
            </a:fontRef>
          </p:style>
        </p:cxnSp>
        <p:cxnSp>
          <p:nvCxnSpPr>
            <p:cNvPr id="17" name="AutoShape 133"/>
            <p:cNvCxnSpPr>
              <a:cxnSpLocks noChangeShapeType="1"/>
            </p:cNvCxnSpPr>
            <p:nvPr/>
          </p:nvCxnSpPr>
          <p:spPr bwMode="auto">
            <a:xfrm>
              <a:off x="6465915" y="1143000"/>
              <a:ext cx="599" cy="457200"/>
            </a:xfrm>
            <a:prstGeom prst="straightConnector1">
              <a:avLst/>
            </a:prstGeom>
            <a:ln>
              <a:headEnd/>
              <a:tailEnd type="triangle" w="med" len="med"/>
            </a:ln>
          </p:spPr>
          <p:style>
            <a:lnRef idx="1">
              <a:schemeClr val="accent1"/>
            </a:lnRef>
            <a:fillRef idx="3">
              <a:schemeClr val="accent1"/>
            </a:fillRef>
            <a:effectRef idx="2">
              <a:schemeClr val="accent1"/>
            </a:effectRef>
            <a:fontRef idx="minor">
              <a:schemeClr val="lt1"/>
            </a:fontRef>
          </p:style>
        </p:cxnSp>
        <p:sp>
          <p:nvSpPr>
            <p:cNvPr id="18" name="AutoShape 127"/>
            <p:cNvSpPr>
              <a:spLocks noChangeArrowheads="1"/>
            </p:cNvSpPr>
            <p:nvPr/>
          </p:nvSpPr>
          <p:spPr bwMode="auto">
            <a:xfrm>
              <a:off x="3910629" y="1626329"/>
              <a:ext cx="989529" cy="608683"/>
            </a:xfrm>
            <a:prstGeom prst="flowChartAlternateProcess">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entury Gothic" pitchFamily="34" charset="0"/>
                  <a:cs typeface="Arial" pitchFamily="34" charset="0"/>
                </a:rPr>
                <a:t>A</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AutoShape 125"/>
            <p:cNvSpPr>
              <a:spLocks noChangeArrowheads="1"/>
            </p:cNvSpPr>
            <p:nvPr/>
          </p:nvSpPr>
          <p:spPr bwMode="auto">
            <a:xfrm>
              <a:off x="3741115" y="163513"/>
              <a:ext cx="1511248" cy="905104"/>
            </a:xfrm>
            <a:prstGeom prst="flowChartAlternateProcess">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entury Gothic" pitchFamily="34" charset="0"/>
                  <a:cs typeface="Arial" pitchFamily="34" charset="0"/>
                </a:rPr>
                <a:t>Aged under</a:t>
              </a:r>
              <a:br>
                <a:rPr kumimoji="0" lang="en-US" sz="1400" b="1" i="0" u="none" strike="noStrike" cap="none" normalizeH="0" baseline="0" dirty="0" smtClean="0">
                  <a:ln>
                    <a:noFill/>
                  </a:ln>
                  <a:solidFill>
                    <a:schemeClr val="tx1"/>
                  </a:solidFill>
                  <a:effectLst/>
                  <a:latin typeface="Century Gothic" pitchFamily="34" charset="0"/>
                  <a:cs typeface="Arial" pitchFamily="34" charset="0"/>
                </a:rPr>
              </a:br>
              <a:r>
                <a:rPr kumimoji="0" lang="en-US" sz="1400" b="1" i="0" u="none" strike="noStrike" cap="none" normalizeH="0" baseline="0" dirty="0" smtClean="0">
                  <a:ln>
                    <a:noFill/>
                  </a:ln>
                  <a:solidFill>
                    <a:schemeClr val="tx1"/>
                  </a:solidFill>
                  <a:effectLst/>
                  <a:latin typeface="Century Gothic" pitchFamily="34" charset="0"/>
                  <a:cs typeface="Arial" pitchFamily="34" charset="0"/>
                </a:rPr>
                <a:t>55 years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AutoShape 136"/>
            <p:cNvSpPr>
              <a:spLocks noChangeArrowheads="1"/>
            </p:cNvSpPr>
            <p:nvPr/>
          </p:nvSpPr>
          <p:spPr bwMode="auto">
            <a:xfrm>
              <a:off x="5960967" y="1626329"/>
              <a:ext cx="989529" cy="608683"/>
            </a:xfrm>
            <a:prstGeom prst="flowChartAlternateProcess">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entury Gothic" pitchFamily="34" charset="0"/>
                  <a:cs typeface="Arial" pitchFamily="34" charset="0"/>
                </a:rPr>
                <a:t>C</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AutoShape 128"/>
            <p:cNvSpPr>
              <a:spLocks noChangeArrowheads="1"/>
            </p:cNvSpPr>
            <p:nvPr/>
          </p:nvSpPr>
          <p:spPr bwMode="auto">
            <a:xfrm>
              <a:off x="3934164" y="2640405"/>
              <a:ext cx="2999994" cy="608090"/>
            </a:xfrm>
            <a:prstGeom prst="flowChartAlternateProcess">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entury Gothic" pitchFamily="34" charset="0"/>
                  <a:cs typeface="Arial" pitchFamily="34" charset="0"/>
                </a:rPr>
                <a:t>A + C</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2" name="AutoShape 133"/>
            <p:cNvCxnSpPr>
              <a:cxnSpLocks noChangeShapeType="1"/>
            </p:cNvCxnSpPr>
            <p:nvPr/>
          </p:nvCxnSpPr>
          <p:spPr bwMode="auto">
            <a:xfrm>
              <a:off x="4457101" y="1143000"/>
              <a:ext cx="599" cy="457200"/>
            </a:xfrm>
            <a:prstGeom prst="straightConnector1">
              <a:avLst/>
            </a:prstGeom>
            <a:ln>
              <a:headEnd/>
              <a:tailEnd type="triangle" w="med" len="med"/>
            </a:ln>
          </p:spPr>
          <p:style>
            <a:lnRef idx="1">
              <a:schemeClr val="accent1"/>
            </a:lnRef>
            <a:fillRef idx="3">
              <a:schemeClr val="accent1"/>
            </a:fillRef>
            <a:effectRef idx="2">
              <a:schemeClr val="accent1"/>
            </a:effectRef>
            <a:fontRef idx="minor">
              <a:schemeClr val="lt1"/>
            </a:fontRef>
          </p:style>
        </p:cxnSp>
      </p:grpSp>
      <p:pic>
        <p:nvPicPr>
          <p:cNvPr id="23" name="Picture 1" descr="NICE_Logo_BW"/>
          <p:cNvPicPr>
            <a:picLocks noChangeAspect="1" noChangeArrowheads="1"/>
          </p:cNvPicPr>
          <p:nvPr/>
        </p:nvPicPr>
        <p:blipFill>
          <a:blip r:embed="rId2" cstate="print"/>
          <a:srcRect/>
          <a:stretch>
            <a:fillRect/>
          </a:stretch>
        </p:blipFill>
        <p:spPr bwMode="auto">
          <a:xfrm>
            <a:off x="714348" y="5857892"/>
            <a:ext cx="2062163" cy="500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74638"/>
            <a:ext cx="8501122" cy="1143000"/>
          </a:xfrm>
        </p:spPr>
        <p:txBody>
          <a:bodyPr>
            <a:noAutofit/>
          </a:bodyPr>
          <a:lstStyle/>
          <a:p>
            <a:r>
              <a:rPr lang="en-US" sz="2000" dirty="0" smtClean="0"/>
              <a:t>The National Institute for Health and Clinical Excellence</a:t>
            </a:r>
            <a:r>
              <a:rPr lang="en-US" sz="3000" dirty="0" smtClean="0"/>
              <a:t/>
            </a:r>
            <a:br>
              <a:rPr lang="en-US" sz="3000" dirty="0" smtClean="0"/>
            </a:br>
            <a:r>
              <a:rPr lang="en-US" sz="3000" dirty="0" smtClean="0"/>
              <a:t>Guideline for treating Hypertension (2011)</a:t>
            </a:r>
            <a:endParaRPr lang="en-US" sz="3000" dirty="0"/>
          </a:p>
        </p:txBody>
      </p:sp>
      <p:sp>
        <p:nvSpPr>
          <p:cNvPr id="3" name="Content Placeholder 2"/>
          <p:cNvSpPr>
            <a:spLocks noGrp="1"/>
          </p:cNvSpPr>
          <p:nvPr>
            <p:ph idx="1"/>
          </p:nvPr>
        </p:nvSpPr>
        <p:spPr>
          <a:xfrm>
            <a:off x="285720" y="1500174"/>
            <a:ext cx="8643998" cy="5214950"/>
          </a:xfrm>
        </p:spPr>
        <p:txBody>
          <a:bodyPr>
            <a:normAutofit fontScale="77500" lnSpcReduction="20000"/>
          </a:bodyPr>
          <a:lstStyle/>
          <a:p>
            <a:pPr marL="274320" indent="-274320">
              <a:lnSpc>
                <a:spcPct val="80000"/>
              </a:lnSpc>
              <a:buNone/>
              <a:defRPr/>
            </a:pPr>
            <a:r>
              <a:rPr lang="en-US" sz="2600" dirty="0" smtClean="0">
                <a:solidFill>
                  <a:schemeClr val="accent3">
                    <a:lumMod val="75000"/>
                  </a:schemeClr>
                </a:solidFill>
              </a:rPr>
              <a:t>D</a:t>
            </a:r>
            <a:r>
              <a:rPr lang="en-US" sz="2600" dirty="0" smtClean="0">
                <a:solidFill>
                  <a:schemeClr val="accent3">
                    <a:lumMod val="75000"/>
                  </a:schemeClr>
                </a:solidFill>
              </a:rPr>
              <a:t>) </a:t>
            </a:r>
            <a:r>
              <a:rPr lang="en-US" sz="2600" dirty="0" smtClean="0">
                <a:solidFill>
                  <a:schemeClr val="accent3">
                    <a:lumMod val="75000"/>
                  </a:schemeClr>
                </a:solidFill>
              </a:rPr>
              <a:t>Management </a:t>
            </a:r>
            <a:r>
              <a:rPr lang="en-US" sz="2600" dirty="0" smtClean="0">
                <a:solidFill>
                  <a:schemeClr val="accent3">
                    <a:lumMod val="75000"/>
                  </a:schemeClr>
                </a:solidFill>
              </a:rPr>
              <a:t>of pregnancy with chronic </a:t>
            </a:r>
            <a:r>
              <a:rPr lang="en-US" sz="2600" dirty="0" smtClean="0">
                <a:solidFill>
                  <a:schemeClr val="accent3">
                    <a:lumMod val="75000"/>
                  </a:schemeClr>
                </a:solidFill>
              </a:rPr>
              <a:t>hypertension</a:t>
            </a:r>
            <a:r>
              <a:rPr lang="en-US" sz="2600" dirty="0" smtClean="0">
                <a:solidFill>
                  <a:schemeClr val="accent3">
                    <a:lumMod val="75000"/>
                  </a:schemeClr>
                </a:solidFill>
              </a:rPr>
              <a:t>:</a:t>
            </a:r>
            <a:endParaRPr lang="en-US" sz="2600" dirty="0" smtClean="0">
              <a:solidFill>
                <a:schemeClr val="accent3">
                  <a:lumMod val="75000"/>
                </a:schemeClr>
              </a:solidFill>
            </a:endParaRPr>
          </a:p>
          <a:p>
            <a:pPr marL="274320" indent="-274320">
              <a:lnSpc>
                <a:spcPct val="80000"/>
              </a:lnSpc>
              <a:buNone/>
              <a:defRPr/>
            </a:pPr>
            <a:endParaRPr lang="en-US" sz="2000" b="1" dirty="0" smtClean="0">
              <a:latin typeface="Century Gothic" pitchFamily="34" charset="0"/>
              <a:cs typeface="Arial" charset="0"/>
            </a:endParaRPr>
          </a:p>
          <a:p>
            <a:pPr marL="274320" indent="-274320">
              <a:lnSpc>
                <a:spcPct val="80000"/>
              </a:lnSpc>
              <a:defRPr/>
            </a:pPr>
            <a:endParaRPr lang="en-US" sz="2400" dirty="0" smtClean="0">
              <a:cs typeface="Arial" charset="0"/>
            </a:endParaRPr>
          </a:p>
          <a:p>
            <a:pPr marL="274320" indent="-274320">
              <a:lnSpc>
                <a:spcPct val="80000"/>
              </a:lnSpc>
              <a:defRPr/>
            </a:pPr>
            <a:r>
              <a:rPr lang="en-US" sz="2400" dirty="0" smtClean="0">
                <a:cs typeface="Arial" charset="0"/>
              </a:rPr>
              <a:t>Advice and treatment is in line with the previously discussed guideline.</a:t>
            </a:r>
          </a:p>
          <a:p>
            <a:pPr marL="274320" indent="-274320">
              <a:lnSpc>
                <a:spcPct val="80000"/>
              </a:lnSpc>
              <a:defRPr/>
            </a:pPr>
            <a:endParaRPr lang="en-US" sz="2400" dirty="0" smtClean="0">
              <a:cs typeface="Arial" charset="0"/>
            </a:endParaRPr>
          </a:p>
          <a:p>
            <a:pPr marL="274320" indent="-274320">
              <a:lnSpc>
                <a:spcPct val="110000"/>
              </a:lnSpc>
              <a:defRPr/>
            </a:pPr>
            <a:r>
              <a:rPr lang="en-US" sz="2400" dirty="0" smtClean="0">
                <a:solidFill>
                  <a:srgbClr val="C00000"/>
                </a:solidFill>
                <a:cs typeface="Arial" charset="0"/>
              </a:rPr>
              <a:t>Pre-pregnancy:</a:t>
            </a:r>
          </a:p>
          <a:p>
            <a:pPr marL="274320" indent="-274320">
              <a:lnSpc>
                <a:spcPct val="110000"/>
              </a:lnSpc>
              <a:buNone/>
              <a:defRPr/>
            </a:pPr>
            <a:endParaRPr lang="en-US" sz="2400" dirty="0" smtClean="0">
              <a:cs typeface="Arial" charset="0"/>
            </a:endParaRPr>
          </a:p>
          <a:p>
            <a:pPr marL="274320" indent="-274320">
              <a:lnSpc>
                <a:spcPct val="120000"/>
              </a:lnSpc>
              <a:buFont typeface="Wingdings" pitchFamily="2" charset="2"/>
              <a:buChar char="Ø"/>
              <a:defRPr/>
            </a:pPr>
            <a:r>
              <a:rPr lang="en-US" sz="2400" dirty="0" smtClean="0">
                <a:cs typeface="Arial" charset="0"/>
              </a:rPr>
              <a:t>Tell the patient that there is an increased risk of congenital abnormalities with ACE inhibitors, ARBs and maybe with </a:t>
            </a:r>
            <a:r>
              <a:rPr lang="en-US" sz="2400" dirty="0" err="1" smtClean="0">
                <a:cs typeface="Arial" charset="0"/>
              </a:rPr>
              <a:t>chlorothiazide</a:t>
            </a:r>
            <a:r>
              <a:rPr lang="en-US" sz="2400" dirty="0" smtClean="0">
                <a:cs typeface="Arial" charset="0"/>
              </a:rPr>
              <a:t>.</a:t>
            </a:r>
          </a:p>
          <a:p>
            <a:pPr marL="274320" indent="-274320">
              <a:lnSpc>
                <a:spcPct val="120000"/>
              </a:lnSpc>
              <a:buFont typeface="Wingdings" pitchFamily="2" charset="2"/>
              <a:buChar char="Ø"/>
              <a:defRPr/>
            </a:pPr>
            <a:endParaRPr lang="en-US" sz="2400" dirty="0" smtClean="0">
              <a:cs typeface="Arial" charset="0"/>
            </a:endParaRPr>
          </a:p>
          <a:p>
            <a:pPr marL="274320" indent="-274320">
              <a:lnSpc>
                <a:spcPct val="120000"/>
              </a:lnSpc>
              <a:buFont typeface="Wingdings" pitchFamily="2" charset="2"/>
              <a:buChar char="Ø"/>
              <a:defRPr/>
            </a:pPr>
            <a:r>
              <a:rPr lang="en-US" sz="2400" dirty="0" smtClean="0">
                <a:cs typeface="Arial" charset="0"/>
              </a:rPr>
              <a:t>Stop antihypertensive treatment in women taking ACE inhibitors or ARBs if they become pregnant and suggest alternatives.</a:t>
            </a:r>
          </a:p>
          <a:p>
            <a:pPr marL="274320" indent="-274320">
              <a:lnSpc>
                <a:spcPct val="110000"/>
              </a:lnSpc>
              <a:buNone/>
              <a:defRPr/>
            </a:pPr>
            <a:endParaRPr lang="en-US" sz="2400" dirty="0" smtClean="0">
              <a:cs typeface="Arial" charset="0"/>
            </a:endParaRPr>
          </a:p>
          <a:p>
            <a:pPr marL="274320" indent="-274320">
              <a:lnSpc>
                <a:spcPct val="110000"/>
              </a:lnSpc>
              <a:defRPr/>
            </a:pPr>
            <a:r>
              <a:rPr lang="en-US" sz="2400" dirty="0" smtClean="0">
                <a:solidFill>
                  <a:srgbClr val="C00000"/>
                </a:solidFill>
                <a:cs typeface="Arial" charset="0"/>
              </a:rPr>
              <a:t>During pregnancy:</a:t>
            </a:r>
          </a:p>
          <a:p>
            <a:pPr marL="274320" indent="-274320">
              <a:lnSpc>
                <a:spcPct val="110000"/>
              </a:lnSpc>
              <a:buNone/>
              <a:defRPr/>
            </a:pPr>
            <a:endParaRPr lang="en-US" sz="2400" dirty="0" smtClean="0">
              <a:cs typeface="Arial" charset="0"/>
            </a:endParaRPr>
          </a:p>
          <a:p>
            <a:pPr marL="274320" indent="-274320">
              <a:lnSpc>
                <a:spcPct val="110000"/>
              </a:lnSpc>
              <a:buFont typeface="Wingdings" pitchFamily="2" charset="2"/>
              <a:buChar char="Ø"/>
              <a:defRPr/>
            </a:pPr>
            <a:r>
              <a:rPr lang="en-US" sz="2400" dirty="0" smtClean="0">
                <a:cs typeface="Arial" charset="0"/>
              </a:rPr>
              <a:t>Women with uncomplicated chronic hypertension         lower than 150/100 mmHg.</a:t>
            </a:r>
          </a:p>
          <a:p>
            <a:pPr marL="274320" indent="-274320">
              <a:lnSpc>
                <a:spcPct val="110000"/>
              </a:lnSpc>
              <a:buFont typeface="Wingdings" pitchFamily="2" charset="2"/>
              <a:buChar char="Ø"/>
              <a:defRPr/>
            </a:pPr>
            <a:endParaRPr lang="en-US" sz="2400" dirty="0" smtClean="0">
              <a:cs typeface="Arial" charset="0"/>
            </a:endParaRPr>
          </a:p>
          <a:p>
            <a:pPr marL="274320" indent="-274320">
              <a:lnSpc>
                <a:spcPct val="110000"/>
              </a:lnSpc>
              <a:buFont typeface="Wingdings" pitchFamily="2" charset="2"/>
              <a:buChar char="Ø"/>
              <a:defRPr/>
            </a:pPr>
            <a:r>
              <a:rPr lang="en-US" sz="2400" dirty="0" smtClean="0">
                <a:cs typeface="Arial" charset="0"/>
              </a:rPr>
              <a:t>Women with target-organ damage          lower than 140/90 mmHg.</a:t>
            </a:r>
          </a:p>
          <a:p>
            <a:pPr marL="274320" indent="-274320">
              <a:lnSpc>
                <a:spcPct val="110000"/>
              </a:lnSpc>
              <a:buFont typeface="Wingdings" pitchFamily="2" charset="2"/>
              <a:buChar char="Ø"/>
              <a:defRPr/>
            </a:pPr>
            <a:endParaRPr lang="en-US" sz="2400" dirty="0" smtClean="0">
              <a:cs typeface="Arial" charset="0"/>
            </a:endParaRPr>
          </a:p>
          <a:p>
            <a:pPr marL="274320" indent="-274320">
              <a:lnSpc>
                <a:spcPct val="110000"/>
              </a:lnSpc>
              <a:buFont typeface="Wingdings" pitchFamily="2" charset="2"/>
              <a:buChar char="Ø"/>
              <a:defRPr/>
            </a:pPr>
            <a:r>
              <a:rPr lang="en-US" sz="2400" dirty="0" smtClean="0">
                <a:cs typeface="Arial" charset="0"/>
              </a:rPr>
              <a:t>Do not lower the diastolic blood pressure below 80 mmHg.</a:t>
            </a:r>
          </a:p>
          <a:p>
            <a:pPr marL="274320" indent="-274320">
              <a:lnSpc>
                <a:spcPct val="80000"/>
              </a:lnSpc>
              <a:defRPr/>
            </a:pPr>
            <a:endParaRPr lang="en-US" sz="2000" b="1" dirty="0" smtClean="0">
              <a:latin typeface="Century Gothic" pitchFamily="34" charset="0"/>
              <a:cs typeface="Arial" charset="0"/>
            </a:endParaRPr>
          </a:p>
          <a:p>
            <a:pPr marL="274320" indent="-274320">
              <a:lnSpc>
                <a:spcPct val="80000"/>
              </a:lnSpc>
              <a:defRPr/>
            </a:pPr>
            <a:endParaRPr lang="en-US" sz="2000" b="1" dirty="0" smtClean="0">
              <a:latin typeface="Century Gothic" pitchFamily="34" charset="0"/>
              <a:cs typeface="Arial" charset="0"/>
            </a:endParaRPr>
          </a:p>
          <a:p>
            <a:pPr marL="274320" indent="-274320">
              <a:lnSpc>
                <a:spcPct val="80000"/>
              </a:lnSpc>
              <a:buNone/>
              <a:defRPr/>
            </a:pPr>
            <a:endParaRPr lang="en-US" sz="2000" b="1" dirty="0" smtClean="0">
              <a:latin typeface="Century Gothic" pitchFamily="34" charset="0"/>
              <a:cs typeface="Arial" charset="0"/>
            </a:endParaRPr>
          </a:p>
          <a:p>
            <a:pPr marL="274320" indent="-274320">
              <a:lnSpc>
                <a:spcPct val="80000"/>
              </a:lnSpc>
              <a:buNone/>
              <a:defRPr/>
            </a:pPr>
            <a:endParaRPr lang="en-US" sz="2000" b="1" dirty="0" smtClean="0">
              <a:latin typeface="Century Gothic" pitchFamily="34" charset="0"/>
              <a:cs typeface="Arial" charset="0"/>
            </a:endParaRPr>
          </a:p>
          <a:p>
            <a:pPr marL="274320" indent="-274320">
              <a:lnSpc>
                <a:spcPct val="80000"/>
              </a:lnSpc>
              <a:buNone/>
              <a:defRPr/>
            </a:pPr>
            <a:endParaRPr lang="en-US" sz="2000" b="1" dirty="0" smtClean="0">
              <a:latin typeface="Century Gothic" pitchFamily="34" charset="0"/>
              <a:cs typeface="Arial" charset="0"/>
            </a:endParaRPr>
          </a:p>
          <a:p>
            <a:pPr marL="274320" indent="-274320">
              <a:lnSpc>
                <a:spcPct val="80000"/>
              </a:lnSpc>
              <a:buNone/>
              <a:defRPr/>
            </a:pPr>
            <a:endParaRPr lang="en-US" sz="2000" b="1" dirty="0" smtClean="0">
              <a:latin typeface="Century Gothic" pitchFamily="34" charset="0"/>
              <a:cs typeface="Arial" charset="0"/>
            </a:endParaRPr>
          </a:p>
          <a:p>
            <a:pPr marL="274320" indent="-274320">
              <a:lnSpc>
                <a:spcPct val="80000"/>
              </a:lnSpc>
              <a:buNone/>
              <a:defRPr/>
            </a:pPr>
            <a:endParaRPr lang="en-US" sz="2000" b="1" dirty="0" smtClean="0">
              <a:latin typeface="Century Gothic" pitchFamily="34" charset="0"/>
              <a:cs typeface="Arial" charset="0"/>
            </a:endParaRPr>
          </a:p>
          <a:p>
            <a:pPr marL="274320" indent="-274320">
              <a:lnSpc>
                <a:spcPct val="80000"/>
              </a:lnSpc>
              <a:buNone/>
              <a:defRPr/>
            </a:pPr>
            <a:endParaRPr lang="en-US" sz="2000" b="1" dirty="0" smtClean="0">
              <a:latin typeface="Century Gothic" pitchFamily="34" charset="0"/>
              <a:cs typeface="Arial" charset="0"/>
            </a:endParaRPr>
          </a:p>
        </p:txBody>
      </p:sp>
      <p:cxnSp>
        <p:nvCxnSpPr>
          <p:cNvPr id="6" name="Straight Arrow Connector 5"/>
          <p:cNvCxnSpPr/>
          <p:nvPr/>
        </p:nvCxnSpPr>
        <p:spPr>
          <a:xfrm>
            <a:off x="5643570" y="5286388"/>
            <a:ext cx="28575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4143372" y="5786454"/>
            <a:ext cx="28575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74638"/>
            <a:ext cx="8501122" cy="1143000"/>
          </a:xfrm>
        </p:spPr>
        <p:txBody>
          <a:bodyPr>
            <a:noAutofit/>
          </a:bodyPr>
          <a:lstStyle/>
          <a:p>
            <a:r>
              <a:rPr lang="en-US" sz="2000" dirty="0" smtClean="0"/>
              <a:t>The National Institute for Health and Clinical Excellence</a:t>
            </a:r>
            <a:r>
              <a:rPr lang="en-US" sz="3000" dirty="0" smtClean="0"/>
              <a:t/>
            </a:r>
            <a:br>
              <a:rPr lang="en-US" sz="3000" dirty="0" smtClean="0"/>
            </a:br>
            <a:r>
              <a:rPr lang="en-US" sz="3000" dirty="0" smtClean="0"/>
              <a:t>Guideline for treating Hypertension (2011)</a:t>
            </a:r>
            <a:endParaRPr lang="en-US" sz="3000" dirty="0"/>
          </a:p>
        </p:txBody>
      </p:sp>
      <p:sp>
        <p:nvSpPr>
          <p:cNvPr id="3" name="Content Placeholder 2"/>
          <p:cNvSpPr>
            <a:spLocks noGrp="1"/>
          </p:cNvSpPr>
          <p:nvPr>
            <p:ph idx="1"/>
          </p:nvPr>
        </p:nvSpPr>
        <p:spPr>
          <a:xfrm>
            <a:off x="457200" y="1600200"/>
            <a:ext cx="8229600" cy="4829196"/>
          </a:xfrm>
        </p:spPr>
        <p:txBody>
          <a:bodyPr>
            <a:normAutofit/>
          </a:bodyPr>
          <a:lstStyle/>
          <a:p>
            <a:pPr marL="274320" indent="-274320">
              <a:lnSpc>
                <a:spcPct val="80000"/>
              </a:lnSpc>
              <a:buNone/>
              <a:defRPr/>
            </a:pPr>
            <a:r>
              <a:rPr lang="en-US" sz="2600" dirty="0" smtClean="0">
                <a:solidFill>
                  <a:schemeClr val="accent3">
                    <a:lumMod val="75000"/>
                  </a:schemeClr>
                </a:solidFill>
              </a:rPr>
              <a:t>E</a:t>
            </a:r>
            <a:r>
              <a:rPr lang="en-US" sz="2600" dirty="0" smtClean="0">
                <a:solidFill>
                  <a:schemeClr val="accent3">
                    <a:lumMod val="75000"/>
                  </a:schemeClr>
                </a:solidFill>
              </a:rPr>
              <a:t>)  Management of gestational </a:t>
            </a:r>
            <a:r>
              <a:rPr lang="en-US" sz="2600" dirty="0" err="1" smtClean="0">
                <a:solidFill>
                  <a:schemeClr val="accent3">
                    <a:lumMod val="75000"/>
                  </a:schemeClr>
                </a:solidFill>
              </a:rPr>
              <a:t>hypertentsion</a:t>
            </a:r>
            <a:r>
              <a:rPr lang="en-US" sz="2600" dirty="0" smtClean="0">
                <a:solidFill>
                  <a:schemeClr val="accent3">
                    <a:lumMod val="75000"/>
                  </a:schemeClr>
                </a:solidFill>
              </a:rPr>
              <a:t>:</a:t>
            </a:r>
            <a:endParaRPr lang="en-US" sz="2600" dirty="0" smtClean="0">
              <a:solidFill>
                <a:schemeClr val="accent3">
                  <a:lumMod val="75000"/>
                </a:schemeClr>
              </a:solidFill>
            </a:endParaRPr>
          </a:p>
          <a:p>
            <a:pPr marL="274320" indent="-274320">
              <a:lnSpc>
                <a:spcPct val="80000"/>
              </a:lnSpc>
              <a:buNone/>
              <a:defRPr/>
            </a:pPr>
            <a:endParaRPr lang="en-US" sz="2000" b="1" dirty="0" smtClean="0">
              <a:latin typeface="Century Gothic" pitchFamily="34" charset="0"/>
              <a:cs typeface="Arial" charset="0"/>
            </a:endParaRPr>
          </a:p>
          <a:p>
            <a:pPr marL="274320" indent="-274320">
              <a:lnSpc>
                <a:spcPct val="80000"/>
              </a:lnSpc>
              <a:defRPr/>
            </a:pPr>
            <a:endParaRPr lang="en-US" sz="2000" b="1" dirty="0" smtClean="0">
              <a:latin typeface="Century Gothic" pitchFamily="34" charset="0"/>
              <a:cs typeface="Arial" charset="0"/>
            </a:endParaRPr>
          </a:p>
          <a:p>
            <a:pPr marL="274320" indent="-274320">
              <a:lnSpc>
                <a:spcPct val="80000"/>
              </a:lnSpc>
              <a:defRPr/>
            </a:pPr>
            <a:endParaRPr lang="en-US" sz="2000" b="1" dirty="0" smtClean="0">
              <a:latin typeface="Century Gothic" pitchFamily="34" charset="0"/>
              <a:cs typeface="Arial" charset="0"/>
            </a:endParaRPr>
          </a:p>
          <a:p>
            <a:pPr marL="274320" indent="-274320">
              <a:lnSpc>
                <a:spcPct val="80000"/>
              </a:lnSpc>
              <a:defRPr/>
            </a:pPr>
            <a:endParaRPr lang="en-US" sz="2000" b="1" dirty="0" smtClean="0">
              <a:latin typeface="Century Gothic" pitchFamily="34" charset="0"/>
              <a:cs typeface="Arial" charset="0"/>
            </a:endParaRPr>
          </a:p>
          <a:p>
            <a:pPr marL="274320" indent="-274320">
              <a:lnSpc>
                <a:spcPct val="80000"/>
              </a:lnSpc>
              <a:buNone/>
              <a:defRPr/>
            </a:pPr>
            <a:endParaRPr lang="en-US" sz="2000" b="1" dirty="0" smtClean="0">
              <a:latin typeface="Century Gothic" pitchFamily="34" charset="0"/>
              <a:cs typeface="Arial" charset="0"/>
            </a:endParaRPr>
          </a:p>
          <a:p>
            <a:pPr marL="274320" indent="-274320">
              <a:lnSpc>
                <a:spcPct val="80000"/>
              </a:lnSpc>
              <a:buNone/>
              <a:defRPr/>
            </a:pPr>
            <a:endParaRPr lang="en-US" sz="2000" b="1" dirty="0" smtClean="0">
              <a:latin typeface="Century Gothic" pitchFamily="34" charset="0"/>
              <a:cs typeface="Arial" charset="0"/>
            </a:endParaRPr>
          </a:p>
          <a:p>
            <a:pPr marL="274320" indent="-274320">
              <a:lnSpc>
                <a:spcPct val="80000"/>
              </a:lnSpc>
              <a:buNone/>
              <a:defRPr/>
            </a:pPr>
            <a:endParaRPr lang="en-US" sz="2000" b="1" dirty="0" smtClean="0">
              <a:latin typeface="Century Gothic" pitchFamily="34" charset="0"/>
              <a:cs typeface="Arial" charset="0"/>
            </a:endParaRPr>
          </a:p>
          <a:p>
            <a:pPr marL="274320" indent="-274320">
              <a:lnSpc>
                <a:spcPct val="80000"/>
              </a:lnSpc>
              <a:buNone/>
              <a:defRPr/>
            </a:pPr>
            <a:endParaRPr lang="en-US" sz="2000" b="1" dirty="0" smtClean="0">
              <a:latin typeface="Century Gothic" pitchFamily="34" charset="0"/>
              <a:cs typeface="Arial" charset="0"/>
            </a:endParaRPr>
          </a:p>
          <a:p>
            <a:pPr marL="274320" indent="-274320">
              <a:lnSpc>
                <a:spcPct val="80000"/>
              </a:lnSpc>
              <a:buNone/>
              <a:defRPr/>
            </a:pPr>
            <a:endParaRPr lang="en-US" sz="2000" b="1" dirty="0" smtClean="0">
              <a:latin typeface="Century Gothic" pitchFamily="34" charset="0"/>
              <a:cs typeface="Arial" charset="0"/>
            </a:endParaRPr>
          </a:p>
          <a:p>
            <a:pPr marL="274320" indent="-274320">
              <a:lnSpc>
                <a:spcPct val="80000"/>
              </a:lnSpc>
              <a:buNone/>
              <a:defRPr/>
            </a:pPr>
            <a:endParaRPr lang="en-US" sz="2000" b="1" dirty="0" smtClean="0">
              <a:latin typeface="Century Gothic" pitchFamily="34" charset="0"/>
              <a:cs typeface="Arial" charset="0"/>
            </a:endParaRPr>
          </a:p>
        </p:txBody>
      </p:sp>
      <p:graphicFrame>
        <p:nvGraphicFramePr>
          <p:cNvPr id="4" name="Table 3"/>
          <p:cNvGraphicFramePr>
            <a:graphicFrameLocks noGrp="1"/>
          </p:cNvGraphicFramePr>
          <p:nvPr/>
        </p:nvGraphicFramePr>
        <p:xfrm>
          <a:off x="428596" y="2357430"/>
          <a:ext cx="8401415" cy="3732870"/>
        </p:xfrm>
        <a:graphic>
          <a:graphicData uri="http://schemas.openxmlformats.org/drawingml/2006/table">
            <a:tbl>
              <a:tblPr firstRow="1" bandRow="1">
                <a:tableStyleId>{5C22544A-7EE6-4342-B048-85BDC9FD1C3A}</a:tableStyleId>
              </a:tblPr>
              <a:tblGrid>
                <a:gridCol w="1971993"/>
                <a:gridCol w="1814221"/>
                <a:gridCol w="2000264"/>
                <a:gridCol w="2614937"/>
              </a:tblGrid>
              <a:tr h="702695">
                <a:tc>
                  <a:txBody>
                    <a:bodyPr/>
                    <a:lstStyle/>
                    <a:p>
                      <a:r>
                        <a:rPr lang="en-US" sz="1400" dirty="0" smtClean="0"/>
                        <a:t>Degree of</a:t>
                      </a:r>
                    </a:p>
                    <a:p>
                      <a:r>
                        <a:rPr lang="en-US" sz="1400" dirty="0" smtClean="0"/>
                        <a:t>hypertension</a:t>
                      </a:r>
                      <a:endParaRPr lang="en-US" sz="1400" dirty="0"/>
                    </a:p>
                  </a:txBody>
                  <a:tcPr/>
                </a:tc>
                <a:tc>
                  <a:txBody>
                    <a:bodyPr/>
                    <a:lstStyle/>
                    <a:p>
                      <a:r>
                        <a:rPr lang="en-US" sz="1400" dirty="0" smtClean="0"/>
                        <a:t>Mild hypertension</a:t>
                      </a:r>
                    </a:p>
                    <a:p>
                      <a:r>
                        <a:rPr lang="en-US" sz="1400" dirty="0" smtClean="0"/>
                        <a:t>(140/90 to 149/</a:t>
                      </a:r>
                    </a:p>
                    <a:p>
                      <a:r>
                        <a:rPr lang="en-US" sz="1400" dirty="0" smtClean="0"/>
                        <a:t>99 mmHg)</a:t>
                      </a:r>
                      <a:endParaRPr lang="en-US" sz="1400" dirty="0"/>
                    </a:p>
                  </a:txBody>
                  <a:tcPr/>
                </a:tc>
                <a:tc>
                  <a:txBody>
                    <a:bodyPr/>
                    <a:lstStyle/>
                    <a:p>
                      <a:r>
                        <a:rPr lang="en-US" sz="1400" dirty="0" smtClean="0"/>
                        <a:t>Moderate hypertension</a:t>
                      </a:r>
                    </a:p>
                    <a:p>
                      <a:r>
                        <a:rPr lang="en-US" sz="1400" dirty="0" smtClean="0"/>
                        <a:t>(150/100 to 159/</a:t>
                      </a:r>
                    </a:p>
                    <a:p>
                      <a:r>
                        <a:rPr lang="en-US" sz="1400" dirty="0" smtClean="0"/>
                        <a:t>109 mmHg)</a:t>
                      </a:r>
                      <a:endParaRPr lang="en-US" sz="1400" dirty="0"/>
                    </a:p>
                  </a:txBody>
                  <a:tcPr/>
                </a:tc>
                <a:tc>
                  <a:txBody>
                    <a:bodyPr/>
                    <a:lstStyle/>
                    <a:p>
                      <a:r>
                        <a:rPr lang="en-US" sz="1400" dirty="0" smtClean="0"/>
                        <a:t>Severe hypertension</a:t>
                      </a:r>
                    </a:p>
                    <a:p>
                      <a:r>
                        <a:rPr lang="en-US" sz="1400" dirty="0" smtClean="0"/>
                        <a:t>(160/110 mmHg or</a:t>
                      </a:r>
                    </a:p>
                    <a:p>
                      <a:r>
                        <a:rPr lang="en-US" sz="1400" dirty="0" smtClean="0"/>
                        <a:t>higher)</a:t>
                      </a:r>
                      <a:endParaRPr lang="en-US" sz="1400" dirty="0"/>
                    </a:p>
                  </a:txBody>
                  <a:tcPr/>
                </a:tc>
              </a:tr>
              <a:tr h="702695">
                <a:tc>
                  <a:txBody>
                    <a:bodyPr/>
                    <a:lstStyle/>
                    <a:p>
                      <a:r>
                        <a:rPr lang="en-US" sz="1400" dirty="0" smtClean="0"/>
                        <a:t>Admit to</a:t>
                      </a:r>
                    </a:p>
                    <a:p>
                      <a:r>
                        <a:rPr lang="en-US" sz="1400" dirty="0" smtClean="0"/>
                        <a:t>hospital</a:t>
                      </a:r>
                      <a:endParaRPr lang="en-US" sz="1400" dirty="0"/>
                    </a:p>
                  </a:txBody>
                  <a:tcPr/>
                </a:tc>
                <a:tc>
                  <a:txBody>
                    <a:bodyPr/>
                    <a:lstStyle/>
                    <a:p>
                      <a:r>
                        <a:rPr lang="en-US" sz="1400" dirty="0" smtClean="0"/>
                        <a:t>No</a:t>
                      </a:r>
                      <a:endParaRPr lang="en-US" sz="1400" dirty="0"/>
                    </a:p>
                  </a:txBody>
                  <a:tcPr/>
                </a:tc>
                <a:tc>
                  <a:txBody>
                    <a:bodyPr/>
                    <a:lstStyle/>
                    <a:p>
                      <a:r>
                        <a:rPr lang="en-US" sz="1400" dirty="0" smtClean="0"/>
                        <a:t>No</a:t>
                      </a:r>
                      <a:endParaRPr lang="en-US" sz="1400" dirty="0"/>
                    </a:p>
                  </a:txBody>
                  <a:tcPr/>
                </a:tc>
                <a:tc>
                  <a:txBody>
                    <a:bodyPr/>
                    <a:lstStyle/>
                    <a:p>
                      <a:r>
                        <a:rPr lang="en-US" sz="1400" dirty="0" smtClean="0"/>
                        <a:t>Yes (until blood</a:t>
                      </a:r>
                      <a:r>
                        <a:rPr lang="en-US" sz="1400" baseline="0" dirty="0" smtClean="0"/>
                        <a:t> </a:t>
                      </a:r>
                      <a:r>
                        <a:rPr lang="en-US" sz="1400" dirty="0" smtClean="0"/>
                        <a:t>pressure is 159/109 mmHg or lower)</a:t>
                      </a:r>
                      <a:endParaRPr lang="en-US" sz="1400" dirty="0"/>
                    </a:p>
                  </a:txBody>
                  <a:tcPr/>
                </a:tc>
              </a:tr>
              <a:tr h="1780495">
                <a:tc>
                  <a:txBody>
                    <a:bodyPr/>
                    <a:lstStyle/>
                    <a:p>
                      <a:r>
                        <a:rPr lang="en-US" sz="1400" dirty="0" smtClean="0"/>
                        <a:t>Treat</a:t>
                      </a:r>
                      <a:endParaRPr lang="en-US" sz="1400" dirty="0"/>
                    </a:p>
                  </a:txBody>
                  <a:tcPr/>
                </a:tc>
                <a:tc>
                  <a:txBody>
                    <a:bodyPr/>
                    <a:lstStyle/>
                    <a:p>
                      <a:r>
                        <a:rPr lang="en-US" sz="1400" dirty="0" smtClean="0"/>
                        <a:t>No</a:t>
                      </a:r>
                      <a:endParaRPr lang="en-US" sz="1400" dirty="0"/>
                    </a:p>
                  </a:txBody>
                  <a:tcPr/>
                </a:tc>
                <a:tc>
                  <a:txBody>
                    <a:bodyPr/>
                    <a:lstStyle/>
                    <a:p>
                      <a:r>
                        <a:rPr lang="en-US" sz="1400" dirty="0" smtClean="0"/>
                        <a:t>With oral </a:t>
                      </a:r>
                      <a:r>
                        <a:rPr lang="en-US" sz="1400" dirty="0" err="1" smtClean="0"/>
                        <a:t>labetalol</a:t>
                      </a:r>
                      <a:endParaRPr lang="en-US" sz="1400" dirty="0" smtClean="0"/>
                    </a:p>
                    <a:p>
                      <a:r>
                        <a:rPr lang="en-US" sz="1400" dirty="0" smtClean="0"/>
                        <a:t>As</a:t>
                      </a:r>
                      <a:r>
                        <a:rPr lang="en-US" sz="1400" baseline="0" dirty="0" smtClean="0"/>
                        <a:t> </a:t>
                      </a:r>
                      <a:r>
                        <a:rPr lang="en-US" sz="1400" dirty="0" smtClean="0"/>
                        <a:t>first-line</a:t>
                      </a:r>
                      <a:r>
                        <a:rPr lang="en-US" sz="1400" baseline="0" dirty="0" smtClean="0"/>
                        <a:t> </a:t>
                      </a:r>
                      <a:r>
                        <a:rPr lang="en-US" sz="1400" dirty="0" smtClean="0"/>
                        <a:t>treatment to</a:t>
                      </a:r>
                      <a:r>
                        <a:rPr lang="en-US" sz="1400" baseline="0" dirty="0" smtClean="0"/>
                        <a:t> </a:t>
                      </a:r>
                      <a:r>
                        <a:rPr lang="en-US" sz="1400" dirty="0" smtClean="0"/>
                        <a:t>keep:</a:t>
                      </a:r>
                    </a:p>
                    <a:p>
                      <a:pPr>
                        <a:buFont typeface="Arial" pitchFamily="34" charset="0"/>
                        <a:buChar char="•"/>
                      </a:pPr>
                      <a:r>
                        <a:rPr lang="en-US" sz="1400" dirty="0" smtClean="0"/>
                        <a:t>diastolic blood</a:t>
                      </a:r>
                      <a:r>
                        <a:rPr lang="en-US" sz="1400" baseline="0" dirty="0" smtClean="0"/>
                        <a:t> </a:t>
                      </a:r>
                      <a:r>
                        <a:rPr lang="en-US" sz="1400" dirty="0" smtClean="0"/>
                        <a:t>pressure between</a:t>
                      </a:r>
                      <a:r>
                        <a:rPr lang="en-US" sz="1400" baseline="0" dirty="0" smtClean="0"/>
                        <a:t> </a:t>
                      </a:r>
                      <a:r>
                        <a:rPr lang="en-US" sz="1400" dirty="0" smtClean="0"/>
                        <a:t>80–100 mmHg</a:t>
                      </a:r>
                    </a:p>
                    <a:p>
                      <a:pPr>
                        <a:buFont typeface="Arial" pitchFamily="34" charset="0"/>
                        <a:buChar char="•"/>
                      </a:pPr>
                      <a:r>
                        <a:rPr lang="en-US" sz="1400" dirty="0" smtClean="0"/>
                        <a:t>systolic blood</a:t>
                      </a:r>
                      <a:r>
                        <a:rPr lang="en-US" sz="1400" baseline="0" dirty="0" smtClean="0"/>
                        <a:t> </a:t>
                      </a:r>
                      <a:r>
                        <a:rPr lang="en-US" sz="1400" dirty="0" smtClean="0"/>
                        <a:t>pressure less than</a:t>
                      </a:r>
                      <a:r>
                        <a:rPr lang="en-US" sz="1400" baseline="0" dirty="0" smtClean="0"/>
                        <a:t> </a:t>
                      </a:r>
                      <a:r>
                        <a:rPr lang="en-US" sz="1400" dirty="0" smtClean="0"/>
                        <a:t>150 mmHg.</a:t>
                      </a:r>
                      <a:endParaRPr lang="en-US" sz="1400" dirty="0"/>
                    </a:p>
                  </a:txBody>
                  <a:tcPr/>
                </a:tc>
                <a:tc>
                  <a:txBody>
                    <a:bodyPr/>
                    <a:lstStyle/>
                    <a:p>
                      <a:r>
                        <a:rPr lang="en-US" sz="1400" dirty="0" smtClean="0"/>
                        <a:t>With oral </a:t>
                      </a:r>
                      <a:r>
                        <a:rPr lang="en-US" sz="1400" dirty="0" err="1" smtClean="0"/>
                        <a:t>labetalol</a:t>
                      </a:r>
                      <a:endParaRPr lang="en-US" sz="1400" dirty="0" smtClean="0"/>
                    </a:p>
                    <a:p>
                      <a:r>
                        <a:rPr lang="en-US" sz="1400" dirty="0" smtClean="0"/>
                        <a:t>As</a:t>
                      </a:r>
                      <a:r>
                        <a:rPr lang="en-US" sz="1400" baseline="0" dirty="0" smtClean="0"/>
                        <a:t> </a:t>
                      </a:r>
                      <a:r>
                        <a:rPr lang="en-US" sz="1400" dirty="0" smtClean="0"/>
                        <a:t>first-line</a:t>
                      </a:r>
                      <a:r>
                        <a:rPr lang="en-US" sz="1400" baseline="0" dirty="0" smtClean="0"/>
                        <a:t> </a:t>
                      </a:r>
                      <a:r>
                        <a:rPr lang="en-US" sz="1400" dirty="0" smtClean="0"/>
                        <a:t>treatment to</a:t>
                      </a:r>
                      <a:r>
                        <a:rPr lang="en-US" sz="1400" baseline="0" dirty="0" smtClean="0"/>
                        <a:t> </a:t>
                      </a:r>
                      <a:r>
                        <a:rPr lang="en-US" sz="1400" dirty="0" smtClean="0"/>
                        <a:t>keep:</a:t>
                      </a:r>
                    </a:p>
                    <a:p>
                      <a:pPr>
                        <a:buFont typeface="Arial" pitchFamily="34" charset="0"/>
                        <a:buChar char="•"/>
                      </a:pPr>
                      <a:r>
                        <a:rPr lang="en-US" sz="1400" dirty="0" smtClean="0"/>
                        <a:t>diastolic blood</a:t>
                      </a:r>
                      <a:r>
                        <a:rPr lang="en-US" sz="1400" baseline="0" dirty="0" smtClean="0"/>
                        <a:t> </a:t>
                      </a:r>
                      <a:r>
                        <a:rPr lang="en-US" sz="1400" dirty="0" smtClean="0"/>
                        <a:t>pressure between</a:t>
                      </a:r>
                      <a:r>
                        <a:rPr lang="en-US" sz="1400" baseline="0" dirty="0" smtClean="0"/>
                        <a:t> </a:t>
                      </a:r>
                      <a:r>
                        <a:rPr lang="en-US" sz="1400" dirty="0" smtClean="0"/>
                        <a:t>80–100</a:t>
                      </a:r>
                      <a:r>
                        <a:rPr lang="en-US" sz="1400" baseline="0" dirty="0" smtClean="0"/>
                        <a:t> </a:t>
                      </a:r>
                      <a:r>
                        <a:rPr lang="en-US" sz="1400" dirty="0" smtClean="0"/>
                        <a:t>mmHg</a:t>
                      </a:r>
                    </a:p>
                    <a:p>
                      <a:pPr>
                        <a:buFont typeface="Arial" pitchFamily="34" charset="0"/>
                        <a:buChar char="•"/>
                      </a:pPr>
                      <a:r>
                        <a:rPr lang="en-US" sz="1400" dirty="0" smtClean="0"/>
                        <a:t>systolic blood</a:t>
                      </a:r>
                      <a:r>
                        <a:rPr lang="en-US" sz="1400" baseline="0" dirty="0" smtClean="0"/>
                        <a:t> </a:t>
                      </a:r>
                      <a:r>
                        <a:rPr lang="en-US" sz="1400" dirty="0" smtClean="0"/>
                        <a:t>pressure less than</a:t>
                      </a:r>
                      <a:r>
                        <a:rPr lang="en-US" sz="1400" baseline="0" dirty="0" smtClean="0"/>
                        <a:t> </a:t>
                      </a:r>
                      <a:r>
                        <a:rPr lang="en-US" sz="1400" dirty="0" smtClean="0"/>
                        <a:t>150 mmHg.</a:t>
                      </a:r>
                      <a:endParaRPr lang="en-US" sz="1400" dirty="0"/>
                    </a:p>
                  </a:txBody>
                  <a:tcPr/>
                </a:tc>
              </a:tr>
              <a:tr h="497743">
                <a:tc>
                  <a:txBody>
                    <a:bodyPr/>
                    <a:lstStyle/>
                    <a:p>
                      <a:r>
                        <a:rPr lang="en-US" sz="1400" dirty="0" smtClean="0"/>
                        <a:t>Measure</a:t>
                      </a:r>
                      <a:r>
                        <a:rPr lang="en-US" sz="1400" baseline="0" dirty="0" smtClean="0"/>
                        <a:t> </a:t>
                      </a:r>
                      <a:r>
                        <a:rPr lang="en-US" sz="1400" dirty="0" smtClean="0"/>
                        <a:t>blood</a:t>
                      </a:r>
                      <a:r>
                        <a:rPr lang="en-US" sz="1400" baseline="0" dirty="0" smtClean="0"/>
                        <a:t> </a:t>
                      </a:r>
                      <a:r>
                        <a:rPr lang="en-US" sz="1400" dirty="0" smtClean="0"/>
                        <a:t>pressure</a:t>
                      </a:r>
                      <a:endParaRPr lang="en-US" sz="1400" dirty="0"/>
                    </a:p>
                  </a:txBody>
                  <a:tcPr/>
                </a:tc>
                <a:tc>
                  <a:txBody>
                    <a:bodyPr/>
                    <a:lstStyle/>
                    <a:p>
                      <a:r>
                        <a:rPr lang="en-US" sz="1400" dirty="0" smtClean="0"/>
                        <a:t>Not more than</a:t>
                      </a:r>
                      <a:r>
                        <a:rPr lang="en-US" sz="1400" baseline="0" dirty="0" smtClean="0"/>
                        <a:t> </a:t>
                      </a:r>
                      <a:r>
                        <a:rPr lang="en-US" sz="1400" dirty="0" smtClean="0"/>
                        <a:t>once a</a:t>
                      </a:r>
                      <a:r>
                        <a:rPr lang="en-US" sz="1400" baseline="0" dirty="0" smtClean="0"/>
                        <a:t> </a:t>
                      </a:r>
                      <a:r>
                        <a:rPr lang="en-US" sz="1400" dirty="0" smtClean="0"/>
                        <a:t>week</a:t>
                      </a:r>
                      <a:endParaRPr lang="en-US" sz="1400" dirty="0"/>
                    </a:p>
                  </a:txBody>
                  <a:tcPr/>
                </a:tc>
                <a:tc>
                  <a:txBody>
                    <a:bodyPr/>
                    <a:lstStyle/>
                    <a:p>
                      <a:r>
                        <a:rPr lang="en-US" sz="1400" dirty="0" smtClean="0"/>
                        <a:t>At least twice a week</a:t>
                      </a:r>
                      <a:endParaRPr lang="en-US" sz="1400" dirty="0"/>
                    </a:p>
                  </a:txBody>
                  <a:tcPr/>
                </a:tc>
                <a:tc>
                  <a:txBody>
                    <a:bodyPr/>
                    <a:lstStyle/>
                    <a:p>
                      <a:r>
                        <a:rPr lang="en-US" sz="1400" dirty="0" smtClean="0"/>
                        <a:t>At least four times</a:t>
                      </a:r>
                      <a:r>
                        <a:rPr lang="en-US" sz="1400" baseline="0" dirty="0" smtClean="0"/>
                        <a:t> </a:t>
                      </a:r>
                      <a:r>
                        <a:rPr lang="en-US" sz="1400" dirty="0" smtClean="0"/>
                        <a:t>a</a:t>
                      </a:r>
                      <a:r>
                        <a:rPr lang="en-US" sz="1400" baseline="0" dirty="0" smtClean="0"/>
                        <a:t> </a:t>
                      </a:r>
                      <a:r>
                        <a:rPr lang="en-US" sz="1400" dirty="0" smtClean="0"/>
                        <a:t>day</a:t>
                      </a:r>
                      <a:endParaRPr lang="en-US" sz="1400" dirty="0"/>
                    </a:p>
                  </a:txBody>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74638"/>
            <a:ext cx="8501122" cy="1143000"/>
          </a:xfrm>
        </p:spPr>
        <p:txBody>
          <a:bodyPr>
            <a:noAutofit/>
          </a:bodyPr>
          <a:lstStyle/>
          <a:p>
            <a:r>
              <a:rPr lang="en-US" sz="2000" dirty="0" smtClean="0"/>
              <a:t>The National Institute for Health and Clinical Excellence</a:t>
            </a:r>
            <a:r>
              <a:rPr lang="en-US" sz="3000" dirty="0" smtClean="0"/>
              <a:t/>
            </a:r>
            <a:br>
              <a:rPr lang="en-US" sz="3000" dirty="0" smtClean="0"/>
            </a:br>
            <a:r>
              <a:rPr lang="en-US" sz="3000" dirty="0" smtClean="0"/>
              <a:t>Guideline for treating Hypertension (2011)</a:t>
            </a:r>
            <a:endParaRPr lang="en-US" sz="3000" dirty="0"/>
          </a:p>
        </p:txBody>
      </p:sp>
      <p:pic>
        <p:nvPicPr>
          <p:cNvPr id="1027" name="Picture 3"/>
          <p:cNvPicPr>
            <a:picLocks noGrp="1" noChangeAspect="1" noChangeArrowheads="1"/>
          </p:cNvPicPr>
          <p:nvPr>
            <p:ph idx="1"/>
          </p:nvPr>
        </p:nvPicPr>
        <p:blipFill>
          <a:blip r:embed="rId2" cstate="print"/>
          <a:stretch>
            <a:fillRect/>
          </a:stretch>
        </p:blipFill>
        <p:spPr bwMode="auto">
          <a:xfrm>
            <a:off x="0" y="0"/>
            <a:ext cx="9143999" cy="6857999"/>
          </a:xfrm>
          <a:prstGeom prst="rect">
            <a:avLst/>
          </a:prstGeom>
          <a:noFill/>
          <a:ln w="9525">
            <a:noFill/>
            <a:miter lim="800000"/>
            <a:headEnd/>
            <a:tailEnd/>
          </a:ln>
          <a:effectLst/>
        </p:spPr>
      </p:pic>
      <p:sp>
        <p:nvSpPr>
          <p:cNvPr id="7" name="TextBox 6"/>
          <p:cNvSpPr txBox="1"/>
          <p:nvPr/>
        </p:nvSpPr>
        <p:spPr>
          <a:xfrm>
            <a:off x="5500694" y="4000504"/>
            <a:ext cx="2928958" cy="492443"/>
          </a:xfrm>
          <a:prstGeom prst="rect">
            <a:avLst/>
          </a:prstGeom>
          <a:noFill/>
        </p:spPr>
        <p:txBody>
          <a:bodyPr wrap="square" rtlCol="0">
            <a:spAutoFit/>
          </a:bodyPr>
          <a:lstStyle/>
          <a:p>
            <a:r>
              <a:rPr lang="en-US" sz="2600" dirty="0" smtClean="0">
                <a:solidFill>
                  <a:schemeClr val="accent3">
                    <a:lumMod val="75000"/>
                  </a:schemeClr>
                </a:solidFill>
              </a:rPr>
              <a:t>F</a:t>
            </a:r>
            <a:r>
              <a:rPr lang="en-US" sz="2600" dirty="0" smtClean="0">
                <a:solidFill>
                  <a:schemeClr val="accent3">
                    <a:lumMod val="75000"/>
                  </a:schemeClr>
                </a:solidFill>
              </a:rPr>
              <a:t>) </a:t>
            </a:r>
            <a:r>
              <a:rPr lang="en-US" sz="2600" dirty="0" smtClean="0">
                <a:solidFill>
                  <a:schemeClr val="accent3">
                    <a:lumMod val="75000"/>
                  </a:schemeClr>
                </a:solidFill>
              </a:rPr>
              <a:t>Diabetes </a:t>
            </a:r>
            <a:r>
              <a:rPr lang="en-US" sz="2600" dirty="0" err="1" smtClean="0">
                <a:solidFill>
                  <a:schemeClr val="accent3">
                    <a:lumMod val="75000"/>
                  </a:schemeClr>
                </a:solidFill>
              </a:rPr>
              <a:t>Millitus</a:t>
            </a:r>
            <a:r>
              <a:rPr lang="en-US" sz="2600" dirty="0" smtClean="0">
                <a:solidFill>
                  <a:schemeClr val="accent3">
                    <a:lumMod val="75000"/>
                  </a:schemeClr>
                </a:solidFill>
              </a:rPr>
              <a: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74638"/>
            <a:ext cx="8501122" cy="1143000"/>
          </a:xfrm>
        </p:spPr>
        <p:txBody>
          <a:bodyPr>
            <a:noAutofit/>
          </a:bodyPr>
          <a:lstStyle/>
          <a:p>
            <a:r>
              <a:rPr lang="en-US" sz="3200" dirty="0" smtClean="0"/>
              <a:t>Follow-up And Monitoring</a:t>
            </a:r>
            <a:endParaRPr lang="en-US" sz="3200" dirty="0"/>
          </a:p>
        </p:txBody>
      </p:sp>
      <p:sp>
        <p:nvSpPr>
          <p:cNvPr id="5" name="Content Placeholder 4"/>
          <p:cNvSpPr>
            <a:spLocks noGrp="1"/>
          </p:cNvSpPr>
          <p:nvPr>
            <p:ph idx="1"/>
          </p:nvPr>
        </p:nvSpPr>
        <p:spPr/>
        <p:txBody>
          <a:bodyPr>
            <a:normAutofit fontScale="92500" lnSpcReduction="10000"/>
          </a:bodyPr>
          <a:lstStyle/>
          <a:p>
            <a:pPr marL="228600" indent="-228600"/>
            <a:r>
              <a:rPr lang="en-US" sz="2800" dirty="0" smtClean="0">
                <a:cs typeface="Arial" charset="0"/>
              </a:rPr>
              <a:t>Patients should return for follow-up after </a:t>
            </a:r>
            <a:r>
              <a:rPr lang="en-US" sz="2800" dirty="0" smtClean="0">
                <a:solidFill>
                  <a:srgbClr val="C00000"/>
                </a:solidFill>
                <a:cs typeface="Arial" charset="0"/>
              </a:rPr>
              <a:t>4 weeks </a:t>
            </a:r>
            <a:r>
              <a:rPr lang="en-US" sz="2800" dirty="0" smtClean="0">
                <a:cs typeface="Arial" charset="0"/>
              </a:rPr>
              <a:t>to adjust medications until the BP goal is reached.</a:t>
            </a:r>
          </a:p>
          <a:p>
            <a:pPr marL="228600" indent="-228600"/>
            <a:endParaRPr lang="en-US" sz="2800" dirty="0" smtClean="0">
              <a:cs typeface="Arial" charset="0"/>
            </a:endParaRPr>
          </a:p>
          <a:p>
            <a:pPr marL="228600" indent="-228600"/>
            <a:r>
              <a:rPr lang="en-US" sz="2800" dirty="0" smtClean="0">
                <a:cs typeface="Arial" charset="0"/>
              </a:rPr>
              <a:t>When blood pressure is stable, follow up of the patient every </a:t>
            </a:r>
            <a:r>
              <a:rPr lang="en-US" sz="2800" dirty="0" smtClean="0">
                <a:solidFill>
                  <a:srgbClr val="C00000"/>
                </a:solidFill>
                <a:cs typeface="Arial" charset="0"/>
              </a:rPr>
              <a:t>Six months </a:t>
            </a:r>
            <a:r>
              <a:rPr lang="en-US" sz="2800" dirty="0" smtClean="0">
                <a:cs typeface="Arial" charset="0"/>
              </a:rPr>
              <a:t>is required.</a:t>
            </a:r>
          </a:p>
          <a:p>
            <a:pPr marL="228600" indent="-228600">
              <a:buNone/>
            </a:pPr>
            <a:endParaRPr lang="en-US" sz="2800" dirty="0" smtClean="0">
              <a:cs typeface="Arial" charset="0"/>
            </a:endParaRPr>
          </a:p>
          <a:p>
            <a:pPr marL="228600" indent="-228600"/>
            <a:r>
              <a:rPr lang="en-US" sz="2800" dirty="0" smtClean="0">
                <a:cs typeface="Arial" charset="0"/>
              </a:rPr>
              <a:t>More frequent visits for stage 2 HTN, with complicating co-morbid conditions or patients on non-pharmacological management.</a:t>
            </a:r>
          </a:p>
          <a:p>
            <a:pPr marL="228600" indent="-228600"/>
            <a:endParaRPr lang="en-US" sz="2800" dirty="0" smtClean="0">
              <a:cs typeface="Arial" charset="0"/>
            </a:endParaRPr>
          </a:p>
          <a:p>
            <a:pPr marL="228600" indent="-228600"/>
            <a:r>
              <a:rPr lang="en-US" sz="2800" dirty="0" smtClean="0">
                <a:cs typeface="Arial" charset="0"/>
              </a:rPr>
              <a:t>Serum potassium and </a:t>
            </a:r>
            <a:r>
              <a:rPr lang="en-US" sz="2800" dirty="0" err="1" smtClean="0">
                <a:cs typeface="Arial" charset="0"/>
              </a:rPr>
              <a:t>creatinine</a:t>
            </a:r>
            <a:r>
              <a:rPr lang="en-US" sz="2800" dirty="0" smtClean="0">
                <a:cs typeface="Arial" charset="0"/>
              </a:rPr>
              <a:t> monitored 1–2 times per year.</a:t>
            </a:r>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74638"/>
            <a:ext cx="8501122" cy="1143000"/>
          </a:xfrm>
        </p:spPr>
        <p:txBody>
          <a:bodyPr>
            <a:noAutofit/>
          </a:bodyPr>
          <a:lstStyle/>
          <a:p>
            <a:r>
              <a:rPr lang="en-US" sz="3200" dirty="0" smtClean="0"/>
              <a:t>Follow-up And Monitoring</a:t>
            </a:r>
            <a:endParaRPr lang="en-US" sz="3200" dirty="0"/>
          </a:p>
        </p:txBody>
      </p:sp>
      <p:sp>
        <p:nvSpPr>
          <p:cNvPr id="5" name="Content Placeholder 4"/>
          <p:cNvSpPr>
            <a:spLocks noGrp="1"/>
          </p:cNvSpPr>
          <p:nvPr>
            <p:ph idx="1"/>
          </p:nvPr>
        </p:nvSpPr>
        <p:spPr>
          <a:xfrm>
            <a:off x="457200" y="1775191"/>
            <a:ext cx="8229600" cy="4797081"/>
          </a:xfrm>
        </p:spPr>
        <p:txBody>
          <a:bodyPr>
            <a:normAutofit fontScale="92500" lnSpcReduction="10000"/>
          </a:bodyPr>
          <a:lstStyle/>
          <a:p>
            <a:r>
              <a:rPr lang="en-US" sz="3000" dirty="0" smtClean="0">
                <a:solidFill>
                  <a:schemeClr val="accent3">
                    <a:lumMod val="75000"/>
                  </a:schemeClr>
                </a:solidFill>
                <a:cs typeface="Arial" charset="0"/>
              </a:rPr>
              <a:t>In the clinic:</a:t>
            </a:r>
          </a:p>
          <a:p>
            <a:pPr>
              <a:buNone/>
            </a:pPr>
            <a:endParaRPr lang="en-US" sz="2800" dirty="0" smtClean="0">
              <a:cs typeface="Arial" charset="0"/>
            </a:endParaRPr>
          </a:p>
          <a:p>
            <a:pPr>
              <a:buNone/>
            </a:pPr>
            <a:r>
              <a:rPr lang="en-US" sz="2800" dirty="0" smtClean="0">
                <a:cs typeface="Arial" charset="0"/>
              </a:rPr>
              <a:t>a) Measure and record BP.</a:t>
            </a:r>
          </a:p>
          <a:p>
            <a:pPr>
              <a:buNone/>
            </a:pPr>
            <a:endParaRPr lang="en-US" sz="2800" dirty="0" smtClean="0">
              <a:cs typeface="Arial" charset="0"/>
            </a:endParaRPr>
          </a:p>
          <a:p>
            <a:pPr>
              <a:buNone/>
            </a:pPr>
            <a:r>
              <a:rPr lang="en-US" sz="2800" dirty="0" smtClean="0">
                <a:cs typeface="Arial" charset="0"/>
              </a:rPr>
              <a:t>b) Measure weight for BMI calculation.</a:t>
            </a:r>
          </a:p>
          <a:p>
            <a:pPr>
              <a:buNone/>
            </a:pPr>
            <a:endParaRPr lang="en-US" sz="2800" dirty="0" smtClean="0">
              <a:cs typeface="Arial" charset="0"/>
            </a:endParaRPr>
          </a:p>
          <a:p>
            <a:pPr>
              <a:buNone/>
            </a:pPr>
            <a:r>
              <a:rPr lang="en-US" sz="2800" dirty="0" smtClean="0">
                <a:cs typeface="Arial" charset="0"/>
              </a:rPr>
              <a:t>c)  Get information about the adherence to treatment.</a:t>
            </a:r>
          </a:p>
          <a:p>
            <a:pPr>
              <a:buNone/>
            </a:pPr>
            <a:endParaRPr lang="en-US" sz="2800" dirty="0" smtClean="0">
              <a:cs typeface="Arial" charset="0"/>
            </a:endParaRPr>
          </a:p>
          <a:p>
            <a:pPr>
              <a:buNone/>
            </a:pPr>
            <a:r>
              <a:rPr lang="en-US" sz="2800" dirty="0" smtClean="0">
                <a:cs typeface="Arial" charset="0"/>
              </a:rPr>
              <a:t>d)  Ask about any adverse drug  effects or any new symptoms since last visit.</a:t>
            </a:r>
          </a:p>
          <a:p>
            <a:pPr>
              <a:buNone/>
            </a:pPr>
            <a:endParaRPr lang="en-US" sz="2800" dirty="0" smtClean="0">
              <a:cs typeface="Arial" charset="0"/>
            </a:endParaRPr>
          </a:p>
          <a:p>
            <a:pPr>
              <a:buNone/>
            </a:pPr>
            <a:r>
              <a:rPr lang="en-US" sz="2800" dirty="0" smtClean="0">
                <a:cs typeface="Arial" charset="0"/>
              </a:rPr>
              <a:t>e) Emphasize the importance of healthy lifestyle. </a:t>
            </a:r>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Prevention of Hypertension</a:t>
            </a:r>
            <a:endParaRPr lang="en-US" sz="3200" dirty="0"/>
          </a:p>
        </p:txBody>
      </p:sp>
      <p:sp>
        <p:nvSpPr>
          <p:cNvPr id="3" name="Content Placeholder 2"/>
          <p:cNvSpPr>
            <a:spLocks noGrp="1"/>
          </p:cNvSpPr>
          <p:nvPr>
            <p:ph idx="1"/>
          </p:nvPr>
        </p:nvSpPr>
        <p:spPr>
          <a:xfrm>
            <a:off x="457200" y="1643050"/>
            <a:ext cx="8229600" cy="4857784"/>
          </a:xfrm>
        </p:spPr>
        <p:txBody>
          <a:bodyPr>
            <a:normAutofit fontScale="92500" lnSpcReduction="20000"/>
          </a:bodyPr>
          <a:lstStyle/>
          <a:p>
            <a:r>
              <a:rPr lang="en-US" sz="2800" dirty="0" smtClean="0">
                <a:cs typeface="Arial" charset="0"/>
              </a:rPr>
              <a:t>Maintaining normal body weight for adults (body mass index 18.5–25 kg/m2).</a:t>
            </a:r>
          </a:p>
          <a:p>
            <a:endParaRPr lang="en-US" sz="2800" dirty="0" smtClean="0">
              <a:cs typeface="Arial" charset="0"/>
            </a:endParaRPr>
          </a:p>
          <a:p>
            <a:r>
              <a:rPr lang="en-US" sz="2800" dirty="0" smtClean="0">
                <a:cs typeface="Arial" charset="0"/>
              </a:rPr>
              <a:t>Reduce dietary sodium intake to &lt;100 </a:t>
            </a:r>
            <a:r>
              <a:rPr lang="en-US" sz="2800" dirty="0" err="1" smtClean="0">
                <a:cs typeface="Arial" charset="0"/>
              </a:rPr>
              <a:t>mmol</a:t>
            </a:r>
            <a:r>
              <a:rPr lang="en-US" sz="2800" dirty="0" smtClean="0">
                <a:cs typeface="Arial" charset="0"/>
              </a:rPr>
              <a:t>/ day (&lt;6 g of sodium chloride or &lt;2.4 g of sodium per day).</a:t>
            </a:r>
          </a:p>
          <a:p>
            <a:endParaRPr lang="en-US" sz="2800" dirty="0" smtClean="0">
              <a:cs typeface="Arial" charset="0"/>
            </a:endParaRPr>
          </a:p>
          <a:p>
            <a:r>
              <a:rPr lang="en-US" sz="2800" dirty="0" smtClean="0">
                <a:cs typeface="Arial" charset="0"/>
              </a:rPr>
              <a:t>Aerobic physical activity such as brisk walking (≥30 min per day, most days of the week).</a:t>
            </a:r>
          </a:p>
          <a:p>
            <a:endParaRPr lang="en-US" sz="2800" dirty="0" smtClean="0">
              <a:cs typeface="Arial" charset="0"/>
            </a:endParaRPr>
          </a:p>
          <a:p>
            <a:r>
              <a:rPr lang="en-US" sz="2800" dirty="0" smtClean="0">
                <a:cs typeface="Arial" charset="0"/>
              </a:rPr>
              <a:t>Limiting alcohol consumption to no more than 3 units/day in men and no more than 2 units/day in women.</a:t>
            </a:r>
          </a:p>
          <a:p>
            <a:endParaRPr lang="en-US" sz="2800" dirty="0" smtClean="0">
              <a:cs typeface="Arial" charset="0"/>
            </a:endParaRPr>
          </a:p>
          <a:p>
            <a:r>
              <a:rPr lang="en-US" sz="2800" dirty="0" smtClean="0">
                <a:cs typeface="Arial" charset="0"/>
              </a:rPr>
              <a:t>Diet rich in fruit and vegetables (Five portions per day).</a:t>
            </a:r>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Prevention of Hypertension Complications</a:t>
            </a:r>
            <a:endParaRPr lang="en-US" sz="3200" dirty="0"/>
          </a:p>
        </p:txBody>
      </p:sp>
      <p:sp>
        <p:nvSpPr>
          <p:cNvPr id="3" name="Content Placeholder 2"/>
          <p:cNvSpPr>
            <a:spLocks noGrp="1"/>
          </p:cNvSpPr>
          <p:nvPr>
            <p:ph idx="1"/>
          </p:nvPr>
        </p:nvSpPr>
        <p:spPr/>
        <p:txBody>
          <a:bodyPr>
            <a:normAutofit/>
          </a:bodyPr>
          <a:lstStyle/>
          <a:p>
            <a:r>
              <a:rPr lang="en-US" dirty="0" err="1" smtClean="0">
                <a:cs typeface="Arial" charset="0"/>
              </a:rPr>
              <a:t>Antiplatelet</a:t>
            </a:r>
            <a:r>
              <a:rPr lang="en-US" dirty="0" smtClean="0">
                <a:cs typeface="Arial" charset="0"/>
              </a:rPr>
              <a:t> therapy (aspirin, </a:t>
            </a:r>
            <a:r>
              <a:rPr lang="en-US" dirty="0" err="1" smtClean="0">
                <a:cs typeface="Arial" charset="0"/>
              </a:rPr>
              <a:t>dipyridamole</a:t>
            </a:r>
            <a:r>
              <a:rPr lang="en-US" dirty="0" smtClean="0">
                <a:cs typeface="Arial" charset="0"/>
              </a:rPr>
              <a:t>, or </a:t>
            </a:r>
            <a:r>
              <a:rPr lang="en-US" dirty="0" err="1" smtClean="0">
                <a:cs typeface="Arial" charset="0"/>
              </a:rPr>
              <a:t>plavix</a:t>
            </a:r>
            <a:r>
              <a:rPr lang="en-US" dirty="0" smtClean="0">
                <a:cs typeface="Arial" charset="0"/>
              </a:rPr>
              <a:t>).</a:t>
            </a:r>
          </a:p>
          <a:p>
            <a:endParaRPr lang="en-US" dirty="0" smtClean="0">
              <a:cs typeface="Arial" charset="0"/>
            </a:endParaRPr>
          </a:p>
          <a:p>
            <a:r>
              <a:rPr lang="en-US" dirty="0" err="1" smtClean="0">
                <a:cs typeface="Arial" charset="0"/>
              </a:rPr>
              <a:t>Statins</a:t>
            </a:r>
            <a:r>
              <a:rPr lang="en-US" dirty="0" smtClean="0">
                <a:cs typeface="Arial" charset="0"/>
              </a:rPr>
              <a:t>, to Keep LDL cholesterol  between (1.3 – 2).</a:t>
            </a:r>
          </a:p>
          <a:p>
            <a:endParaRPr lang="en-US" dirty="0" smtClean="0">
              <a:cs typeface="Arial" charset="0"/>
            </a:endParaRPr>
          </a:p>
          <a:p>
            <a:r>
              <a:rPr lang="en-US" dirty="0" smtClean="0">
                <a:cs typeface="Arial" charset="0"/>
              </a:rPr>
              <a:t>Stress Management.</a:t>
            </a:r>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Resources</a:t>
            </a:r>
            <a:endParaRPr lang="en-US" sz="3200" dirty="0"/>
          </a:p>
        </p:txBody>
      </p:sp>
      <p:sp>
        <p:nvSpPr>
          <p:cNvPr id="3" name="Content Placeholder 2"/>
          <p:cNvSpPr>
            <a:spLocks noGrp="1"/>
          </p:cNvSpPr>
          <p:nvPr>
            <p:ph idx="1"/>
          </p:nvPr>
        </p:nvSpPr>
        <p:spPr/>
        <p:txBody>
          <a:bodyPr>
            <a:normAutofit fontScale="47500" lnSpcReduction="20000"/>
          </a:bodyPr>
          <a:lstStyle/>
          <a:p>
            <a:r>
              <a:rPr lang="en-US" sz="2500" dirty="0" err="1" smtClean="0"/>
              <a:t>Medscape</a:t>
            </a:r>
            <a:r>
              <a:rPr lang="en-US" sz="2500" dirty="0" smtClean="0"/>
              <a:t>. Hypertension by </a:t>
            </a:r>
            <a:r>
              <a:rPr lang="en-US" sz="2500" dirty="0" err="1" smtClean="0"/>
              <a:t>Kamran</a:t>
            </a:r>
            <a:r>
              <a:rPr lang="en-US" sz="2500" dirty="0" smtClean="0"/>
              <a:t> </a:t>
            </a:r>
            <a:r>
              <a:rPr lang="en-US" sz="2500" dirty="0" err="1" smtClean="0"/>
              <a:t>Riaz</a:t>
            </a:r>
            <a:r>
              <a:rPr lang="en-US" sz="2500" dirty="0" smtClean="0"/>
              <a:t>, MD  Clinical Assistant Professor, Department of Internal Medicine, Section of Cardiology, Wright State University, </a:t>
            </a:r>
            <a:r>
              <a:rPr lang="en-US" sz="2500" dirty="0" err="1" smtClean="0"/>
              <a:t>Boonshoft</a:t>
            </a:r>
            <a:r>
              <a:rPr lang="en-US" sz="2500" dirty="0" smtClean="0"/>
              <a:t> School of Medicine .</a:t>
            </a:r>
          </a:p>
          <a:p>
            <a:endParaRPr lang="en-US" sz="2500" dirty="0" smtClean="0"/>
          </a:p>
          <a:p>
            <a:r>
              <a:rPr lang="en-US" sz="2500" dirty="0" smtClean="0"/>
              <a:t>British Hypertension Society guidelines for hypertension management 2004 (BHS-IV).</a:t>
            </a:r>
          </a:p>
          <a:p>
            <a:endParaRPr lang="en-US" sz="2500" dirty="0" smtClean="0"/>
          </a:p>
          <a:p>
            <a:r>
              <a:rPr lang="en-US" sz="2500" dirty="0" smtClean="0"/>
              <a:t>world health organization. Global Health Observatory (GHO) :Raised blood pressure.</a:t>
            </a:r>
          </a:p>
          <a:p>
            <a:endParaRPr lang="en-US" sz="2500" dirty="0" smtClean="0"/>
          </a:p>
          <a:p>
            <a:r>
              <a:rPr lang="en-US" sz="2500" dirty="0" smtClean="0"/>
              <a:t>Rule of halves: implications of increasing diagnosis and reducing dropout for future workload and prescribing costs in primary care.</a:t>
            </a:r>
          </a:p>
          <a:p>
            <a:endParaRPr lang="en-US" sz="2500" dirty="0" smtClean="0"/>
          </a:p>
          <a:p>
            <a:r>
              <a:rPr lang="en-US" sz="2500" dirty="0" err="1" smtClean="0"/>
              <a:t>Saeed</a:t>
            </a:r>
            <a:r>
              <a:rPr lang="en-US" sz="2500" dirty="0" smtClean="0"/>
              <a:t> AA, Al-</a:t>
            </a:r>
            <a:r>
              <a:rPr lang="en-US" sz="2500" dirty="0" err="1" smtClean="0"/>
              <a:t>Hamdan</a:t>
            </a:r>
            <a:r>
              <a:rPr lang="en-US" sz="2500" dirty="0" smtClean="0"/>
              <a:t> NA, </a:t>
            </a:r>
            <a:r>
              <a:rPr lang="en-US" sz="2500" dirty="0" err="1" smtClean="0"/>
              <a:t>Bahnassy</a:t>
            </a:r>
            <a:r>
              <a:rPr lang="en-US" sz="2500" dirty="0" smtClean="0"/>
              <a:t> AA, </a:t>
            </a:r>
            <a:r>
              <a:rPr lang="en-US" sz="2500" dirty="0" err="1" smtClean="0"/>
              <a:t>Abdalla</a:t>
            </a:r>
            <a:r>
              <a:rPr lang="en-US" sz="2500" dirty="0" smtClean="0"/>
              <a:t> AM, </a:t>
            </a:r>
            <a:r>
              <a:rPr lang="en-US" sz="2500" dirty="0" err="1" smtClean="0"/>
              <a:t>Abbas</a:t>
            </a:r>
            <a:r>
              <a:rPr lang="en-US" sz="2500" dirty="0" smtClean="0"/>
              <a:t> MA and </a:t>
            </a:r>
            <a:r>
              <a:rPr lang="en-US" sz="2500" dirty="0" err="1" smtClean="0"/>
              <a:t>Abuzaid</a:t>
            </a:r>
            <a:r>
              <a:rPr lang="en-US" sz="2500" dirty="0" smtClean="0"/>
              <a:t> LZ. Prevalence, Awareness, Treatment, and Control of Hypertension among Saudi Adult Population: A National Survey. </a:t>
            </a:r>
            <a:r>
              <a:rPr lang="en-US" sz="2500" dirty="0" err="1" smtClean="0"/>
              <a:t>Int</a:t>
            </a:r>
            <a:r>
              <a:rPr lang="en-US" sz="2500" dirty="0" smtClean="0"/>
              <a:t> J </a:t>
            </a:r>
            <a:r>
              <a:rPr lang="en-US" sz="2500" dirty="0" err="1" smtClean="0"/>
              <a:t>Hypertens</a:t>
            </a:r>
            <a:r>
              <a:rPr lang="en-US" sz="2500" dirty="0" smtClean="0"/>
              <a:t>. 2011;2011:174135. </a:t>
            </a:r>
            <a:r>
              <a:rPr lang="en-US" sz="2500" dirty="0" err="1" smtClean="0"/>
              <a:t>Epub</a:t>
            </a:r>
            <a:r>
              <a:rPr lang="en-US" sz="2500" dirty="0" smtClean="0"/>
              <a:t> 2011 Sep 6.</a:t>
            </a:r>
          </a:p>
          <a:p>
            <a:endParaRPr lang="en-US" sz="2500" dirty="0" smtClean="0"/>
          </a:p>
          <a:p>
            <a:r>
              <a:rPr lang="en-US" sz="2500" dirty="0" smtClean="0"/>
              <a:t>Al-</a:t>
            </a:r>
            <a:r>
              <a:rPr lang="en-US" sz="2500" dirty="0" err="1" smtClean="0"/>
              <a:t>Nozha</a:t>
            </a:r>
            <a:r>
              <a:rPr lang="en-US" sz="2500" dirty="0" smtClean="0"/>
              <a:t> MM, Abdullah M, </a:t>
            </a:r>
            <a:r>
              <a:rPr lang="en-US" sz="2500" dirty="0" err="1" smtClean="0"/>
              <a:t>Arafah</a:t>
            </a:r>
            <a:r>
              <a:rPr lang="en-US" sz="2500" dirty="0" smtClean="0"/>
              <a:t> MR, </a:t>
            </a:r>
            <a:r>
              <a:rPr lang="en-US" sz="2500" dirty="0" err="1" smtClean="0"/>
              <a:t>Khalil</a:t>
            </a:r>
            <a:r>
              <a:rPr lang="en-US" sz="2500" dirty="0" smtClean="0"/>
              <a:t> MZ, Khan NB, Al-</a:t>
            </a:r>
            <a:r>
              <a:rPr lang="en-US" sz="2500" dirty="0" err="1" smtClean="0"/>
              <a:t>Mazrou</a:t>
            </a:r>
            <a:r>
              <a:rPr lang="en-US" sz="2500" dirty="0" smtClean="0"/>
              <a:t> YY, Al-</a:t>
            </a:r>
            <a:r>
              <a:rPr lang="en-US" sz="2500" dirty="0" err="1" smtClean="0"/>
              <a:t>Maatouq</a:t>
            </a:r>
            <a:r>
              <a:rPr lang="en-US" sz="2500" dirty="0" smtClean="0"/>
              <a:t> MA, Al-</a:t>
            </a:r>
            <a:r>
              <a:rPr lang="en-US" sz="2500" dirty="0" err="1" smtClean="0"/>
              <a:t>Marzouki</a:t>
            </a:r>
            <a:r>
              <a:rPr lang="en-US" sz="2500" dirty="0" smtClean="0"/>
              <a:t> K, Al-</a:t>
            </a:r>
            <a:r>
              <a:rPr lang="en-US" sz="2500" dirty="0" err="1" smtClean="0"/>
              <a:t>Khadra</a:t>
            </a:r>
            <a:r>
              <a:rPr lang="en-US" sz="2500" dirty="0" smtClean="0"/>
              <a:t> A, </a:t>
            </a:r>
            <a:r>
              <a:rPr lang="en-US" sz="2500" dirty="0" err="1" smtClean="0"/>
              <a:t>Nouh</a:t>
            </a:r>
            <a:r>
              <a:rPr lang="en-US" sz="2500" dirty="0" smtClean="0"/>
              <a:t> MS, Al-</a:t>
            </a:r>
            <a:r>
              <a:rPr lang="en-US" sz="2500" dirty="0" err="1" smtClean="0"/>
              <a:t>Harthi</a:t>
            </a:r>
            <a:r>
              <a:rPr lang="en-US" sz="2500" dirty="0" smtClean="0"/>
              <a:t> SS, Al-</a:t>
            </a:r>
            <a:r>
              <a:rPr lang="en-US" sz="2500" dirty="0" err="1" smtClean="0"/>
              <a:t>Shahid</a:t>
            </a:r>
            <a:r>
              <a:rPr lang="en-US" sz="2500" dirty="0" smtClean="0"/>
              <a:t> MS, Al-</a:t>
            </a:r>
            <a:r>
              <a:rPr lang="en-US" sz="2500" dirty="0" err="1" smtClean="0"/>
              <a:t>Mobeireek</a:t>
            </a:r>
            <a:r>
              <a:rPr lang="en-US" sz="2500" dirty="0" smtClean="0"/>
              <a:t> A. Hypertension in Saudi Arabia.</a:t>
            </a:r>
            <a:r>
              <a:rPr lang="nn-NO" sz="2500" dirty="0" smtClean="0"/>
              <a:t> Saudi Med J. 2007 Jan;28(1):77-84.</a:t>
            </a:r>
          </a:p>
          <a:p>
            <a:endParaRPr lang="nn-NO" sz="2500" dirty="0" smtClean="0"/>
          </a:p>
          <a:p>
            <a:r>
              <a:rPr lang="en-US" sz="2500" dirty="0" smtClean="0"/>
              <a:t>The National Institute for Health and Clinical Excellence: http://www.nice.org.uk/nicemedia/live/13561/56008/56008.pdf</a:t>
            </a:r>
          </a:p>
          <a:p>
            <a:endParaRPr lang="nn-NO" sz="2500" dirty="0" smtClean="0"/>
          </a:p>
          <a:p>
            <a:r>
              <a:rPr lang="en-US" sz="2500" dirty="0" smtClean="0"/>
              <a:t>Centers for Disease Control and Prevention.</a:t>
            </a:r>
          </a:p>
          <a:p>
            <a:endParaRPr lang="en-US" sz="2500" dirty="0" smtClean="0"/>
          </a:p>
          <a:p>
            <a:r>
              <a:rPr lang="en-US" sz="2500" dirty="0" smtClean="0"/>
              <a:t>American Heart Association.</a:t>
            </a:r>
          </a:p>
          <a:p>
            <a:endParaRPr lang="en-US" sz="2500" dirty="0" smtClean="0"/>
          </a:p>
          <a:p>
            <a:r>
              <a:rPr lang="en-US" sz="2500" dirty="0" err="1" smtClean="0"/>
              <a:t>Herpin</a:t>
            </a:r>
            <a:r>
              <a:rPr lang="en-US" sz="2500" dirty="0" smtClean="0"/>
              <a:t> D (March 1999). "[Impact of arterial hypertension on the heart]" (in French). </a:t>
            </a:r>
            <a:r>
              <a:rPr lang="en-US" sz="2500" i="1" dirty="0" smtClean="0"/>
              <a:t>La Revue du </a:t>
            </a:r>
            <a:r>
              <a:rPr lang="en-US" sz="2500" dirty="0" err="1" smtClean="0"/>
              <a:t>praticien</a:t>
            </a:r>
            <a:r>
              <a:rPr lang="en-US" sz="2500" dirty="0" smtClean="0"/>
              <a:t> 49 (5): 491–4. PMID 10358398</a:t>
            </a:r>
            <a:endParaRPr lang="nn-NO" sz="2500" dirty="0" smtClean="0"/>
          </a:p>
          <a:p>
            <a:endParaRPr lang="en-US" sz="2500" dirty="0" smtClean="0"/>
          </a:p>
          <a:p>
            <a:r>
              <a:rPr lang="en-US" sz="2500" dirty="0" smtClean="0"/>
              <a:t>Clinical medicine </a:t>
            </a:r>
            <a:r>
              <a:rPr lang="en-US" sz="2500" dirty="0" err="1" smtClean="0"/>
              <a:t>kumar</a:t>
            </a:r>
            <a:r>
              <a:rPr lang="en-US" sz="2500" dirty="0" smtClean="0"/>
              <a:t> and </a:t>
            </a:r>
            <a:r>
              <a:rPr lang="en-US" sz="2500" dirty="0" err="1" smtClean="0"/>
              <a:t>clark</a:t>
            </a:r>
            <a:r>
              <a:rPr lang="en-US" sz="2500" dirty="0" smtClean="0"/>
              <a:t> 7th edition.</a:t>
            </a:r>
          </a:p>
          <a:p>
            <a:endParaRPr lang="en-US" b="1" dirty="0" smtClean="0"/>
          </a:p>
          <a:p>
            <a:endParaRPr lang="en-US"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Video</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Epidemiology of Hypertension Globally</a:t>
            </a:r>
            <a:endParaRPr lang="en-US" sz="2800" dirty="0"/>
          </a:p>
        </p:txBody>
      </p:sp>
      <p:sp>
        <p:nvSpPr>
          <p:cNvPr id="3" name="Content Placeholder 2"/>
          <p:cNvSpPr>
            <a:spLocks noGrp="1"/>
          </p:cNvSpPr>
          <p:nvPr>
            <p:ph idx="1"/>
          </p:nvPr>
        </p:nvSpPr>
        <p:spPr/>
        <p:txBody>
          <a:bodyPr>
            <a:normAutofit fontScale="85000" lnSpcReduction="20000"/>
          </a:bodyPr>
          <a:lstStyle/>
          <a:p>
            <a:r>
              <a:rPr lang="en-US" dirty="0" smtClean="0"/>
              <a:t>Globally, the overall prevalence of raised blood pressure in adults aged 25 and over was around 40% in 2008.</a:t>
            </a:r>
          </a:p>
          <a:p>
            <a:endParaRPr lang="en-US" dirty="0" smtClean="0"/>
          </a:p>
          <a:p>
            <a:r>
              <a:rPr lang="en-US" dirty="0" smtClean="0"/>
              <a:t>Uncontrolled hypertension rose from 600 million in 1980 to almost 1 billion in 2008 due to two main reasons population growth and ageing. </a:t>
            </a:r>
          </a:p>
          <a:p>
            <a:endParaRPr lang="en-US" dirty="0" smtClean="0"/>
          </a:p>
          <a:p>
            <a:r>
              <a:rPr lang="en-US" dirty="0" smtClean="0"/>
              <a:t>Worldwide, hypertension is estimated to cause 7.5 million deaths, about 12.8% of the total of all deaths.</a:t>
            </a:r>
          </a:p>
          <a:p>
            <a:endParaRPr lang="en-US" dirty="0" smtClean="0"/>
          </a:p>
          <a:p>
            <a:r>
              <a:rPr lang="en-US" dirty="0" smtClean="0"/>
              <a:t>The rate of associated disability reaches up to 3.7% of total causes of disability.</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Clinical Consultation</a:t>
            </a:r>
            <a:endParaRPr lang="en-US" sz="3200" dirty="0"/>
          </a:p>
        </p:txBody>
      </p:sp>
      <p:sp>
        <p:nvSpPr>
          <p:cNvPr id="3" name="Content Placeholder 2"/>
          <p:cNvSpPr>
            <a:spLocks noGrp="1"/>
          </p:cNvSpPr>
          <p:nvPr>
            <p:ph idx="1"/>
          </p:nvPr>
        </p:nvSpPr>
        <p:spPr>
          <a:xfrm>
            <a:off x="457200" y="1600200"/>
            <a:ext cx="8305800" cy="4525963"/>
          </a:xfrm>
        </p:spPr>
        <p:txBody>
          <a:bodyPr>
            <a:normAutofit fontScale="85000" lnSpcReduction="10000"/>
          </a:bodyPr>
          <a:lstStyle/>
          <a:p>
            <a:r>
              <a:rPr lang="en-US" sz="3800" b="1" dirty="0" smtClean="0"/>
              <a:t>Case: </a:t>
            </a:r>
          </a:p>
          <a:p>
            <a:r>
              <a:rPr lang="en-US" dirty="0" smtClean="0"/>
              <a:t>A 28 year old man came to the clinic for a Pre employment screening. He had his blood pressure measured and the result was 160/ 90 mmHg.</a:t>
            </a:r>
          </a:p>
          <a:p>
            <a:endParaRPr lang="en-US" dirty="0" smtClean="0"/>
          </a:p>
          <a:p>
            <a:r>
              <a:rPr lang="en-US" dirty="0" smtClean="0"/>
              <a:t>Questions:</a:t>
            </a:r>
          </a:p>
          <a:p>
            <a:r>
              <a:rPr lang="en-US" dirty="0" smtClean="0"/>
              <a:t>What information would you like to obtain from the history?</a:t>
            </a:r>
          </a:p>
          <a:p>
            <a:endParaRPr lang="en-US" dirty="0" smtClean="0"/>
          </a:p>
          <a:p>
            <a:r>
              <a:rPr lang="en-US" dirty="0" smtClean="0"/>
              <a:t>What would be your next step in the examination?</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What investigation would you like to order?</a:t>
            </a:r>
          </a:p>
          <a:p>
            <a:endParaRPr lang="en-US" dirty="0" smtClean="0"/>
          </a:p>
          <a:p>
            <a:r>
              <a:rPr lang="en-US" dirty="0" smtClean="0"/>
              <a:t>How will you treat this patient:</a:t>
            </a:r>
          </a:p>
          <a:p>
            <a:pPr>
              <a:buFont typeface="Wingdings" pitchFamily="2" charset="2"/>
              <a:buChar char="Ø"/>
            </a:pPr>
            <a:r>
              <a:rPr lang="en-US" dirty="0" smtClean="0"/>
              <a:t>Non pharmacological.</a:t>
            </a:r>
          </a:p>
          <a:p>
            <a:pPr>
              <a:buFont typeface="Wingdings" pitchFamily="2" charset="2"/>
              <a:buChar char="Ø"/>
            </a:pPr>
            <a:r>
              <a:rPr lang="en-US" dirty="0" smtClean="0"/>
              <a:t>What is the first line drug for his hypertension and why? (Possible side effect and alternatives)</a:t>
            </a:r>
          </a:p>
          <a:p>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 :D</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Epidemiology of Hypertension</a:t>
            </a:r>
            <a:endParaRPr lang="en-US" sz="2800" dirty="0"/>
          </a:p>
        </p:txBody>
      </p:sp>
      <p:sp>
        <p:nvSpPr>
          <p:cNvPr id="3" name="Content Placeholder 2"/>
          <p:cNvSpPr>
            <a:spLocks noGrp="1"/>
          </p:cNvSpPr>
          <p:nvPr>
            <p:ph idx="1"/>
          </p:nvPr>
        </p:nvSpPr>
        <p:spPr>
          <a:xfrm>
            <a:off x="357158" y="1571612"/>
            <a:ext cx="8229600" cy="582239"/>
          </a:xfrm>
        </p:spPr>
        <p:txBody>
          <a:bodyPr>
            <a:normAutofit lnSpcReduction="10000"/>
          </a:bodyPr>
          <a:lstStyle/>
          <a:p>
            <a:r>
              <a:rPr lang="en-US" dirty="0" smtClean="0">
                <a:solidFill>
                  <a:schemeClr val="accent4">
                    <a:lumMod val="75000"/>
                  </a:schemeClr>
                </a:solidFill>
              </a:rPr>
              <a:t>Rule of halves:</a:t>
            </a:r>
          </a:p>
          <a:p>
            <a:endParaRPr lang="en-US" dirty="0"/>
          </a:p>
        </p:txBody>
      </p:sp>
      <p:pic>
        <p:nvPicPr>
          <p:cNvPr id="4" name="Content Placeholder 6" descr="rule of half.JPG"/>
          <p:cNvPicPr>
            <a:picLocks noChangeAspect="1"/>
          </p:cNvPicPr>
          <p:nvPr/>
        </p:nvPicPr>
        <p:blipFill>
          <a:blip r:embed="rId2" cstate="print"/>
          <a:srcRect/>
          <a:stretch>
            <a:fillRect/>
          </a:stretch>
        </p:blipFill>
        <p:spPr>
          <a:xfrm>
            <a:off x="428596" y="2214554"/>
            <a:ext cx="8358246" cy="4286272"/>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fontAlgn="base">
              <a:spcAft>
                <a:spcPct val="0"/>
              </a:spcAft>
            </a:pPr>
            <a:r>
              <a:rPr lang="en-US" sz="2800" dirty="0" smtClean="0"/>
              <a:t>Epidemiology of Hypertension in Saudi Arabia</a:t>
            </a:r>
          </a:p>
        </p:txBody>
      </p:sp>
      <p:sp>
        <p:nvSpPr>
          <p:cNvPr id="3" name="Content Placeholder 2"/>
          <p:cNvSpPr>
            <a:spLocks noGrp="1"/>
          </p:cNvSpPr>
          <p:nvPr>
            <p:ph idx="1"/>
          </p:nvPr>
        </p:nvSpPr>
        <p:spPr>
          <a:xfrm>
            <a:off x="428596" y="1785926"/>
            <a:ext cx="8358246" cy="4582767"/>
          </a:xfrm>
        </p:spPr>
        <p:txBody>
          <a:bodyPr>
            <a:normAutofit/>
          </a:bodyPr>
          <a:lstStyle/>
          <a:p>
            <a:r>
              <a:rPr lang="en-US" sz="2800" dirty="0" smtClean="0">
                <a:solidFill>
                  <a:schemeClr val="accent3">
                    <a:lumMod val="75000"/>
                  </a:schemeClr>
                </a:solidFill>
              </a:rPr>
              <a:t>First study: </a:t>
            </a:r>
            <a:r>
              <a:rPr lang="en-US" sz="2800" dirty="0" smtClean="0"/>
              <a:t>sample: 17,230.At 2000.</a:t>
            </a:r>
          </a:p>
          <a:p>
            <a:endParaRPr lang="en-US" sz="2800" dirty="0" smtClean="0"/>
          </a:p>
          <a:p>
            <a:r>
              <a:rPr lang="en-US" sz="2800" dirty="0" smtClean="0"/>
              <a:t>The prevalence of hypertension was 26.1%</a:t>
            </a:r>
          </a:p>
          <a:p>
            <a:endParaRPr lang="en-US" sz="2800" dirty="0" smtClean="0"/>
          </a:p>
          <a:p>
            <a:r>
              <a:rPr lang="en-US" sz="2800" dirty="0" smtClean="0"/>
              <a:t>28.6% of males, 23.9% of females.</a:t>
            </a:r>
          </a:p>
          <a:p>
            <a:endParaRPr lang="en-US" sz="2800" dirty="0" smtClean="0"/>
          </a:p>
          <a:p>
            <a:r>
              <a:rPr lang="en-US" sz="2800" dirty="0" smtClean="0"/>
              <a:t>The prevalence of CAD among hypertensive patient was 8.2%, and 4.5% among </a:t>
            </a:r>
            <a:r>
              <a:rPr lang="en-US" sz="2800" dirty="0" err="1" smtClean="0"/>
              <a:t>normotensive</a:t>
            </a:r>
            <a:r>
              <a:rPr lang="en-US" sz="2800" dirty="0" smtClean="0"/>
              <a:t> subjects.</a:t>
            </a:r>
          </a:p>
          <a:p>
            <a:endParaRPr lang="en-US" sz="2800" dirty="0"/>
          </a:p>
        </p:txBody>
      </p:sp>
      <p:sp>
        <p:nvSpPr>
          <p:cNvPr id="5" name="TextBox 4"/>
          <p:cNvSpPr txBox="1"/>
          <p:nvPr/>
        </p:nvSpPr>
        <p:spPr>
          <a:xfrm>
            <a:off x="251520" y="6215082"/>
            <a:ext cx="8892480" cy="523220"/>
          </a:xfrm>
          <a:prstGeom prst="rect">
            <a:avLst/>
          </a:prstGeom>
          <a:noFill/>
        </p:spPr>
        <p:txBody>
          <a:bodyPr wrap="square" rtlCol="1">
            <a:spAutoFit/>
          </a:bodyPr>
          <a:lstStyle/>
          <a:p>
            <a:pPr lvl="0"/>
            <a:r>
              <a:rPr lang="en-US" sz="1200" b="1" dirty="0" smtClean="0"/>
              <a:t>Al-</a:t>
            </a:r>
            <a:r>
              <a:rPr lang="en-US" sz="1200" b="1" dirty="0" err="1" smtClean="0"/>
              <a:t>Nozha</a:t>
            </a:r>
            <a:r>
              <a:rPr lang="en-US" sz="1200" b="1" dirty="0" smtClean="0"/>
              <a:t> MM, Abdullah M, </a:t>
            </a:r>
            <a:r>
              <a:rPr lang="en-US" sz="1200" b="1" dirty="0" err="1" smtClean="0"/>
              <a:t>Arafah</a:t>
            </a:r>
            <a:r>
              <a:rPr lang="en-US" sz="1200" b="1" dirty="0" smtClean="0"/>
              <a:t> MR, et al. Hypertension in Saudi Arabia. Saudi Med J. 2007 Jan;28(1):77-84.</a:t>
            </a:r>
          </a:p>
          <a:p>
            <a:endParaRPr lang="ar-SA" sz="16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fontAlgn="base">
              <a:spcAft>
                <a:spcPct val="0"/>
              </a:spcAft>
            </a:pPr>
            <a:r>
              <a:rPr lang="en-US" sz="2800" dirty="0" smtClean="0"/>
              <a:t>Epidemiology of Hypertension in Saudi Arabia</a:t>
            </a:r>
          </a:p>
        </p:txBody>
      </p:sp>
      <p:sp>
        <p:nvSpPr>
          <p:cNvPr id="3" name="Content Placeholder 2"/>
          <p:cNvSpPr>
            <a:spLocks noGrp="1"/>
          </p:cNvSpPr>
          <p:nvPr>
            <p:ph idx="1"/>
          </p:nvPr>
        </p:nvSpPr>
        <p:spPr>
          <a:xfrm>
            <a:off x="285720" y="1643050"/>
            <a:ext cx="8572560" cy="4625609"/>
          </a:xfrm>
        </p:spPr>
        <p:txBody>
          <a:bodyPr>
            <a:normAutofit/>
          </a:bodyPr>
          <a:lstStyle/>
          <a:p>
            <a:r>
              <a:rPr lang="en-US" sz="2600" dirty="0" smtClean="0">
                <a:solidFill>
                  <a:schemeClr val="accent3">
                    <a:lumMod val="75000"/>
                  </a:schemeClr>
                </a:solidFill>
              </a:rPr>
              <a:t>Second study: </a:t>
            </a:r>
            <a:r>
              <a:rPr lang="en-US" sz="2600" dirty="0" smtClean="0"/>
              <a:t>Sample: 4758 Saudi adult participants. At 2005.</a:t>
            </a:r>
          </a:p>
          <a:p>
            <a:endParaRPr lang="en-US" sz="2600" dirty="0" smtClean="0"/>
          </a:p>
          <a:p>
            <a:r>
              <a:rPr lang="en-US" sz="2600" dirty="0" smtClean="0"/>
              <a:t>The overall prevalence of hypertension among Saudi citizens is 25.5%.</a:t>
            </a:r>
          </a:p>
          <a:p>
            <a:endParaRPr lang="en-US" sz="2600" dirty="0" smtClean="0"/>
          </a:p>
          <a:p>
            <a:r>
              <a:rPr lang="en-US" sz="2600" dirty="0" smtClean="0"/>
              <a:t>55.3% of the participants were unaware of their disease.</a:t>
            </a:r>
          </a:p>
          <a:p>
            <a:endParaRPr lang="en-US" sz="2600" dirty="0" smtClean="0"/>
          </a:p>
          <a:p>
            <a:r>
              <a:rPr lang="en-US" sz="2600" dirty="0" smtClean="0"/>
              <a:t> 71.8% of diagnosed participants received pharmacotherapy but only 37.0% were controlled.</a:t>
            </a:r>
            <a:endParaRPr lang="en-US" sz="2600" dirty="0"/>
          </a:p>
        </p:txBody>
      </p:sp>
      <p:sp>
        <p:nvSpPr>
          <p:cNvPr id="5" name="Rectangle 4"/>
          <p:cNvSpPr/>
          <p:nvPr/>
        </p:nvSpPr>
        <p:spPr>
          <a:xfrm>
            <a:off x="357158" y="6286520"/>
            <a:ext cx="8786842" cy="461665"/>
          </a:xfrm>
          <a:prstGeom prst="rect">
            <a:avLst/>
          </a:prstGeom>
        </p:spPr>
        <p:txBody>
          <a:bodyPr wrap="square">
            <a:spAutoFit/>
          </a:bodyPr>
          <a:lstStyle/>
          <a:p>
            <a:pPr lvl="0"/>
            <a:r>
              <a:rPr lang="en-US" sz="1200" b="1" dirty="0" err="1" smtClean="0"/>
              <a:t>Abdalla</a:t>
            </a:r>
            <a:r>
              <a:rPr lang="en-US" sz="1200" b="1" dirty="0" smtClean="0"/>
              <a:t> A. </a:t>
            </a:r>
            <a:r>
              <a:rPr lang="en-US" sz="1200" b="1" dirty="0" err="1" smtClean="0"/>
              <a:t>Saeed</a:t>
            </a:r>
            <a:r>
              <a:rPr lang="en-US" sz="1200" b="1" dirty="0" smtClean="0"/>
              <a:t>, Nasser A. Al-</a:t>
            </a:r>
            <a:r>
              <a:rPr lang="en-US" sz="1200" b="1" dirty="0" err="1" smtClean="0"/>
              <a:t>Hamdan</a:t>
            </a:r>
            <a:r>
              <a:rPr lang="en-US" sz="1200" b="1" dirty="0" smtClean="0"/>
              <a:t>, Ahmed A. </a:t>
            </a:r>
            <a:r>
              <a:rPr lang="en-US" sz="1200" b="1" dirty="0" err="1" smtClean="0"/>
              <a:t>Bahnassy</a:t>
            </a:r>
            <a:r>
              <a:rPr lang="en-US" sz="1200" b="1" dirty="0" smtClean="0"/>
              <a:t>, et al. Prevalence, Awareness, Treatment, and Control of Hypertension among Saudi Adult Population: A National Survey. International Journal of Hypertension. Volume 2011 (2011): 8.</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996</TotalTime>
  <Words>3580</Words>
  <Application>Microsoft Office PowerPoint</Application>
  <PresentationFormat>On-screen Show (4:3)</PresentationFormat>
  <Paragraphs>738</Paragraphs>
  <Slides>62</Slides>
  <Notes>14</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Module</vt:lpstr>
      <vt:lpstr>Hypertension</vt:lpstr>
      <vt:lpstr>Outline</vt:lpstr>
      <vt:lpstr>Definition of Hypertension</vt:lpstr>
      <vt:lpstr>Classification of Hypertension  (according to the British Hypertension Society )</vt:lpstr>
      <vt:lpstr>Classification of Hypertension  (according to the British Hypertension Society )</vt:lpstr>
      <vt:lpstr>Epidemiology of Hypertension Globally</vt:lpstr>
      <vt:lpstr>Epidemiology of Hypertension</vt:lpstr>
      <vt:lpstr>Epidemiology of Hypertension in Saudi Arabia</vt:lpstr>
      <vt:lpstr>Epidemiology of Hypertension in Saudi Arabia</vt:lpstr>
      <vt:lpstr>Causes of Hypertension</vt:lpstr>
      <vt:lpstr>Causes of Hypertension</vt:lpstr>
      <vt:lpstr>Risk factors of Hypertension </vt:lpstr>
      <vt:lpstr>Hypertension in Pregnancy</vt:lpstr>
      <vt:lpstr>Preeclampsia</vt:lpstr>
      <vt:lpstr>Clinical assessment (History)</vt:lpstr>
      <vt:lpstr>Clinical assessment (Examination)</vt:lpstr>
      <vt:lpstr>Clinical assessment</vt:lpstr>
      <vt:lpstr>Clinical assessment</vt:lpstr>
      <vt:lpstr>Clinical assessment (Other examinations)</vt:lpstr>
      <vt:lpstr>Clinical assessment (Other examinations)</vt:lpstr>
      <vt:lpstr>Clinical assessment (Investigation)</vt:lpstr>
      <vt:lpstr>Clinical assessment (Investigation)</vt:lpstr>
      <vt:lpstr>Complications</vt:lpstr>
      <vt:lpstr>Complications</vt:lpstr>
      <vt:lpstr>1) Hypertensive Heart Disease</vt:lpstr>
      <vt:lpstr>2) Brain Damage</vt:lpstr>
      <vt:lpstr>2) Brain Damage</vt:lpstr>
      <vt:lpstr>3) Hypertensive retinopathy</vt:lpstr>
      <vt:lpstr> 4)Hypertensive nephropathy</vt:lpstr>
      <vt:lpstr>Malignant hypertension</vt:lpstr>
      <vt:lpstr>Fundus showing hypertensive changes:   Grade 4 retinopathy with papilloedema, haemorrhages and exudates.</vt:lpstr>
      <vt:lpstr>Hypertensive Emergency vs Hypertensive Crisis </vt:lpstr>
      <vt:lpstr>Range of hypertensive cardiovascular disease from prehypertension to target-organ damage and endstage disease. From Messerli FH, Williams B, Ritz E. Essential hypertension. Lancet 2007; 370: 591–603, with permission from Elsevier.</vt:lpstr>
      <vt:lpstr>Slide 34</vt:lpstr>
      <vt:lpstr>Management</vt:lpstr>
      <vt:lpstr>Management of Hypertension</vt:lpstr>
      <vt:lpstr>Lifestyle Modifications</vt:lpstr>
      <vt:lpstr>Lifestyle Modifications</vt:lpstr>
      <vt:lpstr>Benefits of Lowering Blood Pressure</vt:lpstr>
      <vt:lpstr>Medications</vt:lpstr>
      <vt:lpstr>Medications</vt:lpstr>
      <vt:lpstr>The National Institute for Health and Clinical Excellence Guideline for treating Hypertension (2011)</vt:lpstr>
      <vt:lpstr>The National Institute for Health and Clinical Excellence Guideline for treating Hypertension (2011)</vt:lpstr>
      <vt:lpstr>The National Institute for Health and Clinical Excellence Guideline for treating Hypertension (2011)</vt:lpstr>
      <vt:lpstr>The National Institute for Health and Clinical Excellence Guideline for treating Hypertension (2011)</vt:lpstr>
      <vt:lpstr>The National Institute for Health and Clinical Excellence Guideline for treating Hypertension (2011)</vt:lpstr>
      <vt:lpstr>The National Institute for Health and Clinical Excellence Guideline for treating Hypertension (2011)</vt:lpstr>
      <vt:lpstr>The National Institute for Health and Clinical Excellence Guideline for treating Hypertension (2011)</vt:lpstr>
      <vt:lpstr>The National Institute for Health and Clinical Excellence Guideline for treating Hypertension (2011)</vt:lpstr>
      <vt:lpstr>The National Institute for Health and Clinical Excellence Guideline for treating Hypertension (2011)</vt:lpstr>
      <vt:lpstr>The National Institute for Health and Clinical Excellence Guideline for treating Hypertension (2011)</vt:lpstr>
      <vt:lpstr>The National Institute for Health and Clinical Excellence Guideline for treating Hypertension (2011)</vt:lpstr>
      <vt:lpstr>The National Institute for Health and Clinical Excellence Guideline for treating Hypertension (2011)</vt:lpstr>
      <vt:lpstr>Follow-up And Monitoring</vt:lpstr>
      <vt:lpstr>Follow-up And Monitoring</vt:lpstr>
      <vt:lpstr>Prevention of Hypertension</vt:lpstr>
      <vt:lpstr>Prevention of Hypertension Complications</vt:lpstr>
      <vt:lpstr>Resources</vt:lpstr>
      <vt:lpstr>Video</vt:lpstr>
      <vt:lpstr>Clinical Consultation</vt:lpstr>
      <vt:lpstr>Slide 61</vt:lpstr>
      <vt:lpstr>Thank you :D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103</cp:revision>
  <dcterms:created xsi:type="dcterms:W3CDTF">2012-10-08T15:06:47Z</dcterms:created>
  <dcterms:modified xsi:type="dcterms:W3CDTF">2012-10-13T13:49:09Z</dcterms:modified>
</cp:coreProperties>
</file>