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3" r:id="rId4"/>
    <p:sldId id="258" r:id="rId5"/>
    <p:sldId id="272" r:id="rId6"/>
    <p:sldId id="274" r:id="rId7"/>
    <p:sldId id="257" r:id="rId8"/>
    <p:sldId id="271" r:id="rId9"/>
    <p:sldId id="277" r:id="rId10"/>
    <p:sldId id="261" r:id="rId11"/>
    <p:sldId id="262" r:id="rId12"/>
    <p:sldId id="280" r:id="rId13"/>
    <p:sldId id="263" r:id="rId14"/>
    <p:sldId id="281" r:id="rId15"/>
    <p:sldId id="264" r:id="rId16"/>
    <p:sldId id="282" r:id="rId17"/>
    <p:sldId id="265" r:id="rId18"/>
    <p:sldId id="283" r:id="rId19"/>
    <p:sldId id="266" r:id="rId20"/>
    <p:sldId id="284" r:id="rId21"/>
    <p:sldId id="267" r:id="rId22"/>
    <p:sldId id="268" r:id="rId23"/>
    <p:sldId id="269" r:id="rId24"/>
    <p:sldId id="270"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4794" autoAdjust="0"/>
    <p:restoredTop sz="94660"/>
  </p:normalViewPr>
  <p:slideViewPr>
    <p:cSldViewPr>
      <p:cViewPr>
        <p:scale>
          <a:sx n="70" d="100"/>
          <a:sy n="70" d="100"/>
        </p:scale>
        <p:origin x="-1812" y="-16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9F059748-66C0-47C0-A5CB-7E7CD0BC3873}" type="datetimeFigureOut">
              <a:rPr lang="en-US" smtClean="0"/>
              <a:pPr/>
              <a:t>10/14/2012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95145123-C7EE-43C3-84B1-8AF95C1793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F059748-66C0-47C0-A5CB-7E7CD0BC3873}" type="datetimeFigureOut">
              <a:rPr lang="en-US" smtClean="0"/>
              <a:pPr/>
              <a:t>10/14/2012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145123-C7EE-43C3-84B1-8AF95C17936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9F059748-66C0-47C0-A5CB-7E7CD0BC3873}" type="datetimeFigureOut">
              <a:rPr lang="en-US" smtClean="0"/>
              <a:pPr/>
              <a:t>10/14/2012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95145123-C7EE-43C3-84B1-8AF95C17936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9F059748-66C0-47C0-A5CB-7E7CD0BC3873}" type="datetimeFigureOut">
              <a:rPr lang="en-US" smtClean="0"/>
              <a:pPr/>
              <a:t>10/14/2012</a:t>
            </a:fld>
            <a:endParaRPr lang="en-US"/>
          </a:p>
        </p:txBody>
      </p:sp>
      <p:sp>
        <p:nvSpPr>
          <p:cNvPr id="9" name="عنصر نائب لرقم الشريحة 8"/>
          <p:cNvSpPr>
            <a:spLocks noGrp="1"/>
          </p:cNvSpPr>
          <p:nvPr>
            <p:ph type="sldNum" sz="quarter" idx="15"/>
          </p:nvPr>
        </p:nvSpPr>
        <p:spPr/>
        <p:txBody>
          <a:bodyPr rtlCol="0"/>
          <a:lstStyle/>
          <a:p>
            <a:fld id="{95145123-C7EE-43C3-84B1-8AF95C179367}" type="slidenum">
              <a:rPr lang="en-US" smtClean="0"/>
              <a:pPr/>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9F059748-66C0-47C0-A5CB-7E7CD0BC3873}" type="datetimeFigureOut">
              <a:rPr lang="en-US" smtClean="0"/>
              <a:pPr/>
              <a:t>10/14/2012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95145123-C7EE-43C3-84B1-8AF95C17936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9F059748-66C0-47C0-A5CB-7E7CD0BC3873}" type="datetimeFigureOut">
              <a:rPr lang="en-US" smtClean="0"/>
              <a:pPr/>
              <a:t>10/14/2012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95145123-C7EE-43C3-84B1-8AF95C179367}" type="slidenum">
              <a:rPr lang="en-US" smtClean="0"/>
              <a:pPr/>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9F059748-66C0-47C0-A5CB-7E7CD0BC3873}" type="datetimeFigureOut">
              <a:rPr lang="en-US" smtClean="0"/>
              <a:pPr/>
              <a:t>10/14/2012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95145123-C7EE-43C3-84B1-8AF95C179367}" type="slidenum">
              <a:rPr lang="en-US" smtClean="0"/>
              <a:pPr/>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9F059748-66C0-47C0-A5CB-7E7CD0BC3873}" type="datetimeFigureOut">
              <a:rPr lang="en-US" smtClean="0"/>
              <a:pPr/>
              <a:t>10/14/2012</a:t>
            </a:fld>
            <a:endParaRPr lang="en-US"/>
          </a:p>
        </p:txBody>
      </p:sp>
      <p:sp>
        <p:nvSpPr>
          <p:cNvPr id="7" name="عنصر نائب لرقم الشريحة 6"/>
          <p:cNvSpPr>
            <a:spLocks noGrp="1"/>
          </p:cNvSpPr>
          <p:nvPr>
            <p:ph type="sldNum" sz="quarter" idx="11"/>
          </p:nvPr>
        </p:nvSpPr>
        <p:spPr/>
        <p:txBody>
          <a:bodyPr rtlCol="0"/>
          <a:lstStyle/>
          <a:p>
            <a:fld id="{95145123-C7EE-43C3-84B1-8AF95C179367}" type="slidenum">
              <a:rPr lang="en-US" smtClean="0"/>
              <a:pPr/>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F059748-66C0-47C0-A5CB-7E7CD0BC3873}" type="datetimeFigureOut">
              <a:rPr lang="en-US" smtClean="0"/>
              <a:pPr/>
              <a:t>10/14/2012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95145123-C7EE-43C3-84B1-8AF95C17936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9F059748-66C0-47C0-A5CB-7E7CD0BC3873}" type="datetimeFigureOut">
              <a:rPr lang="en-US" smtClean="0"/>
              <a:pPr/>
              <a:t>10/14/2012</a:t>
            </a:fld>
            <a:endParaRPr lang="en-US"/>
          </a:p>
        </p:txBody>
      </p:sp>
      <p:sp>
        <p:nvSpPr>
          <p:cNvPr id="22" name="عنصر نائب لرقم الشريحة 21"/>
          <p:cNvSpPr>
            <a:spLocks noGrp="1"/>
          </p:cNvSpPr>
          <p:nvPr>
            <p:ph type="sldNum" sz="quarter" idx="15"/>
          </p:nvPr>
        </p:nvSpPr>
        <p:spPr/>
        <p:txBody>
          <a:bodyPr rtlCol="0"/>
          <a:lstStyle/>
          <a:p>
            <a:fld id="{95145123-C7EE-43C3-84B1-8AF95C179367}" type="slidenum">
              <a:rPr lang="en-US" smtClean="0"/>
              <a:pPr/>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9F059748-66C0-47C0-A5CB-7E7CD0BC3873}" type="datetimeFigureOut">
              <a:rPr lang="en-US" smtClean="0"/>
              <a:pPr/>
              <a:t>10/14/2012</a:t>
            </a:fld>
            <a:endParaRPr lang="en-US"/>
          </a:p>
        </p:txBody>
      </p:sp>
      <p:sp>
        <p:nvSpPr>
          <p:cNvPr id="18" name="عنصر نائب لرقم الشريحة 17"/>
          <p:cNvSpPr>
            <a:spLocks noGrp="1"/>
          </p:cNvSpPr>
          <p:nvPr>
            <p:ph type="sldNum" sz="quarter" idx="11"/>
          </p:nvPr>
        </p:nvSpPr>
        <p:spPr/>
        <p:txBody>
          <a:bodyPr rtlCol="0"/>
          <a:lstStyle/>
          <a:p>
            <a:fld id="{95145123-C7EE-43C3-84B1-8AF95C179367}" type="slidenum">
              <a:rPr lang="en-US" smtClean="0"/>
              <a:pPr/>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9F059748-66C0-47C0-A5CB-7E7CD0BC3873}" type="datetimeFigureOut">
              <a:rPr lang="en-US" smtClean="0"/>
              <a:pPr/>
              <a:t>10/14/2012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95145123-C7EE-43C3-84B1-8AF95C17936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28794" y="2571744"/>
            <a:ext cx="6172200" cy="946620"/>
          </a:xfrm>
        </p:spPr>
        <p:txBody>
          <a:bodyPr>
            <a:normAutofit/>
          </a:bodyPr>
          <a:lstStyle/>
          <a:p>
            <a:r>
              <a:rPr lang="en-US" sz="4800" b="0" i="1" dirty="0" smtClean="0"/>
              <a:t>Breaking bad news</a:t>
            </a:r>
            <a:endParaRPr lang="en-US" sz="4800" b="0" i="1" dirty="0"/>
          </a:p>
        </p:txBody>
      </p:sp>
      <p:sp>
        <p:nvSpPr>
          <p:cNvPr id="3" name="عنوان فرعي 2"/>
          <p:cNvSpPr>
            <a:spLocks noGrp="1"/>
          </p:cNvSpPr>
          <p:nvPr>
            <p:ph type="subTitle" idx="1"/>
          </p:nvPr>
        </p:nvSpPr>
        <p:spPr>
          <a:xfrm>
            <a:off x="1857356" y="3714752"/>
            <a:ext cx="8786842" cy="1752600"/>
          </a:xfrm>
        </p:spPr>
        <p:txBody>
          <a:bodyPr>
            <a:normAutofit/>
          </a:bodyPr>
          <a:lstStyle/>
          <a:p>
            <a:r>
              <a:rPr lang="en-US" sz="2200" b="0" dirty="0" smtClean="0">
                <a:cs typeface="+mj-cs"/>
              </a:rPr>
              <a:t>By : </a:t>
            </a:r>
          </a:p>
          <a:p>
            <a:pPr algn="l"/>
            <a:r>
              <a:rPr lang="en-US" sz="2200" b="0" dirty="0" smtClean="0">
                <a:cs typeface="+mj-cs"/>
              </a:rPr>
              <a:t>Mubarak </a:t>
            </a:r>
            <a:r>
              <a:rPr lang="en-US" sz="2200" b="0" dirty="0" smtClean="0">
                <a:cs typeface="+mj-cs"/>
              </a:rPr>
              <a:t>Alajmi      Khalid Elenizi </a:t>
            </a:r>
            <a:r>
              <a:rPr lang="en-US" sz="2200" b="0" dirty="0" smtClean="0">
                <a:cs typeface="+mj-cs"/>
              </a:rPr>
              <a:t>    </a:t>
            </a:r>
            <a:r>
              <a:rPr lang="en-US" sz="2200" b="0" dirty="0" smtClean="0">
                <a:cs typeface="+mj-cs"/>
              </a:rPr>
              <a:t>Sultan </a:t>
            </a:r>
            <a:r>
              <a:rPr lang="en-US" sz="2200" b="0" dirty="0" smtClean="0">
                <a:cs typeface="+mj-cs"/>
              </a:rPr>
              <a:t>Alhaddad</a:t>
            </a:r>
          </a:p>
          <a:p>
            <a:endParaRPr lang="en-US" sz="2200" b="0" dirty="0">
              <a:cs typeface="+mj-cs"/>
            </a:endParaRPr>
          </a:p>
        </p:txBody>
      </p:sp>
    </p:spTree>
    <p:extLst>
      <p:ext uri="{BB962C8B-B14F-4D97-AF65-F5344CB8AC3E}">
        <p14:creationId xmlns="" xmlns:p14="http://schemas.microsoft.com/office/powerpoint/2010/main" val="16674151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How to break bad </a:t>
            </a:r>
            <a:r>
              <a:rPr lang="en-US" dirty="0" smtClean="0"/>
              <a:t>news?!</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 </a:t>
            </a:r>
            <a:r>
              <a:rPr lang="en-US" i="1" dirty="0" smtClean="0"/>
              <a:t>Getting started.</a:t>
            </a:r>
            <a:r>
              <a:rPr lang="en-US" dirty="0" smtClean="0"/>
              <a:t/>
            </a:r>
            <a:br>
              <a:rPr lang="en-US" dirty="0" smtClean="0"/>
            </a:br>
            <a:r>
              <a:rPr lang="en-US" dirty="0" smtClean="0"/>
              <a:t>The physical setting ought to be private, with both physician and patient comfortably seated. You should ask the patient who else ought to be present, and let the patient </a:t>
            </a:r>
            <a:r>
              <a:rPr lang="en-US" dirty="0" smtClean="0"/>
              <a:t>decide.(studies </a:t>
            </a:r>
            <a:r>
              <a:rPr lang="en-US" dirty="0" smtClean="0"/>
              <a:t>show that different patients have widely varying views on what they would </a:t>
            </a:r>
            <a:r>
              <a:rPr lang="en-US" dirty="0" smtClean="0"/>
              <a:t>want). </a:t>
            </a:r>
            <a:r>
              <a:rPr lang="en-US" dirty="0" smtClean="0"/>
              <a:t>It is helpful to start with a question like, "How are you feeling right now?" to indicate to the patient that this conversation will be a two-way affair.</a:t>
            </a:r>
            <a:endParaRPr lang="en-US" dirty="0"/>
          </a:p>
        </p:txBody>
      </p:sp>
    </p:spTree>
    <p:extLst>
      <p:ext uri="{BB962C8B-B14F-4D97-AF65-F5344CB8AC3E}">
        <p14:creationId xmlns="" xmlns:p14="http://schemas.microsoft.com/office/powerpoint/2010/main" val="162176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Setting</a:t>
            </a:r>
            <a:endParaRPr lang="en-US" dirty="0"/>
          </a:p>
        </p:txBody>
      </p:sp>
      <p:sp>
        <p:nvSpPr>
          <p:cNvPr id="3" name="عنصر نائب للمحتوى 2"/>
          <p:cNvSpPr>
            <a:spLocks noGrp="1"/>
          </p:cNvSpPr>
          <p:nvPr>
            <p:ph sz="quarter" idx="1"/>
          </p:nvPr>
        </p:nvSpPr>
        <p:spPr/>
        <p:txBody>
          <a:bodyPr/>
          <a:lstStyle/>
          <a:p>
            <a:pPr algn="l" rtl="0"/>
            <a:r>
              <a:rPr lang="en-US" dirty="0" smtClean="0"/>
              <a:t>See the pt. as soon as you know the diagnosis</a:t>
            </a:r>
          </a:p>
          <a:p>
            <a:pPr algn="l" rtl="0"/>
            <a:r>
              <a:rPr lang="en-US" dirty="0" smtClean="0"/>
              <a:t>Ask not to be disturbed ,give out your bleep, and close your phone.</a:t>
            </a:r>
          </a:p>
          <a:p>
            <a:pPr algn="l" rtl="0"/>
            <a:r>
              <a:rPr lang="en-US" dirty="0" smtClean="0"/>
              <a:t>Have some one related to pt. near </a:t>
            </a:r>
            <a:r>
              <a:rPr lang="en-US" dirty="0" smtClean="0"/>
              <a:t>him/her(if possible and if wanted )</a:t>
            </a:r>
            <a:endParaRPr lang="en-US" dirty="0" smtClean="0"/>
          </a:p>
          <a:p>
            <a:pPr algn="l" rtl="0"/>
            <a:r>
              <a:rPr lang="en-US" dirty="0" smtClean="0"/>
              <a:t>Insure privacy</a:t>
            </a:r>
          </a:p>
          <a:p>
            <a:pPr algn="l" rtl="0"/>
            <a:r>
              <a:rPr lang="en-US" dirty="0" smtClean="0"/>
              <a:t>This meeting could take long time than usual so prepare yourself.</a:t>
            </a:r>
          </a:p>
          <a:p>
            <a:pPr algn="l" rtl="0"/>
            <a:endParaRPr lang="en-US" dirty="0" smtClean="0"/>
          </a:p>
          <a:p>
            <a:pPr algn="l" rtl="0"/>
            <a:endParaRPr lang="en-US" dirty="0"/>
          </a:p>
        </p:txBody>
      </p:sp>
    </p:spTree>
    <p:extLst>
      <p:ext uri="{BB962C8B-B14F-4D97-AF65-F5344CB8AC3E}">
        <p14:creationId xmlns="" xmlns:p14="http://schemas.microsoft.com/office/powerpoint/2010/main" val="28874535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Finding out how much the patient knows.</a:t>
            </a:r>
            <a:r>
              <a:rPr lang="en-US" dirty="0" smtClean="0"/>
              <a:t> </a:t>
            </a:r>
            <a:endParaRPr lang="ar-SA" dirty="0"/>
          </a:p>
        </p:txBody>
      </p:sp>
      <p:sp>
        <p:nvSpPr>
          <p:cNvPr id="3" name="عنصر نائب للمحتوى 2"/>
          <p:cNvSpPr>
            <a:spLocks noGrp="1"/>
          </p:cNvSpPr>
          <p:nvPr>
            <p:ph sz="quarter" idx="1"/>
          </p:nvPr>
        </p:nvSpPr>
        <p:spPr/>
        <p:txBody>
          <a:bodyPr/>
          <a:lstStyle/>
          <a:p>
            <a:pPr algn="l" rtl="0"/>
            <a:r>
              <a:rPr lang="en-US" dirty="0" smtClean="0"/>
              <a:t>By </a:t>
            </a:r>
            <a:r>
              <a:rPr lang="en-US" dirty="0" smtClean="0"/>
              <a:t>asking a question such as, "What have you already been told about your illness?" you can begin to understand what the patient has already been told ("</a:t>
            </a:r>
            <a:r>
              <a:rPr lang="en-US" i="1" dirty="0" smtClean="0"/>
              <a:t>I have lung cancer, and I need surgery</a:t>
            </a:r>
            <a:r>
              <a:rPr lang="en-US" dirty="0" smtClean="0"/>
              <a:t>"), or how much the patient understood about what's been said ("</a:t>
            </a:r>
            <a:r>
              <a:rPr lang="en-US" i="1" dirty="0" smtClean="0"/>
              <a:t>the doctor said something about a spot on my chest x-ray</a:t>
            </a:r>
            <a:r>
              <a:rPr lang="en-US" dirty="0" smtClean="0"/>
              <a:t>"), the patients level of technical sophistication ("</a:t>
            </a:r>
            <a:r>
              <a:rPr lang="en-US" i="1" dirty="0" smtClean="0"/>
              <a:t>I've got a T2N0 adenocarcinoma</a:t>
            </a:r>
            <a:r>
              <a:rPr lang="en-US" dirty="0" smtClean="0"/>
              <a:t>"), and the patient's emotional state ("</a:t>
            </a:r>
            <a:r>
              <a:rPr lang="en-US" i="1" dirty="0" smtClean="0"/>
              <a:t>I've been so worried I might have cancer that I haven't slept for a week</a:t>
            </a:r>
            <a:r>
              <a:rPr lang="en-US" dirty="0" smtClean="0"/>
              <a:t>").</a:t>
            </a:r>
            <a:endParaRPr lang="ar-S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Perception</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Assess pt. knowledge and understanding about his/her condition.</a:t>
            </a:r>
          </a:p>
          <a:p>
            <a:pPr algn="l" rtl="0"/>
            <a:r>
              <a:rPr lang="en-US" dirty="0" smtClean="0"/>
              <a:t>Ask what happen and what pt. knows since last appointment </a:t>
            </a:r>
          </a:p>
          <a:p>
            <a:pPr algn="l" rtl="0"/>
            <a:r>
              <a:rPr lang="en-US" dirty="0" smtClean="0"/>
              <a:t>This </a:t>
            </a:r>
            <a:r>
              <a:rPr lang="en-US" dirty="0" smtClean="0"/>
              <a:t>will make news drop more easily</a:t>
            </a:r>
          </a:p>
          <a:p>
            <a:pPr algn="l" rtl="0"/>
            <a:endParaRPr lang="en-US" dirty="0" smtClean="0"/>
          </a:p>
          <a:p>
            <a:pPr marL="0" indent="0" algn="l" rtl="0">
              <a:buNone/>
            </a:pPr>
            <a:endParaRPr lang="en-US" dirty="0"/>
          </a:p>
        </p:txBody>
      </p:sp>
    </p:spTree>
    <p:extLst>
      <p:ext uri="{BB962C8B-B14F-4D97-AF65-F5344CB8AC3E}">
        <p14:creationId xmlns="" xmlns:p14="http://schemas.microsoft.com/office/powerpoint/2010/main" val="38208728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Finding out how much the patient wants to know.</a:t>
            </a:r>
            <a:endParaRPr lang="ar-SA" dirty="0"/>
          </a:p>
        </p:txBody>
      </p:sp>
      <p:sp>
        <p:nvSpPr>
          <p:cNvPr id="3" name="عنصر نائب للمحتوى 2"/>
          <p:cNvSpPr>
            <a:spLocks noGrp="1"/>
          </p:cNvSpPr>
          <p:nvPr>
            <p:ph sz="quarter" idx="1"/>
          </p:nvPr>
        </p:nvSpPr>
        <p:spPr/>
        <p:txBody>
          <a:bodyPr/>
          <a:lstStyle/>
          <a:p>
            <a:pPr algn="l" rtl="0"/>
            <a:r>
              <a:rPr lang="en-US" dirty="0" smtClean="0"/>
              <a:t>It </a:t>
            </a:r>
            <a:r>
              <a:rPr lang="en-US" dirty="0" smtClean="0"/>
              <a:t>is useful to ask patients what level of detail you should cover. For instance, you can say, "Some patients want me to cover every medical detail, but other patients want only the big picture--what would you prefer now?" This establishes that there is no right answer, and that different patients have different styles. Also this question establishes that a patient may ask for something different during the next conversation.</a:t>
            </a:r>
            <a:endParaRPr lang="ar-S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Invitation</a:t>
            </a:r>
            <a:endParaRPr lang="en-US" dirty="0"/>
          </a:p>
        </p:txBody>
      </p:sp>
      <p:sp>
        <p:nvSpPr>
          <p:cNvPr id="3" name="عنصر نائب للمحتوى 2"/>
          <p:cNvSpPr>
            <a:spLocks noGrp="1"/>
          </p:cNvSpPr>
          <p:nvPr>
            <p:ph sz="quarter" idx="1"/>
          </p:nvPr>
        </p:nvSpPr>
        <p:spPr/>
        <p:txBody>
          <a:bodyPr/>
          <a:lstStyle/>
          <a:p>
            <a:pPr algn="l" rtl="0"/>
            <a:r>
              <a:rPr lang="en-US" dirty="0" smtClean="0"/>
              <a:t>Do </a:t>
            </a:r>
            <a:r>
              <a:rPr lang="en-US" dirty="0" smtClean="0"/>
              <a:t>not </a:t>
            </a:r>
            <a:r>
              <a:rPr lang="en-US" dirty="0" smtClean="0"/>
              <a:t>impose information , by finding how much pt. want to know .</a:t>
            </a:r>
            <a:endParaRPr lang="en-US" dirty="0" smtClean="0"/>
          </a:p>
          <a:p>
            <a:pPr algn="l" rtl="0"/>
            <a:endParaRPr lang="en-US" dirty="0" smtClean="0"/>
          </a:p>
          <a:p>
            <a:pPr algn="l" rtl="0"/>
            <a:r>
              <a:rPr lang="en-US" dirty="0" smtClean="0"/>
              <a:t>Differs </a:t>
            </a:r>
            <a:r>
              <a:rPr lang="en-US" dirty="0" smtClean="0"/>
              <a:t>from pt. to pt. some of them wants to know  all the details  others want very little  detail</a:t>
            </a:r>
            <a:endParaRPr lang="en-US" dirty="0"/>
          </a:p>
        </p:txBody>
      </p:sp>
    </p:spTree>
    <p:extLst>
      <p:ext uri="{BB962C8B-B14F-4D97-AF65-F5344CB8AC3E}">
        <p14:creationId xmlns="" xmlns:p14="http://schemas.microsoft.com/office/powerpoint/2010/main" val="1572409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Sharing the information.</a:t>
            </a:r>
            <a:endParaRPr lang="ar-SA" dirty="0"/>
          </a:p>
        </p:txBody>
      </p:sp>
      <p:sp>
        <p:nvSpPr>
          <p:cNvPr id="3" name="عنصر نائب للمحتوى 2"/>
          <p:cNvSpPr>
            <a:spLocks noGrp="1"/>
          </p:cNvSpPr>
          <p:nvPr>
            <p:ph sz="quarter" idx="1"/>
          </p:nvPr>
        </p:nvSpPr>
        <p:spPr/>
        <p:txBody>
          <a:bodyPr/>
          <a:lstStyle/>
          <a:p>
            <a:pPr algn="l" rtl="0"/>
            <a:r>
              <a:rPr lang="en-US" dirty="0" smtClean="0"/>
              <a:t>a) disclose diagnosis of lung cancer; b) discuss the process of workup and formulation of treatment options ("</a:t>
            </a:r>
            <a:r>
              <a:rPr lang="en-US" i="1" dirty="0" smtClean="0"/>
              <a:t>We will have the cancer doctors see you this afternoon to see whether other tests would be helpful to outline your treatment options</a:t>
            </a:r>
            <a:r>
              <a:rPr lang="en-US" dirty="0" smtClean="0"/>
              <a:t>"). Give the information in small chunks, and be sure to stop between each chunk to ask the patient if he or she understands ("</a:t>
            </a:r>
            <a:r>
              <a:rPr lang="en-US" i="1" dirty="0" smtClean="0"/>
              <a:t>I'm going to stop for a minute to see if you have questions</a:t>
            </a:r>
            <a:r>
              <a:rPr lang="en-US" dirty="0" smtClean="0"/>
              <a:t>"). Long lectures are overwhelming and confusing. Remember to translate medical terms </a:t>
            </a:r>
            <a:r>
              <a:rPr lang="en-US" dirty="0" smtClean="0"/>
              <a:t>into simple  words , </a:t>
            </a:r>
            <a:r>
              <a:rPr lang="en-US" dirty="0" smtClean="0"/>
              <a:t>and don't try to teach pathophysiology.</a:t>
            </a:r>
            <a:endParaRPr lang="ar-S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Knowledge</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Giving warnings could be helpful by telling the pt. that the news is more serious than we </a:t>
            </a:r>
            <a:r>
              <a:rPr lang="en-US" dirty="0" smtClean="0"/>
              <a:t>hopped</a:t>
            </a:r>
            <a:endParaRPr lang="en-US" dirty="0" smtClean="0"/>
          </a:p>
          <a:p>
            <a:pPr algn="l" rtl="0"/>
            <a:r>
              <a:rPr lang="en-US" dirty="0" smtClean="0"/>
              <a:t>Give information in small amounts and stop after each piece and insure pt. understand.</a:t>
            </a:r>
          </a:p>
          <a:p>
            <a:pPr algn="l" rtl="0"/>
            <a:r>
              <a:rPr lang="en-US" dirty="0" smtClean="0"/>
              <a:t>Do not give </a:t>
            </a:r>
            <a:r>
              <a:rPr lang="en-US" dirty="0" smtClean="0"/>
              <a:t>all </a:t>
            </a:r>
            <a:r>
              <a:rPr lang="en-US" dirty="0" smtClean="0"/>
              <a:t>the information and always pause frequently .</a:t>
            </a:r>
          </a:p>
          <a:p>
            <a:pPr algn="l" rtl="0"/>
            <a:r>
              <a:rPr lang="en-US" dirty="0" smtClean="0"/>
              <a:t>Do not use technical terms.</a:t>
            </a:r>
          </a:p>
          <a:p>
            <a:pPr algn="l" rtl="0"/>
            <a:r>
              <a:rPr lang="en-US" dirty="0" smtClean="0"/>
              <a:t>Explain that some symptoms could happen and others could not .</a:t>
            </a:r>
          </a:p>
          <a:p>
            <a:pPr algn="l" rtl="0"/>
            <a:r>
              <a:rPr lang="en-US" dirty="0" smtClean="0"/>
              <a:t>Be prepared for any questions</a:t>
            </a:r>
          </a:p>
          <a:p>
            <a:pPr algn="l" rtl="0"/>
            <a:r>
              <a:rPr lang="en-US" dirty="0" smtClean="0"/>
              <a:t>Provide positive information and hope.</a:t>
            </a:r>
          </a:p>
        </p:txBody>
      </p:sp>
    </p:spTree>
    <p:extLst>
      <p:ext uri="{BB962C8B-B14F-4D97-AF65-F5344CB8AC3E}">
        <p14:creationId xmlns="" xmlns:p14="http://schemas.microsoft.com/office/powerpoint/2010/main" val="17714424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Responding to the patients feelings.</a:t>
            </a:r>
            <a:endParaRPr lang="ar-SA" dirty="0"/>
          </a:p>
        </p:txBody>
      </p:sp>
      <p:sp>
        <p:nvSpPr>
          <p:cNvPr id="3" name="عنصر نائب للمحتوى 2"/>
          <p:cNvSpPr>
            <a:spLocks noGrp="1"/>
          </p:cNvSpPr>
          <p:nvPr>
            <p:ph sz="quarter" idx="1"/>
          </p:nvPr>
        </p:nvSpPr>
        <p:spPr/>
        <p:txBody>
          <a:bodyPr/>
          <a:lstStyle/>
          <a:p>
            <a:pPr algn="l" rtl="0"/>
            <a:r>
              <a:rPr lang="en-US" dirty="0" smtClean="0"/>
              <a:t>If </a:t>
            </a:r>
            <a:r>
              <a:rPr lang="en-US" dirty="0" smtClean="0"/>
              <a:t>you don't understand the patient's reaction, you will leave a lot of unfinished business, and you will miss an opportunity to be a caring physician. Learning to identify and acknowledge a patient's reaction is something that definitely improves with experience, if you're attentive, but you can also simply ask ("</a:t>
            </a:r>
            <a:r>
              <a:rPr lang="en-US" i="1" dirty="0" smtClean="0"/>
              <a:t>Could you tell me a bit about what you are feeling?</a:t>
            </a:r>
            <a:r>
              <a:rPr lang="en-US" dirty="0" smtClean="0"/>
              <a:t>").</a:t>
            </a:r>
            <a:endParaRPr lang="ar-S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Empathy</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Responding to the pt. emotion is one of the important manners that must be provided.</a:t>
            </a:r>
          </a:p>
          <a:p>
            <a:pPr algn="l" rtl="0"/>
            <a:r>
              <a:rPr lang="en-US" dirty="0" smtClean="0"/>
              <a:t>Our religion emphasis on giving empathy in life maters .</a:t>
            </a:r>
          </a:p>
          <a:p>
            <a:pPr algn="l" rtl="0"/>
            <a:r>
              <a:rPr lang="en-US" dirty="0" smtClean="0"/>
              <a:t>Always </a:t>
            </a:r>
            <a:r>
              <a:rPr lang="en-US" dirty="0" smtClean="0"/>
              <a:t>be </a:t>
            </a:r>
            <a:r>
              <a:rPr lang="en-US" dirty="0" smtClean="0"/>
              <a:t>prepared to </a:t>
            </a:r>
            <a:r>
              <a:rPr lang="en-US" dirty="0" smtClean="0"/>
              <a:t>a pt</a:t>
            </a:r>
            <a:r>
              <a:rPr lang="en-US" dirty="0" smtClean="0"/>
              <a:t>. </a:t>
            </a:r>
            <a:r>
              <a:rPr lang="en-US" dirty="0" smtClean="0"/>
              <a:t>expressing emotion  </a:t>
            </a:r>
            <a:r>
              <a:rPr lang="en-US" dirty="0" smtClean="0"/>
              <a:t>and calm them down.</a:t>
            </a:r>
          </a:p>
          <a:p>
            <a:pPr algn="l" rtl="0"/>
            <a:r>
              <a:rPr lang="en-US" dirty="0" smtClean="0"/>
              <a:t>Always be sensitive .</a:t>
            </a:r>
          </a:p>
          <a:p>
            <a:pPr algn="l" rtl="0"/>
            <a:r>
              <a:rPr lang="en-US" dirty="0" smtClean="0"/>
              <a:t>If pt. cries allow </a:t>
            </a:r>
            <a:r>
              <a:rPr lang="en-US" dirty="0" smtClean="0"/>
              <a:t>them time.</a:t>
            </a:r>
            <a:endParaRPr lang="en-US" dirty="0" smtClean="0"/>
          </a:p>
          <a:p>
            <a:pPr algn="l" rtl="0"/>
            <a:r>
              <a:rPr lang="en-US" dirty="0" smtClean="0"/>
              <a:t>Stop interview </a:t>
            </a:r>
            <a:r>
              <a:rPr lang="en-US" b="1" dirty="0" smtClean="0"/>
              <a:t>if</a:t>
            </a:r>
            <a:r>
              <a:rPr lang="en-US" dirty="0" smtClean="0"/>
              <a:t> necessary and arrange another meeting.</a:t>
            </a:r>
          </a:p>
          <a:p>
            <a:pPr algn="l" rtl="0"/>
            <a:endParaRPr lang="en-US" dirty="0"/>
          </a:p>
        </p:txBody>
      </p:sp>
    </p:spTree>
    <p:extLst>
      <p:ext uri="{BB962C8B-B14F-4D97-AF65-F5344CB8AC3E}">
        <p14:creationId xmlns="" xmlns:p14="http://schemas.microsoft.com/office/powerpoint/2010/main" val="1662991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Objectives </a:t>
            </a:r>
            <a:endParaRPr lang="ar-SA" dirty="0"/>
          </a:p>
        </p:txBody>
      </p:sp>
      <p:sp>
        <p:nvSpPr>
          <p:cNvPr id="3" name="عنصر نائب للمحتوى 2"/>
          <p:cNvSpPr>
            <a:spLocks noGrp="1"/>
          </p:cNvSpPr>
          <p:nvPr>
            <p:ph sz="quarter" idx="1"/>
          </p:nvPr>
        </p:nvSpPr>
        <p:spPr/>
        <p:txBody>
          <a:bodyPr/>
          <a:lstStyle/>
          <a:p>
            <a:pPr algn="l" rtl="0"/>
            <a:r>
              <a:rPr lang="en-US" dirty="0" smtClean="0"/>
              <a:t>Importance of breaking bad news </a:t>
            </a:r>
          </a:p>
          <a:p>
            <a:pPr algn="l" rtl="0"/>
            <a:r>
              <a:rPr lang="en-US" dirty="0" smtClean="0"/>
              <a:t>To define the bad news </a:t>
            </a:r>
          </a:p>
          <a:p>
            <a:pPr algn="l" rtl="0"/>
            <a:r>
              <a:rPr lang="en-US" dirty="0" smtClean="0"/>
              <a:t>To be aware of : </a:t>
            </a:r>
          </a:p>
          <a:p>
            <a:pPr lvl="2" algn="l" rtl="0">
              <a:lnSpc>
                <a:spcPct val="90000"/>
              </a:lnSpc>
            </a:pPr>
            <a:r>
              <a:rPr lang="en-US" dirty="0" smtClean="0"/>
              <a:t> </a:t>
            </a:r>
            <a:r>
              <a:rPr lang="en-US" sz="2800" dirty="0" smtClean="0"/>
              <a:t> What to do?</a:t>
            </a:r>
          </a:p>
          <a:p>
            <a:pPr lvl="2" algn="l" rtl="0">
              <a:lnSpc>
                <a:spcPct val="90000"/>
              </a:lnSpc>
            </a:pPr>
            <a:r>
              <a:rPr lang="en-US" sz="2800" dirty="0" smtClean="0"/>
              <a:t> How to do it?</a:t>
            </a:r>
          </a:p>
          <a:p>
            <a:pPr lvl="2" algn="l" rtl="0">
              <a:lnSpc>
                <a:spcPct val="90000"/>
              </a:lnSpc>
            </a:pPr>
            <a:r>
              <a:rPr lang="en-US" sz="2800" dirty="0" smtClean="0"/>
              <a:t> What not to do ?</a:t>
            </a:r>
          </a:p>
          <a:p>
            <a:pPr algn="l" rtl="0"/>
            <a:r>
              <a:rPr lang="en-US" dirty="0" smtClean="0"/>
              <a:t>To become familiar with common illnesses which may require giving bad </a:t>
            </a:r>
            <a:r>
              <a:rPr lang="en-US" dirty="0" smtClean="0"/>
              <a:t>news.</a:t>
            </a:r>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i="1" dirty="0" smtClean="0"/>
              <a:t>Planning and follow-through.</a:t>
            </a:r>
            <a:endParaRPr lang="ar-SA" dirty="0"/>
          </a:p>
        </p:txBody>
      </p:sp>
      <p:sp>
        <p:nvSpPr>
          <p:cNvPr id="3" name="عنصر نائب للمحتوى 2"/>
          <p:cNvSpPr>
            <a:spLocks noGrp="1"/>
          </p:cNvSpPr>
          <p:nvPr>
            <p:ph sz="quarter" idx="1"/>
          </p:nvPr>
        </p:nvSpPr>
        <p:spPr/>
        <p:txBody>
          <a:bodyPr/>
          <a:lstStyle/>
          <a:p>
            <a:pPr algn="l" rtl="0"/>
            <a:r>
              <a:rPr lang="en-US" dirty="0" smtClean="0"/>
              <a:t>At this point you need to synthesize the patient's concerns and the medical issues into a concrete plan that can be carried out in the patient's system of health care. </a:t>
            </a:r>
            <a:endParaRPr lang="en-US" dirty="0" smtClean="0"/>
          </a:p>
          <a:p>
            <a:pPr algn="l" rtl="0"/>
            <a:r>
              <a:rPr lang="en-US" dirty="0" smtClean="0"/>
              <a:t>Outline </a:t>
            </a:r>
            <a:r>
              <a:rPr lang="en-US" dirty="0" smtClean="0"/>
              <a:t>a step-by-step plan, explain it to the patient, and contract about the next step. Be explicit about your next contact with the patient ("</a:t>
            </a:r>
            <a:r>
              <a:rPr lang="en-US" i="1" dirty="0" smtClean="0"/>
              <a:t>I'll see you in clinic in 2 weeks</a:t>
            </a:r>
            <a:r>
              <a:rPr lang="en-US" dirty="0" smtClean="0"/>
              <a:t>") </a:t>
            </a:r>
            <a:endParaRPr lang="en-US" dirty="0" smtClean="0"/>
          </a:p>
          <a:p>
            <a:pPr algn="l" rtl="0"/>
            <a:endParaRPr lang="en-US" dirty="0" smtClean="0"/>
          </a:p>
          <a:p>
            <a:pPr algn="l" rtl="0"/>
            <a:r>
              <a:rPr lang="en-US" dirty="0" smtClean="0"/>
              <a:t>Give </a:t>
            </a:r>
            <a:r>
              <a:rPr lang="en-US" dirty="0" smtClean="0"/>
              <a:t>the patient a phone number or a way to contact the relevant medical caregiver if something arises before the next planned contact.</a:t>
            </a:r>
            <a:endParaRPr lang="ar-S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Strategy and summary </a:t>
            </a:r>
          </a:p>
        </p:txBody>
      </p:sp>
      <p:sp>
        <p:nvSpPr>
          <p:cNvPr id="3" name="عنصر نائب للمحتوى 2"/>
          <p:cNvSpPr>
            <a:spLocks noGrp="1"/>
          </p:cNvSpPr>
          <p:nvPr>
            <p:ph sz="quarter" idx="1"/>
          </p:nvPr>
        </p:nvSpPr>
        <p:spPr/>
        <p:txBody>
          <a:bodyPr/>
          <a:lstStyle/>
          <a:p>
            <a:pPr algn="l" rtl="0"/>
            <a:r>
              <a:rPr lang="en-US" dirty="0" smtClean="0"/>
              <a:t>Make sure pt. understood what have been discussed .</a:t>
            </a:r>
          </a:p>
          <a:p>
            <a:pPr algn="l" rtl="0"/>
            <a:endParaRPr lang="en-US" dirty="0" smtClean="0"/>
          </a:p>
          <a:p>
            <a:pPr algn="l" rtl="0"/>
            <a:r>
              <a:rPr lang="en-US" dirty="0" smtClean="0"/>
              <a:t>You </a:t>
            </a:r>
            <a:r>
              <a:rPr lang="en-US" dirty="0" smtClean="0"/>
              <a:t>must meet the pt. concerns and tell them the crucial information about the diagnosis, treatment , and prognosis</a:t>
            </a:r>
            <a:r>
              <a:rPr lang="en-US" dirty="0" smtClean="0"/>
              <a:t>.</a:t>
            </a:r>
          </a:p>
          <a:p>
            <a:pPr algn="l" rtl="0"/>
            <a:endParaRPr lang="en-US" dirty="0" smtClean="0"/>
          </a:p>
          <a:p>
            <a:pPr algn="l" rtl="0"/>
            <a:r>
              <a:rPr lang="en-US" dirty="0" smtClean="0"/>
              <a:t>The pt must have </a:t>
            </a:r>
            <a:r>
              <a:rPr lang="en-US" dirty="0" smtClean="0"/>
              <a:t>a </a:t>
            </a:r>
            <a:r>
              <a:rPr lang="en-US" dirty="0" smtClean="0"/>
              <a:t>clear sense of the treatment plan</a:t>
            </a:r>
            <a:endParaRPr lang="en-US" dirty="0" smtClean="0"/>
          </a:p>
          <a:p>
            <a:pPr algn="l" rtl="0"/>
            <a:endParaRPr lang="en-US" dirty="0" smtClean="0"/>
          </a:p>
          <a:p>
            <a:pPr algn="l" rtl="0"/>
            <a:endParaRPr lang="en-US" dirty="0"/>
          </a:p>
        </p:txBody>
      </p:sp>
    </p:spTree>
    <p:extLst>
      <p:ext uri="{BB962C8B-B14F-4D97-AF65-F5344CB8AC3E}">
        <p14:creationId xmlns="" xmlns:p14="http://schemas.microsoft.com/office/powerpoint/2010/main" val="13076143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to do ?</a:t>
            </a:r>
            <a:endParaRPr lang="en-US" dirty="0"/>
          </a:p>
        </p:txBody>
      </p:sp>
      <p:sp>
        <p:nvSpPr>
          <p:cNvPr id="3" name="عنصر نائب للمحتوى 2"/>
          <p:cNvSpPr>
            <a:spLocks noGrp="1"/>
          </p:cNvSpPr>
          <p:nvPr>
            <p:ph sz="quarter" idx="1"/>
          </p:nvPr>
        </p:nvSpPr>
        <p:spPr>
          <a:xfrm>
            <a:off x="457200" y="1447800"/>
            <a:ext cx="8382000" cy="5181600"/>
          </a:xfrm>
        </p:spPr>
        <p:txBody>
          <a:bodyPr>
            <a:normAutofit lnSpcReduction="10000"/>
          </a:bodyPr>
          <a:lstStyle/>
          <a:p>
            <a:pPr algn="l" rtl="0"/>
            <a:r>
              <a:rPr lang="en-US" dirty="0" smtClean="0"/>
              <a:t>Introduce yourself.</a:t>
            </a:r>
          </a:p>
          <a:p>
            <a:pPr algn="l" rtl="0"/>
            <a:r>
              <a:rPr lang="en-US" dirty="0" smtClean="0"/>
              <a:t>Look to comfort and privacy.</a:t>
            </a:r>
          </a:p>
          <a:p>
            <a:pPr algn="l" rtl="0"/>
            <a:r>
              <a:rPr lang="en-US" dirty="0" smtClean="0"/>
              <a:t>Determine  what the pt. already knows.</a:t>
            </a:r>
          </a:p>
          <a:p>
            <a:pPr algn="l" rtl="0"/>
            <a:r>
              <a:rPr lang="en-US" dirty="0" smtClean="0"/>
              <a:t>Determine what the pt. would like to know.</a:t>
            </a:r>
          </a:p>
          <a:p>
            <a:pPr algn="l" rtl="0"/>
            <a:r>
              <a:rPr lang="en-US" dirty="0" smtClean="0"/>
              <a:t>Warm the pt. that bad news is coming .</a:t>
            </a:r>
          </a:p>
          <a:p>
            <a:pPr algn="l" rtl="0"/>
            <a:r>
              <a:rPr lang="en-US" dirty="0" smtClean="0"/>
              <a:t>Break the bad news.</a:t>
            </a:r>
          </a:p>
          <a:p>
            <a:pPr algn="l" rtl="0"/>
            <a:r>
              <a:rPr lang="en-US" dirty="0" smtClean="0"/>
              <a:t>Identify the patient's main concerns.</a:t>
            </a:r>
          </a:p>
          <a:p>
            <a:pPr algn="l" rtl="0"/>
            <a:r>
              <a:rPr lang="en-US" dirty="0" smtClean="0"/>
              <a:t>Summaries and check understanding.</a:t>
            </a:r>
          </a:p>
          <a:p>
            <a:pPr algn="l" rtl="0"/>
            <a:r>
              <a:rPr lang="en-US" dirty="0" smtClean="0"/>
              <a:t>Offer realistic hope.</a:t>
            </a:r>
          </a:p>
          <a:p>
            <a:pPr algn="l" rtl="0"/>
            <a:r>
              <a:rPr lang="en-US" dirty="0" smtClean="0"/>
              <a:t>Arrange follow-up.</a:t>
            </a:r>
          </a:p>
          <a:p>
            <a:pPr algn="l" rtl="0"/>
            <a:r>
              <a:rPr lang="en-US" dirty="0" smtClean="0"/>
              <a:t>Try to insure there is someone with the pt. when he leaves.</a:t>
            </a:r>
            <a:endParaRPr lang="en-US" dirty="0"/>
          </a:p>
        </p:txBody>
      </p:sp>
    </p:spTree>
    <p:extLst>
      <p:ext uri="{BB962C8B-B14F-4D97-AF65-F5344CB8AC3E}">
        <p14:creationId xmlns="" xmlns:p14="http://schemas.microsoft.com/office/powerpoint/2010/main" val="8666752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How to do it?</a:t>
            </a:r>
            <a:endParaRPr lang="en-US" dirty="0"/>
          </a:p>
        </p:txBody>
      </p:sp>
      <p:sp>
        <p:nvSpPr>
          <p:cNvPr id="3" name="عنصر نائب للمحتوى 2"/>
          <p:cNvSpPr>
            <a:spLocks noGrp="1"/>
          </p:cNvSpPr>
          <p:nvPr>
            <p:ph sz="quarter" idx="1"/>
          </p:nvPr>
        </p:nvSpPr>
        <p:spPr/>
        <p:txBody>
          <a:bodyPr>
            <a:normAutofit fontScale="92500" lnSpcReduction="10000"/>
          </a:bodyPr>
          <a:lstStyle/>
          <a:p>
            <a:pPr algn="l" rtl="0"/>
            <a:r>
              <a:rPr lang="en-US" dirty="0" smtClean="0"/>
              <a:t>Be sensitive.</a:t>
            </a:r>
          </a:p>
          <a:p>
            <a:pPr algn="l" rtl="0"/>
            <a:r>
              <a:rPr lang="en-US" dirty="0" smtClean="0"/>
              <a:t>Be empathic.</a:t>
            </a:r>
          </a:p>
          <a:p>
            <a:pPr algn="l" rtl="0"/>
            <a:r>
              <a:rPr lang="en-US" dirty="0" smtClean="0"/>
              <a:t>Maintain eye contact.</a:t>
            </a:r>
          </a:p>
          <a:p>
            <a:pPr algn="l" rtl="0"/>
            <a:r>
              <a:rPr lang="en-US" dirty="0" smtClean="0"/>
              <a:t>Give information in small chunks.</a:t>
            </a:r>
          </a:p>
          <a:p>
            <a:pPr algn="l" rtl="0"/>
            <a:r>
              <a:rPr lang="en-US" dirty="0" smtClean="0"/>
              <a:t>Repeat and clarify.</a:t>
            </a:r>
          </a:p>
          <a:p>
            <a:pPr algn="l" rtl="0"/>
            <a:r>
              <a:rPr lang="en-US" dirty="0" smtClean="0"/>
              <a:t>Regularly check understanding.</a:t>
            </a:r>
          </a:p>
          <a:p>
            <a:pPr algn="l" rtl="0"/>
            <a:r>
              <a:rPr lang="en-US" dirty="0" smtClean="0"/>
              <a:t>Give the pt. time respond</a:t>
            </a:r>
          </a:p>
          <a:p>
            <a:pPr algn="l" rtl="0"/>
            <a:r>
              <a:rPr lang="en-US" dirty="0" smtClean="0"/>
              <a:t>Do not be afraid of silence or tears.</a:t>
            </a:r>
          </a:p>
          <a:p>
            <a:pPr algn="l" rtl="0"/>
            <a:r>
              <a:rPr lang="en-US" dirty="0" smtClean="0"/>
              <a:t>Explore the pt.'s emotions.</a:t>
            </a:r>
          </a:p>
          <a:p>
            <a:pPr algn="l" rtl="0"/>
            <a:r>
              <a:rPr lang="en-US" dirty="0" smtClean="0"/>
              <a:t>Use physical contact if this feels natural to you.</a:t>
            </a:r>
          </a:p>
          <a:p>
            <a:pPr algn="l" rtl="0"/>
            <a:r>
              <a:rPr lang="en-US" dirty="0" smtClean="0"/>
              <a:t>Be honest. If you are unsure about something, say you will find out later and get back to the pt.</a:t>
            </a:r>
          </a:p>
          <a:p>
            <a:pPr algn="l" rtl="0"/>
            <a:endParaRPr lang="en-US" dirty="0"/>
          </a:p>
        </p:txBody>
      </p:sp>
    </p:spTree>
    <p:extLst>
      <p:ext uri="{BB962C8B-B14F-4D97-AF65-F5344CB8AC3E}">
        <p14:creationId xmlns="" xmlns:p14="http://schemas.microsoft.com/office/powerpoint/2010/main" val="18898896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What not to do?</a:t>
            </a:r>
            <a:endParaRPr lang="en-US" dirty="0"/>
          </a:p>
        </p:txBody>
      </p:sp>
      <p:sp>
        <p:nvSpPr>
          <p:cNvPr id="3" name="عنصر نائب للمحتوى 2"/>
          <p:cNvSpPr>
            <a:spLocks noGrp="1"/>
          </p:cNvSpPr>
          <p:nvPr>
            <p:ph sz="quarter" idx="1"/>
          </p:nvPr>
        </p:nvSpPr>
        <p:spPr/>
        <p:txBody>
          <a:bodyPr/>
          <a:lstStyle/>
          <a:p>
            <a:pPr algn="l" rtl="0"/>
            <a:r>
              <a:rPr lang="en-US" dirty="0" smtClean="0"/>
              <a:t>Hurry.</a:t>
            </a:r>
          </a:p>
          <a:p>
            <a:pPr algn="l" rtl="0"/>
            <a:r>
              <a:rPr lang="en-US" dirty="0" smtClean="0"/>
              <a:t>Give all the information in one go, or give too much information.</a:t>
            </a:r>
          </a:p>
          <a:p>
            <a:pPr algn="l" rtl="0"/>
            <a:r>
              <a:rPr lang="en-US" dirty="0" smtClean="0"/>
              <a:t>Use euphemisms or medical jargon.</a:t>
            </a:r>
          </a:p>
          <a:p>
            <a:pPr algn="l" rtl="0"/>
            <a:r>
              <a:rPr lang="en-US" dirty="0" smtClean="0"/>
              <a:t>Lie or be economical with the truth.</a:t>
            </a:r>
          </a:p>
          <a:p>
            <a:pPr algn="l" rtl="0"/>
            <a:r>
              <a:rPr lang="en-US" dirty="0" smtClean="0"/>
              <a:t>Be </a:t>
            </a:r>
            <a:r>
              <a:rPr lang="en-US" dirty="0" smtClean="0"/>
              <a:t>blunt( just </a:t>
            </a:r>
            <a:r>
              <a:rPr lang="en-US" dirty="0" smtClean="0"/>
              <a:t>another day </a:t>
            </a:r>
            <a:r>
              <a:rPr lang="en-US" dirty="0" smtClean="0"/>
              <a:t>at the </a:t>
            </a:r>
            <a:r>
              <a:rPr lang="en-US" dirty="0" smtClean="0"/>
              <a:t>office) </a:t>
            </a:r>
            <a:r>
              <a:rPr lang="en-US" dirty="0" smtClean="0"/>
              <a:t>.words are like loaded </a:t>
            </a:r>
            <a:r>
              <a:rPr lang="en-US" dirty="0" smtClean="0"/>
              <a:t>pistols.</a:t>
            </a:r>
          </a:p>
          <a:p>
            <a:pPr algn="l" rtl="0"/>
            <a:r>
              <a:rPr lang="en-US" dirty="0" smtClean="0"/>
              <a:t>Prognosticate (she's got six months, may be seven).</a:t>
            </a:r>
            <a:endParaRPr lang="en-US" dirty="0"/>
          </a:p>
        </p:txBody>
      </p:sp>
    </p:spTree>
    <p:extLst>
      <p:ext uri="{BB962C8B-B14F-4D97-AF65-F5344CB8AC3E}">
        <p14:creationId xmlns="" xmlns:p14="http://schemas.microsoft.com/office/powerpoint/2010/main" val="26739729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000232" y="2071678"/>
            <a:ext cx="6172200" cy="1589562"/>
          </a:xfrm>
        </p:spPr>
        <p:txBody>
          <a:bodyPr/>
          <a:lstStyle/>
          <a:p>
            <a:r>
              <a:rPr lang="en-US" sz="4000" dirty="0" smtClean="0"/>
              <a:t>Thank you for your kind attention</a:t>
            </a:r>
            <a:r>
              <a:rPr lang="en-US" dirty="0" smtClean="0"/>
              <a:t> </a:t>
            </a:r>
            <a:endParaRPr lang="ar-SA" dirty="0"/>
          </a:p>
        </p:txBody>
      </p:sp>
      <p:sp>
        <p:nvSpPr>
          <p:cNvPr id="3" name="عنوان فرعي 2"/>
          <p:cNvSpPr>
            <a:spLocks noGrp="1"/>
          </p:cNvSpPr>
          <p:nvPr>
            <p:ph type="subTitle" idx="1"/>
          </p:nvPr>
        </p:nvSpPr>
        <p:spPr>
          <a:xfrm>
            <a:off x="2285984" y="4000504"/>
            <a:ext cx="6172200" cy="1371600"/>
          </a:xfrm>
        </p:spPr>
        <p:txBody>
          <a:bodyPr>
            <a:normAutofit/>
          </a:bodyPr>
          <a:lstStyle/>
          <a:p>
            <a:r>
              <a:rPr lang="en-US" sz="2800" dirty="0" smtClean="0"/>
              <a:t>Any questions ?  </a:t>
            </a:r>
            <a:endParaRPr lang="ar-SA"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28794" y="2928934"/>
            <a:ext cx="6172200" cy="1018058"/>
          </a:xfrm>
        </p:spPr>
        <p:txBody>
          <a:bodyPr>
            <a:normAutofit/>
          </a:bodyPr>
          <a:lstStyle/>
          <a:p>
            <a:r>
              <a:rPr lang="en-US" sz="4400" b="0" dirty="0" smtClean="0"/>
              <a:t>What is bad news?</a:t>
            </a:r>
            <a:endParaRPr lang="ar-SA" sz="44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bad news?</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a:t>
            </a:r>
            <a:r>
              <a:rPr lang="en-US" dirty="0" smtClean="0"/>
              <a:t>any information, which adversely and seriously affects an individuals view of his or her future" </a:t>
            </a:r>
            <a:endParaRPr lang="en-US" dirty="0" smtClean="0"/>
          </a:p>
          <a:p>
            <a:pPr algn="l" rtl="0"/>
            <a:endParaRPr lang="en-US" dirty="0" smtClean="0"/>
          </a:p>
          <a:p>
            <a:pPr algn="l" rtl="0"/>
            <a:r>
              <a:rPr lang="en-US" dirty="0" smtClean="0"/>
              <a:t>Bad </a:t>
            </a:r>
            <a:r>
              <a:rPr lang="en-US" dirty="0" smtClean="0"/>
              <a:t>news can </a:t>
            </a:r>
            <a:r>
              <a:rPr lang="en-US" dirty="0" smtClean="0"/>
              <a:t>be/mean  </a:t>
            </a:r>
            <a:r>
              <a:rPr lang="en-US" dirty="0" smtClean="0"/>
              <a:t>different things to different </a:t>
            </a:r>
            <a:r>
              <a:rPr lang="en-US" dirty="0" smtClean="0"/>
              <a:t>people</a:t>
            </a:r>
            <a:r>
              <a:rPr lang="en-US" dirty="0" smtClean="0"/>
              <a:t> </a:t>
            </a:r>
            <a:r>
              <a:rPr lang="en-US" dirty="0" smtClean="0"/>
              <a:t>( </a:t>
            </a:r>
            <a:r>
              <a:rPr lang="en-US" dirty="0" smtClean="0"/>
              <a:t>a </a:t>
            </a:r>
            <a:r>
              <a:rPr lang="en-US" dirty="0" smtClean="0"/>
              <a:t>surgeon </a:t>
            </a:r>
            <a:r>
              <a:rPr lang="en-US" dirty="0" smtClean="0"/>
              <a:t>having hand tremor might be concerned more than the average </a:t>
            </a:r>
            <a:r>
              <a:rPr lang="en-US" dirty="0" smtClean="0"/>
              <a:t>person )</a:t>
            </a:r>
          </a:p>
          <a:p>
            <a:pPr algn="l" rtl="0"/>
            <a:endParaRPr lang="en-US" dirty="0" smtClean="0"/>
          </a:p>
          <a:p>
            <a:pPr algn="l" rtl="0"/>
            <a:r>
              <a:rPr lang="en-US" dirty="0" smtClean="0"/>
              <a:t>(a women who lost her mom </a:t>
            </a:r>
            <a:r>
              <a:rPr lang="en-US" dirty="0" smtClean="0"/>
              <a:t>to </a:t>
            </a:r>
            <a:r>
              <a:rPr lang="en-US" dirty="0" smtClean="0"/>
              <a:t>breast cancer will/ </a:t>
            </a:r>
            <a:r>
              <a:rPr lang="en-US" dirty="0" smtClean="0"/>
              <a:t>might react worse to the news </a:t>
            </a:r>
            <a:r>
              <a:rPr lang="en-US" dirty="0" smtClean="0"/>
              <a:t>of </a:t>
            </a:r>
            <a:r>
              <a:rPr lang="en-US" dirty="0" smtClean="0"/>
              <a:t>a diagnosis than a woman who has </a:t>
            </a:r>
            <a:r>
              <a:rPr lang="en-US" dirty="0" smtClean="0"/>
              <a:t>not).</a:t>
            </a:r>
          </a:p>
          <a:p>
            <a:pPr algn="l" rtl="0"/>
            <a:endParaRPr lang="en-US" dirty="0" smtClean="0"/>
          </a:p>
          <a:p>
            <a:pPr algn="l" rtl="0"/>
            <a:endParaRPr lang="en-US" dirty="0" smtClean="0"/>
          </a:p>
        </p:txBody>
      </p:sp>
    </p:spTree>
    <p:extLst>
      <p:ext uri="{BB962C8B-B14F-4D97-AF65-F5344CB8AC3E}">
        <p14:creationId xmlns="" xmlns:p14="http://schemas.microsoft.com/office/powerpoint/2010/main" val="63037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What is bad news?</a:t>
            </a:r>
            <a:endParaRPr lang="ar-SA" dirty="0"/>
          </a:p>
        </p:txBody>
      </p:sp>
      <p:sp>
        <p:nvSpPr>
          <p:cNvPr id="3" name="عنصر نائب للمحتوى 2"/>
          <p:cNvSpPr>
            <a:spLocks noGrp="1"/>
          </p:cNvSpPr>
          <p:nvPr>
            <p:ph sz="quarter" idx="1"/>
          </p:nvPr>
        </p:nvSpPr>
        <p:spPr/>
        <p:txBody>
          <a:bodyPr>
            <a:normAutofit/>
          </a:bodyPr>
          <a:lstStyle/>
          <a:p>
            <a:pPr algn="l" rtl="0"/>
            <a:r>
              <a:rPr lang="en-US" dirty="0" smtClean="0"/>
              <a:t>The common denominator is that bad news is a message, which has the potential to shatter hopes and dreams leading to very different  lifestyles  and futures</a:t>
            </a:r>
            <a:r>
              <a:rPr lang="en-US" dirty="0" smtClean="0"/>
              <a:t>.</a:t>
            </a:r>
          </a:p>
          <a:p>
            <a:pPr algn="l" rtl="0"/>
            <a:endParaRPr lang="en-US" dirty="0" smtClean="0"/>
          </a:p>
          <a:p>
            <a:pPr algn="l" rtl="0"/>
            <a:r>
              <a:rPr lang="en-US" dirty="0" smtClean="0"/>
              <a:t>bad news examples:</a:t>
            </a:r>
          </a:p>
          <a:p>
            <a:pPr algn="l" rtl="0">
              <a:buNone/>
            </a:pPr>
            <a:r>
              <a:rPr lang="en-US" dirty="0" smtClean="0"/>
              <a:t>     </a:t>
            </a:r>
            <a:r>
              <a:rPr lang="en-US" dirty="0" smtClean="0"/>
              <a:t>Disease </a:t>
            </a:r>
            <a:r>
              <a:rPr lang="en-US" dirty="0" smtClean="0"/>
              <a:t>onset </a:t>
            </a:r>
            <a:r>
              <a:rPr lang="en-US" dirty="0" smtClean="0"/>
              <a:t>,recurrence, spread of </a:t>
            </a:r>
            <a:r>
              <a:rPr lang="en-US" dirty="0" smtClean="0"/>
              <a:t>disease , or</a:t>
            </a:r>
            <a:endParaRPr lang="en-US" dirty="0" smtClean="0"/>
          </a:p>
          <a:p>
            <a:pPr algn="l" rtl="0">
              <a:buNone/>
            </a:pPr>
            <a:r>
              <a:rPr lang="en-US" dirty="0" smtClean="0"/>
              <a:t>     failure of treatment to affect </a:t>
            </a:r>
            <a:r>
              <a:rPr lang="en-US" dirty="0" smtClean="0"/>
              <a:t>disease progression</a:t>
            </a:r>
          </a:p>
          <a:p>
            <a:pPr algn="l" rtl="0">
              <a:buNone/>
            </a:pPr>
            <a:r>
              <a:rPr lang="en-US" dirty="0" smtClean="0"/>
              <a:t> </a:t>
            </a:r>
            <a:r>
              <a:rPr lang="en-US" dirty="0" smtClean="0"/>
              <a:t>    </a:t>
            </a:r>
            <a:r>
              <a:rPr lang="en-GB" dirty="0" smtClean="0"/>
              <a:t>Infertility , death of a loved one , </a:t>
            </a:r>
            <a:r>
              <a:rPr lang="en-US" dirty="0" smtClean="0"/>
              <a:t>Child </a:t>
            </a:r>
            <a:r>
              <a:rPr lang="en-US" dirty="0" smtClean="0"/>
              <a:t>illness</a:t>
            </a:r>
            <a:r>
              <a:rPr lang="en-US" dirty="0" smtClean="0"/>
              <a:t> ,</a:t>
            </a:r>
          </a:p>
          <a:p>
            <a:pPr algn="l" rtl="0">
              <a:buNone/>
            </a:pPr>
            <a:r>
              <a:rPr lang="en-US" dirty="0" smtClean="0"/>
              <a:t> </a:t>
            </a:r>
            <a:r>
              <a:rPr lang="en-US" dirty="0" smtClean="0"/>
              <a:t>    </a:t>
            </a:r>
            <a:r>
              <a:rPr lang="en-GB" dirty="0" smtClean="0"/>
              <a:t>physical </a:t>
            </a:r>
            <a:r>
              <a:rPr lang="en-GB" dirty="0" smtClean="0"/>
              <a:t>handicap</a:t>
            </a:r>
            <a:endParaRPr lang="en-US" dirty="0" smtClean="0"/>
          </a:p>
          <a:p>
            <a:pPr algn="l" rtl="0">
              <a:buNone/>
            </a:pPr>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1857364"/>
            <a:ext cx="7681914" cy="2071694"/>
          </a:xfrm>
        </p:spPr>
        <p:txBody>
          <a:bodyPr>
            <a:noAutofit/>
          </a:bodyPr>
          <a:lstStyle/>
          <a:p>
            <a:r>
              <a:rPr lang="en-US" sz="4000" dirty="0" smtClean="0"/>
              <a:t>Why is breaking </a:t>
            </a:r>
            <a:r>
              <a:rPr lang="en-US" sz="4000" dirty="0" smtClean="0"/>
              <a:t>bad </a:t>
            </a:r>
            <a:r>
              <a:rPr lang="en-US" sz="4000" dirty="0" smtClean="0"/>
              <a:t>news an important skill to learn  ?  </a:t>
            </a:r>
            <a:endParaRPr lang="ar-SA"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Why is breaking bad news an important </a:t>
            </a:r>
            <a:r>
              <a:rPr lang="en-US" dirty="0" smtClean="0"/>
              <a:t>skill to learn  </a:t>
            </a:r>
            <a:r>
              <a:rPr lang="en-US" dirty="0" smtClean="0"/>
              <a:t>?</a:t>
            </a:r>
            <a:endParaRPr lang="en-US" dirty="0"/>
          </a:p>
        </p:txBody>
      </p:sp>
      <p:sp>
        <p:nvSpPr>
          <p:cNvPr id="3" name="عنصر نائب للمحتوى 2"/>
          <p:cNvSpPr>
            <a:spLocks noGrp="1"/>
          </p:cNvSpPr>
          <p:nvPr>
            <p:ph sz="quarter" idx="1"/>
          </p:nvPr>
        </p:nvSpPr>
        <p:spPr/>
        <p:txBody>
          <a:bodyPr>
            <a:normAutofit/>
          </a:bodyPr>
          <a:lstStyle/>
          <a:p>
            <a:pPr algn="l" rtl="0"/>
            <a:r>
              <a:rPr lang="en-US" dirty="0" smtClean="0"/>
              <a:t> </a:t>
            </a:r>
            <a:r>
              <a:rPr lang="en-US" dirty="0" smtClean="0"/>
              <a:t>Breaking </a:t>
            </a:r>
            <a:r>
              <a:rPr lang="en-US" dirty="0" smtClean="0"/>
              <a:t>bad news to someone is never a pleasant task but breaking it at the wrong time or in the wrong way can be even worse, so it's important to know the best approaches to breaking bad news.</a:t>
            </a:r>
            <a:endParaRPr lang="en-US" dirty="0" smtClean="0"/>
          </a:p>
          <a:p>
            <a:pPr>
              <a:buNone/>
            </a:pPr>
            <a:endParaRPr lang="en-US" dirty="0" smtClean="0"/>
          </a:p>
          <a:p>
            <a:pPr algn="l" rtl="0"/>
            <a:r>
              <a:rPr lang="en-US" dirty="0" smtClean="0"/>
              <a:t>Studies show that patients who have had an  open honest empathic disclosure are more </a:t>
            </a:r>
            <a:r>
              <a:rPr lang="en-US" dirty="0" smtClean="0"/>
              <a:t>likely </a:t>
            </a:r>
            <a:r>
              <a:rPr lang="en-US" dirty="0" smtClean="0"/>
              <a:t>to be compliant with their </a:t>
            </a:r>
            <a:r>
              <a:rPr lang="en-US" dirty="0" smtClean="0"/>
              <a:t>treatment plan and show an overall well being .</a:t>
            </a:r>
            <a:endParaRPr lang="en-US" dirty="0" smtClean="0"/>
          </a:p>
          <a:p>
            <a:pPr algn="l" rtl="0"/>
            <a:endParaRPr lang="en-US" dirty="0"/>
          </a:p>
        </p:txBody>
      </p:sp>
    </p:spTree>
    <p:extLst>
      <p:ext uri="{BB962C8B-B14F-4D97-AF65-F5344CB8AC3E}">
        <p14:creationId xmlns="" xmlns:p14="http://schemas.microsoft.com/office/powerpoint/2010/main" val="1752262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dirty="0" smtClean="0"/>
              <a:t>Why is breaking bad news an important </a:t>
            </a:r>
            <a:r>
              <a:rPr lang="en-US" dirty="0" smtClean="0"/>
              <a:t>skill to learn  </a:t>
            </a:r>
            <a:r>
              <a:rPr lang="en-US" dirty="0" smtClean="0"/>
              <a:t>?</a:t>
            </a:r>
            <a:endParaRPr lang="ar-SA" dirty="0" smtClean="0"/>
          </a:p>
        </p:txBody>
      </p:sp>
      <p:sp>
        <p:nvSpPr>
          <p:cNvPr id="3" name="عنصر نائب للمحتوى 2"/>
          <p:cNvSpPr>
            <a:spLocks noGrp="1"/>
          </p:cNvSpPr>
          <p:nvPr>
            <p:ph sz="quarter" idx="1"/>
          </p:nvPr>
        </p:nvSpPr>
        <p:spPr/>
        <p:txBody>
          <a:bodyPr/>
          <a:lstStyle/>
          <a:p>
            <a:pPr algn="l" rtl="0"/>
            <a:r>
              <a:rPr lang="en-US" dirty="0" smtClean="0"/>
              <a:t>Studies have consistently shown that </a:t>
            </a:r>
            <a:r>
              <a:rPr lang="en-US" dirty="0" smtClean="0"/>
              <a:t>the way </a:t>
            </a:r>
            <a:r>
              <a:rPr lang="en-US" dirty="0" smtClean="0"/>
              <a:t>a doctor or other health or social care professional delivers bad </a:t>
            </a:r>
            <a:r>
              <a:rPr lang="en-US" dirty="0" smtClean="0"/>
              <a:t>news  places </a:t>
            </a:r>
            <a:r>
              <a:rPr lang="en-US" dirty="0" smtClean="0"/>
              <a:t>an </a:t>
            </a:r>
            <a:r>
              <a:rPr lang="en-US" dirty="0" smtClean="0"/>
              <a:t>remarkable mark </a:t>
            </a:r>
            <a:r>
              <a:rPr lang="en-US" dirty="0" smtClean="0"/>
              <a:t>on the </a:t>
            </a:r>
            <a:r>
              <a:rPr lang="en-US" dirty="0" smtClean="0"/>
              <a:t>doctor/professional-patient </a:t>
            </a:r>
            <a:r>
              <a:rPr lang="en-US" dirty="0" smtClean="0"/>
              <a:t>relationship.</a:t>
            </a:r>
            <a:endParaRPr lang="en-US" dirty="0" smtClean="0"/>
          </a:p>
          <a:p>
            <a:pPr algn="l" rtl="0"/>
            <a:endParaRPr lang="en-US" dirty="0" smtClean="0"/>
          </a:p>
          <a:p>
            <a:pPr algn="l" rtl="0"/>
            <a:r>
              <a:rPr lang="en-US" dirty="0" smtClean="0"/>
              <a:t>Medical </a:t>
            </a:r>
            <a:r>
              <a:rPr lang="en-US" dirty="0" smtClean="0"/>
              <a:t>professionals are  </a:t>
            </a:r>
            <a:r>
              <a:rPr lang="en-US" dirty="0" smtClean="0"/>
              <a:t>shown to </a:t>
            </a:r>
            <a:r>
              <a:rPr lang="en-US" dirty="0" smtClean="0"/>
              <a:t>lack  training and education about this </a:t>
            </a:r>
            <a:r>
              <a:rPr lang="en-US" dirty="0" smtClean="0"/>
              <a:t>needed skill </a:t>
            </a:r>
            <a:r>
              <a:rPr lang="en-US" dirty="0" smtClean="0"/>
              <a:t>.</a:t>
            </a:r>
          </a:p>
          <a:p>
            <a:endParaRPr lang="ar-S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How to break bad news?!</a:t>
            </a:r>
            <a:endParaRPr lang="ar-SA" dirty="0"/>
          </a:p>
        </p:txBody>
      </p:sp>
      <p:sp>
        <p:nvSpPr>
          <p:cNvPr id="3" name="عنصر نائب للمحتوى 2"/>
          <p:cNvSpPr>
            <a:spLocks noGrp="1"/>
          </p:cNvSpPr>
          <p:nvPr>
            <p:ph sz="quarter" idx="1"/>
          </p:nvPr>
        </p:nvSpPr>
        <p:spPr/>
        <p:txBody>
          <a:bodyPr/>
          <a:lstStyle/>
          <a:p>
            <a:pPr algn="l" rtl="0"/>
            <a:r>
              <a:rPr lang="en-US" dirty="0" smtClean="0"/>
              <a:t>Jose is a 62-year-old man who just </a:t>
            </a:r>
            <a:r>
              <a:rPr lang="en-US" dirty="0" smtClean="0"/>
              <a:t>had a needle biopsy of the lung  showing adenocarcinoma. </a:t>
            </a:r>
            <a:r>
              <a:rPr lang="en-US" dirty="0" smtClean="0"/>
              <a:t>You run into his brother in the hall, and he begs you not to tell Jose because the knowledge would kill him even faster. A family conference to discuss the prognosis is already scheduled for later that </a:t>
            </a:r>
            <a:r>
              <a:rPr lang="en-US" dirty="0" smtClean="0"/>
              <a:t>afternoon . </a:t>
            </a:r>
          </a:p>
          <a:p>
            <a:pPr algn="l" rtl="0"/>
            <a:endParaRPr lang="en-US" dirty="0" smtClean="0"/>
          </a:p>
          <a:p>
            <a:pPr algn="l" rtl="0"/>
            <a:r>
              <a:rPr lang="en-US" dirty="0" smtClean="0"/>
              <a:t>How </a:t>
            </a:r>
            <a:r>
              <a:rPr lang="en-US" dirty="0" smtClean="0"/>
              <a:t>should you handle this?</a:t>
            </a:r>
          </a:p>
          <a:p>
            <a:pPr algn="l" rtl="0"/>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268</TotalTime>
  <Words>1452</Words>
  <Application>Microsoft Office PowerPoint</Application>
  <PresentationFormat>عرض على الشاشة (3:4)‏</PresentationFormat>
  <Paragraphs>122</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مشربية</vt:lpstr>
      <vt:lpstr>Breaking bad news</vt:lpstr>
      <vt:lpstr>Objectives </vt:lpstr>
      <vt:lpstr>What is bad news?</vt:lpstr>
      <vt:lpstr>What is bad news?</vt:lpstr>
      <vt:lpstr>What is bad news?</vt:lpstr>
      <vt:lpstr>Why is breaking bad news an important skill to learn  ?  </vt:lpstr>
      <vt:lpstr>Why is breaking bad news an important skill to learn  ?</vt:lpstr>
      <vt:lpstr>Why is breaking bad news an important skill to learn  ?</vt:lpstr>
      <vt:lpstr>How to break bad news?!</vt:lpstr>
      <vt:lpstr>How to break bad news?!</vt:lpstr>
      <vt:lpstr>Setting</vt:lpstr>
      <vt:lpstr>Finding out how much the patient knows. </vt:lpstr>
      <vt:lpstr>Perception</vt:lpstr>
      <vt:lpstr>Finding out how much the patient wants to know.</vt:lpstr>
      <vt:lpstr>Invitation</vt:lpstr>
      <vt:lpstr>Sharing the information.</vt:lpstr>
      <vt:lpstr>Knowledge</vt:lpstr>
      <vt:lpstr>Responding to the patients feelings.</vt:lpstr>
      <vt:lpstr>Empathy</vt:lpstr>
      <vt:lpstr>Planning and follow-through.</vt:lpstr>
      <vt:lpstr>Strategy and summary </vt:lpstr>
      <vt:lpstr>What to do ?</vt:lpstr>
      <vt:lpstr>How to do it?</vt:lpstr>
      <vt:lpstr>What not to do?</vt:lpstr>
      <vt:lpstr>Thank you for your kind attention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Breaking bad news</dc:title>
  <dc:creator>MD</dc:creator>
  <cp:lastModifiedBy>domain</cp:lastModifiedBy>
  <cp:revision>28</cp:revision>
  <dcterms:created xsi:type="dcterms:W3CDTF">2012-10-14T13:03:16Z</dcterms:created>
  <dcterms:modified xsi:type="dcterms:W3CDTF">2012-10-14T19:04:50Z</dcterms:modified>
</cp:coreProperties>
</file>