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9" r:id="rId3"/>
    <p:sldId id="290" r:id="rId4"/>
    <p:sldId id="291" r:id="rId5"/>
    <p:sldId id="292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7" r:id="rId20"/>
    <p:sldId id="308" r:id="rId21"/>
    <p:sldId id="309" r:id="rId22"/>
    <p:sldId id="310" r:id="rId23"/>
    <p:sldId id="313" r:id="rId24"/>
    <p:sldId id="267" r:id="rId25"/>
    <p:sldId id="268" r:id="rId26"/>
    <p:sldId id="26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18" r:id="rId44"/>
    <p:sldId id="314" r:id="rId45"/>
    <p:sldId id="256" r:id="rId46"/>
    <p:sldId id="257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315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660"/>
  </p:normalViewPr>
  <p:slideViewPr>
    <p:cSldViewPr>
      <p:cViewPr>
        <p:scale>
          <a:sx n="72" d="100"/>
          <a:sy n="72" d="100"/>
        </p:scale>
        <p:origin x="-162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01524"/>
          </a:xfrm>
        </p:spPr>
        <p:txBody>
          <a:bodyPr>
            <a:normAutofit fontScale="90000"/>
          </a:bodyPr>
          <a:lstStyle/>
          <a:p>
            <a:r>
              <a:rPr lang="en-US" dirty="0"/>
              <a:t>Approach to obese </a:t>
            </a:r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2" y="76200"/>
            <a:ext cx="3043264" cy="2154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3" y="581811"/>
            <a:ext cx="1931702" cy="2749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962400"/>
            <a:ext cx="4191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most common ways to assess </a:t>
            </a:r>
            <a:r>
              <a:rPr lang="en-US" dirty="0" smtClean="0"/>
              <a:t>weight </a:t>
            </a:r>
            <a:r>
              <a:rPr lang="en-US" dirty="0"/>
              <a:t>and measure health risks related to </a:t>
            </a:r>
            <a:r>
              <a:rPr lang="en-US" dirty="0" smtClean="0"/>
              <a:t>weight </a:t>
            </a:r>
            <a:r>
              <a:rPr lang="en-US" dirty="0"/>
              <a:t>are: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Body mass index (</a:t>
            </a:r>
            <a:r>
              <a:rPr lang="en-US" b="1" dirty="0">
                <a:solidFill>
                  <a:srgbClr val="00B0F0"/>
                </a:solidFill>
              </a:rPr>
              <a:t>BMI</a:t>
            </a:r>
            <a:r>
              <a:rPr lang="en-US" b="1" dirty="0" smtClean="0"/>
              <a:t>).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B0F0"/>
                </a:solidFill>
              </a:rPr>
              <a:t>Waist </a:t>
            </a:r>
            <a:r>
              <a:rPr lang="en-US" b="1" dirty="0" smtClean="0">
                <a:solidFill>
                  <a:srgbClr val="00B0F0"/>
                </a:solidFill>
              </a:rPr>
              <a:t>circumference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Waist/Hip ratio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59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pic>
        <p:nvPicPr>
          <p:cNvPr id="3074" name="Picture 2" descr="http://www.ukhairdressers.com/f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4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038600"/>
            <a:ext cx="428625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2209801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Body Mass Index (BMI) is a number calculated from a person's weight and height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BMI </a:t>
            </a:r>
            <a:r>
              <a:rPr lang="en-US" sz="2400" dirty="0"/>
              <a:t>is a fairly reliable indicator of body fatness for most people.</a:t>
            </a:r>
          </a:p>
        </p:txBody>
      </p:sp>
    </p:spTree>
    <p:extLst>
      <p:ext uri="{BB962C8B-B14F-4D97-AF65-F5344CB8AC3E}">
        <p14:creationId xmlns:p14="http://schemas.microsoft.com/office/powerpoint/2010/main" val="41388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according to BMI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22226"/>
              </p:ext>
            </p:extLst>
          </p:nvPr>
        </p:nvGraphicFramePr>
        <p:xfrm>
          <a:off x="1371600" y="2743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BMI from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Till BMI of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Underweight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&lt;18.5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Healthy weight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24.9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Overweight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29.9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Obesity 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34.9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Obesity II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39.9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Obesity III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40&lt;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"/>
            <a:ext cx="831532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52182"/>
            <a:ext cx="2563080" cy="191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13" y="4610101"/>
            <a:ext cx="4224387" cy="2201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Waist circumference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16944"/>
              </p:ext>
            </p:extLst>
          </p:nvPr>
        </p:nvGraphicFramePr>
        <p:xfrm>
          <a:off x="685800" y="2565400"/>
          <a:ext cx="78486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Gender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Waist circumference 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Complications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94cm &lt;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Increased risk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102cm &lt;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Highly increased risk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Women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80cm &lt;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Increased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risk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88cm</a:t>
                      </a:r>
                      <a:r>
                        <a:rPr lang="en-US" b="1" baseline="0" dirty="0" smtClean="0"/>
                        <a:t> &lt;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Highly increased risk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according to </a:t>
            </a:r>
            <a:r>
              <a:rPr lang="en-US" dirty="0" smtClean="0"/>
              <a:t>Waist/Hip </a:t>
            </a:r>
            <a:r>
              <a:rPr lang="en-US" dirty="0"/>
              <a:t>ratio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26351"/>
              </p:ext>
            </p:extLst>
          </p:nvPr>
        </p:nvGraphicFramePr>
        <p:xfrm>
          <a:off x="1223964" y="2397442"/>
          <a:ext cx="6777036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59012"/>
                <a:gridCol w="2259012"/>
                <a:gridCol w="22590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Android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Gynoid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W/H</a:t>
                      </a:r>
                      <a:r>
                        <a:rPr lang="en-US" b="1" baseline="0" dirty="0" smtClean="0"/>
                        <a:t> ratio &gt;1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W/H ratio &lt;1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W/H</a:t>
                      </a:r>
                      <a:r>
                        <a:rPr lang="en-US" b="1" baseline="0" dirty="0" smtClean="0"/>
                        <a:t> ratio &gt;.8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W/H ratio &lt;.8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000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Worldwide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2008, </a:t>
            </a:r>
            <a:r>
              <a:rPr lang="en-US" b="1" dirty="0">
                <a:solidFill>
                  <a:srgbClr val="00B0F0"/>
                </a:solidFill>
              </a:rPr>
              <a:t>35% of adults aged 20+ were</a:t>
            </a:r>
            <a:r>
              <a:rPr lang="en-US" b="1" u="sng" dirty="0">
                <a:solidFill>
                  <a:srgbClr val="00B0F0"/>
                </a:solidFill>
              </a:rPr>
              <a:t> overweigh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dirty="0"/>
              <a:t> (</a:t>
            </a:r>
            <a:r>
              <a:rPr lang="en-US" i="1" dirty="0">
                <a:solidFill>
                  <a:srgbClr val="FFC000"/>
                </a:solidFill>
              </a:rPr>
              <a:t>BMI ≥ 25 kg/m2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/>
              <a:t>In 2008, </a:t>
            </a:r>
            <a:r>
              <a:rPr lang="en-US" b="1" dirty="0">
                <a:solidFill>
                  <a:srgbClr val="00B0F0"/>
                </a:solidFill>
              </a:rPr>
              <a:t>10% of men and 14% of women in the world were </a:t>
            </a:r>
            <a:r>
              <a:rPr lang="en-US" b="1" u="sng" dirty="0">
                <a:solidFill>
                  <a:srgbClr val="00B0F0"/>
                </a:solidFill>
              </a:rPr>
              <a:t>obese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FFC000"/>
                </a:solidFill>
              </a:rPr>
              <a:t>BMI ≥30 kg/m2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estimated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205 million men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297 million women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over the age of 20 </a:t>
            </a:r>
            <a:r>
              <a:rPr lang="en-US" b="1" u="sng" dirty="0">
                <a:solidFill>
                  <a:srgbClr val="00B0F0"/>
                </a:solidFill>
              </a:rPr>
              <a:t>were </a:t>
            </a:r>
            <a:r>
              <a:rPr lang="en-US" b="1" u="sng" dirty="0" smtClean="0">
                <a:solidFill>
                  <a:srgbClr val="00B0F0"/>
                </a:solidFill>
              </a:rPr>
              <a:t>obese </a:t>
            </a:r>
            <a:r>
              <a:rPr lang="en-US" dirty="0" smtClean="0"/>
              <a:t>worldwide.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4999" r="23379" b="37675"/>
          <a:stretch/>
        </p:blipFill>
        <p:spPr bwMode="auto">
          <a:xfrm>
            <a:off x="609600" y="381000"/>
            <a:ext cx="800667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25868" r="6077" b="16840"/>
          <a:stretch/>
        </p:blipFill>
        <p:spPr bwMode="auto">
          <a:xfrm>
            <a:off x="609600" y="3352800"/>
            <a:ext cx="8006671" cy="30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" y="2362200"/>
            <a:ext cx="1981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Obesity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457200" y="5257800"/>
            <a:ext cx="1981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Over weight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21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 </a:t>
            </a:r>
            <a:r>
              <a:rPr lang="en-US" b="1" dirty="0" smtClean="0">
                <a:solidFill>
                  <a:srgbClr val="7030A0"/>
                </a:solidFill>
              </a:rPr>
              <a:t>2009–2010: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35.7</a:t>
            </a:r>
            <a:r>
              <a:rPr lang="en-US" b="1" dirty="0">
                <a:solidFill>
                  <a:srgbClr val="00B0F0"/>
                </a:solidFill>
              </a:rPr>
              <a:t>% of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U.S. adults</a:t>
            </a:r>
            <a:r>
              <a:rPr lang="en-US" b="1" dirty="0">
                <a:solidFill>
                  <a:srgbClr val="00B0F0"/>
                </a:solidFill>
              </a:rPr>
              <a:t> were </a:t>
            </a:r>
            <a:r>
              <a:rPr lang="en-US" b="1" dirty="0" smtClean="0">
                <a:solidFill>
                  <a:srgbClr val="00B0F0"/>
                </a:solidFill>
              </a:rPr>
              <a:t>obese.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16.9</a:t>
            </a:r>
            <a:r>
              <a:rPr lang="en-US" b="1" dirty="0">
                <a:solidFill>
                  <a:srgbClr val="00B0F0"/>
                </a:solidFill>
              </a:rPr>
              <a:t>% of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U.S.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children and adolescents </a:t>
            </a:r>
            <a:r>
              <a:rPr lang="en-US" b="1" dirty="0">
                <a:solidFill>
                  <a:srgbClr val="00B0F0"/>
                </a:solidFill>
              </a:rPr>
              <a:t>were </a:t>
            </a:r>
            <a:r>
              <a:rPr lang="en-US" b="1" dirty="0" smtClean="0">
                <a:solidFill>
                  <a:srgbClr val="00B0F0"/>
                </a:solidFill>
              </a:rPr>
              <a:t>obese.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5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92500"/>
          </a:bodyPr>
          <a:lstStyle/>
          <a:p>
            <a:pPr indent="-34290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Definition and Importance.</a:t>
            </a:r>
          </a:p>
          <a:p>
            <a:pPr indent="-34290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Diagnosis and Classification.</a:t>
            </a:r>
          </a:p>
          <a:p>
            <a:pPr indent="-34290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Prevalence (local and worldwide).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causes of obesity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community.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Prevention of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obesity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community.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Evidence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based approach to decrease weight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indent="-3429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Role of health team, medical students, and school health in dealing with obesity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community.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KSA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2013044"/>
            <a:ext cx="5698082" cy="2101755"/>
            <a:chOff x="2836318" y="2013045"/>
            <a:chExt cx="5698082" cy="21017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3" t="40470" r="7064" b="30799"/>
            <a:stretch/>
          </p:blipFill>
          <p:spPr bwMode="auto">
            <a:xfrm>
              <a:off x="2836318" y="2013045"/>
              <a:ext cx="5698082" cy="21017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8" t="80769" r="42372" b="12116"/>
            <a:stretch/>
          </p:blipFill>
          <p:spPr bwMode="auto">
            <a:xfrm>
              <a:off x="3748903" y="2425421"/>
              <a:ext cx="823546" cy="4416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8104637" cy="158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Local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17,232 </a:t>
            </a:r>
            <a:r>
              <a:rPr lang="en-US" dirty="0"/>
              <a:t>Saudi subjects from selected households who participated in the study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The </a:t>
            </a:r>
            <a:r>
              <a:rPr lang="en-US" b="1" dirty="0">
                <a:solidFill>
                  <a:srgbClr val="00B0F0"/>
                </a:solidFill>
              </a:rPr>
              <a:t>prevalence of </a:t>
            </a:r>
            <a:r>
              <a:rPr lang="en-US" b="1" u="sng" dirty="0">
                <a:solidFill>
                  <a:srgbClr val="00B0F0"/>
                </a:solidFill>
              </a:rPr>
              <a:t>overweight</a:t>
            </a:r>
            <a:r>
              <a:rPr lang="en-US" b="1" dirty="0">
                <a:solidFill>
                  <a:srgbClr val="00B0F0"/>
                </a:solidFill>
              </a:rPr>
              <a:t> was 36.9%. </a:t>
            </a:r>
            <a:r>
              <a:rPr lang="en-US" dirty="0"/>
              <a:t>Overweight is significantly more prevalent in males (</a:t>
            </a:r>
            <a:r>
              <a:rPr lang="en-US" b="1" dirty="0">
                <a:solidFill>
                  <a:srgbClr val="FFC000"/>
                </a:solidFill>
              </a:rPr>
              <a:t>42.4%</a:t>
            </a:r>
            <a:r>
              <a:rPr lang="en-US" dirty="0"/>
              <a:t>) compared </a:t>
            </a:r>
            <a:r>
              <a:rPr lang="en-US" dirty="0" smtClean="0"/>
              <a:t>to(</a:t>
            </a:r>
            <a:r>
              <a:rPr lang="en-US" b="1" dirty="0" smtClean="0">
                <a:solidFill>
                  <a:srgbClr val="FFC000"/>
                </a:solidFill>
              </a:rPr>
              <a:t>31.8%</a:t>
            </a:r>
            <a:r>
              <a:rPr lang="en-US" dirty="0" smtClean="0"/>
              <a:t>)in females.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The overall </a:t>
            </a:r>
            <a:r>
              <a:rPr lang="en-US" b="1" dirty="0">
                <a:solidFill>
                  <a:srgbClr val="00B0F0"/>
                </a:solidFill>
              </a:rPr>
              <a:t>prevalence of </a:t>
            </a:r>
            <a:r>
              <a:rPr lang="en-US" b="1" u="sng" dirty="0">
                <a:solidFill>
                  <a:srgbClr val="00B0F0"/>
                </a:solidFill>
              </a:rPr>
              <a:t>obesity</a:t>
            </a:r>
            <a:r>
              <a:rPr lang="en-US" b="1" dirty="0">
                <a:solidFill>
                  <a:srgbClr val="00B0F0"/>
                </a:solidFill>
              </a:rPr>
              <a:t> was </a:t>
            </a:r>
            <a:r>
              <a:rPr lang="en-US" b="1" dirty="0" smtClean="0">
                <a:solidFill>
                  <a:srgbClr val="00B0F0"/>
                </a:solidFill>
              </a:rPr>
              <a:t>35.5% (</a:t>
            </a:r>
            <a:r>
              <a:rPr lang="en-US" b="1" dirty="0" smtClean="0">
                <a:solidFill>
                  <a:srgbClr val="FFC000"/>
                </a:solidFill>
              </a:rPr>
              <a:t>Females </a:t>
            </a:r>
            <a:r>
              <a:rPr lang="en-US" b="1" dirty="0">
                <a:solidFill>
                  <a:srgbClr val="FFC000"/>
                </a:solidFill>
              </a:rPr>
              <a:t>are </a:t>
            </a:r>
            <a:r>
              <a:rPr lang="en-US" b="1" dirty="0" smtClean="0">
                <a:solidFill>
                  <a:srgbClr val="FFC000"/>
                </a:solidFill>
              </a:rPr>
              <a:t>44</a:t>
            </a:r>
            <a:r>
              <a:rPr lang="en-US" b="1" dirty="0">
                <a:solidFill>
                  <a:srgbClr val="FFC000"/>
                </a:solidFill>
              </a:rPr>
              <a:t>%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FFC000"/>
                </a:solidFill>
              </a:rPr>
              <a:t>males 26.4</a:t>
            </a:r>
            <a:r>
              <a:rPr lang="en-US" b="1" dirty="0" smtClean="0">
                <a:solidFill>
                  <a:srgbClr val="FFC000"/>
                </a:solidFill>
              </a:rPr>
              <a:t>%</a:t>
            </a:r>
            <a:r>
              <a:rPr lang="en-US" b="1" dirty="0" smtClean="0">
                <a:solidFill>
                  <a:srgbClr val="00B0F0"/>
                </a:solidFill>
              </a:rPr>
              <a:t>).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Severe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(gross) obesity was 3.2%. 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73588"/>
              </p:ext>
            </p:extLst>
          </p:nvPr>
        </p:nvGraphicFramePr>
        <p:xfrm>
          <a:off x="685800" y="5212080"/>
          <a:ext cx="7772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Males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Females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Overweight</a:t>
                      </a:r>
                      <a:endParaRPr lang="en-US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42.4%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34.8%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36.9%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Obese</a:t>
                      </a:r>
                      <a:endParaRPr lang="en-US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26.4%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44%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35.5%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92500"/>
          </a:bodyPr>
          <a:lstStyle/>
          <a:p>
            <a:pPr indent="-3429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Definition and Importance.</a:t>
            </a:r>
          </a:p>
          <a:p>
            <a:pPr indent="-3429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Diagnosis and Classification.</a:t>
            </a:r>
          </a:p>
          <a:p>
            <a:pPr indent="-3429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Prevalence (local and worldwide).</a:t>
            </a:r>
          </a:p>
          <a:p>
            <a:pPr indent="-34290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Common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causes of obesity in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community.</a:t>
            </a:r>
          </a:p>
          <a:p>
            <a:pPr indent="-34290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Prevention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obesity in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community.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Evidence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based approach to decrease weight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indent="-3429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Role of health team, medical students, and school health in dealing with obesity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community.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2880320" cy="2610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3861048"/>
            <a:ext cx="4013200" cy="599440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835"/>
            <a:ext cx="8208912" cy="67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ocus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359" y="8835"/>
            <a:ext cx="4427984" cy="18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952328" cy="20882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04" y="679508"/>
            <a:ext cx="8229600" cy="4801720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2400" dirty="0">
                <a:latin typeface="+mj-lt"/>
              </a:rPr>
              <a:t>The fundamental cause of obesity and overweight is an energy imbalance between calories consumed and calories expended. Globally, there has been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109728" indent="0" algn="l" rtl="0" fontAlgn="base">
              <a:buNone/>
            </a:pPr>
            <a:endParaRPr lang="en-US" sz="2400" dirty="0">
              <a:latin typeface="+mj-lt"/>
            </a:endParaRPr>
          </a:p>
          <a:p>
            <a:pPr algn="l" rtl="0" fontAlgn="base"/>
            <a:r>
              <a:rPr lang="en-US" sz="2400" dirty="0">
                <a:solidFill>
                  <a:srgbClr val="00B050"/>
                </a:solidFill>
                <a:latin typeface="+mj-lt"/>
              </a:rPr>
              <a:t>an increased intake of energy-dense foods that are high in fat, salt and sugars but low in vitamins, minerals and other micronutrients; and</a:t>
            </a:r>
          </a:p>
          <a:p>
            <a:pPr algn="l" rtl="0" fontAlgn="base"/>
            <a:r>
              <a:rPr lang="en-US" sz="2400" dirty="0">
                <a:solidFill>
                  <a:srgbClr val="FF0000"/>
                </a:solidFill>
                <a:latin typeface="+mj-lt"/>
              </a:rPr>
              <a:t>a decrease in physical activity due to the increasingly sedentary nature of many forms of work, changing modes of transportation, and increasing urbanization.</a:t>
            </a:r>
          </a:p>
          <a:p>
            <a:pPr algn="l" rtl="0"/>
            <a:endParaRPr lang="ar-S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91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229600" cy="1066800"/>
          </a:xfrm>
        </p:spPr>
        <p:txBody>
          <a:bodyPr/>
          <a:lstStyle/>
          <a:p>
            <a:r>
              <a:rPr lang="en-US" dirty="0" smtClean="0"/>
              <a:t>1- Diet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57" y="1828800"/>
            <a:ext cx="8327843" cy="4724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From </a:t>
            </a:r>
            <a:r>
              <a:rPr lang="en-US" dirty="0">
                <a:latin typeface="+mj-lt"/>
              </a:rPr>
              <a:t>the early 1970s to the late 1990s the average calories available per person per </a:t>
            </a:r>
            <a:r>
              <a:rPr lang="en-US" dirty="0" smtClean="0">
                <a:latin typeface="+mj-lt"/>
              </a:rPr>
              <a:t>day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increased</a:t>
            </a:r>
            <a:r>
              <a:rPr lang="en-US" dirty="0">
                <a:latin typeface="+mj-lt"/>
              </a:rPr>
              <a:t> in all parts of the world except Eastern Europe. The United States had the highest availability with 3,654 calories per person in 1996</a:t>
            </a:r>
            <a:r>
              <a:rPr lang="en-US" dirty="0" smtClean="0">
                <a:latin typeface="+mj-lt"/>
              </a:rPr>
              <a:t>.</a:t>
            </a:r>
            <a:r>
              <a:rPr lang="en-US" dirty="0">
                <a:latin typeface="+mj-lt"/>
              </a:rPr>
              <a:t> This increased further in 2003 to 3,754</a:t>
            </a:r>
            <a:r>
              <a:rPr lang="en-US" dirty="0" smtClean="0">
                <a:latin typeface="+mj-lt"/>
              </a:rPr>
              <a:t>.</a:t>
            </a:r>
            <a:r>
              <a:rPr lang="en-US" dirty="0"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During </a:t>
            </a:r>
            <a:r>
              <a:rPr lang="en-US" dirty="0">
                <a:latin typeface="+mj-lt"/>
              </a:rPr>
              <a:t>the late 1990s Europeans had 3,394 calories per person, in the developing areas of Asia there were 2,648 calories per person, and in sub-Saharan Africa people had 2,176 calories per person</a:t>
            </a:r>
            <a:r>
              <a:rPr lang="en-US" dirty="0" smtClean="0">
                <a:latin typeface="+mj-lt"/>
              </a:rPr>
              <a:t>.</a:t>
            </a:r>
            <a:r>
              <a:rPr lang="en-US" dirty="0">
                <a:latin typeface="+mj-lt"/>
              </a:rPr>
              <a:t> Total calorie consumption has been found to be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related to obesity</a:t>
            </a:r>
            <a:r>
              <a:rPr lang="en-US" dirty="0" smtClean="0">
                <a:latin typeface="+mj-lt"/>
              </a:rPr>
              <a:t>.</a:t>
            </a:r>
            <a:endParaRPr lang="ar-SA" dirty="0">
              <a:latin typeface="+mj-lt"/>
            </a:endParaRPr>
          </a:p>
        </p:txBody>
      </p:sp>
      <p:pic>
        <p:nvPicPr>
          <p:cNvPr id="4" name="Picture 3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362200" y="381000"/>
            <a:ext cx="20196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9124121" cy="6858000"/>
          </a:xfrm>
        </p:spPr>
      </p:pic>
    </p:spTree>
    <p:extLst>
      <p:ext uri="{BB962C8B-B14F-4D97-AF65-F5344CB8AC3E}">
        <p14:creationId xmlns:p14="http://schemas.microsoft.com/office/powerpoint/2010/main" val="15342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Sedentary </a:t>
            </a:r>
            <a:r>
              <a:rPr lang="en-US" b="1" dirty="0" smtClean="0"/>
              <a:t>lifestyle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latin typeface="+mj-lt"/>
              </a:rPr>
              <a:t>Worldwide there has been a large shift towards less physically demanding work</a:t>
            </a:r>
            <a:r>
              <a:rPr lang="en-US" sz="2000" dirty="0" smtClean="0">
                <a:latin typeface="+mj-lt"/>
              </a:rPr>
              <a:t>,</a:t>
            </a:r>
            <a:r>
              <a:rPr lang="en-US" sz="2000" dirty="0">
                <a:latin typeface="+mj-lt"/>
              </a:rPr>
              <a:t> and currently at least 60% of the world's population gets insufficient exercise</a:t>
            </a:r>
            <a:r>
              <a:rPr lang="en-US" sz="2000" dirty="0" smtClean="0">
                <a:latin typeface="+mj-lt"/>
              </a:rPr>
              <a:t>.</a:t>
            </a:r>
            <a:r>
              <a:rPr lang="en-US" sz="2000" dirty="0">
                <a:latin typeface="+mj-lt"/>
              </a:rPr>
              <a:t> This is primarily due to increasing use of mechanized transportation and a greater prevalence of labor-saving technology in the </a:t>
            </a:r>
            <a:r>
              <a:rPr lang="en-US" sz="2000" dirty="0" smtClean="0">
                <a:latin typeface="+mj-lt"/>
              </a:rPr>
              <a:t>home.</a:t>
            </a:r>
          </a:p>
          <a:p>
            <a:pPr algn="l" rtl="0"/>
            <a:endParaRPr lang="en-US" sz="2000" dirty="0">
              <a:latin typeface="+mj-lt"/>
            </a:endParaRPr>
          </a:p>
          <a:p>
            <a:pPr algn="l" rtl="0"/>
            <a:r>
              <a:rPr lang="en-US" sz="2000" dirty="0" smtClean="0">
                <a:latin typeface="+mj-lt"/>
              </a:rPr>
              <a:t> In </a:t>
            </a:r>
            <a:r>
              <a:rPr lang="en-US" sz="2000" dirty="0">
                <a:latin typeface="+mj-lt"/>
              </a:rPr>
              <a:t>children, there appear to be declines in levels of physical activity due to less walking and physical </a:t>
            </a:r>
            <a:r>
              <a:rPr lang="en-US" sz="2000" dirty="0" smtClean="0">
                <a:latin typeface="+mj-lt"/>
              </a:rPr>
              <a:t>education. </a:t>
            </a:r>
          </a:p>
          <a:p>
            <a:pPr algn="l" rtl="0"/>
            <a:endParaRPr lang="en-US" sz="2000" dirty="0">
              <a:latin typeface="+mj-lt"/>
            </a:endParaRPr>
          </a:p>
          <a:p>
            <a:pPr algn="l" rtl="0"/>
            <a:r>
              <a:rPr lang="en-US" sz="2000" dirty="0" smtClean="0">
                <a:latin typeface="+mj-lt"/>
              </a:rPr>
              <a:t>The</a:t>
            </a:r>
            <a:r>
              <a:rPr lang="en-US" sz="2000" dirty="0">
                <a:latin typeface="+mj-lt"/>
              </a:rPr>
              <a:t> World Health Organization indicates people worldwide are taking up less active recreational </a:t>
            </a:r>
            <a:r>
              <a:rPr lang="en-US" sz="2000" dirty="0" smtClean="0">
                <a:latin typeface="+mj-lt"/>
              </a:rPr>
              <a:t>pursuits.</a:t>
            </a:r>
          </a:p>
        </p:txBody>
      </p:sp>
    </p:spTree>
    <p:extLst>
      <p:ext uri="{BB962C8B-B14F-4D97-AF65-F5344CB8AC3E}">
        <p14:creationId xmlns:p14="http://schemas.microsoft.com/office/powerpoint/2010/main" val="11321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40" y="929754"/>
            <a:ext cx="5040560" cy="5953848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+mj-lt"/>
              </a:rPr>
              <a:t>In both children and adults, there is an association between television viewing time and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the risk of obesity. 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review found 63 of 73 studies (86%) showed an increased rate of childhood obesity with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increased media exposure</a:t>
            </a:r>
            <a:r>
              <a:rPr lang="en-US" dirty="0">
                <a:latin typeface="+mj-lt"/>
              </a:rPr>
              <a:t>, with rates increasing proportionally to time spent watching television.</a:t>
            </a:r>
          </a:p>
          <a:p>
            <a:pPr algn="l" rtl="0"/>
            <a:endParaRPr lang="ar-SA" dirty="0">
              <a:latin typeface="+mj-lt"/>
            </a:endParaRPr>
          </a:p>
          <a:p>
            <a:endParaRPr lang="ar-S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40" y="3352800"/>
            <a:ext cx="3490860" cy="3166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8144" y="1700808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TV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Genetics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6792"/>
            <a:ext cx="8153400" cy="4873728"/>
          </a:xfrm>
        </p:spPr>
        <p:txBody>
          <a:bodyPr>
            <a:noAutofit/>
          </a:bodyPr>
          <a:lstStyle/>
          <a:p>
            <a:pPr marL="365125" indent="-255588" algn="l" rtl="0"/>
            <a:r>
              <a:rPr lang="en-US" dirty="0">
                <a:latin typeface="+mj-lt"/>
              </a:rPr>
              <a:t>Like many other medical conditions, obesity is the result of an interplay between genetic and environmental </a:t>
            </a:r>
            <a:r>
              <a:rPr lang="en-US" dirty="0" smtClean="0">
                <a:latin typeface="+mj-lt"/>
              </a:rPr>
              <a:t>factors.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Polymorphisms</a:t>
            </a:r>
            <a:r>
              <a:rPr lang="en-US" dirty="0" smtClean="0">
                <a:latin typeface="+mj-lt"/>
              </a:rPr>
              <a:t> in various</a:t>
            </a:r>
            <a:r>
              <a:rPr lang="en-US" dirty="0">
                <a:latin typeface="+mj-lt"/>
              </a:rPr>
              <a:t> </a:t>
            </a:r>
            <a:r>
              <a:rPr lang="en-US" dirty="0" smtClean="0">
                <a:latin typeface="+mj-lt"/>
              </a:rPr>
              <a:t>genes controlling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appetite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and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metabolism </a:t>
            </a:r>
            <a:r>
              <a:rPr lang="en-US" dirty="0" smtClean="0">
                <a:latin typeface="+mj-lt"/>
              </a:rPr>
              <a:t>predispose to </a:t>
            </a:r>
            <a:r>
              <a:rPr lang="en-US" dirty="0">
                <a:latin typeface="+mj-lt"/>
              </a:rPr>
              <a:t>obesity when sufficient food energy </a:t>
            </a:r>
            <a:r>
              <a:rPr lang="en-US" dirty="0" smtClean="0">
                <a:latin typeface="+mj-lt"/>
              </a:rPr>
              <a:t>present.</a:t>
            </a:r>
          </a:p>
          <a:p>
            <a:pPr marL="365125" indent="-255588" algn="l" rtl="0"/>
            <a:r>
              <a:rPr lang="en-US" dirty="0" smtClean="0">
                <a:latin typeface="+mj-lt"/>
              </a:rPr>
              <a:t>People </a:t>
            </a:r>
            <a:r>
              <a:rPr lang="en-US" dirty="0">
                <a:latin typeface="+mj-lt"/>
              </a:rPr>
              <a:t>with two copies of the 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FTO gene</a:t>
            </a:r>
            <a:r>
              <a:rPr lang="en-US" dirty="0">
                <a:latin typeface="+mj-lt"/>
              </a:rPr>
              <a:t> (fat mass and obesity associated gene) has been found on average to weigh 3–4 kg more and have a 1.67-fold greater risk of obesity compared </a:t>
            </a:r>
            <a:r>
              <a:rPr lang="en-US" dirty="0" smtClean="0">
                <a:latin typeface="+mj-lt"/>
              </a:rPr>
              <a:t>to normal people.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5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/>
          <a:lstStyle/>
          <a:p>
            <a:r>
              <a:rPr lang="en-US" b="1" dirty="0" smtClean="0"/>
              <a:t>Genetics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+mj-lt"/>
              </a:rPr>
              <a:t>Obesity is a major feature in several syndromes, such as </a:t>
            </a:r>
            <a:r>
              <a:rPr lang="en-US" dirty="0" err="1">
                <a:latin typeface="+mj-lt"/>
              </a:rPr>
              <a:t>Prader-Willi</a:t>
            </a:r>
            <a:r>
              <a:rPr lang="en-US" dirty="0">
                <a:latin typeface="+mj-lt"/>
              </a:rPr>
              <a:t> syndrome, </a:t>
            </a:r>
            <a:r>
              <a:rPr lang="en-US" dirty="0" err="1">
                <a:latin typeface="+mj-lt"/>
              </a:rPr>
              <a:t>Bardet-Biedl</a:t>
            </a:r>
            <a:r>
              <a:rPr lang="en-US" dirty="0">
                <a:latin typeface="+mj-lt"/>
              </a:rPr>
              <a:t> syndrome, Cohen syndrome, and MOMO syndrome. (The term "non-</a:t>
            </a:r>
            <a:r>
              <a:rPr lang="en-US" dirty="0" err="1">
                <a:latin typeface="+mj-lt"/>
              </a:rPr>
              <a:t>syndromic</a:t>
            </a:r>
            <a:r>
              <a:rPr lang="en-US" dirty="0">
                <a:latin typeface="+mj-lt"/>
              </a:rPr>
              <a:t> obesity" is sometimes used to exclude these conditions.)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Prader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Willi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syndrome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095928" cy="4325112"/>
          </a:xfrm>
        </p:spPr>
        <p:txBody>
          <a:bodyPr/>
          <a:lstStyle/>
          <a:p>
            <a:pPr algn="l" rtl="0"/>
            <a:r>
              <a:rPr lang="en-US" dirty="0">
                <a:latin typeface="+mj-lt"/>
              </a:rPr>
              <a:t>low muscle tone, short stature, incomplete sexual development, cognitive disabilities, problem behaviors, and a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chronic feeling of hunger</a:t>
            </a:r>
            <a:r>
              <a:rPr lang="en-US" dirty="0">
                <a:latin typeface="+mj-lt"/>
              </a:rPr>
              <a:t> that can lead to excessive eating and life-threatening obesity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/>
            <a:endParaRPr lang="en-US" dirty="0">
              <a:latin typeface="+mj-lt"/>
            </a:endParaRPr>
          </a:p>
          <a:p>
            <a:pPr algn="l" rtl="0"/>
            <a:r>
              <a:rPr lang="en-US" dirty="0" err="1">
                <a:latin typeface="+mj-lt"/>
              </a:rPr>
              <a:t>Prader</a:t>
            </a:r>
            <a:r>
              <a:rPr lang="en-US" dirty="0">
                <a:latin typeface="+mj-lt"/>
              </a:rPr>
              <a:t>–</a:t>
            </a:r>
            <a:r>
              <a:rPr lang="en-US" dirty="0" err="1">
                <a:latin typeface="+mj-lt"/>
              </a:rPr>
              <a:t>Willi</a:t>
            </a:r>
            <a:r>
              <a:rPr lang="en-US" dirty="0">
                <a:latin typeface="+mj-lt"/>
              </a:rPr>
              <a:t> syndrome patients </a:t>
            </a:r>
            <a:r>
              <a:rPr lang="en-US" dirty="0" smtClean="0">
                <a:latin typeface="+mj-lt"/>
              </a:rPr>
              <a:t>have </a:t>
            </a:r>
            <a:r>
              <a:rPr lang="en-US" u="sng" dirty="0" smtClean="0">
                <a:solidFill>
                  <a:srgbClr val="FF0000"/>
                </a:solidFill>
                <a:latin typeface="+mj-lt"/>
              </a:rPr>
              <a:t>high</a:t>
            </a:r>
            <a:r>
              <a:rPr lang="en-US" u="sng" dirty="0">
                <a:solidFill>
                  <a:srgbClr val="FF0000"/>
                </a:solidFill>
                <a:latin typeface="+mj-lt"/>
              </a:rPr>
              <a:t> </a:t>
            </a:r>
            <a:r>
              <a:rPr lang="en-US" u="sng" dirty="0" smtClean="0">
                <a:solidFill>
                  <a:srgbClr val="FF0000"/>
                </a:solidFill>
                <a:latin typeface="+mj-lt"/>
              </a:rPr>
              <a:t>ghrelin </a:t>
            </a:r>
            <a:r>
              <a:rPr lang="en-US" dirty="0" smtClean="0">
                <a:latin typeface="+mj-lt"/>
              </a:rPr>
              <a:t>levels.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3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en-US" dirty="0" smtClean="0"/>
              <a:t>Other causes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j-lt"/>
              </a:rPr>
              <a:t>Hypothyroidism</a:t>
            </a:r>
            <a:r>
              <a:rPr lang="en-US" dirty="0">
                <a:latin typeface="+mj-lt"/>
              </a:rPr>
              <a:t>, Cushing's syndrome, growth hormone </a:t>
            </a:r>
            <a:r>
              <a:rPr lang="en-US" dirty="0" smtClean="0">
                <a:latin typeface="+mj-lt"/>
              </a:rPr>
              <a:t>deficiency.</a:t>
            </a:r>
          </a:p>
          <a:p>
            <a:pPr algn="l" rtl="0"/>
            <a:r>
              <a:rPr lang="en-US" dirty="0" smtClean="0">
                <a:latin typeface="+mj-lt"/>
              </a:rPr>
              <a:t>Eating disorders: binge </a:t>
            </a:r>
            <a:r>
              <a:rPr lang="en-US" dirty="0">
                <a:latin typeface="+mj-lt"/>
              </a:rPr>
              <a:t>eating </a:t>
            </a:r>
            <a:r>
              <a:rPr lang="en-US" dirty="0" smtClean="0">
                <a:latin typeface="+mj-lt"/>
              </a:rPr>
              <a:t>disorder and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night eating </a:t>
            </a:r>
            <a:r>
              <a:rPr lang="en-US" dirty="0">
                <a:latin typeface="+mj-lt"/>
              </a:rPr>
              <a:t>syndrome.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9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0668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2060"/>
                </a:solidFill>
              </a:rPr>
              <a:t>Binge eating </a:t>
            </a:r>
            <a:r>
              <a:rPr lang="en-US" dirty="0" smtClean="0">
                <a:solidFill>
                  <a:srgbClr val="002060"/>
                </a:solidFill>
              </a:rPr>
              <a:t>disorder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latin typeface="+mj-lt"/>
              </a:rPr>
              <a:t>Periodically does not exercise control over consumption of food.</a:t>
            </a:r>
          </a:p>
          <a:p>
            <a:pPr algn="l" rtl="0"/>
            <a:r>
              <a:rPr lang="en-US" sz="2000" dirty="0">
                <a:latin typeface="+mj-lt"/>
              </a:rPr>
              <a:t>Feels loss of control over eating during binge.</a:t>
            </a:r>
          </a:p>
          <a:p>
            <a:pPr algn="l" rtl="0"/>
            <a:r>
              <a:rPr lang="en-US" sz="2000" dirty="0">
                <a:latin typeface="+mj-lt"/>
              </a:rPr>
              <a:t>Eats an unusually large amount of food at one time, far more than an average person would eat.</a:t>
            </a:r>
          </a:p>
          <a:p>
            <a:pPr algn="l" rtl="0"/>
            <a:r>
              <a:rPr lang="en-US" sz="2000" dirty="0">
                <a:latin typeface="+mj-lt"/>
              </a:rPr>
              <a:t>Eats much more quickly during binge episodes than during normal eating episodes.</a:t>
            </a:r>
          </a:p>
          <a:p>
            <a:pPr algn="l" rtl="0"/>
            <a:r>
              <a:rPr lang="en-US" sz="2000" dirty="0">
                <a:latin typeface="+mj-lt"/>
              </a:rPr>
              <a:t>Eats until physically uncomfortable and </a:t>
            </a:r>
            <a:r>
              <a:rPr lang="en-US" sz="2000" dirty="0" smtClean="0">
                <a:latin typeface="+mj-lt"/>
              </a:rPr>
              <a:t>nauseated.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000" dirty="0">
                <a:latin typeface="+mj-lt"/>
              </a:rPr>
              <a:t>Eats when depressed or bored.</a:t>
            </a:r>
          </a:p>
          <a:p>
            <a:pPr algn="l" rtl="0"/>
            <a:r>
              <a:rPr lang="en-US" sz="2000" dirty="0">
                <a:latin typeface="+mj-lt"/>
              </a:rPr>
              <a:t>Eats large amounts of food even when not really hungry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  <a:p>
            <a:pPr algn="l" rtl="0"/>
            <a:r>
              <a:rPr lang="en-US" sz="2000" dirty="0">
                <a:latin typeface="+mj-lt"/>
              </a:rPr>
              <a:t>Feels disgusted, depressed, or </a:t>
            </a:r>
            <a:r>
              <a:rPr lang="en-US" sz="2000" dirty="0" smtClean="0">
                <a:latin typeface="+mj-lt"/>
              </a:rPr>
              <a:t>guilty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after </a:t>
            </a:r>
            <a:r>
              <a:rPr lang="en-US" sz="2000" dirty="0">
                <a:latin typeface="+mj-lt"/>
              </a:rPr>
              <a:t>binge eating.</a:t>
            </a:r>
          </a:p>
          <a:p>
            <a:pPr algn="l" rtl="0"/>
            <a:r>
              <a:rPr lang="en-US" sz="2000" dirty="0">
                <a:latin typeface="+mj-lt"/>
              </a:rPr>
              <a:t>Experiences rapid weight gain/sudden onset of obesity.</a:t>
            </a:r>
          </a:p>
          <a:p>
            <a:pPr algn="l" rtl="0"/>
            <a:endParaRPr lang="ar-S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Binge eating disorder: </a:t>
            </a:r>
            <a:r>
              <a:rPr lang="en-US" dirty="0" smtClean="0">
                <a:solidFill>
                  <a:srgbClr val="002060"/>
                </a:solidFill>
              </a:rPr>
              <a:t>cause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/>
          <a:lstStyle/>
          <a:p>
            <a:pPr algn="l" rtl="0"/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 </a:t>
            </a:r>
            <a:r>
              <a:rPr lang="en-US" dirty="0">
                <a:latin typeface="+mj-lt"/>
              </a:rPr>
              <a:t>root of such behavior </a:t>
            </a:r>
            <a:r>
              <a:rPr lang="en-US" dirty="0" smtClean="0">
                <a:latin typeface="+mj-lt"/>
              </a:rPr>
              <a:t>might be </a:t>
            </a:r>
            <a:r>
              <a:rPr lang="en-US" dirty="0">
                <a:latin typeface="+mj-lt"/>
              </a:rPr>
              <a:t>linked to rigid dieting practices. Binge eating may begin when individuals recover from an adoption of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rigid eating habits</a:t>
            </a:r>
            <a:r>
              <a:rPr lang="en-US" dirty="0">
                <a:latin typeface="+mj-lt"/>
              </a:rPr>
              <a:t>. When under a strict diet that mimics the effects of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starvation</a:t>
            </a:r>
            <a:r>
              <a:rPr lang="en-US" dirty="0">
                <a:latin typeface="+mj-lt"/>
              </a:rPr>
              <a:t>, the body may be preparing for a new type of behavior pattern, one that consumes a large amount of food in a relatively short period of time.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3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336600"/>
                </a:solidFill>
              </a:rPr>
              <a:t>Prevention</a:t>
            </a:r>
            <a:endParaRPr lang="ar-SA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336600"/>
                </a:solidFill>
                <a:latin typeface="+mj-lt"/>
              </a:rPr>
              <a:t>T</a:t>
            </a:r>
            <a:r>
              <a:rPr lang="en-US" dirty="0" smtClean="0">
                <a:solidFill>
                  <a:srgbClr val="336600"/>
                </a:solidFill>
                <a:latin typeface="+mj-lt"/>
              </a:rPr>
              <a:t>he </a:t>
            </a:r>
            <a:r>
              <a:rPr lang="en-US" dirty="0">
                <a:solidFill>
                  <a:srgbClr val="336600"/>
                </a:solidFill>
                <a:latin typeface="+mj-lt"/>
              </a:rPr>
              <a:t>steps to prevent weight gain are the same as the steps to lose weight</a:t>
            </a:r>
            <a:r>
              <a:rPr lang="en-US" dirty="0" smtClean="0">
                <a:solidFill>
                  <a:srgbClr val="336600"/>
                </a:solidFill>
                <a:latin typeface="+mj-lt"/>
              </a:rPr>
              <a:t>:</a:t>
            </a:r>
          </a:p>
          <a:p>
            <a:pPr marL="109728" indent="0" algn="l" rtl="0">
              <a:buNone/>
            </a:pPr>
            <a:endParaRPr lang="en-US" dirty="0" smtClean="0">
              <a:latin typeface="+mj-lt"/>
            </a:endParaRPr>
          </a:p>
          <a:p>
            <a:pPr algn="l" rtl="0"/>
            <a:r>
              <a:rPr lang="en-US" dirty="0">
                <a:solidFill>
                  <a:srgbClr val="00B050"/>
                </a:solidFill>
                <a:latin typeface="+mj-lt"/>
              </a:rPr>
              <a:t>D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aily exercise</a:t>
            </a:r>
          </a:p>
          <a:p>
            <a:pPr algn="l" rtl="0"/>
            <a:r>
              <a:rPr lang="en-US" dirty="0">
                <a:solidFill>
                  <a:srgbClr val="00B050"/>
                </a:solidFill>
                <a:latin typeface="+mj-lt"/>
              </a:rPr>
              <a:t>H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ealthy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diet, and a long-term commitment to watch what you eat and drink</a:t>
            </a:r>
            <a:endParaRPr lang="ar-SA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6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regularly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+mj-lt"/>
              </a:rPr>
              <a:t>According to the American College of Sports Medicine, you need to get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150 to 250 minutes of moderate-intensity activity a week</a:t>
            </a:r>
            <a:r>
              <a:rPr lang="en-US" dirty="0">
                <a:latin typeface="+mj-lt"/>
              </a:rPr>
              <a:t> to prevent weight gain.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Moderately </a:t>
            </a:r>
            <a:r>
              <a:rPr lang="en-US" dirty="0">
                <a:latin typeface="+mj-lt"/>
              </a:rPr>
              <a:t>intense physical activities include </a:t>
            </a:r>
            <a:r>
              <a:rPr lang="en-US" dirty="0">
                <a:solidFill>
                  <a:srgbClr val="FF9900"/>
                </a:solidFill>
                <a:latin typeface="+mj-lt"/>
              </a:rPr>
              <a:t>fast walking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solidFill>
                  <a:srgbClr val="FF9900"/>
                </a:solidFill>
                <a:latin typeface="+mj-lt"/>
              </a:rPr>
              <a:t>swimming</a:t>
            </a:r>
            <a:endParaRPr lang="ar-SA" dirty="0">
              <a:solidFill>
                <a:srgbClr val="FF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1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n-US" b="1" dirty="0"/>
              <a:t>Eat healthy meals and snacks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68" y="2864344"/>
            <a:ext cx="3682752" cy="2857504"/>
          </a:xfrm>
        </p:spPr>
        <p:txBody>
          <a:bodyPr/>
          <a:lstStyle/>
          <a:p>
            <a:pPr marL="109728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low-calorie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, nutrient-dense foods, such as fruits, vegetables and whole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grains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algn="l" rtl="0"/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2756332"/>
            <a:ext cx="3322712" cy="2641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saturated fat, alcohol and limit sweets.</a:t>
            </a:r>
            <a:endParaRPr lang="ar-S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Double Bracket 8"/>
          <p:cNvSpPr/>
          <p:nvPr/>
        </p:nvSpPr>
        <p:spPr>
          <a:xfrm>
            <a:off x="609600" y="2492896"/>
            <a:ext cx="3672408" cy="3168352"/>
          </a:xfrm>
          <a:prstGeom prst="bracketPair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ouble Bracket 9"/>
          <p:cNvSpPr/>
          <p:nvPr/>
        </p:nvSpPr>
        <p:spPr>
          <a:xfrm>
            <a:off x="5145008" y="2492895"/>
            <a:ext cx="3236992" cy="2448272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043608" y="2238464"/>
            <a:ext cx="2520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Focus on</a:t>
            </a:r>
            <a:endParaRPr lang="ar-SA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64" y="2171556"/>
            <a:ext cx="2520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Avoid</a:t>
            </a:r>
            <a:endParaRPr lang="ar-SA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16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685801"/>
            <a:ext cx="6777317" cy="2133600"/>
          </a:xfrm>
        </p:spPr>
        <p:txBody>
          <a:bodyPr>
            <a:normAutofit/>
          </a:bodyPr>
          <a:lstStyle/>
          <a:p>
            <a:r>
              <a:rPr lang="en-US" dirty="0"/>
              <a:t>Obesity means having too much body </a:t>
            </a:r>
            <a:r>
              <a:rPr lang="en-US" dirty="0" smtClean="0"/>
              <a:t>fat (</a:t>
            </a:r>
            <a:r>
              <a:rPr lang="en-US" sz="2800" i="1" dirty="0" smtClean="0"/>
              <a:t>it </a:t>
            </a:r>
            <a:r>
              <a:rPr lang="en-US" sz="2800" i="1" dirty="0"/>
              <a:t>is not the same as being overweight, which means weighing too </a:t>
            </a:r>
            <a:r>
              <a:rPr lang="en-US" sz="2800" i="1" dirty="0" smtClean="0"/>
              <a:t>much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/>
          <a:stretch/>
        </p:blipFill>
        <p:spPr bwMode="auto">
          <a:xfrm>
            <a:off x="4800600" y="2819400"/>
            <a:ext cx="3810000" cy="357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590800"/>
            <a:ext cx="434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</a:rPr>
              <a:t>A person may be overweight from extra muscle, bone, or water, as well as from having too much fat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Both </a:t>
            </a:r>
            <a:r>
              <a:rPr lang="en-US" sz="2400" dirty="0"/>
              <a:t>terms mean that a person's weight is higher than what is thought to be healthy for his or her height.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Monitor your weight regularly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258816" cy="4325112"/>
          </a:xfrm>
        </p:spPr>
        <p:txBody>
          <a:bodyPr/>
          <a:lstStyle/>
          <a:p>
            <a:pPr algn="l" rtl="0"/>
            <a:r>
              <a:rPr lang="en-US" dirty="0">
                <a:latin typeface="+mj-lt"/>
              </a:rPr>
              <a:t>Monitoring your weight can tell you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whether your efforts are working</a:t>
            </a:r>
            <a:r>
              <a:rPr lang="en-US" dirty="0">
                <a:latin typeface="+mj-lt"/>
              </a:rPr>
              <a:t> and can help you detect small weight gains before they become big problems.</a:t>
            </a:r>
            <a:endParaRPr lang="ar-SA" dirty="0">
              <a:latin typeface="+mj-lt"/>
            </a:endParaRPr>
          </a:p>
        </p:txBody>
      </p:sp>
      <p:pic>
        <p:nvPicPr>
          <p:cNvPr id="4" name="Picture 3" descr="obese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76872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Infants</a:t>
            </a:r>
            <a:endParaRPr lang="ar-SA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+mj-lt"/>
              </a:rPr>
              <a:t>According to the American Academy of </a:t>
            </a:r>
            <a:r>
              <a:rPr lang="en-US" dirty="0" smtClean="0">
                <a:latin typeface="+mj-lt"/>
              </a:rPr>
              <a:t>Pediatrics and </a:t>
            </a:r>
            <a:r>
              <a:rPr lang="en-US" dirty="0">
                <a:latin typeface="+mj-lt"/>
              </a:rPr>
              <a:t>the CDC,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breastfed babies are less likely to become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overweight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/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CDC also reports that the </a:t>
            </a:r>
            <a:r>
              <a:rPr lang="en-US" b="1" u="sng" dirty="0">
                <a:latin typeface="+mj-lt"/>
              </a:rPr>
              <a:t>longer</a:t>
            </a:r>
            <a:r>
              <a:rPr lang="en-US" dirty="0">
                <a:latin typeface="+mj-lt"/>
              </a:rPr>
              <a:t> babies are breastfed, the less likely they are to become overweight as they grow older.</a:t>
            </a:r>
            <a:endParaRPr lang="ar-S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7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Children</a:t>
            </a:r>
            <a:endParaRPr lang="ar-S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5956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>
                <a:latin typeface="+mj-lt"/>
              </a:rPr>
              <a:t>Be a role model</a:t>
            </a:r>
            <a:r>
              <a:rPr lang="en-US" dirty="0">
                <a:latin typeface="+mj-lt"/>
              </a:rPr>
              <a:t>. Parents who eat healthy foods and participate in physical activity set an example so that a child is more likely to do the same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/>
            <a:r>
              <a:rPr lang="en-US" b="1" dirty="0">
                <a:latin typeface="+mj-lt"/>
              </a:rPr>
              <a:t>Encourage physical </a:t>
            </a:r>
            <a:r>
              <a:rPr lang="en-US" b="1" dirty="0" smtClean="0">
                <a:latin typeface="+mj-lt"/>
              </a:rPr>
              <a:t>activity</a:t>
            </a:r>
            <a:r>
              <a:rPr lang="en-US" b="1" dirty="0" smtClean="0">
                <a:latin typeface="+mj-lt"/>
              </a:rPr>
              <a:t>.</a:t>
            </a:r>
          </a:p>
          <a:p>
            <a:r>
              <a:rPr lang="en-US" b="1" dirty="0">
                <a:latin typeface="+mj-lt"/>
              </a:rPr>
              <a:t>Reduce "screen" time in front of </a:t>
            </a:r>
            <a:r>
              <a:rPr lang="en-US" b="1" dirty="0" smtClean="0">
                <a:latin typeface="+mj-lt"/>
              </a:rPr>
              <a:t>TV and </a:t>
            </a:r>
            <a:r>
              <a:rPr lang="en-US" b="1" dirty="0">
                <a:latin typeface="+mj-lt"/>
              </a:rPr>
              <a:t>computer to less than two hours daily.</a:t>
            </a:r>
            <a:endParaRPr lang="en-US" b="1" dirty="0">
              <a:latin typeface="+mj-lt"/>
            </a:endParaRPr>
          </a:p>
          <a:p>
            <a:pPr algn="l" rtl="0"/>
            <a:r>
              <a:rPr lang="en-US" b="1" dirty="0">
                <a:latin typeface="+mj-lt"/>
              </a:rPr>
              <a:t>Avoid using food as a </a:t>
            </a:r>
            <a:r>
              <a:rPr lang="en-US" b="1" dirty="0" smtClean="0">
                <a:latin typeface="+mj-lt"/>
              </a:rPr>
              <a:t>reward.</a:t>
            </a:r>
          </a:p>
          <a:p>
            <a:pPr algn="l" rtl="0"/>
            <a:r>
              <a:rPr lang="en-US" b="1" dirty="0">
                <a:latin typeface="+mj-lt"/>
              </a:rPr>
              <a:t>Encourage children to drink water rather than beverages with added sugar, such as soft </a:t>
            </a:r>
            <a:r>
              <a:rPr lang="en-US" b="1" dirty="0" smtClean="0">
                <a:latin typeface="+mj-lt"/>
              </a:rPr>
              <a:t>drinks.</a:t>
            </a:r>
            <a:endParaRPr lang="ar-SA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3" y="533400"/>
            <a:ext cx="1838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81396"/>
            <a:ext cx="7086600" cy="531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62484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b="1" dirty="0">
                <a:latin typeface="+mj-lt"/>
              </a:rPr>
              <a:t>If the FDA really did their job</a:t>
            </a:r>
            <a:r>
              <a:rPr lang="en-US" sz="3200" b="1" dirty="0" smtClean="0">
                <a:latin typeface="+mj-lt"/>
              </a:rPr>
              <a:t>...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9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92500"/>
          </a:bodyPr>
          <a:lstStyle/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and Importance.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Diagnosis and Classification.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Prevalence (local and worldwide).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causes of obesity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community.</a:t>
            </a:r>
          </a:p>
          <a:p>
            <a:pPr indent="-34290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Prevention of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obesity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community.</a:t>
            </a:r>
          </a:p>
          <a:p>
            <a:pPr indent="-34290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Evidence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based approach to decrease weight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342900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Role of health team, medical students, and school health in dealing with obesity in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community.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352800"/>
            <a:ext cx="4267199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Role of health team, medical students, and school health in dealing with obesity in the community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199"/>
            <a:ext cx="3542816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team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prevention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weight gain offer the only effective way to control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obesity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Efforts amongst </a:t>
            </a:r>
            <a:r>
              <a:rPr lang="en-US" dirty="0"/>
              <a:t>individuals and whole community was not that effective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make it effective ???</a:t>
            </a:r>
          </a:p>
        </p:txBody>
      </p:sp>
    </p:spTree>
    <p:extLst>
      <p:ext uri="{BB962C8B-B14F-4D97-AF65-F5344CB8AC3E}">
        <p14:creationId xmlns:p14="http://schemas.microsoft.com/office/powerpoint/2010/main" val="39748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need </a:t>
            </a:r>
            <a:r>
              <a:rPr lang="en-US" dirty="0" smtClean="0"/>
              <a:t>comprehensive </a:t>
            </a:r>
            <a:r>
              <a:rPr lang="en-US" dirty="0"/>
              <a:t>range of </a:t>
            </a:r>
            <a:r>
              <a:rPr lang="en-US" dirty="0" smtClean="0"/>
              <a:t>strategies </a:t>
            </a:r>
            <a:r>
              <a:rPr lang="en-US" dirty="0"/>
              <a:t>that target those with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existing </a:t>
            </a:r>
            <a:r>
              <a:rPr lang="en-US" dirty="0"/>
              <a:t>weight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high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whole </a:t>
            </a:r>
            <a:r>
              <a:rPr lang="en-US" dirty="0"/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086913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Primary</a:t>
            </a:r>
            <a:r>
              <a:rPr lang="en-US" dirty="0"/>
              <a:t>: less </a:t>
            </a:r>
            <a:r>
              <a:rPr lang="en-US" dirty="0" smtClean="0"/>
              <a:t>incidence.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Secondary: less rates.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Tertiary: less disability.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47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  <a:r>
              <a:rPr lang="en-US" dirty="0"/>
              <a:t>?!!</a:t>
            </a:r>
          </a:p>
        </p:txBody>
      </p:sp>
    </p:spTree>
    <p:extLst>
      <p:ext uri="{BB962C8B-B14F-4D97-AF65-F5344CB8AC3E}">
        <p14:creationId xmlns:p14="http://schemas.microsoft.com/office/powerpoint/2010/main" val="394880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Overweight and obesity are defined as abnormal or excessive fat accumulation that presents a risk to health. 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a BMI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greater than or equal to 25 is </a:t>
            </a:r>
            <a:r>
              <a:rPr lang="en-US" b="1" dirty="0" smtClean="0">
                <a:solidFill>
                  <a:srgbClr val="FFC000"/>
                </a:solidFill>
              </a:rPr>
              <a:t>overweight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 BMI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greater than or equal to 30 is </a:t>
            </a:r>
            <a:r>
              <a:rPr lang="en-US" b="1" dirty="0">
                <a:solidFill>
                  <a:srgbClr val="FFC000"/>
                </a:solidFill>
              </a:rPr>
              <a:t>obesity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institute of medicine classification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01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levels of prevention efforts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universal </a:t>
            </a:r>
            <a:r>
              <a:rPr lang="en-US" dirty="0"/>
              <a:t>or public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selective(for </a:t>
            </a:r>
            <a:r>
              <a:rPr lang="en-US" dirty="0"/>
              <a:t>sub groups above average risk of developing obesity)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indicated: high </a:t>
            </a:r>
            <a:r>
              <a:rPr lang="en-US" dirty="0"/>
              <a:t>risk </a:t>
            </a:r>
            <a:r>
              <a:rPr lang="en-US" dirty="0" smtClean="0"/>
              <a:t>individuals.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2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</a:t>
            </a:r>
            <a:r>
              <a:rPr lang="en-US" dirty="0"/>
              <a:t>of schools: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education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</a:t>
            </a:r>
            <a:r>
              <a:rPr lang="en-US" dirty="0"/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 services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nutrition </a:t>
            </a:r>
            <a:r>
              <a:rPr lang="en-US" dirty="0"/>
              <a:t>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staff </a:t>
            </a:r>
            <a:r>
              <a:rPr lang="en-US" dirty="0"/>
              <a:t>health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educations for family</a:t>
            </a:r>
          </a:p>
        </p:txBody>
      </p:sp>
    </p:spTree>
    <p:extLst>
      <p:ext uri="{BB962C8B-B14F-4D97-AF65-F5344CB8AC3E}">
        <p14:creationId xmlns:p14="http://schemas.microsoft.com/office/powerpoint/2010/main" val="40397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Metabolic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complications of obesity in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children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I</a:t>
            </a:r>
            <a:r>
              <a:rPr lang="en-US" b="1" dirty="0" smtClean="0"/>
              <a:t>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Medical intervention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C: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Surgical intervention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90600"/>
            <a:ext cx="6777317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is now </a:t>
            </a:r>
            <a:r>
              <a:rPr lang="en-US" dirty="0">
                <a:solidFill>
                  <a:srgbClr val="00B0F0"/>
                </a:solidFill>
              </a:rPr>
              <a:t>accumulating evidence, generally of poor quality that surgical interventions</a:t>
            </a:r>
            <a:r>
              <a:rPr lang="en-US" dirty="0"/>
              <a:t> (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laparoscopic adjustable gastric banding </a:t>
            </a:r>
            <a:r>
              <a:rPr lang="en-US" i="1" dirty="0"/>
              <a:t>and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Roux-en-Y gastric bypass</a:t>
            </a:r>
            <a:r>
              <a:rPr lang="en-US" dirty="0"/>
              <a:t>) </a:t>
            </a:r>
            <a:r>
              <a:rPr lang="en-US" dirty="0">
                <a:solidFill>
                  <a:srgbClr val="00B0F0"/>
                </a:solidFill>
              </a:rPr>
              <a:t>provide excellent sustained weight loss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and improvement in comorbidity and quality of life in selected older children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Their </a:t>
            </a:r>
            <a:r>
              <a:rPr lang="en-US" dirty="0">
                <a:solidFill>
                  <a:srgbClr val="00B0F0"/>
                </a:solidFill>
              </a:rPr>
              <a:t>benefits in adults are </a:t>
            </a:r>
            <a:r>
              <a:rPr lang="en-US" u="sng" dirty="0">
                <a:solidFill>
                  <a:srgbClr val="00B0F0"/>
                </a:solidFill>
              </a:rPr>
              <a:t>well demonstrated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Surgery </a:t>
            </a:r>
            <a:r>
              <a:rPr lang="en-US" dirty="0"/>
              <a:t>comes with risk, both immediate and in the future, as does severe obesity. Carefully weighing risk and benefit is challenging for the individual and for health service providers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Careful </a:t>
            </a:r>
            <a:r>
              <a:rPr lang="en-US" dirty="0"/>
              <a:t>health outcomes research with registries and well-conducted trials will provide better direction in the future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the meantime, we should move forward ethically and cautiously in providing more intensive obesity management in children.</a:t>
            </a:r>
          </a:p>
        </p:txBody>
      </p:sp>
    </p:spTree>
    <p:extLst>
      <p:ext uri="{BB962C8B-B14F-4D97-AF65-F5344CB8AC3E}">
        <p14:creationId xmlns:p14="http://schemas.microsoft.com/office/powerpoint/2010/main" val="777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5943600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World Health Organization</a:t>
            </a:r>
            <a:r>
              <a:rPr lang="en-US" sz="1600" dirty="0"/>
              <a:t>. “Obesity and </a:t>
            </a:r>
            <a:r>
              <a:rPr lang="en-US" sz="1600" dirty="0" smtClean="0"/>
              <a:t>overweight - fact sheet”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Centers of Disease Control </a:t>
            </a:r>
            <a:r>
              <a:rPr lang="en-US" sz="1600" dirty="0"/>
              <a:t>and Prevention “Prevalence of Obesity in the United States, </a:t>
            </a:r>
            <a:r>
              <a:rPr lang="en-US" sz="1600" dirty="0" smtClean="0"/>
              <a:t>2009–2010”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i="1" dirty="0"/>
              <a:t>Al-</a:t>
            </a:r>
            <a:r>
              <a:rPr lang="en-US" sz="1600" i="1" dirty="0" err="1"/>
              <a:t>Nozha</a:t>
            </a:r>
            <a:r>
              <a:rPr lang="en-US" sz="1600" i="1" dirty="0"/>
              <a:t> MM, Al-</a:t>
            </a:r>
            <a:r>
              <a:rPr lang="en-US" sz="1600" i="1" dirty="0" err="1"/>
              <a:t>Mazrou</a:t>
            </a:r>
            <a:r>
              <a:rPr lang="en-US" sz="1600" i="1" dirty="0"/>
              <a:t> YY, Al-</a:t>
            </a:r>
            <a:r>
              <a:rPr lang="en-US" sz="1600" i="1" dirty="0" err="1"/>
              <a:t>Maatouq</a:t>
            </a:r>
            <a:r>
              <a:rPr lang="en-US" sz="1600" i="1" dirty="0"/>
              <a:t> MA, </a:t>
            </a:r>
            <a:r>
              <a:rPr lang="en-US" sz="1600" i="1" dirty="0" err="1"/>
              <a:t>Arafah</a:t>
            </a:r>
            <a:r>
              <a:rPr lang="en-US" sz="1600" i="1" dirty="0"/>
              <a:t> MR, Khalil MZ, Khan NB, Al-</a:t>
            </a:r>
            <a:r>
              <a:rPr lang="en-US" sz="1600" i="1" dirty="0" err="1"/>
              <a:t>Marzouki</a:t>
            </a:r>
            <a:r>
              <a:rPr lang="en-US" sz="1600" i="1" dirty="0"/>
              <a:t> K, Abdullah MA, Al-</a:t>
            </a:r>
            <a:r>
              <a:rPr lang="en-US" sz="1600" i="1" dirty="0" err="1"/>
              <a:t>Khadra</a:t>
            </a:r>
            <a:r>
              <a:rPr lang="en-US" sz="1600" i="1" dirty="0"/>
              <a:t> AH, Al-</a:t>
            </a:r>
            <a:r>
              <a:rPr lang="en-US" sz="1600" i="1" dirty="0" err="1"/>
              <a:t>Harthi</a:t>
            </a:r>
            <a:r>
              <a:rPr lang="en-US" sz="1600" i="1" dirty="0"/>
              <a:t> SS, Al-</a:t>
            </a:r>
            <a:r>
              <a:rPr lang="en-US" sz="1600" i="1" dirty="0" err="1"/>
              <a:t>Shahid</a:t>
            </a:r>
            <a:r>
              <a:rPr lang="en-US" sz="1600" i="1" dirty="0"/>
              <a:t> MS, Al-</a:t>
            </a:r>
            <a:r>
              <a:rPr lang="en-US" sz="1600" i="1" dirty="0" err="1"/>
              <a:t>Mobeireek</a:t>
            </a:r>
            <a:r>
              <a:rPr lang="en-US" sz="1600" i="1" dirty="0"/>
              <a:t> A, </a:t>
            </a:r>
            <a:r>
              <a:rPr lang="en-US" sz="1600" i="1" dirty="0" err="1"/>
              <a:t>Nouh</a:t>
            </a:r>
            <a:r>
              <a:rPr lang="en-US" sz="1600" i="1" dirty="0"/>
              <a:t> MS</a:t>
            </a:r>
            <a:r>
              <a:rPr lang="en-US" sz="1600" dirty="0"/>
              <a:t>. </a:t>
            </a:r>
            <a:r>
              <a:rPr lang="en-US" sz="1600" b="1" dirty="0"/>
              <a:t>Obesity in Saudi Arabia</a:t>
            </a:r>
            <a:r>
              <a:rPr lang="en-US" sz="1600" dirty="0" smtClean="0"/>
              <a:t>. </a:t>
            </a:r>
            <a:r>
              <a:rPr lang="en-US" sz="1600" u="sng" dirty="0" smtClean="0"/>
              <a:t>Saudi </a:t>
            </a:r>
            <a:r>
              <a:rPr lang="en-US" sz="1600" u="sng" dirty="0"/>
              <a:t>Med J</a:t>
            </a:r>
            <a:r>
              <a:rPr lang="en-US" sz="1600" dirty="0"/>
              <a:t>. 2005 May;26(5):824-9</a:t>
            </a:r>
            <a:r>
              <a:rPr lang="en-US" sz="1600" dirty="0" smtClean="0"/>
              <a:t>.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/>
              <a:t>"Why Extreme Dieting Sometimes Leads To Eating Disorder Treatment" http://www.casapalmera.com/articles/relationship-between-dieting-and-eating-disorders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“Questions </a:t>
            </a:r>
            <a:r>
              <a:rPr lang="en-US" sz="1600" dirty="0"/>
              <a:t>and Answers on </a:t>
            </a:r>
            <a:r>
              <a:rPr lang="en-US" sz="1600" dirty="0" err="1"/>
              <a:t>Prader-Willi</a:t>
            </a:r>
            <a:r>
              <a:rPr lang="en-US" sz="1600" dirty="0"/>
              <a:t> Syndrome". </a:t>
            </a:r>
            <a:r>
              <a:rPr lang="en-US" sz="1600" dirty="0" err="1"/>
              <a:t>Prader-Willi</a:t>
            </a:r>
            <a:r>
              <a:rPr lang="en-US" sz="1600" dirty="0"/>
              <a:t> Syndrome Association. Retrieved February 2, 2012.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http</a:t>
            </a:r>
            <a:r>
              <a:rPr lang="en-US" sz="1600" dirty="0"/>
              <a:t>://www.mayoclinic.com/health/obesity/DS00314/DSECTION=prevention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http</a:t>
            </a:r>
            <a:r>
              <a:rPr lang="en-US" sz="1600" dirty="0"/>
              <a:t>://www.stjohnprovidence.org/HealthInfoLib/swArticle.aspx?85,P07863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"</a:t>
            </a:r>
            <a:r>
              <a:rPr lang="en-US" sz="1600" dirty="0" err="1" smtClean="0"/>
              <a:t>EarthTrends</a:t>
            </a:r>
            <a:r>
              <a:rPr lang="en-US" sz="1600" dirty="0"/>
              <a:t>: Nutrition: Calorie supply per capita". World Resources Institute. Retrieved Oct. 18, 2009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err="1" smtClean="0"/>
              <a:t>Rosenheck</a:t>
            </a:r>
            <a:r>
              <a:rPr lang="en-US" sz="1600" dirty="0" smtClean="0"/>
              <a:t> </a:t>
            </a:r>
            <a:r>
              <a:rPr lang="en-US" sz="1600" dirty="0"/>
              <a:t>R (November 2008). "</a:t>
            </a:r>
            <a:r>
              <a:rPr lang="en-US" sz="1600" b="1" dirty="0"/>
              <a:t>Fast food consumption and increased caloric intake: a systematic review of a trajectory towards weight gain and obesity risk</a:t>
            </a:r>
            <a:r>
              <a:rPr lang="en-US" sz="1600" dirty="0"/>
              <a:t>". </a:t>
            </a:r>
            <a:r>
              <a:rPr lang="en-US" sz="1600" dirty="0" err="1"/>
              <a:t>Obes</a:t>
            </a:r>
            <a:r>
              <a:rPr lang="en-US" sz="1600" dirty="0"/>
              <a:t> Rev 9 (6): 535–47. doi:10.1111/j.1467-789X.2008.00477.x. PMID 18346099.</a:t>
            </a:r>
          </a:p>
          <a:p>
            <a:pPr marL="525780" indent="-457200">
              <a:buFont typeface="+mj-lt"/>
              <a:buAutoNum type="arabicParenR"/>
            </a:pPr>
            <a:r>
              <a:rPr lang="en-US" sz="1600" dirty="0" smtClean="0"/>
              <a:t>"WHO </a:t>
            </a:r>
            <a:r>
              <a:rPr lang="en-US" sz="1600" dirty="0"/>
              <a:t>| Physical Inactivity: A Global Public Health Problem". World Health Organization. Retrieved February 22, 2009.</a:t>
            </a:r>
            <a:endParaRPr lang="en-US" sz="1600" dirty="0" smtClean="0"/>
          </a:p>
          <a:p>
            <a:pPr marL="508000" indent="-439738">
              <a:buFont typeface="+mj-lt"/>
              <a:buAutoNum type="arabicParenR"/>
            </a:pPr>
            <a:r>
              <a:rPr lang="en-US" sz="1600" i="1" dirty="0"/>
              <a:t>Dixon JB, Jones K, Dixon M</a:t>
            </a:r>
            <a:r>
              <a:rPr lang="en-US" sz="1600" dirty="0"/>
              <a:t>. </a:t>
            </a:r>
            <a:r>
              <a:rPr lang="en-US" sz="1600" b="1" dirty="0"/>
              <a:t>Medical versus surgical interventions for the metabolic complications of obesity in children</a:t>
            </a:r>
            <a:r>
              <a:rPr lang="en-US" sz="1600" dirty="0"/>
              <a:t>. </a:t>
            </a:r>
            <a:r>
              <a:rPr lang="en-US" sz="1600" u="sng" dirty="0" err="1"/>
              <a:t>Semin</a:t>
            </a:r>
            <a:r>
              <a:rPr lang="en-US" sz="1600" u="sng" dirty="0"/>
              <a:t> </a:t>
            </a:r>
            <a:r>
              <a:rPr lang="en-US" sz="1600" u="sng" dirty="0" err="1"/>
              <a:t>Pediatr</a:t>
            </a:r>
            <a:r>
              <a:rPr lang="en-US" sz="1600" u="sng" dirty="0"/>
              <a:t> Surg.</a:t>
            </a:r>
            <a:r>
              <a:rPr lang="en-US" sz="1600" dirty="0"/>
              <a:t> </a:t>
            </a:r>
            <a:r>
              <a:rPr lang="en-US" sz="1600" dirty="0" smtClean="0"/>
              <a:t>2009. Aug;18(3</a:t>
            </a:r>
            <a:r>
              <a:rPr lang="en-US" sz="1600" dirty="0"/>
              <a:t>):168-75. PubMed PMID: 19573759</a:t>
            </a:r>
            <a:r>
              <a:rPr lang="en-US" sz="1600" dirty="0" smtClean="0"/>
              <a:t>.</a:t>
            </a:r>
          </a:p>
          <a:p>
            <a:pPr marL="411480" indent="-342900">
              <a:buFont typeface="+mj-lt"/>
              <a:buAutoNum type="arabicParenR"/>
            </a:pPr>
            <a:endParaRPr lang="en-US" sz="1600" dirty="0"/>
          </a:p>
          <a:p>
            <a:pPr marL="525780" indent="-457200">
              <a:buFont typeface="+mj-lt"/>
              <a:buAutoNum type="arabicParenR"/>
            </a:pPr>
            <a:endParaRPr lang="en-US" sz="1600" dirty="0" smtClean="0"/>
          </a:p>
          <a:p>
            <a:pPr marL="525780" indent="-457200">
              <a:buFont typeface="+mj-lt"/>
              <a:buAutoNum type="arabicParenR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2682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572000"/>
          </a:xfrm>
        </p:spPr>
        <p:txBody>
          <a:bodyPr>
            <a:normAutofit/>
          </a:bodyPr>
          <a:lstStyle/>
          <a:p>
            <a:r>
              <a:rPr lang="en-US" dirty="0"/>
              <a:t>Overweight and obesity are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5th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leading risk for global deaths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At </a:t>
            </a:r>
            <a:r>
              <a:rPr lang="en-US" b="1" dirty="0">
                <a:solidFill>
                  <a:srgbClr val="C00000"/>
                </a:solidFill>
              </a:rPr>
              <a:t>least 2.8 million adults die each year </a:t>
            </a:r>
            <a:r>
              <a:rPr lang="en-US" dirty="0"/>
              <a:t>as a result of being overweight or obese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</a:t>
            </a:r>
            <a:r>
              <a:rPr lang="en-US" dirty="0">
                <a:solidFill>
                  <a:srgbClr val="00B0F0"/>
                </a:solidFill>
              </a:rPr>
              <a:t>, 44% of the diabetes burden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23% of the ischemic heart disease burden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between 7% and 41% of certain cancer burdens</a:t>
            </a:r>
            <a:r>
              <a:rPr lang="en-US" dirty="0"/>
              <a:t> are attributable to overweight and obesity.</a:t>
            </a:r>
          </a:p>
        </p:txBody>
      </p:sp>
    </p:spTree>
    <p:extLst>
      <p:ext uri="{BB962C8B-B14F-4D97-AF65-F5344CB8AC3E}">
        <p14:creationId xmlns:p14="http://schemas.microsoft.com/office/powerpoint/2010/main" val="22242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765829"/>
          </a:xfrm>
        </p:spPr>
        <p:txBody>
          <a:bodyPr>
            <a:normAutofit/>
          </a:bodyPr>
          <a:lstStyle/>
          <a:p>
            <a:r>
              <a:rPr lang="en-US" dirty="0"/>
              <a:t>Overweight and obesity are major risk factors for a number of chronic </a:t>
            </a:r>
            <a:r>
              <a:rPr lang="en-US" dirty="0" smtClean="0"/>
              <a:t>diseases: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2D050"/>
                </a:solidFill>
              </a:rPr>
              <a:t>Diabetes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2D050"/>
                </a:solidFill>
              </a:rPr>
              <a:t>CV diseases.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2D050"/>
                </a:solidFill>
              </a:rPr>
              <a:t>Cancer.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2D050"/>
                </a:solidFill>
              </a:rPr>
              <a:t>Gallstones.</a:t>
            </a:r>
            <a:endParaRPr lang="en-US" b="1" dirty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2D050"/>
                </a:solidFill>
              </a:rPr>
              <a:t>Osteoarthritis.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2D050"/>
                </a:solidFill>
              </a:rPr>
              <a:t>Sleep apnea.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91" y="2057400"/>
            <a:ext cx="500161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Diagnosis &amp; Classifications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172</TotalTime>
  <Words>1784</Words>
  <Application>Microsoft Office PowerPoint</Application>
  <PresentationFormat>On-screen Show (4:3)</PresentationFormat>
  <Paragraphs>257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Austin</vt:lpstr>
      <vt:lpstr>Approach to obese patients</vt:lpstr>
      <vt:lpstr>Topics</vt:lpstr>
      <vt:lpstr>Definition</vt:lpstr>
      <vt:lpstr>PowerPoint Presentation</vt:lpstr>
      <vt:lpstr>WHO</vt:lpstr>
      <vt:lpstr>Importance</vt:lpstr>
      <vt:lpstr>PowerPoint Presentation</vt:lpstr>
      <vt:lpstr>PowerPoint Presentation</vt:lpstr>
      <vt:lpstr>Diagnosis &amp; Classifications</vt:lpstr>
      <vt:lpstr>PowerPoint Presentation</vt:lpstr>
      <vt:lpstr>BMI</vt:lpstr>
      <vt:lpstr>Classification according to BMI</vt:lpstr>
      <vt:lpstr>PowerPoint Presentation</vt:lpstr>
      <vt:lpstr>Waist circumference </vt:lpstr>
      <vt:lpstr>Classification according to Waist/Hip ratio</vt:lpstr>
      <vt:lpstr>Prevalence</vt:lpstr>
      <vt:lpstr>WHO</vt:lpstr>
      <vt:lpstr>PowerPoint Presentation</vt:lpstr>
      <vt:lpstr>CDC</vt:lpstr>
      <vt:lpstr>Prevalence</vt:lpstr>
      <vt:lpstr>WHO</vt:lpstr>
      <vt:lpstr>Local study</vt:lpstr>
      <vt:lpstr>Topics</vt:lpstr>
      <vt:lpstr>Causes</vt:lpstr>
      <vt:lpstr>PowerPoint Presentation</vt:lpstr>
      <vt:lpstr>PowerPoint Presentation</vt:lpstr>
      <vt:lpstr>1- Diet</vt:lpstr>
      <vt:lpstr>PowerPoint Presentation</vt:lpstr>
      <vt:lpstr>Sedentary lifestyle</vt:lpstr>
      <vt:lpstr>PowerPoint Presentation</vt:lpstr>
      <vt:lpstr>   Genetics</vt:lpstr>
      <vt:lpstr>Genetics </vt:lpstr>
      <vt:lpstr>Prader–Willi syndrome</vt:lpstr>
      <vt:lpstr>Other causes</vt:lpstr>
      <vt:lpstr>Binge eating disorder</vt:lpstr>
      <vt:lpstr>Binge eating disorder: cause</vt:lpstr>
      <vt:lpstr>Prevention</vt:lpstr>
      <vt:lpstr>Exercise regularly</vt:lpstr>
      <vt:lpstr>Eat healthy meals and snacks</vt:lpstr>
      <vt:lpstr>Monitor your weight regularly</vt:lpstr>
      <vt:lpstr>Infants</vt:lpstr>
      <vt:lpstr>Children</vt:lpstr>
      <vt:lpstr>PowerPoint Presentation</vt:lpstr>
      <vt:lpstr>Topics</vt:lpstr>
      <vt:lpstr>Role of health team, medical students, and school health in dealing with obesity in the community</vt:lpstr>
      <vt:lpstr>Health team:</vt:lpstr>
      <vt:lpstr>PowerPoint Presentation</vt:lpstr>
      <vt:lpstr>PowerPoint Presentation</vt:lpstr>
      <vt:lpstr>PowerPoint Presentation</vt:lpstr>
      <vt:lpstr>US institute of medicine classification system</vt:lpstr>
      <vt:lpstr>3 levels of prevention efforts:</vt:lpstr>
      <vt:lpstr>Role of schools:</vt:lpstr>
      <vt:lpstr>EBM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health team, medical students, and school health in dealing with obesity in the community</dc:title>
  <dc:creator>Hossam</dc:creator>
  <cp:lastModifiedBy>Ahmed</cp:lastModifiedBy>
  <cp:revision>22</cp:revision>
  <dcterms:created xsi:type="dcterms:W3CDTF">2006-08-16T00:00:00Z</dcterms:created>
  <dcterms:modified xsi:type="dcterms:W3CDTF">2012-11-06T03:42:29Z</dcterms:modified>
</cp:coreProperties>
</file>