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Default Extension="xlsx" ContentType="application/vnd.openxmlformats-officedocument.spreadsheetml.sheet"/>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4"/>
  </p:notesMasterIdLst>
  <p:sldIdLst>
    <p:sldId id="460" r:id="rId2"/>
    <p:sldId id="461" r:id="rId3"/>
    <p:sldId id="462" r:id="rId4"/>
    <p:sldId id="463" r:id="rId5"/>
    <p:sldId id="464" r:id="rId6"/>
    <p:sldId id="465" r:id="rId7"/>
    <p:sldId id="466" r:id="rId8"/>
    <p:sldId id="467" r:id="rId9"/>
    <p:sldId id="468" r:id="rId10"/>
    <p:sldId id="469" r:id="rId11"/>
    <p:sldId id="470" r:id="rId12"/>
    <p:sldId id="472" r:id="rId13"/>
    <p:sldId id="473" r:id="rId14"/>
    <p:sldId id="474" r:id="rId15"/>
    <p:sldId id="476" r:id="rId16"/>
    <p:sldId id="488" r:id="rId17"/>
    <p:sldId id="477" r:id="rId18"/>
    <p:sldId id="478" r:id="rId19"/>
    <p:sldId id="479" r:id="rId20"/>
    <p:sldId id="480" r:id="rId21"/>
    <p:sldId id="481" r:id="rId22"/>
    <p:sldId id="486" r:id="rId23"/>
    <p:sldId id="436" r:id="rId24"/>
    <p:sldId id="437" r:id="rId25"/>
    <p:sldId id="438" r:id="rId26"/>
    <p:sldId id="439" r:id="rId27"/>
    <p:sldId id="440" r:id="rId28"/>
    <p:sldId id="441" r:id="rId29"/>
    <p:sldId id="442" r:id="rId30"/>
    <p:sldId id="443" r:id="rId31"/>
    <p:sldId id="444" r:id="rId32"/>
    <p:sldId id="445" r:id="rId33"/>
    <p:sldId id="446" r:id="rId34"/>
    <p:sldId id="447" r:id="rId35"/>
    <p:sldId id="449" r:id="rId36"/>
    <p:sldId id="450" r:id="rId37"/>
    <p:sldId id="451" r:id="rId38"/>
    <p:sldId id="452" r:id="rId39"/>
    <p:sldId id="453" r:id="rId40"/>
    <p:sldId id="454" r:id="rId41"/>
    <p:sldId id="455" r:id="rId42"/>
    <p:sldId id="456" r:id="rId43"/>
    <p:sldId id="457" r:id="rId44"/>
    <p:sldId id="458" r:id="rId45"/>
    <p:sldId id="459" r:id="rId46"/>
    <p:sldId id="475" r:id="rId47"/>
    <p:sldId id="489" r:id="rId48"/>
    <p:sldId id="490" r:id="rId49"/>
    <p:sldId id="491" r:id="rId50"/>
    <p:sldId id="312" r:id="rId51"/>
    <p:sldId id="318" r:id="rId52"/>
    <p:sldId id="319" r:id="rId53"/>
    <p:sldId id="320" r:id="rId54"/>
    <p:sldId id="321" r:id="rId55"/>
    <p:sldId id="322" r:id="rId56"/>
    <p:sldId id="323" r:id="rId57"/>
    <p:sldId id="324" r:id="rId58"/>
    <p:sldId id="325" r:id="rId59"/>
    <p:sldId id="487" r:id="rId60"/>
    <p:sldId id="326" r:id="rId61"/>
    <p:sldId id="333" r:id="rId62"/>
    <p:sldId id="335" r:id="rId63"/>
    <p:sldId id="336" r:id="rId64"/>
    <p:sldId id="337" r:id="rId65"/>
    <p:sldId id="338" r:id="rId66"/>
    <p:sldId id="340" r:id="rId67"/>
    <p:sldId id="341" r:id="rId68"/>
    <p:sldId id="342" r:id="rId69"/>
    <p:sldId id="343" r:id="rId70"/>
    <p:sldId id="344" r:id="rId71"/>
    <p:sldId id="345" r:id="rId72"/>
    <p:sldId id="346" r:id="rId73"/>
    <p:sldId id="379" r:id="rId74"/>
    <p:sldId id="350" r:id="rId75"/>
    <p:sldId id="352" r:id="rId76"/>
    <p:sldId id="354" r:id="rId77"/>
    <p:sldId id="355" r:id="rId78"/>
    <p:sldId id="359" r:id="rId79"/>
    <p:sldId id="362" r:id="rId80"/>
    <p:sldId id="363" r:id="rId81"/>
    <p:sldId id="369" r:id="rId82"/>
    <p:sldId id="378"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90C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86" autoAdjust="0"/>
    <p:restoredTop sz="70789" autoAdjust="0"/>
  </p:normalViewPr>
  <p:slideViewPr>
    <p:cSldViewPr>
      <p:cViewPr>
        <p:scale>
          <a:sx n="78" d="100"/>
          <a:sy n="78" d="100"/>
        </p:scale>
        <p:origin x="-1212" y="-3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
  <c:chart>
    <c:title>
      <c:tx>
        <c:rich>
          <a:bodyPr/>
          <a:lstStyle/>
          <a:p>
            <a:pPr>
              <a:defRPr/>
            </a:pPr>
            <a:r>
              <a:rPr lang="en-US" b="0" dirty="0">
                <a:effectLst>
                  <a:outerShdw blurRad="38100" dist="38100" dir="2700000" algn="tl">
                    <a:srgbClr val="000000">
                      <a:alpha val="43137"/>
                    </a:srgbClr>
                  </a:outerShdw>
                </a:effectLst>
              </a:rPr>
              <a:t>Prevalence of bronchial asthma in children in Saudi Arabia</a:t>
            </a:r>
          </a:p>
        </c:rich>
      </c:tx>
      <c:layout/>
    </c:title>
    <c:plotArea>
      <c:layout/>
      <c:barChart>
        <c:barDir val="col"/>
        <c:grouping val="clustered"/>
        <c:ser>
          <c:idx val="0"/>
          <c:order val="0"/>
          <c:tx>
            <c:strRef>
              <c:f>ورقة1!$B$1</c:f>
              <c:strCache>
                <c:ptCount val="1"/>
                <c:pt idx="0">
                  <c:v>سلسلة 1</c:v>
                </c:pt>
              </c:strCache>
            </c:strRef>
          </c:tx>
          <c:cat>
            <c:strRef>
              <c:f>ورقة1!$A$2:$A$9</c:f>
              <c:strCache>
                <c:ptCount val="8"/>
                <c:pt idx="0">
                  <c:v>Gizan</c:v>
                </c:pt>
                <c:pt idx="1">
                  <c:v>Taif</c:v>
                </c:pt>
                <c:pt idx="2">
                  <c:v>Hail</c:v>
                </c:pt>
                <c:pt idx="3">
                  <c:v>Qassem</c:v>
                </c:pt>
                <c:pt idx="4">
                  <c:v>Abha</c:v>
                </c:pt>
                <c:pt idx="5">
                  <c:v>Dammam</c:v>
                </c:pt>
                <c:pt idx="6">
                  <c:v>Jeddah</c:v>
                </c:pt>
                <c:pt idx="7">
                  <c:v>Riyadh</c:v>
                </c:pt>
              </c:strCache>
            </c:strRef>
          </c:cat>
          <c:val>
            <c:numRef>
              <c:f>ورقة1!$B$2:$B$9</c:f>
              <c:numCache>
                <c:formatCode>General</c:formatCode>
                <c:ptCount val="8"/>
                <c:pt idx="0">
                  <c:v>24</c:v>
                </c:pt>
                <c:pt idx="1">
                  <c:v>23</c:v>
                </c:pt>
                <c:pt idx="2">
                  <c:v>22</c:v>
                </c:pt>
                <c:pt idx="3">
                  <c:v>16</c:v>
                </c:pt>
                <c:pt idx="4">
                  <c:v>13</c:v>
                </c:pt>
                <c:pt idx="5">
                  <c:v>12</c:v>
                </c:pt>
                <c:pt idx="6">
                  <c:v>12</c:v>
                </c:pt>
                <c:pt idx="7">
                  <c:v>10</c:v>
                </c:pt>
              </c:numCache>
            </c:numRef>
          </c:val>
        </c:ser>
        <c:ser>
          <c:idx val="1"/>
          <c:order val="1"/>
          <c:tx>
            <c:strRef>
              <c:f>ورقة1!$C$1</c:f>
              <c:strCache>
                <c:ptCount val="1"/>
                <c:pt idx="0">
                  <c:v>سلسلة 2</c:v>
                </c:pt>
              </c:strCache>
            </c:strRef>
          </c:tx>
          <c:cat>
            <c:strRef>
              <c:f>ورقة1!$A$2:$A$9</c:f>
              <c:strCache>
                <c:ptCount val="8"/>
                <c:pt idx="0">
                  <c:v>Gizan</c:v>
                </c:pt>
                <c:pt idx="1">
                  <c:v>Taif</c:v>
                </c:pt>
                <c:pt idx="2">
                  <c:v>Hail</c:v>
                </c:pt>
                <c:pt idx="3">
                  <c:v>Qassem</c:v>
                </c:pt>
                <c:pt idx="4">
                  <c:v>Abha</c:v>
                </c:pt>
                <c:pt idx="5">
                  <c:v>Dammam</c:v>
                </c:pt>
                <c:pt idx="6">
                  <c:v>Jeddah</c:v>
                </c:pt>
                <c:pt idx="7">
                  <c:v>Riyadh</c:v>
                </c:pt>
              </c:strCache>
            </c:strRef>
          </c:cat>
          <c:val>
            <c:numRef>
              <c:f>ورقة1!$C$2:$C$9</c:f>
              <c:numCache>
                <c:formatCode>General</c:formatCode>
                <c:ptCount val="8"/>
              </c:numCache>
            </c:numRef>
          </c:val>
        </c:ser>
        <c:ser>
          <c:idx val="2"/>
          <c:order val="2"/>
          <c:tx>
            <c:strRef>
              <c:f>ورقة1!$D$1</c:f>
              <c:strCache>
                <c:ptCount val="1"/>
                <c:pt idx="0">
                  <c:v>سلسلة 3</c:v>
                </c:pt>
              </c:strCache>
            </c:strRef>
          </c:tx>
          <c:cat>
            <c:strRef>
              <c:f>ورقة1!$A$2:$A$9</c:f>
              <c:strCache>
                <c:ptCount val="8"/>
                <c:pt idx="0">
                  <c:v>Gizan</c:v>
                </c:pt>
                <c:pt idx="1">
                  <c:v>Taif</c:v>
                </c:pt>
                <c:pt idx="2">
                  <c:v>Hail</c:v>
                </c:pt>
                <c:pt idx="3">
                  <c:v>Qassem</c:v>
                </c:pt>
                <c:pt idx="4">
                  <c:v>Abha</c:v>
                </c:pt>
                <c:pt idx="5">
                  <c:v>Dammam</c:v>
                </c:pt>
                <c:pt idx="6">
                  <c:v>Jeddah</c:v>
                </c:pt>
                <c:pt idx="7">
                  <c:v>Riyadh</c:v>
                </c:pt>
              </c:strCache>
            </c:strRef>
          </c:cat>
          <c:val>
            <c:numRef>
              <c:f>ورقة1!$D$2:$D$9</c:f>
              <c:numCache>
                <c:formatCode>General</c:formatCode>
                <c:ptCount val="8"/>
              </c:numCache>
            </c:numRef>
          </c:val>
        </c:ser>
        <c:axId val="112854144"/>
        <c:axId val="112856064"/>
      </c:barChart>
      <c:catAx>
        <c:axId val="112854144"/>
        <c:scaling>
          <c:orientation val="minMax"/>
        </c:scaling>
        <c:axPos val="b"/>
        <c:title>
          <c:tx>
            <c:rich>
              <a:bodyPr/>
              <a:lstStyle/>
              <a:p>
                <a:pPr>
                  <a:defRPr/>
                </a:pPr>
                <a:r>
                  <a:rPr lang="en-US"/>
                  <a:t>Cities</a:t>
                </a:r>
              </a:p>
            </c:rich>
          </c:tx>
          <c:layout/>
        </c:title>
        <c:majorTickMark val="none"/>
        <c:tickLblPos val="nextTo"/>
        <c:txPr>
          <a:bodyPr/>
          <a:lstStyle/>
          <a:p>
            <a:pPr>
              <a:defRPr sz="1400" b="1"/>
            </a:pPr>
            <a:endParaRPr lang="en-US"/>
          </a:p>
        </c:txPr>
        <c:crossAx val="112856064"/>
        <c:crosses val="autoZero"/>
        <c:auto val="1"/>
        <c:lblAlgn val="ctr"/>
        <c:lblOffset val="100"/>
      </c:catAx>
      <c:valAx>
        <c:axId val="112856064"/>
        <c:scaling>
          <c:orientation val="minMax"/>
          <c:max val="35"/>
          <c:min val="0"/>
        </c:scaling>
        <c:axPos val="l"/>
        <c:majorGridlines/>
        <c:title>
          <c:tx>
            <c:rich>
              <a:bodyPr/>
              <a:lstStyle/>
              <a:p>
                <a:pPr>
                  <a:defRPr sz="1600"/>
                </a:pPr>
                <a:r>
                  <a:rPr lang="en-US" sz="1600"/>
                  <a:t>Prevalence (%)</a:t>
                </a:r>
              </a:p>
            </c:rich>
          </c:tx>
          <c:layout/>
        </c:title>
        <c:numFmt formatCode="General" sourceLinked="1"/>
        <c:tickLblPos val="nextTo"/>
        <c:txPr>
          <a:bodyPr/>
          <a:lstStyle/>
          <a:p>
            <a:pPr>
              <a:defRPr sz="1400" b="1"/>
            </a:pPr>
            <a:endParaRPr lang="en-US"/>
          </a:p>
        </c:txPr>
        <c:crossAx val="112854144"/>
        <c:crosses val="autoZero"/>
        <c:crossBetween val="between"/>
        <c:majorUnit val="5"/>
      </c:valAx>
    </c:plotArea>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998FAD-AC49-4323-B7A1-46A7787B7A7E}" type="doc">
      <dgm:prSet loTypeId="urn:microsoft.com/office/officeart/2005/8/layout/orgChart1" loCatId="hierarchy" qsTypeId="urn:microsoft.com/office/officeart/2005/8/quickstyle/simple1" qsCatId="simple" csTypeId="urn:microsoft.com/office/officeart/2005/8/colors/accent2_4" csCatId="accent2" phldr="1"/>
      <dgm:spPr/>
      <dgm:t>
        <a:bodyPr/>
        <a:lstStyle/>
        <a:p>
          <a:endParaRPr lang="en-US"/>
        </a:p>
      </dgm:t>
    </dgm:pt>
    <dgm:pt modelId="{E45C1C94-AA3C-41CD-8C71-02E4DFF1C408}">
      <dgm:prSet phldrT="[Text]" custT="1"/>
      <dgm:spPr/>
      <dgm:t>
        <a:bodyPr/>
        <a:lstStyle/>
        <a:p>
          <a:r>
            <a:rPr lang="en-US" sz="3600" dirty="0" smtClean="0">
              <a:solidFill>
                <a:srgbClr val="FFC000"/>
              </a:solidFill>
              <a:effectLst>
                <a:outerShdw blurRad="38100" dist="38100" dir="2700000" algn="tl">
                  <a:srgbClr val="000000">
                    <a:alpha val="43137"/>
                  </a:srgbClr>
                </a:outerShdw>
              </a:effectLst>
            </a:rPr>
            <a:t>Medications to control Asthma</a:t>
          </a:r>
          <a:endParaRPr lang="en-US" sz="3600" dirty="0"/>
        </a:p>
      </dgm:t>
    </dgm:pt>
    <dgm:pt modelId="{149BE8D8-87E4-4FFB-9E28-940008CB8B3F}" type="parTrans" cxnId="{1D6C631F-33E8-4C5E-AFE4-84F7F66E675F}">
      <dgm:prSet/>
      <dgm:spPr/>
      <dgm:t>
        <a:bodyPr/>
        <a:lstStyle/>
        <a:p>
          <a:endParaRPr lang="en-US"/>
        </a:p>
      </dgm:t>
    </dgm:pt>
    <dgm:pt modelId="{4A621403-2D8A-451F-AC1C-2381146630BD}" type="sibTrans" cxnId="{1D6C631F-33E8-4C5E-AFE4-84F7F66E675F}">
      <dgm:prSet/>
      <dgm:spPr/>
      <dgm:t>
        <a:bodyPr/>
        <a:lstStyle/>
        <a:p>
          <a:endParaRPr lang="en-US"/>
        </a:p>
      </dgm:t>
    </dgm:pt>
    <dgm:pt modelId="{A291B462-386B-48D9-BBC9-66467187E96F}">
      <dgm:prSet phldrT="[Text]" custT="1"/>
      <dgm:spPr/>
      <dgm:t>
        <a:bodyPr lIns="91440" tIns="91440" rIns="91440" bIns="91440"/>
        <a:lstStyle/>
        <a:p>
          <a:pPr algn="l"/>
          <a:r>
            <a:rPr lang="en-US" sz="2000" b="1" dirty="0" smtClean="0">
              <a:effectLst>
                <a:outerShdw blurRad="38100" dist="38100" dir="2700000" algn="tl">
                  <a:srgbClr val="000000">
                    <a:alpha val="43137"/>
                  </a:srgbClr>
                </a:outerShdw>
              </a:effectLst>
            </a:rPr>
            <a:t>Quick relievers :</a:t>
          </a:r>
        </a:p>
        <a:p>
          <a:pPr algn="l" rtl="0"/>
          <a:r>
            <a:rPr lang="en-US" sz="2000" dirty="0" smtClean="0"/>
            <a:t>1- Short-acting beta</a:t>
          </a:r>
          <a:r>
            <a:rPr lang="en-US" sz="2000" baseline="-25000" dirty="0" smtClean="0"/>
            <a:t>2</a:t>
          </a:r>
          <a:r>
            <a:rPr lang="en-US" sz="2000" dirty="0" smtClean="0"/>
            <a:t>-agonists.</a:t>
          </a:r>
        </a:p>
        <a:p>
          <a:pPr algn="l" rtl="0"/>
          <a:r>
            <a:rPr lang="en-US" sz="2000" dirty="0" smtClean="0"/>
            <a:t>2- Anti-</a:t>
          </a:r>
          <a:r>
            <a:rPr lang="en-US" sz="2000" dirty="0" err="1" smtClean="0"/>
            <a:t>muscarinic</a:t>
          </a:r>
          <a:r>
            <a:rPr lang="en-US" sz="2000" dirty="0" smtClean="0"/>
            <a:t>.</a:t>
          </a:r>
          <a:endParaRPr lang="en-US" sz="2000" dirty="0"/>
        </a:p>
      </dgm:t>
    </dgm:pt>
    <dgm:pt modelId="{2F12FE6A-7415-449B-978F-3663A86DD6F2}" type="parTrans" cxnId="{318B4EC1-D277-4AD4-9BAF-1929692611D2}">
      <dgm:prSet/>
      <dgm:spPr/>
      <dgm:t>
        <a:bodyPr/>
        <a:lstStyle/>
        <a:p>
          <a:endParaRPr lang="en-US"/>
        </a:p>
      </dgm:t>
    </dgm:pt>
    <dgm:pt modelId="{5E42FAA7-49C1-4BBD-BF27-61275DBAD168}" type="sibTrans" cxnId="{318B4EC1-D277-4AD4-9BAF-1929692611D2}">
      <dgm:prSet/>
      <dgm:spPr/>
      <dgm:t>
        <a:bodyPr/>
        <a:lstStyle/>
        <a:p>
          <a:endParaRPr lang="en-US"/>
        </a:p>
      </dgm:t>
    </dgm:pt>
    <dgm:pt modelId="{E9D3ECAD-AC2B-44FB-871C-DC89581E8F42}">
      <dgm:prSet phldrT="[Text]" custT="1"/>
      <dgm:spPr/>
      <dgm:t>
        <a:bodyPr lIns="91440" tIns="91440" rIns="91440" bIns="91440"/>
        <a:lstStyle/>
        <a:p>
          <a:pPr algn="l"/>
          <a:r>
            <a:rPr lang="en-US" sz="2000" b="1" dirty="0" smtClean="0">
              <a:effectLst>
                <a:outerShdw blurRad="38100" dist="38100" dir="2700000" algn="tl">
                  <a:srgbClr val="000000">
                    <a:alpha val="43137"/>
                  </a:srgbClr>
                </a:outerShdw>
              </a:effectLst>
            </a:rPr>
            <a:t>Long-term controllers :</a:t>
          </a:r>
        </a:p>
        <a:p>
          <a:pPr algn="l" rtl="0"/>
          <a:r>
            <a:rPr lang="en-US" sz="2000" dirty="0" smtClean="0"/>
            <a:t>1- Corticosteroids.</a:t>
          </a:r>
        </a:p>
        <a:p>
          <a:pPr algn="l" rtl="0"/>
          <a:r>
            <a:rPr lang="en-US" sz="2000" dirty="0" smtClean="0"/>
            <a:t>2- </a:t>
          </a:r>
          <a:r>
            <a:rPr lang="en-US" sz="2000" b="0" dirty="0" smtClean="0"/>
            <a:t>Long-acting beta</a:t>
          </a:r>
          <a:r>
            <a:rPr lang="en-US" sz="2000" b="0" baseline="-25000" dirty="0" smtClean="0"/>
            <a:t>2</a:t>
          </a:r>
          <a:r>
            <a:rPr lang="en-US" sz="2000" b="0" dirty="0" smtClean="0"/>
            <a:t>-agonists</a:t>
          </a:r>
        </a:p>
        <a:p>
          <a:pPr algn="l" rtl="0"/>
          <a:r>
            <a:rPr lang="en-US" sz="2000" dirty="0" smtClean="0"/>
            <a:t>3- </a:t>
          </a:r>
          <a:r>
            <a:rPr lang="en-US" sz="2000" b="0" dirty="0" err="1" smtClean="0"/>
            <a:t>Leukotriene</a:t>
          </a:r>
          <a:r>
            <a:rPr lang="en-US" sz="2000" b="0" dirty="0" smtClean="0"/>
            <a:t> modifiers</a:t>
          </a:r>
        </a:p>
        <a:p>
          <a:pPr algn="l" rtl="0"/>
          <a:r>
            <a:rPr lang="en-US" sz="2000" dirty="0" smtClean="0"/>
            <a:t>4-theophylline.</a:t>
          </a:r>
          <a:endParaRPr lang="en-US" sz="2000" dirty="0"/>
        </a:p>
      </dgm:t>
    </dgm:pt>
    <dgm:pt modelId="{34E5CF2E-2074-424C-9C3F-919860EC324C}" type="parTrans" cxnId="{EC2C1054-3516-4AD9-9FB1-C09B29E81B52}">
      <dgm:prSet/>
      <dgm:spPr/>
      <dgm:t>
        <a:bodyPr/>
        <a:lstStyle/>
        <a:p>
          <a:endParaRPr lang="en-US"/>
        </a:p>
      </dgm:t>
    </dgm:pt>
    <dgm:pt modelId="{D969C67E-4FEE-4E96-ADD1-9127B8178226}" type="sibTrans" cxnId="{EC2C1054-3516-4AD9-9FB1-C09B29E81B52}">
      <dgm:prSet/>
      <dgm:spPr/>
      <dgm:t>
        <a:bodyPr/>
        <a:lstStyle/>
        <a:p>
          <a:endParaRPr lang="en-US"/>
        </a:p>
      </dgm:t>
    </dgm:pt>
    <dgm:pt modelId="{76053D5F-7118-44F2-8A11-9FAB73DF1D02}" type="pres">
      <dgm:prSet presAssocID="{03998FAD-AC49-4323-B7A1-46A7787B7A7E}" presName="hierChild1" presStyleCnt="0">
        <dgm:presLayoutVars>
          <dgm:orgChart val="1"/>
          <dgm:chPref val="1"/>
          <dgm:dir/>
          <dgm:animOne val="branch"/>
          <dgm:animLvl val="lvl"/>
          <dgm:resizeHandles/>
        </dgm:presLayoutVars>
      </dgm:prSet>
      <dgm:spPr/>
      <dgm:t>
        <a:bodyPr/>
        <a:lstStyle/>
        <a:p>
          <a:endParaRPr lang="en-US"/>
        </a:p>
      </dgm:t>
    </dgm:pt>
    <dgm:pt modelId="{2D4932A2-0EB2-4CBB-A2F5-0E8F294238B0}" type="pres">
      <dgm:prSet presAssocID="{E45C1C94-AA3C-41CD-8C71-02E4DFF1C408}" presName="hierRoot1" presStyleCnt="0">
        <dgm:presLayoutVars>
          <dgm:hierBranch val="init"/>
        </dgm:presLayoutVars>
      </dgm:prSet>
      <dgm:spPr/>
    </dgm:pt>
    <dgm:pt modelId="{79E9AEE7-CD83-4CC5-8A79-E5B9BABE2C10}" type="pres">
      <dgm:prSet presAssocID="{E45C1C94-AA3C-41CD-8C71-02E4DFF1C408}" presName="rootComposite1" presStyleCnt="0"/>
      <dgm:spPr/>
    </dgm:pt>
    <dgm:pt modelId="{903FD400-3CEB-437F-B1DF-91A93C2B247E}" type="pres">
      <dgm:prSet presAssocID="{E45C1C94-AA3C-41CD-8C71-02E4DFF1C408}" presName="rootText1" presStyleLbl="node0" presStyleIdx="0" presStyleCnt="1" custScaleX="204260" custScaleY="28288" custLinFactNeighborX="0" custLinFactNeighborY="-26462">
        <dgm:presLayoutVars>
          <dgm:chPref val="3"/>
        </dgm:presLayoutVars>
      </dgm:prSet>
      <dgm:spPr/>
      <dgm:t>
        <a:bodyPr/>
        <a:lstStyle/>
        <a:p>
          <a:endParaRPr lang="en-US"/>
        </a:p>
      </dgm:t>
    </dgm:pt>
    <dgm:pt modelId="{BC279EE3-DDD1-4F55-819B-22F7E14078A6}" type="pres">
      <dgm:prSet presAssocID="{E45C1C94-AA3C-41CD-8C71-02E4DFF1C408}" presName="rootConnector1" presStyleLbl="node1" presStyleIdx="0" presStyleCnt="0"/>
      <dgm:spPr/>
      <dgm:t>
        <a:bodyPr/>
        <a:lstStyle/>
        <a:p>
          <a:endParaRPr lang="en-US"/>
        </a:p>
      </dgm:t>
    </dgm:pt>
    <dgm:pt modelId="{19B7B806-23C1-43A6-B398-1BD7CC45CB85}" type="pres">
      <dgm:prSet presAssocID="{E45C1C94-AA3C-41CD-8C71-02E4DFF1C408}" presName="hierChild2" presStyleCnt="0"/>
      <dgm:spPr/>
    </dgm:pt>
    <dgm:pt modelId="{490D754F-1F8C-4AC6-9229-9801AFE2C076}" type="pres">
      <dgm:prSet presAssocID="{2F12FE6A-7415-449B-978F-3663A86DD6F2}" presName="Name37" presStyleLbl="parChTrans1D2" presStyleIdx="0" presStyleCnt="2"/>
      <dgm:spPr/>
      <dgm:t>
        <a:bodyPr/>
        <a:lstStyle/>
        <a:p>
          <a:endParaRPr lang="en-US"/>
        </a:p>
      </dgm:t>
    </dgm:pt>
    <dgm:pt modelId="{C5B46BF7-B64C-4E37-A97D-0CEF05C5BC0F}" type="pres">
      <dgm:prSet presAssocID="{A291B462-386B-48D9-BBC9-66467187E96F}" presName="hierRoot2" presStyleCnt="0">
        <dgm:presLayoutVars>
          <dgm:hierBranch val="init"/>
        </dgm:presLayoutVars>
      </dgm:prSet>
      <dgm:spPr/>
    </dgm:pt>
    <dgm:pt modelId="{94DE5361-2729-4AF6-A8E8-128C9A04863B}" type="pres">
      <dgm:prSet presAssocID="{A291B462-386B-48D9-BBC9-66467187E96F}" presName="rootComposite" presStyleCnt="0"/>
      <dgm:spPr/>
    </dgm:pt>
    <dgm:pt modelId="{690AD4B1-6F91-4342-8D75-D9505B8F52B0}" type="pres">
      <dgm:prSet presAssocID="{A291B462-386B-48D9-BBC9-66467187E96F}" presName="rootText" presStyleLbl="node2" presStyleIdx="0" presStyleCnt="2" custLinFactNeighborX="-53" custLinFactNeighborY="116">
        <dgm:presLayoutVars>
          <dgm:chPref val="3"/>
        </dgm:presLayoutVars>
      </dgm:prSet>
      <dgm:spPr/>
      <dgm:t>
        <a:bodyPr/>
        <a:lstStyle/>
        <a:p>
          <a:endParaRPr lang="en-US"/>
        </a:p>
      </dgm:t>
    </dgm:pt>
    <dgm:pt modelId="{146A99B5-6F68-4DB9-B728-17542EAA03D1}" type="pres">
      <dgm:prSet presAssocID="{A291B462-386B-48D9-BBC9-66467187E96F}" presName="rootConnector" presStyleLbl="node2" presStyleIdx="0" presStyleCnt="2"/>
      <dgm:spPr/>
      <dgm:t>
        <a:bodyPr/>
        <a:lstStyle/>
        <a:p>
          <a:endParaRPr lang="en-US"/>
        </a:p>
      </dgm:t>
    </dgm:pt>
    <dgm:pt modelId="{16E50D70-7579-48AC-A286-81EBBE0AE524}" type="pres">
      <dgm:prSet presAssocID="{A291B462-386B-48D9-BBC9-66467187E96F}" presName="hierChild4" presStyleCnt="0"/>
      <dgm:spPr/>
    </dgm:pt>
    <dgm:pt modelId="{6BBDA1B6-562F-4EAE-83AC-AE2AA68BC63A}" type="pres">
      <dgm:prSet presAssocID="{A291B462-386B-48D9-BBC9-66467187E96F}" presName="hierChild5" presStyleCnt="0"/>
      <dgm:spPr/>
    </dgm:pt>
    <dgm:pt modelId="{E5F24398-01E6-45E6-9CA4-B04FC7220610}" type="pres">
      <dgm:prSet presAssocID="{34E5CF2E-2074-424C-9C3F-919860EC324C}" presName="Name37" presStyleLbl="parChTrans1D2" presStyleIdx="1" presStyleCnt="2"/>
      <dgm:spPr/>
      <dgm:t>
        <a:bodyPr/>
        <a:lstStyle/>
        <a:p>
          <a:endParaRPr lang="en-US"/>
        </a:p>
      </dgm:t>
    </dgm:pt>
    <dgm:pt modelId="{18A18C64-C5BC-4AF2-8E34-99EB7F253FDE}" type="pres">
      <dgm:prSet presAssocID="{E9D3ECAD-AC2B-44FB-871C-DC89581E8F42}" presName="hierRoot2" presStyleCnt="0">
        <dgm:presLayoutVars>
          <dgm:hierBranch val="init"/>
        </dgm:presLayoutVars>
      </dgm:prSet>
      <dgm:spPr/>
    </dgm:pt>
    <dgm:pt modelId="{E5A039A3-DB8B-4AFA-9DF6-5B7EB8C33ADD}" type="pres">
      <dgm:prSet presAssocID="{E9D3ECAD-AC2B-44FB-871C-DC89581E8F42}" presName="rootComposite" presStyleCnt="0"/>
      <dgm:spPr/>
    </dgm:pt>
    <dgm:pt modelId="{00642AC6-6940-406C-9971-A46FD130FF66}" type="pres">
      <dgm:prSet presAssocID="{E9D3ECAD-AC2B-44FB-871C-DC89581E8F42}" presName="rootText" presStyleLbl="node2" presStyleIdx="1" presStyleCnt="2" custScaleY="119232">
        <dgm:presLayoutVars>
          <dgm:chPref val="3"/>
        </dgm:presLayoutVars>
      </dgm:prSet>
      <dgm:spPr/>
      <dgm:t>
        <a:bodyPr/>
        <a:lstStyle/>
        <a:p>
          <a:endParaRPr lang="en-US"/>
        </a:p>
      </dgm:t>
    </dgm:pt>
    <dgm:pt modelId="{1B5E75AE-C866-4356-A2D2-500BEBECC1B7}" type="pres">
      <dgm:prSet presAssocID="{E9D3ECAD-AC2B-44FB-871C-DC89581E8F42}" presName="rootConnector" presStyleLbl="node2" presStyleIdx="1" presStyleCnt="2"/>
      <dgm:spPr/>
      <dgm:t>
        <a:bodyPr/>
        <a:lstStyle/>
        <a:p>
          <a:endParaRPr lang="en-US"/>
        </a:p>
      </dgm:t>
    </dgm:pt>
    <dgm:pt modelId="{A2397F42-8976-46EF-ABEC-183020D9C102}" type="pres">
      <dgm:prSet presAssocID="{E9D3ECAD-AC2B-44FB-871C-DC89581E8F42}" presName="hierChild4" presStyleCnt="0"/>
      <dgm:spPr/>
    </dgm:pt>
    <dgm:pt modelId="{09C75F72-EDDD-41EC-BD2D-4F88692E2DAF}" type="pres">
      <dgm:prSet presAssocID="{E9D3ECAD-AC2B-44FB-871C-DC89581E8F42}" presName="hierChild5" presStyleCnt="0"/>
      <dgm:spPr/>
    </dgm:pt>
    <dgm:pt modelId="{F97BC7CF-5289-41FC-B10E-585F409CBEE0}" type="pres">
      <dgm:prSet presAssocID="{E45C1C94-AA3C-41CD-8C71-02E4DFF1C408}" presName="hierChild3" presStyleCnt="0"/>
      <dgm:spPr/>
    </dgm:pt>
  </dgm:ptLst>
  <dgm:cxnLst>
    <dgm:cxn modelId="{E0E3D9A4-02E3-4D42-BD42-B0F9853170CC}" type="presOf" srcId="{34E5CF2E-2074-424C-9C3F-919860EC324C}" destId="{E5F24398-01E6-45E6-9CA4-B04FC7220610}" srcOrd="0" destOrd="0" presId="urn:microsoft.com/office/officeart/2005/8/layout/orgChart1"/>
    <dgm:cxn modelId="{13D2CA5A-CD81-4301-9238-23F03EA4DBF6}" type="presOf" srcId="{E9D3ECAD-AC2B-44FB-871C-DC89581E8F42}" destId="{1B5E75AE-C866-4356-A2D2-500BEBECC1B7}" srcOrd="1" destOrd="0" presId="urn:microsoft.com/office/officeart/2005/8/layout/orgChart1"/>
    <dgm:cxn modelId="{6FAC9766-6F38-4A61-AF0E-17BD45282816}" type="presOf" srcId="{A291B462-386B-48D9-BBC9-66467187E96F}" destId="{146A99B5-6F68-4DB9-B728-17542EAA03D1}" srcOrd="1" destOrd="0" presId="urn:microsoft.com/office/officeart/2005/8/layout/orgChart1"/>
    <dgm:cxn modelId="{5C39398A-A198-4610-A22B-5D43830AF622}" type="presOf" srcId="{E9D3ECAD-AC2B-44FB-871C-DC89581E8F42}" destId="{00642AC6-6940-406C-9971-A46FD130FF66}" srcOrd="0" destOrd="0" presId="urn:microsoft.com/office/officeart/2005/8/layout/orgChart1"/>
    <dgm:cxn modelId="{76110D15-D25D-41FD-967B-C058B68DB0A0}" type="presOf" srcId="{E45C1C94-AA3C-41CD-8C71-02E4DFF1C408}" destId="{BC279EE3-DDD1-4F55-819B-22F7E14078A6}" srcOrd="1" destOrd="0" presId="urn:microsoft.com/office/officeart/2005/8/layout/orgChart1"/>
    <dgm:cxn modelId="{EC2C1054-3516-4AD9-9FB1-C09B29E81B52}" srcId="{E45C1C94-AA3C-41CD-8C71-02E4DFF1C408}" destId="{E9D3ECAD-AC2B-44FB-871C-DC89581E8F42}" srcOrd="1" destOrd="0" parTransId="{34E5CF2E-2074-424C-9C3F-919860EC324C}" sibTransId="{D969C67E-4FEE-4E96-ADD1-9127B8178226}"/>
    <dgm:cxn modelId="{0F271EFD-D50D-4693-9DF9-827596DAC59D}" type="presOf" srcId="{A291B462-386B-48D9-BBC9-66467187E96F}" destId="{690AD4B1-6F91-4342-8D75-D9505B8F52B0}" srcOrd="0" destOrd="0" presId="urn:microsoft.com/office/officeart/2005/8/layout/orgChart1"/>
    <dgm:cxn modelId="{1D6C631F-33E8-4C5E-AFE4-84F7F66E675F}" srcId="{03998FAD-AC49-4323-B7A1-46A7787B7A7E}" destId="{E45C1C94-AA3C-41CD-8C71-02E4DFF1C408}" srcOrd="0" destOrd="0" parTransId="{149BE8D8-87E4-4FFB-9E28-940008CB8B3F}" sibTransId="{4A621403-2D8A-451F-AC1C-2381146630BD}"/>
    <dgm:cxn modelId="{318B4EC1-D277-4AD4-9BAF-1929692611D2}" srcId="{E45C1C94-AA3C-41CD-8C71-02E4DFF1C408}" destId="{A291B462-386B-48D9-BBC9-66467187E96F}" srcOrd="0" destOrd="0" parTransId="{2F12FE6A-7415-449B-978F-3663A86DD6F2}" sibTransId="{5E42FAA7-49C1-4BBD-BF27-61275DBAD168}"/>
    <dgm:cxn modelId="{BAED6F83-B664-4EAE-B5F9-8136BF900C12}" type="presOf" srcId="{2F12FE6A-7415-449B-978F-3663A86DD6F2}" destId="{490D754F-1F8C-4AC6-9229-9801AFE2C076}" srcOrd="0" destOrd="0" presId="urn:microsoft.com/office/officeart/2005/8/layout/orgChart1"/>
    <dgm:cxn modelId="{315857F5-69C3-4FF4-8CC9-530C9DDA634E}" type="presOf" srcId="{03998FAD-AC49-4323-B7A1-46A7787B7A7E}" destId="{76053D5F-7118-44F2-8A11-9FAB73DF1D02}" srcOrd="0" destOrd="0" presId="urn:microsoft.com/office/officeart/2005/8/layout/orgChart1"/>
    <dgm:cxn modelId="{271745C6-B9D9-4FAE-AD3F-75260F146885}" type="presOf" srcId="{E45C1C94-AA3C-41CD-8C71-02E4DFF1C408}" destId="{903FD400-3CEB-437F-B1DF-91A93C2B247E}" srcOrd="0" destOrd="0" presId="urn:microsoft.com/office/officeart/2005/8/layout/orgChart1"/>
    <dgm:cxn modelId="{54CC4AB1-61CA-484B-A9C2-5071097D62A8}" type="presParOf" srcId="{76053D5F-7118-44F2-8A11-9FAB73DF1D02}" destId="{2D4932A2-0EB2-4CBB-A2F5-0E8F294238B0}" srcOrd="0" destOrd="0" presId="urn:microsoft.com/office/officeart/2005/8/layout/orgChart1"/>
    <dgm:cxn modelId="{FACF84AC-AD2C-4E97-834F-210CADC16356}" type="presParOf" srcId="{2D4932A2-0EB2-4CBB-A2F5-0E8F294238B0}" destId="{79E9AEE7-CD83-4CC5-8A79-E5B9BABE2C10}" srcOrd="0" destOrd="0" presId="urn:microsoft.com/office/officeart/2005/8/layout/orgChart1"/>
    <dgm:cxn modelId="{1964CFE1-FA6F-47DB-9E9A-C91EAF719ED2}" type="presParOf" srcId="{79E9AEE7-CD83-4CC5-8A79-E5B9BABE2C10}" destId="{903FD400-3CEB-437F-B1DF-91A93C2B247E}" srcOrd="0" destOrd="0" presId="urn:microsoft.com/office/officeart/2005/8/layout/orgChart1"/>
    <dgm:cxn modelId="{5906585C-5BC9-4026-B8EF-4CA745B3C23E}" type="presParOf" srcId="{79E9AEE7-CD83-4CC5-8A79-E5B9BABE2C10}" destId="{BC279EE3-DDD1-4F55-819B-22F7E14078A6}" srcOrd="1" destOrd="0" presId="urn:microsoft.com/office/officeart/2005/8/layout/orgChart1"/>
    <dgm:cxn modelId="{C8991668-9157-43FA-A651-ABFF7AADD5D1}" type="presParOf" srcId="{2D4932A2-0EB2-4CBB-A2F5-0E8F294238B0}" destId="{19B7B806-23C1-43A6-B398-1BD7CC45CB85}" srcOrd="1" destOrd="0" presId="urn:microsoft.com/office/officeart/2005/8/layout/orgChart1"/>
    <dgm:cxn modelId="{E05F3A75-1427-46D4-8789-D936C4294045}" type="presParOf" srcId="{19B7B806-23C1-43A6-B398-1BD7CC45CB85}" destId="{490D754F-1F8C-4AC6-9229-9801AFE2C076}" srcOrd="0" destOrd="0" presId="urn:microsoft.com/office/officeart/2005/8/layout/orgChart1"/>
    <dgm:cxn modelId="{D03D2734-9A61-40D8-8FEB-BE46EF4C0C9C}" type="presParOf" srcId="{19B7B806-23C1-43A6-B398-1BD7CC45CB85}" destId="{C5B46BF7-B64C-4E37-A97D-0CEF05C5BC0F}" srcOrd="1" destOrd="0" presId="urn:microsoft.com/office/officeart/2005/8/layout/orgChart1"/>
    <dgm:cxn modelId="{DD5A8D05-F53D-4A01-A5E9-1B8A64CC39E6}" type="presParOf" srcId="{C5B46BF7-B64C-4E37-A97D-0CEF05C5BC0F}" destId="{94DE5361-2729-4AF6-A8E8-128C9A04863B}" srcOrd="0" destOrd="0" presId="urn:microsoft.com/office/officeart/2005/8/layout/orgChart1"/>
    <dgm:cxn modelId="{C1C6F213-3436-4E98-BE19-0F97655983C1}" type="presParOf" srcId="{94DE5361-2729-4AF6-A8E8-128C9A04863B}" destId="{690AD4B1-6F91-4342-8D75-D9505B8F52B0}" srcOrd="0" destOrd="0" presId="urn:microsoft.com/office/officeart/2005/8/layout/orgChart1"/>
    <dgm:cxn modelId="{A129ACEE-93DE-4A97-8BBB-102919F21910}" type="presParOf" srcId="{94DE5361-2729-4AF6-A8E8-128C9A04863B}" destId="{146A99B5-6F68-4DB9-B728-17542EAA03D1}" srcOrd="1" destOrd="0" presId="urn:microsoft.com/office/officeart/2005/8/layout/orgChart1"/>
    <dgm:cxn modelId="{01388F17-2203-4A50-A40E-CB5A989A9DEE}" type="presParOf" srcId="{C5B46BF7-B64C-4E37-A97D-0CEF05C5BC0F}" destId="{16E50D70-7579-48AC-A286-81EBBE0AE524}" srcOrd="1" destOrd="0" presId="urn:microsoft.com/office/officeart/2005/8/layout/orgChart1"/>
    <dgm:cxn modelId="{FE703AE9-92F0-48A4-BCB7-D0E856876C86}" type="presParOf" srcId="{C5B46BF7-B64C-4E37-A97D-0CEF05C5BC0F}" destId="{6BBDA1B6-562F-4EAE-83AC-AE2AA68BC63A}" srcOrd="2" destOrd="0" presId="urn:microsoft.com/office/officeart/2005/8/layout/orgChart1"/>
    <dgm:cxn modelId="{7FCA370F-AE01-40B1-97A9-32CE4F915CB6}" type="presParOf" srcId="{19B7B806-23C1-43A6-B398-1BD7CC45CB85}" destId="{E5F24398-01E6-45E6-9CA4-B04FC7220610}" srcOrd="2" destOrd="0" presId="urn:microsoft.com/office/officeart/2005/8/layout/orgChart1"/>
    <dgm:cxn modelId="{68F1CCC6-3EE5-4F62-89FA-A82F3E84936D}" type="presParOf" srcId="{19B7B806-23C1-43A6-B398-1BD7CC45CB85}" destId="{18A18C64-C5BC-4AF2-8E34-99EB7F253FDE}" srcOrd="3" destOrd="0" presId="urn:microsoft.com/office/officeart/2005/8/layout/orgChart1"/>
    <dgm:cxn modelId="{330C7B96-AEA8-4588-B40F-EFBA3778AC04}" type="presParOf" srcId="{18A18C64-C5BC-4AF2-8E34-99EB7F253FDE}" destId="{E5A039A3-DB8B-4AFA-9DF6-5B7EB8C33ADD}" srcOrd="0" destOrd="0" presId="urn:microsoft.com/office/officeart/2005/8/layout/orgChart1"/>
    <dgm:cxn modelId="{47BF9E62-FC5E-4E55-A4E6-C65DFEE637EE}" type="presParOf" srcId="{E5A039A3-DB8B-4AFA-9DF6-5B7EB8C33ADD}" destId="{00642AC6-6940-406C-9971-A46FD130FF66}" srcOrd="0" destOrd="0" presId="urn:microsoft.com/office/officeart/2005/8/layout/orgChart1"/>
    <dgm:cxn modelId="{0DB39E20-D2DD-4964-AC4E-F0502AD2816B}" type="presParOf" srcId="{E5A039A3-DB8B-4AFA-9DF6-5B7EB8C33ADD}" destId="{1B5E75AE-C866-4356-A2D2-500BEBECC1B7}" srcOrd="1" destOrd="0" presId="urn:microsoft.com/office/officeart/2005/8/layout/orgChart1"/>
    <dgm:cxn modelId="{501BF254-0924-4815-AEC4-F66969C0CD3D}" type="presParOf" srcId="{18A18C64-C5BC-4AF2-8E34-99EB7F253FDE}" destId="{A2397F42-8976-46EF-ABEC-183020D9C102}" srcOrd="1" destOrd="0" presId="urn:microsoft.com/office/officeart/2005/8/layout/orgChart1"/>
    <dgm:cxn modelId="{4394A7DF-3A12-4909-9476-DBA35A7C05DB}" type="presParOf" srcId="{18A18C64-C5BC-4AF2-8E34-99EB7F253FDE}" destId="{09C75F72-EDDD-41EC-BD2D-4F88692E2DAF}" srcOrd="2" destOrd="0" presId="urn:microsoft.com/office/officeart/2005/8/layout/orgChart1"/>
    <dgm:cxn modelId="{DE9EE709-48BE-4A95-AA50-479FF7C7F776}" type="presParOf" srcId="{2D4932A2-0EB2-4CBB-A2F5-0E8F294238B0}" destId="{F97BC7CF-5289-41FC-B10E-585F409CBEE0}"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F24398-01E6-45E6-9CA4-B04FC7220610}">
      <dsp:nvSpPr>
        <dsp:cNvPr id="0" name=""/>
        <dsp:cNvSpPr/>
      </dsp:nvSpPr>
      <dsp:spPr>
        <a:xfrm>
          <a:off x="4000500" y="642637"/>
          <a:ext cx="2189262" cy="1238688"/>
        </a:xfrm>
        <a:custGeom>
          <a:avLst/>
          <a:gdLst/>
          <a:ahLst/>
          <a:cxnLst/>
          <a:rect l="0" t="0" r="0" b="0"/>
          <a:pathLst>
            <a:path>
              <a:moveTo>
                <a:pt x="0" y="0"/>
              </a:moveTo>
              <a:lnTo>
                <a:pt x="0" y="858733"/>
              </a:lnTo>
              <a:lnTo>
                <a:pt x="2189262" y="858733"/>
              </a:lnTo>
              <a:lnTo>
                <a:pt x="2189262" y="1238688"/>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0D754F-1F8C-4AC6-9229-9801AFE2C076}">
      <dsp:nvSpPr>
        <dsp:cNvPr id="0" name=""/>
        <dsp:cNvSpPr/>
      </dsp:nvSpPr>
      <dsp:spPr>
        <a:xfrm>
          <a:off x="1809319" y="642637"/>
          <a:ext cx="2191180" cy="1240787"/>
        </a:xfrm>
        <a:custGeom>
          <a:avLst/>
          <a:gdLst/>
          <a:ahLst/>
          <a:cxnLst/>
          <a:rect l="0" t="0" r="0" b="0"/>
          <a:pathLst>
            <a:path>
              <a:moveTo>
                <a:pt x="2191180" y="0"/>
              </a:moveTo>
              <a:lnTo>
                <a:pt x="2191180" y="860832"/>
              </a:lnTo>
              <a:lnTo>
                <a:pt x="0" y="860832"/>
              </a:lnTo>
              <a:lnTo>
                <a:pt x="0" y="124078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3FD400-3CEB-437F-B1DF-91A93C2B247E}">
      <dsp:nvSpPr>
        <dsp:cNvPr id="0" name=""/>
        <dsp:cNvSpPr/>
      </dsp:nvSpPr>
      <dsp:spPr>
        <a:xfrm>
          <a:off x="304807" y="130820"/>
          <a:ext cx="7391385" cy="511817"/>
        </a:xfrm>
        <a:prstGeom prst="rect">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solidFill>
                <a:srgbClr val="FFC000"/>
              </a:solidFill>
              <a:effectLst>
                <a:outerShdw blurRad="38100" dist="38100" dir="2700000" algn="tl">
                  <a:srgbClr val="000000">
                    <a:alpha val="43137"/>
                  </a:srgbClr>
                </a:outerShdw>
              </a:effectLst>
            </a:rPr>
            <a:t>Medications to control Asthma</a:t>
          </a:r>
          <a:endParaRPr lang="en-US" sz="3600" kern="1200" dirty="0"/>
        </a:p>
      </dsp:txBody>
      <dsp:txXfrm>
        <a:off x="304807" y="130820"/>
        <a:ext cx="7391385" cy="511817"/>
      </dsp:txXfrm>
    </dsp:sp>
    <dsp:sp modelId="{690AD4B1-6F91-4342-8D75-D9505B8F52B0}">
      <dsp:nvSpPr>
        <dsp:cNvPr id="0" name=""/>
        <dsp:cNvSpPr/>
      </dsp:nvSpPr>
      <dsp:spPr>
        <a:xfrm>
          <a:off x="11" y="1883424"/>
          <a:ext cx="3618616" cy="1809308"/>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Quick relievers :</a:t>
          </a:r>
        </a:p>
        <a:p>
          <a:pPr lvl="0" algn="l" defTabSz="889000" rtl="0">
            <a:lnSpc>
              <a:spcPct val="90000"/>
            </a:lnSpc>
            <a:spcBef>
              <a:spcPct val="0"/>
            </a:spcBef>
            <a:spcAft>
              <a:spcPct val="35000"/>
            </a:spcAft>
          </a:pPr>
          <a:r>
            <a:rPr lang="en-US" sz="2000" kern="1200" dirty="0" smtClean="0"/>
            <a:t>1- Short-acting beta</a:t>
          </a:r>
          <a:r>
            <a:rPr lang="en-US" sz="2000" kern="1200" baseline="-25000" dirty="0" smtClean="0"/>
            <a:t>2</a:t>
          </a:r>
          <a:r>
            <a:rPr lang="en-US" sz="2000" kern="1200" dirty="0" smtClean="0"/>
            <a:t>-agonists.</a:t>
          </a:r>
        </a:p>
        <a:p>
          <a:pPr lvl="0" algn="l" defTabSz="889000" rtl="0">
            <a:lnSpc>
              <a:spcPct val="90000"/>
            </a:lnSpc>
            <a:spcBef>
              <a:spcPct val="0"/>
            </a:spcBef>
            <a:spcAft>
              <a:spcPct val="35000"/>
            </a:spcAft>
          </a:pPr>
          <a:r>
            <a:rPr lang="en-US" sz="2000" kern="1200" dirty="0" smtClean="0"/>
            <a:t>2- Anti-</a:t>
          </a:r>
          <a:r>
            <a:rPr lang="en-US" sz="2000" kern="1200" dirty="0" err="1" smtClean="0"/>
            <a:t>muscarinic</a:t>
          </a:r>
          <a:r>
            <a:rPr lang="en-US" sz="2000" kern="1200" dirty="0" smtClean="0"/>
            <a:t>.</a:t>
          </a:r>
          <a:endParaRPr lang="en-US" sz="2000" kern="1200" dirty="0"/>
        </a:p>
      </dsp:txBody>
      <dsp:txXfrm>
        <a:off x="11" y="1883424"/>
        <a:ext cx="3618616" cy="1809308"/>
      </dsp:txXfrm>
    </dsp:sp>
    <dsp:sp modelId="{00642AC6-6940-406C-9971-A46FD130FF66}">
      <dsp:nvSpPr>
        <dsp:cNvPr id="0" name=""/>
        <dsp:cNvSpPr/>
      </dsp:nvSpPr>
      <dsp:spPr>
        <a:xfrm>
          <a:off x="4380454" y="1881326"/>
          <a:ext cx="3618616" cy="2157274"/>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Long-term controllers :</a:t>
          </a:r>
        </a:p>
        <a:p>
          <a:pPr lvl="0" algn="l" defTabSz="889000" rtl="0">
            <a:lnSpc>
              <a:spcPct val="90000"/>
            </a:lnSpc>
            <a:spcBef>
              <a:spcPct val="0"/>
            </a:spcBef>
            <a:spcAft>
              <a:spcPct val="35000"/>
            </a:spcAft>
          </a:pPr>
          <a:r>
            <a:rPr lang="en-US" sz="2000" kern="1200" dirty="0" smtClean="0"/>
            <a:t>1- Corticosteroids.</a:t>
          </a:r>
        </a:p>
        <a:p>
          <a:pPr lvl="0" algn="l" defTabSz="889000" rtl="0">
            <a:lnSpc>
              <a:spcPct val="90000"/>
            </a:lnSpc>
            <a:spcBef>
              <a:spcPct val="0"/>
            </a:spcBef>
            <a:spcAft>
              <a:spcPct val="35000"/>
            </a:spcAft>
          </a:pPr>
          <a:r>
            <a:rPr lang="en-US" sz="2000" kern="1200" dirty="0" smtClean="0"/>
            <a:t>2- </a:t>
          </a:r>
          <a:r>
            <a:rPr lang="en-US" sz="2000" b="0" kern="1200" dirty="0" smtClean="0"/>
            <a:t>Long-acting beta</a:t>
          </a:r>
          <a:r>
            <a:rPr lang="en-US" sz="2000" b="0" kern="1200" baseline="-25000" dirty="0" smtClean="0"/>
            <a:t>2</a:t>
          </a:r>
          <a:r>
            <a:rPr lang="en-US" sz="2000" b="0" kern="1200" dirty="0" smtClean="0"/>
            <a:t>-agonists</a:t>
          </a:r>
        </a:p>
        <a:p>
          <a:pPr lvl="0" algn="l" defTabSz="889000" rtl="0">
            <a:lnSpc>
              <a:spcPct val="90000"/>
            </a:lnSpc>
            <a:spcBef>
              <a:spcPct val="0"/>
            </a:spcBef>
            <a:spcAft>
              <a:spcPct val="35000"/>
            </a:spcAft>
          </a:pPr>
          <a:r>
            <a:rPr lang="en-US" sz="2000" kern="1200" dirty="0" smtClean="0"/>
            <a:t>3- </a:t>
          </a:r>
          <a:r>
            <a:rPr lang="en-US" sz="2000" b="0" kern="1200" dirty="0" err="1" smtClean="0"/>
            <a:t>Leukotriene</a:t>
          </a:r>
          <a:r>
            <a:rPr lang="en-US" sz="2000" b="0" kern="1200" dirty="0" smtClean="0"/>
            <a:t> modifiers</a:t>
          </a:r>
        </a:p>
        <a:p>
          <a:pPr lvl="0" algn="l" defTabSz="889000" rtl="0">
            <a:lnSpc>
              <a:spcPct val="90000"/>
            </a:lnSpc>
            <a:spcBef>
              <a:spcPct val="0"/>
            </a:spcBef>
            <a:spcAft>
              <a:spcPct val="35000"/>
            </a:spcAft>
          </a:pPr>
          <a:r>
            <a:rPr lang="en-US" sz="2000" kern="1200" dirty="0" smtClean="0"/>
            <a:t>4-theophylline.</a:t>
          </a:r>
          <a:endParaRPr lang="en-US" sz="2000" kern="1200" dirty="0"/>
        </a:p>
      </dsp:txBody>
      <dsp:txXfrm>
        <a:off x="4380454" y="1881326"/>
        <a:ext cx="3618616" cy="215727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30BCA3-C2C6-4882-A585-06E7F101AD53}" type="datetimeFigureOut">
              <a:rPr lang="en-US" smtClean="0"/>
              <a:pPr/>
              <a:t>11/8/2012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0C5E86-C1AE-4D2A-945A-1D7764D89717}" type="slidenum">
              <a:rPr lang="en-US" smtClean="0"/>
              <a:pPr/>
              <a:t>‹#›</a:t>
            </a:fld>
            <a:endParaRPr lang="en-US"/>
          </a:p>
        </p:txBody>
      </p:sp>
    </p:spTree>
    <p:extLst>
      <p:ext uri="{BB962C8B-B14F-4D97-AF65-F5344CB8AC3E}">
        <p14:creationId xmlns:p14="http://schemas.microsoft.com/office/powerpoint/2010/main" xmlns="" val="354490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E3618F36-DA57-4A88-A469-FB20288821CB}" type="slidenum">
              <a:rPr lang="ar-SA"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BC805F9-7FB9-425C-BE96-9BA386D576D1}" type="slidenum">
              <a:rPr lang="ar-SA"/>
              <a:pPr/>
              <a:t>9</a:t>
            </a:fld>
            <a:endParaRPr lang="en-US"/>
          </a:p>
        </p:txBody>
      </p:sp>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xfrm>
            <a:off x="914400" y="4343400"/>
            <a:ext cx="5029200" cy="4114800"/>
          </a:xfrm>
          <a:ln/>
        </p:spPr>
        <p:txBody>
          <a:bodyPr/>
          <a:lstStyle/>
          <a:p>
            <a:pPr>
              <a:spcBef>
                <a:spcPct val="0"/>
              </a:spcBef>
            </a:pPr>
            <a:endParaRPr lang="ar-SA"/>
          </a:p>
        </p:txBody>
      </p:sp>
      <p:sp>
        <p:nvSpPr>
          <p:cNvPr id="32772"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rtl="0"/>
            <a:fld id="{52B90EF4-CD6E-4EB8-B7BD-C64FA9769307}" type="slidenum">
              <a:rPr lang="ar-SA" sz="1200" b="1">
                <a:solidFill>
                  <a:srgbClr val="993300"/>
                </a:solidFill>
                <a:latin typeface="Tahoma" pitchFamily="34" charset="0"/>
                <a:cs typeface="Times New Roman" pitchFamily="18" charset="0"/>
              </a:rPr>
              <a:pPr algn="r" rtl="0"/>
              <a:t>9</a:t>
            </a:fld>
            <a:endParaRPr lang="ar-SA" sz="1200" b="1">
              <a:solidFill>
                <a:srgbClr val="993300"/>
              </a:solidFill>
              <a:latin typeface="Tahoma" pitchFamily="34" charset="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C51FEBF-68D8-4EF9-B6FA-F1AA1303DCBF}" type="slidenum">
              <a:rPr lang="ar-SA"/>
              <a:pPr/>
              <a:t>10</a:t>
            </a:fld>
            <a:endParaRPr lang="en-US"/>
          </a:p>
        </p:txBody>
      </p:sp>
      <p:sp>
        <p:nvSpPr>
          <p:cNvPr id="368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rtl="0"/>
            <a:fld id="{0F0F9147-9F71-4464-97D6-94B075F56D5F}" type="slidenum">
              <a:rPr lang="ar-SA" sz="1200">
                <a:latin typeface="Times New Roman" pitchFamily="18" charset="0"/>
                <a:cs typeface="Times New Roman" pitchFamily="18" charset="0"/>
              </a:rPr>
              <a:pPr algn="r" rtl="0"/>
              <a:t>10</a:t>
            </a:fld>
            <a:endParaRPr lang="en-US" sz="1200">
              <a:latin typeface="Times New Roman" pitchFamily="18" charset="0"/>
              <a:cs typeface="Times New Roman" pitchFamily="18" charset="0"/>
            </a:endParaRPr>
          </a:p>
        </p:txBody>
      </p:sp>
      <p:sp>
        <p:nvSpPr>
          <p:cNvPr id="36867" name="Rectangle 2"/>
          <p:cNvSpPr>
            <a:spLocks noGrp="1" noRot="1" noChangeAspect="1" noChangeArrowheads="1" noTextEdit="1"/>
          </p:cNvSpPr>
          <p:nvPr>
            <p:ph type="sldImg"/>
          </p:nvPr>
        </p:nvSpPr>
        <p:spPr>
          <a:xfrm>
            <a:off x="1143000" y="687388"/>
            <a:ext cx="4572000" cy="3429000"/>
          </a:xfrm>
          <a:ln/>
        </p:spPr>
      </p:sp>
      <p:sp>
        <p:nvSpPr>
          <p:cNvPr id="36868" name="Rectangle 3"/>
          <p:cNvSpPr>
            <a:spLocks noGrp="1" noChangeArrowheads="1"/>
          </p:cNvSpPr>
          <p:nvPr>
            <p:ph type="body" idx="1"/>
          </p:nvPr>
        </p:nvSpPr>
        <p:spPr>
          <a:xfrm>
            <a:off x="915988" y="4343400"/>
            <a:ext cx="5026025" cy="4114800"/>
          </a:xfrm>
          <a:ln/>
        </p:spPr>
        <p:txBody>
          <a:bodyPr lIns="86493" tIns="43247" rIns="86493" bIns="43247"/>
          <a:lstStyle/>
          <a:p>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2F4D84E-BB97-4BC0-9082-D4E940AB0966}" type="slidenum">
              <a:rPr lang="ar-SA"/>
              <a:pPr/>
              <a:t>13</a:t>
            </a:fld>
            <a:endParaRPr lang="en-US"/>
          </a:p>
        </p:txBody>
      </p:sp>
      <p:sp>
        <p:nvSpPr>
          <p:cNvPr id="348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rtl="0"/>
            <a:fld id="{498F30D8-F785-46DA-8775-1E97E760F1F1}" type="slidenum">
              <a:rPr lang="ar-SA" sz="1200">
                <a:latin typeface="Times New Roman" pitchFamily="18" charset="0"/>
                <a:cs typeface="Times New Roman" pitchFamily="18" charset="0"/>
              </a:rPr>
              <a:pPr algn="r" rtl="0"/>
              <a:t>13</a:t>
            </a:fld>
            <a:endParaRPr lang="en-GB" sz="1200">
              <a:latin typeface="Times New Roman" pitchFamily="18" charset="0"/>
              <a:cs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14400" y="4343400"/>
            <a:ext cx="5029200" cy="4114800"/>
          </a:xfrm>
          <a:ln/>
        </p:spPr>
        <p:txBody>
          <a:bodyPr/>
          <a:lstStyle/>
          <a:p>
            <a:r>
              <a:rPr lang="en-US" sz="1000"/>
              <a:t>When exposed to an asthma trigger…</a:t>
            </a:r>
          </a:p>
          <a:p>
            <a:pPr>
              <a:buFontTx/>
              <a:buChar char="•"/>
            </a:pPr>
            <a:r>
              <a:rPr lang="en-US" sz="1000"/>
              <a:t>Bronchioles constrict to limit exposure to the trigger.</a:t>
            </a:r>
          </a:p>
          <a:p>
            <a:pPr>
              <a:buFontTx/>
              <a:buChar char="•"/>
            </a:pPr>
            <a:r>
              <a:rPr lang="en-US" sz="1000"/>
              <a:t>Mucous membrane becomes irritated and swells.</a:t>
            </a:r>
          </a:p>
          <a:p>
            <a:pPr>
              <a:buFontTx/>
              <a:buChar char="•"/>
            </a:pPr>
            <a:r>
              <a:rPr lang="en-US" sz="1000"/>
              <a:t>Mucous is produced to trap the irritant.</a:t>
            </a:r>
          </a:p>
          <a:p>
            <a:pPr>
              <a:buFontTx/>
              <a:buChar char="•"/>
            </a:pPr>
            <a:r>
              <a:rPr lang="en-US" sz="1000"/>
              <a:t>Coughing initiated to pop open bronchioles and expel the mucous build-up.</a:t>
            </a:r>
          </a:p>
          <a:p>
            <a:pPr>
              <a:buFontTx/>
              <a:buChar char="•"/>
            </a:pPr>
            <a:r>
              <a:rPr lang="en-US" sz="1000"/>
              <a:t>Air retention volume in alveolar sacs increases – can’t get air out or in.</a:t>
            </a:r>
          </a:p>
          <a:p>
            <a:pPr>
              <a:buFontTx/>
              <a:buChar char="•"/>
            </a:pPr>
            <a:r>
              <a:rPr lang="en-US" sz="1000"/>
              <a:t>CO2 build-up in alveolar sacs and in system tissues which can lead to acidosis.</a:t>
            </a:r>
          </a:p>
          <a:p>
            <a:pPr>
              <a:buFontTx/>
              <a:buChar char="•"/>
            </a:pPr>
            <a:r>
              <a:rPr lang="en-US" sz="1000"/>
              <a:t>The body attempts to blow off the excess CO2 – rapid shallow breathing. (hyperventilation)</a:t>
            </a:r>
          </a:p>
          <a:p>
            <a:pPr>
              <a:buFontTx/>
              <a:buChar char="•"/>
            </a:pPr>
            <a:r>
              <a:rPr lang="en-US" sz="1000"/>
              <a:t>Hungry for O2 and trying to get rid of CO2 at the same time.</a:t>
            </a:r>
          </a:p>
          <a:p>
            <a:pPr>
              <a:buFontTx/>
              <a:buChar char="•"/>
            </a:pPr>
            <a:r>
              <a:rPr lang="en-US" sz="1000"/>
              <a:t>Fatigued muscles in this effort.</a:t>
            </a:r>
          </a:p>
          <a:p>
            <a:pPr>
              <a:buFontTx/>
              <a:buChar char="•"/>
            </a:pPr>
            <a:r>
              <a:rPr lang="en-US" sz="1000"/>
              <a:t>If this continues, the person with asthma can die.</a:t>
            </a:r>
          </a:p>
          <a:p>
            <a:endParaRPr lang="en-US" sz="1000"/>
          </a:p>
          <a:p>
            <a:r>
              <a:rPr lang="en-US" sz="1000"/>
              <a:t>A person with asthma undergoes what is called “airway remodeling” – where there is permanent damage to the airways and decreased overall capacity….airway hyperactivity.  A hyperactive airway is more susceptible to triggers.</a:t>
            </a:r>
          </a:p>
          <a:p>
            <a:endParaRPr lang="en-US" sz="1000"/>
          </a:p>
          <a:p>
            <a:r>
              <a:rPr lang="en-US" sz="1000"/>
              <a:t>Taking medication:</a:t>
            </a:r>
          </a:p>
          <a:p>
            <a:r>
              <a:rPr lang="en-US" sz="1000"/>
              <a:t>Rescue inhaler – dilates bronchioles, doesn’t alleviate mucous or congestion in any appreciable way</a:t>
            </a:r>
          </a:p>
          <a:p>
            <a:r>
              <a:rPr lang="en-US" sz="1000"/>
              <a:t>Daily corticosteroid –works to reduce airway hyperactivity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3321B37-58FF-44B0-B1AC-7AF3D708C358}" type="slidenum">
              <a:rPr lang="ar-SA"/>
              <a:pPr/>
              <a:t>14</a:t>
            </a:fld>
            <a:endParaRPr lang="en-US"/>
          </a:p>
        </p:txBody>
      </p:sp>
      <p:sp>
        <p:nvSpPr>
          <p:cNvPr id="389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rtl="0"/>
            <a:fld id="{E7586353-DC98-4BDE-B296-B564F228812C}" type="slidenum">
              <a:rPr lang="ar-SA" sz="1200">
                <a:latin typeface="Times New Roman" pitchFamily="18" charset="0"/>
                <a:cs typeface="Times New Roman" pitchFamily="18" charset="0"/>
              </a:rPr>
              <a:pPr algn="r" rtl="0"/>
              <a:t>14</a:t>
            </a:fld>
            <a:endParaRPr lang="en-GB" sz="1200">
              <a:latin typeface="Times New Roman" pitchFamily="18" charset="0"/>
              <a:cs typeface="Times New Roman" pitchFamily="18" charset="0"/>
            </a:endParaRPr>
          </a:p>
        </p:txBody>
      </p:sp>
      <p:sp>
        <p:nvSpPr>
          <p:cNvPr id="38915" name="Rectangle 2"/>
          <p:cNvSpPr>
            <a:spLocks noGrp="1" noRot="1" noChangeAspect="1" noChangeArrowheads="1" noTextEdit="1"/>
          </p:cNvSpPr>
          <p:nvPr>
            <p:ph type="sldImg"/>
          </p:nvPr>
        </p:nvSpPr>
        <p:spPr>
          <a:xfrm>
            <a:off x="1146175" y="685800"/>
            <a:ext cx="4570413" cy="3427413"/>
          </a:xfrm>
          <a:ln w="12700" cap="flat"/>
        </p:spPr>
      </p:sp>
      <p:sp>
        <p:nvSpPr>
          <p:cNvPr id="38916" name="Rectangle 3"/>
          <p:cNvSpPr>
            <a:spLocks noGrp="1" noChangeArrowheads="1"/>
          </p:cNvSpPr>
          <p:nvPr>
            <p:ph type="body" idx="1"/>
          </p:nvPr>
        </p:nvSpPr>
        <p:spPr>
          <a:xfrm>
            <a:off x="914400" y="4340225"/>
            <a:ext cx="5143500" cy="3600450"/>
          </a:xfrm>
          <a:ln/>
        </p:spPr>
        <p:txBody>
          <a:bodyPr lIns="94115" tIns="47063" rIns="94115" bIns="47063"/>
          <a:lstStyle/>
          <a:p>
            <a:pPr>
              <a:spcBef>
                <a:spcPct val="10000"/>
              </a:spcBef>
            </a:pPr>
            <a:r>
              <a:rPr lang="en-US" b="1"/>
              <a:t>Multimedia Slide 7</a:t>
            </a:r>
          </a:p>
          <a:p>
            <a:pPr>
              <a:spcBef>
                <a:spcPct val="10000"/>
              </a:spcBef>
            </a:pPr>
            <a:r>
              <a:rPr lang="en-US">
                <a:latin typeface="Arial Narrow" pitchFamily="34" charset="0"/>
              </a:rPr>
              <a:t>Asthma is a chronic inflammatory disease with a variable course characterized by episodic attacks of acute inflammation.</a:t>
            </a:r>
            <a:r>
              <a:rPr lang="en-US" baseline="30000">
                <a:latin typeface="Arial Narrow" pitchFamily="34" charset="0"/>
              </a:rPr>
              <a:t>1</a:t>
            </a:r>
            <a:r>
              <a:rPr lang="en-US">
                <a:latin typeface="Arial Narrow" pitchFamily="34" charset="0"/>
              </a:rPr>
              <a:t> </a:t>
            </a:r>
            <a:r>
              <a:rPr lang="en-US" i="1">
                <a:latin typeface="Arial Narrow" pitchFamily="34" charset="0"/>
              </a:rPr>
              <a:t>Acute</a:t>
            </a:r>
            <a:r>
              <a:rPr lang="en-US">
                <a:latin typeface="Arial Narrow" pitchFamily="34" charset="0"/>
              </a:rPr>
              <a:t> inflammation in asthma is associated with bronchoconstriction, plasma exudation/edema, vasodilatation, and mucus hypersecretion. </a:t>
            </a:r>
            <a:r>
              <a:rPr lang="en-US" i="1">
                <a:latin typeface="Arial Narrow" pitchFamily="34" charset="0"/>
              </a:rPr>
              <a:t>Chronic</a:t>
            </a:r>
            <a:r>
              <a:rPr lang="en-US">
                <a:latin typeface="Arial Narrow" pitchFamily="34" charset="0"/>
              </a:rPr>
              <a:t> inflammation in asthma is associated with subepithelial fibrosis, smooth-muscle hyperplasia/hypertrophy, mucus gland hyperplasia, and new-vessel formation. If asthma remains uncontrolled or poorly controlled, the underlying chronic inflammation may lead to structural changes (remodelling) that reduce the extent of airway response to therapy.</a:t>
            </a:r>
          </a:p>
          <a:p>
            <a:endParaRPr lang="en-US">
              <a:latin typeface="Arial Narrow" pitchFamily="34" charset="0"/>
            </a:endParaRPr>
          </a:p>
          <a:p>
            <a:r>
              <a:rPr lang="en-US" sz="1000">
                <a:latin typeface="Arial Narrow" pitchFamily="34" charset="0"/>
              </a:rPr>
              <a:t>1. Barnes PJ. New drugs for asthma. Clin Exp Allergy 1996;26:738-745.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366BC-C5C1-48DA-9766-37F9F46F9DAC}"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567EBF-F7AA-422F-99BB-F4309E0553E1}"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EF59C-82B6-49A4-8115-82971855D3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67EBF-F7AA-422F-99BB-F4309E0553E1}"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EF59C-82B6-49A4-8115-82971855D3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67EBF-F7AA-422F-99BB-F4309E0553E1}"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EF59C-82B6-49A4-8115-82971855D3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67EBF-F7AA-422F-99BB-F4309E0553E1}"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EF59C-82B6-49A4-8115-82971855D3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567EBF-F7AA-422F-99BB-F4309E0553E1}"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EF59C-82B6-49A4-8115-82971855D3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567EBF-F7AA-422F-99BB-F4309E0553E1}" type="datetimeFigureOut">
              <a:rPr lang="en-US" smtClean="0"/>
              <a:pPr/>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5EF59C-82B6-49A4-8115-82971855D3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567EBF-F7AA-422F-99BB-F4309E0553E1}" type="datetimeFigureOut">
              <a:rPr lang="en-US" smtClean="0"/>
              <a:pPr/>
              <a:t>11/8/2012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5EF59C-82B6-49A4-8115-82971855D3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567EBF-F7AA-422F-99BB-F4309E0553E1}" type="datetimeFigureOut">
              <a:rPr lang="en-US" smtClean="0"/>
              <a:pPr/>
              <a:t>11/8/2012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5EF59C-82B6-49A4-8115-82971855D3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67EBF-F7AA-422F-99BB-F4309E0553E1}" type="datetimeFigureOut">
              <a:rPr lang="en-US" smtClean="0"/>
              <a:pPr/>
              <a:t>11/8/2012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5EF59C-82B6-49A4-8115-82971855D3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67EBF-F7AA-422F-99BB-F4309E0553E1}" type="datetimeFigureOut">
              <a:rPr lang="en-US" smtClean="0"/>
              <a:pPr/>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5EF59C-82B6-49A4-8115-82971855D3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67EBF-F7AA-422F-99BB-F4309E0553E1}" type="datetimeFigureOut">
              <a:rPr lang="en-US" smtClean="0"/>
              <a:pPr/>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5EF59C-82B6-49A4-8115-82971855D3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5000"/>
            <a:lum/>
          </a:blip>
          <a:srcRect/>
          <a:stretch>
            <a:fillRect l="-1000" t="-1000" r="-1000" b="8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67EBF-F7AA-422F-99BB-F4309E0553E1}" type="datetimeFigureOut">
              <a:rPr lang="en-US" smtClean="0"/>
              <a:pPr/>
              <a:t>11/8/2012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5EF59C-82B6-49A4-8115-82971855D3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file:///C:\Documents%20and%20Settings\user\Desktop\Performing%20Spirometry2.wm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upload.wikimedia.org/wikipedia/commons/b/ba/Normal_values_for_peak_expiratory_flow_-_EU_scale.png" TargetMode="Externa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file:///C:\Documents%20and%20Settings\user\Desktop\Asthma\Allergy%20test,%20skin%20allergy%20test,%20skin%20prick%20test%20Hong%20Kong,%20%20%20%20%20%20-%20YouTube2.wmv" TargetMode="Externa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asthma.about.com/od/glossary/g/def_bronchodilator.htm"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7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www.sinagroup.org/download/book_asthma_final.pdf" TargetMode="External"/><Relationship Id="rId2" Type="http://schemas.openxmlformats.org/officeDocument/2006/relationships/hyperlink" Target="http://www.ginasthma.org/pdf/GINA_Report_2010.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7772400" cy="1829761"/>
          </a:xfrm>
        </p:spPr>
        <p:txBody>
          <a:bodyPr>
            <a:normAutofit/>
          </a:bodyPr>
          <a:lstStyle/>
          <a:p>
            <a:r>
              <a:rPr lang="en-US" sz="6000" b="1" dirty="0" smtClean="0">
                <a:solidFill>
                  <a:srgbClr val="FFC000"/>
                </a:solidFill>
              </a:rPr>
              <a:t>Bronchial Asthma</a:t>
            </a:r>
            <a:endParaRPr lang="en-US" sz="6000" b="1" dirty="0">
              <a:solidFill>
                <a:srgbClr val="FFC000"/>
              </a:solidFill>
            </a:endParaRPr>
          </a:p>
        </p:txBody>
      </p:sp>
      <p:sp>
        <p:nvSpPr>
          <p:cNvPr id="3" name="Subtitle 2"/>
          <p:cNvSpPr>
            <a:spLocks noGrp="1"/>
          </p:cNvSpPr>
          <p:nvPr>
            <p:ph type="subTitle" idx="1"/>
          </p:nvPr>
        </p:nvSpPr>
        <p:spPr>
          <a:xfrm>
            <a:off x="3276600" y="5029200"/>
            <a:ext cx="3429000" cy="1143000"/>
          </a:xfrm>
        </p:spPr>
        <p:txBody>
          <a:bodyPr>
            <a:noAutofit/>
          </a:bodyPr>
          <a:lstStyle/>
          <a:p>
            <a:pPr algn="l">
              <a:buFont typeface="Arial" pitchFamily="34" charset="0"/>
              <a:buChar char="•"/>
            </a:pPr>
            <a:r>
              <a:rPr lang="en-US" sz="2400" dirty="0" smtClean="0">
                <a:solidFill>
                  <a:srgbClr val="FFC000"/>
                </a:solidFill>
                <a:effectLst>
                  <a:outerShdw blurRad="38100" dist="38100" dir="2700000" algn="tl">
                    <a:srgbClr val="000000">
                      <a:alpha val="43137"/>
                    </a:srgbClr>
                  </a:outerShdw>
                </a:effectLst>
              </a:rPr>
              <a:t>Mohammed </a:t>
            </a:r>
            <a:r>
              <a:rPr lang="en-US" sz="2400" dirty="0" err="1" smtClean="0">
                <a:solidFill>
                  <a:srgbClr val="FFC000"/>
                </a:solidFill>
                <a:effectLst>
                  <a:outerShdw blurRad="38100" dist="38100" dir="2700000" algn="tl">
                    <a:srgbClr val="000000">
                      <a:alpha val="43137"/>
                    </a:srgbClr>
                  </a:outerShdw>
                </a:effectLst>
              </a:rPr>
              <a:t>Bahkali</a:t>
            </a:r>
            <a:endParaRPr lang="en-US" sz="2400" dirty="0" smtClean="0">
              <a:solidFill>
                <a:srgbClr val="FFC000"/>
              </a:solidFill>
              <a:effectLst>
                <a:outerShdw blurRad="38100" dist="38100" dir="2700000" algn="tl">
                  <a:srgbClr val="000000">
                    <a:alpha val="43137"/>
                  </a:srgbClr>
                </a:outerShdw>
              </a:effectLst>
            </a:endParaRPr>
          </a:p>
          <a:p>
            <a:pPr algn="l">
              <a:buFont typeface="Arial" pitchFamily="34" charset="0"/>
              <a:buChar char="•"/>
            </a:pPr>
            <a:r>
              <a:rPr lang="en-US" sz="2400" dirty="0" smtClean="0">
                <a:solidFill>
                  <a:srgbClr val="FFC000"/>
                </a:solidFill>
                <a:effectLst>
                  <a:outerShdw blurRad="38100" dist="38100" dir="2700000" algn="tl">
                    <a:srgbClr val="000000">
                      <a:alpha val="43137"/>
                    </a:srgbClr>
                  </a:outerShdw>
                </a:effectLst>
              </a:rPr>
              <a:t>Mohammed Al-</a:t>
            </a:r>
            <a:r>
              <a:rPr lang="en-US" sz="2400" dirty="0" err="1" smtClean="0">
                <a:solidFill>
                  <a:srgbClr val="FFC000"/>
                </a:solidFill>
                <a:effectLst>
                  <a:outerShdw blurRad="38100" dist="38100" dir="2700000" algn="tl">
                    <a:srgbClr val="000000">
                      <a:alpha val="43137"/>
                    </a:srgbClr>
                  </a:outerShdw>
                </a:effectLst>
              </a:rPr>
              <a:t>Obayli</a:t>
            </a:r>
            <a:endParaRPr lang="en-US" sz="2400" dirty="0" smtClean="0">
              <a:solidFill>
                <a:srgbClr val="FFC000"/>
              </a:solidFill>
              <a:effectLst>
                <a:outerShdw blurRad="38100" dist="38100" dir="2700000" algn="tl">
                  <a:srgbClr val="000000">
                    <a:alpha val="43137"/>
                  </a:srgbClr>
                </a:outerShdw>
              </a:effectLst>
            </a:endParaRPr>
          </a:p>
        </p:txBody>
      </p:sp>
      <p:sp>
        <p:nvSpPr>
          <p:cNvPr id="4" name="TextBox 3"/>
          <p:cNvSpPr txBox="1"/>
          <p:nvPr/>
        </p:nvSpPr>
        <p:spPr>
          <a:xfrm>
            <a:off x="4343400" y="6172200"/>
            <a:ext cx="838200" cy="400110"/>
          </a:xfrm>
          <a:prstGeom prst="rect">
            <a:avLst/>
          </a:prstGeom>
          <a:noFill/>
        </p:spPr>
        <p:txBody>
          <a:bodyPr wrap="square" rtlCol="0">
            <a:spAutoFit/>
          </a:bodyPr>
          <a:lstStyle/>
          <a:p>
            <a:r>
              <a:rPr lang="en-US" sz="2000" dirty="0" smtClean="0">
                <a:solidFill>
                  <a:srgbClr val="FFC000"/>
                </a:solidFill>
              </a:rPr>
              <a:t>2012</a:t>
            </a:r>
            <a:endParaRPr lang="en-US" sz="2000"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28600" y="536575"/>
            <a:ext cx="8077200" cy="944563"/>
          </a:xfrm>
          <a:prstGeom prst="rect">
            <a:avLst/>
          </a:prstGeom>
          <a:noFill/>
          <a:ln w="9525">
            <a:noFill/>
            <a:miter lim="800000"/>
            <a:headEnd/>
            <a:tailEnd/>
          </a:ln>
        </p:spPr>
        <p:txBody>
          <a:bodyPr lIns="143675" tIns="71837" rIns="143675" bIns="71837" anchor="ctr"/>
          <a:lstStyle/>
          <a:p>
            <a:pPr algn="ctr" defTabSz="2551113" rtl="0" eaLnBrk="0" hangingPunct="0">
              <a:spcBef>
                <a:spcPct val="50000"/>
              </a:spcBef>
              <a:buClr>
                <a:srgbClr val="E8004D"/>
              </a:buClr>
              <a:buSzPct val="125000"/>
              <a:buFont typeface="Symbol" pitchFamily="18" charset="2"/>
              <a:buNone/>
            </a:pPr>
            <a:endParaRPr lang="ar-SA" sz="4000" b="1">
              <a:solidFill>
                <a:schemeClr val="tx2"/>
              </a:solidFill>
            </a:endParaRPr>
          </a:p>
        </p:txBody>
      </p:sp>
      <p:sp>
        <p:nvSpPr>
          <p:cNvPr id="35843" name="Rectangle 3"/>
          <p:cNvSpPr>
            <a:spLocks noChangeArrowheads="1"/>
          </p:cNvSpPr>
          <p:nvPr/>
        </p:nvSpPr>
        <p:spPr bwMode="auto">
          <a:xfrm>
            <a:off x="1447800" y="5470525"/>
            <a:ext cx="1174750" cy="477838"/>
          </a:xfrm>
          <a:prstGeom prst="rect">
            <a:avLst/>
          </a:prstGeom>
          <a:noFill/>
          <a:ln w="9525">
            <a:noFill/>
            <a:miter lim="800000"/>
            <a:headEnd/>
            <a:tailEnd/>
          </a:ln>
        </p:spPr>
        <p:txBody>
          <a:bodyPr wrap="none" lIns="143675" tIns="71837" rIns="143675" bIns="71837" anchor="ctr">
            <a:spAutoFit/>
          </a:bodyPr>
          <a:lstStyle/>
          <a:p>
            <a:pPr algn="ctr" defTabSz="1454150" rtl="0" eaLnBrk="0" hangingPunct="0">
              <a:spcBef>
                <a:spcPct val="50000"/>
              </a:spcBef>
              <a:buClr>
                <a:srgbClr val="E8004D"/>
              </a:buClr>
              <a:buSzPct val="125000"/>
              <a:buFont typeface="Symbol" pitchFamily="18" charset="2"/>
              <a:buNone/>
            </a:pPr>
            <a:r>
              <a:rPr lang="en-GB" sz="2200" b="1" dirty="0"/>
              <a:t>Before</a:t>
            </a:r>
          </a:p>
        </p:txBody>
      </p:sp>
      <p:sp>
        <p:nvSpPr>
          <p:cNvPr id="35844" name="Rectangle 4"/>
          <p:cNvSpPr>
            <a:spLocks noChangeArrowheads="1"/>
          </p:cNvSpPr>
          <p:nvPr/>
        </p:nvSpPr>
        <p:spPr bwMode="auto">
          <a:xfrm>
            <a:off x="6629400" y="5481638"/>
            <a:ext cx="1636712" cy="483631"/>
          </a:xfrm>
          <a:prstGeom prst="rect">
            <a:avLst/>
          </a:prstGeom>
          <a:noFill/>
          <a:ln w="9525">
            <a:noFill/>
            <a:miter lim="800000"/>
            <a:headEnd/>
            <a:tailEnd/>
          </a:ln>
        </p:spPr>
        <p:txBody>
          <a:bodyPr wrap="square" lIns="143675" tIns="71837" rIns="143675" bIns="71837" anchor="ctr">
            <a:spAutoFit/>
          </a:bodyPr>
          <a:lstStyle/>
          <a:p>
            <a:pPr algn="ctr" defTabSz="1454150" rtl="0" eaLnBrk="0" hangingPunct="0">
              <a:spcBef>
                <a:spcPct val="50000"/>
              </a:spcBef>
              <a:buClr>
                <a:srgbClr val="E8004D"/>
              </a:buClr>
              <a:buSzPct val="125000"/>
              <a:buFont typeface="Symbol" pitchFamily="18" charset="2"/>
              <a:buNone/>
            </a:pPr>
            <a:r>
              <a:rPr lang="en-GB" sz="2200" b="1" dirty="0" smtClean="0"/>
              <a:t>After</a:t>
            </a:r>
            <a:endParaRPr lang="en-GB" sz="2200" b="1" dirty="0"/>
          </a:p>
        </p:txBody>
      </p:sp>
      <p:sp>
        <p:nvSpPr>
          <p:cNvPr id="35845" name="Rectangle 5"/>
          <p:cNvSpPr>
            <a:spLocks noGrp="1" noChangeArrowheads="1"/>
          </p:cNvSpPr>
          <p:nvPr>
            <p:ph type="title" idx="4294967295"/>
          </p:nvPr>
        </p:nvSpPr>
        <p:spPr>
          <a:xfrm>
            <a:off x="1752600" y="152400"/>
            <a:ext cx="6477000" cy="1143000"/>
          </a:xfrm>
        </p:spPr>
        <p:txBody>
          <a:bodyPr anchor="t">
            <a:normAutofit/>
          </a:bodyPr>
          <a:lstStyle/>
          <a:p>
            <a:r>
              <a:rPr lang="en-GB" sz="4000" b="1" dirty="0" err="1">
                <a:solidFill>
                  <a:srgbClr val="FFC000"/>
                </a:solidFill>
              </a:rPr>
              <a:t>Bronchoconstriction</a:t>
            </a:r>
            <a:endParaRPr lang="en-US" sz="4000" b="1" dirty="0">
              <a:solidFill>
                <a:srgbClr val="FFC000"/>
              </a:solidFill>
            </a:endParaRPr>
          </a:p>
        </p:txBody>
      </p:sp>
      <p:pic>
        <p:nvPicPr>
          <p:cNvPr id="35846" name="Picture 6"/>
          <p:cNvPicPr>
            <a:picLocks noChangeAspect="1" noChangeArrowheads="1"/>
          </p:cNvPicPr>
          <p:nvPr/>
        </p:nvPicPr>
        <p:blipFill>
          <a:blip r:embed="rId3" cstate="print"/>
          <a:srcRect l="4745" r="6328"/>
          <a:stretch>
            <a:fillRect/>
          </a:stretch>
        </p:blipFill>
        <p:spPr bwMode="invGray">
          <a:xfrm>
            <a:off x="533400" y="2157413"/>
            <a:ext cx="3425825" cy="3203575"/>
          </a:xfrm>
          <a:prstGeom prst="rect">
            <a:avLst/>
          </a:prstGeom>
          <a:solidFill>
            <a:srgbClr val="081D58"/>
          </a:solidFill>
          <a:ln w="25400">
            <a:solidFill>
              <a:schemeClr val="tx1"/>
            </a:solidFill>
            <a:miter lim="800000"/>
            <a:headEnd/>
            <a:tailEnd/>
          </a:ln>
        </p:spPr>
      </p:pic>
      <p:pic>
        <p:nvPicPr>
          <p:cNvPr id="35847" name="Picture 7"/>
          <p:cNvPicPr>
            <a:picLocks noChangeAspect="1" noChangeArrowheads="1"/>
          </p:cNvPicPr>
          <p:nvPr/>
        </p:nvPicPr>
        <p:blipFill>
          <a:blip r:embed="rId4" cstate="print"/>
          <a:srcRect l="5063" r="5696"/>
          <a:stretch>
            <a:fillRect/>
          </a:stretch>
        </p:blipFill>
        <p:spPr bwMode="invGray">
          <a:xfrm>
            <a:off x="5175250" y="2133600"/>
            <a:ext cx="3435350" cy="3201988"/>
          </a:xfrm>
          <a:prstGeom prst="rect">
            <a:avLst/>
          </a:prstGeom>
          <a:noFill/>
          <a:ln w="25400">
            <a:solidFill>
              <a:schemeClr val="tx1"/>
            </a:solidFill>
            <a:miter lim="800000"/>
            <a:headEnd/>
            <a:tailEnd/>
          </a:ln>
        </p:spPr>
      </p:pic>
      <p:pic>
        <p:nvPicPr>
          <p:cNvPr id="8" name="Picture 7" descr="10-minutes.jpg"/>
          <p:cNvPicPr>
            <a:picLocks noChangeAspect="1"/>
          </p:cNvPicPr>
          <p:nvPr/>
        </p:nvPicPr>
        <p:blipFill>
          <a:blip r:embed="rId5" cstate="print"/>
          <a:stretch>
            <a:fillRect/>
          </a:stretch>
        </p:blipFill>
        <p:spPr>
          <a:xfrm>
            <a:off x="3124200" y="2362200"/>
            <a:ext cx="2971800" cy="2819400"/>
          </a:xfrm>
          <a:prstGeom prst="rect">
            <a:avLst/>
          </a:prstGeom>
        </p:spPr>
      </p:pic>
      <p:sp>
        <p:nvSpPr>
          <p:cNvPr id="9" name="Rectangle 4"/>
          <p:cNvSpPr>
            <a:spLocks noChangeArrowheads="1"/>
          </p:cNvSpPr>
          <p:nvPr/>
        </p:nvSpPr>
        <p:spPr bwMode="auto">
          <a:xfrm>
            <a:off x="3505200" y="5486400"/>
            <a:ext cx="2133600" cy="483631"/>
          </a:xfrm>
          <a:prstGeom prst="rect">
            <a:avLst/>
          </a:prstGeom>
          <a:noFill/>
          <a:ln w="9525">
            <a:noFill/>
            <a:miter lim="800000"/>
            <a:headEnd/>
            <a:tailEnd/>
          </a:ln>
        </p:spPr>
        <p:txBody>
          <a:bodyPr wrap="square" lIns="143675" tIns="71837" rIns="143675" bIns="71837" anchor="ctr">
            <a:spAutoFit/>
          </a:bodyPr>
          <a:lstStyle/>
          <a:p>
            <a:pPr algn="ctr" defTabSz="1454150" rtl="0" eaLnBrk="0" hangingPunct="0">
              <a:spcBef>
                <a:spcPct val="50000"/>
              </a:spcBef>
              <a:buClr>
                <a:srgbClr val="E8004D"/>
              </a:buClr>
              <a:buSzPct val="125000"/>
              <a:buFont typeface="Symbol" pitchFamily="18" charset="2"/>
              <a:buNone/>
            </a:pPr>
            <a:r>
              <a:rPr lang="en-GB" sz="2200" b="1" dirty="0"/>
              <a:t>10 </a:t>
            </a:r>
            <a:r>
              <a:rPr lang="en-GB" sz="2200" b="1" dirty="0" smtClean="0"/>
              <a:t>Minutes</a:t>
            </a:r>
          </a:p>
        </p:txBody>
      </p:sp>
      <p:sp>
        <p:nvSpPr>
          <p:cNvPr id="10" name="Rectangle 4"/>
          <p:cNvSpPr>
            <a:spLocks noChangeArrowheads="1"/>
          </p:cNvSpPr>
          <p:nvPr/>
        </p:nvSpPr>
        <p:spPr bwMode="auto">
          <a:xfrm>
            <a:off x="1828800" y="6096000"/>
            <a:ext cx="5715000" cy="483631"/>
          </a:xfrm>
          <a:prstGeom prst="rect">
            <a:avLst/>
          </a:prstGeom>
          <a:noFill/>
          <a:ln w="9525">
            <a:noFill/>
            <a:miter lim="800000"/>
            <a:headEnd/>
            <a:tailEnd/>
          </a:ln>
        </p:spPr>
        <p:txBody>
          <a:bodyPr wrap="square" lIns="143675" tIns="71837" rIns="143675" bIns="71837" anchor="ctr">
            <a:spAutoFit/>
          </a:bodyPr>
          <a:lstStyle/>
          <a:p>
            <a:pPr algn="ctr" defTabSz="1454150" rtl="0" eaLnBrk="0" hangingPunct="0">
              <a:spcBef>
                <a:spcPct val="50000"/>
              </a:spcBef>
              <a:buClr>
                <a:srgbClr val="E8004D"/>
              </a:buClr>
              <a:buSzPct val="125000"/>
              <a:buFont typeface="Symbol" pitchFamily="18" charset="2"/>
              <a:buNone/>
            </a:pPr>
            <a:r>
              <a:rPr lang="en-GB" sz="2200" b="1" dirty="0"/>
              <a:t>10 </a:t>
            </a:r>
            <a:r>
              <a:rPr lang="en-GB" sz="2200" b="1" dirty="0" smtClean="0"/>
              <a:t>Minutes of Allergen </a:t>
            </a:r>
            <a:r>
              <a:rPr lang="en-GB" sz="2200" b="1" dirty="0"/>
              <a:t>Challenge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5846"/>
                                        </p:tgtEl>
                                      </p:cBhvr>
                                    </p:animEffect>
                                    <p:set>
                                      <p:cBhvr>
                                        <p:cTn id="7" dur="1" fill="hold">
                                          <p:stCondLst>
                                            <p:cond delay="499"/>
                                          </p:stCondLst>
                                        </p:cTn>
                                        <p:tgtEl>
                                          <p:spTgt spid="3584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5843"/>
                                        </p:tgtEl>
                                      </p:cBhvr>
                                    </p:animEffect>
                                    <p:set>
                                      <p:cBhvr>
                                        <p:cTn id="10" dur="1" fill="hold">
                                          <p:stCondLst>
                                            <p:cond delay="499"/>
                                          </p:stCondLst>
                                        </p:cTn>
                                        <p:tgtEl>
                                          <p:spTgt spid="35843"/>
                                        </p:tgtEl>
                                        <p:attrNameLst>
                                          <p:attrName>style.visibility</p:attrName>
                                        </p:attrNameLst>
                                      </p:cBhvr>
                                      <p:to>
                                        <p:strVal val="hidden"/>
                                      </p:to>
                                    </p:set>
                                  </p:childTnLst>
                                </p:cTn>
                              </p:par>
                            </p:childTnLst>
                          </p:cTn>
                        </p:par>
                        <p:par>
                          <p:cTn id="11" fill="hold">
                            <p:stCondLst>
                              <p:cond delay="500"/>
                            </p:stCondLst>
                            <p:childTnLst>
                              <p:par>
                                <p:cTn id="12" presetID="53"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35847"/>
                                        </p:tgtEl>
                                        <p:attrNameLst>
                                          <p:attrName>style.visibility</p:attrName>
                                        </p:attrNameLst>
                                      </p:cBhvr>
                                      <p:to>
                                        <p:strVal val="visible"/>
                                      </p:to>
                                    </p:set>
                                    <p:anim calcmode="lin" valueType="num">
                                      <p:cBhvr>
                                        <p:cTn id="24" dur="1000" fill="hold"/>
                                        <p:tgtEl>
                                          <p:spTgt spid="35847"/>
                                        </p:tgtEl>
                                        <p:attrNameLst>
                                          <p:attrName>ppt_w</p:attrName>
                                        </p:attrNameLst>
                                      </p:cBhvr>
                                      <p:tavLst>
                                        <p:tav tm="0">
                                          <p:val>
                                            <p:fltVal val="0"/>
                                          </p:val>
                                        </p:tav>
                                        <p:tav tm="100000">
                                          <p:val>
                                            <p:strVal val="#ppt_w"/>
                                          </p:val>
                                        </p:tav>
                                      </p:tavLst>
                                    </p:anim>
                                    <p:anim calcmode="lin" valueType="num">
                                      <p:cBhvr>
                                        <p:cTn id="25" dur="1000" fill="hold"/>
                                        <p:tgtEl>
                                          <p:spTgt spid="35847"/>
                                        </p:tgtEl>
                                        <p:attrNameLst>
                                          <p:attrName>ppt_h</p:attrName>
                                        </p:attrNameLst>
                                      </p:cBhvr>
                                      <p:tavLst>
                                        <p:tav tm="0">
                                          <p:val>
                                            <p:fltVal val="0"/>
                                          </p:val>
                                        </p:tav>
                                        <p:tav tm="100000">
                                          <p:val>
                                            <p:strVal val="#ppt_h"/>
                                          </p:val>
                                        </p:tav>
                                      </p:tavLst>
                                    </p:anim>
                                    <p:animEffect transition="in" filter="fade">
                                      <p:cBhvr>
                                        <p:cTn id="26" dur="1000"/>
                                        <p:tgtEl>
                                          <p:spTgt spid="35847"/>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35844"/>
                                        </p:tgtEl>
                                        <p:attrNameLst>
                                          <p:attrName>style.visibility</p:attrName>
                                        </p:attrNameLst>
                                      </p:cBhvr>
                                      <p:to>
                                        <p:strVal val="visible"/>
                                      </p:to>
                                    </p:set>
                                    <p:anim calcmode="lin" valueType="num">
                                      <p:cBhvr>
                                        <p:cTn id="29" dur="1000" fill="hold"/>
                                        <p:tgtEl>
                                          <p:spTgt spid="35844"/>
                                        </p:tgtEl>
                                        <p:attrNameLst>
                                          <p:attrName>ppt_w</p:attrName>
                                        </p:attrNameLst>
                                      </p:cBhvr>
                                      <p:tavLst>
                                        <p:tav tm="0">
                                          <p:val>
                                            <p:fltVal val="0"/>
                                          </p:val>
                                        </p:tav>
                                        <p:tav tm="100000">
                                          <p:val>
                                            <p:strVal val="#ppt_w"/>
                                          </p:val>
                                        </p:tav>
                                      </p:tavLst>
                                    </p:anim>
                                    <p:anim calcmode="lin" valueType="num">
                                      <p:cBhvr>
                                        <p:cTn id="30" dur="1000" fill="hold"/>
                                        <p:tgtEl>
                                          <p:spTgt spid="35844"/>
                                        </p:tgtEl>
                                        <p:attrNameLst>
                                          <p:attrName>ppt_h</p:attrName>
                                        </p:attrNameLst>
                                      </p:cBhvr>
                                      <p:tavLst>
                                        <p:tav tm="0">
                                          <p:val>
                                            <p:fltVal val="0"/>
                                          </p:val>
                                        </p:tav>
                                        <p:tav tm="100000">
                                          <p:val>
                                            <p:strVal val="#ppt_h"/>
                                          </p:val>
                                        </p:tav>
                                      </p:tavLst>
                                    </p:anim>
                                    <p:animEffect transition="in" filter="fade">
                                      <p:cBhvr>
                                        <p:cTn id="31" dur="1000"/>
                                        <p:tgtEl>
                                          <p:spTgt spid="35844"/>
                                        </p:tgtEl>
                                      </p:cBhvr>
                                    </p:animEffect>
                                  </p:childTnLst>
                                </p:cTn>
                              </p:par>
                              <p:par>
                                <p:cTn id="32" presetID="10" presetClass="exit" presetSubtype="0" fill="hold" nodeType="withEffect">
                                  <p:stCondLst>
                                    <p:cond delay="0"/>
                                  </p:stCondLst>
                                  <p:childTnLst>
                                    <p:animEffect transition="out" filter="fade">
                                      <p:cBhvr>
                                        <p:cTn id="33" dur="2000"/>
                                        <p:tgtEl>
                                          <p:spTgt spid="8"/>
                                        </p:tgtEl>
                                      </p:cBhvr>
                                    </p:animEffect>
                                    <p:set>
                                      <p:cBhvr>
                                        <p:cTn id="34" dur="1" fill="hold">
                                          <p:stCondLst>
                                            <p:cond delay="1999"/>
                                          </p:stCondLst>
                                        </p:cTn>
                                        <p:tgtEl>
                                          <p:spTgt spid="8"/>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1000"/>
                                        <p:tgtEl>
                                          <p:spTgt spid="9"/>
                                        </p:tgtEl>
                                      </p:cBhvr>
                                    </p:animEffect>
                                    <p:set>
                                      <p:cBhvr>
                                        <p:cTn id="37" dur="1" fill="hold">
                                          <p:stCondLst>
                                            <p:cond delay="9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5846"/>
                                        </p:tgtEl>
                                        <p:attrNameLst>
                                          <p:attrName>style.visibility</p:attrName>
                                        </p:attrNameLst>
                                      </p:cBhvr>
                                      <p:to>
                                        <p:strVal val="visible"/>
                                      </p:to>
                                    </p:set>
                                  </p:childTnLst>
                                </p:cTn>
                              </p:par>
                              <p:par>
                                <p:cTn id="42" presetID="1" presetClass="entr" presetSubtype="0" fill="hold" grpId="1" nodeType="withEffect">
                                  <p:stCondLst>
                                    <p:cond delay="0"/>
                                  </p:stCondLst>
                                  <p:childTnLst>
                                    <p:set>
                                      <p:cBhvr>
                                        <p:cTn id="43" dur="1" fill="hold">
                                          <p:stCondLst>
                                            <p:cond delay="0"/>
                                          </p:stCondLst>
                                        </p:cTn>
                                        <p:tgtEl>
                                          <p:spTgt spid="35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3" grpId="1"/>
      <p:bldP spid="35844" grpId="0"/>
      <p:bldP spid="9" grpId="0"/>
      <p:bldP spid="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28800" y="76200"/>
            <a:ext cx="6858000" cy="1143000"/>
          </a:xfrm>
        </p:spPr>
        <p:txBody>
          <a:bodyPr>
            <a:normAutofit/>
          </a:bodyPr>
          <a:lstStyle/>
          <a:p>
            <a:pPr algn="ctr"/>
            <a:r>
              <a:rPr lang="en-US" sz="4000" b="1" dirty="0" err="1">
                <a:solidFill>
                  <a:srgbClr val="FFC000"/>
                </a:solidFill>
              </a:rPr>
              <a:t>Pathophysiology</a:t>
            </a:r>
            <a:endParaRPr lang="ar-SA" sz="4000" b="1" dirty="0">
              <a:solidFill>
                <a:srgbClr val="FFC000"/>
              </a:solidFill>
            </a:endParaRPr>
          </a:p>
        </p:txBody>
      </p:sp>
      <p:sp>
        <p:nvSpPr>
          <p:cNvPr id="3" name="عنصر نائب للمحتوى 2"/>
          <p:cNvSpPr>
            <a:spLocks noGrp="1"/>
          </p:cNvSpPr>
          <p:nvPr>
            <p:ph idx="1"/>
          </p:nvPr>
        </p:nvSpPr>
        <p:spPr>
          <a:xfrm>
            <a:off x="457200" y="1481328"/>
            <a:ext cx="8229600" cy="4995672"/>
          </a:xfrm>
        </p:spPr>
        <p:txBody>
          <a:bodyPr>
            <a:normAutofit/>
          </a:bodyPr>
          <a:lstStyle/>
          <a:p>
            <a:pPr algn="l" rtl="0"/>
            <a:r>
              <a:rPr lang="en-US" b="1" dirty="0" smtClean="0">
                <a:solidFill>
                  <a:srgbClr val="FF0000"/>
                </a:solidFill>
              </a:rPr>
              <a:t>Airways inflammation</a:t>
            </a:r>
            <a:r>
              <a:rPr lang="en-US" b="1" dirty="0" smtClean="0"/>
              <a:t>:</a:t>
            </a:r>
          </a:p>
          <a:p>
            <a:pPr algn="l" rtl="0">
              <a:buNone/>
            </a:pPr>
            <a:r>
              <a:rPr lang="en-US" dirty="0" smtClean="0"/>
              <a:t>    Asthma is a complex syndrome characterized by a state of airways </a:t>
            </a:r>
            <a:r>
              <a:rPr lang="en-US" dirty="0" err="1" smtClean="0"/>
              <a:t>hyperresponsiveness</a:t>
            </a:r>
            <a:r>
              <a:rPr lang="en-US" dirty="0" smtClean="0"/>
              <a:t> and caused by a multi-cellular inflammatory reaction.</a:t>
            </a:r>
            <a:br>
              <a:rPr lang="en-US" dirty="0" smtClean="0"/>
            </a:br>
            <a:endParaRPr lang="en-US" dirty="0" smtClean="0"/>
          </a:p>
          <a:p>
            <a:r>
              <a:rPr lang="en-US" b="1" dirty="0" smtClean="0">
                <a:solidFill>
                  <a:srgbClr val="FF0000"/>
                </a:solidFill>
              </a:rPr>
              <a:t>Airways </a:t>
            </a:r>
            <a:r>
              <a:rPr lang="en-US" b="1" dirty="0" err="1" smtClean="0">
                <a:solidFill>
                  <a:srgbClr val="FF0000"/>
                </a:solidFill>
              </a:rPr>
              <a:t>hyperresponsiveness</a:t>
            </a:r>
            <a:r>
              <a:rPr lang="en-US" b="1" dirty="0" smtClean="0">
                <a:solidFill>
                  <a:srgbClr val="FF0000"/>
                </a:solidFill>
              </a:rPr>
              <a:t>:</a:t>
            </a:r>
            <a:endParaRPr lang="en-US" dirty="0" smtClean="0"/>
          </a:p>
          <a:p>
            <a:pPr>
              <a:buNone/>
            </a:pPr>
            <a:r>
              <a:rPr lang="en-US" dirty="0" smtClean="0"/>
              <a:t>	Direct (histamine or </a:t>
            </a:r>
            <a:r>
              <a:rPr lang="en-US" dirty="0" err="1" smtClean="0"/>
              <a:t>methacholine</a:t>
            </a:r>
            <a:r>
              <a:rPr lang="en-US" dirty="0" smtClean="0"/>
              <a:t>) OR</a:t>
            </a:r>
          </a:p>
          <a:p>
            <a:pPr>
              <a:buNone/>
            </a:pPr>
            <a:r>
              <a:rPr lang="en-US" dirty="0"/>
              <a:t> </a:t>
            </a:r>
            <a:r>
              <a:rPr lang="en-US" dirty="0" smtClean="0"/>
              <a:t>   Indirect (exercise, cold air).</a:t>
            </a:r>
          </a:p>
          <a:p>
            <a:pPr algn="l" rtl="0">
              <a:buNone/>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rtl="0"/>
            <a:r>
              <a:rPr lang="en-US" b="1" dirty="0" smtClean="0">
                <a:solidFill>
                  <a:srgbClr val="FF0000"/>
                </a:solidFill>
              </a:rPr>
              <a:t>Early and late responses</a:t>
            </a:r>
          </a:p>
          <a:p>
            <a:pPr algn="l" rtl="0"/>
            <a:endParaRPr lang="en-US" b="1" dirty="0" smtClean="0"/>
          </a:p>
          <a:p>
            <a:pPr algn="l" rtl="0"/>
            <a:r>
              <a:rPr lang="en-US" b="1" dirty="0" smtClean="0">
                <a:solidFill>
                  <a:srgbClr val="FF0000"/>
                </a:solidFill>
              </a:rPr>
              <a:t>Airway remodeling:</a:t>
            </a:r>
          </a:p>
          <a:p>
            <a:pPr algn="l" rtl="0">
              <a:buNone/>
            </a:pPr>
            <a:r>
              <a:rPr lang="en-US" dirty="0" smtClean="0"/>
              <a:t>   epithelial damage, </a:t>
            </a:r>
            <a:r>
              <a:rPr lang="en-US" dirty="0" err="1" smtClean="0"/>
              <a:t>subepithelial</a:t>
            </a:r>
            <a:r>
              <a:rPr lang="en-US" dirty="0" smtClean="0"/>
              <a:t> fibrosis, increased airway vasculature and increased smooth-muscle mass, increase number of </a:t>
            </a:r>
            <a:r>
              <a:rPr lang="en-US" dirty="0" err="1" smtClean="0"/>
              <a:t>secretory</a:t>
            </a:r>
            <a:r>
              <a:rPr lang="en-US" dirty="0" smtClean="0"/>
              <a:t> glands.</a:t>
            </a:r>
            <a:endParaRPr lang="ar-SA" dirty="0"/>
          </a:p>
        </p:txBody>
      </p:sp>
      <p:sp>
        <p:nvSpPr>
          <p:cNvPr id="5" name="عنوان 1"/>
          <p:cNvSpPr>
            <a:spLocks noGrp="1"/>
          </p:cNvSpPr>
          <p:nvPr>
            <p:ph type="title"/>
          </p:nvPr>
        </p:nvSpPr>
        <p:spPr>
          <a:xfrm>
            <a:off x="1828800" y="76200"/>
            <a:ext cx="6858000" cy="1143000"/>
          </a:xfrm>
        </p:spPr>
        <p:txBody>
          <a:bodyPr>
            <a:normAutofit/>
          </a:bodyPr>
          <a:lstStyle/>
          <a:p>
            <a:pPr algn="ctr"/>
            <a:r>
              <a:rPr lang="en-US" sz="4000" b="1" dirty="0" err="1">
                <a:solidFill>
                  <a:srgbClr val="FFC000"/>
                </a:solidFill>
              </a:rPr>
              <a:t>Pathophysiology</a:t>
            </a:r>
            <a:endParaRPr lang="ar-SA" sz="4000" b="1" dirty="0">
              <a:solidFill>
                <a:srgbClr val="FFC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1676400" y="304800"/>
            <a:ext cx="6934200" cy="684212"/>
          </a:xfrm>
        </p:spPr>
        <p:txBody>
          <a:bodyPr anchor="t">
            <a:noAutofit/>
          </a:bodyPr>
          <a:lstStyle/>
          <a:p>
            <a:r>
              <a:rPr lang="en-US" sz="4000" b="1" dirty="0">
                <a:solidFill>
                  <a:srgbClr val="FFC000"/>
                </a:solidFill>
              </a:rPr>
              <a:t>During an asthma attack…</a:t>
            </a:r>
          </a:p>
        </p:txBody>
      </p:sp>
      <p:pic>
        <p:nvPicPr>
          <p:cNvPr id="33795" name="Picture 3" descr="KIDSnormalbronchusbest"/>
          <p:cNvPicPr>
            <a:picLocks noChangeAspect="1" noChangeArrowheads="1"/>
          </p:cNvPicPr>
          <p:nvPr/>
        </p:nvPicPr>
        <p:blipFill>
          <a:blip r:embed="rId3" cstate="print"/>
          <a:srcRect/>
          <a:stretch>
            <a:fillRect/>
          </a:stretch>
        </p:blipFill>
        <p:spPr bwMode="auto">
          <a:xfrm>
            <a:off x="457200" y="1828800"/>
            <a:ext cx="4070350" cy="4876800"/>
          </a:xfrm>
          <a:prstGeom prst="rect">
            <a:avLst/>
          </a:prstGeom>
          <a:noFill/>
          <a:ln w="9525">
            <a:noFill/>
            <a:miter lim="800000"/>
            <a:headEnd/>
            <a:tailEnd/>
          </a:ln>
        </p:spPr>
      </p:pic>
      <p:pic>
        <p:nvPicPr>
          <p:cNvPr id="33796" name="Picture 4" descr="KIDSasthmabronchusbest"/>
          <p:cNvPicPr>
            <a:picLocks noChangeAspect="1" noChangeArrowheads="1"/>
          </p:cNvPicPr>
          <p:nvPr/>
        </p:nvPicPr>
        <p:blipFill>
          <a:blip r:embed="rId4" cstate="print"/>
          <a:srcRect/>
          <a:stretch>
            <a:fillRect/>
          </a:stretch>
        </p:blipFill>
        <p:spPr bwMode="auto">
          <a:xfrm>
            <a:off x="4724400" y="1828800"/>
            <a:ext cx="4070350" cy="4876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linds(horizontal)">
                                      <p:cBhvr>
                                        <p:cTn id="7"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reeform 2"/>
          <p:cNvSpPr>
            <a:spLocks/>
          </p:cNvSpPr>
          <p:nvPr/>
        </p:nvSpPr>
        <p:spPr bwMode="invGray">
          <a:xfrm>
            <a:off x="6656388" y="2824163"/>
            <a:ext cx="1227137" cy="1087437"/>
          </a:xfrm>
          <a:custGeom>
            <a:avLst/>
            <a:gdLst>
              <a:gd name="T0" fmla="*/ 0 w 773"/>
              <a:gd name="T1" fmla="*/ 2147483647 h 685"/>
              <a:gd name="T2" fmla="*/ 2147483647 w 773"/>
              <a:gd name="T3" fmla="*/ 2147483647 h 685"/>
              <a:gd name="T4" fmla="*/ 2147483647 w 773"/>
              <a:gd name="T5" fmla="*/ 2147483647 h 685"/>
              <a:gd name="T6" fmla="*/ 2147483647 w 773"/>
              <a:gd name="T7" fmla="*/ 2147483647 h 685"/>
              <a:gd name="T8" fmla="*/ 2147483647 w 773"/>
              <a:gd name="T9" fmla="*/ 2147483647 h 685"/>
              <a:gd name="T10" fmla="*/ 2147483647 w 773"/>
              <a:gd name="T11" fmla="*/ 2147483647 h 685"/>
              <a:gd name="T12" fmla="*/ 2147483647 w 773"/>
              <a:gd name="T13" fmla="*/ 2147483647 h 685"/>
              <a:gd name="T14" fmla="*/ 2147483647 w 773"/>
              <a:gd name="T15" fmla="*/ 2147483647 h 685"/>
              <a:gd name="T16" fmla="*/ 2147483647 w 773"/>
              <a:gd name="T17" fmla="*/ 2147483647 h 685"/>
              <a:gd name="T18" fmla="*/ 2147483647 w 773"/>
              <a:gd name="T19" fmla="*/ 2147483647 h 685"/>
              <a:gd name="T20" fmla="*/ 2147483647 w 773"/>
              <a:gd name="T21" fmla="*/ 2147483647 h 685"/>
              <a:gd name="T22" fmla="*/ 2147483647 w 773"/>
              <a:gd name="T23" fmla="*/ 2147483647 h 685"/>
              <a:gd name="T24" fmla="*/ 2147483647 w 773"/>
              <a:gd name="T25" fmla="*/ 2147483647 h 685"/>
              <a:gd name="T26" fmla="*/ 2147483647 w 773"/>
              <a:gd name="T27" fmla="*/ 2147483647 h 685"/>
              <a:gd name="T28" fmla="*/ 2147483647 w 773"/>
              <a:gd name="T29" fmla="*/ 2147483647 h 685"/>
              <a:gd name="T30" fmla="*/ 2147483647 w 773"/>
              <a:gd name="T31" fmla="*/ 0 h 685"/>
              <a:gd name="T32" fmla="*/ 2147483647 w 773"/>
              <a:gd name="T33" fmla="*/ 0 h 685"/>
              <a:gd name="T34" fmla="*/ 2147483647 w 773"/>
              <a:gd name="T35" fmla="*/ 2147483647 h 685"/>
              <a:gd name="T36" fmla="*/ 2147483647 w 773"/>
              <a:gd name="T37" fmla="*/ 2147483647 h 685"/>
              <a:gd name="T38" fmla="*/ 2147483647 w 773"/>
              <a:gd name="T39" fmla="*/ 2147483647 h 685"/>
              <a:gd name="T40" fmla="*/ 2147483647 w 773"/>
              <a:gd name="T41" fmla="*/ 2147483647 h 685"/>
              <a:gd name="T42" fmla="*/ 2147483647 w 773"/>
              <a:gd name="T43" fmla="*/ 2147483647 h 685"/>
              <a:gd name="T44" fmla="*/ 2147483647 w 773"/>
              <a:gd name="T45" fmla="*/ 2147483647 h 685"/>
              <a:gd name="T46" fmla="*/ 2147483647 w 773"/>
              <a:gd name="T47" fmla="*/ 2147483647 h 685"/>
              <a:gd name="T48" fmla="*/ 2147483647 w 773"/>
              <a:gd name="T49" fmla="*/ 2147483647 h 685"/>
              <a:gd name="T50" fmla="*/ 2147483647 w 773"/>
              <a:gd name="T51" fmla="*/ 2147483647 h 685"/>
              <a:gd name="T52" fmla="*/ 2147483647 w 773"/>
              <a:gd name="T53" fmla="*/ 2147483647 h 685"/>
              <a:gd name="T54" fmla="*/ 2147483647 w 773"/>
              <a:gd name="T55" fmla="*/ 2147483647 h 685"/>
              <a:gd name="T56" fmla="*/ 2147483647 w 773"/>
              <a:gd name="T57" fmla="*/ 2147483647 h 685"/>
              <a:gd name="T58" fmla="*/ 2147483647 w 773"/>
              <a:gd name="T59" fmla="*/ 2147483647 h 685"/>
              <a:gd name="T60" fmla="*/ 2147483647 w 773"/>
              <a:gd name="T61" fmla="*/ 2147483647 h 685"/>
              <a:gd name="T62" fmla="*/ 2147483647 w 773"/>
              <a:gd name="T63" fmla="*/ 2147483647 h 685"/>
              <a:gd name="T64" fmla="*/ 2147483647 w 773"/>
              <a:gd name="T65" fmla="*/ 2147483647 h 6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3"/>
              <a:gd name="T100" fmla="*/ 0 h 685"/>
              <a:gd name="T101" fmla="*/ 773 w 773"/>
              <a:gd name="T102" fmla="*/ 685 h 6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3" h="685">
                <a:moveTo>
                  <a:pt x="0" y="521"/>
                </a:moveTo>
                <a:lnTo>
                  <a:pt x="8" y="505"/>
                </a:lnTo>
                <a:lnTo>
                  <a:pt x="23" y="481"/>
                </a:lnTo>
                <a:lnTo>
                  <a:pt x="39" y="457"/>
                </a:lnTo>
                <a:lnTo>
                  <a:pt x="54" y="426"/>
                </a:lnTo>
                <a:lnTo>
                  <a:pt x="85" y="362"/>
                </a:lnTo>
                <a:lnTo>
                  <a:pt x="124" y="286"/>
                </a:lnTo>
                <a:lnTo>
                  <a:pt x="162" y="215"/>
                </a:lnTo>
                <a:lnTo>
                  <a:pt x="193" y="147"/>
                </a:lnTo>
                <a:lnTo>
                  <a:pt x="216" y="119"/>
                </a:lnTo>
                <a:lnTo>
                  <a:pt x="232" y="92"/>
                </a:lnTo>
                <a:lnTo>
                  <a:pt x="255" y="68"/>
                </a:lnTo>
                <a:lnTo>
                  <a:pt x="270" y="52"/>
                </a:lnTo>
                <a:lnTo>
                  <a:pt x="309" y="28"/>
                </a:lnTo>
                <a:lnTo>
                  <a:pt x="340" y="12"/>
                </a:lnTo>
                <a:lnTo>
                  <a:pt x="378" y="0"/>
                </a:lnTo>
                <a:lnTo>
                  <a:pt x="417" y="0"/>
                </a:lnTo>
                <a:lnTo>
                  <a:pt x="455" y="4"/>
                </a:lnTo>
                <a:lnTo>
                  <a:pt x="494" y="12"/>
                </a:lnTo>
                <a:lnTo>
                  <a:pt x="525" y="28"/>
                </a:lnTo>
                <a:lnTo>
                  <a:pt x="556" y="52"/>
                </a:lnTo>
                <a:lnTo>
                  <a:pt x="587" y="84"/>
                </a:lnTo>
                <a:lnTo>
                  <a:pt x="610" y="127"/>
                </a:lnTo>
                <a:lnTo>
                  <a:pt x="641" y="183"/>
                </a:lnTo>
                <a:lnTo>
                  <a:pt x="664" y="239"/>
                </a:lnTo>
                <a:lnTo>
                  <a:pt x="687" y="298"/>
                </a:lnTo>
                <a:lnTo>
                  <a:pt x="703" y="358"/>
                </a:lnTo>
                <a:lnTo>
                  <a:pt x="718" y="410"/>
                </a:lnTo>
                <a:lnTo>
                  <a:pt x="733" y="453"/>
                </a:lnTo>
                <a:lnTo>
                  <a:pt x="757" y="529"/>
                </a:lnTo>
                <a:lnTo>
                  <a:pt x="764" y="593"/>
                </a:lnTo>
                <a:lnTo>
                  <a:pt x="772" y="644"/>
                </a:lnTo>
                <a:lnTo>
                  <a:pt x="772" y="684"/>
                </a:lnTo>
              </a:path>
            </a:pathLst>
          </a:custGeom>
          <a:solidFill>
            <a:srgbClr val="BC003A"/>
          </a:solidFill>
          <a:ln w="12700" cap="rnd">
            <a:solidFill>
              <a:schemeClr val="tx1"/>
            </a:solidFill>
            <a:round/>
            <a:headEnd type="none" w="sm" len="sm"/>
            <a:tailEnd type="none" w="sm" len="sm"/>
          </a:ln>
        </p:spPr>
        <p:txBody>
          <a:bodyPr/>
          <a:lstStyle/>
          <a:p>
            <a:endParaRPr lang="ar-SA"/>
          </a:p>
        </p:txBody>
      </p:sp>
      <p:sp>
        <p:nvSpPr>
          <p:cNvPr id="37891" name="Freeform 3"/>
          <p:cNvSpPr>
            <a:spLocks/>
          </p:cNvSpPr>
          <p:nvPr/>
        </p:nvSpPr>
        <p:spPr bwMode="invGray">
          <a:xfrm>
            <a:off x="1535113" y="2403475"/>
            <a:ext cx="1011237" cy="1574800"/>
          </a:xfrm>
          <a:custGeom>
            <a:avLst/>
            <a:gdLst>
              <a:gd name="T0" fmla="*/ 0 w 637"/>
              <a:gd name="T1" fmla="*/ 2147483647 h 992"/>
              <a:gd name="T2" fmla="*/ 2147483647 w 637"/>
              <a:gd name="T3" fmla="*/ 2147483647 h 992"/>
              <a:gd name="T4" fmla="*/ 2147483647 w 637"/>
              <a:gd name="T5" fmla="*/ 2147483647 h 992"/>
              <a:gd name="T6" fmla="*/ 2147483647 w 637"/>
              <a:gd name="T7" fmla="*/ 2147483647 h 992"/>
              <a:gd name="T8" fmla="*/ 2147483647 w 637"/>
              <a:gd name="T9" fmla="*/ 2147483647 h 992"/>
              <a:gd name="T10" fmla="*/ 2147483647 w 637"/>
              <a:gd name="T11" fmla="*/ 2147483647 h 992"/>
              <a:gd name="T12" fmla="*/ 2147483647 w 637"/>
              <a:gd name="T13" fmla="*/ 2147483647 h 992"/>
              <a:gd name="T14" fmla="*/ 2147483647 w 637"/>
              <a:gd name="T15" fmla="*/ 2147483647 h 992"/>
              <a:gd name="T16" fmla="*/ 2147483647 w 637"/>
              <a:gd name="T17" fmla="*/ 2147483647 h 992"/>
              <a:gd name="T18" fmla="*/ 2147483647 w 637"/>
              <a:gd name="T19" fmla="*/ 2147483647 h 992"/>
              <a:gd name="T20" fmla="*/ 2147483647 w 637"/>
              <a:gd name="T21" fmla="*/ 2147483647 h 992"/>
              <a:gd name="T22" fmla="*/ 2147483647 w 637"/>
              <a:gd name="T23" fmla="*/ 2147483647 h 992"/>
              <a:gd name="T24" fmla="*/ 2147483647 w 637"/>
              <a:gd name="T25" fmla="*/ 2147483647 h 992"/>
              <a:gd name="T26" fmla="*/ 2147483647 w 637"/>
              <a:gd name="T27" fmla="*/ 2147483647 h 992"/>
              <a:gd name="T28" fmla="*/ 2147483647 w 637"/>
              <a:gd name="T29" fmla="*/ 2147483647 h 992"/>
              <a:gd name="T30" fmla="*/ 2147483647 w 637"/>
              <a:gd name="T31" fmla="*/ 2147483647 h 992"/>
              <a:gd name="T32" fmla="*/ 2147483647 w 637"/>
              <a:gd name="T33" fmla="*/ 2147483647 h 992"/>
              <a:gd name="T34" fmla="*/ 2147483647 w 637"/>
              <a:gd name="T35" fmla="*/ 2147483647 h 992"/>
              <a:gd name="T36" fmla="*/ 2147483647 w 637"/>
              <a:gd name="T37" fmla="*/ 2147483647 h 992"/>
              <a:gd name="T38" fmla="*/ 2147483647 w 637"/>
              <a:gd name="T39" fmla="*/ 2147483647 h 992"/>
              <a:gd name="T40" fmla="*/ 2147483647 w 637"/>
              <a:gd name="T41" fmla="*/ 0 h 992"/>
              <a:gd name="T42" fmla="*/ 2147483647 w 637"/>
              <a:gd name="T43" fmla="*/ 2147483647 h 992"/>
              <a:gd name="T44" fmla="*/ 2147483647 w 637"/>
              <a:gd name="T45" fmla="*/ 2147483647 h 992"/>
              <a:gd name="T46" fmla="*/ 2147483647 w 637"/>
              <a:gd name="T47" fmla="*/ 2147483647 h 992"/>
              <a:gd name="T48" fmla="*/ 2147483647 w 637"/>
              <a:gd name="T49" fmla="*/ 2147483647 h 992"/>
              <a:gd name="T50" fmla="*/ 2147483647 w 637"/>
              <a:gd name="T51" fmla="*/ 2147483647 h 992"/>
              <a:gd name="T52" fmla="*/ 2147483647 w 637"/>
              <a:gd name="T53" fmla="*/ 2147483647 h 992"/>
              <a:gd name="T54" fmla="*/ 2147483647 w 637"/>
              <a:gd name="T55" fmla="*/ 2147483647 h 992"/>
              <a:gd name="T56" fmla="*/ 2147483647 w 637"/>
              <a:gd name="T57" fmla="*/ 2147483647 h 992"/>
              <a:gd name="T58" fmla="*/ 2147483647 w 637"/>
              <a:gd name="T59" fmla="*/ 2147483647 h 992"/>
              <a:gd name="T60" fmla="*/ 2147483647 w 637"/>
              <a:gd name="T61" fmla="*/ 2147483647 h 992"/>
              <a:gd name="T62" fmla="*/ 2147483647 w 637"/>
              <a:gd name="T63" fmla="*/ 2147483647 h 992"/>
              <a:gd name="T64" fmla="*/ 2147483647 w 637"/>
              <a:gd name="T65" fmla="*/ 2147483647 h 992"/>
              <a:gd name="T66" fmla="*/ 2147483647 w 637"/>
              <a:gd name="T67" fmla="*/ 2147483647 h 992"/>
              <a:gd name="T68" fmla="*/ 2147483647 w 637"/>
              <a:gd name="T69" fmla="*/ 2147483647 h 992"/>
              <a:gd name="T70" fmla="*/ 2147483647 w 637"/>
              <a:gd name="T71" fmla="*/ 2147483647 h 992"/>
              <a:gd name="T72" fmla="*/ 2147483647 w 637"/>
              <a:gd name="T73" fmla="*/ 2147483647 h 992"/>
              <a:gd name="T74" fmla="*/ 2147483647 w 637"/>
              <a:gd name="T75" fmla="*/ 2147483647 h 992"/>
              <a:gd name="T76" fmla="*/ 2147483647 w 637"/>
              <a:gd name="T77" fmla="*/ 2147483647 h 992"/>
              <a:gd name="T78" fmla="*/ 2147483647 w 637"/>
              <a:gd name="T79" fmla="*/ 2147483647 h 992"/>
              <a:gd name="T80" fmla="*/ 2147483647 w 637"/>
              <a:gd name="T81" fmla="*/ 2147483647 h 992"/>
              <a:gd name="T82" fmla="*/ 2147483647 w 637"/>
              <a:gd name="T83" fmla="*/ 2147483647 h 992"/>
              <a:gd name="T84" fmla="*/ 2147483647 w 637"/>
              <a:gd name="T85" fmla="*/ 2147483647 h 992"/>
              <a:gd name="T86" fmla="*/ 2147483647 w 637"/>
              <a:gd name="T87" fmla="*/ 2147483647 h 992"/>
              <a:gd name="T88" fmla="*/ 2147483647 w 637"/>
              <a:gd name="T89" fmla="*/ 2147483647 h 9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37"/>
              <a:gd name="T136" fmla="*/ 0 h 992"/>
              <a:gd name="T137" fmla="*/ 637 w 637"/>
              <a:gd name="T138" fmla="*/ 992 h 9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37" h="992">
                <a:moveTo>
                  <a:pt x="0" y="898"/>
                </a:moveTo>
                <a:lnTo>
                  <a:pt x="7" y="874"/>
                </a:lnTo>
                <a:lnTo>
                  <a:pt x="17" y="841"/>
                </a:lnTo>
                <a:lnTo>
                  <a:pt x="26" y="805"/>
                </a:lnTo>
                <a:lnTo>
                  <a:pt x="36" y="761"/>
                </a:lnTo>
                <a:lnTo>
                  <a:pt x="62" y="668"/>
                </a:lnTo>
                <a:lnTo>
                  <a:pt x="88" y="562"/>
                </a:lnTo>
                <a:lnTo>
                  <a:pt x="116" y="457"/>
                </a:lnTo>
                <a:lnTo>
                  <a:pt x="144" y="356"/>
                </a:lnTo>
                <a:lnTo>
                  <a:pt x="158" y="308"/>
                </a:lnTo>
                <a:lnTo>
                  <a:pt x="170" y="267"/>
                </a:lnTo>
                <a:lnTo>
                  <a:pt x="182" y="231"/>
                </a:lnTo>
                <a:lnTo>
                  <a:pt x="194" y="199"/>
                </a:lnTo>
                <a:lnTo>
                  <a:pt x="213" y="146"/>
                </a:lnTo>
                <a:lnTo>
                  <a:pt x="232" y="106"/>
                </a:lnTo>
                <a:lnTo>
                  <a:pt x="251" y="69"/>
                </a:lnTo>
                <a:lnTo>
                  <a:pt x="267" y="45"/>
                </a:lnTo>
                <a:lnTo>
                  <a:pt x="286" y="25"/>
                </a:lnTo>
                <a:lnTo>
                  <a:pt x="303" y="9"/>
                </a:lnTo>
                <a:lnTo>
                  <a:pt x="319" y="4"/>
                </a:lnTo>
                <a:lnTo>
                  <a:pt x="338" y="0"/>
                </a:lnTo>
                <a:lnTo>
                  <a:pt x="357" y="4"/>
                </a:lnTo>
                <a:lnTo>
                  <a:pt x="374" y="13"/>
                </a:lnTo>
                <a:lnTo>
                  <a:pt x="392" y="33"/>
                </a:lnTo>
                <a:lnTo>
                  <a:pt x="409" y="53"/>
                </a:lnTo>
                <a:lnTo>
                  <a:pt x="428" y="81"/>
                </a:lnTo>
                <a:lnTo>
                  <a:pt x="444" y="118"/>
                </a:lnTo>
                <a:lnTo>
                  <a:pt x="463" y="154"/>
                </a:lnTo>
                <a:lnTo>
                  <a:pt x="480" y="199"/>
                </a:lnTo>
                <a:lnTo>
                  <a:pt x="499" y="251"/>
                </a:lnTo>
                <a:lnTo>
                  <a:pt x="520" y="316"/>
                </a:lnTo>
                <a:lnTo>
                  <a:pt x="541" y="385"/>
                </a:lnTo>
                <a:lnTo>
                  <a:pt x="563" y="457"/>
                </a:lnTo>
                <a:lnTo>
                  <a:pt x="581" y="534"/>
                </a:lnTo>
                <a:lnTo>
                  <a:pt x="598" y="603"/>
                </a:lnTo>
                <a:lnTo>
                  <a:pt x="612" y="668"/>
                </a:lnTo>
                <a:lnTo>
                  <a:pt x="624" y="724"/>
                </a:lnTo>
                <a:lnTo>
                  <a:pt x="631" y="773"/>
                </a:lnTo>
                <a:lnTo>
                  <a:pt x="636" y="817"/>
                </a:lnTo>
                <a:lnTo>
                  <a:pt x="636" y="858"/>
                </a:lnTo>
                <a:lnTo>
                  <a:pt x="633" y="890"/>
                </a:lnTo>
                <a:lnTo>
                  <a:pt x="631" y="922"/>
                </a:lnTo>
                <a:lnTo>
                  <a:pt x="629" y="951"/>
                </a:lnTo>
                <a:lnTo>
                  <a:pt x="624" y="971"/>
                </a:lnTo>
                <a:lnTo>
                  <a:pt x="624" y="991"/>
                </a:lnTo>
              </a:path>
            </a:pathLst>
          </a:custGeom>
          <a:solidFill>
            <a:srgbClr val="BC003A"/>
          </a:solidFill>
          <a:ln w="12700" cap="rnd">
            <a:solidFill>
              <a:schemeClr val="tx1"/>
            </a:solidFill>
            <a:round/>
            <a:headEnd type="none" w="sm" len="sm"/>
            <a:tailEnd type="none" w="sm" len="sm"/>
          </a:ln>
        </p:spPr>
        <p:txBody>
          <a:bodyPr/>
          <a:lstStyle/>
          <a:p>
            <a:endParaRPr lang="ar-SA"/>
          </a:p>
        </p:txBody>
      </p:sp>
      <p:sp>
        <p:nvSpPr>
          <p:cNvPr id="37892" name="Freeform 4"/>
          <p:cNvSpPr>
            <a:spLocks/>
          </p:cNvSpPr>
          <p:nvPr/>
        </p:nvSpPr>
        <p:spPr bwMode="invGray">
          <a:xfrm>
            <a:off x="4865688" y="2654300"/>
            <a:ext cx="1379537" cy="1081088"/>
          </a:xfrm>
          <a:custGeom>
            <a:avLst/>
            <a:gdLst>
              <a:gd name="T0" fmla="*/ 0 w 869"/>
              <a:gd name="T1" fmla="*/ 2147483647 h 681"/>
              <a:gd name="T2" fmla="*/ 2147483647 w 869"/>
              <a:gd name="T3" fmla="*/ 2147483647 h 681"/>
              <a:gd name="T4" fmla="*/ 2147483647 w 869"/>
              <a:gd name="T5" fmla="*/ 2147483647 h 681"/>
              <a:gd name="T6" fmla="*/ 2147483647 w 869"/>
              <a:gd name="T7" fmla="*/ 2147483647 h 681"/>
              <a:gd name="T8" fmla="*/ 2147483647 w 869"/>
              <a:gd name="T9" fmla="*/ 2147483647 h 681"/>
              <a:gd name="T10" fmla="*/ 2147483647 w 869"/>
              <a:gd name="T11" fmla="*/ 2147483647 h 681"/>
              <a:gd name="T12" fmla="*/ 2147483647 w 869"/>
              <a:gd name="T13" fmla="*/ 2147483647 h 681"/>
              <a:gd name="T14" fmla="*/ 2147483647 w 869"/>
              <a:gd name="T15" fmla="*/ 2147483647 h 681"/>
              <a:gd name="T16" fmla="*/ 2147483647 w 869"/>
              <a:gd name="T17" fmla="*/ 2147483647 h 681"/>
              <a:gd name="T18" fmla="*/ 2147483647 w 869"/>
              <a:gd name="T19" fmla="*/ 2147483647 h 681"/>
              <a:gd name="T20" fmla="*/ 2147483647 w 869"/>
              <a:gd name="T21" fmla="*/ 2147483647 h 681"/>
              <a:gd name="T22" fmla="*/ 2147483647 w 869"/>
              <a:gd name="T23" fmla="*/ 0 h 681"/>
              <a:gd name="T24" fmla="*/ 2147483647 w 869"/>
              <a:gd name="T25" fmla="*/ 0 h 681"/>
              <a:gd name="T26" fmla="*/ 2147483647 w 869"/>
              <a:gd name="T27" fmla="*/ 2147483647 h 681"/>
              <a:gd name="T28" fmla="*/ 2147483647 w 869"/>
              <a:gd name="T29" fmla="*/ 2147483647 h 681"/>
              <a:gd name="T30" fmla="*/ 2147483647 w 869"/>
              <a:gd name="T31" fmla="*/ 2147483647 h 681"/>
              <a:gd name="T32" fmla="*/ 2147483647 w 869"/>
              <a:gd name="T33" fmla="*/ 2147483647 h 681"/>
              <a:gd name="T34" fmla="*/ 2147483647 w 869"/>
              <a:gd name="T35" fmla="*/ 2147483647 h 681"/>
              <a:gd name="T36" fmla="*/ 2147483647 w 869"/>
              <a:gd name="T37" fmla="*/ 2147483647 h 681"/>
              <a:gd name="T38" fmla="*/ 2147483647 w 869"/>
              <a:gd name="T39" fmla="*/ 2147483647 h 681"/>
              <a:gd name="T40" fmla="*/ 2147483647 w 869"/>
              <a:gd name="T41" fmla="*/ 2147483647 h 681"/>
              <a:gd name="T42" fmla="*/ 2147483647 w 869"/>
              <a:gd name="T43" fmla="*/ 2147483647 h 681"/>
              <a:gd name="T44" fmla="*/ 2147483647 w 869"/>
              <a:gd name="T45" fmla="*/ 2147483647 h 681"/>
              <a:gd name="T46" fmla="*/ 2147483647 w 869"/>
              <a:gd name="T47" fmla="*/ 2147483647 h 681"/>
              <a:gd name="T48" fmla="*/ 2147483647 w 869"/>
              <a:gd name="T49" fmla="*/ 2147483647 h 681"/>
              <a:gd name="T50" fmla="*/ 2147483647 w 869"/>
              <a:gd name="T51" fmla="*/ 2147483647 h 681"/>
              <a:gd name="T52" fmla="*/ 2147483647 w 869"/>
              <a:gd name="T53" fmla="*/ 2147483647 h 681"/>
              <a:gd name="T54" fmla="*/ 2147483647 w 869"/>
              <a:gd name="T55" fmla="*/ 2147483647 h 681"/>
              <a:gd name="T56" fmla="*/ 2147483647 w 869"/>
              <a:gd name="T57" fmla="*/ 2147483647 h 681"/>
              <a:gd name="T58" fmla="*/ 2147483647 w 869"/>
              <a:gd name="T59" fmla="*/ 2147483647 h 681"/>
              <a:gd name="T60" fmla="*/ 2147483647 w 869"/>
              <a:gd name="T61" fmla="*/ 2147483647 h 681"/>
              <a:gd name="T62" fmla="*/ 2147483647 w 869"/>
              <a:gd name="T63" fmla="*/ 2147483647 h 681"/>
              <a:gd name="T64" fmla="*/ 2147483647 w 869"/>
              <a:gd name="T65" fmla="*/ 2147483647 h 681"/>
              <a:gd name="T66" fmla="*/ 2147483647 w 869"/>
              <a:gd name="T67" fmla="*/ 2147483647 h 681"/>
              <a:gd name="T68" fmla="*/ 2147483647 w 869"/>
              <a:gd name="T69" fmla="*/ 2147483647 h 681"/>
              <a:gd name="T70" fmla="*/ 2147483647 w 869"/>
              <a:gd name="T71" fmla="*/ 2147483647 h 681"/>
              <a:gd name="T72" fmla="*/ 2147483647 w 869"/>
              <a:gd name="T73" fmla="*/ 2147483647 h 6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9"/>
              <a:gd name="T112" fmla="*/ 0 h 681"/>
              <a:gd name="T113" fmla="*/ 869 w 869"/>
              <a:gd name="T114" fmla="*/ 681 h 6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9" h="681">
                <a:moveTo>
                  <a:pt x="0" y="553"/>
                </a:moveTo>
                <a:lnTo>
                  <a:pt x="67" y="407"/>
                </a:lnTo>
                <a:lnTo>
                  <a:pt x="97" y="338"/>
                </a:lnTo>
                <a:lnTo>
                  <a:pt x="128" y="273"/>
                </a:lnTo>
                <a:lnTo>
                  <a:pt x="158" y="211"/>
                </a:lnTo>
                <a:lnTo>
                  <a:pt x="188" y="158"/>
                </a:lnTo>
                <a:lnTo>
                  <a:pt x="213" y="112"/>
                </a:lnTo>
                <a:lnTo>
                  <a:pt x="243" y="73"/>
                </a:lnTo>
                <a:lnTo>
                  <a:pt x="267" y="42"/>
                </a:lnTo>
                <a:lnTo>
                  <a:pt x="298" y="23"/>
                </a:lnTo>
                <a:lnTo>
                  <a:pt x="322" y="8"/>
                </a:lnTo>
                <a:lnTo>
                  <a:pt x="340" y="0"/>
                </a:lnTo>
                <a:lnTo>
                  <a:pt x="364" y="0"/>
                </a:lnTo>
                <a:lnTo>
                  <a:pt x="389" y="4"/>
                </a:lnTo>
                <a:lnTo>
                  <a:pt x="413" y="12"/>
                </a:lnTo>
                <a:lnTo>
                  <a:pt x="437" y="27"/>
                </a:lnTo>
                <a:lnTo>
                  <a:pt x="461" y="46"/>
                </a:lnTo>
                <a:lnTo>
                  <a:pt x="486" y="73"/>
                </a:lnTo>
                <a:lnTo>
                  <a:pt x="510" y="108"/>
                </a:lnTo>
                <a:lnTo>
                  <a:pt x="534" y="146"/>
                </a:lnTo>
                <a:lnTo>
                  <a:pt x="583" y="231"/>
                </a:lnTo>
                <a:lnTo>
                  <a:pt x="607" y="273"/>
                </a:lnTo>
                <a:lnTo>
                  <a:pt x="625" y="315"/>
                </a:lnTo>
                <a:lnTo>
                  <a:pt x="650" y="357"/>
                </a:lnTo>
                <a:lnTo>
                  <a:pt x="668" y="404"/>
                </a:lnTo>
                <a:lnTo>
                  <a:pt x="704" y="500"/>
                </a:lnTo>
                <a:lnTo>
                  <a:pt x="722" y="546"/>
                </a:lnTo>
                <a:lnTo>
                  <a:pt x="741" y="588"/>
                </a:lnTo>
                <a:lnTo>
                  <a:pt x="753" y="622"/>
                </a:lnTo>
                <a:lnTo>
                  <a:pt x="771" y="649"/>
                </a:lnTo>
                <a:lnTo>
                  <a:pt x="789" y="669"/>
                </a:lnTo>
                <a:lnTo>
                  <a:pt x="801" y="676"/>
                </a:lnTo>
                <a:lnTo>
                  <a:pt x="813" y="680"/>
                </a:lnTo>
                <a:lnTo>
                  <a:pt x="826" y="680"/>
                </a:lnTo>
                <a:lnTo>
                  <a:pt x="838" y="676"/>
                </a:lnTo>
                <a:lnTo>
                  <a:pt x="844" y="669"/>
                </a:lnTo>
                <a:lnTo>
                  <a:pt x="868" y="649"/>
                </a:lnTo>
              </a:path>
            </a:pathLst>
          </a:custGeom>
          <a:solidFill>
            <a:srgbClr val="BC003A"/>
          </a:solidFill>
          <a:ln w="12700" cap="rnd">
            <a:solidFill>
              <a:schemeClr val="tx1"/>
            </a:solidFill>
            <a:round/>
            <a:headEnd type="none" w="sm" len="sm"/>
            <a:tailEnd type="none" w="sm" len="sm"/>
          </a:ln>
        </p:spPr>
        <p:txBody>
          <a:bodyPr/>
          <a:lstStyle/>
          <a:p>
            <a:endParaRPr lang="ar-SA"/>
          </a:p>
        </p:txBody>
      </p:sp>
      <p:sp>
        <p:nvSpPr>
          <p:cNvPr id="37893" name="Freeform 5"/>
          <p:cNvSpPr>
            <a:spLocks/>
          </p:cNvSpPr>
          <p:nvPr/>
        </p:nvSpPr>
        <p:spPr bwMode="invGray">
          <a:xfrm>
            <a:off x="3117850" y="2900363"/>
            <a:ext cx="1374775" cy="954087"/>
          </a:xfrm>
          <a:custGeom>
            <a:avLst/>
            <a:gdLst>
              <a:gd name="T0" fmla="*/ 0 w 866"/>
              <a:gd name="T1" fmla="*/ 2147483647 h 601"/>
              <a:gd name="T2" fmla="*/ 2147483647 w 866"/>
              <a:gd name="T3" fmla="*/ 2147483647 h 601"/>
              <a:gd name="T4" fmla="*/ 2147483647 w 866"/>
              <a:gd name="T5" fmla="*/ 2147483647 h 601"/>
              <a:gd name="T6" fmla="*/ 2147483647 w 866"/>
              <a:gd name="T7" fmla="*/ 2147483647 h 601"/>
              <a:gd name="T8" fmla="*/ 2147483647 w 866"/>
              <a:gd name="T9" fmla="*/ 2147483647 h 601"/>
              <a:gd name="T10" fmla="*/ 2147483647 w 866"/>
              <a:gd name="T11" fmla="*/ 2147483647 h 601"/>
              <a:gd name="T12" fmla="*/ 2147483647 w 866"/>
              <a:gd name="T13" fmla="*/ 2147483647 h 601"/>
              <a:gd name="T14" fmla="*/ 2147483647 w 866"/>
              <a:gd name="T15" fmla="*/ 2147483647 h 601"/>
              <a:gd name="T16" fmla="*/ 2147483647 w 866"/>
              <a:gd name="T17" fmla="*/ 2147483647 h 601"/>
              <a:gd name="T18" fmla="*/ 2147483647 w 866"/>
              <a:gd name="T19" fmla="*/ 2147483647 h 601"/>
              <a:gd name="T20" fmla="*/ 2147483647 w 866"/>
              <a:gd name="T21" fmla="*/ 2147483647 h 601"/>
              <a:gd name="T22" fmla="*/ 2147483647 w 866"/>
              <a:gd name="T23" fmla="*/ 2147483647 h 601"/>
              <a:gd name="T24" fmla="*/ 2147483647 w 866"/>
              <a:gd name="T25" fmla="*/ 2147483647 h 601"/>
              <a:gd name="T26" fmla="*/ 2147483647 w 866"/>
              <a:gd name="T27" fmla="*/ 2147483647 h 601"/>
              <a:gd name="T28" fmla="*/ 2147483647 w 866"/>
              <a:gd name="T29" fmla="*/ 2147483647 h 601"/>
              <a:gd name="T30" fmla="*/ 2147483647 w 866"/>
              <a:gd name="T31" fmla="*/ 0 h 601"/>
              <a:gd name="T32" fmla="*/ 2147483647 w 866"/>
              <a:gd name="T33" fmla="*/ 0 h 601"/>
              <a:gd name="T34" fmla="*/ 2147483647 w 866"/>
              <a:gd name="T35" fmla="*/ 2147483647 h 601"/>
              <a:gd name="T36" fmla="*/ 2147483647 w 866"/>
              <a:gd name="T37" fmla="*/ 2147483647 h 601"/>
              <a:gd name="T38" fmla="*/ 2147483647 w 866"/>
              <a:gd name="T39" fmla="*/ 2147483647 h 601"/>
              <a:gd name="T40" fmla="*/ 2147483647 w 866"/>
              <a:gd name="T41" fmla="*/ 2147483647 h 601"/>
              <a:gd name="T42" fmla="*/ 2147483647 w 866"/>
              <a:gd name="T43" fmla="*/ 2147483647 h 601"/>
              <a:gd name="T44" fmla="*/ 2147483647 w 866"/>
              <a:gd name="T45" fmla="*/ 2147483647 h 601"/>
              <a:gd name="T46" fmla="*/ 2147483647 w 866"/>
              <a:gd name="T47" fmla="*/ 2147483647 h 601"/>
              <a:gd name="T48" fmla="*/ 2147483647 w 866"/>
              <a:gd name="T49" fmla="*/ 2147483647 h 601"/>
              <a:gd name="T50" fmla="*/ 2147483647 w 866"/>
              <a:gd name="T51" fmla="*/ 2147483647 h 601"/>
              <a:gd name="T52" fmla="*/ 2147483647 w 866"/>
              <a:gd name="T53" fmla="*/ 2147483647 h 601"/>
              <a:gd name="T54" fmla="*/ 2147483647 w 866"/>
              <a:gd name="T55" fmla="*/ 2147483647 h 601"/>
              <a:gd name="T56" fmla="*/ 2147483647 w 866"/>
              <a:gd name="T57" fmla="*/ 2147483647 h 601"/>
              <a:gd name="T58" fmla="*/ 2147483647 w 866"/>
              <a:gd name="T59" fmla="*/ 2147483647 h 601"/>
              <a:gd name="T60" fmla="*/ 2147483647 w 866"/>
              <a:gd name="T61" fmla="*/ 2147483647 h 601"/>
              <a:gd name="T62" fmla="*/ 2147483647 w 866"/>
              <a:gd name="T63" fmla="*/ 2147483647 h 6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6"/>
              <a:gd name="T97" fmla="*/ 0 h 601"/>
              <a:gd name="T98" fmla="*/ 866 w 866"/>
              <a:gd name="T99" fmla="*/ 601 h 6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6" h="601">
                <a:moveTo>
                  <a:pt x="0" y="545"/>
                </a:moveTo>
                <a:lnTo>
                  <a:pt x="13" y="529"/>
                </a:lnTo>
                <a:lnTo>
                  <a:pt x="26" y="506"/>
                </a:lnTo>
                <a:lnTo>
                  <a:pt x="39" y="479"/>
                </a:lnTo>
                <a:lnTo>
                  <a:pt x="56" y="447"/>
                </a:lnTo>
                <a:lnTo>
                  <a:pt x="95" y="377"/>
                </a:lnTo>
                <a:lnTo>
                  <a:pt x="138" y="298"/>
                </a:lnTo>
                <a:lnTo>
                  <a:pt x="181" y="220"/>
                </a:lnTo>
                <a:lnTo>
                  <a:pt x="224" y="149"/>
                </a:lnTo>
                <a:lnTo>
                  <a:pt x="245" y="118"/>
                </a:lnTo>
                <a:lnTo>
                  <a:pt x="263" y="91"/>
                </a:lnTo>
                <a:lnTo>
                  <a:pt x="284" y="71"/>
                </a:lnTo>
                <a:lnTo>
                  <a:pt x="301" y="51"/>
                </a:lnTo>
                <a:lnTo>
                  <a:pt x="336" y="28"/>
                </a:lnTo>
                <a:lnTo>
                  <a:pt x="366" y="8"/>
                </a:lnTo>
                <a:lnTo>
                  <a:pt x="392" y="0"/>
                </a:lnTo>
                <a:lnTo>
                  <a:pt x="422" y="0"/>
                </a:lnTo>
                <a:lnTo>
                  <a:pt x="448" y="8"/>
                </a:lnTo>
                <a:lnTo>
                  <a:pt x="478" y="24"/>
                </a:lnTo>
                <a:lnTo>
                  <a:pt x="508" y="48"/>
                </a:lnTo>
                <a:lnTo>
                  <a:pt x="538" y="79"/>
                </a:lnTo>
                <a:lnTo>
                  <a:pt x="555" y="98"/>
                </a:lnTo>
                <a:lnTo>
                  <a:pt x="577" y="122"/>
                </a:lnTo>
                <a:lnTo>
                  <a:pt x="598" y="149"/>
                </a:lnTo>
                <a:lnTo>
                  <a:pt x="620" y="185"/>
                </a:lnTo>
                <a:lnTo>
                  <a:pt x="667" y="255"/>
                </a:lnTo>
                <a:lnTo>
                  <a:pt x="710" y="334"/>
                </a:lnTo>
                <a:lnTo>
                  <a:pt x="757" y="412"/>
                </a:lnTo>
                <a:lnTo>
                  <a:pt x="800" y="486"/>
                </a:lnTo>
                <a:lnTo>
                  <a:pt x="835" y="549"/>
                </a:lnTo>
                <a:lnTo>
                  <a:pt x="852" y="576"/>
                </a:lnTo>
                <a:lnTo>
                  <a:pt x="865" y="600"/>
                </a:lnTo>
              </a:path>
            </a:pathLst>
          </a:custGeom>
          <a:solidFill>
            <a:srgbClr val="BC003A"/>
          </a:solidFill>
          <a:ln w="12700" cap="rnd">
            <a:solidFill>
              <a:schemeClr val="tx1"/>
            </a:solidFill>
            <a:round/>
            <a:headEnd type="none" w="sm" len="sm"/>
            <a:tailEnd type="none" w="sm" len="sm"/>
          </a:ln>
        </p:spPr>
        <p:txBody>
          <a:bodyPr/>
          <a:lstStyle/>
          <a:p>
            <a:endParaRPr lang="ar-SA"/>
          </a:p>
        </p:txBody>
      </p:sp>
      <p:sp>
        <p:nvSpPr>
          <p:cNvPr id="37894" name="Rectangle 6"/>
          <p:cNvSpPr>
            <a:spLocks noChangeArrowheads="1"/>
          </p:cNvSpPr>
          <p:nvPr/>
        </p:nvSpPr>
        <p:spPr bwMode="auto">
          <a:xfrm>
            <a:off x="1004888" y="2505075"/>
            <a:ext cx="0" cy="365125"/>
          </a:xfrm>
          <a:prstGeom prst="rect">
            <a:avLst/>
          </a:prstGeom>
          <a:noFill/>
          <a:ln w="9525">
            <a:noFill/>
            <a:miter lim="800000"/>
            <a:headEnd/>
            <a:tailEnd/>
          </a:ln>
        </p:spPr>
        <p:txBody>
          <a:bodyPr wrap="none" lIns="0" tIns="0" rIns="0" bIns="0">
            <a:spAutoFit/>
          </a:bodyPr>
          <a:lstStyle/>
          <a:p>
            <a:pPr rtl="0" eaLnBrk="0" hangingPunct="0"/>
            <a:endParaRPr lang="en-US" sz="2400">
              <a:latin typeface="Times New Roman" pitchFamily="18" charset="0"/>
            </a:endParaRPr>
          </a:p>
        </p:txBody>
      </p:sp>
      <p:sp>
        <p:nvSpPr>
          <p:cNvPr id="37895" name="Freeform 7"/>
          <p:cNvSpPr>
            <a:spLocks/>
          </p:cNvSpPr>
          <p:nvPr/>
        </p:nvSpPr>
        <p:spPr bwMode="invGray">
          <a:xfrm>
            <a:off x="1528763" y="3641725"/>
            <a:ext cx="6548437" cy="682625"/>
          </a:xfrm>
          <a:custGeom>
            <a:avLst/>
            <a:gdLst>
              <a:gd name="T0" fmla="*/ 2147483647 w 4132"/>
              <a:gd name="T1" fmla="*/ 0 h 430"/>
              <a:gd name="T2" fmla="*/ 2147483647 w 4132"/>
              <a:gd name="T3" fmla="*/ 2147483647 h 430"/>
              <a:gd name="T4" fmla="*/ 2147483647 w 4132"/>
              <a:gd name="T5" fmla="*/ 2147483647 h 430"/>
              <a:gd name="T6" fmla="*/ 0 w 4132"/>
              <a:gd name="T7" fmla="*/ 2147483647 h 430"/>
              <a:gd name="T8" fmla="*/ 0 w 4132"/>
              <a:gd name="T9" fmla="*/ 2147483647 h 430"/>
              <a:gd name="T10" fmla="*/ 2147483647 w 4132"/>
              <a:gd name="T11" fmla="*/ 0 h 430"/>
              <a:gd name="T12" fmla="*/ 0 60000 65536"/>
              <a:gd name="T13" fmla="*/ 0 60000 65536"/>
              <a:gd name="T14" fmla="*/ 0 60000 65536"/>
              <a:gd name="T15" fmla="*/ 0 60000 65536"/>
              <a:gd name="T16" fmla="*/ 0 60000 65536"/>
              <a:gd name="T17" fmla="*/ 0 60000 65536"/>
              <a:gd name="T18" fmla="*/ 0 w 4132"/>
              <a:gd name="T19" fmla="*/ 0 h 430"/>
              <a:gd name="T20" fmla="*/ 4132 w 4132"/>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4132" h="430">
                <a:moveTo>
                  <a:pt x="4110" y="0"/>
                </a:moveTo>
                <a:lnTo>
                  <a:pt x="4131" y="429"/>
                </a:lnTo>
                <a:lnTo>
                  <a:pt x="54" y="402"/>
                </a:lnTo>
                <a:lnTo>
                  <a:pt x="0" y="402"/>
                </a:lnTo>
                <a:lnTo>
                  <a:pt x="0" y="67"/>
                </a:lnTo>
                <a:lnTo>
                  <a:pt x="4110" y="0"/>
                </a:lnTo>
              </a:path>
            </a:pathLst>
          </a:custGeom>
          <a:solidFill>
            <a:srgbClr val="FF6600"/>
          </a:solidFill>
          <a:ln w="9525" cap="rnd">
            <a:noFill/>
            <a:round/>
            <a:headEnd type="none" w="sm" len="sm"/>
            <a:tailEnd type="none" w="sm" len="sm"/>
          </a:ln>
        </p:spPr>
        <p:txBody>
          <a:bodyPr/>
          <a:lstStyle/>
          <a:p>
            <a:endParaRPr lang="ar-SA"/>
          </a:p>
        </p:txBody>
      </p:sp>
      <p:sp>
        <p:nvSpPr>
          <p:cNvPr id="37896" name="Freeform 8"/>
          <p:cNvSpPr>
            <a:spLocks/>
          </p:cNvSpPr>
          <p:nvPr/>
        </p:nvSpPr>
        <p:spPr bwMode="auto">
          <a:xfrm>
            <a:off x="1517650" y="3121025"/>
            <a:ext cx="6419850" cy="715963"/>
          </a:xfrm>
          <a:custGeom>
            <a:avLst/>
            <a:gdLst>
              <a:gd name="T0" fmla="*/ 2147483647 w 4044"/>
              <a:gd name="T1" fmla="*/ 2147483647 h 451"/>
              <a:gd name="T2" fmla="*/ 2147483647 w 4044"/>
              <a:gd name="T3" fmla="*/ 2147483647 h 451"/>
              <a:gd name="T4" fmla="*/ 2147483647 w 4044"/>
              <a:gd name="T5" fmla="*/ 2147483647 h 451"/>
              <a:gd name="T6" fmla="*/ 2147483647 w 4044"/>
              <a:gd name="T7" fmla="*/ 2147483647 h 451"/>
              <a:gd name="T8" fmla="*/ 2147483647 w 4044"/>
              <a:gd name="T9" fmla="*/ 2147483647 h 451"/>
              <a:gd name="T10" fmla="*/ 2147483647 w 4044"/>
              <a:gd name="T11" fmla="*/ 2147483647 h 451"/>
              <a:gd name="T12" fmla="*/ 2147483647 w 4044"/>
              <a:gd name="T13" fmla="*/ 2147483647 h 451"/>
              <a:gd name="T14" fmla="*/ 2147483647 w 4044"/>
              <a:gd name="T15" fmla="*/ 2147483647 h 451"/>
              <a:gd name="T16" fmla="*/ 2147483647 w 4044"/>
              <a:gd name="T17" fmla="*/ 2147483647 h 451"/>
              <a:gd name="T18" fmla="*/ 2147483647 w 4044"/>
              <a:gd name="T19" fmla="*/ 2147483647 h 451"/>
              <a:gd name="T20" fmla="*/ 2147483647 w 4044"/>
              <a:gd name="T21" fmla="*/ 2147483647 h 451"/>
              <a:gd name="T22" fmla="*/ 2147483647 w 4044"/>
              <a:gd name="T23" fmla="*/ 2147483647 h 451"/>
              <a:gd name="T24" fmla="*/ 2147483647 w 4044"/>
              <a:gd name="T25" fmla="*/ 2147483647 h 451"/>
              <a:gd name="T26" fmla="*/ 2147483647 w 4044"/>
              <a:gd name="T27" fmla="*/ 2147483647 h 451"/>
              <a:gd name="T28" fmla="*/ 2147483647 w 4044"/>
              <a:gd name="T29" fmla="*/ 2147483647 h 451"/>
              <a:gd name="T30" fmla="*/ 2147483647 w 4044"/>
              <a:gd name="T31" fmla="*/ 2147483647 h 451"/>
              <a:gd name="T32" fmla="*/ 2147483647 w 4044"/>
              <a:gd name="T33" fmla="*/ 2147483647 h 451"/>
              <a:gd name="T34" fmla="*/ 2147483647 w 4044"/>
              <a:gd name="T35" fmla="*/ 2147483647 h 451"/>
              <a:gd name="T36" fmla="*/ 2147483647 w 4044"/>
              <a:gd name="T37" fmla="*/ 2147483647 h 451"/>
              <a:gd name="T38" fmla="*/ 2147483647 w 4044"/>
              <a:gd name="T39" fmla="*/ 2147483647 h 451"/>
              <a:gd name="T40" fmla="*/ 2147483647 w 4044"/>
              <a:gd name="T41" fmla="*/ 2147483647 h 451"/>
              <a:gd name="T42" fmla="*/ 2147483647 w 4044"/>
              <a:gd name="T43" fmla="*/ 2147483647 h 451"/>
              <a:gd name="T44" fmla="*/ 2147483647 w 4044"/>
              <a:gd name="T45" fmla="*/ 2147483647 h 451"/>
              <a:gd name="T46" fmla="*/ 2147483647 w 4044"/>
              <a:gd name="T47" fmla="*/ 2147483647 h 451"/>
              <a:gd name="T48" fmla="*/ 2147483647 w 4044"/>
              <a:gd name="T49" fmla="*/ 2147483647 h 451"/>
              <a:gd name="T50" fmla="*/ 2147483647 w 4044"/>
              <a:gd name="T51" fmla="*/ 2147483647 h 451"/>
              <a:gd name="T52" fmla="*/ 2147483647 w 4044"/>
              <a:gd name="T53" fmla="*/ 2147483647 h 451"/>
              <a:gd name="T54" fmla="*/ 2147483647 w 4044"/>
              <a:gd name="T55" fmla="*/ 2147483647 h 451"/>
              <a:gd name="T56" fmla="*/ 2147483647 w 4044"/>
              <a:gd name="T57" fmla="*/ 2147483647 h 451"/>
              <a:gd name="T58" fmla="*/ 2147483647 w 4044"/>
              <a:gd name="T59" fmla="*/ 2147483647 h 451"/>
              <a:gd name="T60" fmla="*/ 2147483647 w 4044"/>
              <a:gd name="T61" fmla="*/ 0 h 451"/>
              <a:gd name="T62" fmla="*/ 2147483647 w 4044"/>
              <a:gd name="T63" fmla="*/ 2147483647 h 451"/>
              <a:gd name="T64" fmla="*/ 2147483647 w 4044"/>
              <a:gd name="T65" fmla="*/ 2147483647 h 451"/>
              <a:gd name="T66" fmla="*/ 2147483647 w 4044"/>
              <a:gd name="T67" fmla="*/ 2147483647 h 451"/>
              <a:gd name="T68" fmla="*/ 2147483647 w 4044"/>
              <a:gd name="T69" fmla="*/ 2147483647 h 451"/>
              <a:gd name="T70" fmla="*/ 2147483647 w 4044"/>
              <a:gd name="T71" fmla="*/ 2147483647 h 451"/>
              <a:gd name="T72" fmla="*/ 2147483647 w 4044"/>
              <a:gd name="T73" fmla="*/ 2147483647 h 451"/>
              <a:gd name="T74" fmla="*/ 2147483647 w 4044"/>
              <a:gd name="T75" fmla="*/ 2147483647 h 451"/>
              <a:gd name="T76" fmla="*/ 2147483647 w 4044"/>
              <a:gd name="T77" fmla="*/ 2147483647 h 451"/>
              <a:gd name="T78" fmla="*/ 2147483647 w 4044"/>
              <a:gd name="T79" fmla="*/ 2147483647 h 451"/>
              <a:gd name="T80" fmla="*/ 2147483647 w 4044"/>
              <a:gd name="T81" fmla="*/ 2147483647 h 451"/>
              <a:gd name="T82" fmla="*/ 2147483647 w 4044"/>
              <a:gd name="T83" fmla="*/ 2147483647 h 451"/>
              <a:gd name="T84" fmla="*/ 2147483647 w 4044"/>
              <a:gd name="T85" fmla="*/ 2147483647 h 451"/>
              <a:gd name="T86" fmla="*/ 2147483647 w 4044"/>
              <a:gd name="T87" fmla="*/ 2147483647 h 451"/>
              <a:gd name="T88" fmla="*/ 2147483647 w 4044"/>
              <a:gd name="T89" fmla="*/ 2147483647 h 451"/>
              <a:gd name="T90" fmla="*/ 2147483647 w 4044"/>
              <a:gd name="T91" fmla="*/ 2147483647 h 451"/>
              <a:gd name="T92" fmla="*/ 2147483647 w 4044"/>
              <a:gd name="T93" fmla="*/ 2147483647 h 451"/>
              <a:gd name="T94" fmla="*/ 2147483647 w 4044"/>
              <a:gd name="T95" fmla="*/ 2147483647 h 4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44"/>
              <a:gd name="T145" fmla="*/ 0 h 451"/>
              <a:gd name="T146" fmla="*/ 4044 w 4044"/>
              <a:gd name="T147" fmla="*/ 451 h 4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44" h="451">
                <a:moveTo>
                  <a:pt x="0" y="450"/>
                </a:moveTo>
                <a:lnTo>
                  <a:pt x="12" y="394"/>
                </a:lnTo>
                <a:lnTo>
                  <a:pt x="28" y="340"/>
                </a:lnTo>
                <a:lnTo>
                  <a:pt x="47" y="288"/>
                </a:lnTo>
                <a:lnTo>
                  <a:pt x="69" y="240"/>
                </a:lnTo>
                <a:lnTo>
                  <a:pt x="94" y="197"/>
                </a:lnTo>
                <a:lnTo>
                  <a:pt x="122" y="157"/>
                </a:lnTo>
                <a:lnTo>
                  <a:pt x="153" y="123"/>
                </a:lnTo>
                <a:lnTo>
                  <a:pt x="187" y="94"/>
                </a:lnTo>
                <a:lnTo>
                  <a:pt x="223" y="71"/>
                </a:lnTo>
                <a:lnTo>
                  <a:pt x="262" y="54"/>
                </a:lnTo>
                <a:lnTo>
                  <a:pt x="303" y="45"/>
                </a:lnTo>
                <a:lnTo>
                  <a:pt x="347" y="44"/>
                </a:lnTo>
                <a:lnTo>
                  <a:pt x="392" y="51"/>
                </a:lnTo>
                <a:lnTo>
                  <a:pt x="440" y="66"/>
                </a:lnTo>
                <a:lnTo>
                  <a:pt x="490" y="91"/>
                </a:lnTo>
                <a:lnTo>
                  <a:pt x="541" y="127"/>
                </a:lnTo>
                <a:lnTo>
                  <a:pt x="581" y="163"/>
                </a:lnTo>
                <a:lnTo>
                  <a:pt x="617" y="205"/>
                </a:lnTo>
                <a:lnTo>
                  <a:pt x="651" y="249"/>
                </a:lnTo>
                <a:lnTo>
                  <a:pt x="685" y="293"/>
                </a:lnTo>
                <a:lnTo>
                  <a:pt x="720" y="335"/>
                </a:lnTo>
                <a:lnTo>
                  <a:pt x="759" y="370"/>
                </a:lnTo>
                <a:lnTo>
                  <a:pt x="803" y="398"/>
                </a:lnTo>
                <a:lnTo>
                  <a:pt x="856" y="413"/>
                </a:lnTo>
                <a:lnTo>
                  <a:pt x="894" y="416"/>
                </a:lnTo>
                <a:lnTo>
                  <a:pt x="930" y="412"/>
                </a:lnTo>
                <a:lnTo>
                  <a:pt x="964" y="403"/>
                </a:lnTo>
                <a:lnTo>
                  <a:pt x="996" y="388"/>
                </a:lnTo>
                <a:lnTo>
                  <a:pt x="1055" y="347"/>
                </a:lnTo>
                <a:lnTo>
                  <a:pt x="1111" y="296"/>
                </a:lnTo>
                <a:lnTo>
                  <a:pt x="1166" y="242"/>
                </a:lnTo>
                <a:lnTo>
                  <a:pt x="1222" y="192"/>
                </a:lnTo>
                <a:lnTo>
                  <a:pt x="1283" y="153"/>
                </a:lnTo>
                <a:lnTo>
                  <a:pt x="1316" y="139"/>
                </a:lnTo>
                <a:lnTo>
                  <a:pt x="1350" y="131"/>
                </a:lnTo>
                <a:lnTo>
                  <a:pt x="1394" y="127"/>
                </a:lnTo>
                <a:lnTo>
                  <a:pt x="1434" y="129"/>
                </a:lnTo>
                <a:lnTo>
                  <a:pt x="1472" y="135"/>
                </a:lnTo>
                <a:lnTo>
                  <a:pt x="1506" y="146"/>
                </a:lnTo>
                <a:lnTo>
                  <a:pt x="1569" y="178"/>
                </a:lnTo>
                <a:lnTo>
                  <a:pt x="1626" y="219"/>
                </a:lnTo>
                <a:lnTo>
                  <a:pt x="1681" y="265"/>
                </a:lnTo>
                <a:lnTo>
                  <a:pt x="1737" y="309"/>
                </a:lnTo>
                <a:lnTo>
                  <a:pt x="1797" y="346"/>
                </a:lnTo>
                <a:lnTo>
                  <a:pt x="1831" y="361"/>
                </a:lnTo>
                <a:lnTo>
                  <a:pt x="1866" y="372"/>
                </a:lnTo>
                <a:lnTo>
                  <a:pt x="1907" y="379"/>
                </a:lnTo>
                <a:lnTo>
                  <a:pt x="1945" y="377"/>
                </a:lnTo>
                <a:lnTo>
                  <a:pt x="1980" y="368"/>
                </a:lnTo>
                <a:lnTo>
                  <a:pt x="2013" y="353"/>
                </a:lnTo>
                <a:lnTo>
                  <a:pt x="2043" y="332"/>
                </a:lnTo>
                <a:lnTo>
                  <a:pt x="2071" y="307"/>
                </a:lnTo>
                <a:lnTo>
                  <a:pt x="2125" y="248"/>
                </a:lnTo>
                <a:lnTo>
                  <a:pt x="2175" y="182"/>
                </a:lnTo>
                <a:lnTo>
                  <a:pt x="2228" y="118"/>
                </a:lnTo>
                <a:lnTo>
                  <a:pt x="2255" y="89"/>
                </a:lnTo>
                <a:lnTo>
                  <a:pt x="2284" y="62"/>
                </a:lnTo>
                <a:lnTo>
                  <a:pt x="2315" y="41"/>
                </a:lnTo>
                <a:lnTo>
                  <a:pt x="2348" y="24"/>
                </a:lnTo>
                <a:lnTo>
                  <a:pt x="2407" y="6"/>
                </a:lnTo>
                <a:lnTo>
                  <a:pt x="2461" y="0"/>
                </a:lnTo>
                <a:lnTo>
                  <a:pt x="2511" y="6"/>
                </a:lnTo>
                <a:lnTo>
                  <a:pt x="2557" y="22"/>
                </a:lnTo>
                <a:lnTo>
                  <a:pt x="2600" y="46"/>
                </a:lnTo>
                <a:lnTo>
                  <a:pt x="2641" y="76"/>
                </a:lnTo>
                <a:lnTo>
                  <a:pt x="2679" y="111"/>
                </a:lnTo>
                <a:lnTo>
                  <a:pt x="2716" y="150"/>
                </a:lnTo>
                <a:lnTo>
                  <a:pt x="2790" y="230"/>
                </a:lnTo>
                <a:lnTo>
                  <a:pt x="2827" y="268"/>
                </a:lnTo>
                <a:lnTo>
                  <a:pt x="2865" y="304"/>
                </a:lnTo>
                <a:lnTo>
                  <a:pt x="2906" y="334"/>
                </a:lnTo>
                <a:lnTo>
                  <a:pt x="2949" y="358"/>
                </a:lnTo>
                <a:lnTo>
                  <a:pt x="2994" y="374"/>
                </a:lnTo>
                <a:lnTo>
                  <a:pt x="3044" y="381"/>
                </a:lnTo>
                <a:lnTo>
                  <a:pt x="3092" y="378"/>
                </a:lnTo>
                <a:lnTo>
                  <a:pt x="3138" y="370"/>
                </a:lnTo>
                <a:lnTo>
                  <a:pt x="3181" y="356"/>
                </a:lnTo>
                <a:lnTo>
                  <a:pt x="3221" y="338"/>
                </a:lnTo>
                <a:lnTo>
                  <a:pt x="3297" y="293"/>
                </a:lnTo>
                <a:lnTo>
                  <a:pt x="3370" y="239"/>
                </a:lnTo>
                <a:lnTo>
                  <a:pt x="3442" y="186"/>
                </a:lnTo>
                <a:lnTo>
                  <a:pt x="3478" y="162"/>
                </a:lnTo>
                <a:lnTo>
                  <a:pt x="3515" y="140"/>
                </a:lnTo>
                <a:lnTo>
                  <a:pt x="3554" y="121"/>
                </a:lnTo>
                <a:lnTo>
                  <a:pt x="3594" y="107"/>
                </a:lnTo>
                <a:lnTo>
                  <a:pt x="3636" y="98"/>
                </a:lnTo>
                <a:lnTo>
                  <a:pt x="3681" y="95"/>
                </a:lnTo>
                <a:lnTo>
                  <a:pt x="3733" y="105"/>
                </a:lnTo>
                <a:lnTo>
                  <a:pt x="3778" y="131"/>
                </a:lnTo>
                <a:lnTo>
                  <a:pt x="3818" y="167"/>
                </a:lnTo>
                <a:lnTo>
                  <a:pt x="3857" y="209"/>
                </a:lnTo>
                <a:lnTo>
                  <a:pt x="3896" y="253"/>
                </a:lnTo>
                <a:lnTo>
                  <a:pt x="3938" y="292"/>
                </a:lnTo>
                <a:lnTo>
                  <a:pt x="3986" y="323"/>
                </a:lnTo>
                <a:lnTo>
                  <a:pt x="4043" y="340"/>
                </a:lnTo>
                <a:lnTo>
                  <a:pt x="0" y="450"/>
                </a:lnTo>
              </a:path>
            </a:pathLst>
          </a:custGeom>
          <a:solidFill>
            <a:srgbClr val="FF6600"/>
          </a:solidFill>
          <a:ln w="9525" cap="rnd">
            <a:noFill/>
            <a:round/>
            <a:headEnd type="none" w="sm" len="sm"/>
            <a:tailEnd type="none" w="sm" len="sm"/>
          </a:ln>
        </p:spPr>
        <p:txBody>
          <a:bodyPr/>
          <a:lstStyle/>
          <a:p>
            <a:endParaRPr lang="ar-SA"/>
          </a:p>
        </p:txBody>
      </p:sp>
      <p:sp>
        <p:nvSpPr>
          <p:cNvPr id="37897" name="Freeform 9"/>
          <p:cNvSpPr>
            <a:spLocks/>
          </p:cNvSpPr>
          <p:nvPr/>
        </p:nvSpPr>
        <p:spPr bwMode="auto">
          <a:xfrm>
            <a:off x="1497013" y="4537075"/>
            <a:ext cx="6575425" cy="1025525"/>
          </a:xfrm>
          <a:custGeom>
            <a:avLst/>
            <a:gdLst>
              <a:gd name="T0" fmla="*/ 0 w 4142"/>
              <a:gd name="T1" fmla="*/ 0 h 646"/>
              <a:gd name="T2" fmla="*/ 2147483647 w 4142"/>
              <a:gd name="T3" fmla="*/ 2147483647 h 646"/>
              <a:gd name="T4" fmla="*/ 2147483647 w 4142"/>
              <a:gd name="T5" fmla="*/ 2147483647 h 646"/>
              <a:gd name="T6" fmla="*/ 0 w 4142"/>
              <a:gd name="T7" fmla="*/ 0 h 646"/>
              <a:gd name="T8" fmla="*/ 0 60000 65536"/>
              <a:gd name="T9" fmla="*/ 0 60000 65536"/>
              <a:gd name="T10" fmla="*/ 0 60000 65536"/>
              <a:gd name="T11" fmla="*/ 0 60000 65536"/>
              <a:gd name="T12" fmla="*/ 0 w 4142"/>
              <a:gd name="T13" fmla="*/ 0 h 646"/>
              <a:gd name="T14" fmla="*/ 4142 w 4142"/>
              <a:gd name="T15" fmla="*/ 646 h 646"/>
            </a:gdLst>
            <a:ahLst/>
            <a:cxnLst>
              <a:cxn ang="T8">
                <a:pos x="T0" y="T1"/>
              </a:cxn>
              <a:cxn ang="T9">
                <a:pos x="T2" y="T3"/>
              </a:cxn>
              <a:cxn ang="T10">
                <a:pos x="T4" y="T5"/>
              </a:cxn>
              <a:cxn ang="T11">
                <a:pos x="T6" y="T7"/>
              </a:cxn>
            </a:cxnLst>
            <a:rect l="T12" t="T13" r="T14" b="T15"/>
            <a:pathLst>
              <a:path w="4142" h="646">
                <a:moveTo>
                  <a:pt x="0" y="0"/>
                </a:moveTo>
                <a:lnTo>
                  <a:pt x="4141" y="645"/>
                </a:lnTo>
                <a:lnTo>
                  <a:pt x="4141" y="27"/>
                </a:lnTo>
                <a:lnTo>
                  <a:pt x="0" y="0"/>
                </a:lnTo>
              </a:path>
            </a:pathLst>
          </a:custGeom>
          <a:solidFill>
            <a:srgbClr val="FF7C80"/>
          </a:solidFill>
          <a:ln w="9525" cap="rnd">
            <a:noFill/>
            <a:round/>
            <a:headEnd type="none" w="sm" len="sm"/>
            <a:tailEnd type="none" w="sm" len="sm"/>
          </a:ln>
        </p:spPr>
        <p:txBody>
          <a:bodyPr/>
          <a:lstStyle/>
          <a:p>
            <a:endParaRPr lang="ar-SA"/>
          </a:p>
        </p:txBody>
      </p:sp>
      <p:sp>
        <p:nvSpPr>
          <p:cNvPr id="321546" name="Rectangle 10"/>
          <p:cNvSpPr>
            <a:spLocks noChangeArrowheads="1"/>
          </p:cNvSpPr>
          <p:nvPr/>
        </p:nvSpPr>
        <p:spPr bwMode="auto">
          <a:xfrm>
            <a:off x="3638550" y="3821113"/>
            <a:ext cx="2608263" cy="304800"/>
          </a:xfrm>
          <a:prstGeom prst="rect">
            <a:avLst/>
          </a:prstGeom>
          <a:noFill/>
          <a:ln w="9525">
            <a:noFill/>
            <a:miter lim="800000"/>
            <a:headEnd/>
            <a:tailEnd/>
          </a:ln>
          <a:effectLst/>
        </p:spPr>
        <p:txBody>
          <a:bodyPr wrap="none" lIns="0" tIns="0" rIns="0" bIns="0">
            <a:spAutoFit/>
          </a:bodyPr>
          <a:lstStyle/>
          <a:p>
            <a:pPr rtl="0" eaLnBrk="0" hangingPunct="0">
              <a:defRPr/>
            </a:pPr>
            <a:r>
              <a:rPr lang="en-US" sz="2000" b="1">
                <a:solidFill>
                  <a:schemeClr val="bg1"/>
                </a:solidFill>
                <a:effectLst>
                  <a:outerShdw blurRad="38100" dist="38100" dir="2700000" algn="tl">
                    <a:srgbClr val="000000"/>
                  </a:outerShdw>
                </a:effectLst>
                <a:cs typeface="+mn-cs"/>
              </a:rPr>
              <a:t>Chronic inflammation</a:t>
            </a:r>
          </a:p>
        </p:txBody>
      </p:sp>
      <p:sp>
        <p:nvSpPr>
          <p:cNvPr id="321547" name="Rectangle 11"/>
          <p:cNvSpPr>
            <a:spLocks noChangeArrowheads="1"/>
          </p:cNvSpPr>
          <p:nvPr/>
        </p:nvSpPr>
        <p:spPr bwMode="auto">
          <a:xfrm>
            <a:off x="5486400" y="4583113"/>
            <a:ext cx="2300288" cy="304800"/>
          </a:xfrm>
          <a:prstGeom prst="rect">
            <a:avLst/>
          </a:prstGeom>
          <a:noFill/>
          <a:ln w="9525">
            <a:noFill/>
            <a:miter lim="800000"/>
            <a:headEnd/>
            <a:tailEnd/>
          </a:ln>
          <a:effectLst/>
        </p:spPr>
        <p:txBody>
          <a:bodyPr wrap="none" lIns="0" tIns="0" rIns="0" bIns="0">
            <a:spAutoFit/>
          </a:bodyPr>
          <a:lstStyle/>
          <a:p>
            <a:pPr rtl="0" eaLnBrk="0" hangingPunct="0">
              <a:defRPr/>
            </a:pPr>
            <a:r>
              <a:rPr lang="en-US" sz="2000" b="1">
                <a:solidFill>
                  <a:schemeClr val="bg1"/>
                </a:solidFill>
                <a:effectLst>
                  <a:outerShdw blurRad="38100" dist="38100" dir="2700000" algn="tl">
                    <a:srgbClr val="000000"/>
                  </a:outerShdw>
                </a:effectLst>
                <a:cs typeface="+mn-cs"/>
              </a:rPr>
              <a:t>Structural changes</a:t>
            </a:r>
          </a:p>
        </p:txBody>
      </p:sp>
      <p:sp>
        <p:nvSpPr>
          <p:cNvPr id="321548" name="Rectangle 12"/>
          <p:cNvSpPr>
            <a:spLocks noChangeArrowheads="1"/>
          </p:cNvSpPr>
          <p:nvPr/>
        </p:nvSpPr>
        <p:spPr bwMode="auto">
          <a:xfrm>
            <a:off x="4076700" y="1458913"/>
            <a:ext cx="712788" cy="307975"/>
          </a:xfrm>
          <a:prstGeom prst="rect">
            <a:avLst/>
          </a:prstGeom>
          <a:noFill/>
          <a:ln w="9525">
            <a:noFill/>
            <a:miter lim="800000"/>
            <a:headEnd/>
            <a:tailEnd/>
          </a:ln>
          <a:effectLst>
            <a:outerShdw dist="17961" dir="2700000" algn="ctr" rotWithShape="0">
              <a:schemeClr val="bg2"/>
            </a:outerShdw>
          </a:effectLst>
        </p:spPr>
        <p:txBody>
          <a:bodyPr wrap="none" lIns="0" tIns="0" rIns="0" bIns="0">
            <a:spAutoFit/>
          </a:bodyPr>
          <a:lstStyle/>
          <a:p>
            <a:pPr rtl="0" eaLnBrk="0" hangingPunct="0">
              <a:defRPr/>
            </a:pPr>
            <a:r>
              <a:rPr lang="en-US" sz="2000" b="1" dirty="0">
                <a:solidFill>
                  <a:schemeClr val="tx2"/>
                </a:solidFill>
                <a:effectLst>
                  <a:outerShdw blurRad="38100" dist="38100" dir="2700000" algn="tl">
                    <a:srgbClr val="000000"/>
                  </a:outerShdw>
                </a:effectLst>
                <a:cs typeface="+mn-cs"/>
              </a:rPr>
              <a:t>Acute</a:t>
            </a:r>
          </a:p>
        </p:txBody>
      </p:sp>
      <p:sp>
        <p:nvSpPr>
          <p:cNvPr id="321549" name="Rectangle 13"/>
          <p:cNvSpPr>
            <a:spLocks noChangeArrowheads="1"/>
          </p:cNvSpPr>
          <p:nvPr/>
        </p:nvSpPr>
        <p:spPr bwMode="auto">
          <a:xfrm>
            <a:off x="3733800" y="1700213"/>
            <a:ext cx="1593850" cy="307975"/>
          </a:xfrm>
          <a:prstGeom prst="rect">
            <a:avLst/>
          </a:prstGeom>
          <a:noFill/>
          <a:ln w="9525">
            <a:noFill/>
            <a:miter lim="800000"/>
            <a:headEnd/>
            <a:tailEnd/>
          </a:ln>
          <a:effectLst>
            <a:outerShdw dist="17961" dir="2700000" algn="ctr" rotWithShape="0">
              <a:schemeClr val="bg2"/>
            </a:outerShdw>
          </a:effectLst>
        </p:spPr>
        <p:txBody>
          <a:bodyPr wrap="none" lIns="0" tIns="0" rIns="0" bIns="0">
            <a:spAutoFit/>
          </a:bodyPr>
          <a:lstStyle/>
          <a:p>
            <a:pPr rtl="0" eaLnBrk="0" hangingPunct="0">
              <a:defRPr/>
            </a:pPr>
            <a:r>
              <a:rPr lang="en-US" sz="2000" b="1" dirty="0">
                <a:solidFill>
                  <a:schemeClr val="tx2"/>
                </a:solidFill>
                <a:effectLst>
                  <a:outerShdw blurRad="38100" dist="38100" dir="2700000" algn="tl">
                    <a:srgbClr val="000000"/>
                  </a:outerShdw>
                </a:effectLst>
                <a:cs typeface="+mn-cs"/>
              </a:rPr>
              <a:t>inflammation</a:t>
            </a:r>
          </a:p>
        </p:txBody>
      </p:sp>
      <p:sp>
        <p:nvSpPr>
          <p:cNvPr id="37902" name="Rectangle 14"/>
          <p:cNvSpPr>
            <a:spLocks noChangeArrowheads="1"/>
          </p:cNvSpPr>
          <p:nvPr/>
        </p:nvSpPr>
        <p:spPr bwMode="auto">
          <a:xfrm>
            <a:off x="1530350" y="4248150"/>
            <a:ext cx="6542088" cy="379413"/>
          </a:xfrm>
          <a:prstGeom prst="rect">
            <a:avLst/>
          </a:prstGeom>
          <a:solidFill>
            <a:srgbClr val="FF7C80"/>
          </a:solidFill>
          <a:ln w="9525">
            <a:noFill/>
            <a:miter lim="800000"/>
            <a:headEnd/>
            <a:tailEnd/>
          </a:ln>
        </p:spPr>
        <p:txBody>
          <a:bodyPr wrap="none" anchor="ctr"/>
          <a:lstStyle/>
          <a:p>
            <a:pPr algn="ctr" rtl="0" eaLnBrk="0" hangingPunct="0">
              <a:spcBef>
                <a:spcPct val="50000"/>
              </a:spcBef>
              <a:buClr>
                <a:srgbClr val="E8004D"/>
              </a:buClr>
              <a:buSzPct val="125000"/>
              <a:buFont typeface="Symbol" pitchFamily="18" charset="2"/>
              <a:buNone/>
            </a:pPr>
            <a:endParaRPr lang="ar-SA" b="1"/>
          </a:p>
        </p:txBody>
      </p:sp>
      <p:sp>
        <p:nvSpPr>
          <p:cNvPr id="321551" name="Rectangle 15"/>
          <p:cNvSpPr>
            <a:spLocks noChangeArrowheads="1"/>
          </p:cNvSpPr>
          <p:nvPr/>
        </p:nvSpPr>
        <p:spPr bwMode="auto">
          <a:xfrm>
            <a:off x="506413" y="5694363"/>
            <a:ext cx="990600" cy="323850"/>
          </a:xfrm>
          <a:prstGeom prst="rect">
            <a:avLst/>
          </a:prstGeom>
          <a:noFill/>
          <a:ln w="9525">
            <a:noFill/>
            <a:miter lim="800000"/>
            <a:headEnd/>
            <a:tailEnd/>
          </a:ln>
          <a:effectLst>
            <a:outerShdw dist="17961" dir="2700000" algn="ctr" rotWithShape="0">
              <a:schemeClr val="bg2"/>
            </a:outerShdw>
          </a:effectLst>
        </p:spPr>
        <p:txBody>
          <a:bodyPr lIns="0" tIns="0" rIns="0" bIns="0">
            <a:spAutoFit/>
          </a:bodyPr>
          <a:lstStyle/>
          <a:p>
            <a:pPr rtl="0" eaLnBrk="0" hangingPunct="0">
              <a:defRPr/>
            </a:pPr>
            <a:r>
              <a:rPr lang="en-US" sz="2100" b="1" dirty="0">
                <a:solidFill>
                  <a:schemeClr val="tx2"/>
                </a:solidFill>
                <a:effectLst>
                  <a:outerShdw blurRad="38100" dist="38100" dir="2700000" algn="tl">
                    <a:srgbClr val="000000"/>
                  </a:outerShdw>
                </a:effectLst>
                <a:latin typeface="+mn-lt"/>
                <a:cs typeface="+mn-cs"/>
              </a:rPr>
              <a:t>TIME</a:t>
            </a:r>
          </a:p>
        </p:txBody>
      </p:sp>
      <p:sp>
        <p:nvSpPr>
          <p:cNvPr id="37904" name="Line 16"/>
          <p:cNvSpPr>
            <a:spLocks noChangeShapeType="1"/>
          </p:cNvSpPr>
          <p:nvPr/>
        </p:nvSpPr>
        <p:spPr bwMode="auto">
          <a:xfrm>
            <a:off x="1614488" y="5856288"/>
            <a:ext cx="6462712" cy="0"/>
          </a:xfrm>
          <a:prstGeom prst="line">
            <a:avLst/>
          </a:prstGeom>
          <a:noFill/>
          <a:ln w="28575">
            <a:solidFill>
              <a:schemeClr val="folHlink"/>
            </a:solidFill>
            <a:round/>
            <a:headEnd type="none" w="sm" len="sm"/>
            <a:tailEnd type="triangle" w="med" len="med"/>
          </a:ln>
          <a:effectLst>
            <a:outerShdw dist="17961" dir="2700000" algn="ctr" rotWithShape="0">
              <a:schemeClr val="bg2"/>
            </a:outerShdw>
          </a:effectLst>
        </p:spPr>
        <p:txBody>
          <a:bodyPr/>
          <a:lstStyle/>
          <a:p>
            <a:endParaRPr lang="ar-SA"/>
          </a:p>
        </p:txBody>
      </p:sp>
      <p:sp>
        <p:nvSpPr>
          <p:cNvPr id="37905" name="Rectangle 17"/>
          <p:cNvSpPr>
            <a:spLocks noChangeArrowheads="1"/>
          </p:cNvSpPr>
          <p:nvPr/>
        </p:nvSpPr>
        <p:spPr bwMode="auto">
          <a:xfrm>
            <a:off x="4714875" y="6464300"/>
            <a:ext cx="4343400" cy="304800"/>
          </a:xfrm>
          <a:prstGeom prst="rect">
            <a:avLst/>
          </a:prstGeom>
          <a:noFill/>
          <a:ln w="9525">
            <a:noFill/>
            <a:miter lim="800000"/>
            <a:headEnd/>
            <a:tailEnd/>
          </a:ln>
        </p:spPr>
        <p:txBody>
          <a:bodyPr lIns="92075" tIns="46038" rIns="92075" bIns="46038">
            <a:spAutoFit/>
          </a:bodyPr>
          <a:lstStyle/>
          <a:p>
            <a:pPr algn="r" rtl="0" eaLnBrk="0" hangingPunct="0">
              <a:spcBef>
                <a:spcPct val="50000"/>
              </a:spcBef>
            </a:pPr>
            <a:r>
              <a:rPr lang="en-US" sz="1400">
                <a:solidFill>
                  <a:schemeClr val="bg1"/>
                </a:solidFill>
              </a:rPr>
              <a:t>Barnes PJ. Clin Exp Allergy 1996.</a:t>
            </a:r>
          </a:p>
        </p:txBody>
      </p:sp>
      <p:sp>
        <p:nvSpPr>
          <p:cNvPr id="37906" name="Line 18"/>
          <p:cNvSpPr>
            <a:spLocks noChangeShapeType="1"/>
          </p:cNvSpPr>
          <p:nvPr/>
        </p:nvSpPr>
        <p:spPr bwMode="auto">
          <a:xfrm flipH="1">
            <a:off x="2281238" y="2100263"/>
            <a:ext cx="1357312" cy="455612"/>
          </a:xfrm>
          <a:prstGeom prst="line">
            <a:avLst/>
          </a:prstGeom>
          <a:noFill/>
          <a:ln w="28575">
            <a:solidFill>
              <a:schemeClr val="folHlink"/>
            </a:solidFill>
            <a:round/>
            <a:headEnd type="none" w="sm" len="sm"/>
            <a:tailEnd type="stealth" w="med" len="med"/>
          </a:ln>
        </p:spPr>
        <p:txBody>
          <a:bodyPr/>
          <a:lstStyle/>
          <a:p>
            <a:endParaRPr lang="ar-SA"/>
          </a:p>
        </p:txBody>
      </p:sp>
      <p:sp>
        <p:nvSpPr>
          <p:cNvPr id="37907" name="Line 19"/>
          <p:cNvSpPr>
            <a:spLocks noChangeShapeType="1"/>
          </p:cNvSpPr>
          <p:nvPr/>
        </p:nvSpPr>
        <p:spPr bwMode="auto">
          <a:xfrm flipH="1">
            <a:off x="3906838" y="2100263"/>
            <a:ext cx="341312" cy="836612"/>
          </a:xfrm>
          <a:prstGeom prst="line">
            <a:avLst/>
          </a:prstGeom>
          <a:noFill/>
          <a:ln w="28575">
            <a:solidFill>
              <a:schemeClr val="folHlink"/>
            </a:solidFill>
            <a:round/>
            <a:headEnd type="none" w="sm" len="sm"/>
            <a:tailEnd type="stealth" w="med" len="med"/>
          </a:ln>
        </p:spPr>
        <p:txBody>
          <a:bodyPr/>
          <a:lstStyle/>
          <a:p>
            <a:endParaRPr lang="ar-SA"/>
          </a:p>
        </p:txBody>
      </p:sp>
      <p:sp>
        <p:nvSpPr>
          <p:cNvPr id="37908" name="Line 20"/>
          <p:cNvSpPr>
            <a:spLocks noChangeShapeType="1"/>
          </p:cNvSpPr>
          <p:nvPr/>
        </p:nvSpPr>
        <p:spPr bwMode="auto">
          <a:xfrm>
            <a:off x="5024438" y="2100263"/>
            <a:ext cx="303212" cy="455612"/>
          </a:xfrm>
          <a:prstGeom prst="line">
            <a:avLst/>
          </a:prstGeom>
          <a:noFill/>
          <a:ln w="28575">
            <a:solidFill>
              <a:schemeClr val="folHlink"/>
            </a:solidFill>
            <a:round/>
            <a:headEnd type="none" w="sm" len="sm"/>
            <a:tailEnd type="stealth" w="med" len="med"/>
          </a:ln>
        </p:spPr>
        <p:txBody>
          <a:bodyPr/>
          <a:lstStyle/>
          <a:p>
            <a:endParaRPr lang="ar-SA"/>
          </a:p>
        </p:txBody>
      </p:sp>
      <p:sp>
        <p:nvSpPr>
          <p:cNvPr id="37909" name="Line 21"/>
          <p:cNvSpPr>
            <a:spLocks noChangeShapeType="1"/>
          </p:cNvSpPr>
          <p:nvPr/>
        </p:nvSpPr>
        <p:spPr bwMode="auto">
          <a:xfrm>
            <a:off x="5329238" y="2100263"/>
            <a:ext cx="1827212" cy="760412"/>
          </a:xfrm>
          <a:prstGeom prst="line">
            <a:avLst/>
          </a:prstGeom>
          <a:noFill/>
          <a:ln w="28575">
            <a:solidFill>
              <a:schemeClr val="folHlink"/>
            </a:solidFill>
            <a:round/>
            <a:headEnd type="none" w="sm" len="sm"/>
            <a:tailEnd type="stealth" w="med" len="med"/>
          </a:ln>
        </p:spPr>
        <p:txBody>
          <a:bodyPr/>
          <a:lstStyle/>
          <a:p>
            <a:endParaRPr lang="ar-SA"/>
          </a:p>
        </p:txBody>
      </p:sp>
      <p:sp>
        <p:nvSpPr>
          <p:cNvPr id="37910" name="Rectangle 22"/>
          <p:cNvSpPr>
            <a:spLocks noGrp="1" noChangeArrowheads="1"/>
          </p:cNvSpPr>
          <p:nvPr>
            <p:ph type="title" idx="4294967295"/>
          </p:nvPr>
        </p:nvSpPr>
        <p:spPr>
          <a:xfrm>
            <a:off x="1752600" y="274638"/>
            <a:ext cx="6477000" cy="1143000"/>
          </a:xfrm>
        </p:spPr>
        <p:txBody>
          <a:bodyPr anchor="t">
            <a:normAutofit fontScale="90000"/>
          </a:bodyPr>
          <a:lstStyle/>
          <a:p>
            <a:r>
              <a:rPr lang="en-US" sz="4000" b="1" dirty="0">
                <a:solidFill>
                  <a:srgbClr val="FFC000"/>
                </a:solidFill>
              </a:rPr>
              <a:t>“Real Life” Variability in Asthma</a:t>
            </a:r>
            <a:endParaRPr lang="en-CA" sz="4000" b="1" dirty="0">
              <a:solidFill>
                <a:srgbClr val="FFC000"/>
              </a:solidFill>
            </a:endParaRPr>
          </a:p>
        </p:txBody>
      </p:sp>
      <p:sp>
        <p:nvSpPr>
          <p:cNvPr id="37911" name="TextBox 22"/>
          <p:cNvSpPr txBox="1">
            <a:spLocks noChangeArrowheads="1"/>
          </p:cNvSpPr>
          <p:nvPr/>
        </p:nvSpPr>
        <p:spPr bwMode="auto">
          <a:xfrm>
            <a:off x="0" y="2824163"/>
            <a:ext cx="1614488" cy="369887"/>
          </a:xfrm>
          <a:prstGeom prst="rect">
            <a:avLst/>
          </a:prstGeom>
          <a:noFill/>
          <a:ln w="9525">
            <a:noFill/>
            <a:miter lim="800000"/>
            <a:headEnd/>
            <a:tailEnd/>
          </a:ln>
        </p:spPr>
        <p:txBody>
          <a:bodyPr>
            <a:spAutoFit/>
          </a:bodyPr>
          <a:lstStyle/>
          <a:p>
            <a:pPr algn="ctr" rtl="0" eaLnBrk="0" hangingPunct="0">
              <a:spcBef>
                <a:spcPct val="50000"/>
              </a:spcBef>
              <a:buClr>
                <a:srgbClr val="E8004D"/>
              </a:buClr>
              <a:buSzPct val="125000"/>
              <a:buFont typeface="Symbol" pitchFamily="18" charset="2"/>
              <a:buNone/>
            </a:pPr>
            <a:r>
              <a:rPr lang="en-US" b="1"/>
              <a:t>symptoms</a:t>
            </a:r>
            <a:endParaRPr lang="ar-SA" b="1"/>
          </a:p>
        </p:txBody>
      </p:sp>
      <p:sp>
        <p:nvSpPr>
          <p:cNvPr id="37912" name="TextBox 23"/>
          <p:cNvSpPr txBox="1">
            <a:spLocks noChangeArrowheads="1"/>
          </p:cNvSpPr>
          <p:nvPr/>
        </p:nvSpPr>
        <p:spPr bwMode="auto">
          <a:xfrm>
            <a:off x="0" y="3735388"/>
            <a:ext cx="1497013" cy="369887"/>
          </a:xfrm>
          <a:prstGeom prst="rect">
            <a:avLst/>
          </a:prstGeom>
          <a:noFill/>
          <a:ln w="9525">
            <a:noFill/>
            <a:miter lim="800000"/>
            <a:headEnd/>
            <a:tailEnd/>
          </a:ln>
        </p:spPr>
        <p:txBody>
          <a:bodyPr>
            <a:spAutoFit/>
          </a:bodyPr>
          <a:lstStyle/>
          <a:p>
            <a:pPr algn="ctr" rtl="0" eaLnBrk="0" hangingPunct="0">
              <a:spcBef>
                <a:spcPct val="50000"/>
              </a:spcBef>
              <a:buClr>
                <a:srgbClr val="E8004D"/>
              </a:buClr>
              <a:buSzPct val="125000"/>
              <a:buFont typeface="Symbol" pitchFamily="18" charset="2"/>
              <a:buNone/>
            </a:pPr>
            <a:r>
              <a:rPr lang="en-US" b="1"/>
              <a:t>subclinical</a:t>
            </a:r>
            <a:endParaRPr lang="ar-SA" b="1"/>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229600" cy="1096962"/>
          </a:xfrm>
        </p:spPr>
        <p:txBody>
          <a:bodyPr>
            <a:noAutofit/>
          </a:bodyPr>
          <a:lstStyle/>
          <a:p>
            <a:pPr algn="l"/>
            <a:r>
              <a:rPr lang="en-US" sz="3200" b="1" dirty="0">
                <a:solidFill>
                  <a:srgbClr val="FF0000"/>
                </a:solidFill>
                <a:effectLst>
                  <a:outerShdw blurRad="38100" dist="38100" dir="2700000" algn="tl">
                    <a:srgbClr val="000000">
                      <a:alpha val="43137"/>
                    </a:srgbClr>
                  </a:outerShdw>
                </a:effectLst>
              </a:rPr>
              <a:t>T</a:t>
            </a:r>
            <a:r>
              <a:rPr lang="en-US" sz="3200" b="1" dirty="0" smtClean="0">
                <a:solidFill>
                  <a:srgbClr val="FF0000"/>
                </a:solidFill>
                <a:effectLst>
                  <a:outerShdw blurRad="38100" dist="38100" dir="2700000" algn="tl">
                    <a:srgbClr val="000000">
                      <a:alpha val="43137"/>
                    </a:srgbClr>
                  </a:outerShdw>
                </a:effectLst>
              </a:rPr>
              <a:t>he four major recognized asthma symptoms:</a:t>
            </a:r>
            <a:endParaRPr lang="en-US" sz="32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2438400"/>
            <a:ext cx="8686800" cy="3657600"/>
          </a:xfrm>
        </p:spPr>
        <p:txBody>
          <a:bodyPr>
            <a:noAutofit/>
          </a:bodyPr>
          <a:lstStyle/>
          <a:p>
            <a:pPr marL="514350" indent="-514350" algn="l" rtl="0">
              <a:buFont typeface="+mj-lt"/>
              <a:buAutoNum type="arabicPeriod"/>
            </a:pPr>
            <a:r>
              <a:rPr lang="en-US" sz="2600" b="1" dirty="0" smtClean="0">
                <a:solidFill>
                  <a:srgbClr val="FF0000"/>
                </a:solidFill>
              </a:rPr>
              <a:t>Shortness of breath</a:t>
            </a:r>
            <a:r>
              <a:rPr lang="en-US" sz="2600" dirty="0" smtClean="0"/>
              <a:t>, especially with exertion or at night</a:t>
            </a:r>
          </a:p>
          <a:p>
            <a:pPr marL="514350" indent="-514350" algn="l" rtl="0">
              <a:buFont typeface="+mj-lt"/>
              <a:buAutoNum type="arabicPeriod"/>
            </a:pPr>
            <a:r>
              <a:rPr lang="en-US" sz="2600" b="1" dirty="0" smtClean="0">
                <a:solidFill>
                  <a:srgbClr val="FF0000"/>
                </a:solidFill>
              </a:rPr>
              <a:t>Wheezing</a:t>
            </a:r>
            <a:r>
              <a:rPr lang="en-US" sz="2600" dirty="0" smtClean="0"/>
              <a:t> is a whistling or hissing sound when breathing out</a:t>
            </a:r>
          </a:p>
          <a:p>
            <a:pPr marL="514350" indent="-514350" algn="l" rtl="0">
              <a:buFont typeface="+mj-lt"/>
              <a:buAutoNum type="arabicPeriod"/>
            </a:pPr>
            <a:r>
              <a:rPr lang="en-US" sz="2600" b="1" dirty="0" smtClean="0">
                <a:solidFill>
                  <a:srgbClr val="FF0000"/>
                </a:solidFill>
              </a:rPr>
              <a:t>Coughing</a:t>
            </a:r>
            <a:r>
              <a:rPr lang="en-US" sz="2600" dirty="0" smtClean="0"/>
              <a:t> may be chronic, is usually worse at night and early morning, and may occur after exercise or when exposed to cold, dry air</a:t>
            </a:r>
          </a:p>
          <a:p>
            <a:pPr marL="514350" indent="-514350" algn="l" rtl="0">
              <a:buFont typeface="+mj-lt"/>
              <a:buAutoNum type="arabicPeriod"/>
            </a:pPr>
            <a:r>
              <a:rPr lang="en-US" sz="2600" b="1" dirty="0" smtClean="0">
                <a:solidFill>
                  <a:srgbClr val="FF0000"/>
                </a:solidFill>
              </a:rPr>
              <a:t>Chest tightness</a:t>
            </a:r>
            <a:r>
              <a:rPr lang="en-US" sz="2600" dirty="0" smtClean="0">
                <a:solidFill>
                  <a:srgbClr val="FF0000"/>
                </a:solidFill>
              </a:rPr>
              <a:t> </a:t>
            </a:r>
            <a:r>
              <a:rPr lang="en-US" sz="2600" dirty="0" smtClean="0"/>
              <a:t>may occur with or without the above symptoms</a:t>
            </a:r>
            <a:br>
              <a:rPr lang="en-US" sz="2600" dirty="0" smtClean="0"/>
            </a:br>
            <a:r>
              <a:rPr lang="en-US" sz="2600" dirty="0" smtClean="0"/>
              <a:t/>
            </a:r>
            <a:br>
              <a:rPr lang="en-US" sz="2600" dirty="0" smtClean="0"/>
            </a:br>
            <a:r>
              <a:rPr lang="en-US" sz="2600" dirty="0" smtClean="0"/>
              <a:t/>
            </a:r>
            <a:br>
              <a:rPr lang="en-US" sz="2600" dirty="0" smtClean="0"/>
            </a:br>
            <a:endParaRPr lang="en-US" sz="2600" dirty="0" smtClean="0"/>
          </a:p>
          <a:p>
            <a:pPr algn="l" rtl="0"/>
            <a:endParaRPr lang="en-US" sz="2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162800" cy="1143000"/>
          </a:xfrm>
        </p:spPr>
        <p:txBody>
          <a:bodyPr>
            <a:normAutofit fontScale="90000"/>
          </a:bodyPr>
          <a:lstStyle/>
          <a:p>
            <a:r>
              <a:rPr lang="en-US" dirty="0" smtClean="0">
                <a:solidFill>
                  <a:schemeClr val="bg1">
                    <a:lumMod val="85000"/>
                  </a:schemeClr>
                </a:solidFill>
              </a:rPr>
              <a:t>symptoms of a severe asthma attack </a:t>
            </a:r>
            <a:endParaRPr lang="en-US" dirty="0">
              <a:solidFill>
                <a:schemeClr val="bg1">
                  <a:lumMod val="85000"/>
                </a:schemeClr>
              </a:solidFill>
            </a:endParaRPr>
          </a:p>
        </p:txBody>
      </p:sp>
      <p:sp>
        <p:nvSpPr>
          <p:cNvPr id="3" name="Content Placeholder 2"/>
          <p:cNvSpPr>
            <a:spLocks noGrp="1"/>
          </p:cNvSpPr>
          <p:nvPr>
            <p:ph idx="1"/>
          </p:nvPr>
        </p:nvSpPr>
        <p:spPr/>
        <p:txBody>
          <a:bodyPr>
            <a:normAutofit fontScale="92500"/>
          </a:bodyPr>
          <a:lstStyle/>
          <a:p>
            <a:r>
              <a:rPr lang="en-US" sz="2400" dirty="0" smtClean="0"/>
              <a:t>Persistent shortness of breath.</a:t>
            </a:r>
          </a:p>
          <a:p>
            <a:r>
              <a:rPr lang="en-US" sz="2400" dirty="0" smtClean="0"/>
              <a:t>The inability to speak in full sentences. </a:t>
            </a:r>
          </a:p>
          <a:p>
            <a:r>
              <a:rPr lang="en-US" sz="2400" dirty="0" smtClean="0"/>
              <a:t>Breathlessness even while lying down. </a:t>
            </a:r>
          </a:p>
          <a:p>
            <a:r>
              <a:rPr lang="en-US" sz="2400" dirty="0" smtClean="0"/>
              <a:t>Chest that feels closed.</a:t>
            </a:r>
          </a:p>
          <a:p>
            <a:r>
              <a:rPr lang="en-US" sz="2400" dirty="0" smtClean="0"/>
              <a:t>Bluish tint to your lips.</a:t>
            </a:r>
          </a:p>
          <a:p>
            <a:r>
              <a:rPr lang="en-US" sz="2400" dirty="0" smtClean="0"/>
              <a:t>Agitation, confusion, or an inability to concentrate.</a:t>
            </a:r>
          </a:p>
          <a:p>
            <a:r>
              <a:rPr lang="en-US" sz="2400" dirty="0" smtClean="0"/>
              <a:t>Hunched shoulders and strained abdominal and neck muscles. </a:t>
            </a:r>
          </a:p>
          <a:p>
            <a:r>
              <a:rPr lang="en-US" sz="2400" dirty="0" smtClean="0"/>
              <a:t>A need to sit or stand up to breathe more easily</a:t>
            </a:r>
            <a:r>
              <a:rPr lang="en-US" sz="2400" dirty="0" smtClean="0"/>
              <a:t>.</a:t>
            </a:r>
          </a:p>
          <a:p>
            <a:pPr>
              <a:buNone/>
            </a:pPr>
            <a:endParaRPr lang="en-US" sz="2400" dirty="0" smtClean="0"/>
          </a:p>
          <a:p>
            <a:pPr algn="ctr">
              <a:buNone/>
            </a:pPr>
            <a:r>
              <a:rPr lang="en-US" sz="2400" dirty="0" smtClean="0">
                <a:solidFill>
                  <a:srgbClr val="FF0000"/>
                </a:solidFill>
              </a:rPr>
              <a:t>A </a:t>
            </a:r>
            <a:r>
              <a:rPr lang="en-US" sz="2400" dirty="0" smtClean="0">
                <a:solidFill>
                  <a:srgbClr val="FF0000"/>
                </a:solidFill>
              </a:rPr>
              <a:t>severe asthma attack often occurs with few warning signs. It can happen quickly and progress rapidly to asphyxiation. </a:t>
            </a:r>
          </a:p>
          <a:p>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343400" y="3048000"/>
            <a:ext cx="4256087" cy="1295400"/>
          </a:xfrm>
        </p:spPr>
        <p:txBody>
          <a:bodyPr>
            <a:normAutofit fontScale="90000"/>
          </a:bodyPr>
          <a:lstStyle/>
          <a:p>
            <a:r>
              <a:rPr lang="en-US" sz="4000" dirty="0" smtClean="0">
                <a:solidFill>
                  <a:srgbClr val="FF0000"/>
                </a:solidFill>
              </a:rPr>
              <a:t>How to approach asthmatic patient?</a:t>
            </a:r>
            <a:endParaRPr lang="en-US" sz="4000" dirty="0">
              <a:solidFill>
                <a:srgbClr val="FF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0" y="2362200"/>
            <a:ext cx="4267200" cy="4333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52600" y="0"/>
            <a:ext cx="6934200" cy="1143000"/>
          </a:xfrm>
        </p:spPr>
        <p:txBody>
          <a:bodyPr>
            <a:normAutofit/>
          </a:bodyPr>
          <a:lstStyle/>
          <a:p>
            <a:pPr marL="742950" indent="-742950" algn="ctr">
              <a:buFont typeface="+mj-lt"/>
              <a:buAutoNum type="arabicParenR"/>
            </a:pPr>
            <a:r>
              <a:rPr lang="en-US" sz="3600" b="1" dirty="0">
                <a:solidFill>
                  <a:srgbClr val="FFC000"/>
                </a:solidFill>
              </a:rPr>
              <a:t>Obtain a detailed History</a:t>
            </a:r>
            <a:endParaRPr lang="ar-SA" sz="3600" b="1" dirty="0">
              <a:solidFill>
                <a:srgbClr val="FFC000"/>
              </a:solidFill>
            </a:endParaRPr>
          </a:p>
        </p:txBody>
      </p:sp>
      <p:sp>
        <p:nvSpPr>
          <p:cNvPr id="3" name="عنصر نائب للمحتوى 2"/>
          <p:cNvSpPr>
            <a:spLocks noGrp="1"/>
          </p:cNvSpPr>
          <p:nvPr>
            <p:ph idx="1"/>
          </p:nvPr>
        </p:nvSpPr>
        <p:spPr>
          <a:xfrm>
            <a:off x="457200" y="1447800"/>
            <a:ext cx="8229600" cy="4678363"/>
          </a:xfrm>
        </p:spPr>
        <p:txBody>
          <a:bodyPr>
            <a:normAutofit lnSpcReduction="10000"/>
          </a:bodyPr>
          <a:lstStyle/>
          <a:p>
            <a:pPr algn="l" rtl="0"/>
            <a:r>
              <a:rPr lang="en-US" sz="2800" dirty="0">
                <a:solidFill>
                  <a:srgbClr val="0070C0"/>
                </a:solidFill>
                <a:latin typeface="+mn-lt"/>
                <a:ea typeface="+mn-ea"/>
                <a:cs typeface="+mn-cs"/>
              </a:rPr>
              <a:t>Does the patient or his/her family have </a:t>
            </a:r>
            <a:r>
              <a:rPr lang="en-US" sz="2800" dirty="0" smtClean="0">
                <a:solidFill>
                  <a:srgbClr val="0070C0"/>
                </a:solidFill>
                <a:latin typeface="+mn-lt"/>
                <a:ea typeface="+mn-ea"/>
                <a:cs typeface="+mn-cs"/>
              </a:rPr>
              <a:t>a history </a:t>
            </a:r>
            <a:r>
              <a:rPr lang="en-US" sz="2800" dirty="0">
                <a:solidFill>
                  <a:srgbClr val="0070C0"/>
                </a:solidFill>
                <a:latin typeface="+mn-lt"/>
                <a:ea typeface="+mn-ea"/>
                <a:cs typeface="+mn-cs"/>
              </a:rPr>
              <a:t>of asthma or other </a:t>
            </a:r>
            <a:r>
              <a:rPr lang="en-US" sz="2800" dirty="0" smtClean="0">
                <a:solidFill>
                  <a:srgbClr val="0070C0"/>
                </a:solidFill>
                <a:latin typeface="+mn-lt"/>
                <a:ea typeface="+mn-ea"/>
                <a:cs typeface="+mn-cs"/>
              </a:rPr>
              <a:t>atopic conditions</a:t>
            </a:r>
            <a:r>
              <a:rPr lang="en-US" sz="2800" dirty="0">
                <a:solidFill>
                  <a:srgbClr val="0070C0"/>
                </a:solidFill>
                <a:latin typeface="+mn-lt"/>
                <a:ea typeface="+mn-ea"/>
                <a:cs typeface="+mn-cs"/>
              </a:rPr>
              <a:t>, such as eczema or allergic rhinitis</a:t>
            </a:r>
            <a:r>
              <a:rPr lang="en-US" sz="2800" dirty="0" smtClean="0">
                <a:solidFill>
                  <a:srgbClr val="0070C0"/>
                </a:solidFill>
                <a:latin typeface="+mn-lt"/>
                <a:ea typeface="+mn-ea"/>
                <a:cs typeface="+mn-cs"/>
              </a:rPr>
              <a:t>?</a:t>
            </a:r>
          </a:p>
          <a:p>
            <a:pPr algn="l" rtl="0"/>
            <a:endParaRPr lang="en-US" sz="2800" dirty="0" smtClean="0">
              <a:solidFill>
                <a:schemeClr val="tx1"/>
              </a:solidFill>
              <a:latin typeface="+mn-lt"/>
              <a:ea typeface="+mn-ea"/>
              <a:cs typeface="+mn-cs"/>
            </a:endParaRPr>
          </a:p>
          <a:p>
            <a:pPr algn="l" rtl="0"/>
            <a:r>
              <a:rPr lang="en-US" sz="2800" dirty="0" smtClean="0">
                <a:solidFill>
                  <a:schemeClr val="tx1"/>
                </a:solidFill>
                <a:latin typeface="+mn-lt"/>
                <a:ea typeface="+mn-ea"/>
                <a:cs typeface="+mn-cs"/>
              </a:rPr>
              <a:t>Does </a:t>
            </a:r>
            <a:r>
              <a:rPr lang="en-US" sz="2800" dirty="0">
                <a:solidFill>
                  <a:schemeClr val="tx1"/>
                </a:solidFill>
                <a:latin typeface="+mn-lt"/>
                <a:ea typeface="+mn-ea"/>
                <a:cs typeface="+mn-cs"/>
              </a:rPr>
              <a:t>the patient have recurrent attacks of wheezing</a:t>
            </a:r>
            <a:r>
              <a:rPr lang="en-US" sz="2800" dirty="0" smtClean="0">
                <a:solidFill>
                  <a:schemeClr val="tx1"/>
                </a:solidFill>
                <a:latin typeface="+mn-lt"/>
                <a:ea typeface="+mn-ea"/>
                <a:cs typeface="+mn-cs"/>
              </a:rPr>
              <a:t>?</a:t>
            </a:r>
          </a:p>
          <a:p>
            <a:pPr algn="l" rtl="0"/>
            <a:endParaRPr lang="en-US" sz="2800" dirty="0">
              <a:solidFill>
                <a:schemeClr val="tx1"/>
              </a:solidFill>
              <a:latin typeface="+mn-lt"/>
              <a:ea typeface="+mn-ea"/>
              <a:cs typeface="+mn-cs"/>
            </a:endParaRPr>
          </a:p>
          <a:p>
            <a:pPr algn="l" rtl="0"/>
            <a:r>
              <a:rPr lang="en-US" sz="2800" dirty="0" smtClean="0">
                <a:solidFill>
                  <a:srgbClr val="0070C0"/>
                </a:solidFill>
              </a:rPr>
              <a:t>Has the patient ever been hospitalized due to asthma or other lung diseases?</a:t>
            </a:r>
          </a:p>
          <a:p>
            <a:pPr algn="l" rtl="0">
              <a:buNone/>
            </a:pPr>
            <a:endParaRPr lang="en-US" sz="2800" dirty="0" smtClean="0">
              <a:solidFill>
                <a:schemeClr val="tx1"/>
              </a:solidFill>
              <a:latin typeface="+mn-lt"/>
              <a:ea typeface="+mn-ea"/>
              <a:cs typeface="+mn-cs"/>
            </a:endParaRPr>
          </a:p>
          <a:p>
            <a:pPr algn="l" rtl="0"/>
            <a:r>
              <a:rPr lang="en-US" sz="2800" dirty="0" smtClean="0">
                <a:solidFill>
                  <a:schemeClr val="tx1"/>
                </a:solidFill>
                <a:latin typeface="+mn-lt"/>
                <a:ea typeface="+mn-ea"/>
                <a:cs typeface="+mn-cs"/>
              </a:rPr>
              <a:t>Does </a:t>
            </a:r>
            <a:r>
              <a:rPr lang="en-US" sz="2800" dirty="0">
                <a:solidFill>
                  <a:schemeClr val="tx1"/>
                </a:solidFill>
                <a:latin typeface="+mn-lt"/>
                <a:ea typeface="+mn-ea"/>
                <a:cs typeface="+mn-cs"/>
              </a:rPr>
              <a:t>the patient have a troublesome cough at night</a:t>
            </a:r>
            <a:r>
              <a:rPr lang="en-US" sz="2800" dirty="0" smtClean="0">
                <a:solidFill>
                  <a:schemeClr val="tx1"/>
                </a:solidFill>
                <a:latin typeface="+mn-lt"/>
                <a:ea typeface="+mn-ea"/>
                <a:cs typeface="+mn-cs"/>
              </a:rPr>
              <a:t>?</a:t>
            </a:r>
            <a:endParaRPr lang="ar-S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792162"/>
          </a:xfrm>
        </p:spPr>
        <p:txBody>
          <a:bodyPr>
            <a:normAutofit/>
          </a:bodyPr>
          <a:lstStyle/>
          <a:p>
            <a:r>
              <a:rPr lang="en-US" sz="3200" dirty="0">
                <a:solidFill>
                  <a:srgbClr val="FFC000"/>
                </a:solidFill>
              </a:rPr>
              <a:t>Cont, </a:t>
            </a:r>
            <a:r>
              <a:rPr lang="en-US" sz="3200" dirty="0" smtClean="0">
                <a:solidFill>
                  <a:srgbClr val="FFC000"/>
                </a:solidFill>
              </a:rPr>
              <a:t>Obtain a detailed History</a:t>
            </a:r>
            <a:endParaRPr lang="en-US" sz="3200" dirty="0"/>
          </a:p>
        </p:txBody>
      </p:sp>
      <p:sp>
        <p:nvSpPr>
          <p:cNvPr id="3" name="Content Placeholder 2"/>
          <p:cNvSpPr>
            <a:spLocks noGrp="1"/>
          </p:cNvSpPr>
          <p:nvPr>
            <p:ph idx="1"/>
          </p:nvPr>
        </p:nvSpPr>
        <p:spPr>
          <a:xfrm>
            <a:off x="457200" y="1143000"/>
            <a:ext cx="8229600" cy="5410200"/>
          </a:xfrm>
        </p:spPr>
        <p:txBody>
          <a:bodyPr>
            <a:normAutofit/>
          </a:bodyPr>
          <a:lstStyle/>
          <a:p>
            <a:pPr algn="l" rtl="0">
              <a:buNone/>
            </a:pPr>
            <a:r>
              <a:rPr lang="en-US" dirty="0" smtClean="0"/>
              <a:t>  - </a:t>
            </a:r>
            <a:r>
              <a:rPr lang="en-US" dirty="0" smtClean="0">
                <a:solidFill>
                  <a:srgbClr val="0070C0"/>
                </a:solidFill>
              </a:rPr>
              <a:t>Has the patient ever been admitted to the intensive care unit for asthma? </a:t>
            </a:r>
          </a:p>
          <a:p>
            <a:pPr algn="l" rtl="0">
              <a:buNone/>
            </a:pPr>
            <a:r>
              <a:rPr lang="en-US" dirty="0" smtClean="0"/>
              <a:t/>
            </a:r>
            <a:br>
              <a:rPr lang="en-US" dirty="0" smtClean="0"/>
            </a:br>
            <a:r>
              <a:rPr lang="en-US" dirty="0" smtClean="0"/>
              <a:t>- Has the patient ever been </a:t>
            </a:r>
            <a:r>
              <a:rPr lang="en-US" dirty="0" err="1" smtClean="0"/>
              <a:t>intubated</a:t>
            </a:r>
            <a:r>
              <a:rPr lang="en-US" dirty="0" smtClean="0"/>
              <a:t>? </a:t>
            </a:r>
          </a:p>
          <a:p>
            <a:pPr algn="l" rtl="0">
              <a:buNone/>
            </a:pPr>
            <a:r>
              <a:rPr lang="en-US" dirty="0" smtClean="0"/>
              <a:t/>
            </a:r>
            <a:br>
              <a:rPr lang="en-US" dirty="0" smtClean="0"/>
            </a:br>
            <a:r>
              <a:rPr lang="en-US" dirty="0" smtClean="0"/>
              <a:t>- </a:t>
            </a:r>
            <a:r>
              <a:rPr lang="en-US" dirty="0" smtClean="0">
                <a:solidFill>
                  <a:srgbClr val="0070C0"/>
                </a:solidFill>
              </a:rPr>
              <a:t>Does the patient have a neonatal history of lung disease?</a:t>
            </a:r>
          </a:p>
          <a:p>
            <a:pPr algn="l" rtl="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752600"/>
            <a:ext cx="8229600" cy="4525962"/>
          </a:xfrm>
        </p:spPr>
        <p:txBody>
          <a:bodyPr>
            <a:normAutofit/>
          </a:bodyPr>
          <a:lstStyle/>
          <a:p>
            <a:pPr rtl="0">
              <a:buFontTx/>
              <a:buNone/>
            </a:pPr>
            <a:r>
              <a:rPr lang="en-US" sz="3600" b="1" dirty="0" smtClean="0">
                <a:solidFill>
                  <a:srgbClr val="FF0000"/>
                </a:solidFill>
              </a:rPr>
              <a:t>I</a:t>
            </a:r>
            <a:r>
              <a:rPr lang="en-US" sz="3600" b="1" dirty="0" smtClean="0">
                <a:solidFill>
                  <a:srgbClr val="FF0000"/>
                </a:solidFill>
                <a:latin typeface="+mn-lt"/>
                <a:ea typeface="+mn-ea"/>
                <a:cs typeface="+mn-cs"/>
              </a:rPr>
              <a:t>t’s </a:t>
            </a:r>
            <a:r>
              <a:rPr lang="en-US" sz="3600" b="1" dirty="0">
                <a:solidFill>
                  <a:srgbClr val="FF0000"/>
                </a:solidFill>
                <a:latin typeface="+mn-lt"/>
                <a:ea typeface="+mn-ea"/>
                <a:cs typeface="+mn-cs"/>
              </a:rPr>
              <a:t>a </a:t>
            </a:r>
            <a:r>
              <a:rPr lang="en-US" sz="3600" b="1" dirty="0" smtClean="0">
                <a:solidFill>
                  <a:srgbClr val="FF0000"/>
                </a:solidFill>
                <a:latin typeface="+mn-lt"/>
                <a:ea typeface="+mn-ea"/>
                <a:cs typeface="+mn-cs"/>
              </a:rPr>
              <a:t>chronic </a:t>
            </a:r>
            <a:r>
              <a:rPr lang="en-US" sz="3600" b="1" dirty="0" smtClean="0">
                <a:solidFill>
                  <a:srgbClr val="FF0000"/>
                </a:solidFill>
              </a:rPr>
              <a:t>inflammatory </a:t>
            </a:r>
            <a:r>
              <a:rPr lang="en-US" sz="3600" b="1" dirty="0" smtClean="0">
                <a:solidFill>
                  <a:srgbClr val="FF0000"/>
                </a:solidFill>
                <a:latin typeface="+mn-lt"/>
                <a:ea typeface="+mn-ea"/>
                <a:cs typeface="+mn-cs"/>
              </a:rPr>
              <a:t>disorder </a:t>
            </a:r>
            <a:r>
              <a:rPr lang="en-US" sz="3600" b="1" dirty="0">
                <a:solidFill>
                  <a:srgbClr val="FF0000"/>
                </a:solidFill>
                <a:latin typeface="+mn-lt"/>
                <a:ea typeface="+mn-ea"/>
                <a:cs typeface="+mn-cs"/>
              </a:rPr>
              <a:t>of </a:t>
            </a:r>
            <a:r>
              <a:rPr lang="en-US" sz="3600" b="1" dirty="0" smtClean="0">
                <a:solidFill>
                  <a:srgbClr val="FF0000"/>
                </a:solidFill>
                <a:latin typeface="+mn-lt"/>
                <a:ea typeface="+mn-ea"/>
                <a:cs typeface="+mn-cs"/>
              </a:rPr>
              <a:t>the airways</a:t>
            </a:r>
            <a:r>
              <a:rPr lang="en-US" sz="3600" dirty="0">
                <a:solidFill>
                  <a:schemeClr val="tx1"/>
                </a:solidFill>
                <a:latin typeface="+mn-lt"/>
                <a:ea typeface="+mn-ea"/>
                <a:cs typeface="+mn-cs"/>
              </a:rPr>
              <a:t>, characterized by variable reversible and recurring symptoms </a:t>
            </a:r>
            <a:r>
              <a:rPr lang="en-US" sz="3600" dirty="0" smtClean="0">
                <a:solidFill>
                  <a:schemeClr val="tx1"/>
                </a:solidFill>
                <a:latin typeface="+mn-lt"/>
                <a:ea typeface="+mn-ea"/>
                <a:cs typeface="+mn-cs"/>
              </a:rPr>
              <a:t>related to </a:t>
            </a:r>
            <a:r>
              <a:rPr lang="en-US" sz="3600" dirty="0">
                <a:solidFill>
                  <a:schemeClr val="tx1"/>
                </a:solidFill>
                <a:latin typeface="+mn-lt"/>
                <a:ea typeface="+mn-ea"/>
                <a:cs typeface="+mn-cs"/>
              </a:rPr>
              <a:t>airflow </a:t>
            </a:r>
            <a:r>
              <a:rPr lang="en-US" sz="3600" dirty="0" smtClean="0">
                <a:solidFill>
                  <a:schemeClr val="tx1"/>
                </a:solidFill>
                <a:latin typeface="+mn-lt"/>
                <a:ea typeface="+mn-ea"/>
                <a:cs typeface="+mn-cs"/>
              </a:rPr>
              <a:t>obstruction, bronchial </a:t>
            </a:r>
            <a:r>
              <a:rPr lang="en-US" sz="3600" dirty="0" err="1" smtClean="0">
                <a:solidFill>
                  <a:schemeClr val="tx1"/>
                </a:solidFill>
                <a:latin typeface="+mn-lt"/>
                <a:ea typeface="+mn-ea"/>
                <a:cs typeface="+mn-cs"/>
              </a:rPr>
              <a:t>hyperresponsiveness</a:t>
            </a:r>
            <a:r>
              <a:rPr lang="en-US" sz="3600" dirty="0" smtClean="0">
                <a:solidFill>
                  <a:schemeClr val="tx1"/>
                </a:solidFill>
                <a:latin typeface="+mn-lt"/>
                <a:ea typeface="+mn-ea"/>
                <a:cs typeface="+mn-cs"/>
              </a:rPr>
              <a:t>, and </a:t>
            </a:r>
            <a:r>
              <a:rPr lang="en-US" sz="3600" dirty="0">
                <a:solidFill>
                  <a:schemeClr val="tx1"/>
                </a:solidFill>
                <a:latin typeface="+mn-lt"/>
                <a:ea typeface="+mn-ea"/>
                <a:cs typeface="+mn-cs"/>
              </a:rPr>
              <a:t>an underlying </a:t>
            </a:r>
            <a:r>
              <a:rPr lang="en-US" sz="3600" dirty="0" smtClean="0">
                <a:solidFill>
                  <a:schemeClr val="tx1"/>
                </a:solidFill>
                <a:latin typeface="+mn-lt"/>
                <a:ea typeface="+mn-ea"/>
                <a:cs typeface="+mn-cs"/>
              </a:rPr>
              <a:t>inflammation.</a:t>
            </a:r>
            <a:endParaRPr lang="en-US" sz="3600" b="1" dirty="0"/>
          </a:p>
        </p:txBody>
      </p:sp>
      <p:sp>
        <p:nvSpPr>
          <p:cNvPr id="8" name="Rectangle 2"/>
          <p:cNvSpPr>
            <a:spLocks noGrp="1" noChangeArrowheads="1"/>
          </p:cNvSpPr>
          <p:nvPr>
            <p:ph type="title"/>
          </p:nvPr>
        </p:nvSpPr>
        <p:spPr>
          <a:xfrm>
            <a:off x="1828800" y="76200"/>
            <a:ext cx="6858000" cy="1143000"/>
          </a:xfrm>
        </p:spPr>
        <p:txBody>
          <a:bodyPr>
            <a:normAutofit/>
          </a:bodyPr>
          <a:lstStyle/>
          <a:p>
            <a:pPr algn="ctr"/>
            <a:r>
              <a:rPr lang="en-US" b="1" dirty="0">
                <a:solidFill>
                  <a:srgbClr val="FFC000"/>
                </a:solidFill>
              </a:rPr>
              <a:t>WHAT IS ASTHMA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rtl="0"/>
            <a:r>
              <a:rPr lang="en-US" sz="2800" dirty="0">
                <a:solidFill>
                  <a:srgbClr val="0070C0"/>
                </a:solidFill>
                <a:latin typeface="+mn-lt"/>
                <a:ea typeface="+mn-ea"/>
                <a:cs typeface="+mn-cs"/>
              </a:rPr>
              <a:t>Does the patient wheeze or cough after exercise</a:t>
            </a:r>
            <a:r>
              <a:rPr lang="en-US" sz="2800" dirty="0" smtClean="0">
                <a:solidFill>
                  <a:srgbClr val="0070C0"/>
                </a:solidFill>
                <a:latin typeface="+mn-lt"/>
                <a:ea typeface="+mn-ea"/>
                <a:cs typeface="+mn-cs"/>
              </a:rPr>
              <a:t>?</a:t>
            </a:r>
            <a:endParaRPr lang="en-US" sz="2800" dirty="0" smtClean="0">
              <a:solidFill>
                <a:schemeClr val="tx1"/>
              </a:solidFill>
              <a:latin typeface="+mn-lt"/>
              <a:ea typeface="+mn-ea"/>
              <a:cs typeface="+mn-cs"/>
            </a:endParaRPr>
          </a:p>
          <a:p>
            <a:pPr algn="l" rtl="0"/>
            <a:r>
              <a:rPr lang="en-US" sz="2800" dirty="0" smtClean="0">
                <a:solidFill>
                  <a:schemeClr val="tx1"/>
                </a:solidFill>
                <a:latin typeface="+mn-lt"/>
                <a:ea typeface="+mn-ea"/>
                <a:cs typeface="+mn-cs"/>
              </a:rPr>
              <a:t>Does </a:t>
            </a:r>
            <a:r>
              <a:rPr lang="en-US" sz="2800" dirty="0">
                <a:solidFill>
                  <a:schemeClr val="tx1"/>
                </a:solidFill>
                <a:latin typeface="+mn-lt"/>
                <a:ea typeface="+mn-ea"/>
                <a:cs typeface="+mn-cs"/>
              </a:rPr>
              <a:t>the patient experience wheezing, chest tightness, or cough after exposure to </a:t>
            </a:r>
            <a:r>
              <a:rPr lang="en-US" sz="2800" dirty="0" smtClean="0">
                <a:solidFill>
                  <a:schemeClr val="tx1"/>
                </a:solidFill>
                <a:latin typeface="+mn-lt"/>
                <a:ea typeface="+mn-ea"/>
                <a:cs typeface="+mn-cs"/>
              </a:rPr>
              <a:t>pollens</a:t>
            </a:r>
            <a:r>
              <a:rPr lang="en-US" sz="2800" dirty="0">
                <a:solidFill>
                  <a:schemeClr val="tx1"/>
                </a:solidFill>
                <a:latin typeface="+mn-lt"/>
                <a:ea typeface="+mn-ea"/>
                <a:cs typeface="+mn-cs"/>
              </a:rPr>
              <a:t>, dust, feathered or furry animals, exercise, viral infection, or environmental </a:t>
            </a:r>
            <a:r>
              <a:rPr lang="en-US" sz="2800" dirty="0" smtClean="0">
                <a:solidFill>
                  <a:schemeClr val="tx1"/>
                </a:solidFill>
                <a:latin typeface="+mn-lt"/>
                <a:ea typeface="+mn-ea"/>
                <a:cs typeface="+mn-cs"/>
              </a:rPr>
              <a:t>smoke.</a:t>
            </a:r>
          </a:p>
          <a:p>
            <a:r>
              <a:rPr lang="en-US" sz="2800" dirty="0" smtClean="0">
                <a:solidFill>
                  <a:srgbClr val="0070C0"/>
                </a:solidFill>
              </a:rPr>
              <a:t>Physiologic factors (e.g., stress, </a:t>
            </a:r>
            <a:r>
              <a:rPr lang="en-US" sz="2800" dirty="0" err="1" smtClean="0">
                <a:solidFill>
                  <a:srgbClr val="0070C0"/>
                </a:solidFill>
              </a:rPr>
              <a:t>gastroesophageal</a:t>
            </a:r>
            <a:r>
              <a:rPr lang="en-US" sz="2800" dirty="0" smtClean="0">
                <a:solidFill>
                  <a:srgbClr val="0070C0"/>
                </a:solidFill>
              </a:rPr>
              <a:t> reflux (GERD), respiratory infection [viral, bacterial] and rhinitis). </a:t>
            </a:r>
          </a:p>
          <a:p>
            <a:pPr algn="l" rtl="0"/>
            <a:endParaRPr lang="en-US" sz="2800" dirty="0">
              <a:solidFill>
                <a:schemeClr val="tx1"/>
              </a:solidFill>
              <a:latin typeface="+mn-lt"/>
              <a:ea typeface="+mn-ea"/>
              <a:cs typeface="+mn-cs"/>
            </a:endParaRPr>
          </a:p>
        </p:txBody>
      </p:sp>
      <p:sp>
        <p:nvSpPr>
          <p:cNvPr id="6" name="Title 1"/>
          <p:cNvSpPr>
            <a:spLocks noGrp="1"/>
          </p:cNvSpPr>
          <p:nvPr>
            <p:ph type="title"/>
          </p:nvPr>
        </p:nvSpPr>
        <p:spPr>
          <a:xfrm>
            <a:off x="1828800" y="274638"/>
            <a:ext cx="6858000" cy="792162"/>
          </a:xfrm>
        </p:spPr>
        <p:txBody>
          <a:bodyPr>
            <a:normAutofit/>
          </a:bodyPr>
          <a:lstStyle/>
          <a:p>
            <a:r>
              <a:rPr lang="en-US" sz="3200" dirty="0">
                <a:solidFill>
                  <a:srgbClr val="FFC000"/>
                </a:solidFill>
              </a:rPr>
              <a:t>Cont, </a:t>
            </a:r>
            <a:r>
              <a:rPr lang="en-US" sz="3200" dirty="0" smtClean="0">
                <a:solidFill>
                  <a:srgbClr val="FFC000"/>
                </a:solidFill>
              </a:rPr>
              <a:t>Obtain a detailed History</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rtl="0"/>
            <a:r>
              <a:rPr lang="en-US" sz="2800" dirty="0" smtClean="0">
                <a:solidFill>
                  <a:srgbClr val="0070C0"/>
                </a:solidFill>
                <a:latin typeface="+mn-lt"/>
                <a:ea typeface="+mn-ea"/>
                <a:cs typeface="+mn-cs"/>
              </a:rPr>
              <a:t>Does the patient experience worsening of symptoms after taking aspirin/ </a:t>
            </a:r>
            <a:r>
              <a:rPr lang="en-US" sz="2800" dirty="0" err="1" smtClean="0">
                <a:solidFill>
                  <a:srgbClr val="0070C0"/>
                </a:solidFill>
                <a:latin typeface="+mn-lt"/>
                <a:ea typeface="+mn-ea"/>
                <a:cs typeface="+mn-cs"/>
              </a:rPr>
              <a:t>nonsteroidal</a:t>
            </a:r>
            <a:r>
              <a:rPr lang="en-US" sz="2800" dirty="0" smtClean="0">
                <a:solidFill>
                  <a:srgbClr val="0070C0"/>
                </a:solidFill>
                <a:latin typeface="+mn-lt"/>
                <a:ea typeface="+mn-ea"/>
                <a:cs typeface="+mn-cs"/>
              </a:rPr>
              <a:t> inflammatory medication or use of B-blockers?</a:t>
            </a:r>
          </a:p>
          <a:p>
            <a:pPr algn="l" rtl="0">
              <a:buNone/>
            </a:pPr>
            <a:endParaRPr lang="en-US" sz="2800" dirty="0" smtClean="0">
              <a:solidFill>
                <a:schemeClr val="tx1"/>
              </a:solidFill>
              <a:latin typeface="+mn-lt"/>
              <a:ea typeface="+mn-ea"/>
              <a:cs typeface="+mn-cs"/>
            </a:endParaRPr>
          </a:p>
          <a:p>
            <a:pPr algn="l" rtl="0"/>
            <a:r>
              <a:rPr lang="en-US" sz="2800" dirty="0" smtClean="0">
                <a:solidFill>
                  <a:schemeClr val="tx1"/>
                </a:solidFill>
                <a:latin typeface="+mn-lt"/>
                <a:ea typeface="+mn-ea"/>
                <a:cs typeface="+mn-cs"/>
              </a:rPr>
              <a:t>Does the patient’s cold “go to the chest” or take more than 10 days to clear up?</a:t>
            </a:r>
          </a:p>
          <a:p>
            <a:pPr algn="l" rtl="0">
              <a:buNone/>
            </a:pPr>
            <a:endParaRPr lang="en-US" sz="2800" dirty="0" smtClean="0">
              <a:solidFill>
                <a:schemeClr val="tx1"/>
              </a:solidFill>
              <a:latin typeface="+mn-lt"/>
              <a:ea typeface="+mn-ea"/>
              <a:cs typeface="+mn-cs"/>
            </a:endParaRPr>
          </a:p>
          <a:p>
            <a:pPr algn="l" rtl="0"/>
            <a:r>
              <a:rPr lang="en-US" sz="2800" dirty="0" smtClean="0">
                <a:solidFill>
                  <a:srgbClr val="0070C0"/>
                </a:solidFill>
                <a:latin typeface="+mn-lt"/>
                <a:ea typeface="+mn-ea"/>
                <a:cs typeface="+mn-cs"/>
              </a:rPr>
              <a:t>Are symptoms improved by appropriate asthma treatment?</a:t>
            </a:r>
            <a:endParaRPr lang="ar-SA" sz="2800" dirty="0" smtClean="0">
              <a:solidFill>
                <a:srgbClr val="0070C0"/>
              </a:solidFill>
            </a:endParaRPr>
          </a:p>
          <a:p>
            <a:endParaRPr lang="ar-SA" dirty="0"/>
          </a:p>
        </p:txBody>
      </p:sp>
      <p:sp>
        <p:nvSpPr>
          <p:cNvPr id="5" name="Title 1"/>
          <p:cNvSpPr>
            <a:spLocks noGrp="1"/>
          </p:cNvSpPr>
          <p:nvPr>
            <p:ph type="title"/>
          </p:nvPr>
        </p:nvSpPr>
        <p:spPr>
          <a:xfrm>
            <a:off x="1828800" y="274638"/>
            <a:ext cx="6858000" cy="792162"/>
          </a:xfrm>
        </p:spPr>
        <p:txBody>
          <a:bodyPr>
            <a:normAutofit/>
          </a:bodyPr>
          <a:lstStyle/>
          <a:p>
            <a:r>
              <a:rPr lang="en-US" sz="3200" dirty="0">
                <a:solidFill>
                  <a:srgbClr val="FFC000"/>
                </a:solidFill>
              </a:rPr>
              <a:t>Cont, </a:t>
            </a:r>
            <a:r>
              <a:rPr lang="en-US" sz="3200" dirty="0" smtClean="0">
                <a:solidFill>
                  <a:srgbClr val="FFC000"/>
                </a:solidFill>
              </a:rPr>
              <a:t>Obtain a detailed History</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752600" y="76200"/>
            <a:ext cx="6934200" cy="1143000"/>
          </a:xfrm>
        </p:spPr>
        <p:txBody>
          <a:bodyPr>
            <a:normAutofit/>
          </a:bodyPr>
          <a:lstStyle/>
          <a:p>
            <a:pPr marL="742950" indent="-742950" algn="ctr">
              <a:buFont typeface="+mj-lt"/>
              <a:buAutoNum type="arabicParenR" startAt="2"/>
            </a:pPr>
            <a:r>
              <a:rPr lang="en-US" sz="3600" b="1" dirty="0">
                <a:solidFill>
                  <a:srgbClr val="FFC000"/>
                </a:solidFill>
              </a:rPr>
              <a:t>Physical Examination</a:t>
            </a:r>
          </a:p>
        </p:txBody>
      </p:sp>
      <p:sp>
        <p:nvSpPr>
          <p:cNvPr id="62470" name="Rectangle 6"/>
          <p:cNvSpPr>
            <a:spLocks noGrp="1" noChangeArrowheads="1"/>
          </p:cNvSpPr>
          <p:nvPr>
            <p:ph idx="1"/>
          </p:nvPr>
        </p:nvSpPr>
        <p:spPr/>
        <p:txBody>
          <a:bodyPr/>
          <a:lstStyle/>
          <a:p>
            <a:pPr algn="l" rtl="0">
              <a:lnSpc>
                <a:spcPct val="90000"/>
              </a:lnSpc>
            </a:pPr>
            <a:r>
              <a:rPr lang="en-US" sz="2800" dirty="0">
                <a:solidFill>
                  <a:srgbClr val="0070C0"/>
                </a:solidFill>
              </a:rPr>
              <a:t>Wheeze /</a:t>
            </a:r>
            <a:r>
              <a:rPr lang="en-US" sz="2800" dirty="0" err="1" smtClean="0">
                <a:solidFill>
                  <a:srgbClr val="0070C0"/>
                </a:solidFill>
              </a:rPr>
              <a:t>Rhonchi</a:t>
            </a:r>
            <a:r>
              <a:rPr lang="en-US" sz="2800" dirty="0" smtClean="0">
                <a:solidFill>
                  <a:srgbClr val="0070C0"/>
                </a:solidFill>
              </a:rPr>
              <a:t>.</a:t>
            </a:r>
            <a:endParaRPr lang="en-US" sz="2800" dirty="0">
              <a:solidFill>
                <a:srgbClr val="0070C0"/>
              </a:solidFill>
            </a:endParaRPr>
          </a:p>
          <a:p>
            <a:pPr algn="l" rtl="0">
              <a:lnSpc>
                <a:spcPct val="90000"/>
              </a:lnSpc>
            </a:pPr>
            <a:r>
              <a:rPr lang="en-US" sz="2800" dirty="0" err="1"/>
              <a:t>Tachypnea</a:t>
            </a:r>
            <a:r>
              <a:rPr lang="en-US" sz="2800" dirty="0"/>
              <a:t>.</a:t>
            </a:r>
          </a:p>
          <a:p>
            <a:pPr algn="l" rtl="0">
              <a:lnSpc>
                <a:spcPct val="90000"/>
              </a:lnSpc>
            </a:pPr>
            <a:r>
              <a:rPr lang="en-US" sz="2800" dirty="0">
                <a:solidFill>
                  <a:srgbClr val="0070C0"/>
                </a:solidFill>
              </a:rPr>
              <a:t>Use of accessory muscles of respiration.</a:t>
            </a:r>
          </a:p>
          <a:p>
            <a:pPr algn="l" rtl="0">
              <a:lnSpc>
                <a:spcPct val="90000"/>
              </a:lnSpc>
            </a:pPr>
            <a:r>
              <a:rPr lang="en-US" sz="2800" dirty="0"/>
              <a:t>paradoxical pulse (a pulse that is weaker during inhalation and stronger during exhalation).</a:t>
            </a:r>
          </a:p>
          <a:p>
            <a:pPr algn="l" rtl="0">
              <a:lnSpc>
                <a:spcPct val="90000"/>
              </a:lnSpc>
            </a:pPr>
            <a:r>
              <a:rPr lang="en-US" sz="2800" dirty="0">
                <a:solidFill>
                  <a:srgbClr val="0070C0"/>
                </a:solidFill>
              </a:rPr>
              <a:t>Over-inflation of the chest.</a:t>
            </a:r>
          </a:p>
          <a:p>
            <a:pPr algn="l" rtl="0">
              <a:lnSpc>
                <a:spcPct val="90000"/>
              </a:lnSpc>
            </a:pPr>
            <a:r>
              <a:rPr lang="en-US" sz="2800" dirty="0"/>
              <a:t>Cyanosis of nails.</a:t>
            </a:r>
          </a:p>
          <a:p>
            <a:pPr algn="l" rtl="0">
              <a:lnSpc>
                <a:spcPct val="90000"/>
              </a:lnSpc>
            </a:pPr>
            <a:r>
              <a:rPr lang="en-US" sz="2800" dirty="0">
                <a:solidFill>
                  <a:srgbClr val="0070C0"/>
                </a:solidFill>
              </a:rPr>
              <a:t>signs of allergy in </a:t>
            </a:r>
            <a:r>
              <a:rPr lang="en-US" sz="2800" dirty="0" smtClean="0">
                <a:solidFill>
                  <a:srgbClr val="0070C0"/>
                </a:solidFill>
              </a:rPr>
              <a:t>skin, </a:t>
            </a:r>
            <a:r>
              <a:rPr lang="en-US" sz="2800" dirty="0">
                <a:solidFill>
                  <a:srgbClr val="0070C0"/>
                </a:solidFill>
              </a:rPr>
              <a:t>nose, </a:t>
            </a:r>
            <a:r>
              <a:rPr lang="en-US" sz="2800" dirty="0" smtClean="0">
                <a:solidFill>
                  <a:srgbClr val="0070C0"/>
                </a:solidFill>
              </a:rPr>
              <a:t>eyes.</a:t>
            </a:r>
            <a:endParaRPr lang="en-US" sz="2800" dirty="0">
              <a:solidFill>
                <a:srgbClr val="0070C0"/>
              </a:solidFill>
            </a:endParaRPr>
          </a:p>
          <a:p>
            <a:pPr>
              <a:lnSpc>
                <a:spcPct val="90000"/>
              </a:lnSpc>
              <a:buFont typeface="Wingdings" pitchFamily="2" charset="2"/>
              <a:buNone/>
            </a:pPr>
            <a:endParaRPr lang="en-US" sz="2800" dirty="0"/>
          </a:p>
          <a:p>
            <a:pPr algn="l" rtl="0">
              <a:lnSpc>
                <a:spcPct val="90000"/>
              </a:lnSpc>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70">
                                            <p:txEl>
                                              <p:pRg st="0" end="0"/>
                                            </p:txEl>
                                          </p:spTgt>
                                        </p:tgtEl>
                                        <p:attrNameLst>
                                          <p:attrName>style.visibility</p:attrName>
                                        </p:attrNameLst>
                                      </p:cBhvr>
                                      <p:to>
                                        <p:strVal val="visible"/>
                                      </p:to>
                                    </p:set>
                                    <p:anim calcmode="lin" valueType="num">
                                      <p:cBhvr additive="base">
                                        <p:cTn id="7" dur="500" fill="hold"/>
                                        <p:tgtEl>
                                          <p:spTgt spid="624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70">
                                            <p:txEl>
                                              <p:pRg st="1" end="1"/>
                                            </p:txEl>
                                          </p:spTgt>
                                        </p:tgtEl>
                                        <p:attrNameLst>
                                          <p:attrName>style.visibility</p:attrName>
                                        </p:attrNameLst>
                                      </p:cBhvr>
                                      <p:to>
                                        <p:strVal val="visible"/>
                                      </p:to>
                                    </p:set>
                                    <p:anim calcmode="lin" valueType="num">
                                      <p:cBhvr additive="base">
                                        <p:cTn id="13" dur="500" fill="hold"/>
                                        <p:tgtEl>
                                          <p:spTgt spid="624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470">
                                            <p:txEl>
                                              <p:pRg st="2" end="2"/>
                                            </p:txEl>
                                          </p:spTgt>
                                        </p:tgtEl>
                                        <p:attrNameLst>
                                          <p:attrName>style.visibility</p:attrName>
                                        </p:attrNameLst>
                                      </p:cBhvr>
                                      <p:to>
                                        <p:strVal val="visible"/>
                                      </p:to>
                                    </p:set>
                                    <p:anim calcmode="lin" valueType="num">
                                      <p:cBhvr additive="base">
                                        <p:cTn id="19" dur="500" fill="hold"/>
                                        <p:tgtEl>
                                          <p:spTgt spid="624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4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2470">
                                            <p:txEl>
                                              <p:pRg st="3" end="3"/>
                                            </p:txEl>
                                          </p:spTgt>
                                        </p:tgtEl>
                                        <p:attrNameLst>
                                          <p:attrName>style.visibility</p:attrName>
                                        </p:attrNameLst>
                                      </p:cBhvr>
                                      <p:to>
                                        <p:strVal val="visible"/>
                                      </p:to>
                                    </p:set>
                                    <p:anim calcmode="lin" valueType="num">
                                      <p:cBhvr additive="base">
                                        <p:cTn id="25" dur="500" fill="hold"/>
                                        <p:tgtEl>
                                          <p:spTgt spid="624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4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2470">
                                            <p:txEl>
                                              <p:pRg st="4" end="4"/>
                                            </p:txEl>
                                          </p:spTgt>
                                        </p:tgtEl>
                                        <p:attrNameLst>
                                          <p:attrName>style.visibility</p:attrName>
                                        </p:attrNameLst>
                                      </p:cBhvr>
                                      <p:to>
                                        <p:strVal val="visible"/>
                                      </p:to>
                                    </p:set>
                                    <p:anim calcmode="lin" valueType="num">
                                      <p:cBhvr additive="base">
                                        <p:cTn id="31" dur="500" fill="hold"/>
                                        <p:tgtEl>
                                          <p:spTgt spid="6247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47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2470">
                                            <p:txEl>
                                              <p:pRg st="5" end="5"/>
                                            </p:txEl>
                                          </p:spTgt>
                                        </p:tgtEl>
                                        <p:attrNameLst>
                                          <p:attrName>style.visibility</p:attrName>
                                        </p:attrNameLst>
                                      </p:cBhvr>
                                      <p:to>
                                        <p:strVal val="visible"/>
                                      </p:to>
                                    </p:set>
                                    <p:anim calcmode="lin" valueType="num">
                                      <p:cBhvr additive="base">
                                        <p:cTn id="37" dur="500" fill="hold"/>
                                        <p:tgtEl>
                                          <p:spTgt spid="6247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247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2470">
                                            <p:txEl>
                                              <p:pRg st="6" end="6"/>
                                            </p:txEl>
                                          </p:spTgt>
                                        </p:tgtEl>
                                        <p:attrNameLst>
                                          <p:attrName>style.visibility</p:attrName>
                                        </p:attrNameLst>
                                      </p:cBhvr>
                                      <p:to>
                                        <p:strVal val="visible"/>
                                      </p:to>
                                    </p:set>
                                    <p:anim calcmode="lin" valueType="num">
                                      <p:cBhvr additive="base">
                                        <p:cTn id="43" dur="500" fill="hold"/>
                                        <p:tgtEl>
                                          <p:spTgt spid="6247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247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2133600" y="228600"/>
            <a:ext cx="6172200" cy="646331"/>
          </a:xfrm>
          <a:prstGeom prst="rect">
            <a:avLst/>
          </a:prstGeom>
          <a:noFill/>
          <a:ln w="9525">
            <a:noFill/>
            <a:miter lim="800000"/>
            <a:headEnd/>
            <a:tailEnd/>
          </a:ln>
        </p:spPr>
        <p:txBody>
          <a:bodyPr>
            <a:spAutoFit/>
          </a:bodyPr>
          <a:lstStyle/>
          <a:p>
            <a:pPr algn="l">
              <a:spcBef>
                <a:spcPct val="50000"/>
              </a:spcBef>
            </a:pPr>
            <a:r>
              <a:rPr lang="en-US" sz="3600" b="1" dirty="0" smtClean="0">
                <a:solidFill>
                  <a:srgbClr val="FFC000"/>
                </a:solidFill>
                <a:latin typeface="+mj-lt"/>
                <a:ea typeface="+mj-ea"/>
                <a:cs typeface="+mj-cs"/>
              </a:rPr>
              <a:t>3) Investigation</a:t>
            </a:r>
            <a:endParaRPr lang="en-US" sz="3600" b="1" dirty="0">
              <a:solidFill>
                <a:srgbClr val="FFC000"/>
              </a:solidFill>
              <a:latin typeface="+mj-lt"/>
              <a:ea typeface="+mj-ea"/>
              <a:cs typeface="+mj-cs"/>
            </a:endParaRPr>
          </a:p>
        </p:txBody>
      </p:sp>
      <p:pic>
        <p:nvPicPr>
          <p:cNvPr id="3080" name="Picture 8" descr="125819"/>
          <p:cNvPicPr>
            <a:picLocks noChangeAspect="1" noChangeArrowheads="1"/>
          </p:cNvPicPr>
          <p:nvPr/>
        </p:nvPicPr>
        <p:blipFill>
          <a:blip r:embed="rId2" cstate="print"/>
          <a:srcRect b="4762"/>
          <a:stretch>
            <a:fillRect/>
          </a:stretch>
        </p:blipFill>
        <p:spPr bwMode="auto">
          <a:xfrm>
            <a:off x="0" y="3292475"/>
            <a:ext cx="4724400" cy="3565525"/>
          </a:xfrm>
          <a:prstGeom prst="rect">
            <a:avLst/>
          </a:prstGeom>
          <a:noFill/>
          <a:ln w="9525">
            <a:noFill/>
            <a:miter lim="800000"/>
            <a:headEnd/>
            <a:tailEnd/>
          </a:ln>
        </p:spPr>
      </p:pic>
      <p:grpSp>
        <p:nvGrpSpPr>
          <p:cNvPr id="2" name="Group 14"/>
          <p:cNvGrpSpPr>
            <a:grpSpLocks/>
          </p:cNvGrpSpPr>
          <p:nvPr/>
        </p:nvGrpSpPr>
        <p:grpSpPr bwMode="auto">
          <a:xfrm>
            <a:off x="5029200" y="3276600"/>
            <a:ext cx="3810000" cy="3505200"/>
            <a:chOff x="48" y="1824"/>
            <a:chExt cx="2400" cy="2208"/>
          </a:xfrm>
        </p:grpSpPr>
        <p:pic>
          <p:nvPicPr>
            <p:cNvPr id="2056" name="Picture 10" descr="l_MicroPeak"/>
            <p:cNvPicPr>
              <a:picLocks noChangeAspect="1" noChangeArrowheads="1"/>
            </p:cNvPicPr>
            <p:nvPr/>
          </p:nvPicPr>
          <p:blipFill>
            <a:blip r:embed="rId3" cstate="print"/>
            <a:srcRect r="8322"/>
            <a:stretch>
              <a:fillRect/>
            </a:stretch>
          </p:blipFill>
          <p:spPr bwMode="auto">
            <a:xfrm>
              <a:off x="432" y="1824"/>
              <a:ext cx="2016" cy="2208"/>
            </a:xfrm>
            <a:prstGeom prst="rect">
              <a:avLst/>
            </a:prstGeom>
            <a:noFill/>
            <a:ln w="9525">
              <a:noFill/>
              <a:miter lim="800000"/>
              <a:headEnd/>
              <a:tailEnd/>
            </a:ln>
          </p:spPr>
        </p:pic>
        <p:sp>
          <p:nvSpPr>
            <p:cNvPr id="2057" name="Text Box 11"/>
            <p:cNvSpPr txBox="1">
              <a:spLocks noChangeArrowheads="1"/>
            </p:cNvSpPr>
            <p:nvPr/>
          </p:nvSpPr>
          <p:spPr bwMode="auto">
            <a:xfrm>
              <a:off x="48" y="2064"/>
              <a:ext cx="1248" cy="192"/>
            </a:xfrm>
            <a:prstGeom prst="rect">
              <a:avLst/>
            </a:prstGeom>
            <a:noFill/>
            <a:ln w="9525">
              <a:noFill/>
              <a:miter lim="800000"/>
              <a:headEnd/>
              <a:tailEnd/>
            </a:ln>
          </p:spPr>
          <p:txBody>
            <a:bodyPr>
              <a:spAutoFit/>
            </a:bodyPr>
            <a:lstStyle/>
            <a:p>
              <a:pPr algn="l">
                <a:spcBef>
                  <a:spcPct val="50000"/>
                </a:spcBef>
              </a:pPr>
              <a:r>
                <a:rPr lang="en-US" sz="1400" b="1"/>
                <a:t>Peak flow meter</a:t>
              </a:r>
            </a:p>
          </p:txBody>
        </p:sp>
      </p:grpSp>
      <p:sp>
        <p:nvSpPr>
          <p:cNvPr id="3084" name="Text Box 12"/>
          <p:cNvSpPr txBox="1">
            <a:spLocks noChangeArrowheads="1"/>
          </p:cNvSpPr>
          <p:nvPr/>
        </p:nvSpPr>
        <p:spPr bwMode="auto">
          <a:xfrm>
            <a:off x="457200" y="2757488"/>
            <a:ext cx="8153400" cy="519112"/>
          </a:xfrm>
          <a:prstGeom prst="rect">
            <a:avLst/>
          </a:prstGeom>
          <a:noFill/>
          <a:ln w="9525">
            <a:noFill/>
            <a:miter lim="800000"/>
            <a:headEnd/>
            <a:tailEnd/>
          </a:ln>
        </p:spPr>
        <p:txBody>
          <a:bodyPr>
            <a:spAutoFit/>
          </a:bodyPr>
          <a:lstStyle/>
          <a:p>
            <a:pPr algn="ctr">
              <a:spcBef>
                <a:spcPct val="50000"/>
              </a:spcBef>
            </a:pPr>
            <a:r>
              <a:rPr lang="en-US" sz="2800" b="1">
                <a:solidFill>
                  <a:srgbClr val="FF0000"/>
                </a:solidFill>
              </a:rPr>
              <a:t>Pulmonary Function Tests</a:t>
            </a:r>
          </a:p>
        </p:txBody>
      </p:sp>
      <p:sp>
        <p:nvSpPr>
          <p:cNvPr id="2054" name="Line 13"/>
          <p:cNvSpPr>
            <a:spLocks noChangeShapeType="1"/>
          </p:cNvSpPr>
          <p:nvPr/>
        </p:nvSpPr>
        <p:spPr bwMode="auto">
          <a:xfrm>
            <a:off x="381000" y="1219200"/>
            <a:ext cx="7543800" cy="0"/>
          </a:xfrm>
          <a:prstGeom prst="line">
            <a:avLst/>
          </a:prstGeom>
          <a:noFill/>
          <a:ln w="57150">
            <a:solidFill>
              <a:schemeClr val="tx1"/>
            </a:solidFill>
            <a:round/>
            <a:headEnd/>
            <a:tailEnd/>
          </a:ln>
        </p:spPr>
        <p:txBody>
          <a:bodyPr/>
          <a:lstStyle/>
          <a:p>
            <a:endParaRPr lang="en-US"/>
          </a:p>
        </p:txBody>
      </p:sp>
      <p:sp>
        <p:nvSpPr>
          <p:cNvPr id="3087" name="Text Box 15"/>
          <p:cNvSpPr txBox="1">
            <a:spLocks noChangeArrowheads="1"/>
          </p:cNvSpPr>
          <p:nvPr/>
        </p:nvSpPr>
        <p:spPr bwMode="auto">
          <a:xfrm>
            <a:off x="304800" y="1295400"/>
            <a:ext cx="8153400" cy="1006475"/>
          </a:xfrm>
          <a:prstGeom prst="rect">
            <a:avLst/>
          </a:prstGeom>
          <a:noFill/>
          <a:ln w="9525">
            <a:noFill/>
            <a:miter lim="800000"/>
            <a:headEnd/>
            <a:tailEnd/>
          </a:ln>
        </p:spPr>
        <p:txBody>
          <a:bodyPr>
            <a:spAutoFit/>
          </a:bodyPr>
          <a:lstStyle/>
          <a:p>
            <a:pPr algn="ctr">
              <a:spcBef>
                <a:spcPct val="50000"/>
              </a:spcBef>
            </a:pPr>
            <a:r>
              <a:rPr lang="en-US" sz="2000" b="1" dirty="0"/>
              <a:t>There is currently not a precise physiologic, immunologic, or </a:t>
            </a:r>
            <a:r>
              <a:rPr lang="en-US" sz="2000" b="1" dirty="0" err="1"/>
              <a:t>histologic</a:t>
            </a:r>
            <a:r>
              <a:rPr lang="en-US" sz="2000" b="1" dirty="0"/>
              <a:t> test for diagnosing asthma. The diagnosis made based on the pattern of symptoms and response to therapy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8"/>
          <p:cNvSpPr txBox="1">
            <a:spLocks noChangeArrowheads="1"/>
          </p:cNvSpPr>
          <p:nvPr/>
        </p:nvSpPr>
        <p:spPr bwMode="auto">
          <a:xfrm>
            <a:off x="228600" y="1143000"/>
            <a:ext cx="4267200" cy="701675"/>
          </a:xfrm>
          <a:prstGeom prst="rect">
            <a:avLst/>
          </a:prstGeom>
          <a:noFill/>
          <a:ln w="9525">
            <a:noFill/>
            <a:miter lim="800000"/>
            <a:headEnd/>
            <a:tailEnd/>
          </a:ln>
        </p:spPr>
        <p:txBody>
          <a:bodyPr>
            <a:spAutoFit/>
          </a:bodyPr>
          <a:lstStyle/>
          <a:p>
            <a:pPr algn="l">
              <a:spcBef>
                <a:spcPct val="50000"/>
              </a:spcBef>
            </a:pPr>
            <a:r>
              <a:rPr lang="en-US" sz="4000" b="1" dirty="0" err="1">
                <a:solidFill>
                  <a:schemeClr val="accent2"/>
                </a:solidFill>
              </a:rPr>
              <a:t>Spirometry</a:t>
            </a:r>
            <a:r>
              <a:rPr lang="en-US" sz="4000" b="1" dirty="0">
                <a:solidFill>
                  <a:schemeClr val="accent2"/>
                </a:solidFill>
              </a:rPr>
              <a:t> Test</a:t>
            </a:r>
          </a:p>
        </p:txBody>
      </p:sp>
      <p:grpSp>
        <p:nvGrpSpPr>
          <p:cNvPr id="2" name="Group 36"/>
          <p:cNvGrpSpPr>
            <a:grpSpLocks/>
          </p:cNvGrpSpPr>
          <p:nvPr/>
        </p:nvGrpSpPr>
        <p:grpSpPr bwMode="auto">
          <a:xfrm>
            <a:off x="152400" y="5029200"/>
            <a:ext cx="5562600" cy="1082675"/>
            <a:chOff x="144" y="3504"/>
            <a:chExt cx="3504" cy="682"/>
          </a:xfrm>
          <a:solidFill>
            <a:schemeClr val="accent1"/>
          </a:solidFill>
        </p:grpSpPr>
        <p:sp>
          <p:nvSpPr>
            <p:cNvPr id="3086" name="AutoShape 26"/>
            <p:cNvSpPr>
              <a:spLocks noChangeArrowheads="1"/>
            </p:cNvSpPr>
            <p:nvPr/>
          </p:nvSpPr>
          <p:spPr bwMode="auto">
            <a:xfrm>
              <a:off x="144" y="3504"/>
              <a:ext cx="3504" cy="672"/>
            </a:xfrm>
            <a:prstGeom prst="roundRect">
              <a:avLst>
                <a:gd name="adj" fmla="val 16667"/>
              </a:avLst>
            </a:prstGeom>
            <a:grpFill/>
            <a:ln w="76200" cmpd="tri">
              <a:solidFill>
                <a:srgbClr val="FF7C80"/>
              </a:solidFill>
              <a:round/>
              <a:headEnd/>
              <a:tailEnd/>
            </a:ln>
          </p:spPr>
          <p:txBody>
            <a:bodyPr wrap="none" anchor="ctr"/>
            <a:lstStyle/>
            <a:p>
              <a:endParaRPr lang="en-US"/>
            </a:p>
          </p:txBody>
        </p:sp>
        <p:sp>
          <p:nvSpPr>
            <p:cNvPr id="3087" name="Text Box 10"/>
            <p:cNvSpPr txBox="1">
              <a:spLocks noChangeArrowheads="1"/>
            </p:cNvSpPr>
            <p:nvPr/>
          </p:nvSpPr>
          <p:spPr bwMode="auto">
            <a:xfrm>
              <a:off x="240" y="3552"/>
              <a:ext cx="3360" cy="634"/>
            </a:xfrm>
            <a:prstGeom prst="rect">
              <a:avLst/>
            </a:prstGeom>
            <a:grpFill/>
            <a:ln w="9525">
              <a:noFill/>
              <a:miter lim="800000"/>
              <a:headEnd/>
              <a:tailEnd/>
            </a:ln>
          </p:spPr>
          <p:txBody>
            <a:bodyPr>
              <a:spAutoFit/>
            </a:bodyPr>
            <a:lstStyle/>
            <a:p>
              <a:pPr algn="l">
                <a:spcBef>
                  <a:spcPct val="50000"/>
                </a:spcBef>
              </a:pPr>
              <a:r>
                <a:rPr lang="en-US" sz="2000" b="1">
                  <a:solidFill>
                    <a:schemeClr val="bg1"/>
                  </a:solidFill>
                </a:rPr>
                <a:t>Recommend spirometry at the time of initial diagnosis, after treatment is initiated and symptoms are stabilized</a:t>
              </a:r>
              <a:r>
                <a:rPr lang="en-US" sz="2000">
                  <a:solidFill>
                    <a:schemeClr val="bg1"/>
                  </a:solidFill>
                </a:rPr>
                <a:t> </a:t>
              </a:r>
            </a:p>
          </p:txBody>
        </p:sp>
      </p:grpSp>
      <p:grpSp>
        <p:nvGrpSpPr>
          <p:cNvPr id="3" name="Group 34"/>
          <p:cNvGrpSpPr>
            <a:grpSpLocks/>
          </p:cNvGrpSpPr>
          <p:nvPr/>
        </p:nvGrpSpPr>
        <p:grpSpPr bwMode="auto">
          <a:xfrm>
            <a:off x="152400" y="2057400"/>
            <a:ext cx="5567363" cy="914400"/>
            <a:chOff x="144" y="1872"/>
            <a:chExt cx="3507" cy="576"/>
          </a:xfrm>
          <a:solidFill>
            <a:schemeClr val="accent1"/>
          </a:solidFill>
        </p:grpSpPr>
        <p:sp>
          <p:nvSpPr>
            <p:cNvPr id="3082" name="AutoShape 24"/>
            <p:cNvSpPr>
              <a:spLocks noChangeArrowheads="1"/>
            </p:cNvSpPr>
            <p:nvPr/>
          </p:nvSpPr>
          <p:spPr bwMode="auto">
            <a:xfrm>
              <a:off x="144" y="1872"/>
              <a:ext cx="3507" cy="576"/>
            </a:xfrm>
            <a:prstGeom prst="roundRect">
              <a:avLst>
                <a:gd name="adj" fmla="val 16667"/>
              </a:avLst>
            </a:prstGeom>
            <a:grpFill/>
            <a:ln w="76200" cmpd="tri">
              <a:solidFill>
                <a:srgbClr val="FF7C80"/>
              </a:solidFill>
              <a:round/>
              <a:headEnd/>
              <a:tailEnd/>
            </a:ln>
          </p:spPr>
          <p:txBody>
            <a:bodyPr wrap="none" anchor="ctr"/>
            <a:lstStyle/>
            <a:p>
              <a:endParaRPr lang="en-US"/>
            </a:p>
          </p:txBody>
        </p:sp>
        <p:sp>
          <p:nvSpPr>
            <p:cNvPr id="3083" name="Rectangle 15"/>
            <p:cNvSpPr>
              <a:spLocks noChangeArrowheads="1"/>
            </p:cNvSpPr>
            <p:nvPr/>
          </p:nvSpPr>
          <p:spPr bwMode="auto">
            <a:xfrm>
              <a:off x="192" y="1919"/>
              <a:ext cx="3408" cy="442"/>
            </a:xfrm>
            <a:prstGeom prst="rect">
              <a:avLst/>
            </a:prstGeom>
            <a:grpFill/>
            <a:ln w="9525">
              <a:noFill/>
              <a:miter lim="800000"/>
              <a:headEnd/>
              <a:tailEnd/>
            </a:ln>
          </p:spPr>
          <p:txBody>
            <a:bodyPr anchor="ctr">
              <a:spAutoFit/>
            </a:bodyPr>
            <a:lstStyle/>
            <a:p>
              <a:pPr algn="l"/>
              <a:r>
                <a:rPr lang="en-US" sz="2000" b="1">
                  <a:solidFill>
                    <a:schemeClr val="bg1"/>
                  </a:solidFill>
                </a:rPr>
                <a:t>Measure (FEV1) and (FVC) </a:t>
              </a:r>
              <a:r>
                <a:rPr lang="en-US" sz="1600" b="1">
                  <a:solidFill>
                    <a:schemeClr val="bg1"/>
                  </a:solidFill>
                </a:rPr>
                <a:t>volume-time curve</a:t>
              </a:r>
              <a:r>
                <a:rPr lang="ar-SA" b="1">
                  <a:solidFill>
                    <a:schemeClr val="bg1"/>
                  </a:solidFill>
                </a:rPr>
                <a:t> </a:t>
              </a:r>
              <a:endParaRPr lang="en-US" sz="2000" b="1">
                <a:solidFill>
                  <a:schemeClr val="bg1"/>
                </a:solidFill>
              </a:endParaRPr>
            </a:p>
            <a:p>
              <a:pPr algn="l"/>
              <a:r>
                <a:rPr lang="en-US" sz="2000" b="1">
                  <a:solidFill>
                    <a:schemeClr val="bg1"/>
                  </a:solidFill>
                </a:rPr>
                <a:t>Normally FEV1/FVC ~ 75%</a:t>
              </a:r>
            </a:p>
          </p:txBody>
        </p:sp>
      </p:grpSp>
      <p:grpSp>
        <p:nvGrpSpPr>
          <p:cNvPr id="4" name="Group 35"/>
          <p:cNvGrpSpPr>
            <a:grpSpLocks/>
          </p:cNvGrpSpPr>
          <p:nvPr/>
        </p:nvGrpSpPr>
        <p:grpSpPr bwMode="auto">
          <a:xfrm>
            <a:off x="152400" y="3352800"/>
            <a:ext cx="5334000" cy="1371600"/>
            <a:chOff x="144" y="2544"/>
            <a:chExt cx="3507" cy="816"/>
          </a:xfrm>
        </p:grpSpPr>
        <p:sp>
          <p:nvSpPr>
            <p:cNvPr id="3080" name="AutoShape 25"/>
            <p:cNvSpPr>
              <a:spLocks noChangeArrowheads="1"/>
            </p:cNvSpPr>
            <p:nvPr/>
          </p:nvSpPr>
          <p:spPr bwMode="auto">
            <a:xfrm>
              <a:off x="144" y="2544"/>
              <a:ext cx="3507" cy="816"/>
            </a:xfrm>
            <a:prstGeom prst="roundRect">
              <a:avLst>
                <a:gd name="adj" fmla="val 16667"/>
              </a:avLst>
            </a:prstGeom>
            <a:solidFill>
              <a:schemeClr val="accent1"/>
            </a:solidFill>
            <a:ln w="76200" cmpd="tri">
              <a:solidFill>
                <a:srgbClr val="FF7C80"/>
              </a:solidFill>
              <a:round/>
              <a:headEnd/>
              <a:tailEnd/>
            </a:ln>
          </p:spPr>
          <p:txBody>
            <a:bodyPr wrap="none" anchor="ctr"/>
            <a:lstStyle/>
            <a:p>
              <a:endParaRPr lang="en-US"/>
            </a:p>
          </p:txBody>
        </p:sp>
        <p:sp>
          <p:nvSpPr>
            <p:cNvPr id="3081" name="Rectangle 16"/>
            <p:cNvSpPr>
              <a:spLocks noChangeArrowheads="1"/>
            </p:cNvSpPr>
            <p:nvPr/>
          </p:nvSpPr>
          <p:spPr bwMode="auto">
            <a:xfrm>
              <a:off x="240" y="2640"/>
              <a:ext cx="3312" cy="634"/>
            </a:xfrm>
            <a:prstGeom prst="rect">
              <a:avLst/>
            </a:prstGeom>
            <a:noFill/>
            <a:ln w="9525">
              <a:noFill/>
              <a:miter lim="800000"/>
              <a:headEnd/>
              <a:tailEnd/>
            </a:ln>
          </p:spPr>
          <p:txBody>
            <a:bodyPr anchor="ctr">
              <a:spAutoFit/>
            </a:bodyPr>
            <a:lstStyle/>
            <a:p>
              <a:pPr algn="l"/>
              <a:r>
                <a:rPr lang="en-US" sz="2000" b="1" dirty="0">
                  <a:solidFill>
                    <a:schemeClr val="bg1"/>
                  </a:solidFill>
                </a:rPr>
                <a:t>An obstructive pattern on </a:t>
              </a:r>
              <a:r>
                <a:rPr lang="en-US" sz="2000" b="1" dirty="0" err="1">
                  <a:solidFill>
                    <a:schemeClr val="bg1"/>
                  </a:solidFill>
                </a:rPr>
                <a:t>spirometry</a:t>
              </a:r>
              <a:r>
                <a:rPr lang="en-US" sz="2000" b="1" dirty="0">
                  <a:solidFill>
                    <a:schemeClr val="bg1"/>
                  </a:solidFill>
                </a:rPr>
                <a:t> is identified numerically by a reduction in the ratio of FEV1 to FVC. </a:t>
              </a:r>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erforming Spirometry2.wmv">
            <a:hlinkClick r:id="" action="ppaction://media"/>
          </p:cNvPr>
          <p:cNvPicPr>
            <a:picLocks noRot="1" noChangeAspect="1"/>
          </p:cNvPicPr>
          <p:nvPr>
            <a:videoFile r:link="rId1"/>
          </p:nvPr>
        </p:nvPicPr>
        <p:blipFill>
          <a:blip r:embed="rId3" cstate="print"/>
          <a:stretch>
            <a:fillRect/>
          </a:stretch>
        </p:blipFill>
        <p:spPr>
          <a:xfrm>
            <a:off x="4419600" y="1662200"/>
            <a:ext cx="4543995" cy="4738600"/>
          </a:xfrm>
          <a:prstGeom prst="rect">
            <a:avLst/>
          </a:prstGeom>
        </p:spPr>
      </p:pic>
      <p:sp>
        <p:nvSpPr>
          <p:cNvPr id="5130" name="Text Box 10"/>
          <p:cNvSpPr txBox="1">
            <a:spLocks noChangeArrowheads="1"/>
          </p:cNvSpPr>
          <p:nvPr/>
        </p:nvSpPr>
        <p:spPr bwMode="auto">
          <a:xfrm>
            <a:off x="533400" y="288925"/>
            <a:ext cx="8610600" cy="701675"/>
          </a:xfrm>
          <a:prstGeom prst="rect">
            <a:avLst/>
          </a:prstGeom>
          <a:gradFill rotWithShape="1">
            <a:gsLst>
              <a:gs pos="0">
                <a:schemeClr val="bg1">
                  <a:gamma/>
                  <a:shade val="46275"/>
                  <a:invGamma/>
                  <a:alpha val="0"/>
                </a:schemeClr>
              </a:gs>
              <a:gs pos="50000">
                <a:schemeClr val="bg1"/>
              </a:gs>
              <a:gs pos="100000">
                <a:schemeClr val="bg1">
                  <a:gamma/>
                  <a:shade val="46275"/>
                  <a:invGamma/>
                  <a:alpha val="0"/>
                </a:schemeClr>
              </a:gs>
            </a:gsLst>
            <a:lin ang="5400000" scaled="1"/>
          </a:gradFill>
          <a:ln w="9525">
            <a:noFill/>
            <a:miter lim="800000"/>
            <a:headEnd/>
            <a:tailEnd/>
          </a:ln>
          <a:effectLst/>
        </p:spPr>
        <p:txBody>
          <a:bodyPr>
            <a:spAutoFit/>
          </a:bodyPr>
          <a:lstStyle/>
          <a:p>
            <a:pPr algn="l">
              <a:spcBef>
                <a:spcPct val="50000"/>
              </a:spcBef>
              <a:defRPr/>
            </a:pPr>
            <a:r>
              <a:rPr lang="en-US" sz="4000" b="1" dirty="0">
                <a:solidFill>
                  <a:schemeClr val="accent2"/>
                </a:solidFill>
                <a:latin typeface="Arial" charset="0"/>
                <a:cs typeface="Arial" charset="0"/>
              </a:rPr>
              <a:t>How spirometry test is done ?</a:t>
            </a:r>
          </a:p>
        </p:txBody>
      </p:sp>
      <p:sp>
        <p:nvSpPr>
          <p:cNvPr id="7" name="مستطيل 6"/>
          <p:cNvSpPr/>
          <p:nvPr/>
        </p:nvSpPr>
        <p:spPr>
          <a:xfrm>
            <a:off x="0" y="1295400"/>
            <a:ext cx="4572000" cy="4524315"/>
          </a:xfrm>
          <a:prstGeom prst="rect">
            <a:avLst/>
          </a:prstGeom>
        </p:spPr>
        <p:txBody>
          <a:bodyPr wrap="square">
            <a:spAutoFit/>
          </a:bodyPr>
          <a:lstStyle/>
          <a:p>
            <a:endParaRPr lang="en-US" sz="2400" b="1" dirty="0" smtClean="0">
              <a:effectLst>
                <a:outerShdw blurRad="38100" dist="38100" dir="2700000" algn="tl">
                  <a:srgbClr val="000000">
                    <a:alpha val="43137"/>
                  </a:srgbClr>
                </a:outerShdw>
              </a:effectLst>
            </a:endParaRPr>
          </a:p>
          <a:p>
            <a:r>
              <a:rPr lang="en-US" sz="2400" b="1" dirty="0" smtClean="0">
                <a:effectLst>
                  <a:outerShdw blurRad="38100" dist="38100" dir="2700000" algn="tl">
                    <a:srgbClr val="000000">
                      <a:alpha val="43137"/>
                    </a:srgbClr>
                  </a:outerShdw>
                </a:effectLst>
              </a:rPr>
              <a:t>During this painless test, a technician will ask you to take a deep breath in. Then, you'll blow as hard as you can into a tube connected to a small machine.</a:t>
            </a:r>
          </a:p>
          <a:p>
            <a:r>
              <a:rPr lang="en-US" sz="2400" b="1" dirty="0" smtClean="0">
                <a:effectLst>
                  <a:outerShdw blurRad="38100" dist="38100" dir="2700000" algn="tl">
                    <a:srgbClr val="000000">
                      <a:alpha val="43137"/>
                    </a:srgbClr>
                  </a:outerShdw>
                </a:effectLst>
              </a:rPr>
              <a:t> The machine is called a </a:t>
            </a:r>
            <a:r>
              <a:rPr lang="en-US" sz="2400" b="1" dirty="0" err="1" smtClean="0">
                <a:effectLst>
                  <a:outerShdw blurRad="38100" dist="38100" dir="2700000" algn="tl">
                    <a:srgbClr val="000000">
                      <a:alpha val="43137"/>
                    </a:srgbClr>
                  </a:outerShdw>
                </a:effectLst>
              </a:rPr>
              <a:t>spirometer</a:t>
            </a:r>
            <a:r>
              <a:rPr lang="en-US" sz="2400" b="1" dirty="0" smtClean="0">
                <a:effectLst>
                  <a:outerShdw blurRad="38100" dist="38100" dir="2700000" algn="tl">
                    <a:srgbClr val="000000">
                      <a:alpha val="43137"/>
                    </a:srgbClr>
                  </a:outerShdw>
                </a:effectLst>
              </a:rPr>
              <a:t>.</a:t>
            </a:r>
          </a:p>
          <a:p>
            <a:r>
              <a:rPr lang="en-US" sz="2400" b="1" u="sng" dirty="0" smtClean="0">
                <a:effectLst>
                  <a:outerShdw blurRad="38100" dist="38100" dir="2700000" algn="tl">
                    <a:srgbClr val="000000">
                      <a:alpha val="43137"/>
                    </a:srgbClr>
                  </a:outerShdw>
                </a:effectLst>
              </a:rPr>
              <a:t>The machine measures how much air you breathe out. It also measures how fast you can blow air out.</a:t>
            </a:r>
            <a:endParaRPr lang="en-US" sz="2400" b="1" u="sng"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p:cNvPicPr>
            <a:picLocks noChangeAspect="1" noChangeArrowheads="1"/>
          </p:cNvPicPr>
          <p:nvPr/>
        </p:nvPicPr>
        <p:blipFill>
          <a:blip r:embed="rId2" cstate="print"/>
          <a:srcRect l="2483" r="2708" b="46153"/>
          <a:stretch>
            <a:fillRect/>
          </a:stretch>
        </p:blipFill>
        <p:spPr bwMode="auto">
          <a:xfrm>
            <a:off x="185738" y="0"/>
            <a:ext cx="5334000" cy="3200400"/>
          </a:xfrm>
          <a:prstGeom prst="rect">
            <a:avLst/>
          </a:prstGeom>
          <a:noFill/>
          <a:ln w="9525">
            <a:solidFill>
              <a:schemeClr val="tx1"/>
            </a:solidFill>
            <a:miter lim="800000"/>
            <a:headEnd/>
            <a:tailEnd/>
          </a:ln>
        </p:spPr>
      </p:pic>
      <p:sp>
        <p:nvSpPr>
          <p:cNvPr id="10251" name="AutoShape 11"/>
          <p:cNvSpPr>
            <a:spLocks noChangeArrowheads="1"/>
          </p:cNvSpPr>
          <p:nvPr/>
        </p:nvSpPr>
        <p:spPr bwMode="auto">
          <a:xfrm rot="14499369">
            <a:off x="3695700" y="3009900"/>
            <a:ext cx="2644775" cy="1806575"/>
          </a:xfrm>
          <a:custGeom>
            <a:avLst/>
            <a:gdLst>
              <a:gd name="G0" fmla="+- 17311 0 0"/>
              <a:gd name="G1" fmla="+- 5664 0 0"/>
              <a:gd name="G2" fmla="+- 21600 0 5664"/>
              <a:gd name="G3" fmla="+- 10800 0 5664"/>
              <a:gd name="G4" fmla="+- 21600 0 17311"/>
              <a:gd name="G5" fmla="*/ G4 G3 10800"/>
              <a:gd name="G6" fmla="+- 21600 0 G5"/>
              <a:gd name="T0" fmla="*/ 17311 w 21600"/>
              <a:gd name="T1" fmla="*/ 0 h 21600"/>
              <a:gd name="T2" fmla="*/ 0 w 21600"/>
              <a:gd name="T3" fmla="*/ 10800 h 21600"/>
              <a:gd name="T4" fmla="*/ 1731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7311" y="0"/>
                </a:moveTo>
                <a:lnTo>
                  <a:pt x="17311" y="5664"/>
                </a:lnTo>
                <a:lnTo>
                  <a:pt x="3375" y="5664"/>
                </a:lnTo>
                <a:lnTo>
                  <a:pt x="3375" y="15936"/>
                </a:lnTo>
                <a:lnTo>
                  <a:pt x="17311" y="15936"/>
                </a:lnTo>
                <a:lnTo>
                  <a:pt x="17311" y="21600"/>
                </a:lnTo>
                <a:lnTo>
                  <a:pt x="21600" y="10800"/>
                </a:lnTo>
                <a:close/>
              </a:path>
              <a:path w="21600" h="21600">
                <a:moveTo>
                  <a:pt x="1350" y="5664"/>
                </a:moveTo>
                <a:lnTo>
                  <a:pt x="1350" y="15936"/>
                </a:lnTo>
                <a:lnTo>
                  <a:pt x="2700" y="15936"/>
                </a:lnTo>
                <a:lnTo>
                  <a:pt x="2700" y="5664"/>
                </a:lnTo>
                <a:close/>
              </a:path>
              <a:path w="21600" h="21600">
                <a:moveTo>
                  <a:pt x="0" y="5664"/>
                </a:moveTo>
                <a:lnTo>
                  <a:pt x="0" y="15936"/>
                </a:lnTo>
                <a:lnTo>
                  <a:pt x="675" y="15936"/>
                </a:lnTo>
                <a:lnTo>
                  <a:pt x="675" y="5664"/>
                </a:lnTo>
                <a:close/>
              </a:path>
            </a:pathLst>
          </a:custGeom>
          <a:gradFill rotWithShape="1">
            <a:gsLst>
              <a:gs pos="0">
                <a:schemeClr val="accent1">
                  <a:gamma/>
                  <a:shade val="46275"/>
                  <a:invGamma/>
                  <a:alpha val="0"/>
                </a:schemeClr>
              </a:gs>
              <a:gs pos="100000">
                <a:schemeClr val="accent1"/>
              </a:gs>
            </a:gsLst>
            <a:lin ang="0" scaled="1"/>
          </a:gradFill>
          <a:ln w="9525">
            <a:noFill/>
            <a:miter lim="800000"/>
            <a:headEnd/>
            <a:tailEnd/>
          </a:ln>
          <a:effectLst/>
        </p:spPr>
        <p:txBody>
          <a:bodyPr wrap="none" anchor="ctr"/>
          <a:lstStyle/>
          <a:p>
            <a:pPr>
              <a:defRPr/>
            </a:pPr>
            <a:endParaRPr lang="en-US" dirty="0">
              <a:latin typeface="Arial" charset="0"/>
              <a:cs typeface="Arial" charset="0"/>
            </a:endParaRPr>
          </a:p>
        </p:txBody>
      </p:sp>
      <p:grpSp>
        <p:nvGrpSpPr>
          <p:cNvPr id="2" name="Group 18"/>
          <p:cNvGrpSpPr>
            <a:grpSpLocks/>
          </p:cNvGrpSpPr>
          <p:nvPr/>
        </p:nvGrpSpPr>
        <p:grpSpPr bwMode="auto">
          <a:xfrm>
            <a:off x="0" y="4191000"/>
            <a:ext cx="3657600" cy="1985962"/>
            <a:chOff x="336" y="3069"/>
            <a:chExt cx="2304" cy="1251"/>
          </a:xfrm>
        </p:grpSpPr>
        <p:pic>
          <p:nvPicPr>
            <p:cNvPr id="5127" name="Picture 17" descr="paper-note-background4"/>
            <p:cNvPicPr>
              <a:picLocks noChangeAspect="1" noChangeArrowheads="1"/>
            </p:cNvPicPr>
            <p:nvPr/>
          </p:nvPicPr>
          <p:blipFill>
            <a:blip r:embed="rId3" cstate="print"/>
            <a:srcRect/>
            <a:stretch>
              <a:fillRect/>
            </a:stretch>
          </p:blipFill>
          <p:spPr bwMode="auto">
            <a:xfrm>
              <a:off x="336" y="3069"/>
              <a:ext cx="2304" cy="1251"/>
            </a:xfrm>
            <a:prstGeom prst="rect">
              <a:avLst/>
            </a:prstGeom>
            <a:noFill/>
            <a:ln w="9525">
              <a:noFill/>
              <a:miter lim="800000"/>
              <a:headEnd/>
              <a:tailEnd/>
            </a:ln>
          </p:spPr>
        </p:pic>
        <p:sp>
          <p:nvSpPr>
            <p:cNvPr id="5128" name="Text Box 12"/>
            <p:cNvSpPr txBox="1">
              <a:spLocks noChangeArrowheads="1"/>
            </p:cNvSpPr>
            <p:nvPr/>
          </p:nvSpPr>
          <p:spPr bwMode="auto">
            <a:xfrm>
              <a:off x="528" y="3503"/>
              <a:ext cx="1968" cy="750"/>
            </a:xfrm>
            <a:prstGeom prst="rect">
              <a:avLst/>
            </a:prstGeom>
            <a:noFill/>
            <a:ln w="9525">
              <a:noFill/>
              <a:miter lim="800000"/>
              <a:headEnd/>
              <a:tailEnd/>
            </a:ln>
          </p:spPr>
          <p:txBody>
            <a:bodyPr>
              <a:spAutoFit/>
            </a:bodyPr>
            <a:lstStyle/>
            <a:p>
              <a:pPr algn="l" rtl="0">
                <a:spcBef>
                  <a:spcPct val="50000"/>
                </a:spcBef>
              </a:pPr>
              <a:r>
                <a:rPr lang="en-US" dirty="0"/>
                <a:t>If FEV1 or FVC ^ By 12% after bronchodilator obstruction considered reversible.</a:t>
              </a:r>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76200" y="4872038"/>
            <a:ext cx="3657600" cy="1985962"/>
            <a:chOff x="336" y="3069"/>
            <a:chExt cx="2304" cy="1251"/>
          </a:xfrm>
        </p:grpSpPr>
        <p:pic>
          <p:nvPicPr>
            <p:cNvPr id="7185" name="Picture 11" descr="paper-note-background4"/>
            <p:cNvPicPr>
              <a:picLocks noChangeAspect="1" noChangeArrowheads="1"/>
            </p:cNvPicPr>
            <p:nvPr/>
          </p:nvPicPr>
          <p:blipFill>
            <a:blip r:embed="rId2" cstate="print"/>
            <a:srcRect/>
            <a:stretch>
              <a:fillRect/>
            </a:stretch>
          </p:blipFill>
          <p:spPr bwMode="auto">
            <a:xfrm>
              <a:off x="336" y="3069"/>
              <a:ext cx="2304" cy="1251"/>
            </a:xfrm>
            <a:prstGeom prst="rect">
              <a:avLst/>
            </a:prstGeom>
            <a:noFill/>
            <a:ln w="9525">
              <a:noFill/>
              <a:miter lim="800000"/>
              <a:headEnd/>
              <a:tailEnd/>
            </a:ln>
          </p:spPr>
        </p:pic>
        <p:sp>
          <p:nvSpPr>
            <p:cNvPr id="7186" name="Text Box 12"/>
            <p:cNvSpPr txBox="1">
              <a:spLocks noChangeArrowheads="1"/>
            </p:cNvSpPr>
            <p:nvPr/>
          </p:nvSpPr>
          <p:spPr bwMode="auto">
            <a:xfrm>
              <a:off x="528" y="3503"/>
              <a:ext cx="1968" cy="577"/>
            </a:xfrm>
            <a:prstGeom prst="rect">
              <a:avLst/>
            </a:prstGeom>
            <a:noFill/>
            <a:ln w="9525">
              <a:noFill/>
              <a:miter lim="800000"/>
              <a:headEnd/>
              <a:tailEnd/>
            </a:ln>
          </p:spPr>
          <p:txBody>
            <a:bodyPr>
              <a:spAutoFit/>
            </a:bodyPr>
            <a:lstStyle/>
            <a:p>
              <a:pPr algn="l" rtl="0">
                <a:spcBef>
                  <a:spcPct val="50000"/>
                </a:spcBef>
              </a:pPr>
              <a:r>
                <a:rPr lang="en-US" dirty="0"/>
                <a:t>In acute setting when patient is SOB, PEF is quickest method of diagnosis</a:t>
              </a:r>
            </a:p>
          </p:txBody>
        </p:sp>
      </p:grpSp>
      <p:sp>
        <p:nvSpPr>
          <p:cNvPr id="7171" name="Text Box 9"/>
          <p:cNvSpPr txBox="1">
            <a:spLocks noChangeArrowheads="1"/>
          </p:cNvSpPr>
          <p:nvPr/>
        </p:nvSpPr>
        <p:spPr bwMode="auto">
          <a:xfrm>
            <a:off x="1905000" y="152400"/>
            <a:ext cx="6172200" cy="579438"/>
          </a:xfrm>
          <a:prstGeom prst="rect">
            <a:avLst/>
          </a:prstGeom>
          <a:noFill/>
          <a:ln w="9525">
            <a:noFill/>
            <a:miter lim="800000"/>
            <a:headEnd/>
            <a:tailEnd/>
          </a:ln>
        </p:spPr>
        <p:txBody>
          <a:bodyPr>
            <a:spAutoFit/>
          </a:bodyPr>
          <a:lstStyle/>
          <a:p>
            <a:pPr algn="l">
              <a:spcBef>
                <a:spcPct val="50000"/>
              </a:spcBef>
            </a:pPr>
            <a:r>
              <a:rPr lang="en-US" sz="3200" b="1" dirty="0">
                <a:solidFill>
                  <a:schemeClr val="accent2"/>
                </a:solidFill>
              </a:rPr>
              <a:t>Peak Expiratory Flow</a:t>
            </a:r>
          </a:p>
        </p:txBody>
      </p:sp>
      <p:grpSp>
        <p:nvGrpSpPr>
          <p:cNvPr id="3" name="Group 18"/>
          <p:cNvGrpSpPr>
            <a:grpSpLocks/>
          </p:cNvGrpSpPr>
          <p:nvPr/>
        </p:nvGrpSpPr>
        <p:grpSpPr bwMode="auto">
          <a:xfrm>
            <a:off x="3276600" y="2244725"/>
            <a:ext cx="5567363" cy="1108075"/>
            <a:chOff x="144" y="768"/>
            <a:chExt cx="3507" cy="1008"/>
          </a:xfrm>
        </p:grpSpPr>
        <p:sp>
          <p:nvSpPr>
            <p:cNvPr id="7183" name="AutoShape 19"/>
            <p:cNvSpPr>
              <a:spLocks noChangeArrowheads="1"/>
            </p:cNvSpPr>
            <p:nvPr/>
          </p:nvSpPr>
          <p:spPr bwMode="auto">
            <a:xfrm>
              <a:off x="144" y="768"/>
              <a:ext cx="3507" cy="1008"/>
            </a:xfrm>
            <a:prstGeom prst="roundRect">
              <a:avLst>
                <a:gd name="adj" fmla="val 16667"/>
              </a:avLst>
            </a:prstGeom>
            <a:gradFill rotWithShape="1">
              <a:gsLst>
                <a:gs pos="0">
                  <a:srgbClr val="FF0000"/>
                </a:gs>
                <a:gs pos="100000">
                  <a:srgbClr val="FF3D3D"/>
                </a:gs>
              </a:gsLst>
              <a:lin ang="5400000" scaled="1"/>
            </a:gradFill>
            <a:ln w="76200" cmpd="tri">
              <a:solidFill>
                <a:srgbClr val="FF7C80"/>
              </a:solidFill>
              <a:round/>
              <a:headEnd/>
              <a:tailEnd/>
            </a:ln>
          </p:spPr>
          <p:txBody>
            <a:bodyPr wrap="none" anchor="ctr"/>
            <a:lstStyle/>
            <a:p>
              <a:endParaRPr lang="en-US"/>
            </a:p>
          </p:txBody>
        </p:sp>
        <p:sp>
          <p:nvSpPr>
            <p:cNvPr id="7184" name="Text Box 20"/>
            <p:cNvSpPr txBox="1">
              <a:spLocks noChangeArrowheads="1"/>
            </p:cNvSpPr>
            <p:nvPr/>
          </p:nvSpPr>
          <p:spPr bwMode="auto">
            <a:xfrm>
              <a:off x="240" y="855"/>
              <a:ext cx="3312" cy="916"/>
            </a:xfrm>
            <a:prstGeom prst="rect">
              <a:avLst/>
            </a:prstGeom>
            <a:noFill/>
            <a:ln w="9525">
              <a:noFill/>
              <a:miter lim="800000"/>
              <a:headEnd/>
              <a:tailEnd/>
            </a:ln>
          </p:spPr>
          <p:txBody>
            <a:bodyPr>
              <a:spAutoFit/>
            </a:bodyPr>
            <a:lstStyle/>
            <a:p>
              <a:pPr algn="l">
                <a:spcBef>
                  <a:spcPct val="50000"/>
                </a:spcBef>
              </a:pPr>
              <a:r>
                <a:rPr lang="en-US" sz="2000" b="1">
                  <a:solidFill>
                    <a:schemeClr val="bg1"/>
                  </a:solidFill>
                </a:rPr>
                <a:t>on waking prior to taking a bronchodilator and before bed after bronchodilator.</a:t>
              </a:r>
            </a:p>
          </p:txBody>
        </p:sp>
      </p:grpSp>
      <p:grpSp>
        <p:nvGrpSpPr>
          <p:cNvPr id="4" name="Group 24"/>
          <p:cNvGrpSpPr>
            <a:grpSpLocks/>
          </p:cNvGrpSpPr>
          <p:nvPr/>
        </p:nvGrpSpPr>
        <p:grpSpPr bwMode="auto">
          <a:xfrm>
            <a:off x="3276600" y="868363"/>
            <a:ext cx="5567363" cy="1189037"/>
            <a:chOff x="144" y="768"/>
            <a:chExt cx="3507" cy="1008"/>
          </a:xfrm>
        </p:grpSpPr>
        <p:sp>
          <p:nvSpPr>
            <p:cNvPr id="7181" name="AutoShape 25"/>
            <p:cNvSpPr>
              <a:spLocks noChangeArrowheads="1"/>
            </p:cNvSpPr>
            <p:nvPr/>
          </p:nvSpPr>
          <p:spPr bwMode="auto">
            <a:xfrm>
              <a:off x="144" y="768"/>
              <a:ext cx="3507" cy="1008"/>
            </a:xfrm>
            <a:prstGeom prst="roundRect">
              <a:avLst>
                <a:gd name="adj" fmla="val 16667"/>
              </a:avLst>
            </a:prstGeom>
            <a:gradFill rotWithShape="1">
              <a:gsLst>
                <a:gs pos="0">
                  <a:srgbClr val="FF0000"/>
                </a:gs>
                <a:gs pos="100000">
                  <a:srgbClr val="FF3D3D"/>
                </a:gs>
              </a:gsLst>
              <a:lin ang="5400000" scaled="1"/>
            </a:gradFill>
            <a:ln w="76200" cmpd="tri">
              <a:solidFill>
                <a:srgbClr val="FF7C80"/>
              </a:solidFill>
              <a:round/>
              <a:headEnd/>
              <a:tailEnd/>
            </a:ln>
          </p:spPr>
          <p:txBody>
            <a:bodyPr wrap="none" anchor="ctr"/>
            <a:lstStyle/>
            <a:p>
              <a:endParaRPr lang="en-US"/>
            </a:p>
          </p:txBody>
        </p:sp>
        <p:sp>
          <p:nvSpPr>
            <p:cNvPr id="7182" name="Text Box 26"/>
            <p:cNvSpPr txBox="1">
              <a:spLocks noChangeArrowheads="1"/>
            </p:cNvSpPr>
            <p:nvPr/>
          </p:nvSpPr>
          <p:spPr bwMode="auto">
            <a:xfrm>
              <a:off x="240" y="854"/>
              <a:ext cx="3312" cy="854"/>
            </a:xfrm>
            <a:prstGeom prst="rect">
              <a:avLst/>
            </a:prstGeom>
            <a:noFill/>
            <a:ln w="9525">
              <a:noFill/>
              <a:miter lim="800000"/>
              <a:headEnd/>
              <a:tailEnd/>
            </a:ln>
          </p:spPr>
          <p:txBody>
            <a:bodyPr>
              <a:spAutoFit/>
            </a:bodyPr>
            <a:lstStyle/>
            <a:p>
              <a:pPr algn="l">
                <a:spcBef>
                  <a:spcPct val="50000"/>
                </a:spcBef>
              </a:pPr>
              <a:r>
                <a:rPr lang="en-US" b="1">
                  <a:solidFill>
                    <a:schemeClr val="bg1"/>
                  </a:solidFill>
                </a:rPr>
                <a:t>Recommend in monitoring and</a:t>
              </a:r>
              <a:r>
                <a:rPr lang="en-US" sz="2000" b="1">
                  <a:solidFill>
                    <a:schemeClr val="bg1"/>
                  </a:solidFill>
                </a:rPr>
                <a:t> long term assessment of patient disease and response to treatment</a:t>
              </a:r>
            </a:p>
          </p:txBody>
        </p:sp>
      </p:grpSp>
      <p:grpSp>
        <p:nvGrpSpPr>
          <p:cNvPr id="5" name="Group 27"/>
          <p:cNvGrpSpPr>
            <a:grpSpLocks/>
          </p:cNvGrpSpPr>
          <p:nvPr/>
        </p:nvGrpSpPr>
        <p:grpSpPr bwMode="auto">
          <a:xfrm>
            <a:off x="3276600" y="3581400"/>
            <a:ext cx="5567363" cy="914400"/>
            <a:chOff x="144" y="768"/>
            <a:chExt cx="3507" cy="1008"/>
          </a:xfrm>
        </p:grpSpPr>
        <p:sp>
          <p:nvSpPr>
            <p:cNvPr id="7179" name="AutoShape 28"/>
            <p:cNvSpPr>
              <a:spLocks noChangeArrowheads="1"/>
            </p:cNvSpPr>
            <p:nvPr/>
          </p:nvSpPr>
          <p:spPr bwMode="auto">
            <a:xfrm>
              <a:off x="144" y="768"/>
              <a:ext cx="3507" cy="1008"/>
            </a:xfrm>
            <a:prstGeom prst="roundRect">
              <a:avLst>
                <a:gd name="adj" fmla="val 16667"/>
              </a:avLst>
            </a:prstGeom>
            <a:gradFill rotWithShape="1">
              <a:gsLst>
                <a:gs pos="0">
                  <a:srgbClr val="FF0000"/>
                </a:gs>
                <a:gs pos="100000">
                  <a:srgbClr val="FF3D3D"/>
                </a:gs>
              </a:gsLst>
              <a:lin ang="5400000" scaled="1"/>
            </a:gradFill>
            <a:ln w="76200" cmpd="tri">
              <a:solidFill>
                <a:srgbClr val="FF7C80"/>
              </a:solidFill>
              <a:round/>
              <a:headEnd/>
              <a:tailEnd/>
            </a:ln>
          </p:spPr>
          <p:txBody>
            <a:bodyPr wrap="none" anchor="ctr"/>
            <a:lstStyle/>
            <a:p>
              <a:endParaRPr lang="en-US"/>
            </a:p>
          </p:txBody>
        </p:sp>
        <p:sp>
          <p:nvSpPr>
            <p:cNvPr id="7180" name="Text Box 29"/>
            <p:cNvSpPr txBox="1">
              <a:spLocks noChangeArrowheads="1"/>
            </p:cNvSpPr>
            <p:nvPr/>
          </p:nvSpPr>
          <p:spPr bwMode="auto">
            <a:xfrm>
              <a:off x="240" y="854"/>
              <a:ext cx="3312" cy="773"/>
            </a:xfrm>
            <a:prstGeom prst="rect">
              <a:avLst/>
            </a:prstGeom>
            <a:noFill/>
            <a:ln w="9525">
              <a:noFill/>
              <a:miter lim="800000"/>
              <a:headEnd/>
              <a:tailEnd/>
            </a:ln>
          </p:spPr>
          <p:txBody>
            <a:bodyPr>
              <a:spAutoFit/>
            </a:bodyPr>
            <a:lstStyle/>
            <a:p>
              <a:pPr algn="l">
                <a:spcBef>
                  <a:spcPct val="50000"/>
                </a:spcBef>
              </a:pPr>
              <a:r>
                <a:rPr lang="en-US" sz="2000" b="1">
                  <a:solidFill>
                    <a:schemeClr val="bg1"/>
                  </a:solidFill>
                </a:rPr>
                <a:t>Also in assessment of possible occupational asthma.</a:t>
              </a:r>
            </a:p>
          </p:txBody>
        </p:sp>
      </p:grpSp>
      <p:grpSp>
        <p:nvGrpSpPr>
          <p:cNvPr id="6" name="Group 30"/>
          <p:cNvGrpSpPr>
            <a:grpSpLocks/>
          </p:cNvGrpSpPr>
          <p:nvPr/>
        </p:nvGrpSpPr>
        <p:grpSpPr bwMode="auto">
          <a:xfrm>
            <a:off x="5181600" y="4419600"/>
            <a:ext cx="3657600" cy="1527175"/>
            <a:chOff x="144" y="768"/>
            <a:chExt cx="3507" cy="1008"/>
          </a:xfrm>
        </p:grpSpPr>
        <p:sp>
          <p:nvSpPr>
            <p:cNvPr id="7177" name="AutoShape 31"/>
            <p:cNvSpPr>
              <a:spLocks noChangeArrowheads="1"/>
            </p:cNvSpPr>
            <p:nvPr/>
          </p:nvSpPr>
          <p:spPr bwMode="auto">
            <a:xfrm>
              <a:off x="144" y="768"/>
              <a:ext cx="3507" cy="1008"/>
            </a:xfrm>
            <a:prstGeom prst="roundRect">
              <a:avLst>
                <a:gd name="adj" fmla="val 16667"/>
              </a:avLst>
            </a:prstGeom>
            <a:gradFill rotWithShape="1">
              <a:gsLst>
                <a:gs pos="0">
                  <a:srgbClr val="FF6600"/>
                </a:gs>
                <a:gs pos="100000">
                  <a:srgbClr val="FF8B3D"/>
                </a:gs>
              </a:gsLst>
              <a:lin ang="5400000" scaled="1"/>
            </a:gradFill>
            <a:ln w="76200" cmpd="tri">
              <a:solidFill>
                <a:srgbClr val="FF6600"/>
              </a:solidFill>
              <a:round/>
              <a:headEnd/>
              <a:tailEnd/>
            </a:ln>
          </p:spPr>
          <p:txBody>
            <a:bodyPr wrap="none" anchor="ctr"/>
            <a:lstStyle/>
            <a:p>
              <a:endParaRPr lang="en-US"/>
            </a:p>
          </p:txBody>
        </p:sp>
        <p:sp>
          <p:nvSpPr>
            <p:cNvPr id="7178" name="Text Box 32"/>
            <p:cNvSpPr txBox="1">
              <a:spLocks noChangeArrowheads="1"/>
            </p:cNvSpPr>
            <p:nvPr/>
          </p:nvSpPr>
          <p:spPr bwMode="auto">
            <a:xfrm>
              <a:off x="240" y="854"/>
              <a:ext cx="3312" cy="874"/>
            </a:xfrm>
            <a:prstGeom prst="rect">
              <a:avLst/>
            </a:prstGeom>
            <a:noFill/>
            <a:ln w="9525">
              <a:noFill/>
              <a:miter lim="800000"/>
              <a:headEnd/>
              <a:tailEnd/>
            </a:ln>
          </p:spPr>
          <p:txBody>
            <a:bodyPr>
              <a:spAutoFit/>
            </a:bodyPr>
            <a:lstStyle/>
            <a:p>
              <a:pPr algn="l">
                <a:spcBef>
                  <a:spcPct val="50000"/>
                </a:spcBef>
              </a:pPr>
              <a:r>
                <a:rPr lang="en-US" sz="2000" b="1">
                  <a:solidFill>
                    <a:schemeClr val="bg1"/>
                  </a:solidFill>
                </a:rPr>
                <a:t>At least 4 time/daily</a:t>
              </a:r>
            </a:p>
            <a:p>
              <a:pPr algn="l">
                <a:spcBef>
                  <a:spcPct val="50000"/>
                </a:spcBef>
              </a:pPr>
              <a:r>
                <a:rPr lang="en-US" sz="2000" b="1">
                  <a:solidFill>
                    <a:schemeClr val="bg1"/>
                  </a:solidFill>
                </a:rPr>
                <a:t>for 2weeks at work</a:t>
              </a:r>
            </a:p>
            <a:p>
              <a:pPr algn="l">
                <a:spcBef>
                  <a:spcPct val="50000"/>
                </a:spcBef>
              </a:pPr>
              <a:r>
                <a:rPr lang="en-US" sz="2000" b="1">
                  <a:solidFill>
                    <a:schemeClr val="bg1"/>
                  </a:solidFill>
                </a:rPr>
                <a:t>And 2weeks off work</a:t>
              </a:r>
            </a:p>
          </p:txBody>
        </p:sp>
      </p:grpSp>
      <p:pic>
        <p:nvPicPr>
          <p:cNvPr id="7176" name="Picture 34" descr="l_MicroPeak"/>
          <p:cNvPicPr>
            <a:picLocks noChangeAspect="1" noChangeArrowheads="1"/>
          </p:cNvPicPr>
          <p:nvPr/>
        </p:nvPicPr>
        <p:blipFill>
          <a:blip r:embed="rId3" cstate="print"/>
          <a:srcRect r="8322"/>
          <a:stretch>
            <a:fillRect/>
          </a:stretch>
        </p:blipFill>
        <p:spPr bwMode="auto">
          <a:xfrm>
            <a:off x="0" y="1066800"/>
            <a:ext cx="3124200" cy="3505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File:Normal values for peak expiratory flow - EU scale.png">
            <a:hlinkClick r:id="rId2"/>
          </p:cNvPr>
          <p:cNvPicPr>
            <a:picLocks noChangeAspect="1" noChangeArrowheads="1"/>
          </p:cNvPicPr>
          <p:nvPr/>
        </p:nvPicPr>
        <p:blipFill>
          <a:blip r:embed="rId3" cstate="print">
            <a:clrChange>
              <a:clrFrom>
                <a:srgbClr val="FFFFFF"/>
              </a:clrFrom>
              <a:clrTo>
                <a:srgbClr val="FFFFFF">
                  <a:alpha val="0"/>
                </a:srgbClr>
              </a:clrTo>
            </a:clrChange>
          </a:blip>
          <a:srcRect t="6818"/>
          <a:stretch>
            <a:fillRect/>
          </a:stretch>
        </p:blipFill>
        <p:spPr bwMode="auto">
          <a:xfrm>
            <a:off x="3276600" y="609600"/>
            <a:ext cx="5876925" cy="6248400"/>
          </a:xfrm>
          <a:prstGeom prst="rect">
            <a:avLst/>
          </a:prstGeom>
          <a:noFill/>
          <a:ln w="9525">
            <a:noFill/>
            <a:miter lim="800000"/>
            <a:headEnd/>
            <a:tailEnd/>
          </a:ln>
        </p:spPr>
      </p:pic>
      <p:sp>
        <p:nvSpPr>
          <p:cNvPr id="13317" name="Rectangle 5"/>
          <p:cNvSpPr>
            <a:spLocks noChangeArrowheads="1"/>
          </p:cNvSpPr>
          <p:nvPr/>
        </p:nvSpPr>
        <p:spPr bwMode="auto">
          <a:xfrm>
            <a:off x="1847850" y="152400"/>
            <a:ext cx="4019550" cy="519113"/>
          </a:xfrm>
          <a:prstGeom prst="rect">
            <a:avLst/>
          </a:prstGeom>
          <a:noFill/>
          <a:ln w="9525">
            <a:noFill/>
            <a:miter lim="800000"/>
            <a:headEnd/>
            <a:tailEnd/>
          </a:ln>
          <a:effectLst/>
        </p:spPr>
        <p:txBody>
          <a:bodyPr wrap="none">
            <a:spAutoFit/>
          </a:bodyPr>
          <a:lstStyle/>
          <a:p>
            <a:pPr>
              <a:defRPr/>
            </a:pPr>
            <a:r>
              <a:rPr lang="en-US" sz="2800" b="1" dirty="0">
                <a:solidFill>
                  <a:schemeClr val="accent2"/>
                </a:solidFill>
                <a:effectLst>
                  <a:outerShdw blurRad="38100" dist="38100" dir="2700000" algn="tl">
                    <a:srgbClr val="C0C0C0"/>
                  </a:outerShdw>
                </a:effectLst>
                <a:latin typeface="Arial" charset="0"/>
                <a:cs typeface="Arial" charset="0"/>
              </a:rPr>
              <a:t>How PEF test is done?</a:t>
            </a:r>
          </a:p>
        </p:txBody>
      </p:sp>
      <p:pic>
        <p:nvPicPr>
          <p:cNvPr id="8196" name="Picture 6" descr="Boy Blowing Into Spirometer"/>
          <p:cNvPicPr>
            <a:picLocks noChangeAspect="1" noChangeArrowheads="1"/>
          </p:cNvPicPr>
          <p:nvPr/>
        </p:nvPicPr>
        <p:blipFill>
          <a:blip r:embed="rId4" cstate="print"/>
          <a:srcRect/>
          <a:stretch>
            <a:fillRect/>
          </a:stretch>
        </p:blipFill>
        <p:spPr bwMode="auto">
          <a:xfrm>
            <a:off x="76200" y="1066800"/>
            <a:ext cx="3048000" cy="3190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304800" y="152400"/>
            <a:ext cx="8534400" cy="519113"/>
          </a:xfrm>
          <a:prstGeom prst="rect">
            <a:avLst/>
          </a:prstGeom>
          <a:gradFill rotWithShape="1">
            <a:gsLst>
              <a:gs pos="0">
                <a:schemeClr val="bg1">
                  <a:gamma/>
                  <a:shade val="46275"/>
                  <a:invGamma/>
                  <a:alpha val="0"/>
                </a:schemeClr>
              </a:gs>
              <a:gs pos="50000">
                <a:schemeClr val="bg1"/>
              </a:gs>
              <a:gs pos="100000">
                <a:schemeClr val="bg1">
                  <a:gamma/>
                  <a:shade val="46275"/>
                  <a:invGamma/>
                  <a:alpha val="0"/>
                </a:schemeClr>
              </a:gs>
            </a:gsLst>
            <a:lin ang="5400000" scaled="1"/>
          </a:gradFill>
          <a:ln w="9525">
            <a:noFill/>
            <a:miter lim="800000"/>
            <a:headEnd/>
            <a:tailEnd/>
          </a:ln>
          <a:effectLst/>
        </p:spPr>
        <p:txBody>
          <a:bodyPr anchor="ctr">
            <a:spAutoFit/>
          </a:bodyPr>
          <a:lstStyle/>
          <a:p>
            <a:pPr algn="l">
              <a:defRPr/>
            </a:pPr>
            <a:r>
              <a:rPr lang="en-US" sz="2800" b="1" dirty="0">
                <a:solidFill>
                  <a:schemeClr val="accent2"/>
                </a:solidFill>
                <a:effectLst>
                  <a:outerShdw blurRad="38100" dist="38100" dir="2700000" algn="tl">
                    <a:srgbClr val="C0C0C0"/>
                  </a:outerShdw>
                </a:effectLst>
                <a:latin typeface="Arial" charset="0"/>
                <a:cs typeface="Arial" charset="0"/>
              </a:rPr>
              <a:t>Bronchoprovocation Challenge Testing</a:t>
            </a:r>
            <a:r>
              <a:rPr lang="ar-SA" sz="2800" b="1" dirty="0">
                <a:solidFill>
                  <a:schemeClr val="accent2"/>
                </a:solidFill>
                <a:effectLst>
                  <a:outerShdw blurRad="38100" dist="38100" dir="2700000" algn="tl">
                    <a:srgbClr val="C0C0C0"/>
                  </a:outerShdw>
                </a:effectLst>
                <a:latin typeface="Arial" charset="0"/>
                <a:cs typeface="Arial" charset="0"/>
              </a:rPr>
              <a:t> </a:t>
            </a:r>
          </a:p>
        </p:txBody>
      </p:sp>
      <p:sp>
        <p:nvSpPr>
          <p:cNvPr id="11273" name="Rectangle 9"/>
          <p:cNvSpPr>
            <a:spLocks noChangeArrowheads="1"/>
          </p:cNvSpPr>
          <p:nvPr/>
        </p:nvSpPr>
        <p:spPr bwMode="auto">
          <a:xfrm>
            <a:off x="2895600" y="685800"/>
            <a:ext cx="5791200" cy="701675"/>
          </a:xfrm>
          <a:prstGeom prst="rect">
            <a:avLst/>
          </a:prstGeom>
          <a:gradFill rotWithShape="1">
            <a:gsLst>
              <a:gs pos="0">
                <a:schemeClr val="bg1"/>
              </a:gs>
              <a:gs pos="100000">
                <a:schemeClr val="bg1">
                  <a:alpha val="83000"/>
                </a:schemeClr>
              </a:gs>
            </a:gsLst>
            <a:path path="shape">
              <a:fillToRect l="50000" t="50000" r="50000" b="50000"/>
            </a:path>
          </a:gradFill>
          <a:ln w="9525">
            <a:noFill/>
            <a:miter lim="800000"/>
            <a:headEnd/>
            <a:tailEnd/>
          </a:ln>
          <a:effectLst/>
        </p:spPr>
        <p:txBody>
          <a:bodyPr anchor="ctr">
            <a:spAutoFit/>
          </a:bodyPr>
          <a:lstStyle/>
          <a:p>
            <a:pPr algn="l">
              <a:defRPr/>
            </a:pPr>
            <a:r>
              <a:rPr lang="en-US" sz="2000" b="1" dirty="0">
                <a:effectLst>
                  <a:outerShdw blurRad="38100" dist="38100" dir="2700000" algn="tl">
                    <a:srgbClr val="C0C0C0"/>
                  </a:outerShdw>
                </a:effectLst>
                <a:latin typeface="Arial" charset="0"/>
                <a:cs typeface="Arial" charset="0"/>
              </a:rPr>
              <a:t>It evaluate the airway narrowing in response to stimuli.</a:t>
            </a:r>
            <a:endParaRPr lang="ar-SA" sz="2000" b="1" dirty="0">
              <a:effectLst>
                <a:outerShdw blurRad="38100" dist="38100" dir="2700000" algn="tl">
                  <a:srgbClr val="C0C0C0"/>
                </a:outerShdw>
              </a:effectLst>
              <a:latin typeface="Arial" charset="0"/>
              <a:cs typeface="Arial" charset="0"/>
            </a:endParaRPr>
          </a:p>
        </p:txBody>
      </p:sp>
      <p:sp>
        <p:nvSpPr>
          <p:cNvPr id="11274" name="Rectangle 10"/>
          <p:cNvSpPr>
            <a:spLocks noChangeArrowheads="1"/>
          </p:cNvSpPr>
          <p:nvPr/>
        </p:nvSpPr>
        <p:spPr bwMode="auto">
          <a:xfrm>
            <a:off x="2895600" y="3352800"/>
            <a:ext cx="5518150" cy="366713"/>
          </a:xfrm>
          <a:prstGeom prst="rect">
            <a:avLst/>
          </a:prstGeom>
          <a:solidFill>
            <a:srgbClr val="FF0000"/>
          </a:solidFill>
          <a:ln w="9525">
            <a:noFill/>
            <a:miter lim="800000"/>
            <a:headEnd/>
            <a:tailEnd/>
          </a:ln>
        </p:spPr>
        <p:txBody>
          <a:bodyPr wrap="none" anchor="ctr">
            <a:spAutoFit/>
          </a:bodyPr>
          <a:lstStyle/>
          <a:p>
            <a:pPr algn="l" rtl="0"/>
            <a:r>
              <a:rPr lang="en-US" b="1">
                <a:solidFill>
                  <a:schemeClr val="bg1"/>
                </a:solidFill>
              </a:rPr>
              <a:t>How is Bronchoprovocation Testing Preformed</a:t>
            </a:r>
            <a:r>
              <a:rPr lang="ar-SA" b="1">
                <a:solidFill>
                  <a:schemeClr val="bg1"/>
                </a:solidFill>
              </a:rPr>
              <a:t>?</a:t>
            </a:r>
            <a:r>
              <a:rPr lang="ar-SA">
                <a:solidFill>
                  <a:schemeClr val="bg1"/>
                </a:solidFill>
              </a:rPr>
              <a:t> </a:t>
            </a:r>
          </a:p>
        </p:txBody>
      </p:sp>
      <p:sp>
        <p:nvSpPr>
          <p:cNvPr id="11272" name="Rectangle 8"/>
          <p:cNvSpPr>
            <a:spLocks noChangeArrowheads="1"/>
          </p:cNvSpPr>
          <p:nvPr/>
        </p:nvSpPr>
        <p:spPr bwMode="auto">
          <a:xfrm>
            <a:off x="2308013" y="1600200"/>
            <a:ext cx="5997787" cy="1433512"/>
          </a:xfrm>
          <a:prstGeom prst="rect">
            <a:avLst/>
          </a:prstGeom>
          <a:gradFill rotWithShape="1">
            <a:gsLst>
              <a:gs pos="0">
                <a:schemeClr val="bg1"/>
              </a:gs>
              <a:gs pos="100000">
                <a:schemeClr val="bg1">
                  <a:alpha val="83000"/>
                </a:schemeClr>
              </a:gs>
            </a:gsLst>
            <a:path path="shape">
              <a:fillToRect l="50000" t="50000" r="50000" b="50000"/>
            </a:path>
          </a:gradFill>
          <a:ln w="9525">
            <a:noFill/>
            <a:miter lim="800000"/>
            <a:headEnd/>
            <a:tailEnd/>
          </a:ln>
          <a:effectLst/>
        </p:spPr>
        <p:txBody>
          <a:bodyPr anchor="ctr">
            <a:spAutoFit/>
          </a:bodyPr>
          <a:lstStyle/>
          <a:p>
            <a:pPr algn="l">
              <a:defRPr/>
            </a:pPr>
            <a:r>
              <a:rPr lang="en-US" sz="2000" b="1" dirty="0">
                <a:effectLst>
                  <a:outerShdw blurRad="38100" dist="38100" dir="2700000" algn="tl">
                    <a:srgbClr val="C0C0C0"/>
                  </a:outerShdw>
                </a:effectLst>
                <a:latin typeface="Arial" charset="0"/>
                <a:cs typeface="Arial" charset="0"/>
              </a:rPr>
              <a:t>Not for everyone!  only done when symptoms suggest asthma, but normal spirometry</a:t>
            </a:r>
            <a:r>
              <a:rPr lang="en-US" sz="2000" dirty="0">
                <a:latin typeface="Arial" charset="0"/>
                <a:cs typeface="Arial" charset="0"/>
              </a:rPr>
              <a:t> , </a:t>
            </a:r>
            <a:r>
              <a:rPr lang="en-US" sz="2000" b="1" dirty="0">
                <a:effectLst>
                  <a:outerShdw blurRad="38100" dist="38100" dir="2700000" algn="tl">
                    <a:srgbClr val="C0C0C0"/>
                  </a:outerShdw>
                </a:effectLst>
                <a:latin typeface="Arial" charset="0"/>
                <a:cs typeface="Arial" charset="0"/>
              </a:rPr>
              <a:t>it may cause a severe asthma attack .</a:t>
            </a:r>
          </a:p>
          <a:p>
            <a:pPr algn="l">
              <a:defRPr/>
            </a:pPr>
            <a:endParaRPr lang="en-US" sz="800" dirty="0">
              <a:latin typeface="Arial" charset="0"/>
              <a:cs typeface="Arial" charset="0"/>
            </a:endParaRPr>
          </a:p>
          <a:p>
            <a:pPr algn="l" rtl="0">
              <a:buFontTx/>
              <a:buChar char="•"/>
              <a:defRPr/>
            </a:pPr>
            <a:r>
              <a:rPr lang="en-US" sz="2000" b="1" dirty="0">
                <a:latin typeface="Arial" charset="0"/>
                <a:cs typeface="Arial" charset="0"/>
              </a:rPr>
              <a:t> Also used for diagnosis of </a:t>
            </a:r>
            <a:r>
              <a:rPr lang="en-US" b="1" dirty="0">
                <a:latin typeface="Arial" charset="0"/>
                <a:cs typeface="Arial" charset="0"/>
              </a:rPr>
              <a:t>occupational asthma</a:t>
            </a:r>
            <a:endParaRPr lang="ar-SA" b="1" dirty="0">
              <a:latin typeface="Arial" charset="0"/>
              <a:cs typeface="Arial" charset="0"/>
            </a:endParaRPr>
          </a:p>
        </p:txBody>
      </p:sp>
      <p:sp>
        <p:nvSpPr>
          <p:cNvPr id="11276" name="Rectangle 12"/>
          <p:cNvSpPr>
            <a:spLocks noChangeArrowheads="1"/>
          </p:cNvSpPr>
          <p:nvPr/>
        </p:nvSpPr>
        <p:spPr bwMode="auto">
          <a:xfrm>
            <a:off x="2971800" y="3733800"/>
            <a:ext cx="5867400" cy="2425700"/>
          </a:xfrm>
          <a:prstGeom prst="rect">
            <a:avLst/>
          </a:prstGeom>
          <a:noFill/>
          <a:ln w="9525">
            <a:noFill/>
            <a:miter lim="800000"/>
            <a:headEnd/>
            <a:tailEnd/>
          </a:ln>
        </p:spPr>
        <p:txBody>
          <a:bodyPr anchor="ctr">
            <a:spAutoFit/>
          </a:bodyPr>
          <a:lstStyle/>
          <a:p>
            <a:pPr marL="342900" indent="-342900" algn="l" rtl="0">
              <a:spcBef>
                <a:spcPct val="55000"/>
              </a:spcBef>
              <a:buFontTx/>
              <a:buAutoNum type="arabicPeriod"/>
            </a:pPr>
            <a:r>
              <a:rPr lang="en-US" sz="2000" b="1" dirty="0"/>
              <a:t>Perform a </a:t>
            </a:r>
            <a:r>
              <a:rPr lang="en-US" sz="2000" b="1" dirty="0" err="1"/>
              <a:t>spirometry</a:t>
            </a:r>
            <a:r>
              <a:rPr lang="en-US" sz="2000" b="1" dirty="0"/>
              <a:t> test.</a:t>
            </a:r>
          </a:p>
          <a:p>
            <a:pPr marL="342900" indent="-342900" algn="l" rtl="0">
              <a:spcBef>
                <a:spcPct val="55000"/>
              </a:spcBef>
              <a:buFontTx/>
              <a:buAutoNum type="arabicPeriod"/>
            </a:pPr>
            <a:r>
              <a:rPr lang="en-US" sz="2000" b="1" dirty="0"/>
              <a:t>Inhale a </a:t>
            </a:r>
            <a:r>
              <a:rPr lang="en-US" sz="2000" b="1" dirty="0" err="1"/>
              <a:t>nebulized</a:t>
            </a:r>
            <a:r>
              <a:rPr lang="en-US" sz="2000" b="1" dirty="0"/>
              <a:t> aerosol with </a:t>
            </a:r>
            <a:r>
              <a:rPr lang="en-US" sz="2000" b="1" dirty="0" err="1"/>
              <a:t>methacholine</a:t>
            </a:r>
            <a:r>
              <a:rPr lang="en-US" sz="2000" b="1" dirty="0"/>
              <a:t> or histamine.   </a:t>
            </a:r>
          </a:p>
          <a:p>
            <a:pPr marL="342900" indent="-342900" algn="l" rtl="0">
              <a:spcBef>
                <a:spcPct val="55000"/>
              </a:spcBef>
              <a:buFontTx/>
              <a:buAutoNum type="arabicPeriod"/>
            </a:pPr>
            <a:r>
              <a:rPr lang="en-US" sz="2000" b="1" dirty="0"/>
              <a:t>Perform another </a:t>
            </a:r>
            <a:r>
              <a:rPr lang="en-US" sz="2000" b="1" dirty="0" err="1"/>
              <a:t>spirometry</a:t>
            </a:r>
            <a:r>
              <a:rPr lang="en-US" sz="2000" b="1" dirty="0"/>
              <a:t>  after </a:t>
            </a:r>
            <a:r>
              <a:rPr lang="en-US" sz="2000" b="1" dirty="0" err="1"/>
              <a:t>nebulized</a:t>
            </a:r>
            <a:r>
              <a:rPr lang="en-US" sz="2000" b="1" dirty="0"/>
              <a:t> the </a:t>
            </a:r>
            <a:r>
              <a:rPr lang="en-US" b="1" dirty="0"/>
              <a:t>aerosol</a:t>
            </a:r>
            <a:r>
              <a:rPr lang="en-US" sz="2000" b="1" dirty="0"/>
              <a:t>.</a:t>
            </a:r>
          </a:p>
          <a:p>
            <a:pPr marL="342900" indent="-342900" algn="l" rtl="0">
              <a:spcBef>
                <a:spcPct val="55000"/>
              </a:spcBef>
              <a:buFontTx/>
              <a:buAutoNum type="arabicPeriod"/>
            </a:pPr>
            <a:r>
              <a:rPr lang="en-US" sz="2000" b="1" dirty="0"/>
              <a:t> See if there is decrease in FEV1</a:t>
            </a:r>
            <a:r>
              <a:rPr lang="ar-SA" sz="2000" b="1" dirty="0" err="1"/>
              <a:t>.</a:t>
            </a:r>
            <a:r>
              <a:rPr lang="ar-SA" sz="2000" b="1" dirty="0"/>
              <a:t> </a:t>
            </a:r>
          </a:p>
        </p:txBody>
      </p:sp>
      <p:sp>
        <p:nvSpPr>
          <p:cNvPr id="11278" name="Rectangle 14"/>
          <p:cNvSpPr>
            <a:spLocks noChangeArrowheads="1"/>
          </p:cNvSpPr>
          <p:nvPr/>
        </p:nvSpPr>
        <p:spPr bwMode="auto">
          <a:xfrm>
            <a:off x="3048000" y="6303963"/>
            <a:ext cx="5791200" cy="406400"/>
          </a:xfrm>
          <a:prstGeom prst="rect">
            <a:avLst/>
          </a:prstGeom>
          <a:solidFill>
            <a:schemeClr val="bg1"/>
          </a:solidFill>
          <a:ln w="9525">
            <a:solidFill>
              <a:srgbClr val="FF0000"/>
            </a:solidFill>
            <a:miter lim="800000"/>
            <a:headEnd/>
            <a:tailEnd/>
          </a:ln>
          <a:effectLst/>
        </p:spPr>
        <p:txBody>
          <a:bodyPr anchor="ctr">
            <a:spAutoFit/>
          </a:bodyPr>
          <a:lstStyle/>
          <a:p>
            <a:pPr algn="l">
              <a:defRPr/>
            </a:pPr>
            <a:r>
              <a:rPr lang="en-US" sz="2000" b="1" dirty="0">
                <a:effectLst>
                  <a:outerShdw blurRad="38100" dist="38100" dir="2700000" algn="tl">
                    <a:srgbClr val="C0C0C0"/>
                  </a:outerShdw>
                </a:effectLst>
                <a:latin typeface="Arial" charset="0"/>
                <a:cs typeface="Arial" charset="0"/>
              </a:rPr>
              <a:t>Hyperresponsive will develop at lower doses</a:t>
            </a:r>
            <a:endParaRPr lang="ar-SA" sz="2000" dirty="0">
              <a:latin typeface="Arial" charset="0"/>
              <a:cs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a:off x="990600" y="2286000"/>
            <a:ext cx="7391400" cy="2971800"/>
          </a:xfrm>
          <a:prstGeom prst="flowChartPunchedTap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C000"/>
                </a:solidFill>
                <a:latin typeface="Calibri" pitchFamily="34" charset="0"/>
                <a:cs typeface="Calibri" pitchFamily="34" charset="0"/>
              </a:rPr>
              <a:t>Asthma cannot be cured but its symptoms can be controlled with proper environmental changes and medication !</a:t>
            </a: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1835150" y="152400"/>
            <a:ext cx="4032250" cy="923925"/>
          </a:xfrm>
          <a:prstGeom prst="rect">
            <a:avLst/>
          </a:prstGeom>
          <a:noFill/>
          <a:ln w="9525">
            <a:noFill/>
            <a:miter lim="800000"/>
            <a:headEnd/>
            <a:tailEnd/>
          </a:ln>
          <a:effectLst/>
        </p:spPr>
        <p:txBody>
          <a:bodyPr wrap="none">
            <a:spAutoFit/>
          </a:bodyPr>
          <a:lstStyle/>
          <a:p>
            <a:pPr>
              <a:defRPr/>
            </a:pPr>
            <a:r>
              <a:rPr lang="en-US" sz="5400" b="1" dirty="0">
                <a:solidFill>
                  <a:schemeClr val="accent2"/>
                </a:solidFill>
                <a:effectLst>
                  <a:outerShdw blurRad="38100" dist="38100" dir="2700000" algn="tl">
                    <a:srgbClr val="C0C0C0"/>
                  </a:outerShdw>
                </a:effectLst>
                <a:latin typeface="Arial" charset="0"/>
                <a:cs typeface="Arial" charset="0"/>
              </a:rPr>
              <a:t>Chest X-ray</a:t>
            </a:r>
          </a:p>
        </p:txBody>
      </p:sp>
      <p:sp>
        <p:nvSpPr>
          <p:cNvPr id="10244" name="Rectangle 5"/>
          <p:cNvSpPr>
            <a:spLocks noChangeArrowheads="1"/>
          </p:cNvSpPr>
          <p:nvPr/>
        </p:nvSpPr>
        <p:spPr bwMode="auto">
          <a:xfrm>
            <a:off x="76200" y="1347788"/>
            <a:ext cx="5867400" cy="5538787"/>
          </a:xfrm>
          <a:prstGeom prst="rect">
            <a:avLst/>
          </a:prstGeom>
          <a:noFill/>
          <a:ln w="9525">
            <a:noFill/>
            <a:miter lim="800000"/>
            <a:headEnd/>
            <a:tailEnd/>
          </a:ln>
        </p:spPr>
        <p:txBody>
          <a:bodyPr anchor="ctr">
            <a:spAutoFit/>
          </a:bodyPr>
          <a:lstStyle/>
          <a:p>
            <a:pPr marL="342900" indent="-342900" algn="l" rtl="0">
              <a:spcBef>
                <a:spcPct val="55000"/>
              </a:spcBef>
              <a:buFontTx/>
              <a:buChar char="•"/>
            </a:pPr>
            <a:r>
              <a:rPr lang="en-US" sz="2400" b="1" dirty="0"/>
              <a:t>Not recommended as routine</a:t>
            </a:r>
            <a:r>
              <a:rPr lang="en-US" sz="2400" dirty="0"/>
              <a:t> </a:t>
            </a:r>
            <a:r>
              <a:rPr lang="en-US" sz="2400" b="1" dirty="0"/>
              <a:t>Investigation</a:t>
            </a:r>
            <a:endParaRPr lang="en-US" sz="3200" b="1" dirty="0"/>
          </a:p>
          <a:p>
            <a:pPr marL="342900" indent="-342900" algn="l" rtl="0">
              <a:spcBef>
                <a:spcPct val="55000"/>
              </a:spcBef>
              <a:buFontTx/>
              <a:buChar char="•"/>
            </a:pPr>
            <a:r>
              <a:rPr lang="en-US" sz="2400" b="1" dirty="0">
                <a:solidFill>
                  <a:srgbClr val="FF6600"/>
                </a:solidFill>
              </a:rPr>
              <a:t>Normal in mild cases.</a:t>
            </a:r>
          </a:p>
          <a:p>
            <a:pPr marL="342900" indent="-342900" algn="l" rtl="0">
              <a:spcBef>
                <a:spcPct val="55000"/>
              </a:spcBef>
              <a:buFontTx/>
              <a:buChar char="•"/>
            </a:pPr>
            <a:r>
              <a:rPr lang="en-US" sz="2400" b="1" dirty="0"/>
              <a:t>Only Sever asthma reveals hyperinflation</a:t>
            </a:r>
          </a:p>
          <a:p>
            <a:pPr marL="342900" indent="-342900" algn="l" rtl="0">
              <a:spcBef>
                <a:spcPct val="55000"/>
              </a:spcBef>
              <a:buFontTx/>
              <a:buChar char="•"/>
            </a:pPr>
            <a:r>
              <a:rPr lang="en-US" sz="2400" b="1" dirty="0"/>
              <a:t>Recommended in the evaluation of severe "difficult-to-control" asthma or in atypical symptoms</a:t>
            </a:r>
          </a:p>
          <a:p>
            <a:pPr marL="342900" indent="-342900" algn="l" rtl="0">
              <a:spcBef>
                <a:spcPct val="55000"/>
              </a:spcBef>
              <a:buFontTx/>
              <a:buChar char="•"/>
            </a:pPr>
            <a:r>
              <a:rPr lang="en-US" sz="2400" b="1" dirty="0">
                <a:solidFill>
                  <a:srgbClr val="FF6600"/>
                </a:solidFill>
              </a:rPr>
              <a:t>Used to exclude other condition (mass with tracheal compression ,</a:t>
            </a:r>
            <a:r>
              <a:rPr lang="en-US" sz="2400" b="1" dirty="0" err="1">
                <a:solidFill>
                  <a:srgbClr val="FF6600"/>
                </a:solidFill>
              </a:rPr>
              <a:t>pneumothorax</a:t>
            </a:r>
            <a:r>
              <a:rPr lang="en-US" sz="2400" b="1" dirty="0">
                <a:solidFill>
                  <a:srgbClr val="FF6600"/>
                </a:solidFill>
              </a:rPr>
              <a:t>)</a:t>
            </a:r>
          </a:p>
          <a:p>
            <a:pPr marL="342900" indent="-342900" algn="l" rtl="0">
              <a:spcBef>
                <a:spcPct val="55000"/>
              </a:spcBef>
            </a:pPr>
            <a:endParaRPr lang="en-US" sz="2400" b="1"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sar"/>
          <p:cNvPicPr>
            <a:picLocks noChangeAspect="1" noChangeArrowheads="1"/>
          </p:cNvPicPr>
          <p:nvPr/>
        </p:nvPicPr>
        <p:blipFill>
          <a:blip r:embed="rId2" cstate="print"/>
          <a:srcRect r="5746" b="29530"/>
          <a:stretch>
            <a:fillRect/>
          </a:stretch>
        </p:blipFill>
        <p:spPr bwMode="auto">
          <a:xfrm>
            <a:off x="4648200" y="0"/>
            <a:ext cx="5029200" cy="4648200"/>
          </a:xfrm>
          <a:prstGeom prst="rect">
            <a:avLst/>
          </a:prstGeom>
          <a:noFill/>
          <a:ln w="76200">
            <a:solidFill>
              <a:srgbClr val="5F5F5F"/>
            </a:solidFill>
            <a:miter lim="800000"/>
            <a:headEnd/>
            <a:tailEnd/>
          </a:ln>
        </p:spPr>
      </p:pic>
      <p:pic>
        <p:nvPicPr>
          <p:cNvPr id="11267" name="Picture 5" descr="loadMedia"/>
          <p:cNvPicPr>
            <a:picLocks noChangeAspect="1" noChangeArrowheads="1"/>
          </p:cNvPicPr>
          <p:nvPr/>
        </p:nvPicPr>
        <p:blipFill>
          <a:blip r:embed="rId3" cstate="print">
            <a:lum contrast="24000"/>
          </a:blip>
          <a:srcRect l="8749" r="8749"/>
          <a:stretch>
            <a:fillRect/>
          </a:stretch>
        </p:blipFill>
        <p:spPr bwMode="auto">
          <a:xfrm>
            <a:off x="-76200" y="990600"/>
            <a:ext cx="4589463" cy="5562600"/>
          </a:xfrm>
          <a:prstGeom prst="rect">
            <a:avLst/>
          </a:prstGeom>
          <a:noFill/>
          <a:ln w="76200">
            <a:solidFill>
              <a:srgbClr val="000000"/>
            </a:solidFill>
            <a:miter lim="800000"/>
            <a:headEnd/>
            <a:tailEnd/>
          </a:ln>
        </p:spPr>
      </p:pic>
      <p:sp>
        <p:nvSpPr>
          <p:cNvPr id="12296" name="Text Box 8"/>
          <p:cNvSpPr txBox="1">
            <a:spLocks noChangeArrowheads="1"/>
          </p:cNvSpPr>
          <p:nvPr/>
        </p:nvSpPr>
        <p:spPr bwMode="auto">
          <a:xfrm>
            <a:off x="6172200" y="4191000"/>
            <a:ext cx="1905000" cy="366713"/>
          </a:xfrm>
          <a:prstGeom prst="rect">
            <a:avLst/>
          </a:prstGeom>
          <a:noFill/>
          <a:ln w="9525">
            <a:noFill/>
            <a:miter lim="800000"/>
            <a:headEnd/>
            <a:tailEnd/>
          </a:ln>
          <a:effectLst/>
        </p:spPr>
        <p:txBody>
          <a:bodyPr>
            <a:spAutoFit/>
          </a:bodyPr>
          <a:lstStyle/>
          <a:p>
            <a:pPr algn="ctr">
              <a:spcBef>
                <a:spcPct val="50000"/>
              </a:spcBef>
              <a:defRPr/>
            </a:pPr>
            <a:r>
              <a:rPr lang="en-US" b="1" dirty="0">
                <a:effectLst>
                  <a:outerShdw blurRad="38100" dist="38100" dir="2700000" algn="tl">
                    <a:srgbClr val="C0C0C0"/>
                  </a:outerShdw>
                </a:effectLst>
                <a:latin typeface="Arial" charset="0"/>
                <a:cs typeface="Arial" charset="0"/>
              </a:rPr>
              <a:t>NORMAL</a:t>
            </a:r>
          </a:p>
        </p:txBody>
      </p:sp>
      <p:sp>
        <p:nvSpPr>
          <p:cNvPr id="12297" name="Text Box 9"/>
          <p:cNvSpPr txBox="1">
            <a:spLocks noChangeArrowheads="1"/>
          </p:cNvSpPr>
          <p:nvPr/>
        </p:nvSpPr>
        <p:spPr bwMode="auto">
          <a:xfrm>
            <a:off x="1066800" y="6186488"/>
            <a:ext cx="2362200" cy="366712"/>
          </a:xfrm>
          <a:prstGeom prst="rect">
            <a:avLst/>
          </a:prstGeom>
          <a:noFill/>
          <a:ln w="9525">
            <a:noFill/>
            <a:miter lim="800000"/>
            <a:headEnd/>
            <a:tailEnd/>
          </a:ln>
          <a:effectLst/>
        </p:spPr>
        <p:txBody>
          <a:bodyPr>
            <a:spAutoFit/>
          </a:bodyPr>
          <a:lstStyle/>
          <a:p>
            <a:pPr algn="ctr">
              <a:spcBef>
                <a:spcPct val="50000"/>
              </a:spcBef>
              <a:defRPr/>
            </a:pPr>
            <a:r>
              <a:rPr lang="en-US" b="1" dirty="0">
                <a:effectLst>
                  <a:outerShdw blurRad="38100" dist="38100" dir="2700000" algn="tl">
                    <a:srgbClr val="C0C0C0"/>
                  </a:outerShdw>
                </a:effectLst>
                <a:latin typeface="Arial" charset="0"/>
                <a:cs typeface="Arial" charset="0"/>
              </a:rPr>
              <a:t>HYPERINFLATION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fade">
                                      <p:cBhvr>
                                        <p:cTn id="7" dur="2000"/>
                                        <p:tgtEl>
                                          <p:spTgt spid="122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7"/>
                                        </p:tgtEl>
                                        <p:attrNameLst>
                                          <p:attrName>style.visibility</p:attrName>
                                        </p:attrNameLst>
                                      </p:cBhvr>
                                      <p:to>
                                        <p:strVal val="visible"/>
                                      </p:to>
                                    </p:set>
                                    <p:animEffect transition="in" filter="fade">
                                      <p:cBhvr>
                                        <p:cTn id="10" dur="20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P spid="1229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0" y="2362200"/>
            <a:ext cx="7467600" cy="2514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6600" dirty="0" smtClean="0"/>
              <a:t>Other supportive tests </a:t>
            </a:r>
            <a:endParaRPr lang="en-US" sz="6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solidFill>
                  <a:schemeClr val="accent2"/>
                </a:solidFill>
                <a:effectLst>
                  <a:outerShdw blurRad="38100" dist="38100" dir="2700000" algn="tl">
                    <a:srgbClr val="000000">
                      <a:alpha val="43137"/>
                    </a:srgbClr>
                  </a:outerShdw>
                </a:effectLst>
              </a:rPr>
              <a:t>Arterial Blood Gases </a:t>
            </a:r>
            <a:endParaRPr lang="en-US" dirty="0">
              <a:solidFill>
                <a:schemeClr val="accent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43000"/>
            <a:ext cx="8229600" cy="4983163"/>
          </a:xfrm>
        </p:spPr>
        <p:txBody>
          <a:bodyPr>
            <a:normAutofit lnSpcReduction="10000"/>
          </a:bodyPr>
          <a:lstStyle/>
          <a:p>
            <a:r>
              <a:rPr lang="en-US" dirty="0" smtClean="0"/>
              <a:t>Considered when </a:t>
            </a:r>
          </a:p>
          <a:p>
            <a:pPr algn="ctr">
              <a:buNone/>
            </a:pPr>
            <a:r>
              <a:rPr lang="en-US" sz="4000" b="1" dirty="0" smtClean="0">
                <a:solidFill>
                  <a:srgbClr val="C00000"/>
                </a:solidFill>
              </a:rPr>
              <a:t>Severe respiratory distress (ASTHMA)</a:t>
            </a:r>
            <a:br>
              <a:rPr lang="en-US" sz="4000" b="1" dirty="0" smtClean="0">
                <a:solidFill>
                  <a:srgbClr val="C00000"/>
                </a:solidFill>
              </a:rPr>
            </a:br>
            <a:endParaRPr lang="en-US" b="1" dirty="0" smtClean="0">
              <a:solidFill>
                <a:srgbClr val="C00000"/>
              </a:solidFill>
            </a:endParaRPr>
          </a:p>
          <a:p>
            <a:pPr algn="ctr">
              <a:buNone/>
            </a:pPr>
            <a:r>
              <a:rPr lang="en-US" sz="4000" b="1" dirty="0" smtClean="0">
                <a:solidFill>
                  <a:srgbClr val="C00000"/>
                </a:solidFill>
              </a:rPr>
              <a:t>increased respiratory rate</a:t>
            </a:r>
            <a:r>
              <a:rPr lang="en-US" sz="2400" b="1" dirty="0" smtClean="0"/>
              <a:t/>
            </a:r>
            <a:br>
              <a:rPr lang="en-US" sz="2400" b="1" dirty="0" smtClean="0"/>
            </a:br>
            <a:endParaRPr lang="en-US" b="1" dirty="0" smtClean="0"/>
          </a:p>
          <a:p>
            <a:pPr algn="ctr">
              <a:buNone/>
            </a:pPr>
            <a:r>
              <a:rPr lang="en-US" sz="3600" b="1" dirty="0" err="1" smtClean="0"/>
              <a:t>Hypocapnia</a:t>
            </a:r>
            <a:endParaRPr lang="en-US" sz="3600" b="1" dirty="0" smtClean="0"/>
          </a:p>
          <a:p>
            <a:pPr algn="ctr">
              <a:buNone/>
            </a:pPr>
            <a:endParaRPr lang="en-US" sz="3600" b="1" dirty="0" smtClean="0"/>
          </a:p>
          <a:p>
            <a:pPr algn="ctr">
              <a:buNone/>
            </a:pPr>
            <a:r>
              <a:rPr lang="en-US" sz="3600" b="1" dirty="0" smtClean="0"/>
              <a:t> </a:t>
            </a:r>
            <a:r>
              <a:rPr lang="en-US" sz="3600" b="1" dirty="0" err="1" smtClean="0">
                <a:solidFill>
                  <a:srgbClr val="C00000"/>
                </a:solidFill>
              </a:rPr>
              <a:t>Hypoxiemia</a:t>
            </a:r>
            <a:r>
              <a:rPr lang="en-US" sz="3600" b="1" dirty="0" smtClean="0">
                <a:solidFill>
                  <a:srgbClr val="C00000"/>
                </a:solidFill>
              </a:rPr>
              <a:t> may be present </a:t>
            </a:r>
          </a:p>
          <a:p>
            <a:endParaRPr lang="en-US" sz="3600" dirty="0"/>
          </a:p>
        </p:txBody>
      </p:sp>
      <p:sp>
        <p:nvSpPr>
          <p:cNvPr id="4" name="Down Arrow 3"/>
          <p:cNvSpPr/>
          <p:nvPr/>
        </p:nvSpPr>
        <p:spPr>
          <a:xfrm>
            <a:off x="4267200" y="2667000"/>
            <a:ext cx="332232"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267200" y="3733800"/>
            <a:ext cx="332232"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267200" y="4724400"/>
            <a:ext cx="332232"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accent2"/>
                </a:solidFill>
              </a:rPr>
              <a:t>Arterial Blood Gases </a:t>
            </a:r>
            <a:endParaRPr lang="en-US" dirty="0">
              <a:solidFill>
                <a:schemeClr val="accent2"/>
              </a:solidFill>
            </a:endParaRPr>
          </a:p>
        </p:txBody>
      </p:sp>
      <p:sp>
        <p:nvSpPr>
          <p:cNvPr id="3" name="Content Placeholder 2"/>
          <p:cNvSpPr>
            <a:spLocks noGrp="1"/>
          </p:cNvSpPr>
          <p:nvPr>
            <p:ph idx="1"/>
          </p:nvPr>
        </p:nvSpPr>
        <p:spPr>
          <a:xfrm>
            <a:off x="228600" y="1600200"/>
            <a:ext cx="8686800" cy="4876800"/>
          </a:xfrm>
          <a:ln>
            <a:solidFill>
              <a:srgbClr val="FF0000"/>
            </a:solidFill>
          </a:ln>
        </p:spPr>
        <p:txBody>
          <a:bodyPr>
            <a:normAutofit fontScale="92500" lnSpcReduction="20000"/>
          </a:bodyPr>
          <a:lstStyle/>
          <a:p>
            <a:pPr algn="ctr">
              <a:buNone/>
            </a:pPr>
            <a:r>
              <a:rPr lang="en-US" sz="6600" dirty="0" smtClean="0">
                <a:solidFill>
                  <a:srgbClr val="FF0000"/>
                </a:solidFill>
              </a:rPr>
              <a:t>But</a:t>
            </a:r>
          </a:p>
          <a:p>
            <a:pPr algn="ctr">
              <a:buNone/>
            </a:pPr>
            <a:endParaRPr lang="en-US" sz="3000" dirty="0" smtClean="0">
              <a:solidFill>
                <a:srgbClr val="C00000"/>
              </a:solidFill>
            </a:endParaRPr>
          </a:p>
          <a:p>
            <a:pPr algn="ctr">
              <a:buNone/>
            </a:pPr>
            <a:r>
              <a:rPr lang="en-US" sz="3000" dirty="0" smtClean="0">
                <a:solidFill>
                  <a:srgbClr val="C00000"/>
                </a:solidFill>
              </a:rPr>
              <a:t>When Pco2  is normal or increased </a:t>
            </a:r>
            <a:br>
              <a:rPr lang="en-US" sz="3000" dirty="0" smtClean="0">
                <a:solidFill>
                  <a:srgbClr val="C00000"/>
                </a:solidFill>
              </a:rPr>
            </a:br>
            <a:endParaRPr lang="en-US" sz="3000" dirty="0" smtClean="0">
              <a:solidFill>
                <a:srgbClr val="C00000"/>
              </a:solidFill>
            </a:endParaRPr>
          </a:p>
          <a:p>
            <a:pPr algn="ctr">
              <a:buNone/>
            </a:pPr>
            <a:r>
              <a:rPr lang="en-US" dirty="0" smtClean="0"/>
              <a:t>Respiratory muscle fatigue or sever airway obstruction</a:t>
            </a:r>
          </a:p>
          <a:p>
            <a:pPr algn="ctr">
              <a:buNone/>
            </a:pPr>
            <a:r>
              <a:rPr lang="en-US" dirty="0" smtClean="0"/>
              <a:t> </a:t>
            </a:r>
          </a:p>
          <a:p>
            <a:pPr algn="ctr">
              <a:buNone/>
            </a:pPr>
            <a:r>
              <a:rPr lang="en-US" dirty="0" smtClean="0"/>
              <a:t/>
            </a:r>
            <a:br>
              <a:rPr lang="en-US" dirty="0" smtClean="0"/>
            </a:br>
            <a:endParaRPr lang="en-US" dirty="0" smtClean="0"/>
          </a:p>
          <a:p>
            <a:pPr algn="ctr">
              <a:buNone/>
            </a:pPr>
            <a:r>
              <a:rPr lang="en-US" dirty="0" smtClean="0"/>
              <a:t>The patient should be hospitalized and mechanical ventilation is considered </a:t>
            </a:r>
          </a:p>
        </p:txBody>
      </p:sp>
      <p:pic>
        <p:nvPicPr>
          <p:cNvPr id="6" name="Picture 3" descr="C:\Users\DR-Khaled\Desktop\600px-Warning.svg.png"/>
          <p:cNvPicPr>
            <a:picLocks noChangeAspect="1" noChangeArrowheads="1"/>
          </p:cNvPicPr>
          <p:nvPr/>
        </p:nvPicPr>
        <p:blipFill>
          <a:blip r:embed="rId2" cstate="print"/>
          <a:srcRect/>
          <a:stretch>
            <a:fillRect/>
          </a:stretch>
        </p:blipFill>
        <p:spPr bwMode="auto">
          <a:xfrm>
            <a:off x="2133600" y="1028700"/>
            <a:ext cx="1783080" cy="1485900"/>
          </a:xfrm>
          <a:prstGeom prst="rect">
            <a:avLst/>
          </a:prstGeom>
          <a:noFill/>
        </p:spPr>
      </p:pic>
      <p:pic>
        <p:nvPicPr>
          <p:cNvPr id="7" name="Picture 3" descr="C:\Users\DR-Khaled\Desktop\600px-Warning.svg.png"/>
          <p:cNvPicPr>
            <a:picLocks noChangeAspect="1" noChangeArrowheads="1"/>
          </p:cNvPicPr>
          <p:nvPr/>
        </p:nvPicPr>
        <p:blipFill>
          <a:blip r:embed="rId2" cstate="print"/>
          <a:srcRect/>
          <a:stretch>
            <a:fillRect/>
          </a:stretch>
        </p:blipFill>
        <p:spPr bwMode="auto">
          <a:xfrm>
            <a:off x="5105400" y="1066800"/>
            <a:ext cx="1783080" cy="1485900"/>
          </a:xfrm>
          <a:prstGeom prst="rect">
            <a:avLst/>
          </a:prstGeom>
          <a:noFill/>
        </p:spPr>
      </p:pic>
      <p:sp>
        <p:nvSpPr>
          <p:cNvPr id="8" name="Down Arrow 7"/>
          <p:cNvSpPr/>
          <p:nvPr/>
        </p:nvSpPr>
        <p:spPr>
          <a:xfrm>
            <a:off x="4419600" y="4343400"/>
            <a:ext cx="484632" cy="673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6934200" cy="1143000"/>
          </a:xfrm>
        </p:spPr>
        <p:txBody>
          <a:bodyPr>
            <a:normAutofit fontScale="90000"/>
          </a:bodyPr>
          <a:lstStyle/>
          <a:p>
            <a:r>
              <a:rPr lang="en-US" dirty="0" smtClean="0">
                <a:solidFill>
                  <a:schemeClr val="accent2"/>
                </a:solidFill>
              </a:rPr>
              <a:t>Measurements of allergic status </a:t>
            </a:r>
            <a:endParaRPr lang="en-US" dirty="0">
              <a:solidFill>
                <a:schemeClr val="accent2"/>
              </a:solidFill>
            </a:endParaRPr>
          </a:p>
        </p:txBody>
      </p:sp>
      <p:sp>
        <p:nvSpPr>
          <p:cNvPr id="3" name="Content Placeholder 2"/>
          <p:cNvSpPr>
            <a:spLocks noGrp="1"/>
          </p:cNvSpPr>
          <p:nvPr>
            <p:ph idx="1"/>
          </p:nvPr>
        </p:nvSpPr>
        <p:spPr/>
        <p:txBody>
          <a:bodyPr/>
          <a:lstStyle/>
          <a:p>
            <a:r>
              <a:rPr lang="en-US" dirty="0" smtClean="0"/>
              <a:t>Allergens can be </a:t>
            </a:r>
            <a:r>
              <a:rPr lang="en-US" dirty="0" err="1" smtClean="0"/>
              <a:t>Identifeined</a:t>
            </a:r>
            <a:r>
              <a:rPr lang="en-US" dirty="0" smtClean="0"/>
              <a:t> by :</a:t>
            </a:r>
          </a:p>
          <a:p>
            <a:pPr>
              <a:buFontTx/>
              <a:buChar char="-"/>
            </a:pPr>
            <a:r>
              <a:rPr lang="en-US" dirty="0" smtClean="0"/>
              <a:t>Skin testing </a:t>
            </a:r>
          </a:p>
          <a:p>
            <a:pPr>
              <a:buFontTx/>
              <a:buChar char="-"/>
            </a:pPr>
            <a:r>
              <a:rPr lang="en-US" dirty="0" smtClean="0"/>
              <a:t>Level of specific </a:t>
            </a:r>
            <a:r>
              <a:rPr lang="en-US" dirty="0" err="1" smtClean="0"/>
              <a:t>IgE</a:t>
            </a:r>
            <a:r>
              <a:rPr lang="en-US" dirty="0" smtClean="0"/>
              <a:t> in the serum </a:t>
            </a:r>
          </a:p>
          <a:p>
            <a:pPr>
              <a:buNone/>
            </a:pPr>
            <a:r>
              <a:rPr lang="en-US" dirty="0" smtClean="0"/>
              <a:t>- Provocation of the air ways with a suspected allergen especially in the occupational asthma.  (But rarely useful and dangerous )</a:t>
            </a:r>
            <a:br>
              <a:rPr lang="en-US" dirty="0" smtClean="0"/>
            </a:b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6934200" cy="1143000"/>
          </a:xfrm>
        </p:spPr>
        <p:txBody>
          <a:bodyPr/>
          <a:lstStyle/>
          <a:p>
            <a:r>
              <a:rPr lang="en-US" dirty="0" smtClean="0">
                <a:solidFill>
                  <a:schemeClr val="accent2"/>
                </a:solidFill>
              </a:rPr>
              <a:t>Allergy Skin test</a:t>
            </a:r>
            <a:endParaRPr lang="en-US" dirty="0">
              <a:solidFill>
                <a:schemeClr val="accent2"/>
              </a:solidFill>
            </a:endParaRPr>
          </a:p>
        </p:txBody>
      </p:sp>
      <p:sp>
        <p:nvSpPr>
          <p:cNvPr id="3" name="Content Placeholder 2"/>
          <p:cNvSpPr>
            <a:spLocks noGrp="1"/>
          </p:cNvSpPr>
          <p:nvPr>
            <p:ph idx="1"/>
          </p:nvPr>
        </p:nvSpPr>
        <p:spPr>
          <a:xfrm>
            <a:off x="457200" y="1143000"/>
            <a:ext cx="8229600" cy="4983163"/>
          </a:xfrm>
        </p:spPr>
        <p:txBody>
          <a:bodyPr/>
          <a:lstStyle/>
          <a:p>
            <a:pPr>
              <a:buNone/>
            </a:pPr>
            <a:r>
              <a:rPr lang="en-US" dirty="0" smtClean="0"/>
              <a:t>The primary diagnostic tool in determining allergic status. </a:t>
            </a:r>
            <a:br>
              <a:rPr lang="en-US" dirty="0" smtClean="0"/>
            </a:br>
            <a:r>
              <a:rPr lang="en-US" dirty="0" smtClean="0"/>
              <a:t>Simple, rapid, low cost, highly sensitive </a:t>
            </a:r>
          </a:p>
          <a:p>
            <a:pPr>
              <a:buNone/>
            </a:pPr>
            <a:endParaRPr lang="en-US" dirty="0" smtClean="0"/>
          </a:p>
          <a:p>
            <a:pPr>
              <a:buNone/>
            </a:pPr>
            <a:endParaRPr lang="en-US" dirty="0"/>
          </a:p>
        </p:txBody>
      </p:sp>
      <p:pic>
        <p:nvPicPr>
          <p:cNvPr id="7" name="Allergy test, skin allergy test, skin prick test Hong Kong,      - YouTube2.wmv">
            <a:hlinkClick r:id="" action="ppaction://media"/>
          </p:cNvPr>
          <p:cNvPicPr>
            <a:picLocks noRot="1" noChangeAspect="1"/>
          </p:cNvPicPr>
          <p:nvPr>
            <a:videoFile r:link="rId1"/>
          </p:nvPr>
        </p:nvPicPr>
        <p:blipFill>
          <a:blip r:embed="rId4" cstate="print"/>
          <a:stretch>
            <a:fillRect/>
          </a:stretch>
        </p:blipFill>
        <p:spPr>
          <a:xfrm>
            <a:off x="1524000" y="2743200"/>
            <a:ext cx="6096000" cy="3505200"/>
          </a:xfrm>
          <a:prstGeom prst="rect">
            <a:avLst/>
          </a:prstGeom>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90600" y="0"/>
            <a:ext cx="7239000" cy="6858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800" dirty="0" smtClean="0">
                <a:solidFill>
                  <a:schemeClr val="bg1"/>
                </a:solidFill>
              </a:rPr>
              <a:t>Special situation </a:t>
            </a:r>
          </a:p>
          <a:p>
            <a:pPr algn="ctr"/>
            <a:r>
              <a:rPr lang="en-US" sz="8800" dirty="0" smtClean="0">
                <a:solidFill>
                  <a:schemeClr val="bg1"/>
                </a:solidFill>
              </a:rPr>
              <a:t>Asthma </a:t>
            </a:r>
            <a:endParaRPr lang="en-US" sz="8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1066800"/>
          </a:xfrm>
        </p:spPr>
        <p:txBody>
          <a:bodyPr>
            <a:normAutofit/>
          </a:bodyPr>
          <a:lstStyle/>
          <a:p>
            <a:r>
              <a:rPr lang="en-US" dirty="0" smtClean="0">
                <a:solidFill>
                  <a:schemeClr val="accent2"/>
                </a:solidFill>
              </a:rPr>
              <a:t>Exercise induced Asthma</a:t>
            </a:r>
            <a:endParaRPr lang="en-US" dirty="0">
              <a:solidFill>
                <a:schemeClr val="accent2"/>
              </a:solidFill>
            </a:endParaRPr>
          </a:p>
        </p:txBody>
      </p:sp>
      <p:sp>
        <p:nvSpPr>
          <p:cNvPr id="3" name="Content Placeholder 2"/>
          <p:cNvSpPr>
            <a:spLocks noGrp="1"/>
          </p:cNvSpPr>
          <p:nvPr>
            <p:ph idx="1"/>
          </p:nvPr>
        </p:nvSpPr>
        <p:spPr>
          <a:xfrm>
            <a:off x="457200" y="1752601"/>
            <a:ext cx="7620000" cy="4571999"/>
          </a:xfrm>
        </p:spPr>
        <p:txBody>
          <a:bodyPr>
            <a:noAutofit/>
          </a:bodyPr>
          <a:lstStyle/>
          <a:p>
            <a:endParaRPr lang="en-US" dirty="0" smtClean="0"/>
          </a:p>
          <a:p>
            <a:r>
              <a:rPr lang="en-US" dirty="0" smtClean="0"/>
              <a:t>A different type </a:t>
            </a:r>
            <a:r>
              <a:rPr lang="en-US" dirty="0"/>
              <a:t>o</a:t>
            </a:r>
            <a:r>
              <a:rPr lang="en-US" dirty="0" smtClean="0"/>
              <a:t>f asthma .</a:t>
            </a:r>
          </a:p>
          <a:p>
            <a:r>
              <a:rPr lang="en-US" dirty="0" smtClean="0"/>
              <a:t>It can induce an asthmatic attack in people who have no other triggering factors .</a:t>
            </a:r>
          </a:p>
          <a:p>
            <a:r>
              <a:rPr lang="en-US" dirty="0"/>
              <a:t>People with exercise-induced asthma are believed to be more sensitive to changes in the temperature and humidity of the air.</a:t>
            </a:r>
          </a:p>
          <a:p>
            <a:endParaRPr lang="en-US" dirty="0"/>
          </a:p>
          <a:p>
            <a:pPr algn="ctr">
              <a:buNone/>
            </a:pPr>
            <a:r>
              <a:rPr lang="en-US" dirty="0" smtClean="0"/>
              <a:t/>
            </a:r>
            <a:br>
              <a:rPr lang="en-US" dirty="0" smtClean="0"/>
            </a:br>
            <a:endParaRPr lang="en-US" dirty="0" smtClean="0"/>
          </a:p>
          <a:p>
            <a:endParaRPr lang="en-US" dirty="0" smtClean="0"/>
          </a:p>
          <a:p>
            <a:pPr>
              <a:buNone/>
            </a:pPr>
            <a:endParaRPr lang="en-US" dirty="0"/>
          </a:p>
          <a:p>
            <a:pPr>
              <a:buNone/>
            </a:pPr>
            <a:r>
              <a:rPr lang="en-US" dirty="0" smtClean="0"/>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1066800"/>
          </a:xfrm>
        </p:spPr>
        <p:txBody>
          <a:bodyPr/>
          <a:lstStyle/>
          <a:p>
            <a:r>
              <a:rPr lang="en-US" dirty="0" smtClean="0">
                <a:solidFill>
                  <a:schemeClr val="accent2"/>
                </a:solidFill>
              </a:rPr>
              <a:t>Exercise induced Asthma </a:t>
            </a:r>
            <a:endParaRPr lang="en-US" dirty="0">
              <a:solidFill>
                <a:schemeClr val="accent2"/>
              </a:solidFill>
            </a:endParaRPr>
          </a:p>
        </p:txBody>
      </p:sp>
      <p:sp>
        <p:nvSpPr>
          <p:cNvPr id="3" name="Content Placeholder 2"/>
          <p:cNvSpPr>
            <a:spLocks noGrp="1"/>
          </p:cNvSpPr>
          <p:nvPr>
            <p:ph idx="1"/>
          </p:nvPr>
        </p:nvSpPr>
        <p:spPr/>
        <p:txBody>
          <a:bodyPr>
            <a:normAutofit fontScale="85000" lnSpcReduction="20000"/>
          </a:bodyPr>
          <a:lstStyle/>
          <a:p>
            <a:pPr algn="ctr">
              <a:buNone/>
            </a:pPr>
            <a:r>
              <a:rPr lang="en-US" sz="4700" dirty="0" smtClean="0">
                <a:solidFill>
                  <a:srgbClr val="00B050"/>
                </a:solidFill>
              </a:rPr>
              <a:t>Main Point </a:t>
            </a:r>
          </a:p>
          <a:p>
            <a:pPr>
              <a:buNone/>
            </a:pPr>
            <a:r>
              <a:rPr lang="en-US" dirty="0" smtClean="0"/>
              <a:t>When </a:t>
            </a:r>
            <a:r>
              <a:rPr lang="en-US" dirty="0"/>
              <a:t>you are at rest, you breathe through your nose, which serves to warm, humidify, and cleanse the air you inhale to make it more like the air in the lungs.</a:t>
            </a:r>
          </a:p>
          <a:p>
            <a:pPr algn="ctr">
              <a:buNone/>
            </a:pPr>
            <a:r>
              <a:rPr lang="en-US" sz="5600" dirty="0" smtClean="0">
                <a:solidFill>
                  <a:srgbClr val="C00000"/>
                </a:solidFill>
              </a:rPr>
              <a:t>But</a:t>
            </a:r>
          </a:p>
          <a:p>
            <a:pPr>
              <a:buNone/>
            </a:pPr>
            <a:r>
              <a:rPr lang="en-US" dirty="0" smtClean="0"/>
              <a:t/>
            </a:r>
            <a:br>
              <a:rPr lang="en-US" dirty="0" smtClean="0"/>
            </a:br>
            <a:r>
              <a:rPr lang="en-US" dirty="0" smtClean="0"/>
              <a:t>When you are exercising, you breathe through your mouth, and the air that hits your lungs is colder and drier. The contrast between the warm air in the lungs and the cold inhaled air or the dry inhaled air and moist air in the lungs </a:t>
            </a:r>
            <a:r>
              <a:rPr lang="en-US" dirty="0"/>
              <a:t>can trigger an attack.</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a:spLocks noGrp="1"/>
          </p:cNvSpPr>
          <p:nvPr>
            <p:ph type="title"/>
          </p:nvPr>
        </p:nvSpPr>
        <p:spPr>
          <a:xfrm>
            <a:off x="1752600" y="0"/>
            <a:ext cx="7162800" cy="1143000"/>
          </a:xfrm>
        </p:spPr>
        <p:txBody>
          <a:bodyPr/>
          <a:lstStyle/>
          <a:p>
            <a:pPr algn="ctr"/>
            <a:r>
              <a:rPr lang="en-US" b="1" dirty="0" smtClean="0">
                <a:solidFill>
                  <a:srgbClr val="FFC000"/>
                </a:solidFill>
              </a:rPr>
              <a:t>Epidemiology of Asthma</a:t>
            </a:r>
            <a:endParaRPr lang="ar-SA" dirty="0">
              <a:solidFill>
                <a:srgbClr val="FFC000"/>
              </a:solidFill>
            </a:endParaRPr>
          </a:p>
        </p:txBody>
      </p:sp>
      <p:sp>
        <p:nvSpPr>
          <p:cNvPr id="4" name="عنصر نائب للمحتوى 2"/>
          <p:cNvSpPr>
            <a:spLocks noGrp="1"/>
          </p:cNvSpPr>
          <p:nvPr>
            <p:ph idx="1"/>
          </p:nvPr>
        </p:nvSpPr>
        <p:spPr/>
        <p:txBody>
          <a:bodyPr/>
          <a:lstStyle/>
          <a:p>
            <a:pPr algn="l" rtl="0"/>
            <a:endParaRPr lang="en-US" dirty="0" smtClean="0"/>
          </a:p>
          <a:p>
            <a:pPr algn="l" rtl="0"/>
            <a:r>
              <a:rPr lang="en-US" dirty="0" smtClean="0"/>
              <a:t>It is one of the most common chronic diseases in Saudi Arabia, affecting more than 2 million Saudis ! </a:t>
            </a:r>
          </a:p>
          <a:p>
            <a:pPr algn="l" rtl="0">
              <a:buNone/>
            </a:pPr>
            <a:r>
              <a:rPr lang="en-US" dirty="0" smtClean="0"/>
              <a:t>   Although many asthma patients continue to be under-diagnosed, under-treated !</a:t>
            </a:r>
            <a:endParaRPr lang="ar-S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1066800"/>
          </a:xfrm>
        </p:spPr>
        <p:txBody>
          <a:bodyPr/>
          <a:lstStyle/>
          <a:p>
            <a:r>
              <a:rPr lang="en-US" dirty="0" smtClean="0">
                <a:solidFill>
                  <a:schemeClr val="accent2"/>
                </a:solidFill>
              </a:rPr>
              <a:t>Exercise induced Asthma </a:t>
            </a:r>
            <a:endParaRPr lang="en-US" dirty="0">
              <a:solidFill>
                <a:schemeClr val="accent2"/>
              </a:solidFill>
            </a:endParaRPr>
          </a:p>
        </p:txBody>
      </p:sp>
      <p:sp>
        <p:nvSpPr>
          <p:cNvPr id="3" name="Content Placeholder 2"/>
          <p:cNvSpPr>
            <a:spLocks noGrp="1"/>
          </p:cNvSpPr>
          <p:nvPr>
            <p:ph idx="1"/>
          </p:nvPr>
        </p:nvSpPr>
        <p:spPr/>
        <p:txBody>
          <a:bodyPr/>
          <a:lstStyle/>
          <a:p>
            <a:r>
              <a:rPr lang="en-US" dirty="0"/>
              <a:t>Symptoms usually begin about </a:t>
            </a:r>
            <a:r>
              <a:rPr lang="en-US" dirty="0" smtClean="0"/>
              <a:t>5- 10min    after finishing to </a:t>
            </a:r>
            <a:r>
              <a:rPr lang="en-US" dirty="0"/>
              <a:t>exercise. </a:t>
            </a:r>
            <a:endParaRPr lang="en-US" dirty="0" smtClean="0"/>
          </a:p>
          <a:p>
            <a:r>
              <a:rPr lang="en-US" dirty="0" smtClean="0"/>
              <a:t>Rarely starts during the exercise . </a:t>
            </a:r>
          </a:p>
          <a:p>
            <a:r>
              <a:rPr lang="en-US" dirty="0"/>
              <a:t>T</a:t>
            </a:r>
            <a:r>
              <a:rPr lang="en-US" dirty="0" smtClean="0"/>
              <a:t>ypically </a:t>
            </a:r>
            <a:r>
              <a:rPr lang="en-US" dirty="0"/>
              <a:t>gone within an hour, but they may last </a:t>
            </a:r>
            <a:r>
              <a:rPr lang="en-US" dirty="0" smtClean="0"/>
              <a:t>longer.</a:t>
            </a:r>
          </a:p>
          <a:p>
            <a:r>
              <a:rPr lang="en-US" dirty="0" smtClean="0"/>
              <a:t>It can happen under any weather but cold and dry weather is the most common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1066800"/>
          </a:xfrm>
        </p:spPr>
        <p:txBody>
          <a:bodyPr/>
          <a:lstStyle/>
          <a:p>
            <a:r>
              <a:rPr lang="en-US" dirty="0" smtClean="0">
                <a:solidFill>
                  <a:schemeClr val="accent2"/>
                </a:solidFill>
              </a:rPr>
              <a:t>Why It Is Important ?</a:t>
            </a:r>
            <a:endParaRPr lang="en-US" dirty="0">
              <a:solidFill>
                <a:schemeClr val="accent2"/>
              </a:solidFill>
            </a:endParaRPr>
          </a:p>
        </p:txBody>
      </p:sp>
      <p:sp>
        <p:nvSpPr>
          <p:cNvPr id="3" name="Content Placeholder 2"/>
          <p:cNvSpPr>
            <a:spLocks noGrp="1"/>
          </p:cNvSpPr>
          <p:nvPr>
            <p:ph idx="1"/>
          </p:nvPr>
        </p:nvSpPr>
        <p:spPr/>
        <p:txBody>
          <a:bodyPr/>
          <a:lstStyle/>
          <a:p>
            <a:r>
              <a:rPr lang="en-US" dirty="0"/>
              <a:t>When asthma is left untreated and the inflammation persists, permanent narrowing of the airways can </a:t>
            </a:r>
            <a:r>
              <a:rPr lang="en-US" dirty="0" smtClean="0"/>
              <a:t>occur then </a:t>
            </a:r>
            <a:r>
              <a:rPr lang="en-US" dirty="0"/>
              <a:t>this chronic asthma can also be referred to as chronic obstructive pulmonary disease (COPD</a:t>
            </a:r>
            <a:r>
              <a:rPr lang="en-US" dirty="0" smtClean="0"/>
              <a: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If </a:t>
            </a:r>
            <a:r>
              <a:rPr lang="en-US" dirty="0" smtClean="0"/>
              <a:t>patient think he may </a:t>
            </a:r>
            <a:r>
              <a:rPr lang="en-US" dirty="0"/>
              <a:t>have exercise-induced asthma, </a:t>
            </a:r>
            <a:r>
              <a:rPr lang="en-US" dirty="0" smtClean="0"/>
              <a:t>he should promptly </a:t>
            </a:r>
            <a:r>
              <a:rPr lang="en-US" dirty="0"/>
              <a:t>make an appointment with your health-care </a:t>
            </a:r>
            <a:r>
              <a:rPr lang="en-US" dirty="0" smtClean="0"/>
              <a:t>professional.</a:t>
            </a:r>
            <a:endParaRPr lang="en-US" dirty="0"/>
          </a:p>
          <a:p>
            <a:r>
              <a:rPr lang="en-US" dirty="0"/>
              <a:t> This plan should include instructions </a:t>
            </a:r>
            <a:r>
              <a:rPr lang="en-US" dirty="0" smtClean="0"/>
              <a:t>on</a:t>
            </a:r>
          </a:p>
          <a:p>
            <a:pPr>
              <a:buFontTx/>
              <a:buChar char="-"/>
            </a:pPr>
            <a:r>
              <a:rPr lang="en-US" dirty="0" smtClean="0"/>
              <a:t>how </a:t>
            </a:r>
            <a:r>
              <a:rPr lang="en-US" dirty="0"/>
              <a:t>to prevent an attack while </a:t>
            </a:r>
            <a:r>
              <a:rPr lang="en-US" dirty="0" smtClean="0"/>
              <a:t>exercising</a:t>
            </a:r>
          </a:p>
          <a:p>
            <a:pPr>
              <a:buFontTx/>
              <a:buChar char="-"/>
            </a:pPr>
            <a:r>
              <a:rPr lang="en-US" dirty="0" smtClean="0"/>
              <a:t>what </a:t>
            </a:r>
            <a:r>
              <a:rPr lang="en-US" dirty="0"/>
              <a:t>to do when an asthma attack occurs, </a:t>
            </a:r>
            <a:endParaRPr lang="en-US" dirty="0" smtClean="0"/>
          </a:p>
          <a:p>
            <a:pPr>
              <a:buFontTx/>
              <a:buChar char="-"/>
            </a:pPr>
            <a:r>
              <a:rPr lang="en-US" dirty="0" smtClean="0"/>
              <a:t>when </a:t>
            </a:r>
            <a:r>
              <a:rPr lang="en-US" dirty="0"/>
              <a:t>to call the health-care professional, </a:t>
            </a:r>
            <a:endParaRPr lang="en-US" dirty="0" smtClean="0"/>
          </a:p>
          <a:p>
            <a:pPr>
              <a:buFontTx/>
              <a:buChar char="-"/>
            </a:pPr>
            <a:r>
              <a:rPr lang="en-US" dirty="0" smtClean="0">
                <a:solidFill>
                  <a:schemeClr val="tx1">
                    <a:lumMod val="95000"/>
                    <a:lumOff val="5000"/>
                  </a:schemeClr>
                </a:solidFill>
              </a:rPr>
              <a:t>and </a:t>
            </a:r>
            <a:r>
              <a:rPr lang="en-US" dirty="0">
                <a:solidFill>
                  <a:schemeClr val="tx1">
                    <a:lumMod val="95000"/>
                    <a:lumOff val="5000"/>
                  </a:schemeClr>
                </a:solidFill>
              </a:rPr>
              <a:t>when to go to a </a:t>
            </a:r>
            <a:r>
              <a:rPr lang="en-US" dirty="0" smtClean="0">
                <a:solidFill>
                  <a:schemeClr val="tx1">
                    <a:lumMod val="95000"/>
                    <a:lumOff val="5000"/>
                  </a:schemeClr>
                </a:solidFill>
              </a:rPr>
              <a:t>hospital</a:t>
            </a:r>
            <a:r>
              <a:rPr lang="en-US" b="1" dirty="0" smtClean="0">
                <a:solidFill>
                  <a:schemeClr val="bg1"/>
                </a:solidFill>
              </a:rPr>
              <a:t> </a:t>
            </a:r>
            <a:r>
              <a:rPr lang="en-US" dirty="0" smtClean="0"/>
              <a:t>emergency</a:t>
            </a:r>
            <a:endParaRPr lang="en-US" sz="5200" dirty="0" smtClean="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7391400" cy="1066800"/>
          </a:xfrm>
        </p:spPr>
        <p:txBody>
          <a:bodyPr>
            <a:normAutofit fontScale="90000"/>
          </a:bodyPr>
          <a:lstStyle/>
          <a:p>
            <a:r>
              <a:rPr lang="en-US" dirty="0" smtClean="0">
                <a:solidFill>
                  <a:schemeClr val="accent2"/>
                </a:solidFill>
              </a:rPr>
              <a:t>Assessment of severity of asthma </a:t>
            </a:r>
            <a:endParaRPr lang="en-US" dirty="0">
              <a:solidFill>
                <a:schemeClr val="accent2"/>
              </a:solidFill>
            </a:endParaRPr>
          </a:p>
        </p:txBody>
      </p:sp>
      <p:sp>
        <p:nvSpPr>
          <p:cNvPr id="5" name="Rounded Rectangle 4"/>
          <p:cNvSpPr/>
          <p:nvPr/>
        </p:nvSpPr>
        <p:spPr>
          <a:xfrm>
            <a:off x="1219200" y="2133600"/>
            <a:ext cx="6934200" cy="3581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buNone/>
            </a:pPr>
            <a:r>
              <a:rPr lang="en-US" sz="4800" b="1" dirty="0" smtClean="0"/>
              <a:t> </a:t>
            </a:r>
          </a:p>
          <a:p>
            <a:pPr algn="ctr">
              <a:buNone/>
            </a:pPr>
            <a:r>
              <a:rPr lang="en-US" sz="4800" b="1" dirty="0" smtClean="0"/>
              <a:t> divided into 4 levels </a:t>
            </a:r>
          </a:p>
          <a:p>
            <a:pPr algn="ctr"/>
            <a:endParaRPr lang="en-US" sz="4800" b="1"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s.jpg"/>
          <p:cNvPicPr>
            <a:picLocks noGrp="1" noChangeAspect="1"/>
          </p:cNvPicPr>
          <p:nvPr>
            <p:ph idx="1"/>
          </p:nvPr>
        </p:nvPicPr>
        <p:blipFill>
          <a:blip r:embed="rId2" cstate="print"/>
          <a:stretch>
            <a:fillRect/>
          </a:stretch>
        </p:blipFill>
        <p:spPr>
          <a:xfrm>
            <a:off x="381000" y="838200"/>
            <a:ext cx="8434752" cy="56388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1066800"/>
          </a:xfrm>
        </p:spPr>
        <p:txBody>
          <a:bodyPr/>
          <a:lstStyle/>
          <a:p>
            <a:r>
              <a:rPr lang="en-US" dirty="0" smtClean="0">
                <a:solidFill>
                  <a:srgbClr val="FFC000"/>
                </a:solidFill>
              </a:rPr>
              <a:t>Case</a:t>
            </a:r>
            <a:endParaRPr lang="ar-SA" dirty="0">
              <a:solidFill>
                <a:srgbClr val="FFC000"/>
              </a:solidFill>
            </a:endParaRPr>
          </a:p>
        </p:txBody>
      </p:sp>
      <p:sp>
        <p:nvSpPr>
          <p:cNvPr id="3" name="Content Placeholder 2"/>
          <p:cNvSpPr>
            <a:spLocks noGrp="1"/>
          </p:cNvSpPr>
          <p:nvPr>
            <p:ph idx="1"/>
          </p:nvPr>
        </p:nvSpPr>
        <p:spPr/>
        <p:txBody>
          <a:bodyPr>
            <a:normAutofit fontScale="92500" lnSpcReduction="20000"/>
          </a:bodyPr>
          <a:lstStyle/>
          <a:p>
            <a:r>
              <a:rPr lang="en-US" dirty="0" err="1" smtClean="0"/>
              <a:t>Fatemah</a:t>
            </a:r>
            <a:r>
              <a:rPr lang="en-US" dirty="0" smtClean="0"/>
              <a:t> 21 years old came to your clinic known as asthmatic patient .. she had 3 symptom of asthma during the day per weeks  ..and more than  2 symptoms of asthma during the night per months.. In which levels  of asthma  Ali had !?</a:t>
            </a:r>
          </a:p>
          <a:p>
            <a:pPr lvl="0"/>
            <a:r>
              <a:rPr lang="en-US" dirty="0" smtClean="0"/>
              <a:t>1-mild intermittent </a:t>
            </a:r>
          </a:p>
          <a:p>
            <a:pPr lvl="0"/>
            <a:r>
              <a:rPr lang="en-US" dirty="0" smtClean="0"/>
              <a:t>2-mild persistence </a:t>
            </a:r>
          </a:p>
          <a:p>
            <a:pPr lvl="0"/>
            <a:r>
              <a:rPr lang="en-US" dirty="0" smtClean="0"/>
              <a:t>3-moderate </a:t>
            </a:r>
          </a:p>
          <a:p>
            <a:pPr lvl="0"/>
            <a:r>
              <a:rPr lang="en-US" dirty="0" smtClean="0"/>
              <a:t>4-sever </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lstStyle/>
          <a:p>
            <a:pPr algn="ctr" rtl="0"/>
            <a:endParaRPr lang="en-US" dirty="0"/>
          </a:p>
          <a:p>
            <a:pPr algn="ctr" rtl="0"/>
            <a:endParaRPr lang="en-US" dirty="0"/>
          </a:p>
          <a:p>
            <a:pPr algn="ctr" rtl="0"/>
            <a:endParaRPr lang="en-US" dirty="0"/>
          </a:p>
          <a:p>
            <a:pPr algn="ctr" rtl="0"/>
            <a:r>
              <a:rPr lang="en-US" dirty="0" smtClean="0"/>
              <a:t>VIDEO</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391400" cy="792162"/>
          </a:xfrm>
        </p:spPr>
        <p:txBody>
          <a:bodyPr>
            <a:noAutofit/>
          </a:bodyPr>
          <a:lstStyle/>
          <a:p>
            <a:r>
              <a:rPr lang="en-US" sz="3200" dirty="0" smtClean="0">
                <a:solidFill>
                  <a:schemeClr val="bg1"/>
                </a:solidFill>
              </a:rPr>
              <a:t>There are a number </a:t>
            </a:r>
            <a:r>
              <a:rPr lang="en-US" sz="3200" dirty="0" smtClean="0">
                <a:solidFill>
                  <a:schemeClr val="bg1"/>
                </a:solidFill>
              </a:rPr>
              <a:t>differences </a:t>
            </a:r>
            <a:r>
              <a:rPr lang="en-US" sz="3200" dirty="0" smtClean="0">
                <a:solidFill>
                  <a:schemeClr val="bg1"/>
                </a:solidFill>
              </a:rPr>
              <a:t>between COPD and asthma:</a:t>
            </a:r>
            <a:endParaRPr lang="en-US" sz="3200"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b="1" dirty="0" smtClean="0"/>
              <a:t>Age-</a:t>
            </a:r>
            <a:r>
              <a:rPr lang="en-US" dirty="0" smtClean="0"/>
              <a:t>An easy difference between COPD and asthma is the age when a diagnosis is made. Asthma is most often diagnosed in childhood or adolescence, while COPD is diagnosed later in life</a:t>
            </a:r>
            <a:r>
              <a:rPr lang="en-US" dirty="0" smtClean="0"/>
              <a:t>.</a:t>
            </a:r>
          </a:p>
          <a:p>
            <a:r>
              <a:rPr lang="en-US" b="1" dirty="0" smtClean="0"/>
              <a:t>Smoking history-</a:t>
            </a:r>
            <a:r>
              <a:rPr lang="en-US" dirty="0" smtClean="0"/>
              <a:t> Nearly all patients with COPD either have smoked or have a significant environmental tobacco smoke exposure, while asthma patients are more commonly non-smokers.</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smtClean="0"/>
              <a:t>Symptoms-</a:t>
            </a:r>
            <a:r>
              <a:rPr lang="en-US" dirty="0" smtClean="0"/>
              <a:t> Another difference between asthma and COPD is the intermittent symptoms seen with asthma versus the chronic, progressive symptoms seen in COPD</a:t>
            </a:r>
            <a:r>
              <a:rPr lang="en-US" dirty="0" smtClean="0"/>
              <a:t>.</a:t>
            </a:r>
          </a:p>
          <a:p>
            <a:r>
              <a:rPr lang="en-US" b="1" dirty="0" smtClean="0"/>
              <a:t>Forced Expiratory Volume (FEV1)  Changes-</a:t>
            </a:r>
            <a:r>
              <a:rPr lang="en-US" dirty="0" smtClean="0"/>
              <a:t>Reversibility of FEV1 represents another difference between asthma and COPD. In asthma, decreases in FEV1 return to normal between asthma attacks, while changes in FEV1 in COPD are generally not reversible.</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smtClean="0"/>
              <a:t>Common coexisting conditions-</a:t>
            </a:r>
            <a:r>
              <a:rPr lang="en-US" dirty="0" smtClean="0"/>
              <a:t> In asthma you will commonly have coexisting allergic conditions such as  allergic </a:t>
            </a:r>
            <a:r>
              <a:rPr lang="en-US" dirty="0" smtClean="0"/>
              <a:t>rhinitis</a:t>
            </a:r>
            <a:r>
              <a:rPr lang="en-US" dirty="0" smtClean="0"/>
              <a:t> or eczema, while COPD patients will have smoking related diseases like coronary heart disease or osteoporosis.</a:t>
            </a:r>
          </a:p>
          <a:p>
            <a:r>
              <a:rPr lang="en-US" b="1" dirty="0" smtClean="0"/>
              <a:t>Inhaled steroids-</a:t>
            </a:r>
            <a:r>
              <a:rPr lang="en-US" dirty="0" smtClean="0"/>
              <a:t> While inhaled steroids are considered standard care in all stages of asthma beyond intermittent asthma, inhaled steroids only benefit a small number of patients with COPD.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752600" y="0"/>
            <a:ext cx="6934200" cy="1143000"/>
          </a:xfrm>
        </p:spPr>
        <p:txBody>
          <a:bodyPr>
            <a:normAutofit fontScale="90000"/>
          </a:bodyPr>
          <a:lstStyle/>
          <a:p>
            <a:r>
              <a:rPr lang="en-US" b="1" dirty="0">
                <a:solidFill>
                  <a:srgbClr val="FFC000"/>
                </a:solidFill>
              </a:rPr>
              <a:t>PREVALENCE IN SAUDI ARABIA</a:t>
            </a:r>
          </a:p>
        </p:txBody>
      </p:sp>
      <p:sp>
        <p:nvSpPr>
          <p:cNvPr id="56323" name="Rectangle 3"/>
          <p:cNvSpPr>
            <a:spLocks noGrp="1" noChangeArrowheads="1"/>
          </p:cNvSpPr>
          <p:nvPr>
            <p:ph idx="1"/>
          </p:nvPr>
        </p:nvSpPr>
        <p:spPr/>
        <p:txBody>
          <a:bodyPr>
            <a:normAutofit/>
          </a:bodyPr>
          <a:lstStyle/>
          <a:p>
            <a:pPr algn="l" rtl="0"/>
            <a:r>
              <a:rPr lang="en-US" sz="3200" dirty="0"/>
              <a:t>The rate of growth of this disease is very alarming with its prevalence rates currently exceeding </a:t>
            </a:r>
            <a:r>
              <a:rPr lang="en-US" sz="3200" dirty="0">
                <a:solidFill>
                  <a:srgbClr val="FF0000"/>
                </a:solidFill>
              </a:rPr>
              <a:t>20 </a:t>
            </a:r>
            <a:r>
              <a:rPr lang="en-US" dirty="0">
                <a:solidFill>
                  <a:srgbClr val="FF0000"/>
                </a:solidFill>
              </a:rPr>
              <a:t>%</a:t>
            </a:r>
            <a:r>
              <a:rPr lang="en-US" sz="3200" dirty="0" smtClean="0">
                <a:solidFill>
                  <a:srgbClr val="FF0000"/>
                </a:solidFill>
              </a:rPr>
              <a:t> </a:t>
            </a:r>
            <a:r>
              <a:rPr lang="en-US" sz="3200" dirty="0"/>
              <a:t>of our population in certain regions of the Kingdom </a:t>
            </a:r>
            <a:r>
              <a:rPr lang="en-US" sz="3200" dirty="0" smtClean="0"/>
              <a:t>!!</a:t>
            </a:r>
            <a:endParaRPr lang="en-US" sz="3200" dirty="0"/>
          </a:p>
          <a:p>
            <a:pPr algn="l" rtl="0"/>
            <a:endParaRPr lang="en-US" sz="3200" dirty="0"/>
          </a:p>
          <a:p>
            <a:pPr algn="l" rtl="0"/>
            <a:endParaRPr lang="en-US" sz="2400" dirty="0" smtClean="0"/>
          </a:p>
          <a:p>
            <a:pPr algn="l" rtl="0"/>
            <a:endParaRPr lang="en-US" sz="2400" dirty="0"/>
          </a:p>
          <a:p>
            <a:pPr algn="l" rtl="0"/>
            <a:endParaRPr lang="en-US" sz="2000" dirty="0" smtClean="0"/>
          </a:p>
          <a:p>
            <a:pPr algn="l" rtl="0"/>
            <a:r>
              <a:rPr lang="en-US" sz="2000" dirty="0" smtClean="0"/>
              <a:t>(</a:t>
            </a:r>
            <a:r>
              <a:rPr lang="en-US" sz="2000" dirty="0"/>
              <a:t>Dr. </a:t>
            </a:r>
            <a:r>
              <a:rPr lang="en-US" sz="2000" dirty="0" err="1"/>
              <a:t>Majdy</a:t>
            </a:r>
            <a:r>
              <a:rPr lang="en-US" sz="2000" dirty="0"/>
              <a:t> M. </a:t>
            </a:r>
            <a:r>
              <a:rPr lang="en-US" sz="2000" dirty="0" err="1"/>
              <a:t>Idrees</a:t>
            </a:r>
            <a:r>
              <a:rPr lang="en-US" sz="2000" dirty="0"/>
              <a:t>, chief of pulmonary medicine at Riyadh Military 2009)</a:t>
            </a:r>
          </a:p>
        </p:txBody>
      </p:sp>
      <p:pic>
        <p:nvPicPr>
          <p:cNvPr id="4" name="Picture 3" descr="BREE-Australian-LNG-Export-to-Rapidly-Increase-Over-Next-Five-Years.jpg"/>
          <p:cNvPicPr>
            <a:picLocks noChangeAspect="1"/>
          </p:cNvPicPr>
          <p:nvPr/>
        </p:nvPicPr>
        <p:blipFill>
          <a:blip r:embed="rId2" cstate="print"/>
          <a:stretch>
            <a:fillRect/>
          </a:stretch>
        </p:blipFill>
        <p:spPr>
          <a:xfrm>
            <a:off x="6324600" y="3136900"/>
            <a:ext cx="2360484" cy="20447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trialx.com/curetalk/wp-content/blogs.dir/7/files/2011/07/Inhalers-for-asthma-treatment.jpg"/>
          <p:cNvPicPr>
            <a:picLocks noChangeAspect="1" noChangeArrowheads="1"/>
          </p:cNvPicPr>
          <p:nvPr/>
        </p:nvPicPr>
        <p:blipFill>
          <a:blip r:embed="rId2" cstate="print"/>
          <a:srcRect/>
          <a:stretch>
            <a:fillRect/>
          </a:stretch>
        </p:blipFill>
        <p:spPr bwMode="auto">
          <a:xfrm>
            <a:off x="228600" y="0"/>
            <a:ext cx="2590800" cy="1734337"/>
          </a:xfrm>
          <a:prstGeom prst="rect">
            <a:avLst/>
          </a:prstGeom>
          <a:noFill/>
        </p:spPr>
      </p:pic>
      <p:sp>
        <p:nvSpPr>
          <p:cNvPr id="23554" name="Rectangle 2"/>
          <p:cNvSpPr>
            <a:spLocks noGrp="1" noChangeArrowheads="1"/>
          </p:cNvSpPr>
          <p:nvPr>
            <p:ph type="title"/>
          </p:nvPr>
        </p:nvSpPr>
        <p:spPr>
          <a:xfrm>
            <a:off x="2819400" y="0"/>
            <a:ext cx="6324600" cy="1066800"/>
          </a:xfrm>
        </p:spPr>
        <p:txBody>
          <a:bodyPr/>
          <a:lstStyle/>
          <a:p>
            <a:r>
              <a:rPr lang="en-US" b="1" dirty="0">
                <a:solidFill>
                  <a:srgbClr val="FFC000"/>
                </a:solidFill>
                <a:effectLst>
                  <a:outerShdw blurRad="38100" dist="38100" dir="2700000" algn="tl">
                    <a:srgbClr val="000000">
                      <a:alpha val="43137"/>
                    </a:srgbClr>
                  </a:outerShdw>
                </a:effectLst>
              </a:rPr>
              <a:t>Treatment of Asthma</a:t>
            </a:r>
          </a:p>
        </p:txBody>
      </p:sp>
      <p:sp>
        <p:nvSpPr>
          <p:cNvPr id="23555" name="Rectangle 3"/>
          <p:cNvSpPr>
            <a:spLocks noGrp="1" noChangeArrowheads="1"/>
          </p:cNvSpPr>
          <p:nvPr>
            <p:ph idx="1"/>
          </p:nvPr>
        </p:nvSpPr>
        <p:spPr>
          <a:xfrm>
            <a:off x="457200" y="2103437"/>
            <a:ext cx="8229600" cy="4525963"/>
          </a:xfrm>
        </p:spPr>
        <p:txBody>
          <a:bodyPr/>
          <a:lstStyle/>
          <a:p>
            <a:pPr lvl="1" algn="l" rtl="0">
              <a:lnSpc>
                <a:spcPct val="90000"/>
              </a:lnSpc>
            </a:pPr>
            <a:r>
              <a:rPr lang="en-US" b="1" dirty="0"/>
              <a:t>Global Initiative for Asthma (GINA) 6-point </a:t>
            </a:r>
            <a:r>
              <a:rPr lang="en-US" b="1" dirty="0" smtClean="0"/>
              <a:t>plan:</a:t>
            </a:r>
            <a:endParaRPr lang="en-US" b="1" dirty="0"/>
          </a:p>
          <a:p>
            <a:pPr lvl="2" algn="l" rtl="0">
              <a:lnSpc>
                <a:spcPct val="90000"/>
              </a:lnSpc>
            </a:pPr>
            <a:r>
              <a:rPr lang="en-US" dirty="0"/>
              <a:t>Educate patients to develop a partnership in asthma management</a:t>
            </a:r>
          </a:p>
          <a:p>
            <a:pPr lvl="2" algn="l" rtl="0">
              <a:lnSpc>
                <a:spcPct val="90000"/>
              </a:lnSpc>
            </a:pPr>
            <a:r>
              <a:rPr lang="en-US" dirty="0" smtClean="0"/>
              <a:t>Provide regular follow-up care</a:t>
            </a:r>
          </a:p>
          <a:p>
            <a:pPr lvl="2" algn="l" rtl="0">
              <a:lnSpc>
                <a:spcPct val="90000"/>
              </a:lnSpc>
            </a:pPr>
            <a:r>
              <a:rPr lang="en-US" dirty="0" smtClean="0"/>
              <a:t>Avoid exposure to risk factors</a:t>
            </a:r>
          </a:p>
          <a:p>
            <a:pPr lvl="2" algn="l" rtl="0">
              <a:lnSpc>
                <a:spcPct val="90000"/>
              </a:lnSpc>
            </a:pPr>
            <a:r>
              <a:rPr lang="en-US" dirty="0" smtClean="0"/>
              <a:t>Assess </a:t>
            </a:r>
            <a:r>
              <a:rPr lang="en-US" dirty="0"/>
              <a:t>and monitor asthma severity with symptom reports and measures of lung function as much as possible</a:t>
            </a:r>
          </a:p>
          <a:p>
            <a:pPr lvl="2" algn="l" rtl="0">
              <a:lnSpc>
                <a:spcPct val="90000"/>
              </a:lnSpc>
            </a:pPr>
            <a:r>
              <a:rPr lang="en-US" dirty="0" smtClean="0"/>
              <a:t>Establish </a:t>
            </a:r>
            <a:r>
              <a:rPr lang="en-US" dirty="0"/>
              <a:t>medication plans for chronic management in children and adults</a:t>
            </a:r>
          </a:p>
          <a:p>
            <a:pPr lvl="2" algn="l" rtl="0">
              <a:lnSpc>
                <a:spcPct val="90000"/>
              </a:lnSpc>
            </a:pPr>
            <a:r>
              <a:rPr lang="en-US" dirty="0"/>
              <a:t>Establish individual plans for managing </a:t>
            </a:r>
            <a:r>
              <a:rPr lang="en-US" dirty="0" smtClean="0"/>
              <a:t>exacerbations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33400" y="1524000"/>
          <a:ext cx="8001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1066800"/>
          </a:xfrm>
        </p:spPr>
        <p:txBody>
          <a:bodyPr>
            <a:normAutofit/>
          </a:bodyPr>
          <a:lstStyle/>
          <a:p>
            <a:pPr lvl="1" algn="ctr" rtl="1">
              <a:spcBef>
                <a:spcPct val="0"/>
              </a:spcBef>
            </a:pPr>
            <a:r>
              <a:rPr lang="en-US" sz="3600" b="1" dirty="0" smtClean="0">
                <a:solidFill>
                  <a:srgbClr val="FFC000"/>
                </a:solidFill>
                <a:latin typeface="+mj-lt"/>
              </a:rPr>
              <a:t>A) Quick relievers :</a:t>
            </a:r>
            <a:endParaRPr lang="ar-SA" sz="1200" dirty="0">
              <a:solidFill>
                <a:srgbClr val="FFC000"/>
              </a:solidFill>
              <a:latin typeface="+mj-lt"/>
            </a:endParaRPr>
          </a:p>
        </p:txBody>
      </p:sp>
      <p:sp>
        <p:nvSpPr>
          <p:cNvPr id="3" name="Content Placeholder 2"/>
          <p:cNvSpPr>
            <a:spLocks noGrp="1"/>
          </p:cNvSpPr>
          <p:nvPr>
            <p:ph idx="1"/>
          </p:nvPr>
        </p:nvSpPr>
        <p:spPr/>
        <p:txBody>
          <a:bodyPr>
            <a:normAutofit lnSpcReduction="10000"/>
          </a:bodyPr>
          <a:lstStyle/>
          <a:p>
            <a:pPr>
              <a:buNone/>
            </a:pPr>
            <a:r>
              <a:rPr lang="en-US" sz="4000" u="sng" dirty="0" smtClean="0"/>
              <a:t>Short-acting beta</a:t>
            </a:r>
            <a:r>
              <a:rPr lang="en-US" sz="4000" baseline="-25000" dirty="0" smtClean="0"/>
              <a:t>2</a:t>
            </a:r>
            <a:r>
              <a:rPr lang="en-US" sz="4000" u="sng" dirty="0" smtClean="0"/>
              <a:t>-agonists(</a:t>
            </a:r>
            <a:r>
              <a:rPr lang="en-US" sz="4000" u="sng" dirty="0" err="1" smtClean="0"/>
              <a:t>ventolin</a:t>
            </a:r>
            <a:r>
              <a:rPr lang="en-US" sz="4000" u="sng" dirty="0" smtClean="0"/>
              <a:t>):</a:t>
            </a:r>
          </a:p>
          <a:p>
            <a:pPr algn="l" rtl="0">
              <a:buNone/>
            </a:pPr>
            <a:r>
              <a:rPr lang="en-US" b="1" dirty="0" smtClean="0"/>
              <a:t>MOA</a:t>
            </a:r>
            <a:r>
              <a:rPr lang="en-US" dirty="0" smtClean="0"/>
              <a:t>:</a:t>
            </a:r>
          </a:p>
          <a:p>
            <a:pPr algn="l" rtl="0"/>
            <a:r>
              <a:rPr lang="en-US" dirty="0" smtClean="0"/>
              <a:t>increasing airflow through your lungs and relax the smooth muscle lining the airways of the lung and your airways open up.</a:t>
            </a:r>
          </a:p>
          <a:p>
            <a:pPr algn="l" rtl="0">
              <a:buNone/>
            </a:pPr>
            <a:r>
              <a:rPr lang="en-US" b="1" dirty="0" smtClean="0"/>
              <a:t>Uses</a:t>
            </a:r>
            <a:r>
              <a:rPr lang="en-US" dirty="0" smtClean="0"/>
              <a:t>:</a:t>
            </a:r>
          </a:p>
          <a:p>
            <a:pPr algn="l" rtl="0"/>
            <a:r>
              <a:rPr lang="en-US" dirty="0" smtClean="0"/>
              <a:t>before the onset of exercise</a:t>
            </a:r>
          </a:p>
          <a:p>
            <a:pPr algn="l" rtl="0"/>
            <a:r>
              <a:rPr lang="en-US" dirty="0" smtClean="0"/>
              <a:t>exercise-induced asthma.</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dirty="0" err="1" smtClean="0">
                <a:solidFill>
                  <a:schemeClr val="accent2"/>
                </a:solidFill>
              </a:rPr>
              <a:t>Ipratropium</a:t>
            </a:r>
            <a:r>
              <a:rPr lang="en-US" dirty="0" smtClean="0">
                <a:solidFill>
                  <a:schemeClr val="accent2"/>
                </a:solidFill>
              </a:rPr>
              <a:t> bromide  </a:t>
            </a:r>
            <a:endParaRPr lang="ar-SA" dirty="0">
              <a:solidFill>
                <a:schemeClr val="accent2"/>
              </a:solidFill>
            </a:endParaRPr>
          </a:p>
        </p:txBody>
      </p:sp>
      <p:sp>
        <p:nvSpPr>
          <p:cNvPr id="3" name="Content Placeholder 2"/>
          <p:cNvSpPr>
            <a:spLocks noGrp="1"/>
          </p:cNvSpPr>
          <p:nvPr>
            <p:ph idx="1"/>
          </p:nvPr>
        </p:nvSpPr>
        <p:spPr>
          <a:xfrm>
            <a:off x="457200" y="2179637"/>
            <a:ext cx="8229600" cy="4525963"/>
          </a:xfrm>
        </p:spPr>
        <p:txBody>
          <a:bodyPr/>
          <a:lstStyle/>
          <a:p>
            <a:pPr algn="l" rtl="0">
              <a:buNone/>
            </a:pPr>
            <a:r>
              <a:rPr lang="en-US" b="1" dirty="0" smtClean="0"/>
              <a:t>MOA</a:t>
            </a:r>
            <a:r>
              <a:rPr lang="en-US" dirty="0" smtClean="0"/>
              <a:t>:</a:t>
            </a:r>
          </a:p>
          <a:p>
            <a:r>
              <a:rPr lang="en-US" dirty="0" smtClean="0"/>
              <a:t>It blocks the </a:t>
            </a:r>
            <a:r>
              <a:rPr lang="en-US" dirty="0" err="1" smtClean="0"/>
              <a:t>muscarinic</a:t>
            </a:r>
            <a:r>
              <a:rPr lang="en-US" dirty="0" smtClean="0"/>
              <a:t> acetylcholine receptors in the smooth muscles of the bronchi in the lungs, opening the bronchi.</a:t>
            </a:r>
          </a:p>
          <a:p>
            <a:pPr>
              <a:buNone/>
            </a:pPr>
            <a:r>
              <a:rPr lang="en-US" b="1" dirty="0" smtClean="0"/>
              <a:t>Uses</a:t>
            </a:r>
            <a:r>
              <a:rPr lang="en-US" dirty="0" smtClean="0"/>
              <a:t>:</a:t>
            </a:r>
          </a:p>
          <a:p>
            <a:pPr algn="l" rtl="0"/>
            <a:r>
              <a:rPr lang="en-US" dirty="0" smtClean="0"/>
              <a:t>COPD</a:t>
            </a:r>
          </a:p>
          <a:p>
            <a:pPr algn="l" rtl="0"/>
            <a:r>
              <a:rPr lang="en-US" b="1" dirty="0" smtClean="0"/>
              <a:t>Acute Asthma Exacerbations</a:t>
            </a:r>
            <a:endParaRPr lang="en-US" dirty="0" smtClean="0"/>
          </a:p>
          <a:p>
            <a:pPr algn="l" rtl="0"/>
            <a:endParaRPr lang="en-US" dirty="0" smtClean="0"/>
          </a:p>
          <a:p>
            <a:pPr algn="l" rtl="0"/>
            <a:endParaRPr lang="ar-SA"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1066800"/>
          </a:xfrm>
        </p:spPr>
        <p:txBody>
          <a:bodyPr>
            <a:normAutofit/>
          </a:bodyPr>
          <a:lstStyle/>
          <a:p>
            <a:r>
              <a:rPr lang="en-US" sz="3600" b="1" dirty="0" smtClean="0">
                <a:solidFill>
                  <a:srgbClr val="FFC000"/>
                </a:solidFill>
              </a:rPr>
              <a:t>B) Long-term </a:t>
            </a:r>
            <a:r>
              <a:rPr lang="en-US" sz="3600" b="1" dirty="0">
                <a:solidFill>
                  <a:srgbClr val="FFC000"/>
                </a:solidFill>
              </a:rPr>
              <a:t>controllers</a:t>
            </a:r>
            <a:endParaRPr lang="ar-SA" sz="3600" b="1" dirty="0">
              <a:solidFill>
                <a:srgbClr val="FFC000"/>
              </a:solidFill>
            </a:endParaRPr>
          </a:p>
        </p:txBody>
      </p:sp>
      <p:sp>
        <p:nvSpPr>
          <p:cNvPr id="3" name="Content Placeholder 2"/>
          <p:cNvSpPr>
            <a:spLocks noGrp="1"/>
          </p:cNvSpPr>
          <p:nvPr>
            <p:ph idx="1"/>
          </p:nvPr>
        </p:nvSpPr>
        <p:spPr/>
        <p:txBody>
          <a:bodyPr>
            <a:normAutofit fontScale="85000" lnSpcReduction="20000"/>
          </a:bodyPr>
          <a:lstStyle/>
          <a:p>
            <a:pPr>
              <a:buNone/>
            </a:pPr>
            <a:r>
              <a:rPr lang="en-US" sz="6000" u="sng" dirty="0" smtClean="0"/>
              <a:t>Corticosteroids: </a:t>
            </a:r>
          </a:p>
          <a:p>
            <a:pPr>
              <a:buNone/>
            </a:pPr>
            <a:r>
              <a:rPr lang="en-US" dirty="0" smtClean="0"/>
              <a:t>There are many drugs such as :</a:t>
            </a:r>
          </a:p>
          <a:p>
            <a:pPr algn="l" rtl="0"/>
            <a:r>
              <a:rPr lang="en-US" dirty="0" err="1" smtClean="0"/>
              <a:t>Flunisolide</a:t>
            </a:r>
            <a:r>
              <a:rPr lang="en-US" dirty="0" smtClean="0"/>
              <a:t>.</a:t>
            </a:r>
          </a:p>
          <a:p>
            <a:pPr algn="l" rtl="0"/>
            <a:r>
              <a:rPr lang="en-US" dirty="0" err="1" smtClean="0"/>
              <a:t>Fluticasone</a:t>
            </a:r>
            <a:r>
              <a:rPr lang="en-US" dirty="0" smtClean="0"/>
              <a:t> propionate.</a:t>
            </a:r>
          </a:p>
          <a:p>
            <a:pPr algn="l" rtl="0"/>
            <a:r>
              <a:rPr lang="en-US" dirty="0" err="1" smtClean="0"/>
              <a:t>Beclometasone</a:t>
            </a:r>
            <a:r>
              <a:rPr lang="en-US" dirty="0" smtClean="0"/>
              <a:t> </a:t>
            </a:r>
            <a:r>
              <a:rPr lang="en-US" dirty="0" err="1" smtClean="0"/>
              <a:t>dipropionate</a:t>
            </a:r>
            <a:r>
              <a:rPr lang="en-US" dirty="0" smtClean="0"/>
              <a:t>.</a:t>
            </a:r>
          </a:p>
          <a:p>
            <a:pPr algn="l" rtl="0">
              <a:buNone/>
            </a:pPr>
            <a:r>
              <a:rPr lang="en-US" b="1" dirty="0" smtClean="0"/>
              <a:t>MOA:</a:t>
            </a:r>
          </a:p>
          <a:p>
            <a:pPr algn="l" rtl="0">
              <a:buNone/>
            </a:pPr>
            <a:r>
              <a:rPr lang="en-US" dirty="0" smtClean="0"/>
              <a:t>	Steroids and other anti-inflammatory drugs work by </a:t>
            </a:r>
            <a:r>
              <a:rPr lang="en-US" u="sng" dirty="0" smtClean="0"/>
              <a:t>reducing swelling </a:t>
            </a:r>
            <a:r>
              <a:rPr lang="en-US" dirty="0" smtClean="0"/>
              <a:t>and </a:t>
            </a:r>
            <a:r>
              <a:rPr lang="en-US" u="sng" dirty="0" smtClean="0"/>
              <a:t>mucus production </a:t>
            </a:r>
            <a:r>
              <a:rPr lang="en-US" dirty="0" smtClean="0"/>
              <a:t>in the airways. As a result, the airways are less sensitive and less likely to react to asthma triggers. </a:t>
            </a:r>
          </a:p>
          <a:p>
            <a:pPr algn="l" rtl="0"/>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solidFill>
                  <a:schemeClr val="accent2"/>
                </a:solidFill>
              </a:rPr>
              <a:t>Corticosteroids</a:t>
            </a:r>
            <a:endParaRPr lang="ar-SA" dirty="0">
              <a:solidFill>
                <a:schemeClr val="accent2"/>
              </a:solidFill>
            </a:endParaRPr>
          </a:p>
        </p:txBody>
      </p:sp>
      <p:sp>
        <p:nvSpPr>
          <p:cNvPr id="3" name="Content Placeholder 2"/>
          <p:cNvSpPr>
            <a:spLocks noGrp="1"/>
          </p:cNvSpPr>
          <p:nvPr>
            <p:ph idx="1"/>
          </p:nvPr>
        </p:nvSpPr>
        <p:spPr>
          <a:xfrm>
            <a:off x="457200" y="2179637"/>
            <a:ext cx="8229600" cy="4525963"/>
          </a:xfrm>
        </p:spPr>
        <p:txBody>
          <a:bodyPr>
            <a:normAutofit/>
          </a:bodyPr>
          <a:lstStyle/>
          <a:p>
            <a:pPr algn="l" rtl="0">
              <a:buNone/>
            </a:pPr>
            <a:r>
              <a:rPr lang="en-US" b="1" dirty="0" smtClean="0"/>
              <a:t>USES:</a:t>
            </a:r>
          </a:p>
          <a:p>
            <a:pPr algn="l" rtl="0"/>
            <a:r>
              <a:rPr lang="en-US" dirty="0" smtClean="0"/>
              <a:t>prevent asthma symptoms, they do not relieve asthma symptoms during and attack</a:t>
            </a:r>
          </a:p>
          <a:p>
            <a:pPr algn="l" rtl="0">
              <a:buNone/>
            </a:pPr>
            <a:endParaRPr lang="en-US" b="1" dirty="0" smtClean="0"/>
          </a:p>
          <a:p>
            <a:pPr algn="l" rtl="0"/>
            <a:r>
              <a:rPr lang="en-US" b="1" dirty="0" smtClean="0"/>
              <a:t>What Are the Side Effects of Inhaled Steroids? </a:t>
            </a:r>
          </a:p>
          <a:p>
            <a:r>
              <a:rPr lang="en-US" dirty="0" smtClean="0"/>
              <a:t>higher doses, oral candidiasis and hoarseness may occur</a:t>
            </a:r>
            <a:endParaRPr lang="ar-SA"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8229600" cy="1143000"/>
          </a:xfrm>
        </p:spPr>
        <p:txBody>
          <a:bodyPr/>
          <a:lstStyle/>
          <a:p>
            <a:r>
              <a:rPr lang="en-US" dirty="0" smtClean="0">
                <a:solidFill>
                  <a:schemeClr val="accent2"/>
                </a:solidFill>
              </a:rPr>
              <a:t>Long-acting beta</a:t>
            </a:r>
            <a:r>
              <a:rPr lang="en-US" baseline="-25000" dirty="0" smtClean="0">
                <a:solidFill>
                  <a:schemeClr val="accent2"/>
                </a:solidFill>
              </a:rPr>
              <a:t>2</a:t>
            </a:r>
            <a:r>
              <a:rPr lang="en-US" dirty="0" smtClean="0">
                <a:solidFill>
                  <a:schemeClr val="accent2"/>
                </a:solidFill>
              </a:rPr>
              <a:t>-agonists </a:t>
            </a:r>
            <a:r>
              <a:rPr lang="en-US" sz="2000" dirty="0" smtClean="0">
                <a:solidFill>
                  <a:schemeClr val="accent2"/>
                </a:solidFill>
              </a:rPr>
              <a:t>(</a:t>
            </a:r>
            <a:r>
              <a:rPr lang="en-US" sz="2000" dirty="0" err="1" smtClean="0">
                <a:solidFill>
                  <a:schemeClr val="accent2"/>
                </a:solidFill>
              </a:rPr>
              <a:t>adviar</a:t>
            </a:r>
            <a:r>
              <a:rPr lang="en-US" sz="2000" dirty="0" smtClean="0">
                <a:solidFill>
                  <a:schemeClr val="accent2"/>
                </a:solidFill>
              </a:rPr>
              <a:t>)</a:t>
            </a:r>
            <a:endParaRPr lang="ar-SA" dirty="0">
              <a:solidFill>
                <a:schemeClr val="accent2"/>
              </a:solidFill>
            </a:endParaRPr>
          </a:p>
        </p:txBody>
      </p:sp>
      <p:sp>
        <p:nvSpPr>
          <p:cNvPr id="3" name="Content Placeholder 2"/>
          <p:cNvSpPr>
            <a:spLocks noGrp="1"/>
          </p:cNvSpPr>
          <p:nvPr>
            <p:ph idx="1"/>
          </p:nvPr>
        </p:nvSpPr>
        <p:spPr>
          <a:xfrm>
            <a:off x="457200" y="2027237"/>
            <a:ext cx="8229600" cy="4525963"/>
          </a:xfrm>
        </p:spPr>
        <p:txBody>
          <a:bodyPr>
            <a:normAutofit fontScale="92500"/>
          </a:bodyPr>
          <a:lstStyle/>
          <a:p>
            <a:pPr algn="l" rtl="0"/>
            <a:r>
              <a:rPr lang="en-US" dirty="0" smtClean="0"/>
              <a:t>A LABA is a type of</a:t>
            </a:r>
            <a:r>
              <a:rPr lang="en-US" dirty="0" smtClean="0">
                <a:hlinkClick r:id="rId2"/>
              </a:rPr>
              <a:t> </a:t>
            </a:r>
            <a:r>
              <a:rPr lang="en-US" dirty="0" smtClean="0"/>
              <a:t>bronchodilator whose effects last for 12 hours or more. LABA benefits:</a:t>
            </a:r>
          </a:p>
          <a:p>
            <a:pPr algn="l" rtl="0"/>
            <a:r>
              <a:rPr lang="en-US" dirty="0" smtClean="0"/>
              <a:t>Improved lung function</a:t>
            </a:r>
          </a:p>
          <a:p>
            <a:pPr algn="l" rtl="0"/>
            <a:r>
              <a:rPr lang="en-US" dirty="0" smtClean="0"/>
              <a:t>Decreased asthma symptoms </a:t>
            </a:r>
          </a:p>
          <a:p>
            <a:pPr algn="l" rtl="0"/>
            <a:r>
              <a:rPr lang="en-US" dirty="0" smtClean="0"/>
              <a:t>Increased number of symptom-free days </a:t>
            </a:r>
          </a:p>
          <a:p>
            <a:pPr algn="l" rtl="0"/>
            <a:r>
              <a:rPr lang="en-US" dirty="0" smtClean="0"/>
              <a:t>Reduction in number of asthma attacks </a:t>
            </a:r>
          </a:p>
          <a:p>
            <a:pPr algn="l" rtl="0"/>
            <a:r>
              <a:rPr lang="en-US" dirty="0" smtClean="0"/>
              <a:t>Decreased recue inhaler use.</a:t>
            </a:r>
          </a:p>
          <a:p>
            <a:pPr algn="l" rtl="0"/>
            <a:r>
              <a:rPr lang="en-US" dirty="0" smtClean="0"/>
              <a:t>prevention of exercise induce asthma .</a:t>
            </a:r>
          </a:p>
          <a:p>
            <a:pPr algn="l" rtl="0"/>
            <a:endParaRPr lang="ar-SA"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dirty="0" smtClean="0">
                <a:solidFill>
                  <a:schemeClr val="accent2"/>
                </a:solidFill>
              </a:rPr>
              <a:t>Long-acting beta</a:t>
            </a:r>
            <a:r>
              <a:rPr lang="en-US" baseline="-25000" dirty="0" smtClean="0">
                <a:solidFill>
                  <a:schemeClr val="accent2"/>
                </a:solidFill>
              </a:rPr>
              <a:t>2</a:t>
            </a:r>
            <a:r>
              <a:rPr lang="en-US" dirty="0" smtClean="0">
                <a:solidFill>
                  <a:schemeClr val="accent2"/>
                </a:solidFill>
              </a:rPr>
              <a:t>-agonists </a:t>
            </a:r>
            <a:r>
              <a:rPr lang="en-US" sz="1800" dirty="0" smtClean="0">
                <a:solidFill>
                  <a:schemeClr val="accent2"/>
                </a:solidFill>
              </a:rPr>
              <a:t>(</a:t>
            </a:r>
            <a:r>
              <a:rPr lang="en-US" sz="1800" dirty="0" err="1" smtClean="0">
                <a:solidFill>
                  <a:schemeClr val="accent2"/>
                </a:solidFill>
              </a:rPr>
              <a:t>adviar</a:t>
            </a:r>
            <a:r>
              <a:rPr lang="en-US" sz="1800" dirty="0" smtClean="0">
                <a:solidFill>
                  <a:schemeClr val="accent2"/>
                </a:solidFill>
              </a:rPr>
              <a:t> , </a:t>
            </a:r>
            <a:r>
              <a:rPr lang="en-US" sz="1800" dirty="0" err="1" smtClean="0">
                <a:solidFill>
                  <a:schemeClr val="accent2"/>
                </a:solidFill>
              </a:rPr>
              <a:t>Symbicort</a:t>
            </a:r>
            <a:r>
              <a:rPr lang="en-US" sz="1800" dirty="0" smtClean="0">
                <a:solidFill>
                  <a:schemeClr val="accent2"/>
                </a:solidFill>
              </a:rPr>
              <a:t>)</a:t>
            </a:r>
            <a:r>
              <a:rPr lang="ar-SA" sz="1800" dirty="0" smtClean="0">
                <a:solidFill>
                  <a:schemeClr val="accent2"/>
                </a:solidFill>
              </a:rPr>
              <a:t> </a:t>
            </a:r>
            <a:endParaRPr lang="ar-SA" sz="1800" dirty="0">
              <a:solidFill>
                <a:schemeClr val="accent2"/>
              </a:solidFill>
            </a:endParaRPr>
          </a:p>
        </p:txBody>
      </p:sp>
      <p:sp>
        <p:nvSpPr>
          <p:cNvPr id="3" name="Content Placeholder 2"/>
          <p:cNvSpPr>
            <a:spLocks noGrp="1"/>
          </p:cNvSpPr>
          <p:nvPr>
            <p:ph idx="1"/>
          </p:nvPr>
        </p:nvSpPr>
        <p:spPr>
          <a:xfrm>
            <a:off x="457200" y="2484437"/>
            <a:ext cx="8229600" cy="3763963"/>
          </a:xfrm>
        </p:spPr>
        <p:txBody>
          <a:bodyPr>
            <a:normAutofit/>
          </a:bodyPr>
          <a:lstStyle/>
          <a:p>
            <a:pPr algn="l" rtl="0">
              <a:buNone/>
            </a:pPr>
            <a:r>
              <a:rPr lang="en-US" b="1" dirty="0" smtClean="0"/>
              <a:t>MOA</a:t>
            </a:r>
            <a:r>
              <a:rPr lang="en-US" dirty="0" smtClean="0"/>
              <a:t>:</a:t>
            </a:r>
          </a:p>
          <a:p>
            <a:pPr algn="l" rtl="0"/>
            <a:r>
              <a:rPr lang="en-US" dirty="0" smtClean="0"/>
              <a:t>LABA relaxes smooth muscle lining of the airways.</a:t>
            </a:r>
          </a:p>
          <a:p>
            <a:pPr algn="l" rtl="0">
              <a:buNone/>
            </a:pPr>
            <a:r>
              <a:rPr lang="en-US" b="1" dirty="0" smtClean="0"/>
              <a:t>Uses : </a:t>
            </a:r>
            <a:r>
              <a:rPr lang="en-US" dirty="0" smtClean="0"/>
              <a:t>for moderate, severe persistent asthma.</a:t>
            </a:r>
          </a:p>
          <a:p>
            <a:pPr algn="l" rtl="0">
              <a:buNone/>
            </a:pPr>
            <a:endParaRPr lang="en-US" dirty="0" smtClean="0"/>
          </a:p>
          <a:p>
            <a:pPr algn="l" rtl="0">
              <a:buNone/>
            </a:pPr>
            <a:r>
              <a:rPr lang="en-US" dirty="0" smtClean="0"/>
              <a:t>	LABA + inhaled steroid. </a:t>
            </a:r>
            <a:endParaRPr lang="ar-SA"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38200"/>
          </a:xfrm>
        </p:spPr>
        <p:txBody>
          <a:bodyPr/>
          <a:lstStyle/>
          <a:p>
            <a:r>
              <a:rPr lang="en-US" dirty="0" err="1" smtClean="0">
                <a:solidFill>
                  <a:schemeClr val="accent2"/>
                </a:solidFill>
              </a:rPr>
              <a:t>Theophylline</a:t>
            </a:r>
            <a:endParaRPr lang="ar-SA" dirty="0">
              <a:solidFill>
                <a:schemeClr val="accent2"/>
              </a:solidFill>
            </a:endParaRPr>
          </a:p>
        </p:txBody>
      </p:sp>
      <p:sp>
        <p:nvSpPr>
          <p:cNvPr id="3" name="Content Placeholder 2"/>
          <p:cNvSpPr>
            <a:spLocks noGrp="1"/>
          </p:cNvSpPr>
          <p:nvPr>
            <p:ph idx="1"/>
          </p:nvPr>
        </p:nvSpPr>
        <p:spPr>
          <a:xfrm>
            <a:off x="457200" y="1951037"/>
            <a:ext cx="8229600" cy="4830763"/>
          </a:xfrm>
        </p:spPr>
        <p:txBody>
          <a:bodyPr>
            <a:normAutofit fontScale="85000" lnSpcReduction="10000"/>
          </a:bodyPr>
          <a:lstStyle/>
          <a:p>
            <a:pPr>
              <a:buNone/>
            </a:pPr>
            <a:r>
              <a:rPr lang="en-US" i="1" dirty="0" err="1" smtClean="0"/>
              <a:t>Methylxanthines</a:t>
            </a:r>
            <a:r>
              <a:rPr lang="en-US" dirty="0" smtClean="0"/>
              <a:t> class </a:t>
            </a:r>
          </a:p>
          <a:p>
            <a:pPr algn="l" rtl="0">
              <a:buNone/>
            </a:pPr>
            <a:r>
              <a:rPr lang="en-US" b="1" dirty="0" smtClean="0"/>
              <a:t>MOA</a:t>
            </a:r>
            <a:r>
              <a:rPr lang="en-US" dirty="0" smtClean="0"/>
              <a:t>:</a:t>
            </a:r>
          </a:p>
          <a:p>
            <a:pPr algn="l" rtl="0"/>
            <a:r>
              <a:rPr lang="en-US" dirty="0" smtClean="0"/>
              <a:t>A muscle relaxant, and it may have mild anti-inflammatory effect.</a:t>
            </a:r>
          </a:p>
          <a:p>
            <a:pPr algn="l" rtl="0">
              <a:buNone/>
            </a:pPr>
            <a:r>
              <a:rPr lang="en-US" b="1" dirty="0" smtClean="0"/>
              <a:t>USES:</a:t>
            </a:r>
          </a:p>
          <a:p>
            <a:pPr algn="l" rtl="0"/>
            <a:r>
              <a:rPr lang="en-US" dirty="0" smtClean="0"/>
              <a:t>For persistent asthma,</a:t>
            </a:r>
          </a:p>
          <a:p>
            <a:pPr algn="l" rtl="0"/>
            <a:r>
              <a:rPr lang="en-US" dirty="0" smtClean="0"/>
              <a:t> </a:t>
            </a:r>
            <a:r>
              <a:rPr lang="en-US" dirty="0" err="1" smtClean="0"/>
              <a:t>theophylline</a:t>
            </a:r>
            <a:r>
              <a:rPr lang="en-US" dirty="0" smtClean="0"/>
              <a:t> is </a:t>
            </a:r>
            <a:r>
              <a:rPr lang="en-US" b="1" dirty="0" smtClean="0"/>
              <a:t>not</a:t>
            </a:r>
            <a:r>
              <a:rPr lang="en-US" dirty="0" smtClean="0"/>
              <a:t> considered the preferred first treatment because it has not been shown to be as effective as ICS. However, in some cases it may be prescribed as an additional medication if sufficient control is not achieved with steroids alone.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60637"/>
            <a:ext cx="8229600" cy="4068763"/>
          </a:xfrm>
        </p:spPr>
        <p:txBody>
          <a:bodyPr/>
          <a:lstStyle/>
          <a:p>
            <a:r>
              <a:rPr lang="en-US" b="1" dirty="0" err="1" smtClean="0"/>
              <a:t>Omalizumab</a:t>
            </a:r>
            <a:r>
              <a:rPr lang="en-US" b="1" dirty="0" smtClean="0"/>
              <a:t>: </a:t>
            </a:r>
            <a:r>
              <a:rPr lang="en-US" sz="2000" dirty="0" smtClean="0"/>
              <a:t>(</a:t>
            </a:r>
            <a:r>
              <a:rPr lang="en-US" sz="2000" dirty="0" err="1" smtClean="0"/>
              <a:t>Xolair</a:t>
            </a:r>
            <a:r>
              <a:rPr lang="en-US" sz="2000" dirty="0" smtClean="0"/>
              <a:t>)</a:t>
            </a:r>
            <a:endParaRPr lang="en-US" dirty="0" smtClean="0"/>
          </a:p>
          <a:p>
            <a:pPr marL="1082675" indent="-255588"/>
            <a:r>
              <a:rPr lang="en-US" dirty="0" smtClean="0"/>
              <a:t>approval by the U.S. Food and Drug Administration (FDA) in 2003.</a:t>
            </a:r>
          </a:p>
          <a:p>
            <a:pPr marL="1082675" indent="-255588"/>
            <a:endParaRPr lang="en-US" dirty="0" smtClean="0"/>
          </a:p>
          <a:p>
            <a:pPr marL="1082675" indent="-255588"/>
            <a:r>
              <a:rPr lang="en-US" dirty="0" smtClean="0"/>
              <a:t>Used in treating patients 12 years and older with moderate to severe allergic asthma.</a:t>
            </a:r>
            <a:endParaRPr lang="en-US" dirty="0"/>
          </a:p>
        </p:txBody>
      </p:sp>
      <p:sp>
        <p:nvSpPr>
          <p:cNvPr id="4" name="Explosion 1 3"/>
          <p:cNvSpPr/>
          <p:nvPr/>
        </p:nvSpPr>
        <p:spPr>
          <a:xfrm>
            <a:off x="1828800" y="0"/>
            <a:ext cx="6477000" cy="3048000"/>
          </a:xfrm>
          <a:prstGeom prst="irregularSeal1">
            <a:avLst/>
          </a:prstGeom>
          <a:solidFill>
            <a:schemeClr val="accent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C000"/>
                </a:solidFill>
                <a:effectLst>
                  <a:outerShdw blurRad="38100" dist="38100" dir="2700000" algn="tl">
                    <a:srgbClr val="000000">
                      <a:alpha val="43137"/>
                    </a:srgbClr>
                  </a:outerShdw>
                </a:effectLst>
              </a:rPr>
              <a:t>New Up Date </a:t>
            </a:r>
            <a:br>
              <a:rPr lang="en-US" sz="2800" b="1" dirty="0" smtClean="0">
                <a:solidFill>
                  <a:srgbClr val="FFC000"/>
                </a:solidFill>
                <a:effectLst>
                  <a:outerShdw blurRad="38100" dist="38100" dir="2700000" algn="tl">
                    <a:srgbClr val="000000">
                      <a:alpha val="43137"/>
                    </a:srgbClr>
                  </a:outerShdw>
                </a:effectLst>
              </a:rPr>
            </a:br>
            <a:r>
              <a:rPr lang="en-US" sz="2800" b="1" dirty="0" smtClean="0">
                <a:solidFill>
                  <a:srgbClr val="FFC000"/>
                </a:solidFill>
                <a:effectLst>
                  <a:outerShdw blurRad="38100" dist="38100" dir="2700000" algn="tl">
                    <a:srgbClr val="000000">
                      <a:alpha val="43137"/>
                    </a:srgbClr>
                  </a:outerShdw>
                </a:effectLst>
              </a:rPr>
              <a:t>in asthma medications</a:t>
            </a:r>
            <a:endParaRPr lang="en-US" sz="2800" b="1"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مخطط 1"/>
          <p:cNvGraphicFramePr/>
          <p:nvPr/>
        </p:nvGraphicFramePr>
        <p:xfrm>
          <a:off x="228600" y="1295400"/>
          <a:ext cx="8745760" cy="3922712"/>
        </p:xfrm>
        <a:graphic>
          <a:graphicData uri="http://schemas.openxmlformats.org/drawingml/2006/chart">
            <c:chart xmlns:c="http://schemas.openxmlformats.org/drawingml/2006/chart" xmlns:r="http://schemas.openxmlformats.org/officeDocument/2006/relationships" r:id="rId2"/>
          </a:graphicData>
        </a:graphic>
      </p:graphicFrame>
      <p:sp>
        <p:nvSpPr>
          <p:cNvPr id="3" name="مستطيل 2"/>
          <p:cNvSpPr/>
          <p:nvPr/>
        </p:nvSpPr>
        <p:spPr>
          <a:xfrm rot="10800000" flipV="1">
            <a:off x="611560" y="5567536"/>
            <a:ext cx="8280920" cy="535531"/>
          </a:xfrm>
          <a:prstGeom prst="rect">
            <a:avLst/>
          </a:prstGeom>
        </p:spPr>
        <p:txBody>
          <a:bodyPr wrap="square">
            <a:spAutoFit/>
          </a:bodyPr>
          <a:lstStyle/>
          <a:p>
            <a:pPr algn="l" rtl="0">
              <a:lnSpc>
                <a:spcPct val="90000"/>
              </a:lnSpc>
            </a:pPr>
            <a:r>
              <a:rPr lang="en-US" sz="1600" dirty="0" smtClean="0"/>
              <a:t>World Allergy Organization Journal: Prevalence of bronchial asthma in children in Saudi Arabia, Al-</a:t>
            </a:r>
            <a:r>
              <a:rPr lang="en-US" sz="1600" dirty="0" err="1" smtClean="0"/>
              <a:t>Frayh</a:t>
            </a:r>
            <a:r>
              <a:rPr lang="en-US" sz="1600" dirty="0" smtClean="0"/>
              <a:t>, November 2007 - Volume - Issue - pp S167-S168 </a:t>
            </a:r>
            <a:endParaRPr lang="en-US" sz="16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US" dirty="0" smtClean="0">
                <a:solidFill>
                  <a:schemeClr val="accent2"/>
                </a:solidFill>
              </a:rPr>
              <a:t>(</a:t>
            </a:r>
            <a:r>
              <a:rPr lang="en-US" dirty="0" err="1" smtClean="0">
                <a:solidFill>
                  <a:schemeClr val="accent2"/>
                </a:solidFill>
              </a:rPr>
              <a:t>Leukotrienes</a:t>
            </a:r>
            <a:r>
              <a:rPr lang="en-US" dirty="0" smtClean="0">
                <a:solidFill>
                  <a:schemeClr val="accent2"/>
                </a:solidFill>
              </a:rPr>
              <a:t> Receptor Antagonist)</a:t>
            </a:r>
            <a:r>
              <a:rPr lang="ar-SA" dirty="0" smtClean="0">
                <a:solidFill>
                  <a:schemeClr val="accent2"/>
                </a:solidFill>
              </a:rPr>
              <a:t> </a:t>
            </a:r>
            <a:r>
              <a:rPr lang="en-US" dirty="0" smtClean="0">
                <a:solidFill>
                  <a:schemeClr val="accent2"/>
                </a:solidFill>
              </a:rPr>
              <a:t> </a:t>
            </a:r>
            <a:r>
              <a:rPr lang="en-US" dirty="0" err="1" smtClean="0">
                <a:solidFill>
                  <a:schemeClr val="accent2"/>
                </a:solidFill>
              </a:rPr>
              <a:t>montileukast</a:t>
            </a:r>
            <a:endParaRPr lang="ar-SA" dirty="0">
              <a:solidFill>
                <a:schemeClr val="accent2"/>
              </a:solidFill>
            </a:endParaRPr>
          </a:p>
        </p:txBody>
      </p:sp>
      <p:sp>
        <p:nvSpPr>
          <p:cNvPr id="3" name="Content Placeholder 2"/>
          <p:cNvSpPr>
            <a:spLocks noGrp="1"/>
          </p:cNvSpPr>
          <p:nvPr>
            <p:ph idx="1"/>
          </p:nvPr>
        </p:nvSpPr>
        <p:spPr>
          <a:xfrm>
            <a:off x="457200" y="2332037"/>
            <a:ext cx="8229600" cy="4525963"/>
          </a:xfrm>
        </p:spPr>
        <p:txBody>
          <a:bodyPr>
            <a:normAutofit fontScale="92500" lnSpcReduction="10000"/>
          </a:bodyPr>
          <a:lstStyle/>
          <a:p>
            <a:pPr algn="l" rtl="0">
              <a:buNone/>
            </a:pPr>
            <a:r>
              <a:rPr lang="en-US" b="1" dirty="0" smtClean="0"/>
              <a:t>MOA:</a:t>
            </a:r>
          </a:p>
          <a:p>
            <a:pPr algn="l" rtl="0"/>
            <a:r>
              <a:rPr lang="en-US" dirty="0" err="1" smtClean="0"/>
              <a:t>Leukotrienes</a:t>
            </a:r>
            <a:r>
              <a:rPr lang="en-US" dirty="0" smtClean="0"/>
              <a:t> are released from mast cell, </a:t>
            </a:r>
            <a:r>
              <a:rPr lang="en-US" dirty="0" err="1" smtClean="0"/>
              <a:t>eosinophil</a:t>
            </a:r>
            <a:r>
              <a:rPr lang="en-US" dirty="0" smtClean="0"/>
              <a:t> and </a:t>
            </a:r>
            <a:r>
              <a:rPr lang="en-US" dirty="0" err="1" smtClean="0"/>
              <a:t>basophil</a:t>
            </a:r>
            <a:r>
              <a:rPr lang="en-US" dirty="0" smtClean="0"/>
              <a:t> and lead to increased inflammation.</a:t>
            </a:r>
          </a:p>
          <a:p>
            <a:pPr algn="l" rtl="0">
              <a:buNone/>
            </a:pPr>
            <a:r>
              <a:rPr lang="en-US" b="1" dirty="0" smtClean="0"/>
              <a:t>Uses:</a:t>
            </a:r>
          </a:p>
          <a:p>
            <a:pPr algn="l" rtl="0"/>
            <a:r>
              <a:rPr lang="en-US" dirty="0" smtClean="0"/>
              <a:t>Mild persistent asthma</a:t>
            </a:r>
          </a:p>
          <a:p>
            <a:pPr algn="l" rtl="0"/>
            <a:r>
              <a:rPr lang="en-US" dirty="0" smtClean="0"/>
              <a:t>Adjunctive therapy in combination with inhaled steroids.</a:t>
            </a:r>
          </a:p>
          <a:p>
            <a:pPr algn="l" rtl="0"/>
            <a:r>
              <a:rPr lang="en-US" dirty="0" smtClean="0"/>
              <a:t>prevention of exercise induce asthma.</a:t>
            </a:r>
          </a:p>
          <a:p>
            <a:pPr algn="l" rtl="0">
              <a:buNone/>
            </a:pPr>
            <a:endParaRPr lang="ar-SA"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adult.png"/>
          <p:cNvPicPr>
            <a:picLocks noGrp="1" noChangeAspect="1"/>
          </p:cNvPicPr>
          <p:nvPr>
            <p:ph idx="1"/>
          </p:nvPr>
        </p:nvPicPr>
        <p:blipFill>
          <a:blip r:embed="rId2" cstate="print"/>
          <a:stretch>
            <a:fillRect/>
          </a:stretch>
        </p:blipFill>
        <p:spPr>
          <a:xfrm>
            <a:off x="381000" y="228600"/>
            <a:ext cx="8382000" cy="6400800"/>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1066800"/>
          </a:xfrm>
        </p:spPr>
        <p:txBody>
          <a:bodyPr>
            <a:normAutofit fontScale="90000"/>
          </a:bodyPr>
          <a:lstStyle/>
          <a:p>
            <a:r>
              <a:rPr lang="en-US" dirty="0" smtClean="0">
                <a:solidFill>
                  <a:schemeClr val="accent2"/>
                </a:solidFill>
              </a:rPr>
              <a:t>When to Step up or Step down?</a:t>
            </a:r>
            <a:endParaRPr lang="ar-SA" dirty="0">
              <a:solidFill>
                <a:schemeClr val="accent2"/>
              </a:solidFill>
            </a:endParaRPr>
          </a:p>
        </p:txBody>
      </p:sp>
      <p:sp>
        <p:nvSpPr>
          <p:cNvPr id="3" name="Content Placeholder 2"/>
          <p:cNvSpPr>
            <a:spLocks noGrp="1"/>
          </p:cNvSpPr>
          <p:nvPr>
            <p:ph idx="1"/>
          </p:nvPr>
        </p:nvSpPr>
        <p:spPr>
          <a:xfrm>
            <a:off x="838200" y="2179637"/>
            <a:ext cx="8229600" cy="4525963"/>
          </a:xfrm>
        </p:spPr>
        <p:txBody>
          <a:bodyPr>
            <a:normAutofit fontScale="92500" lnSpcReduction="20000"/>
          </a:bodyPr>
          <a:lstStyle/>
          <a:p>
            <a:pPr>
              <a:buNone/>
            </a:pPr>
            <a:r>
              <a:rPr lang="en-US" b="1" dirty="0" smtClean="0"/>
              <a:t>Step Up:</a:t>
            </a:r>
            <a:endParaRPr lang="en-US" dirty="0" smtClean="0"/>
          </a:p>
          <a:p>
            <a:pPr algn="l" rtl="0"/>
            <a:r>
              <a:rPr lang="en-US" sz="2800" dirty="0" smtClean="0"/>
              <a:t>If asthma is </a:t>
            </a:r>
            <a:r>
              <a:rPr lang="en-US" sz="2800" b="1" dirty="0" smtClean="0"/>
              <a:t>not controlled </a:t>
            </a:r>
            <a:r>
              <a:rPr lang="en-US" sz="2800" dirty="0" smtClean="0"/>
              <a:t>on the current treatment regimen,. </a:t>
            </a:r>
          </a:p>
          <a:p>
            <a:pPr algn="l" rtl="0"/>
            <a:r>
              <a:rPr lang="en-US" sz="2800" dirty="0" smtClean="0"/>
              <a:t>But </a:t>
            </a:r>
            <a:r>
              <a:rPr lang="en-US" sz="2800" dirty="0" err="1" smtClean="0"/>
              <a:t>befor</a:t>
            </a:r>
            <a:r>
              <a:rPr lang="en-US" sz="2800" dirty="0" smtClean="0"/>
              <a:t> stepping up:</a:t>
            </a:r>
          </a:p>
          <a:p>
            <a:pPr algn="l" rtl="0">
              <a:buNone/>
            </a:pPr>
            <a:r>
              <a:rPr lang="en-US" sz="2800" dirty="0" smtClean="0"/>
              <a:t>	</a:t>
            </a:r>
            <a:r>
              <a:rPr lang="en-US" sz="2800" u="sng" dirty="0" smtClean="0"/>
              <a:t>compliance</a:t>
            </a:r>
            <a:r>
              <a:rPr lang="en-US" sz="2800" dirty="0" smtClean="0"/>
              <a:t>, </a:t>
            </a:r>
            <a:r>
              <a:rPr lang="en-US" sz="2800" u="sng" dirty="0" smtClean="0"/>
              <a:t>inhaler technique</a:t>
            </a:r>
            <a:r>
              <a:rPr lang="en-US" sz="2800" dirty="0" smtClean="0"/>
              <a:t>, and </a:t>
            </a:r>
            <a:r>
              <a:rPr lang="en-US" sz="2800" u="sng" dirty="0" smtClean="0"/>
              <a:t>avoidance of risk factors</a:t>
            </a:r>
            <a:r>
              <a:rPr lang="en-US" sz="2800" dirty="0" smtClean="0"/>
              <a:t>. Generally, improvement within 1 month.</a:t>
            </a:r>
          </a:p>
          <a:p>
            <a:pPr algn="l" rtl="0"/>
            <a:endParaRPr lang="en-US" sz="2800" b="1" dirty="0" smtClean="0"/>
          </a:p>
          <a:p>
            <a:pPr>
              <a:buNone/>
            </a:pPr>
            <a:r>
              <a:rPr lang="en-US" b="1" dirty="0" smtClean="0"/>
              <a:t>Step Down Gradually:</a:t>
            </a:r>
          </a:p>
          <a:p>
            <a:pPr algn="l" rtl="0"/>
            <a:r>
              <a:rPr lang="en-US" sz="2800" dirty="0" smtClean="0"/>
              <a:t>If control is maintained for at least </a:t>
            </a:r>
            <a:r>
              <a:rPr lang="en-US" sz="2800" b="1" dirty="0" smtClean="0"/>
              <a:t>3</a:t>
            </a:r>
            <a:r>
              <a:rPr lang="en-US" sz="2800" dirty="0" smtClean="0"/>
              <a:t> months, The goal is to decrease treatment to the least medication necessary to maintain control.</a:t>
            </a:r>
            <a:endParaRPr lang="ar-SA" sz="2800" b="1" dirty="0"/>
          </a:p>
        </p:txBody>
      </p:sp>
      <p:sp>
        <p:nvSpPr>
          <p:cNvPr id="5" name="Down Arrow 4"/>
          <p:cNvSpPr/>
          <p:nvPr/>
        </p:nvSpPr>
        <p:spPr>
          <a:xfrm>
            <a:off x="381000" y="4876800"/>
            <a:ext cx="685800" cy="76200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Down Arrow 3"/>
          <p:cNvSpPr/>
          <p:nvPr/>
        </p:nvSpPr>
        <p:spPr>
          <a:xfrm rot="10800000">
            <a:off x="381000" y="1828800"/>
            <a:ext cx="685800" cy="76200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anim calcmode="lin" valueType="num">
                                      <p:cBhvr>
                                        <p:cTn id="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anim calcmode="lin" valueType="num">
                                      <p:cBhvr>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752600" y="0"/>
            <a:ext cx="7391400" cy="1066800"/>
          </a:xfrm>
        </p:spPr>
        <p:txBody>
          <a:bodyPr>
            <a:normAutofit fontScale="90000"/>
          </a:bodyPr>
          <a:lstStyle/>
          <a:p>
            <a:r>
              <a:rPr lang="en-US" sz="4000" dirty="0">
                <a:solidFill>
                  <a:srgbClr val="FFC000"/>
                </a:solidFill>
              </a:rPr>
              <a:t>Pharmacotherapy for Infants and Young Children (&lt;5 years)</a:t>
            </a:r>
          </a:p>
        </p:txBody>
      </p:sp>
      <p:sp>
        <p:nvSpPr>
          <p:cNvPr id="32771" name="Rectangle 3"/>
          <p:cNvSpPr>
            <a:spLocks noGrp="1" noChangeArrowheads="1"/>
          </p:cNvSpPr>
          <p:nvPr>
            <p:ph idx="1"/>
          </p:nvPr>
        </p:nvSpPr>
        <p:spPr/>
        <p:txBody>
          <a:bodyPr>
            <a:normAutofit lnSpcReduction="10000"/>
          </a:bodyPr>
          <a:lstStyle/>
          <a:p>
            <a:pPr algn="l" rtl="0"/>
            <a:r>
              <a:rPr lang="en-US" dirty="0" smtClean="0"/>
              <a:t>The most effective bronchodilator available is </a:t>
            </a:r>
            <a:r>
              <a:rPr lang="en-US" b="1" dirty="0" smtClean="0">
                <a:solidFill>
                  <a:schemeClr val="accent1"/>
                </a:solidFill>
              </a:rPr>
              <a:t>SABA</a:t>
            </a:r>
            <a:endParaRPr lang="en-US" dirty="0" smtClean="0">
              <a:solidFill>
                <a:schemeClr val="accent1"/>
              </a:solidFill>
            </a:endParaRPr>
          </a:p>
          <a:p>
            <a:pPr algn="l" rtl="0"/>
            <a:r>
              <a:rPr lang="en-US" b="1" dirty="0" smtClean="0"/>
              <a:t>If control is not achieved </a:t>
            </a:r>
            <a:r>
              <a:rPr lang="en-US" dirty="0" smtClean="0">
                <a:sym typeface="Wingdings" pitchFamily="2" charset="2"/>
              </a:rPr>
              <a:t> lowest dose of </a:t>
            </a:r>
            <a:r>
              <a:rPr lang="en-US" b="1" dirty="0" smtClean="0">
                <a:solidFill>
                  <a:srgbClr val="00B050"/>
                </a:solidFill>
                <a:sym typeface="Wingdings" pitchFamily="2" charset="2"/>
              </a:rPr>
              <a:t>ICS</a:t>
            </a:r>
          </a:p>
          <a:p>
            <a:pPr algn="l" rtl="0"/>
            <a:r>
              <a:rPr lang="en-US" b="1" dirty="0" smtClean="0">
                <a:sym typeface="Wingdings" pitchFamily="2" charset="2"/>
              </a:rPr>
              <a:t>If control is not achieved </a:t>
            </a:r>
            <a:r>
              <a:rPr lang="en-US" dirty="0" smtClean="0">
                <a:sym typeface="Wingdings" pitchFamily="2" charset="2"/>
              </a:rPr>
              <a:t> double the initial dose of </a:t>
            </a:r>
            <a:r>
              <a:rPr lang="en-US" b="1" dirty="0" smtClean="0">
                <a:solidFill>
                  <a:srgbClr val="00B050"/>
                </a:solidFill>
                <a:sym typeface="Wingdings" pitchFamily="2" charset="2"/>
              </a:rPr>
              <a:t>ICS </a:t>
            </a:r>
          </a:p>
          <a:p>
            <a:pPr algn="l" rtl="0"/>
            <a:r>
              <a:rPr lang="en-US" b="1" dirty="0" smtClean="0">
                <a:sym typeface="Wingdings" pitchFamily="2" charset="2"/>
              </a:rPr>
              <a:t>If further control is needed  </a:t>
            </a:r>
            <a:r>
              <a:rPr lang="en-US" dirty="0" smtClean="0">
                <a:solidFill>
                  <a:srgbClr val="00B050"/>
                </a:solidFill>
                <a:sym typeface="Wingdings" pitchFamily="2" charset="2"/>
              </a:rPr>
              <a:t>ICS</a:t>
            </a:r>
            <a:r>
              <a:rPr lang="en-US" dirty="0" smtClean="0">
                <a:sym typeface="Wingdings" pitchFamily="2" charset="2"/>
              </a:rPr>
              <a:t> dose can be increased to the maximum, AND/OR adding LTRA or </a:t>
            </a:r>
            <a:r>
              <a:rPr lang="en-US" dirty="0" err="1" smtClean="0">
                <a:sym typeface="Wingdings" pitchFamily="2" charset="2"/>
              </a:rPr>
              <a:t>theophylline</a:t>
            </a:r>
            <a:r>
              <a:rPr lang="en-US" dirty="0" smtClean="0">
                <a:sym typeface="Wingdings" pitchFamily="2" charset="2"/>
              </a:rPr>
              <a:t>.</a:t>
            </a:r>
            <a:endParaRPr lang="en-US" dirty="0"/>
          </a:p>
          <a:p>
            <a:pPr lvl="1" algn="l" rtl="0"/>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1066800"/>
          </a:xfrm>
        </p:spPr>
        <p:txBody>
          <a:bodyPr/>
          <a:lstStyle/>
          <a:p>
            <a:r>
              <a:rPr lang="en-US" dirty="0">
                <a:solidFill>
                  <a:srgbClr val="FFC000"/>
                </a:solidFill>
              </a:rPr>
              <a:t>C</a:t>
            </a:r>
            <a:r>
              <a:rPr lang="en-US" dirty="0" smtClean="0">
                <a:solidFill>
                  <a:srgbClr val="FFC000"/>
                </a:solidFill>
              </a:rPr>
              <a:t>ont.</a:t>
            </a:r>
            <a:endParaRPr lang="ar-SA" dirty="0">
              <a:solidFill>
                <a:srgbClr val="FFC000"/>
              </a:solidFill>
            </a:endParaRPr>
          </a:p>
        </p:txBody>
      </p:sp>
      <p:sp>
        <p:nvSpPr>
          <p:cNvPr id="3" name="Content Placeholder 2"/>
          <p:cNvSpPr>
            <a:spLocks noGrp="1"/>
          </p:cNvSpPr>
          <p:nvPr>
            <p:ph idx="1"/>
          </p:nvPr>
        </p:nvSpPr>
        <p:spPr/>
        <p:txBody>
          <a:bodyPr/>
          <a:lstStyle/>
          <a:p>
            <a:pPr algn="l" rtl="0"/>
            <a:r>
              <a:rPr lang="en-US" b="1" dirty="0" smtClean="0"/>
              <a:t>Low dose of oral corticosteroids </a:t>
            </a:r>
            <a:r>
              <a:rPr lang="en-US" dirty="0" smtClean="0"/>
              <a:t>for a few weeks to achieve control should be limited to sever uncontrolled cases to avoid their side effects.</a:t>
            </a:r>
          </a:p>
          <a:p>
            <a:pPr algn="l" rtl="0"/>
            <a:r>
              <a:rPr lang="en-US" dirty="0" smtClean="0"/>
              <a:t>For children with </a:t>
            </a:r>
            <a:r>
              <a:rPr lang="en-US" b="1" dirty="0" smtClean="0"/>
              <a:t>seasonal symptoms</a:t>
            </a:r>
            <a:r>
              <a:rPr lang="en-US" dirty="0" smtClean="0"/>
              <a:t>, daily controller therapy may be discontinued after the season, with the advice for a follow-up visit within 3-6 weeks.</a:t>
            </a:r>
            <a:endParaRPr lang="ar-SA"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1066800"/>
          </a:xfrm>
        </p:spPr>
        <p:txBody>
          <a:bodyPr>
            <a:normAutofit/>
          </a:bodyPr>
          <a:lstStyle/>
          <a:p>
            <a:r>
              <a:rPr lang="en-US" dirty="0" smtClean="0">
                <a:solidFill>
                  <a:srgbClr val="FFC000"/>
                </a:solidFill>
              </a:rPr>
              <a:t>Monitoring to maintain control</a:t>
            </a:r>
            <a:endParaRPr lang="ar-SA" dirty="0">
              <a:solidFill>
                <a:srgbClr val="FFC000"/>
              </a:solidFill>
            </a:endParaRPr>
          </a:p>
        </p:txBody>
      </p:sp>
      <p:sp>
        <p:nvSpPr>
          <p:cNvPr id="3" name="Content Placeholder 2"/>
          <p:cNvSpPr>
            <a:spLocks noGrp="1"/>
          </p:cNvSpPr>
          <p:nvPr>
            <p:ph idx="1"/>
          </p:nvPr>
        </p:nvSpPr>
        <p:spPr/>
        <p:txBody>
          <a:bodyPr>
            <a:normAutofit/>
          </a:bodyPr>
          <a:lstStyle/>
          <a:p>
            <a:pPr algn="l" rtl="0"/>
            <a:r>
              <a:rPr lang="en-US" dirty="0" smtClean="0"/>
              <a:t>Typically, patients should be seen </a:t>
            </a:r>
            <a:r>
              <a:rPr lang="en-US" b="1" dirty="0" smtClean="0"/>
              <a:t>one to three months after the initial visit</a:t>
            </a:r>
            <a:r>
              <a:rPr lang="en-US" dirty="0" smtClean="0"/>
              <a:t>, and every three months thereafter.</a:t>
            </a:r>
          </a:p>
          <a:p>
            <a:pPr algn="l" rtl="0"/>
            <a:endParaRPr lang="en-US" dirty="0" smtClean="0"/>
          </a:p>
          <a:p>
            <a:pPr algn="l" rtl="0"/>
            <a:r>
              <a:rPr lang="en-US" dirty="0" smtClean="0"/>
              <a:t>After an exacerbation, </a:t>
            </a:r>
            <a:r>
              <a:rPr lang="en-US" b="1" dirty="0" smtClean="0"/>
              <a:t>follow-up should be offered within 2 weeks to 1 month</a:t>
            </a:r>
            <a:r>
              <a:rPr lang="en-US" dirty="0" smtClean="0"/>
              <a:t>.</a:t>
            </a:r>
            <a:endParaRPr lang="ar-SA"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914399"/>
          </a:xfrm>
        </p:spPr>
        <p:txBody>
          <a:bodyPr>
            <a:normAutofit/>
          </a:bodyPr>
          <a:lstStyle/>
          <a:p>
            <a:pPr algn="ctr">
              <a:buNone/>
            </a:pPr>
            <a:r>
              <a:rPr lang="en-US" sz="4000" dirty="0" smtClean="0">
                <a:solidFill>
                  <a:srgbClr val="FF0000"/>
                </a:solidFill>
              </a:rPr>
              <a:t>Management of </a:t>
            </a:r>
            <a:r>
              <a:rPr lang="en-US" sz="4000" b="1" dirty="0" smtClean="0">
                <a:solidFill>
                  <a:srgbClr val="FF0000"/>
                </a:solidFill>
              </a:rPr>
              <a:t>Acute severe asthma</a:t>
            </a:r>
            <a:endParaRPr lang="ar-SA" sz="4000" dirty="0">
              <a:solidFill>
                <a:srgbClr val="FF0000"/>
              </a:solidFill>
            </a:endParaRPr>
          </a:p>
        </p:txBody>
      </p:sp>
      <p:pic>
        <p:nvPicPr>
          <p:cNvPr id="57346" name="Picture 2" descr="http://www.lapbandinformations.com/wp-content/uploads/2011/10/shortness-of-breath.jpg"/>
          <p:cNvPicPr>
            <a:picLocks noChangeAspect="1" noChangeArrowheads="1"/>
          </p:cNvPicPr>
          <p:nvPr/>
        </p:nvPicPr>
        <p:blipFill>
          <a:blip r:embed="rId2" cstate="print"/>
          <a:srcRect l="8712" t="5128" r="5913" b="2564"/>
          <a:stretch>
            <a:fillRect/>
          </a:stretch>
        </p:blipFill>
        <p:spPr bwMode="auto">
          <a:xfrm>
            <a:off x="2057400" y="3200400"/>
            <a:ext cx="4648200" cy="32004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step 1.png"/>
          <p:cNvPicPr>
            <a:picLocks noGrp="1" noChangeAspect="1"/>
          </p:cNvPicPr>
          <p:nvPr>
            <p:ph idx="1"/>
          </p:nvPr>
        </p:nvPicPr>
        <p:blipFill>
          <a:blip r:embed="rId2" cstate="print"/>
          <a:stretch>
            <a:fillRect/>
          </a:stretch>
        </p:blipFill>
        <p:spPr>
          <a:xfrm>
            <a:off x="304800" y="304800"/>
            <a:ext cx="8686800" cy="6248400"/>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ep 2.png"/>
          <p:cNvPicPr>
            <a:picLocks noGrp="1" noChangeAspect="1"/>
          </p:cNvPicPr>
          <p:nvPr>
            <p:ph idx="1"/>
          </p:nvPr>
        </p:nvPicPr>
        <p:blipFill>
          <a:blip r:embed="rId2" cstate="print"/>
          <a:stretch>
            <a:fillRect/>
          </a:stretch>
        </p:blipFill>
        <p:spPr>
          <a:xfrm>
            <a:off x="381000" y="304800"/>
            <a:ext cx="8382000" cy="6019800"/>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5181600" cy="1143000"/>
          </a:xfrm>
        </p:spPr>
        <p:txBody>
          <a:bodyPr/>
          <a:lstStyle/>
          <a:p>
            <a:r>
              <a:rPr lang="en-US" dirty="0" smtClean="0">
                <a:solidFill>
                  <a:schemeClr val="accent2"/>
                </a:solidFill>
              </a:rPr>
              <a:t>Special situations</a:t>
            </a:r>
            <a:endParaRPr lang="ar-SA" dirty="0">
              <a:solidFill>
                <a:schemeClr val="accent2"/>
              </a:solidFill>
            </a:endParaRPr>
          </a:p>
        </p:txBody>
      </p:sp>
      <p:sp>
        <p:nvSpPr>
          <p:cNvPr id="3" name="Content Placeholder 2"/>
          <p:cNvSpPr>
            <a:spLocks noGrp="1"/>
          </p:cNvSpPr>
          <p:nvPr>
            <p:ph idx="1"/>
          </p:nvPr>
        </p:nvSpPr>
        <p:spPr>
          <a:xfrm>
            <a:off x="381000" y="2408237"/>
            <a:ext cx="8229600" cy="4678363"/>
          </a:xfrm>
        </p:spPr>
        <p:txBody>
          <a:bodyPr>
            <a:normAutofit/>
          </a:bodyPr>
          <a:lstStyle/>
          <a:p>
            <a:r>
              <a:rPr lang="en-US" b="1" dirty="0" smtClean="0"/>
              <a:t>Asthma and pregnancy: </a:t>
            </a:r>
          </a:p>
          <a:p>
            <a:pPr>
              <a:buNone/>
            </a:pPr>
            <a:r>
              <a:rPr lang="en-US" b="1" dirty="0" smtClean="0"/>
              <a:t>	</a:t>
            </a:r>
            <a:r>
              <a:rPr lang="en-US" dirty="0" smtClean="0"/>
              <a:t>it is very similar to not pregnant people. </a:t>
            </a:r>
            <a:r>
              <a:rPr lang="en-US" u="sng" dirty="0" smtClean="0"/>
              <a:t>avoiding triggering factors</a:t>
            </a:r>
            <a:r>
              <a:rPr lang="en-US" dirty="0" smtClean="0"/>
              <a:t> ,Corticosteroids have a low but significant teratogenic effect</a:t>
            </a:r>
          </a:p>
        </p:txBody>
      </p:sp>
      <p:pic>
        <p:nvPicPr>
          <p:cNvPr id="17410" name="Picture 2" descr="http://www.globalpost.com/sites/default/files/imagecache/gp3_slideshow_large/53252463.jpg"/>
          <p:cNvPicPr>
            <a:picLocks noChangeAspect="1" noChangeArrowheads="1"/>
          </p:cNvPicPr>
          <p:nvPr/>
        </p:nvPicPr>
        <p:blipFill>
          <a:blip r:embed="rId2" cstate="print"/>
          <a:srcRect l="39094"/>
          <a:stretch>
            <a:fillRect/>
          </a:stretch>
        </p:blipFill>
        <p:spPr bwMode="auto">
          <a:xfrm>
            <a:off x="6705600" y="304800"/>
            <a:ext cx="2438400" cy="2667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371600"/>
            <a:ext cx="8229600" cy="4525963"/>
          </a:xfrm>
        </p:spPr>
        <p:txBody>
          <a:bodyPr/>
          <a:lstStyle/>
          <a:p>
            <a:r>
              <a:rPr lang="en-US" b="1" dirty="0" smtClean="0"/>
              <a:t>A recent asthma control survey showed:</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066800" y="2133600"/>
            <a:ext cx="701040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l" rtl="0"/>
            <a:r>
              <a:rPr lang="en-US" b="1" dirty="0" smtClean="0"/>
              <a:t>Aspirin-induced asthma: </a:t>
            </a:r>
            <a:r>
              <a:rPr lang="en-US" dirty="0" smtClean="0"/>
              <a:t>up to 28% of adults with asthma suffer from exacerbations in response to aspirin.</a:t>
            </a:r>
          </a:p>
          <a:p>
            <a:pPr algn="l" rtl="0">
              <a:buFontTx/>
              <a:buChar char="-"/>
            </a:pPr>
            <a:r>
              <a:rPr lang="en-US" dirty="0" smtClean="0"/>
              <a:t>Within </a:t>
            </a:r>
            <a:r>
              <a:rPr lang="en-US" b="1" dirty="0" smtClean="0"/>
              <a:t>minutes to 1 or 2 hours</a:t>
            </a:r>
            <a:r>
              <a:rPr lang="en-US" dirty="0" smtClean="0"/>
              <a:t>, an acute, sever attack develops, and is usually accompanied by: </a:t>
            </a:r>
            <a:r>
              <a:rPr lang="en-US" b="1" dirty="0" err="1" smtClean="0"/>
              <a:t>rhinorrhea</a:t>
            </a:r>
            <a:r>
              <a:rPr lang="en-US" b="1" dirty="0" smtClean="0"/>
              <a:t>, nasal obstruction, </a:t>
            </a:r>
            <a:r>
              <a:rPr lang="en-US" b="1" dirty="0" err="1" smtClean="0"/>
              <a:t>conjunctival</a:t>
            </a:r>
            <a:r>
              <a:rPr lang="en-US" b="1" dirty="0" smtClean="0"/>
              <a:t> irritation.</a:t>
            </a:r>
            <a:r>
              <a:rPr lang="en-US" dirty="0" smtClean="0"/>
              <a:t> </a:t>
            </a:r>
          </a:p>
          <a:p>
            <a:pPr algn="l" rtl="0">
              <a:buFontTx/>
              <a:buChar char="-"/>
            </a:pPr>
            <a:r>
              <a:rPr lang="en-US" dirty="0" smtClean="0"/>
              <a:t>Typical history is considered adequate for diagnosis.</a:t>
            </a:r>
          </a:p>
          <a:p>
            <a:pPr algn="l" rtl="0">
              <a:buNone/>
            </a:pPr>
            <a:endParaRPr lang="en-US" dirty="0" smtClean="0"/>
          </a:p>
          <a:p>
            <a:pPr algn="l" rtl="0">
              <a:buNone/>
            </a:pPr>
            <a:endParaRPr lang="ar-SA" dirty="0"/>
          </a:p>
        </p:txBody>
      </p:sp>
      <p:sp>
        <p:nvSpPr>
          <p:cNvPr id="5" name="Title 1"/>
          <p:cNvSpPr>
            <a:spLocks noGrp="1"/>
          </p:cNvSpPr>
          <p:nvPr>
            <p:ph type="title"/>
          </p:nvPr>
        </p:nvSpPr>
        <p:spPr>
          <a:xfrm>
            <a:off x="1676400" y="0"/>
            <a:ext cx="5181600" cy="1143000"/>
          </a:xfrm>
        </p:spPr>
        <p:txBody>
          <a:bodyPr/>
          <a:lstStyle/>
          <a:p>
            <a:r>
              <a:rPr lang="en-US" dirty="0" smtClean="0">
                <a:solidFill>
                  <a:schemeClr val="accent2"/>
                </a:solidFill>
              </a:rPr>
              <a:t>Special situations</a:t>
            </a:r>
            <a:endParaRPr lang="ar-SA" dirty="0">
              <a:solidFill>
                <a:schemeClr val="accent2"/>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Cont.</a:t>
            </a:r>
            <a:endParaRPr lang="ar-SA" dirty="0">
              <a:solidFill>
                <a:schemeClr val="accent2"/>
              </a:solidFill>
            </a:endParaRPr>
          </a:p>
        </p:txBody>
      </p:sp>
      <p:sp>
        <p:nvSpPr>
          <p:cNvPr id="3" name="Content Placeholder 2"/>
          <p:cNvSpPr>
            <a:spLocks noGrp="1"/>
          </p:cNvSpPr>
          <p:nvPr>
            <p:ph idx="1"/>
          </p:nvPr>
        </p:nvSpPr>
        <p:spPr/>
        <p:txBody>
          <a:bodyPr/>
          <a:lstStyle/>
          <a:p>
            <a:pPr algn="l" rtl="0"/>
            <a:r>
              <a:rPr lang="en-US" dirty="0" smtClean="0"/>
              <a:t>Patients known to have AIA should </a:t>
            </a:r>
            <a:r>
              <a:rPr lang="en-US" b="1" dirty="0" smtClean="0"/>
              <a:t>avoid all aspirin-containing products</a:t>
            </a:r>
            <a:r>
              <a:rPr lang="en-US" dirty="0" smtClean="0"/>
              <a:t>.</a:t>
            </a:r>
          </a:p>
          <a:p>
            <a:pPr algn="l" rtl="0"/>
            <a:r>
              <a:rPr lang="en-US" dirty="0" smtClean="0"/>
              <a:t>However, patients for whom </a:t>
            </a:r>
            <a:r>
              <a:rPr lang="en-US" b="1" dirty="0" smtClean="0"/>
              <a:t>aspirin is considered essential</a:t>
            </a:r>
            <a:r>
              <a:rPr lang="en-US" dirty="0" smtClean="0"/>
              <a:t>, they should be referred to an allergy specialist for </a:t>
            </a:r>
            <a:r>
              <a:rPr lang="en-US" b="1" dirty="0" smtClean="0"/>
              <a:t>aspirin desensitization</a:t>
            </a:r>
            <a:r>
              <a:rPr lang="en-US" dirty="0" smtClean="0"/>
              <a:t>.</a:t>
            </a:r>
            <a:endParaRPr lang="ar-SA"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b="1" dirty="0" smtClean="0"/>
              <a:t>GERD-triggered asthma:</a:t>
            </a:r>
            <a:endParaRPr lang="en-US" dirty="0" smtClean="0"/>
          </a:p>
          <a:p>
            <a:pPr algn="l" rtl="0">
              <a:buFontTx/>
              <a:buChar char="-"/>
            </a:pPr>
            <a:r>
              <a:rPr lang="en-US" dirty="0" smtClean="0"/>
              <a:t>The mechanisms include </a:t>
            </a:r>
            <a:r>
              <a:rPr lang="en-US" dirty="0" err="1" smtClean="0"/>
              <a:t>vagal</a:t>
            </a:r>
            <a:r>
              <a:rPr lang="en-US" dirty="0" smtClean="0"/>
              <a:t> mediated reflex and reflux secondary to </a:t>
            </a:r>
            <a:r>
              <a:rPr lang="en-US" u="sng" dirty="0" smtClean="0"/>
              <a:t>micro-aspiration of gastric contents into the upper airways</a:t>
            </a:r>
            <a:r>
              <a:rPr lang="en-US" dirty="0" smtClean="0"/>
              <a:t>.</a:t>
            </a:r>
          </a:p>
          <a:p>
            <a:pPr algn="l" rtl="0">
              <a:buFontTx/>
              <a:buChar char="-"/>
            </a:pPr>
            <a:r>
              <a:rPr lang="en-US" dirty="0" smtClean="0"/>
              <a:t>Treatment: treat GERD with proton pump inhibitor.</a:t>
            </a:r>
            <a:r>
              <a:rPr lang="en-US" b="1" dirty="0" smtClean="0"/>
              <a:t> </a:t>
            </a:r>
            <a:endParaRPr lang="ar-SA" b="1" dirty="0"/>
          </a:p>
        </p:txBody>
      </p:sp>
      <p:sp>
        <p:nvSpPr>
          <p:cNvPr id="5" name="Title 1"/>
          <p:cNvSpPr>
            <a:spLocks noGrp="1"/>
          </p:cNvSpPr>
          <p:nvPr>
            <p:ph type="title"/>
          </p:nvPr>
        </p:nvSpPr>
        <p:spPr>
          <a:xfrm>
            <a:off x="1676400" y="0"/>
            <a:ext cx="5181600" cy="1143000"/>
          </a:xfrm>
        </p:spPr>
        <p:txBody>
          <a:bodyPr/>
          <a:lstStyle/>
          <a:p>
            <a:r>
              <a:rPr lang="en-US" dirty="0" smtClean="0">
                <a:solidFill>
                  <a:schemeClr val="accent2"/>
                </a:solidFill>
              </a:rPr>
              <a:t>Special situations</a:t>
            </a:r>
            <a:endParaRPr lang="ar-SA" dirty="0">
              <a:solidFill>
                <a:schemeClr val="accent2"/>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6934200" cy="1066800"/>
          </a:xfrm>
        </p:spPr>
        <p:txBody>
          <a:bodyPr>
            <a:normAutofit/>
          </a:bodyPr>
          <a:lstStyle/>
          <a:p>
            <a:r>
              <a:rPr lang="en-US" dirty="0" smtClean="0">
                <a:solidFill>
                  <a:schemeClr val="accent2"/>
                </a:solidFill>
              </a:rPr>
              <a:t>Types of asthma inhalers: </a:t>
            </a:r>
            <a:endParaRPr lang="ar-SA" dirty="0"/>
          </a:p>
        </p:txBody>
      </p:sp>
      <p:sp>
        <p:nvSpPr>
          <p:cNvPr id="3" name="Content Placeholder 2"/>
          <p:cNvSpPr>
            <a:spLocks noGrp="1"/>
          </p:cNvSpPr>
          <p:nvPr>
            <p:ph idx="1"/>
          </p:nvPr>
        </p:nvSpPr>
        <p:spPr/>
        <p:txBody>
          <a:bodyPr/>
          <a:lstStyle/>
          <a:p>
            <a:pPr algn="l" rtl="0"/>
            <a:r>
              <a:rPr lang="en-US" b="1" dirty="0" smtClean="0"/>
              <a:t>Metered dose inhalers.</a:t>
            </a:r>
          </a:p>
          <a:p>
            <a:pPr algn="l" rtl="0"/>
            <a:r>
              <a:rPr lang="en-US" b="1" dirty="0" smtClean="0"/>
              <a:t>Metered dose inhaler with a spacer</a:t>
            </a:r>
          </a:p>
          <a:p>
            <a:pPr algn="l" rtl="0"/>
            <a:r>
              <a:rPr lang="en-US" b="1" dirty="0" smtClean="0"/>
              <a:t>Dry powder inhaler</a:t>
            </a:r>
          </a:p>
          <a:p>
            <a:pPr algn="l" rtl="0">
              <a:buNone/>
            </a:pPr>
            <a:endParaRPr lang="en-US" b="1" dirty="0" smtClean="0"/>
          </a:p>
        </p:txBody>
      </p:sp>
      <p:pic>
        <p:nvPicPr>
          <p:cNvPr id="4" name="Picture 3" descr="inhaler_001.jpg"/>
          <p:cNvPicPr>
            <a:picLocks noChangeAspect="1"/>
          </p:cNvPicPr>
          <p:nvPr/>
        </p:nvPicPr>
        <p:blipFill>
          <a:blip r:embed="rId2" cstate="print"/>
          <a:stretch>
            <a:fillRect/>
          </a:stretch>
        </p:blipFill>
        <p:spPr>
          <a:xfrm>
            <a:off x="6400800" y="1066800"/>
            <a:ext cx="3149600" cy="1295400"/>
          </a:xfrm>
          <a:prstGeom prst="rect">
            <a:avLst/>
          </a:prstGeom>
        </p:spPr>
      </p:pic>
      <p:pic>
        <p:nvPicPr>
          <p:cNvPr id="5" name="Picture 4" descr="inhaler and spacer.jpg"/>
          <p:cNvPicPr>
            <a:picLocks noChangeAspect="1"/>
          </p:cNvPicPr>
          <p:nvPr/>
        </p:nvPicPr>
        <p:blipFill>
          <a:blip r:embed="rId3" cstate="print"/>
          <a:stretch>
            <a:fillRect/>
          </a:stretch>
        </p:blipFill>
        <p:spPr>
          <a:xfrm>
            <a:off x="685800" y="3505200"/>
            <a:ext cx="2362200" cy="1790700"/>
          </a:xfrm>
          <a:prstGeom prst="rect">
            <a:avLst/>
          </a:prstGeom>
        </p:spPr>
      </p:pic>
      <p:pic>
        <p:nvPicPr>
          <p:cNvPr id="6" name="Picture 5" descr="dry 1.JPG"/>
          <p:cNvPicPr>
            <a:picLocks noChangeAspect="1"/>
          </p:cNvPicPr>
          <p:nvPr/>
        </p:nvPicPr>
        <p:blipFill>
          <a:blip r:embed="rId4" cstate="print"/>
          <a:stretch>
            <a:fillRect/>
          </a:stretch>
        </p:blipFill>
        <p:spPr>
          <a:xfrm>
            <a:off x="3200400" y="3505200"/>
            <a:ext cx="3048000" cy="2964180"/>
          </a:xfrm>
          <a:prstGeom prst="rect">
            <a:avLst/>
          </a:prstGeom>
        </p:spPr>
      </p:pic>
      <p:pic>
        <p:nvPicPr>
          <p:cNvPr id="7" name="Picture 6" descr="dry 2.JPG"/>
          <p:cNvPicPr>
            <a:picLocks noChangeAspect="1"/>
          </p:cNvPicPr>
          <p:nvPr/>
        </p:nvPicPr>
        <p:blipFill>
          <a:blip r:embed="rId5" cstate="print"/>
          <a:stretch>
            <a:fillRect/>
          </a:stretch>
        </p:blipFill>
        <p:spPr>
          <a:xfrm>
            <a:off x="6629400" y="3505200"/>
            <a:ext cx="2186940" cy="2903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52600" y="0"/>
            <a:ext cx="6934200" cy="1143000"/>
          </a:xfrm>
        </p:spPr>
        <p:txBody>
          <a:bodyPr>
            <a:normAutofit/>
          </a:bodyPr>
          <a:lstStyle/>
          <a:p>
            <a:pPr rtl="0"/>
            <a:r>
              <a:rPr lang="en-US" b="1" dirty="0">
                <a:solidFill>
                  <a:schemeClr val="tx2">
                    <a:lumMod val="60000"/>
                    <a:lumOff val="40000"/>
                  </a:schemeClr>
                </a:solidFill>
              </a:rPr>
              <a:t>Metered-dose inhalers</a:t>
            </a:r>
          </a:p>
        </p:txBody>
      </p:sp>
      <p:sp>
        <p:nvSpPr>
          <p:cNvPr id="3" name="عنصر نائب للمحتوى 2"/>
          <p:cNvSpPr>
            <a:spLocks noGrp="1"/>
          </p:cNvSpPr>
          <p:nvPr>
            <p:ph idx="1"/>
          </p:nvPr>
        </p:nvSpPr>
        <p:spPr/>
        <p:txBody>
          <a:bodyPr>
            <a:noAutofit/>
          </a:bodyPr>
          <a:lstStyle/>
          <a:p>
            <a:pPr algn="l" rtl="0"/>
            <a:r>
              <a:rPr lang="en-US" dirty="0" smtClean="0">
                <a:solidFill>
                  <a:schemeClr val="tx2"/>
                </a:solidFill>
              </a:rPr>
              <a:t>Is the </a:t>
            </a:r>
            <a:r>
              <a:rPr lang="en-US" dirty="0">
                <a:solidFill>
                  <a:schemeClr val="tx2"/>
                </a:solidFill>
              </a:rPr>
              <a:t>most </a:t>
            </a:r>
            <a:r>
              <a:rPr lang="en-US" dirty="0" smtClean="0">
                <a:solidFill>
                  <a:schemeClr val="tx2"/>
                </a:solidFill>
              </a:rPr>
              <a:t>common </a:t>
            </a:r>
            <a:r>
              <a:rPr lang="en-US" dirty="0">
                <a:solidFill>
                  <a:schemeClr val="tx2"/>
                </a:solidFill>
              </a:rPr>
              <a:t>type of inhaler </a:t>
            </a:r>
            <a:endParaRPr lang="en-US" dirty="0" smtClean="0">
              <a:solidFill>
                <a:schemeClr val="tx2"/>
              </a:solidFill>
            </a:endParaRPr>
          </a:p>
          <a:p>
            <a:pPr algn="l" rtl="0"/>
            <a:r>
              <a:rPr lang="en-US" dirty="0" smtClean="0">
                <a:solidFill>
                  <a:schemeClr val="tx2"/>
                </a:solidFill>
              </a:rPr>
              <a:t>the </a:t>
            </a:r>
            <a:r>
              <a:rPr lang="en-US" dirty="0">
                <a:solidFill>
                  <a:schemeClr val="tx2"/>
                </a:solidFill>
              </a:rPr>
              <a:t>medication is most commonly stored in solution in a pressurized </a:t>
            </a:r>
            <a:r>
              <a:rPr lang="en-US" dirty="0" smtClean="0">
                <a:solidFill>
                  <a:schemeClr val="tx2"/>
                </a:solidFill>
              </a:rPr>
              <a:t>canister</a:t>
            </a:r>
          </a:p>
          <a:p>
            <a:pPr marL="0" indent="0" algn="l" rtl="0">
              <a:buNone/>
            </a:pPr>
            <a:endParaRPr lang="en-US" dirty="0">
              <a:solidFill>
                <a:schemeClr val="tx2"/>
              </a:solidFill>
            </a:endParaRPr>
          </a:p>
        </p:txBody>
      </p:sp>
      <p:pic>
        <p:nvPicPr>
          <p:cNvPr id="1026" name="Picture 2" descr="C:\Users\ahmad\Desktop\primary care\tuturial\inhaler-22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8" y="3969690"/>
            <a:ext cx="2887588" cy="28875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070990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52600" y="0"/>
            <a:ext cx="6934200" cy="1143000"/>
          </a:xfrm>
        </p:spPr>
        <p:txBody>
          <a:bodyPr>
            <a:normAutofit/>
          </a:bodyPr>
          <a:lstStyle/>
          <a:p>
            <a:r>
              <a:rPr lang="en-US" b="1" dirty="0">
                <a:solidFill>
                  <a:schemeClr val="tx2">
                    <a:lumMod val="60000"/>
                    <a:lumOff val="40000"/>
                  </a:schemeClr>
                </a:solidFill>
              </a:rPr>
              <a:t>Dry powder inhalers</a:t>
            </a:r>
            <a:endParaRPr lang="ar-SA" b="1" dirty="0">
              <a:solidFill>
                <a:schemeClr val="tx2">
                  <a:lumMod val="60000"/>
                  <a:lumOff val="40000"/>
                </a:schemeClr>
              </a:solidFill>
            </a:endParaRPr>
          </a:p>
        </p:txBody>
      </p:sp>
      <p:sp>
        <p:nvSpPr>
          <p:cNvPr id="3" name="عنصر نائب للمحتوى 2"/>
          <p:cNvSpPr>
            <a:spLocks noGrp="1"/>
          </p:cNvSpPr>
          <p:nvPr>
            <p:ph idx="1"/>
          </p:nvPr>
        </p:nvSpPr>
        <p:spPr/>
        <p:txBody>
          <a:bodyPr>
            <a:normAutofit/>
          </a:bodyPr>
          <a:lstStyle/>
          <a:p>
            <a:pPr algn="l" rtl="0"/>
            <a:r>
              <a:rPr lang="en-US" sz="2800" dirty="0">
                <a:solidFill>
                  <a:schemeClr val="tx2"/>
                </a:solidFill>
              </a:rPr>
              <a:t>is a device that delivers medication to the lungs in the form of a dry powder.</a:t>
            </a:r>
            <a:endParaRPr lang="en-US" sz="2800" dirty="0" smtClean="0">
              <a:solidFill>
                <a:schemeClr val="tx2"/>
              </a:solidFill>
            </a:endParaRPr>
          </a:p>
          <a:p>
            <a:pPr algn="l" rtl="0"/>
            <a:r>
              <a:rPr lang="en-US" sz="2800" dirty="0" smtClean="0">
                <a:solidFill>
                  <a:schemeClr val="tx2"/>
                </a:solidFill>
              </a:rPr>
              <a:t>It is an </a:t>
            </a:r>
            <a:r>
              <a:rPr lang="en-US" sz="2800" dirty="0">
                <a:solidFill>
                  <a:schemeClr val="tx2"/>
                </a:solidFill>
              </a:rPr>
              <a:t>alternative to the </a:t>
            </a:r>
            <a:r>
              <a:rPr lang="en-US" sz="2800" dirty="0" smtClean="0">
                <a:solidFill>
                  <a:schemeClr val="tx2"/>
                </a:solidFill>
              </a:rPr>
              <a:t>metered-dose inhaler</a:t>
            </a:r>
          </a:p>
          <a:p>
            <a:pPr algn="l" rtl="0"/>
            <a:r>
              <a:rPr lang="en-US" sz="2800" dirty="0">
                <a:solidFill>
                  <a:schemeClr val="tx2"/>
                </a:solidFill>
              </a:rPr>
              <a:t>The medication is commonly held either in a capsule for manual loading or a proprietary form from inside the inhaler.</a:t>
            </a:r>
            <a:endParaRPr lang="ar-SA" sz="2800" dirty="0">
              <a:solidFill>
                <a:schemeClr val="tx2"/>
              </a:solidFill>
            </a:endParaRPr>
          </a:p>
        </p:txBody>
      </p:sp>
      <p:pic>
        <p:nvPicPr>
          <p:cNvPr id="2050" name="Picture 2" descr="C:\Users\ahmad\Desktop\primary care\tuturial\dp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67387" y="4571999"/>
            <a:ext cx="3376613" cy="225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889511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52600" y="0"/>
            <a:ext cx="6934200" cy="1143000"/>
          </a:xfrm>
        </p:spPr>
        <p:txBody>
          <a:bodyPr>
            <a:normAutofit/>
          </a:bodyPr>
          <a:lstStyle/>
          <a:p>
            <a:r>
              <a:rPr lang="en-US" b="1" dirty="0">
                <a:solidFill>
                  <a:schemeClr val="tx2">
                    <a:lumMod val="60000"/>
                    <a:lumOff val="40000"/>
                  </a:schemeClr>
                </a:solidFill>
              </a:rPr>
              <a:t>Nebulizers</a:t>
            </a:r>
            <a:endParaRPr lang="ar-SA" dirty="0">
              <a:solidFill>
                <a:schemeClr val="tx2">
                  <a:lumMod val="60000"/>
                  <a:lumOff val="40000"/>
                </a:schemeClr>
              </a:solidFill>
            </a:endParaRPr>
          </a:p>
        </p:txBody>
      </p:sp>
      <p:sp>
        <p:nvSpPr>
          <p:cNvPr id="3" name="عنصر نائب للمحتوى 2"/>
          <p:cNvSpPr>
            <a:spLocks noGrp="1"/>
          </p:cNvSpPr>
          <p:nvPr>
            <p:ph idx="1"/>
          </p:nvPr>
        </p:nvSpPr>
        <p:spPr/>
        <p:txBody>
          <a:bodyPr>
            <a:normAutofit fontScale="85000" lnSpcReduction="20000"/>
          </a:bodyPr>
          <a:lstStyle/>
          <a:p>
            <a:pPr algn="l" rtl="0"/>
            <a:r>
              <a:rPr lang="en-US" sz="2800" dirty="0" smtClean="0">
                <a:solidFill>
                  <a:schemeClr val="tx2"/>
                </a:solidFill>
              </a:rPr>
              <a:t>a device used to administer medication in the form of a mist that inhaled into the lungs.</a:t>
            </a:r>
          </a:p>
          <a:p>
            <a:pPr algn="l" rtl="0"/>
            <a:r>
              <a:rPr lang="en-US" sz="2800" dirty="0" smtClean="0">
                <a:solidFill>
                  <a:schemeClr val="tx2"/>
                </a:solidFill>
              </a:rPr>
              <a:t>It use oxygen, compressed air or ultrasonic power to break up medical solutions/suspensions into small aerosol droplets that can be </a:t>
            </a:r>
            <a:r>
              <a:rPr lang="en-US" sz="2800" dirty="0" err="1" smtClean="0">
                <a:solidFill>
                  <a:schemeClr val="tx2"/>
                </a:solidFill>
              </a:rPr>
              <a:t>direclty</a:t>
            </a:r>
            <a:r>
              <a:rPr lang="en-US" sz="2800" dirty="0" smtClean="0">
                <a:solidFill>
                  <a:schemeClr val="tx2"/>
                </a:solidFill>
              </a:rPr>
              <a:t> inhaled from the mouthpiece of the device.</a:t>
            </a:r>
          </a:p>
          <a:p>
            <a:pPr algn="l" rtl="0"/>
            <a:endParaRPr lang="en-US" dirty="0"/>
          </a:p>
          <a:p>
            <a:pPr algn="l" rtl="0"/>
            <a:endParaRPr lang="en-US" dirty="0" smtClean="0"/>
          </a:p>
          <a:p>
            <a:pPr algn="l" rtl="0"/>
            <a:endParaRPr lang="en-US" dirty="0"/>
          </a:p>
          <a:p>
            <a:pPr algn="l" rtl="0"/>
            <a:endParaRPr lang="en-US" dirty="0" smtClean="0"/>
          </a:p>
          <a:p>
            <a:pPr algn="l" rtl="0"/>
            <a:endParaRPr lang="en-US" dirty="0"/>
          </a:p>
          <a:p>
            <a:pPr algn="l" rtl="0"/>
            <a:endParaRPr lang="en-US" dirty="0" smtClean="0"/>
          </a:p>
          <a:p>
            <a:pPr algn="l" rtl="0"/>
            <a:r>
              <a:rPr lang="en-US" sz="2100" dirty="0">
                <a:solidFill>
                  <a:schemeClr val="tx2"/>
                </a:solidFill>
              </a:rPr>
              <a:t>aerosol is a </a:t>
            </a:r>
            <a:r>
              <a:rPr lang="en-US" sz="2100" dirty="0" smtClean="0">
                <a:solidFill>
                  <a:schemeClr val="tx2"/>
                </a:solidFill>
              </a:rPr>
              <a:t>mixture </a:t>
            </a:r>
            <a:r>
              <a:rPr lang="en-US" sz="2100" dirty="0">
                <a:solidFill>
                  <a:schemeClr val="tx2"/>
                </a:solidFill>
              </a:rPr>
              <a:t>of gas and liquid particles</a:t>
            </a:r>
            <a:endParaRPr lang="ar-SA" sz="2100" dirty="0">
              <a:solidFill>
                <a:schemeClr val="tx2"/>
              </a:solidFill>
            </a:endParaRPr>
          </a:p>
        </p:txBody>
      </p:sp>
      <p:pic>
        <p:nvPicPr>
          <p:cNvPr id="1026" name="Picture 2" descr="C:\Users\ahmad\Desktop\300px-CFnebuliz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104" y="3429000"/>
            <a:ext cx="3369182" cy="24482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88819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143000"/>
          </a:xfrm>
        </p:spPr>
        <p:txBody>
          <a:bodyPr>
            <a:normAutofit/>
          </a:bodyPr>
          <a:lstStyle/>
          <a:p>
            <a:r>
              <a:rPr lang="en-US" b="1" dirty="0" smtClean="0">
                <a:solidFill>
                  <a:schemeClr val="tx2">
                    <a:lumMod val="60000"/>
                    <a:lumOff val="40000"/>
                  </a:schemeClr>
                </a:solidFill>
              </a:rPr>
              <a:t>Spacer</a:t>
            </a:r>
            <a:endParaRPr lang="ar-SA" dirty="0">
              <a:solidFill>
                <a:schemeClr val="tx2">
                  <a:lumMod val="60000"/>
                  <a:lumOff val="40000"/>
                </a:schemeClr>
              </a:solidFill>
            </a:endParaRPr>
          </a:p>
        </p:txBody>
      </p:sp>
      <p:sp>
        <p:nvSpPr>
          <p:cNvPr id="3" name="عنصر نائب للمحتوى 2"/>
          <p:cNvSpPr>
            <a:spLocks noGrp="1"/>
          </p:cNvSpPr>
          <p:nvPr>
            <p:ph idx="1"/>
          </p:nvPr>
        </p:nvSpPr>
        <p:spPr>
          <a:xfrm>
            <a:off x="76200" y="1524000"/>
            <a:ext cx="6858000" cy="5562600"/>
          </a:xfrm>
        </p:spPr>
        <p:txBody>
          <a:bodyPr>
            <a:normAutofit/>
          </a:bodyPr>
          <a:lstStyle/>
          <a:p>
            <a:pPr algn="l" rtl="0"/>
            <a:r>
              <a:rPr lang="en-US" sz="2400" dirty="0">
                <a:solidFill>
                  <a:schemeClr val="tx2"/>
                </a:solidFill>
              </a:rPr>
              <a:t>is an add-on device used to increase the ease of administering aerosolized medication from a </a:t>
            </a:r>
            <a:r>
              <a:rPr lang="en-US" sz="2400" dirty="0" smtClean="0">
                <a:solidFill>
                  <a:schemeClr val="tx2"/>
                </a:solidFill>
              </a:rPr>
              <a:t>metered-dose inhaler</a:t>
            </a:r>
          </a:p>
          <a:p>
            <a:pPr algn="l" rtl="0"/>
            <a:r>
              <a:rPr lang="en-US" sz="2400" dirty="0">
                <a:solidFill>
                  <a:schemeClr val="tx2"/>
                </a:solidFill>
              </a:rPr>
              <a:t>The spacer adds space in the form of a tube or “chamber” between the canister of medication and the patient’s mouth, allowing the patient to inhale the medication by breathing in slowly and deeply for five to 10 breaths</a:t>
            </a:r>
            <a:r>
              <a:rPr lang="en-US" sz="2400" dirty="0" smtClean="0">
                <a:solidFill>
                  <a:schemeClr val="tx2"/>
                </a:solidFill>
              </a:rPr>
              <a:t>.</a:t>
            </a:r>
          </a:p>
          <a:p>
            <a:r>
              <a:rPr lang="en-US" sz="2400" b="1" dirty="0" smtClean="0">
                <a:solidFill>
                  <a:schemeClr val="tx2"/>
                </a:solidFill>
              </a:rPr>
              <a:t>Benefits: </a:t>
            </a:r>
          </a:p>
          <a:p>
            <a:pPr>
              <a:buNone/>
            </a:pPr>
            <a:r>
              <a:rPr lang="en-US" sz="2400" dirty="0" smtClean="0">
                <a:solidFill>
                  <a:schemeClr val="tx2"/>
                </a:solidFill>
              </a:rPr>
              <a:t>	-Reduce deposition in the mouth and throat</a:t>
            </a:r>
            <a:endParaRPr lang="en-US" sz="2400" b="1" dirty="0" smtClean="0">
              <a:solidFill>
                <a:schemeClr val="tx2"/>
              </a:solidFill>
            </a:endParaRPr>
          </a:p>
          <a:p>
            <a:pPr>
              <a:buNone/>
            </a:pPr>
            <a:r>
              <a:rPr lang="en-US" sz="2400" b="1" dirty="0" smtClean="0">
                <a:solidFill>
                  <a:schemeClr val="tx2"/>
                </a:solidFill>
              </a:rPr>
              <a:t>	</a:t>
            </a:r>
            <a:r>
              <a:rPr lang="en-US" sz="2400" dirty="0" smtClean="0">
                <a:solidFill>
                  <a:schemeClr val="tx2"/>
                </a:solidFill>
              </a:rPr>
              <a:t> -Avoids timing issues and make it easier. </a:t>
            </a:r>
            <a:endParaRPr lang="en-US" sz="2400" dirty="0">
              <a:solidFill>
                <a:schemeClr val="tx2"/>
              </a:solidFill>
            </a:endParaRPr>
          </a:p>
        </p:txBody>
      </p:sp>
      <p:pic>
        <p:nvPicPr>
          <p:cNvPr id="3074" name="Picture 2" descr="C:\Users\ahmad\Desktop\primary care\tuturial\aeroch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29400" y="685800"/>
            <a:ext cx="2514600" cy="188595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C:\Users\ahmad\Desktop\primary care\tuturial\220px-Baby_inhal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28598" y="3053068"/>
            <a:ext cx="2163002" cy="35001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90993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tx2"/>
                </a:solidFill>
              </a:rPr>
              <a:t>EDUCATION</a:t>
            </a:r>
            <a:endParaRPr lang="en-US" dirty="0">
              <a:solidFill>
                <a:schemeClr val="tx2"/>
              </a:solidFill>
            </a:endParaRPr>
          </a:p>
        </p:txBody>
      </p:sp>
    </p:spTree>
    <p:extLst>
      <p:ext uri="{BB962C8B-B14F-4D97-AF65-F5344CB8AC3E}">
        <p14:creationId xmlns:p14="http://schemas.microsoft.com/office/powerpoint/2010/main" xmlns="" val="26529958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6934200" cy="1143000"/>
          </a:xfrm>
        </p:spPr>
        <p:txBody>
          <a:bodyPr/>
          <a:lstStyle/>
          <a:p>
            <a:r>
              <a:rPr lang="en-US" dirty="0" smtClean="0">
                <a:solidFill>
                  <a:schemeClr val="tx2">
                    <a:lumMod val="60000"/>
                    <a:lumOff val="40000"/>
                  </a:schemeClr>
                </a:solidFill>
              </a:rPr>
              <a:t>Asthma education category</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lstStyle/>
          <a:p>
            <a:pPr algn="l" rtl="0"/>
            <a:r>
              <a:rPr lang="en-US" dirty="0" smtClean="0">
                <a:solidFill>
                  <a:schemeClr val="tx2"/>
                </a:solidFill>
              </a:rPr>
              <a:t>Education to the Patient</a:t>
            </a:r>
          </a:p>
          <a:p>
            <a:pPr algn="l" rtl="0"/>
            <a:r>
              <a:rPr lang="en-US" dirty="0" smtClean="0">
                <a:solidFill>
                  <a:schemeClr val="tx2"/>
                </a:solidFill>
              </a:rPr>
              <a:t>Education to the family </a:t>
            </a:r>
            <a:endParaRPr lang="en-US" dirty="0">
              <a:solidFill>
                <a:schemeClr val="tx2"/>
              </a:solidFill>
            </a:endParaRPr>
          </a:p>
        </p:txBody>
      </p:sp>
    </p:spTree>
    <p:extLst>
      <p:ext uri="{BB962C8B-B14F-4D97-AF65-F5344CB8AC3E}">
        <p14:creationId xmlns:p14="http://schemas.microsoft.com/office/powerpoint/2010/main" xmlns="" val="2317675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52600" y="0"/>
            <a:ext cx="6934200" cy="1143000"/>
          </a:xfrm>
        </p:spPr>
        <p:txBody>
          <a:bodyPr>
            <a:normAutofit/>
          </a:bodyPr>
          <a:lstStyle/>
          <a:p>
            <a:r>
              <a:rPr lang="en-US" sz="4000" b="1" dirty="0">
                <a:solidFill>
                  <a:srgbClr val="FFC000"/>
                </a:solidFill>
              </a:rPr>
              <a:t>Causes of poor control</a:t>
            </a:r>
            <a:endParaRPr lang="ar-SA" sz="4000" b="1" dirty="0">
              <a:solidFill>
                <a:srgbClr val="FFC000"/>
              </a:solidFill>
            </a:endParaRPr>
          </a:p>
        </p:txBody>
      </p:sp>
      <p:sp>
        <p:nvSpPr>
          <p:cNvPr id="3" name="عنصر نائب للمحتوى 2"/>
          <p:cNvSpPr>
            <a:spLocks noGrp="1"/>
          </p:cNvSpPr>
          <p:nvPr>
            <p:ph idx="1"/>
          </p:nvPr>
        </p:nvSpPr>
        <p:spPr/>
        <p:txBody>
          <a:bodyPr>
            <a:normAutofit/>
          </a:bodyPr>
          <a:lstStyle/>
          <a:p>
            <a:pPr algn="l" rtl="0"/>
            <a:r>
              <a:rPr lang="en-US" dirty="0">
                <a:latin typeface="+mn-lt"/>
                <a:ea typeface="+mn-ea"/>
                <a:cs typeface="+mn-cs"/>
              </a:rPr>
              <a:t>Poor </a:t>
            </a:r>
            <a:r>
              <a:rPr lang="en-US" dirty="0" smtClean="0">
                <a:latin typeface="+mn-lt"/>
                <a:ea typeface="+mn-ea"/>
                <a:cs typeface="+mn-cs"/>
              </a:rPr>
              <a:t>knowledge,</a:t>
            </a:r>
          </a:p>
          <a:p>
            <a:pPr algn="l" rtl="0"/>
            <a:r>
              <a:rPr lang="en-US" dirty="0" smtClean="0">
                <a:latin typeface="+mn-lt"/>
                <a:ea typeface="+mn-ea"/>
                <a:cs typeface="+mn-cs"/>
              </a:rPr>
              <a:t> Fear </a:t>
            </a:r>
            <a:r>
              <a:rPr lang="en-US" dirty="0">
                <a:latin typeface="+mn-lt"/>
                <a:ea typeface="+mn-ea"/>
                <a:cs typeface="+mn-cs"/>
              </a:rPr>
              <a:t>of use of new drugs, </a:t>
            </a:r>
            <a:endParaRPr lang="en-US" dirty="0" smtClean="0">
              <a:latin typeface="+mn-lt"/>
              <a:ea typeface="+mn-ea"/>
              <a:cs typeface="+mn-cs"/>
            </a:endParaRPr>
          </a:p>
          <a:p>
            <a:pPr algn="l" rtl="0"/>
            <a:r>
              <a:rPr lang="en-US" dirty="0" smtClean="0">
                <a:latin typeface="+mn-lt"/>
                <a:ea typeface="+mn-ea"/>
                <a:cs typeface="+mn-cs"/>
              </a:rPr>
              <a:t>  and </a:t>
            </a:r>
            <a:r>
              <a:rPr lang="en-US" dirty="0">
                <a:latin typeface="+mn-lt"/>
                <a:ea typeface="+mn-ea"/>
                <a:cs typeface="+mn-cs"/>
              </a:rPr>
              <a:t>lack of awareness of the importance </a:t>
            </a:r>
            <a:r>
              <a:rPr lang="en-US" dirty="0" smtClean="0">
                <a:latin typeface="+mn-lt"/>
                <a:ea typeface="+mn-ea"/>
                <a:cs typeface="+mn-cs"/>
              </a:rPr>
              <a:t> of </a:t>
            </a:r>
            <a:r>
              <a:rPr lang="en-US" dirty="0">
                <a:latin typeface="+mn-lt"/>
                <a:ea typeface="+mn-ea"/>
                <a:cs typeface="+mn-cs"/>
              </a:rPr>
              <a:t>control of the </a:t>
            </a:r>
            <a:r>
              <a:rPr lang="en-US" dirty="0" smtClean="0">
                <a:latin typeface="+mn-lt"/>
                <a:ea typeface="+mn-ea"/>
                <a:cs typeface="+mn-cs"/>
              </a:rPr>
              <a:t>disease </a:t>
            </a:r>
            <a:r>
              <a:rPr lang="en-US" dirty="0">
                <a:latin typeface="+mn-lt"/>
                <a:ea typeface="+mn-ea"/>
                <a:cs typeface="+mn-cs"/>
              </a:rPr>
              <a:t>among </a:t>
            </a:r>
            <a:r>
              <a:rPr lang="en-US" dirty="0" smtClean="0">
                <a:latin typeface="+mn-lt"/>
                <a:ea typeface="+mn-ea"/>
                <a:cs typeface="+mn-cs"/>
              </a:rPr>
              <a:t>primary</a:t>
            </a:r>
          </a:p>
          <a:p>
            <a:pPr algn="l" rtl="0">
              <a:buNone/>
            </a:pPr>
            <a:r>
              <a:rPr lang="en-US" dirty="0" smtClean="0">
                <a:latin typeface="+mn-lt"/>
                <a:ea typeface="+mn-ea"/>
                <a:cs typeface="+mn-cs"/>
              </a:rPr>
              <a:t>    care physicians !!</a:t>
            </a:r>
          </a:p>
        </p:txBody>
      </p:sp>
      <p:sp>
        <p:nvSpPr>
          <p:cNvPr id="4" name="Horizontal Scroll 3"/>
          <p:cNvSpPr/>
          <p:nvPr/>
        </p:nvSpPr>
        <p:spPr>
          <a:xfrm>
            <a:off x="762000" y="4419600"/>
            <a:ext cx="7696200" cy="2133600"/>
          </a:xfrm>
          <a:prstGeom prst="horizontalScroll">
            <a:avLst/>
          </a:prstGeom>
          <a:solidFill>
            <a:schemeClr val="accent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C000"/>
                </a:solidFill>
              </a:rPr>
              <a:t>A study found that only 39% of primary care physicians meet the standards of the national guidelines in management of asthma. </a:t>
            </a:r>
            <a:endParaRPr lang="ar-SA" sz="2400" dirty="0" smtClean="0">
              <a:solidFill>
                <a:srgbClr val="FFC000"/>
              </a:solidFill>
            </a:endParaRP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5029200" cy="1143000"/>
          </a:xfrm>
        </p:spPr>
        <p:txBody>
          <a:bodyPr>
            <a:normAutofit/>
          </a:bodyPr>
          <a:lstStyle/>
          <a:p>
            <a:pPr algn="l"/>
            <a:r>
              <a:rPr lang="en-US" sz="3600" dirty="0" smtClean="0">
                <a:solidFill>
                  <a:schemeClr val="tx2">
                    <a:lumMod val="60000"/>
                    <a:lumOff val="40000"/>
                  </a:schemeClr>
                </a:solidFill>
              </a:rPr>
              <a:t>Education to the Patient</a:t>
            </a:r>
            <a:endParaRPr lang="en-US" sz="3600" dirty="0">
              <a:solidFill>
                <a:schemeClr val="tx2">
                  <a:lumMod val="60000"/>
                  <a:lumOff val="40000"/>
                </a:schemeClr>
              </a:solidFill>
            </a:endParaRPr>
          </a:p>
        </p:txBody>
      </p:sp>
      <p:sp>
        <p:nvSpPr>
          <p:cNvPr id="3" name="Content Placeholder 2"/>
          <p:cNvSpPr>
            <a:spLocks noGrp="1"/>
          </p:cNvSpPr>
          <p:nvPr>
            <p:ph idx="1"/>
          </p:nvPr>
        </p:nvSpPr>
        <p:spPr/>
        <p:txBody>
          <a:bodyPr/>
          <a:lstStyle/>
          <a:p>
            <a:pPr algn="l" rtl="0"/>
            <a:r>
              <a:rPr lang="en-US" b="1" dirty="0">
                <a:solidFill>
                  <a:schemeClr val="tx2"/>
                </a:solidFill>
              </a:rPr>
              <a:t>What is asthma</a:t>
            </a:r>
            <a:r>
              <a:rPr lang="en-US" b="1" dirty="0" smtClean="0">
                <a:solidFill>
                  <a:schemeClr val="tx2"/>
                </a:solidFill>
              </a:rPr>
              <a:t>?</a:t>
            </a:r>
          </a:p>
          <a:p>
            <a:pPr algn="l" rtl="0"/>
            <a:r>
              <a:rPr lang="en-US" b="1" dirty="0">
                <a:solidFill>
                  <a:schemeClr val="tx2"/>
                </a:solidFill>
              </a:rPr>
              <a:t>What are </a:t>
            </a:r>
            <a:r>
              <a:rPr lang="en-US" b="1" dirty="0" smtClean="0">
                <a:solidFill>
                  <a:schemeClr val="tx2"/>
                </a:solidFill>
              </a:rPr>
              <a:t>triggers?</a:t>
            </a:r>
          </a:p>
          <a:p>
            <a:pPr algn="l" rtl="0"/>
            <a:r>
              <a:rPr lang="en-US" b="1" dirty="0" smtClean="0">
                <a:solidFill>
                  <a:schemeClr val="tx2"/>
                </a:solidFill>
              </a:rPr>
              <a:t>How to use the medication?</a:t>
            </a:r>
          </a:p>
          <a:p>
            <a:pPr algn="l" rtl="0"/>
            <a:r>
              <a:rPr lang="en-US" b="1" dirty="0" smtClean="0">
                <a:solidFill>
                  <a:schemeClr val="tx2"/>
                </a:solidFill>
              </a:rPr>
              <a:t>What is the benefit from </a:t>
            </a:r>
            <a:r>
              <a:rPr lang="en-US" b="1" dirty="0">
                <a:solidFill>
                  <a:schemeClr val="tx2"/>
                </a:solidFill>
              </a:rPr>
              <a:t>t</a:t>
            </a:r>
            <a:r>
              <a:rPr lang="en-US" b="1" dirty="0" smtClean="0">
                <a:solidFill>
                  <a:schemeClr val="tx2"/>
                </a:solidFill>
              </a:rPr>
              <a:t>he medication?</a:t>
            </a:r>
          </a:p>
          <a:p>
            <a:pPr algn="l" rtl="0"/>
            <a:r>
              <a:rPr lang="en-US" b="1" dirty="0">
                <a:solidFill>
                  <a:schemeClr val="tx2"/>
                </a:solidFill>
              </a:rPr>
              <a:t>What are the goals of asthma</a:t>
            </a:r>
            <a:br>
              <a:rPr lang="en-US" b="1" dirty="0">
                <a:solidFill>
                  <a:schemeClr val="tx2"/>
                </a:solidFill>
              </a:rPr>
            </a:br>
            <a:r>
              <a:rPr lang="en-US" b="1" dirty="0">
                <a:solidFill>
                  <a:schemeClr val="tx2"/>
                </a:solidFill>
              </a:rPr>
              <a:t>treatment?</a:t>
            </a:r>
            <a:endParaRPr lang="en-US" b="1" dirty="0" smtClean="0">
              <a:solidFill>
                <a:schemeClr val="tx2"/>
              </a:solidFill>
            </a:endParaRPr>
          </a:p>
          <a:p>
            <a:pPr algn="l" rtl="0"/>
            <a:endParaRPr lang="en-US" dirty="0">
              <a:solidFill>
                <a:schemeClr val="tx2"/>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5040" y="4495800"/>
            <a:ext cx="3958960"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C:\Users\ahmad\Desktop\primary care\tuturial\1202211064OTvNZ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2200" y="1371600"/>
            <a:ext cx="2739775" cy="1828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74241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28800" y="0"/>
            <a:ext cx="6858000" cy="1143000"/>
          </a:xfrm>
        </p:spPr>
        <p:txBody>
          <a:bodyPr>
            <a:normAutofit/>
          </a:bodyPr>
          <a:lstStyle/>
          <a:p>
            <a:r>
              <a:rPr lang="en-US" dirty="0" smtClean="0">
                <a:solidFill>
                  <a:schemeClr val="tx2">
                    <a:lumMod val="60000"/>
                    <a:lumOff val="40000"/>
                  </a:schemeClr>
                </a:solidFill>
              </a:rPr>
              <a:t>Role play</a:t>
            </a:r>
            <a:endParaRPr lang="ar-SA" dirty="0">
              <a:solidFill>
                <a:schemeClr val="tx2">
                  <a:lumMod val="60000"/>
                  <a:lumOff val="40000"/>
                </a:schemeClr>
              </a:solidFill>
            </a:endParaRPr>
          </a:p>
        </p:txBody>
      </p:sp>
      <p:sp>
        <p:nvSpPr>
          <p:cNvPr id="3" name="عنصر نائب للمحتوى 2"/>
          <p:cNvSpPr>
            <a:spLocks noGrp="1"/>
          </p:cNvSpPr>
          <p:nvPr>
            <p:ph idx="1"/>
          </p:nvPr>
        </p:nvSpPr>
        <p:spPr/>
        <p:txBody>
          <a:bodyPr/>
          <a:lstStyle/>
          <a:p>
            <a:pPr algn="l" rtl="0"/>
            <a:r>
              <a:rPr lang="en-US" dirty="0" smtClean="0">
                <a:solidFill>
                  <a:schemeClr val="tx2"/>
                </a:solidFill>
              </a:rPr>
              <a:t>How can I encourage the patient on compliance?</a:t>
            </a:r>
          </a:p>
          <a:p>
            <a:pPr algn="l" rtl="0"/>
            <a:r>
              <a:rPr lang="en-US" dirty="0" smtClean="0">
                <a:solidFill>
                  <a:schemeClr val="tx2"/>
                </a:solidFill>
                <a:effectLst/>
              </a:rPr>
              <a:t>How can I reduce the </a:t>
            </a:r>
            <a:r>
              <a:rPr lang="en-US" dirty="0" smtClean="0">
                <a:solidFill>
                  <a:schemeClr val="tx2"/>
                </a:solidFill>
              </a:rPr>
              <a:t>triggers?</a:t>
            </a:r>
          </a:p>
          <a:p>
            <a:pPr algn="l" rtl="0"/>
            <a:r>
              <a:rPr lang="en-US" dirty="0" smtClean="0">
                <a:solidFill>
                  <a:schemeClr val="tx2"/>
                </a:solidFill>
              </a:rPr>
              <a:t>How can I use the inhaler ( right technique)?</a:t>
            </a:r>
            <a:endParaRPr lang="en-US" dirty="0" smtClean="0">
              <a:solidFill>
                <a:schemeClr val="tx2"/>
              </a:solidFill>
            </a:endParaRPr>
          </a:p>
          <a:p>
            <a:pPr algn="l" rtl="0"/>
            <a:endParaRPr lang="ar-SA" dirty="0">
              <a:solidFill>
                <a:schemeClr val="tx2"/>
              </a:solidFill>
            </a:endParaRPr>
          </a:p>
        </p:txBody>
      </p:sp>
    </p:spTree>
    <p:extLst>
      <p:ext uri="{BB962C8B-B14F-4D97-AF65-F5344CB8AC3E}">
        <p14:creationId xmlns:p14="http://schemas.microsoft.com/office/powerpoint/2010/main" xmlns="" val="30079302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6934200" cy="1143000"/>
          </a:xfrm>
        </p:spPr>
        <p:txBody>
          <a:bodyPr/>
          <a:lstStyle/>
          <a:p>
            <a:r>
              <a:rPr lang="en-US" dirty="0" smtClean="0">
                <a:solidFill>
                  <a:schemeClr val="accent2"/>
                </a:solidFill>
              </a:rPr>
              <a:t>Reference</a:t>
            </a:r>
            <a:endParaRPr lang="en-US" dirty="0">
              <a:solidFill>
                <a:schemeClr val="accent2"/>
              </a:solidFill>
            </a:endParaRPr>
          </a:p>
        </p:txBody>
      </p:sp>
      <p:sp>
        <p:nvSpPr>
          <p:cNvPr id="3" name="Content Placeholder 2"/>
          <p:cNvSpPr>
            <a:spLocks noGrp="1"/>
          </p:cNvSpPr>
          <p:nvPr>
            <p:ph idx="1"/>
          </p:nvPr>
        </p:nvSpPr>
        <p:spPr/>
        <p:txBody>
          <a:bodyPr>
            <a:normAutofit/>
          </a:bodyPr>
          <a:lstStyle/>
          <a:p>
            <a:r>
              <a:rPr lang="en-US" dirty="0" smtClean="0">
                <a:hlinkClick r:id="rId2"/>
              </a:rPr>
              <a:t>Global initiative for asthma guidelines </a:t>
            </a:r>
          </a:p>
          <a:p>
            <a:r>
              <a:rPr lang="en-US" dirty="0" smtClean="0">
                <a:hlinkClick r:id="rId2"/>
              </a:rPr>
              <a:t>http://www.ginasthma.org/pdf/GINA_Report_2010.pdf</a:t>
            </a:r>
            <a:endParaRPr lang="en-US" dirty="0" smtClean="0"/>
          </a:p>
          <a:p>
            <a:r>
              <a:rPr lang="en-US" dirty="0" smtClean="0">
                <a:hlinkClick r:id="rId3"/>
              </a:rPr>
              <a:t>http://www.sinagroup.org/download/book_asthma_final.pdf</a:t>
            </a:r>
            <a:r>
              <a:rPr lang="en-US" dirty="0" smtClean="0"/>
              <a:t> </a:t>
            </a:r>
          </a:p>
          <a:p>
            <a:r>
              <a:rPr lang="en-US" dirty="0" smtClean="0"/>
              <a:t>Saudi Thoracic committee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905000" y="152400"/>
            <a:ext cx="6248400" cy="914400"/>
          </a:xfrm>
        </p:spPr>
        <p:txBody>
          <a:bodyPr anchor="t">
            <a:normAutofit/>
          </a:bodyPr>
          <a:lstStyle/>
          <a:p>
            <a:r>
              <a:rPr lang="en-US" sz="4000" b="1" dirty="0">
                <a:solidFill>
                  <a:srgbClr val="FFC000"/>
                </a:solidFill>
              </a:rPr>
              <a:t>Pathology of Asthma</a:t>
            </a:r>
          </a:p>
        </p:txBody>
      </p:sp>
      <p:sp>
        <p:nvSpPr>
          <p:cNvPr id="31747" name="AutoShape 5"/>
          <p:cNvSpPr>
            <a:spLocks noChangeArrowheads="1"/>
          </p:cNvSpPr>
          <p:nvPr/>
        </p:nvSpPr>
        <p:spPr bwMode="auto">
          <a:xfrm>
            <a:off x="2819400" y="1219200"/>
            <a:ext cx="3657600" cy="1905000"/>
          </a:xfrm>
          <a:prstGeom prst="star16">
            <a:avLst>
              <a:gd name="adj" fmla="val 37500"/>
            </a:avLst>
          </a:prstGeom>
          <a:gradFill rotWithShape="1">
            <a:gsLst>
              <a:gs pos="0">
                <a:srgbClr val="FF6600"/>
              </a:gs>
              <a:gs pos="100000">
                <a:srgbClr val="B24700"/>
              </a:gs>
            </a:gsLst>
            <a:path path="shape">
              <a:fillToRect l="50000" t="50000" r="50000" b="50000"/>
            </a:path>
          </a:gradFill>
          <a:ln w="9525">
            <a:solidFill>
              <a:schemeClr val="tx1"/>
            </a:solidFill>
            <a:miter lim="800000"/>
            <a:headEnd/>
            <a:tailEnd/>
          </a:ln>
        </p:spPr>
        <p:txBody>
          <a:bodyPr wrap="none" anchor="ctr"/>
          <a:lstStyle/>
          <a:p>
            <a:pPr algn="ctr" rtl="0"/>
            <a:r>
              <a:rPr lang="en-US" sz="3200" b="1" dirty="0"/>
              <a:t>Inflammation </a:t>
            </a:r>
          </a:p>
        </p:txBody>
      </p:sp>
      <p:sp>
        <p:nvSpPr>
          <p:cNvPr id="31750" name="AutoShape 8"/>
          <p:cNvSpPr>
            <a:spLocks noChangeArrowheads="1"/>
          </p:cNvSpPr>
          <p:nvPr/>
        </p:nvSpPr>
        <p:spPr bwMode="auto">
          <a:xfrm>
            <a:off x="228600" y="4038600"/>
            <a:ext cx="4191000" cy="457200"/>
          </a:xfrm>
          <a:prstGeom prst="flowChartAlternateProcess">
            <a:avLst/>
          </a:prstGeom>
          <a:solidFill>
            <a:srgbClr val="FFCC00"/>
          </a:solidFill>
          <a:ln w="9525">
            <a:solidFill>
              <a:schemeClr val="tx1"/>
            </a:solidFill>
            <a:miter lim="800000"/>
            <a:headEnd/>
            <a:tailEnd/>
          </a:ln>
        </p:spPr>
        <p:txBody>
          <a:bodyPr wrap="none" anchor="ctr"/>
          <a:lstStyle/>
          <a:p>
            <a:pPr algn="ctr" rtl="0"/>
            <a:r>
              <a:rPr lang="en-US" sz="2400" dirty="0"/>
              <a:t>Airway Hyper-responsiveness </a:t>
            </a:r>
          </a:p>
        </p:txBody>
      </p:sp>
      <p:sp>
        <p:nvSpPr>
          <p:cNvPr id="31751" name="AutoShape 9"/>
          <p:cNvSpPr>
            <a:spLocks noChangeArrowheads="1"/>
          </p:cNvSpPr>
          <p:nvPr/>
        </p:nvSpPr>
        <p:spPr bwMode="auto">
          <a:xfrm>
            <a:off x="5791200" y="4038600"/>
            <a:ext cx="3048000" cy="457200"/>
          </a:xfrm>
          <a:prstGeom prst="flowChartAlternateProcess">
            <a:avLst/>
          </a:prstGeom>
          <a:solidFill>
            <a:srgbClr val="FFCC00"/>
          </a:solidFill>
          <a:ln w="9525">
            <a:solidFill>
              <a:schemeClr val="tx1"/>
            </a:solidFill>
            <a:miter lim="800000"/>
            <a:headEnd/>
            <a:tailEnd/>
          </a:ln>
        </p:spPr>
        <p:txBody>
          <a:bodyPr wrap="none" anchor="ctr"/>
          <a:lstStyle/>
          <a:p>
            <a:pPr algn="ctr" rtl="0"/>
            <a:r>
              <a:rPr lang="en-US" sz="2400" dirty="0"/>
              <a:t>Airway Obstruction </a:t>
            </a:r>
          </a:p>
        </p:txBody>
      </p:sp>
      <p:sp>
        <p:nvSpPr>
          <p:cNvPr id="31752" name="AutoShape 11"/>
          <p:cNvSpPr>
            <a:spLocks noChangeArrowheads="1"/>
          </p:cNvSpPr>
          <p:nvPr/>
        </p:nvSpPr>
        <p:spPr bwMode="auto">
          <a:xfrm rot="8422404">
            <a:off x="1600200" y="2843766"/>
            <a:ext cx="1447800" cy="914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762F00"/>
              </a:gs>
              <a:gs pos="100000">
                <a:srgbClr val="FF6600"/>
              </a:gs>
            </a:gsLst>
            <a:lin ang="5400000" scaled="1"/>
          </a:gradFill>
          <a:ln w="9525">
            <a:solidFill>
              <a:schemeClr val="tx1"/>
            </a:solidFill>
            <a:miter lim="800000"/>
            <a:headEnd/>
            <a:tailEnd/>
          </a:ln>
        </p:spPr>
        <p:txBody>
          <a:bodyPr wrap="none" anchor="ctr"/>
          <a:lstStyle/>
          <a:p>
            <a:endParaRPr lang="ar-SA"/>
          </a:p>
        </p:txBody>
      </p:sp>
      <p:sp>
        <p:nvSpPr>
          <p:cNvPr id="31753" name="AutoShape 12"/>
          <p:cNvSpPr>
            <a:spLocks noChangeArrowheads="1"/>
          </p:cNvSpPr>
          <p:nvPr/>
        </p:nvSpPr>
        <p:spPr bwMode="auto">
          <a:xfrm rot="2409459">
            <a:off x="6096000" y="2841336"/>
            <a:ext cx="1447800" cy="914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762F00"/>
              </a:gs>
              <a:gs pos="100000">
                <a:srgbClr val="FF6600"/>
              </a:gs>
            </a:gsLst>
            <a:lin ang="5400000" scaled="1"/>
          </a:gradFill>
          <a:ln w="9525">
            <a:solidFill>
              <a:schemeClr val="tx1"/>
            </a:solidFill>
            <a:miter lim="800000"/>
            <a:headEnd/>
            <a:tailEnd/>
          </a:ln>
        </p:spPr>
        <p:txBody>
          <a:bodyPr wrap="none" anchor="ctr"/>
          <a:lstStyle/>
          <a:p>
            <a:endParaRPr lang="ar-SA"/>
          </a:p>
        </p:txBody>
      </p:sp>
      <p:sp>
        <p:nvSpPr>
          <p:cNvPr id="31754" name="AutoShape 13"/>
          <p:cNvSpPr>
            <a:spLocks noChangeArrowheads="1"/>
          </p:cNvSpPr>
          <p:nvPr/>
        </p:nvSpPr>
        <p:spPr bwMode="auto">
          <a:xfrm>
            <a:off x="2819400" y="5029200"/>
            <a:ext cx="3886200" cy="762000"/>
          </a:xfrm>
          <a:prstGeom prst="roundRect">
            <a:avLst>
              <a:gd name="adj" fmla="val 16667"/>
            </a:avLst>
          </a:prstGeom>
          <a:solidFill>
            <a:srgbClr val="FF99CC"/>
          </a:solidFill>
          <a:ln w="9525">
            <a:solidFill>
              <a:schemeClr val="tx1"/>
            </a:solidFill>
            <a:round/>
            <a:headEnd/>
            <a:tailEnd/>
          </a:ln>
        </p:spPr>
        <p:txBody>
          <a:bodyPr wrap="none" anchor="ctr"/>
          <a:lstStyle/>
          <a:p>
            <a:pPr algn="ctr" rtl="0"/>
            <a:r>
              <a:rPr lang="en-US" sz="2800" b="1" dirty="0"/>
              <a:t>Symptoms of Asthma</a:t>
            </a:r>
          </a:p>
        </p:txBody>
      </p:sp>
      <p:sp>
        <p:nvSpPr>
          <p:cNvPr id="31755" name="AutoShape 14"/>
          <p:cNvSpPr>
            <a:spLocks noChangeArrowheads="1"/>
          </p:cNvSpPr>
          <p:nvPr/>
        </p:nvSpPr>
        <p:spPr bwMode="auto">
          <a:xfrm rot="2409459">
            <a:off x="1749425" y="4648200"/>
            <a:ext cx="917575"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762F00"/>
              </a:gs>
              <a:gs pos="100000">
                <a:srgbClr val="FF6600"/>
              </a:gs>
            </a:gsLst>
            <a:lin ang="5400000" scaled="1"/>
          </a:gradFill>
          <a:ln w="9525">
            <a:solidFill>
              <a:schemeClr val="tx1"/>
            </a:solidFill>
            <a:miter lim="800000"/>
            <a:headEnd/>
            <a:tailEnd/>
          </a:ln>
        </p:spPr>
        <p:txBody>
          <a:bodyPr wrap="none" anchor="ctr"/>
          <a:lstStyle/>
          <a:p>
            <a:endParaRPr lang="ar-SA"/>
          </a:p>
        </p:txBody>
      </p:sp>
      <p:sp>
        <p:nvSpPr>
          <p:cNvPr id="31756" name="AutoShape 15"/>
          <p:cNvSpPr>
            <a:spLocks noChangeArrowheads="1"/>
          </p:cNvSpPr>
          <p:nvPr/>
        </p:nvSpPr>
        <p:spPr bwMode="auto">
          <a:xfrm rot="8419184">
            <a:off x="6858000" y="4633540"/>
            <a:ext cx="917575"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762F00"/>
              </a:gs>
              <a:gs pos="100000">
                <a:srgbClr val="FF6600"/>
              </a:gs>
            </a:gsLst>
            <a:lin ang="5400000" scaled="1"/>
          </a:gradFill>
          <a:ln w="9525">
            <a:solidFill>
              <a:schemeClr val="tx1"/>
            </a:solidFill>
            <a:miter lim="800000"/>
            <a:headEnd/>
            <a:tailEnd/>
          </a:ln>
        </p:spPr>
        <p:txBody>
          <a:bodyPr wrap="none" anchor="ct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p:cTn id="7" dur="1000" fill="hold"/>
                                        <p:tgtEl>
                                          <p:spTgt spid="31747"/>
                                        </p:tgtEl>
                                        <p:attrNameLst>
                                          <p:attrName>ppt_w</p:attrName>
                                        </p:attrNameLst>
                                      </p:cBhvr>
                                      <p:tavLst>
                                        <p:tav tm="0">
                                          <p:val>
                                            <p:fltVal val="0"/>
                                          </p:val>
                                        </p:tav>
                                        <p:tav tm="100000">
                                          <p:val>
                                            <p:strVal val="#ppt_w"/>
                                          </p:val>
                                        </p:tav>
                                      </p:tavLst>
                                    </p:anim>
                                    <p:anim calcmode="lin" valueType="num">
                                      <p:cBhvr>
                                        <p:cTn id="8" dur="1000" fill="hold"/>
                                        <p:tgtEl>
                                          <p:spTgt spid="31747"/>
                                        </p:tgtEl>
                                        <p:attrNameLst>
                                          <p:attrName>ppt_h</p:attrName>
                                        </p:attrNameLst>
                                      </p:cBhvr>
                                      <p:tavLst>
                                        <p:tav tm="0">
                                          <p:val>
                                            <p:fltVal val="0"/>
                                          </p:val>
                                        </p:tav>
                                        <p:tav tm="100000">
                                          <p:val>
                                            <p:strVal val="#ppt_h"/>
                                          </p:val>
                                        </p:tav>
                                      </p:tavLst>
                                    </p:anim>
                                    <p:animEffect transition="in" filter="fade">
                                      <p:cBhvr>
                                        <p:cTn id="9" dur="1000"/>
                                        <p:tgtEl>
                                          <p:spTgt spid="3174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31753"/>
                                        </p:tgtEl>
                                        <p:attrNameLst>
                                          <p:attrName>style.visibility</p:attrName>
                                        </p:attrNameLst>
                                      </p:cBhvr>
                                      <p:to>
                                        <p:strVal val="visible"/>
                                      </p:to>
                                    </p:set>
                                    <p:anim calcmode="lin" valueType="num">
                                      <p:cBhvr additive="base">
                                        <p:cTn id="14" dur="1000" fill="hold"/>
                                        <p:tgtEl>
                                          <p:spTgt spid="31753"/>
                                        </p:tgtEl>
                                        <p:attrNameLst>
                                          <p:attrName>ppt_x</p:attrName>
                                        </p:attrNameLst>
                                      </p:cBhvr>
                                      <p:tavLst>
                                        <p:tav tm="0">
                                          <p:val>
                                            <p:strVal val="0-#ppt_w/2"/>
                                          </p:val>
                                        </p:tav>
                                        <p:tav tm="100000">
                                          <p:val>
                                            <p:strVal val="#ppt_x"/>
                                          </p:val>
                                        </p:tav>
                                      </p:tavLst>
                                    </p:anim>
                                    <p:anim calcmode="lin" valueType="num">
                                      <p:cBhvr additive="base">
                                        <p:cTn id="15" dur="1000" fill="hold"/>
                                        <p:tgtEl>
                                          <p:spTgt spid="31753"/>
                                        </p:tgtEl>
                                        <p:attrNameLst>
                                          <p:attrName>ppt_y</p:attrName>
                                        </p:attrNameLst>
                                      </p:cBhvr>
                                      <p:tavLst>
                                        <p:tav tm="0">
                                          <p:val>
                                            <p:strVal val="0-#ppt_h/2"/>
                                          </p:val>
                                        </p:tav>
                                        <p:tav tm="100000">
                                          <p:val>
                                            <p:strVal val="#ppt_y"/>
                                          </p:val>
                                        </p:tav>
                                      </p:tavLst>
                                    </p:anim>
                                  </p:childTnLst>
                                </p:cTn>
                              </p:par>
                              <p:par>
                                <p:cTn id="16" presetID="2" presetClass="entr" presetSubtype="3" fill="hold" grpId="0" nodeType="withEffect">
                                  <p:stCondLst>
                                    <p:cond delay="0"/>
                                  </p:stCondLst>
                                  <p:childTnLst>
                                    <p:set>
                                      <p:cBhvr>
                                        <p:cTn id="17" dur="1" fill="hold">
                                          <p:stCondLst>
                                            <p:cond delay="0"/>
                                          </p:stCondLst>
                                        </p:cTn>
                                        <p:tgtEl>
                                          <p:spTgt spid="31752"/>
                                        </p:tgtEl>
                                        <p:attrNameLst>
                                          <p:attrName>style.visibility</p:attrName>
                                        </p:attrNameLst>
                                      </p:cBhvr>
                                      <p:to>
                                        <p:strVal val="visible"/>
                                      </p:to>
                                    </p:set>
                                    <p:anim calcmode="lin" valueType="num">
                                      <p:cBhvr additive="base">
                                        <p:cTn id="18" dur="1000" fill="hold"/>
                                        <p:tgtEl>
                                          <p:spTgt spid="31752"/>
                                        </p:tgtEl>
                                        <p:attrNameLst>
                                          <p:attrName>ppt_x</p:attrName>
                                        </p:attrNameLst>
                                      </p:cBhvr>
                                      <p:tavLst>
                                        <p:tav tm="0">
                                          <p:val>
                                            <p:strVal val="1+#ppt_w/2"/>
                                          </p:val>
                                        </p:tav>
                                        <p:tav tm="100000">
                                          <p:val>
                                            <p:strVal val="#ppt_x"/>
                                          </p:val>
                                        </p:tav>
                                      </p:tavLst>
                                    </p:anim>
                                    <p:anim calcmode="lin" valueType="num">
                                      <p:cBhvr additive="base">
                                        <p:cTn id="19" dur="1000" fill="hold"/>
                                        <p:tgtEl>
                                          <p:spTgt spid="31752"/>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3" presetClass="entr" presetSubtype="10" fill="hold" grpId="0" nodeType="afterEffect">
                                  <p:stCondLst>
                                    <p:cond delay="0"/>
                                  </p:stCondLst>
                                  <p:childTnLst>
                                    <p:set>
                                      <p:cBhvr>
                                        <p:cTn id="22" dur="1" fill="hold">
                                          <p:stCondLst>
                                            <p:cond delay="0"/>
                                          </p:stCondLst>
                                        </p:cTn>
                                        <p:tgtEl>
                                          <p:spTgt spid="31751"/>
                                        </p:tgtEl>
                                        <p:attrNameLst>
                                          <p:attrName>style.visibility</p:attrName>
                                        </p:attrNameLst>
                                      </p:cBhvr>
                                      <p:to>
                                        <p:strVal val="visible"/>
                                      </p:to>
                                    </p:set>
                                    <p:animEffect transition="in" filter="blinds(horizontal)">
                                      <p:cBhvr>
                                        <p:cTn id="23" dur="500"/>
                                        <p:tgtEl>
                                          <p:spTgt spid="3175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1750"/>
                                        </p:tgtEl>
                                        <p:attrNameLst>
                                          <p:attrName>style.visibility</p:attrName>
                                        </p:attrNameLst>
                                      </p:cBhvr>
                                      <p:to>
                                        <p:strVal val="visible"/>
                                      </p:to>
                                    </p:set>
                                    <p:animEffect transition="in" filter="blinds(horizontal)">
                                      <p:cBhvr>
                                        <p:cTn id="26" dur="500"/>
                                        <p:tgtEl>
                                          <p:spTgt spid="3175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1756"/>
                                        </p:tgtEl>
                                        <p:attrNameLst>
                                          <p:attrName>style.visibility</p:attrName>
                                        </p:attrNameLst>
                                      </p:cBhvr>
                                      <p:to>
                                        <p:strVal val="visible"/>
                                      </p:to>
                                    </p:set>
                                    <p:anim calcmode="lin" valueType="num">
                                      <p:cBhvr additive="base">
                                        <p:cTn id="31" dur="500" fill="hold"/>
                                        <p:tgtEl>
                                          <p:spTgt spid="31756"/>
                                        </p:tgtEl>
                                        <p:attrNameLst>
                                          <p:attrName>ppt_x</p:attrName>
                                        </p:attrNameLst>
                                      </p:cBhvr>
                                      <p:tavLst>
                                        <p:tav tm="0">
                                          <p:val>
                                            <p:strVal val="1+#ppt_w/2"/>
                                          </p:val>
                                        </p:tav>
                                        <p:tav tm="100000">
                                          <p:val>
                                            <p:strVal val="#ppt_x"/>
                                          </p:val>
                                        </p:tav>
                                      </p:tavLst>
                                    </p:anim>
                                    <p:anim calcmode="lin" valueType="num">
                                      <p:cBhvr additive="base">
                                        <p:cTn id="32" dur="500" fill="hold"/>
                                        <p:tgtEl>
                                          <p:spTgt spid="3175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1755"/>
                                        </p:tgtEl>
                                        <p:attrNameLst>
                                          <p:attrName>style.visibility</p:attrName>
                                        </p:attrNameLst>
                                      </p:cBhvr>
                                      <p:to>
                                        <p:strVal val="visible"/>
                                      </p:to>
                                    </p:set>
                                    <p:anim calcmode="lin" valueType="num">
                                      <p:cBhvr additive="base">
                                        <p:cTn id="35" dur="500" fill="hold"/>
                                        <p:tgtEl>
                                          <p:spTgt spid="31755"/>
                                        </p:tgtEl>
                                        <p:attrNameLst>
                                          <p:attrName>ppt_x</p:attrName>
                                        </p:attrNameLst>
                                      </p:cBhvr>
                                      <p:tavLst>
                                        <p:tav tm="0">
                                          <p:val>
                                            <p:strVal val="0-#ppt_w/2"/>
                                          </p:val>
                                        </p:tav>
                                        <p:tav tm="100000">
                                          <p:val>
                                            <p:strVal val="#ppt_x"/>
                                          </p:val>
                                        </p:tav>
                                      </p:tavLst>
                                    </p:anim>
                                    <p:anim calcmode="lin" valueType="num">
                                      <p:cBhvr additive="base">
                                        <p:cTn id="36" dur="500" fill="hold"/>
                                        <p:tgtEl>
                                          <p:spTgt spid="31755"/>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3" presetClass="entr" presetSubtype="10" fill="hold" grpId="0" nodeType="afterEffect">
                                  <p:stCondLst>
                                    <p:cond delay="0"/>
                                  </p:stCondLst>
                                  <p:childTnLst>
                                    <p:set>
                                      <p:cBhvr>
                                        <p:cTn id="39" dur="1" fill="hold">
                                          <p:stCondLst>
                                            <p:cond delay="0"/>
                                          </p:stCondLst>
                                        </p:cTn>
                                        <p:tgtEl>
                                          <p:spTgt spid="31754"/>
                                        </p:tgtEl>
                                        <p:attrNameLst>
                                          <p:attrName>style.visibility</p:attrName>
                                        </p:attrNameLst>
                                      </p:cBhvr>
                                      <p:to>
                                        <p:strVal val="visible"/>
                                      </p:to>
                                    </p:set>
                                    <p:animEffect transition="in" filter="blinds(horizontal)">
                                      <p:cBhvr>
                                        <p:cTn id="40" dur="5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P spid="31750" grpId="0" animBg="1"/>
      <p:bldP spid="31751" grpId="0" animBg="1"/>
      <p:bldP spid="31752" grpId="0" animBg="1"/>
      <p:bldP spid="31753" grpId="0" animBg="1"/>
      <p:bldP spid="31754" grpId="0" animBg="1"/>
      <p:bldP spid="31755" grpId="0" animBg="1"/>
      <p:bldP spid="3175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1883</TotalTime>
  <Words>2758</Words>
  <Application>Microsoft Office PowerPoint</Application>
  <PresentationFormat>On-screen Show (4:3)</PresentationFormat>
  <Paragraphs>413</Paragraphs>
  <Slides>82</Slides>
  <Notes>6</Notes>
  <HiddenSlides>0</HiddenSlides>
  <MMClips>2</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Bronchial Asthma</vt:lpstr>
      <vt:lpstr>WHAT IS ASTHMA ?</vt:lpstr>
      <vt:lpstr>Slide 3</vt:lpstr>
      <vt:lpstr>Epidemiology of Asthma</vt:lpstr>
      <vt:lpstr>PREVALENCE IN SAUDI ARABIA</vt:lpstr>
      <vt:lpstr>Slide 6</vt:lpstr>
      <vt:lpstr>Slide 7</vt:lpstr>
      <vt:lpstr>Causes of poor control</vt:lpstr>
      <vt:lpstr>Pathology of Asthma</vt:lpstr>
      <vt:lpstr>Bronchoconstriction</vt:lpstr>
      <vt:lpstr>Pathophysiology</vt:lpstr>
      <vt:lpstr>Pathophysiology</vt:lpstr>
      <vt:lpstr>During an asthma attack…</vt:lpstr>
      <vt:lpstr>“Real Life” Variability in Asthma</vt:lpstr>
      <vt:lpstr>The four major recognized asthma symptoms:</vt:lpstr>
      <vt:lpstr>symptoms of a severe asthma attack </vt:lpstr>
      <vt:lpstr>How to approach asthmatic patient?</vt:lpstr>
      <vt:lpstr>Obtain a detailed History</vt:lpstr>
      <vt:lpstr>Cont, Obtain a detailed History</vt:lpstr>
      <vt:lpstr>Cont, Obtain a detailed History</vt:lpstr>
      <vt:lpstr>Cont, Obtain a detailed History</vt:lpstr>
      <vt:lpstr>Physical Examination</vt:lpstr>
      <vt:lpstr>Slide 23</vt:lpstr>
      <vt:lpstr>Slide 24</vt:lpstr>
      <vt:lpstr>Slide 25</vt:lpstr>
      <vt:lpstr>Slide 26</vt:lpstr>
      <vt:lpstr>Slide 27</vt:lpstr>
      <vt:lpstr>Slide 28</vt:lpstr>
      <vt:lpstr>Slide 29</vt:lpstr>
      <vt:lpstr>Slide 30</vt:lpstr>
      <vt:lpstr>Slide 31</vt:lpstr>
      <vt:lpstr>Slide 32</vt:lpstr>
      <vt:lpstr>Arterial Blood Gases </vt:lpstr>
      <vt:lpstr>Arterial Blood Gases </vt:lpstr>
      <vt:lpstr>Measurements of allergic status </vt:lpstr>
      <vt:lpstr>Allergy Skin test</vt:lpstr>
      <vt:lpstr>Slide 37</vt:lpstr>
      <vt:lpstr>Exercise induced Asthma</vt:lpstr>
      <vt:lpstr>Exercise induced Asthma </vt:lpstr>
      <vt:lpstr>Exercise induced Asthma </vt:lpstr>
      <vt:lpstr>Why It Is Important ?</vt:lpstr>
      <vt:lpstr>Slide 42</vt:lpstr>
      <vt:lpstr>Assessment of severity of asthma </vt:lpstr>
      <vt:lpstr>Slide 44</vt:lpstr>
      <vt:lpstr>Case</vt:lpstr>
      <vt:lpstr>Slide 46</vt:lpstr>
      <vt:lpstr>There are a number differences between COPD and asthma:</vt:lpstr>
      <vt:lpstr>Slide 48</vt:lpstr>
      <vt:lpstr>Slide 49</vt:lpstr>
      <vt:lpstr>Treatment of Asthma</vt:lpstr>
      <vt:lpstr>Slide 51</vt:lpstr>
      <vt:lpstr>A) Quick relievers :</vt:lpstr>
      <vt:lpstr>Ipratropium bromide  </vt:lpstr>
      <vt:lpstr>B) Long-term controllers</vt:lpstr>
      <vt:lpstr>Corticosteroids</vt:lpstr>
      <vt:lpstr>Long-acting beta2-agonists (adviar)</vt:lpstr>
      <vt:lpstr>Long-acting beta2-agonists (adviar , Symbicort) </vt:lpstr>
      <vt:lpstr>Theophylline</vt:lpstr>
      <vt:lpstr>Slide 59</vt:lpstr>
      <vt:lpstr>(Leukotrienes Receptor Antagonist)  montileukast</vt:lpstr>
      <vt:lpstr>Slide 61</vt:lpstr>
      <vt:lpstr>When to Step up or Step down?</vt:lpstr>
      <vt:lpstr>Pharmacotherapy for Infants and Young Children (&lt;5 years)</vt:lpstr>
      <vt:lpstr>Cont.</vt:lpstr>
      <vt:lpstr>Monitoring to maintain control</vt:lpstr>
      <vt:lpstr>Slide 66</vt:lpstr>
      <vt:lpstr>Slide 67</vt:lpstr>
      <vt:lpstr>Slide 68</vt:lpstr>
      <vt:lpstr>Special situations</vt:lpstr>
      <vt:lpstr>Special situations</vt:lpstr>
      <vt:lpstr>Cont.</vt:lpstr>
      <vt:lpstr>Special situations</vt:lpstr>
      <vt:lpstr>Types of asthma inhalers: </vt:lpstr>
      <vt:lpstr>Metered-dose inhalers</vt:lpstr>
      <vt:lpstr>Dry powder inhalers</vt:lpstr>
      <vt:lpstr>Nebulizers</vt:lpstr>
      <vt:lpstr>Spacer</vt:lpstr>
      <vt:lpstr>EDUCATION</vt:lpstr>
      <vt:lpstr>Asthma education category</vt:lpstr>
      <vt:lpstr>Education to the Patient</vt:lpstr>
      <vt:lpstr>Role play</vt:lpstr>
      <vt:lpstr>Reference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DR-Khaled</dc:creator>
  <cp:lastModifiedBy>CrestMD</cp:lastModifiedBy>
  <cp:revision>105</cp:revision>
  <dcterms:created xsi:type="dcterms:W3CDTF">2011-10-03T19:44:51Z</dcterms:created>
  <dcterms:modified xsi:type="dcterms:W3CDTF">2012-11-08T19:02:08Z</dcterms:modified>
</cp:coreProperties>
</file>