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4"/>
  </p:notesMasterIdLst>
  <p:sldIdLst>
    <p:sldId id="256" r:id="rId2"/>
    <p:sldId id="297" r:id="rId3"/>
    <p:sldId id="298" r:id="rId4"/>
    <p:sldId id="299" r:id="rId5"/>
    <p:sldId id="300" r:id="rId6"/>
    <p:sldId id="301" r:id="rId7"/>
    <p:sldId id="303" r:id="rId8"/>
    <p:sldId id="304" r:id="rId9"/>
    <p:sldId id="302" r:id="rId10"/>
    <p:sldId id="305" r:id="rId11"/>
    <p:sldId id="306" r:id="rId12"/>
    <p:sldId id="307" r:id="rId13"/>
    <p:sldId id="308" r:id="rId14"/>
    <p:sldId id="257" r:id="rId15"/>
    <p:sldId id="258" r:id="rId16"/>
    <p:sldId id="259" r:id="rId17"/>
    <p:sldId id="260" r:id="rId18"/>
    <p:sldId id="261" r:id="rId19"/>
    <p:sldId id="263" r:id="rId20"/>
    <p:sldId id="265" r:id="rId21"/>
    <p:sldId id="266" r:id="rId22"/>
    <p:sldId id="267" r:id="rId23"/>
    <p:sldId id="268" r:id="rId24"/>
    <p:sldId id="269" r:id="rId25"/>
    <p:sldId id="270" r:id="rId26"/>
    <p:sldId id="271" r:id="rId27"/>
    <p:sldId id="272" r:id="rId28"/>
    <p:sldId id="264" r:id="rId29"/>
    <p:sldId id="275" r:id="rId30"/>
    <p:sldId id="276" r:id="rId31"/>
    <p:sldId id="273" r:id="rId32"/>
    <p:sldId id="274"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032" autoAdjust="0"/>
  </p:normalViewPr>
  <p:slideViewPr>
    <p:cSldViewPr>
      <p:cViewPr varScale="1">
        <p:scale>
          <a:sx n="61" d="100"/>
          <a:sy n="61" d="100"/>
        </p:scale>
        <p:origin x="-16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EEC57-BDED-4D28-A946-E4E53B8D98C6}" type="datetimeFigureOut">
              <a:rPr lang="en-US" smtClean="0"/>
              <a:pPr/>
              <a:t>10/13/2012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30438-57E2-44F2-BA28-93998E448E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pitchFamily="-106" charset="0"/>
              </a:rPr>
              <a:t>Coincides with BB presentation: use script from original Tobacco 101 presentation</a:t>
            </a:r>
          </a:p>
          <a:p>
            <a:pPr eaLnBrk="1" hangingPunct="1"/>
            <a:r>
              <a:rPr lang="en-US" dirty="0" smtClean="0">
                <a:latin typeface="Times New Roman" pitchFamily="-106" charset="0"/>
              </a:rPr>
              <a:t>“If you add smoking and SHS, it equals 438,000. If you add up all the non tobacco-related causes, it equals ½ of the people from tobacco-related. Given these numbers, helping people quit or reduce SHS exposure needs to be a health priority. Half of all teens who start to smoke will die of tobacco-related disease.”</a:t>
            </a:r>
          </a:p>
        </p:txBody>
      </p:sp>
      <p:sp>
        <p:nvSpPr>
          <p:cNvPr id="4" name="Slide Number Placeholder 3"/>
          <p:cNvSpPr>
            <a:spLocks noGrp="1"/>
          </p:cNvSpPr>
          <p:nvPr>
            <p:ph type="sldNum" sz="quarter" idx="10"/>
          </p:nvPr>
        </p:nvSpPr>
        <p:spPr/>
        <p:txBody>
          <a:bodyPr/>
          <a:lstStyle/>
          <a:p>
            <a:fld id="{B1A30438-57E2-44F2-BA28-93998E448EB8}"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Kiribati = 70%, Greece: 65%, \ KSA = 15 - 30</a:t>
            </a:r>
            <a:endParaRPr lang="en-US" dirty="0"/>
          </a:p>
        </p:txBody>
      </p:sp>
      <p:sp>
        <p:nvSpPr>
          <p:cNvPr id="4" name="Slide Number Placeholder 3"/>
          <p:cNvSpPr>
            <a:spLocks noGrp="1"/>
          </p:cNvSpPr>
          <p:nvPr>
            <p:ph type="sldNum" sz="quarter" idx="10"/>
          </p:nvPr>
        </p:nvSpPr>
        <p:spPr/>
        <p:txBody>
          <a:bodyPr/>
          <a:lstStyle/>
          <a:p>
            <a:fld id="{B1A30438-57E2-44F2-BA28-93998E448EB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Nauru 50%,</a:t>
            </a:r>
            <a:r>
              <a:rPr lang="en-US" baseline="0" dirty="0" smtClean="0"/>
              <a:t> Austria 45%, Greece 41  \ KSA = 1</a:t>
            </a:r>
            <a:endParaRPr lang="en-US" dirty="0"/>
          </a:p>
        </p:txBody>
      </p:sp>
      <p:sp>
        <p:nvSpPr>
          <p:cNvPr id="4" name="Slide Number Placeholder 3"/>
          <p:cNvSpPr>
            <a:spLocks noGrp="1"/>
          </p:cNvSpPr>
          <p:nvPr>
            <p:ph type="sldNum" sz="quarter" idx="10"/>
          </p:nvPr>
        </p:nvSpPr>
        <p:spPr/>
        <p:txBody>
          <a:bodyPr/>
          <a:lstStyle/>
          <a:p>
            <a:fld id="{B1A30438-57E2-44F2-BA28-93998E448EB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dirty="0" smtClean="0">
                <a:latin typeface="Times New Roman" pitchFamily="-106" charset="0"/>
              </a:rPr>
              <a:t>There are over 4,000 chemicals in cigarette smoke. These chemicals irritate the throat and cause cancer, lung and heart disease. Chemicals are added to: </a:t>
            </a:r>
            <a:br>
              <a:rPr lang="en-US" sz="800" dirty="0" smtClean="0">
                <a:latin typeface="Times New Roman" pitchFamily="-106" charset="0"/>
              </a:rPr>
            </a:br>
            <a:r>
              <a:rPr lang="en-US" sz="800" dirty="0" smtClean="0">
                <a:latin typeface="Times New Roman" pitchFamily="-106" charset="0"/>
              </a:rPr>
              <a:t>Make tobacco burn smoothly; Make the paper burn evenly</a:t>
            </a:r>
            <a:br>
              <a:rPr lang="en-US" sz="800" dirty="0" smtClean="0">
                <a:latin typeface="Times New Roman" pitchFamily="-106" charset="0"/>
              </a:rPr>
            </a:br>
            <a:r>
              <a:rPr lang="en-US" sz="800" dirty="0" smtClean="0">
                <a:latin typeface="Times New Roman" pitchFamily="-106" charset="0"/>
              </a:rPr>
              <a:t>Enhance the flavor; Boost the nicotine (ammonia); Kill the tobacco slugs</a:t>
            </a:r>
            <a:br>
              <a:rPr lang="en-US" sz="800" dirty="0" smtClean="0">
                <a:latin typeface="Times New Roman" pitchFamily="-106" charset="0"/>
              </a:rPr>
            </a:br>
            <a:r>
              <a:rPr lang="en-US" sz="800" dirty="0" smtClean="0">
                <a:latin typeface="Times New Roman" pitchFamily="-106" charset="0"/>
              </a:rPr>
              <a:t>Make sure the cigarette doesn’t go out in the ashtray when not puffing on it.</a:t>
            </a:r>
          </a:p>
          <a:p>
            <a:pPr eaLnBrk="1" hangingPunct="1"/>
            <a:endParaRPr lang="en-US" sz="800" dirty="0" smtClean="0">
              <a:latin typeface="Times New Roman" pitchFamily="-106" charset="0"/>
            </a:endParaRPr>
          </a:p>
          <a:p>
            <a:pPr eaLnBrk="1" hangingPunct="1">
              <a:lnSpc>
                <a:spcPct val="90000"/>
              </a:lnSpc>
              <a:spcBef>
                <a:spcPct val="25000"/>
              </a:spcBef>
            </a:pPr>
            <a:r>
              <a:rPr lang="en-US" sz="1200" dirty="0" smtClean="0"/>
              <a:t>Myth: water-pipes and cigars are safe	</a:t>
            </a:r>
          </a:p>
          <a:p>
            <a:pPr eaLnBrk="1" hangingPunct="1">
              <a:lnSpc>
                <a:spcPct val="90000"/>
              </a:lnSpc>
              <a:spcBef>
                <a:spcPct val="25000"/>
              </a:spcBef>
            </a:pPr>
            <a:r>
              <a:rPr lang="en-US" sz="1200" dirty="0" smtClean="0"/>
              <a:t>Myth: It’s OK to smoke as long as it’s a “natural” cigarette</a:t>
            </a:r>
          </a:p>
          <a:p>
            <a:pPr eaLnBrk="1" hangingPunct="1">
              <a:lnSpc>
                <a:spcPct val="90000"/>
              </a:lnSpc>
              <a:spcBef>
                <a:spcPct val="25000"/>
              </a:spcBef>
            </a:pPr>
            <a:r>
              <a:rPr lang="en-US" sz="1200" dirty="0" smtClean="0"/>
              <a:t>Myth: It’s OK to be next to a smoker in one room</a:t>
            </a:r>
          </a:p>
          <a:p>
            <a:pPr eaLnBrk="1" hangingPunct="1">
              <a:lnSpc>
                <a:spcPct val="90000"/>
              </a:lnSpc>
              <a:spcBef>
                <a:spcPct val="25000"/>
              </a:spcBef>
            </a:pPr>
            <a:r>
              <a:rPr lang="en-US" sz="1200" dirty="0" smtClean="0"/>
              <a:t>Myth: Low tar-nicotine cigarettes are OK</a:t>
            </a:r>
          </a:p>
          <a:p>
            <a:pPr eaLnBrk="1" hangingPunct="1">
              <a:lnSpc>
                <a:spcPct val="90000"/>
              </a:lnSpc>
              <a:spcBef>
                <a:spcPct val="25000"/>
              </a:spcBef>
            </a:pPr>
            <a:r>
              <a:rPr lang="en-US" sz="1200" dirty="0" smtClean="0"/>
              <a:t>Myth: Smoking is more a habit, rather than addiction</a:t>
            </a:r>
          </a:p>
        </p:txBody>
      </p:sp>
      <p:sp>
        <p:nvSpPr>
          <p:cNvPr id="4" name="Slide Number Placeholder 3"/>
          <p:cNvSpPr>
            <a:spLocks noGrp="1"/>
          </p:cNvSpPr>
          <p:nvPr>
            <p:ph type="sldNum" sz="quarter" idx="10"/>
          </p:nvPr>
        </p:nvSpPr>
        <p:spPr/>
        <p:txBody>
          <a:bodyPr/>
          <a:lstStyle/>
          <a:p>
            <a:fld id="{B1A30438-57E2-44F2-BA28-93998E448EB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lgn="l" rtl="1" fontAlgn="base">
              <a:spcBef>
                <a:spcPct val="0"/>
              </a:spcBef>
              <a:spcAft>
                <a:spcPct val="0"/>
              </a:spcAft>
              <a:defRPr/>
            </a:pPr>
            <a:fld id="{33F40A21-CF2E-49CF-9C9A-C51CA0FC8087}" type="slidenum">
              <a:rPr lang="en-US" sz="1200" kern="1200">
                <a:solidFill>
                  <a:prstClr val="black"/>
                </a:solidFill>
                <a:latin typeface="Arial" pitchFamily="34" charset="0"/>
                <a:ea typeface="+mn-ea"/>
                <a:cs typeface="Arial" pitchFamily="34" charset="0"/>
              </a:rPr>
              <a:pPr algn="l" rtl="1" fontAlgn="base">
                <a:spcBef>
                  <a:spcPct val="0"/>
                </a:spcBef>
                <a:spcAft>
                  <a:spcPct val="0"/>
                </a:spcAft>
                <a:defRPr/>
              </a:pPr>
              <a:t>53</a:t>
            </a:fld>
            <a:endParaRPr lang="en-US" sz="1200" kern="1200">
              <a:solidFill>
                <a:prstClr val="black"/>
              </a:solidFill>
              <a:latin typeface="Arial" pitchFamily="34"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21EF076-D30C-4359-AE51-737966AF626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1EF076-D30C-4359-AE51-737966AF626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21EF076-D30C-4359-AE51-737966AF626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366D88-2B7B-4F39-A4AB-4D67DDDEA186}" type="datetimeFigureOut">
              <a:rPr lang="en-US" smtClean="0"/>
              <a:pPr/>
              <a:t>10/13/2012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1EF076-D30C-4359-AE51-737966AF626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pPr/>
              <a:t>10/13/2012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SMOKING</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971600" y="4365104"/>
            <a:ext cx="7406640" cy="1752600"/>
          </a:xfrm>
        </p:spPr>
        <p:txBody>
          <a:bodyPr/>
          <a:lstStyle/>
          <a:p>
            <a:r>
              <a:rPr lang="en-US" sz="2800" dirty="0" err="1" smtClean="0"/>
              <a:t>Mazen</a:t>
            </a:r>
            <a:r>
              <a:rPr lang="en-US" sz="2800" dirty="0" smtClean="0"/>
              <a:t> Al-</a:t>
            </a:r>
            <a:r>
              <a:rPr lang="en-US" sz="2800" dirty="0" err="1" smtClean="0"/>
              <a:t>Fozan</a:t>
            </a:r>
            <a:r>
              <a:rPr lang="en-US" sz="2800" dirty="0" smtClean="0"/>
              <a:t/>
            </a:r>
            <a:br>
              <a:rPr lang="en-US" sz="2800" dirty="0" smtClean="0"/>
            </a:br>
            <a:r>
              <a:rPr lang="en-US" sz="2800" dirty="0" smtClean="0"/>
              <a:t>Mohammad Al-</a:t>
            </a:r>
            <a:r>
              <a:rPr lang="en-US" sz="2800" dirty="0" err="1" smtClean="0"/>
              <a:t>Ruwaili</a:t>
            </a:r>
            <a:r>
              <a:rPr lang="en-US" sz="2800" dirty="0" smtClean="0"/>
              <a:t/>
            </a:r>
            <a:br>
              <a:rPr lang="en-US" sz="2800" dirty="0" smtClean="0"/>
            </a:br>
            <a:r>
              <a:rPr lang="en-US" sz="2800" dirty="0" smtClean="0"/>
              <a:t>Mohammad Al-</a:t>
            </a:r>
            <a:r>
              <a:rPr lang="en-US" sz="2800" dirty="0" err="1" smtClean="0"/>
              <a:t>Harbi</a:t>
            </a:r>
            <a:endParaRPr lang="en-US" sz="2800"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a:spLocks noGrp="1"/>
          </p:cNvSpPr>
          <p:nvPr>
            <p:ph type="title"/>
          </p:nvPr>
        </p:nvSpPr>
        <p:spPr>
          <a:xfrm>
            <a:off x="971600" y="260648"/>
            <a:ext cx="7467600" cy="1143000"/>
          </a:xfrm>
        </p:spPr>
        <p:txBody>
          <a:bodyPr>
            <a:normAutofit/>
          </a:bodyPr>
          <a:lstStyle/>
          <a:p>
            <a:r>
              <a:rPr lang="en-US" sz="3600" dirty="0" smtClean="0"/>
              <a:t>What is in cigars:</a:t>
            </a:r>
            <a:endParaRPr lang="en-US" sz="3600" dirty="0"/>
          </a:p>
        </p:txBody>
      </p:sp>
      <p:sp>
        <p:nvSpPr>
          <p:cNvPr id="5" name="Rectangle 12"/>
          <p:cNvSpPr>
            <a:spLocks noGrp="1" noChangeArrowheads="1"/>
          </p:cNvSpPr>
          <p:nvPr>
            <p:ph sz="quarter" idx="1"/>
          </p:nvPr>
        </p:nvSpPr>
        <p:spPr>
          <a:xfrm>
            <a:off x="3429000" y="1981200"/>
            <a:ext cx="5562600" cy="3886200"/>
          </a:xfrm>
          <a:noFill/>
        </p:spPr>
        <p:txBody>
          <a:bodyPr>
            <a:normAutofit fontScale="92500" lnSpcReduction="10000"/>
          </a:bodyPr>
          <a:lstStyle/>
          <a:p>
            <a:pPr algn="ctr" eaLnBrk="1" hangingPunct="1">
              <a:lnSpc>
                <a:spcPct val="90000"/>
              </a:lnSpc>
              <a:buFont typeface="Wingdings" pitchFamily="-106" charset="2"/>
              <a:buNone/>
            </a:pPr>
            <a:r>
              <a:rPr lang="en-US" sz="2400" dirty="0" smtClean="0">
                <a:latin typeface="Tempus Sans ITC" pitchFamily="82" charset="0"/>
              </a:rPr>
              <a:t> </a:t>
            </a:r>
            <a:endParaRPr lang="en-US" u="sng" dirty="0" smtClean="0">
              <a:latin typeface="Tempus Sans ITC" pitchFamily="82" charset="0"/>
            </a:endParaRPr>
          </a:p>
          <a:p>
            <a:pPr eaLnBrk="1" hangingPunct="1">
              <a:lnSpc>
                <a:spcPct val="90000"/>
              </a:lnSpc>
              <a:buFont typeface="Wingdings" pitchFamily="-106" charset="2"/>
              <a:buNone/>
            </a:pPr>
            <a:r>
              <a:rPr lang="en-US" sz="2000" dirty="0" smtClean="0">
                <a:latin typeface="Tempus Sans ITC" pitchFamily="82" charset="0"/>
              </a:rPr>
              <a:t>More than 4,000 substances, including:</a:t>
            </a:r>
          </a:p>
          <a:p>
            <a:pPr eaLnBrk="1" hangingPunct="1">
              <a:lnSpc>
                <a:spcPct val="90000"/>
              </a:lnSpc>
              <a:buFont typeface="Wingdings" pitchFamily="-106" charset="2"/>
              <a:buChar char="«"/>
            </a:pPr>
            <a:r>
              <a:rPr lang="en-US" sz="2000" b="1" dirty="0" smtClean="0">
                <a:latin typeface="Tempus Sans ITC" pitchFamily="82" charset="0"/>
              </a:rPr>
              <a:t>Tar</a:t>
            </a:r>
            <a:r>
              <a:rPr lang="en-US" sz="2000" dirty="0" smtClean="0">
                <a:latin typeface="Tempus Sans ITC" pitchFamily="82" charset="0"/>
              </a:rPr>
              <a:t>: black sticky substance used to pave roads</a:t>
            </a:r>
          </a:p>
          <a:p>
            <a:pPr eaLnBrk="1" hangingPunct="1">
              <a:lnSpc>
                <a:spcPct val="90000"/>
              </a:lnSpc>
              <a:buFont typeface="Wingdings" pitchFamily="-106" charset="2"/>
              <a:buChar char="«"/>
            </a:pPr>
            <a:r>
              <a:rPr lang="en-US" sz="2000" b="1" dirty="0" smtClean="0">
                <a:latin typeface="Tempus Sans ITC" pitchFamily="82" charset="0"/>
              </a:rPr>
              <a:t>Nicotine</a:t>
            </a:r>
            <a:r>
              <a:rPr lang="en-US" sz="2000" dirty="0" smtClean="0">
                <a:latin typeface="Tempus Sans ITC" pitchFamily="82" charset="0"/>
              </a:rPr>
              <a:t>: Insecticide</a:t>
            </a:r>
          </a:p>
          <a:p>
            <a:pPr eaLnBrk="1" hangingPunct="1">
              <a:lnSpc>
                <a:spcPct val="90000"/>
              </a:lnSpc>
              <a:buFont typeface="Wingdings" pitchFamily="-106" charset="2"/>
              <a:buChar char="«"/>
            </a:pPr>
            <a:r>
              <a:rPr lang="en-US" sz="2000" b="1" dirty="0" smtClean="0">
                <a:latin typeface="Tempus Sans ITC" pitchFamily="82" charset="0"/>
              </a:rPr>
              <a:t>Carbon Monoxide</a:t>
            </a:r>
            <a:r>
              <a:rPr lang="en-US" sz="2000" dirty="0" smtClean="0">
                <a:latin typeface="Tempus Sans ITC" pitchFamily="82" charset="0"/>
              </a:rPr>
              <a:t>: Car exhaust</a:t>
            </a:r>
          </a:p>
          <a:p>
            <a:pPr eaLnBrk="1" hangingPunct="1">
              <a:lnSpc>
                <a:spcPct val="90000"/>
              </a:lnSpc>
              <a:buFont typeface="Wingdings" pitchFamily="-106" charset="2"/>
              <a:buChar char="«"/>
            </a:pPr>
            <a:r>
              <a:rPr lang="en-US" sz="2000" b="1" baseline="30000" dirty="0" smtClean="0">
                <a:latin typeface="Tempus Sans ITC" pitchFamily="82" charset="0"/>
              </a:rPr>
              <a:t>210 </a:t>
            </a:r>
            <a:r>
              <a:rPr lang="en-US" sz="2000" b="1" dirty="0" smtClean="0">
                <a:latin typeface="Tempus Sans ITC" pitchFamily="82" charset="0"/>
              </a:rPr>
              <a:t>Polonium</a:t>
            </a:r>
            <a:r>
              <a:rPr lang="en-US" sz="2000" dirty="0" smtClean="0">
                <a:latin typeface="Tempus Sans ITC" pitchFamily="82" charset="0"/>
              </a:rPr>
              <a:t>: radio-active substance</a:t>
            </a:r>
          </a:p>
          <a:p>
            <a:pPr eaLnBrk="1" hangingPunct="1">
              <a:lnSpc>
                <a:spcPct val="90000"/>
              </a:lnSpc>
              <a:buFont typeface="Wingdings" pitchFamily="-106" charset="2"/>
              <a:buChar char="«"/>
            </a:pPr>
            <a:r>
              <a:rPr lang="en-US" sz="2000" b="1" dirty="0" smtClean="0">
                <a:latin typeface="Tempus Sans ITC" pitchFamily="82" charset="0"/>
              </a:rPr>
              <a:t>Acetone</a:t>
            </a:r>
            <a:r>
              <a:rPr lang="en-US" sz="2000" dirty="0" smtClean="0">
                <a:latin typeface="Tempus Sans ITC" pitchFamily="82" charset="0"/>
              </a:rPr>
              <a:t>: Finger nail polish remover</a:t>
            </a:r>
          </a:p>
          <a:p>
            <a:pPr eaLnBrk="1" hangingPunct="1">
              <a:lnSpc>
                <a:spcPct val="90000"/>
              </a:lnSpc>
              <a:buFont typeface="Wingdings" pitchFamily="-106" charset="2"/>
              <a:buChar char="«"/>
            </a:pPr>
            <a:r>
              <a:rPr lang="en-US" sz="2000" b="1" dirty="0" smtClean="0">
                <a:latin typeface="Tempus Sans ITC" pitchFamily="82" charset="0"/>
              </a:rPr>
              <a:t>Ammonia</a:t>
            </a:r>
            <a:r>
              <a:rPr lang="en-US" sz="2000" dirty="0" smtClean="0">
                <a:latin typeface="Tempus Sans ITC" pitchFamily="82" charset="0"/>
              </a:rPr>
              <a:t>: Toilet Cleaner</a:t>
            </a:r>
          </a:p>
          <a:p>
            <a:pPr eaLnBrk="1" hangingPunct="1">
              <a:lnSpc>
                <a:spcPct val="90000"/>
              </a:lnSpc>
              <a:buFont typeface="Wingdings" pitchFamily="-106" charset="2"/>
              <a:buChar char="«"/>
            </a:pPr>
            <a:r>
              <a:rPr lang="en-US" sz="2000" b="1" dirty="0" smtClean="0">
                <a:latin typeface="Tempus Sans ITC" pitchFamily="82" charset="0"/>
              </a:rPr>
              <a:t>Cadmium</a:t>
            </a:r>
            <a:r>
              <a:rPr lang="en-US" sz="2000" dirty="0" smtClean="0">
                <a:latin typeface="Tempus Sans ITC" pitchFamily="82" charset="0"/>
              </a:rPr>
              <a:t>: used batteries</a:t>
            </a:r>
          </a:p>
          <a:p>
            <a:pPr eaLnBrk="1" hangingPunct="1">
              <a:lnSpc>
                <a:spcPct val="90000"/>
              </a:lnSpc>
              <a:buFont typeface="Wingdings" pitchFamily="-106" charset="2"/>
              <a:buChar char="«"/>
            </a:pPr>
            <a:r>
              <a:rPr lang="en-US" sz="2000" b="1" dirty="0" smtClean="0">
                <a:latin typeface="Tempus Sans ITC" pitchFamily="82" charset="0"/>
              </a:rPr>
              <a:t>Ethanol</a:t>
            </a:r>
            <a:r>
              <a:rPr lang="en-US" sz="2000" dirty="0" smtClean="0">
                <a:latin typeface="Tempus Sans ITC" pitchFamily="82" charset="0"/>
              </a:rPr>
              <a:t>: Alcohol</a:t>
            </a:r>
          </a:p>
          <a:p>
            <a:pPr eaLnBrk="1" hangingPunct="1">
              <a:lnSpc>
                <a:spcPct val="90000"/>
              </a:lnSpc>
              <a:buFont typeface="Wingdings" pitchFamily="-106" charset="2"/>
              <a:buChar char="«"/>
            </a:pPr>
            <a:r>
              <a:rPr lang="en-US" sz="2000" b="1" dirty="0" smtClean="0">
                <a:latin typeface="Tempus Sans ITC" pitchFamily="82" charset="0"/>
              </a:rPr>
              <a:t>Arsenic</a:t>
            </a:r>
            <a:r>
              <a:rPr lang="en-US" sz="2000" dirty="0" smtClean="0">
                <a:latin typeface="Tempus Sans ITC" pitchFamily="82" charset="0"/>
              </a:rPr>
              <a:t>: Rat poison</a:t>
            </a:r>
          </a:p>
          <a:p>
            <a:pPr eaLnBrk="1" hangingPunct="1">
              <a:lnSpc>
                <a:spcPct val="90000"/>
              </a:lnSpc>
              <a:buFont typeface="Wingdings" pitchFamily="-106" charset="2"/>
              <a:buChar char="«"/>
            </a:pPr>
            <a:r>
              <a:rPr lang="en-US" sz="2000" b="1" dirty="0" smtClean="0">
                <a:latin typeface="Tempus Sans ITC" pitchFamily="82" charset="0"/>
              </a:rPr>
              <a:t>Butane</a:t>
            </a:r>
            <a:r>
              <a:rPr lang="en-US" sz="2000" dirty="0" smtClean="0">
                <a:latin typeface="Tempus Sans ITC" pitchFamily="82" charset="0"/>
              </a:rPr>
              <a:t>: Lighter Fluid</a:t>
            </a:r>
          </a:p>
        </p:txBody>
      </p:sp>
      <p:pic>
        <p:nvPicPr>
          <p:cNvPr id="6" name="Picture 9" descr="nail polish remover"/>
          <p:cNvPicPr>
            <a:picLocks noChangeAspect="1" noChangeArrowheads="1"/>
          </p:cNvPicPr>
          <p:nvPr/>
        </p:nvPicPr>
        <p:blipFill>
          <a:blip r:embed="rId4" cstate="print"/>
          <a:srcRect/>
          <a:stretch>
            <a:fillRect/>
          </a:stretch>
        </p:blipFill>
        <p:spPr bwMode="auto">
          <a:xfrm>
            <a:off x="914400" y="2286000"/>
            <a:ext cx="814388" cy="1828800"/>
          </a:xfrm>
          <a:prstGeom prst="rect">
            <a:avLst/>
          </a:prstGeom>
          <a:noFill/>
          <a:ln w="9525">
            <a:noFill/>
            <a:miter lim="800000"/>
            <a:headEnd/>
            <a:tailEnd/>
          </a:ln>
        </p:spPr>
      </p:pic>
      <p:pic>
        <p:nvPicPr>
          <p:cNvPr id="7" name="Picture 10" descr="butane"/>
          <p:cNvPicPr>
            <a:picLocks noChangeAspect="1" noChangeArrowheads="1"/>
          </p:cNvPicPr>
          <p:nvPr/>
        </p:nvPicPr>
        <p:blipFill>
          <a:blip r:embed="rId5" cstate="print"/>
          <a:srcRect/>
          <a:stretch>
            <a:fillRect/>
          </a:stretch>
        </p:blipFill>
        <p:spPr bwMode="auto">
          <a:xfrm>
            <a:off x="2057400" y="2259013"/>
            <a:ext cx="838200" cy="1855787"/>
          </a:xfrm>
          <a:prstGeom prst="rect">
            <a:avLst/>
          </a:prstGeom>
          <a:noFill/>
          <a:ln w="9525">
            <a:noFill/>
            <a:miter lim="800000"/>
            <a:headEnd/>
            <a:tailEnd/>
          </a:ln>
        </p:spPr>
      </p:pic>
      <p:pic>
        <p:nvPicPr>
          <p:cNvPr id="8" name="Picture 11" descr="cadium"/>
          <p:cNvPicPr>
            <a:picLocks noChangeAspect="1" noChangeArrowheads="1"/>
          </p:cNvPicPr>
          <p:nvPr/>
        </p:nvPicPr>
        <p:blipFill>
          <a:blip r:embed="rId6" cstate="print"/>
          <a:srcRect/>
          <a:stretch>
            <a:fillRect/>
          </a:stretch>
        </p:blipFill>
        <p:spPr bwMode="auto">
          <a:xfrm>
            <a:off x="1295400" y="4419600"/>
            <a:ext cx="1219200"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Bottom)">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Bottom)">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lide(fromBottom)">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lide(fromBottom)">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lide(fromBottom)">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slide(fromBottom)">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slide(fromBottom)">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slide(fromBottom)">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slide(fromBottom)">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slide(fromBottom)">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28600"/>
            <a:ext cx="5181600" cy="523220"/>
          </a:xfrm>
          <a:prstGeom prst="rect">
            <a:avLst/>
          </a:prstGeom>
          <a:noFill/>
        </p:spPr>
        <p:txBody>
          <a:bodyPr wrap="square" rtlCol="0">
            <a:spAutoFit/>
          </a:bodyPr>
          <a:lstStyle/>
          <a:p>
            <a:pPr algn="ctr"/>
            <a:r>
              <a:rPr lang="en-US" sz="2800" b="1" dirty="0" smtClean="0"/>
              <a:t>Smoking in KSA</a:t>
            </a:r>
            <a:endParaRPr lang="en-US" sz="2800" b="1" dirty="0"/>
          </a:p>
        </p:txBody>
      </p:sp>
      <p:sp>
        <p:nvSpPr>
          <p:cNvPr id="5" name="Content Placeholder 2"/>
          <p:cNvSpPr>
            <a:spLocks noGrp="1"/>
          </p:cNvSpPr>
          <p:nvPr>
            <p:ph sz="quarter" idx="1"/>
          </p:nvPr>
        </p:nvSpPr>
        <p:spPr>
          <a:xfrm>
            <a:off x="611560" y="1268760"/>
            <a:ext cx="8352928" cy="4512568"/>
          </a:xfrm>
        </p:spPr>
        <p:txBody>
          <a:bodyPr>
            <a:normAutofit/>
          </a:bodyPr>
          <a:lstStyle/>
          <a:p>
            <a:pPr>
              <a:buFontTx/>
              <a:buChar char="-"/>
            </a:pPr>
            <a:r>
              <a:rPr lang="en-US" sz="2400" dirty="0" smtClean="0"/>
              <a:t>There were 34 studies between 1987 – 2008.</a:t>
            </a:r>
          </a:p>
          <a:p>
            <a:pPr>
              <a:buFontTx/>
              <a:buChar char="-"/>
            </a:pPr>
            <a:endParaRPr lang="en-US" sz="2400" dirty="0" smtClean="0"/>
          </a:p>
          <a:p>
            <a:pPr marL="514350" indent="-514350">
              <a:buNone/>
            </a:pPr>
            <a:r>
              <a:rPr lang="en-US" sz="3000" b="1" dirty="0" smtClean="0">
                <a:latin typeface="Times New Roman" pitchFamily="18" charset="0"/>
                <a:cs typeface="Times New Roman" pitchFamily="18" charset="0"/>
              </a:rPr>
              <a:t>1.   Adolescence</a:t>
            </a:r>
            <a:r>
              <a:rPr lang="en-US" sz="2400" dirty="0" smtClean="0"/>
              <a:t>:</a:t>
            </a:r>
            <a:br>
              <a:rPr lang="en-US" sz="2400" dirty="0" smtClean="0"/>
            </a:br>
            <a:r>
              <a:rPr lang="en-US" sz="2400" dirty="0" smtClean="0"/>
              <a:t> Range from 12-30% (median 16.5%)</a:t>
            </a:r>
          </a:p>
          <a:p>
            <a:pPr marL="514350" indent="-514350">
              <a:buFontTx/>
              <a:buChar char="-"/>
            </a:pPr>
            <a:r>
              <a:rPr lang="en-US" sz="2400" dirty="0" smtClean="0"/>
              <a:t>Global Youth Tobacco Survey (GYTS) in KSA</a:t>
            </a:r>
          </a:p>
          <a:p>
            <a:pPr marL="514350" indent="-514350">
              <a:buNone/>
            </a:pPr>
            <a:r>
              <a:rPr lang="en-US" sz="2400" dirty="0" smtClean="0"/>
              <a:t>        in 2010 (ages 13-15) = </a:t>
            </a:r>
            <a:br>
              <a:rPr lang="en-US" sz="2400" dirty="0" smtClean="0"/>
            </a:br>
            <a:r>
              <a:rPr lang="en-US" sz="2400" dirty="0" smtClean="0"/>
              <a:t>-15% currently use any tobacco product (20% boys , 10% Girls) </a:t>
            </a:r>
            <a:br>
              <a:rPr lang="en-US" sz="2400" dirty="0" smtClean="0"/>
            </a:br>
            <a:r>
              <a:rPr lang="en-US" sz="2400" dirty="0" smtClean="0"/>
              <a:t>- 8.9 % currently smoke cigarettes (boys = 13.0 %, girls = 5.0%); </a:t>
            </a:r>
            <a:br>
              <a:rPr lang="en-US" sz="2400" dirty="0" smtClean="0"/>
            </a:br>
            <a:r>
              <a:rPr lang="en-US" sz="2400" dirty="0" smtClean="0"/>
              <a:t>- 9.5 % currently smoke </a:t>
            </a:r>
            <a:r>
              <a:rPr lang="en-US" sz="2400" dirty="0" err="1" smtClean="0"/>
              <a:t>shisha</a:t>
            </a:r>
            <a:r>
              <a:rPr lang="en-US" sz="2400" dirty="0" smtClean="0"/>
              <a:t> (boys = 13.3 %, girls = 6.1%)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611560" y="332656"/>
            <a:ext cx="7467600" cy="5788152"/>
          </a:xfrm>
        </p:spPr>
        <p:txBody>
          <a:bodyPr>
            <a:normAutofit fontScale="92500" lnSpcReduction="20000"/>
          </a:bodyPr>
          <a:lstStyle/>
          <a:p>
            <a:pPr>
              <a:buNone/>
            </a:pPr>
            <a:r>
              <a:rPr lang="en-US"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Early Adulthood</a:t>
            </a:r>
            <a:r>
              <a:rPr lang="en-US" dirty="0" smtClean="0">
                <a:latin typeface="Times New Roman" pitchFamily="18" charset="0"/>
                <a:cs typeface="Times New Roman" pitchFamily="18" charset="0"/>
              </a:rPr>
              <a:t>: (university student)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- 11 studies, mostly carried out on medical science student median of 14.5% </a:t>
            </a:r>
          </a:p>
          <a:p>
            <a:pPr>
              <a:buNone/>
            </a:pPr>
            <a:r>
              <a:rPr lang="en-US" sz="2000" dirty="0" smtClean="0">
                <a:latin typeface="Times New Roman" pitchFamily="18" charset="0"/>
                <a:cs typeface="Times New Roman" pitchFamily="18" charset="0"/>
              </a:rPr>
              <a:t>The KSA medical students WHO-GHPSS was a school-based survey of 3rd year medical students attending the 13 medical schools conducted in 2006</a:t>
            </a:r>
            <a:br>
              <a:rPr lang="en-US" sz="2000"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Results</a:t>
            </a:r>
            <a:r>
              <a:rPr lang="en-US" sz="2000" dirty="0" smtClean="0">
                <a:latin typeface="Times New Roman" pitchFamily="18" charset="0"/>
                <a:cs typeface="Times New Roman" pitchFamily="18" charset="0"/>
              </a:rPr>
              <a:t>: 11.6% currently smoke cigarettes (Males = 13.1%, Females = 9.6%); 12.8% currently use any form of tobacco other than cigarettes (Males = 13.9%, Females = 11.3%)</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Adulthood</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- 10 studies, median of 22.6%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Elderly</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 study , 50-89 years old , 25% </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528" y="188640"/>
            <a:ext cx="4667250" cy="50958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5019675" y="1988840"/>
            <a:ext cx="4124325" cy="2238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pic>
        <p:nvPicPr>
          <p:cNvPr id="4" name="Content Placeholder 3" descr="cigarette compound.jpg"/>
          <p:cNvPicPr>
            <a:picLocks noGrp="1" noChangeAspect="1"/>
          </p:cNvPicPr>
          <p:nvPr>
            <p:ph idx="1"/>
          </p:nvPr>
        </p:nvPicPr>
        <p:blipFill>
          <a:blip r:embed="rId2" cstate="print"/>
          <a:srcRect/>
          <a:stretch>
            <a:fillRect/>
          </a:stretch>
        </p:blipFill>
        <p:spPr bwMode="auto">
          <a:xfrm>
            <a:off x="2195736" y="2060848"/>
            <a:ext cx="5171019" cy="371505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sz="2400" dirty="0" smtClean="0">
                <a:solidFill>
                  <a:srgbClr val="FF0000"/>
                </a:solidFill>
              </a:rPr>
              <a:t>According to the 2004 Surgeon General’s Report </a:t>
            </a:r>
          </a:p>
          <a:p>
            <a:r>
              <a:rPr lang="en-US" sz="2400" dirty="0" smtClean="0"/>
              <a:t>There is sufficient evidence that smoking causes the following conditions :</a:t>
            </a:r>
          </a:p>
          <a:p>
            <a:r>
              <a:rPr lang="en-US" sz="2400" b="1" dirty="0" smtClean="0"/>
              <a:t>Cancers :</a:t>
            </a:r>
          </a:p>
          <a:p>
            <a:pPr>
              <a:buFont typeface="Arial" pitchFamily="34" charset="0"/>
              <a:buChar char="•"/>
            </a:pPr>
            <a:r>
              <a:rPr lang="en-US" sz="2400" dirty="0" smtClean="0"/>
              <a:t>lung,</a:t>
            </a:r>
          </a:p>
          <a:p>
            <a:pPr>
              <a:buFont typeface="Arial" pitchFamily="34" charset="0"/>
              <a:buChar char="•"/>
            </a:pPr>
            <a:r>
              <a:rPr lang="en-US" sz="2400" dirty="0" smtClean="0"/>
              <a:t>oral (laryngeal)</a:t>
            </a:r>
          </a:p>
          <a:p>
            <a:pPr>
              <a:buFont typeface="Arial" pitchFamily="34" charset="0"/>
              <a:buChar char="•"/>
            </a:pPr>
            <a:r>
              <a:rPr lang="en-US" sz="2400" dirty="0" smtClean="0"/>
              <a:t> GI (esophageal, stomach, liver, pancreatic) </a:t>
            </a:r>
          </a:p>
          <a:p>
            <a:pPr>
              <a:buFont typeface="Arial" pitchFamily="34" charset="0"/>
              <a:buChar char="•"/>
            </a:pPr>
            <a:r>
              <a:rPr lang="en-US" sz="2400" dirty="0" smtClean="0"/>
              <a:t>GU (bladder, kidney, cervical)</a:t>
            </a:r>
          </a:p>
          <a:p>
            <a:pPr>
              <a:buFont typeface="Arial" pitchFamily="34" charset="0"/>
              <a:buChar char="•"/>
            </a:pPr>
            <a:r>
              <a:rPr lang="en-US" sz="2400" dirty="0" smtClean="0"/>
              <a:t> hematologic (myeloid leukemia)</a:t>
            </a:r>
          </a:p>
          <a:p>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b="1" dirty="0" smtClean="0"/>
              <a:t>Cardiovascular disease</a:t>
            </a:r>
            <a:r>
              <a:rPr lang="en-US" dirty="0" smtClean="0"/>
              <a:t>: </a:t>
            </a:r>
          </a:p>
          <a:p>
            <a:pPr>
              <a:buFont typeface="Arial" pitchFamily="34" charset="0"/>
              <a:buChar char="•"/>
            </a:pPr>
            <a:r>
              <a:rPr lang="en-US" dirty="0" smtClean="0"/>
              <a:t>atherosclerosis </a:t>
            </a:r>
          </a:p>
          <a:p>
            <a:pPr>
              <a:buFont typeface="Arial" pitchFamily="34" charset="0"/>
              <a:buChar char="•"/>
            </a:pPr>
            <a:r>
              <a:rPr lang="en-US" dirty="0" err="1" smtClean="0"/>
              <a:t>cerebrovascular</a:t>
            </a:r>
            <a:r>
              <a:rPr lang="en-US" dirty="0" smtClean="0"/>
              <a:t> </a:t>
            </a:r>
          </a:p>
          <a:p>
            <a:pPr>
              <a:buFont typeface="Arial" pitchFamily="34" charset="0"/>
              <a:buChar char="•"/>
            </a:pPr>
            <a:r>
              <a:rPr lang="en-US" dirty="0" smtClean="0"/>
              <a:t>coronary heart disease(CHD)</a:t>
            </a:r>
          </a:p>
          <a:p>
            <a:pPr>
              <a:buFont typeface="Arial" pitchFamily="34" charset="0"/>
              <a:buChar char="•"/>
            </a:pPr>
            <a:r>
              <a:rPr lang="en-US" dirty="0" smtClean="0"/>
              <a:t>abdominal aortic aneurysm</a:t>
            </a:r>
          </a:p>
          <a:p>
            <a:endParaRPr lang="en-US" dirty="0"/>
          </a:p>
        </p:txBody>
      </p:sp>
      <p:pic>
        <p:nvPicPr>
          <p:cNvPr id="4" name="صورة 3" descr="smoking2.jpg"/>
          <p:cNvPicPr>
            <a:picLocks noChangeAspect="1"/>
          </p:cNvPicPr>
          <p:nvPr/>
        </p:nvPicPr>
        <p:blipFill>
          <a:blip r:embed="rId2" cstate="print">
            <a:lum bright="10000"/>
          </a:blip>
          <a:srcRect/>
          <a:stretch>
            <a:fillRect/>
          </a:stretch>
        </p:blipFill>
        <p:spPr bwMode="auto">
          <a:xfrm>
            <a:off x="6876256" y="3501008"/>
            <a:ext cx="2103437" cy="2781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b="1" dirty="0" smtClean="0"/>
              <a:t>Respiratory disease</a:t>
            </a:r>
            <a:r>
              <a:rPr lang="en-US" dirty="0" smtClean="0"/>
              <a:t>:</a:t>
            </a:r>
          </a:p>
          <a:p>
            <a:pPr>
              <a:buFont typeface="Arial" pitchFamily="34" charset="0"/>
              <a:buChar char="•"/>
            </a:pPr>
            <a:r>
              <a:rPr lang="en-US" dirty="0" smtClean="0"/>
              <a:t>chronic obstructive pulmonary disease(COPD)</a:t>
            </a:r>
          </a:p>
          <a:p>
            <a:pPr>
              <a:buFont typeface="Arial" pitchFamily="34" charset="0"/>
              <a:buChar char="•"/>
            </a:pPr>
            <a:endParaRPr lang="en-US" dirty="0" smtClean="0"/>
          </a:p>
          <a:p>
            <a:pPr>
              <a:buFont typeface="Arial" pitchFamily="34" charset="0"/>
              <a:buChar char="•"/>
            </a:pPr>
            <a:r>
              <a:rPr lang="en-US" dirty="0" smtClean="0"/>
              <a:t> increased susceptibility to pneumonia</a:t>
            </a:r>
          </a:p>
          <a:p>
            <a:pPr>
              <a:buFont typeface="Arial" pitchFamily="34" charset="0"/>
              <a:buChar char="•"/>
            </a:pPr>
            <a:endParaRPr lang="en-US" dirty="0" smtClean="0"/>
          </a:p>
          <a:p>
            <a:pPr>
              <a:buFont typeface="Arial" pitchFamily="34" charset="0"/>
              <a:buChar char="•"/>
            </a:pPr>
            <a:r>
              <a:rPr lang="en-US" dirty="0" smtClean="0"/>
              <a:t> impaired lung growth during childhood and adolescence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Reproductive effects</a:t>
            </a:r>
            <a:r>
              <a:rPr lang="en-US" dirty="0" smtClean="0"/>
              <a:t>:</a:t>
            </a:r>
          </a:p>
          <a:p>
            <a:pPr indent="-256032">
              <a:buFont typeface="Arial" pitchFamily="34" charset="0"/>
              <a:buChar char="•"/>
              <a:defRPr/>
            </a:pPr>
            <a:r>
              <a:rPr lang="en-US" dirty="0" smtClean="0"/>
              <a:t>decreased fertility in women, </a:t>
            </a:r>
          </a:p>
          <a:p>
            <a:pPr indent="-256032">
              <a:buFont typeface="Arial" pitchFamily="34" charset="0"/>
              <a:buChar char="•"/>
              <a:defRPr/>
            </a:pPr>
            <a:r>
              <a:rPr lang="en-US" dirty="0" smtClean="0"/>
              <a:t>complications of pregnancy , such as : </a:t>
            </a:r>
          </a:p>
          <a:p>
            <a:pPr indent="-256032">
              <a:buFont typeface="Courier New" pitchFamily="49" charset="0"/>
              <a:buChar char="o"/>
              <a:defRPr/>
            </a:pPr>
            <a:r>
              <a:rPr lang="en-US" i="1" dirty="0" smtClean="0"/>
              <a:t>premature rupture of the membranes </a:t>
            </a:r>
          </a:p>
          <a:p>
            <a:pPr indent="-256032">
              <a:buFont typeface="Courier New" pitchFamily="49" charset="0"/>
              <a:buChar char="o"/>
              <a:defRPr/>
            </a:pPr>
            <a:r>
              <a:rPr lang="en-US" i="1" dirty="0" smtClean="0"/>
              <a:t>placenta </a:t>
            </a:r>
            <a:r>
              <a:rPr lang="en-US" i="1" dirty="0" err="1" smtClean="0"/>
              <a:t>previa</a:t>
            </a:r>
            <a:endParaRPr lang="en-US" i="1" dirty="0" smtClean="0"/>
          </a:p>
          <a:p>
            <a:pPr indent="-256032">
              <a:buFont typeface="Courier New" pitchFamily="49" charset="0"/>
              <a:buChar char="o"/>
              <a:defRPr/>
            </a:pPr>
            <a:r>
              <a:rPr lang="en-US" i="1" dirty="0" smtClean="0"/>
              <a:t> placental abruption </a:t>
            </a:r>
          </a:p>
          <a:p>
            <a:pPr indent="-256032">
              <a:buFont typeface="Courier New" pitchFamily="49" charset="0"/>
              <a:buChar char="o"/>
              <a:defRPr/>
            </a:pPr>
            <a:r>
              <a:rPr lang="en-US" i="1" dirty="0" smtClean="0"/>
              <a:t>miscarriage</a:t>
            </a:r>
          </a:p>
          <a:p>
            <a:pPr indent="-256032">
              <a:buFont typeface="Courier New" pitchFamily="49" charset="0"/>
              <a:buChar char="o"/>
              <a:defRPr/>
            </a:pPr>
            <a:r>
              <a:rPr lang="en-US" i="1" dirty="0" smtClean="0"/>
              <a:t>still birth</a:t>
            </a:r>
          </a:p>
          <a:p>
            <a:pPr indent="-256032">
              <a:buFont typeface="Courier New" pitchFamily="49" charset="0"/>
              <a:buChar char="o"/>
              <a:defRPr/>
            </a:pPr>
            <a:r>
              <a:rPr lang="en-US" i="1" dirty="0" smtClean="0"/>
              <a:t>low birth weight </a:t>
            </a:r>
          </a:p>
          <a:p>
            <a:pPr indent="-256032">
              <a:buFont typeface="Courier New" pitchFamily="49" charset="0"/>
              <a:buChar char="o"/>
              <a:defRPr/>
            </a:pPr>
            <a:r>
              <a:rPr lang="en-US" i="1" dirty="0" smtClean="0"/>
              <a:t>reduced lung function in infants </a:t>
            </a:r>
          </a:p>
          <a:p>
            <a:pPr indent="-256032">
              <a:buFont typeface="Courier New" pitchFamily="49" charset="0"/>
              <a:buChar char="o"/>
              <a:defRPr/>
            </a:pPr>
            <a:r>
              <a:rPr lang="en-US" i="1" dirty="0" smtClean="0"/>
              <a:t>sudden </a:t>
            </a:r>
            <a:r>
              <a:rPr lang="en-US" i="1" dirty="0" err="1" smtClean="0"/>
              <a:t>infantdeath</a:t>
            </a:r>
            <a:r>
              <a:rPr lang="en-US" i="1" dirty="0" smtClean="0"/>
              <a:t> syndrome (SIDS)</a:t>
            </a:r>
          </a:p>
          <a:p>
            <a:endParaRPr lang="en-US" dirty="0"/>
          </a:p>
        </p:txBody>
      </p:sp>
      <p:pic>
        <p:nvPicPr>
          <p:cNvPr id="1026" name="Picture 2" descr="http://amodernmilitarymother.com/wp-content/uploads/2012/03/smoking-while-pregnant.jpg"/>
          <p:cNvPicPr>
            <a:picLocks noChangeAspect="1" noChangeArrowheads="1"/>
          </p:cNvPicPr>
          <p:nvPr/>
        </p:nvPicPr>
        <p:blipFill>
          <a:blip r:embed="rId2" cstate="print"/>
          <a:srcRect/>
          <a:stretch>
            <a:fillRect/>
          </a:stretch>
        </p:blipFill>
        <p:spPr bwMode="auto">
          <a:xfrm>
            <a:off x="6300192" y="3140968"/>
            <a:ext cx="2057400" cy="20574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Oro-dental Problems: </a:t>
            </a:r>
          </a:p>
          <a:p>
            <a:endParaRPr lang="en-US" dirty="0"/>
          </a:p>
        </p:txBody>
      </p:sp>
      <p:sp>
        <p:nvSpPr>
          <p:cNvPr id="4" name="Text Box 16"/>
          <p:cNvSpPr txBox="1">
            <a:spLocks noChangeArrowheads="1"/>
          </p:cNvSpPr>
          <p:nvPr/>
        </p:nvSpPr>
        <p:spPr bwMode="auto">
          <a:xfrm>
            <a:off x="6324600" y="2209800"/>
            <a:ext cx="2362200" cy="3786188"/>
          </a:xfrm>
          <a:prstGeom prst="rect">
            <a:avLst/>
          </a:prstGeom>
          <a:noFill/>
          <a:ln w="12700" cap="sq">
            <a:noFill/>
            <a:miter lim="800000"/>
            <a:headEnd type="none" w="sm" len="sm"/>
            <a:tailEnd type="none" w="sm" len="sm"/>
          </a:ln>
        </p:spPr>
        <p:txBody>
          <a:bodyPr>
            <a:spAutoFit/>
          </a:bodyPr>
          <a:lstStyle/>
          <a:p>
            <a:pPr>
              <a:spcBef>
                <a:spcPct val="50000"/>
              </a:spcBef>
              <a:buFontTx/>
              <a:buChar char="•"/>
            </a:pPr>
            <a:r>
              <a:rPr lang="en-US" sz="2400" i="0" u="none" dirty="0"/>
              <a:t>Stained teeth</a:t>
            </a:r>
          </a:p>
          <a:p>
            <a:pPr>
              <a:spcBef>
                <a:spcPct val="50000"/>
              </a:spcBef>
              <a:buFontTx/>
              <a:buChar char="•"/>
            </a:pPr>
            <a:r>
              <a:rPr lang="en-US" sz="2400" i="0" u="none" dirty="0"/>
              <a:t>Gum inflammation</a:t>
            </a:r>
          </a:p>
          <a:p>
            <a:pPr>
              <a:spcBef>
                <a:spcPct val="50000"/>
              </a:spcBef>
              <a:buFontTx/>
              <a:buChar char="•"/>
            </a:pPr>
            <a:r>
              <a:rPr lang="en-US" sz="2400" i="0" u="none" dirty="0"/>
              <a:t>Black hairy tongue</a:t>
            </a:r>
          </a:p>
          <a:p>
            <a:pPr>
              <a:spcBef>
                <a:spcPct val="50000"/>
              </a:spcBef>
              <a:buFontTx/>
              <a:buChar char="•"/>
            </a:pPr>
            <a:r>
              <a:rPr lang="en-US" sz="2400" i="0" u="none" dirty="0"/>
              <a:t>Oral cancer</a:t>
            </a:r>
          </a:p>
          <a:p>
            <a:pPr>
              <a:spcBef>
                <a:spcPct val="50000"/>
              </a:spcBef>
              <a:buFontTx/>
              <a:buChar char="•"/>
            </a:pPr>
            <a:r>
              <a:rPr lang="en-US" sz="2400" i="0" u="none" dirty="0"/>
              <a:t>Delayed healing of the gums</a:t>
            </a:r>
          </a:p>
        </p:txBody>
      </p:sp>
      <p:pic>
        <p:nvPicPr>
          <p:cNvPr id="5" name="Picture 13" descr="nasty mouth"/>
          <p:cNvPicPr>
            <a:picLocks noChangeAspect="1" noChangeArrowheads="1"/>
          </p:cNvPicPr>
          <p:nvPr/>
        </p:nvPicPr>
        <p:blipFill>
          <a:blip r:embed="rId3" cstate="print"/>
          <a:srcRect/>
          <a:stretch>
            <a:fillRect/>
          </a:stretch>
        </p:blipFill>
        <p:spPr bwMode="auto">
          <a:xfrm>
            <a:off x="1691680" y="2060848"/>
            <a:ext cx="3124200" cy="2659063"/>
          </a:xfrm>
          <a:prstGeom prst="rect">
            <a:avLst/>
          </a:prstGeom>
          <a:noFill/>
          <a:ln w="9525">
            <a:noFill/>
            <a:miter lim="800000"/>
            <a:headEnd/>
            <a:tailEnd/>
          </a:ln>
        </p:spPr>
      </p:pic>
      <p:sp>
        <p:nvSpPr>
          <p:cNvPr id="6" name="Text Box 15"/>
          <p:cNvSpPr txBox="1">
            <a:spLocks noChangeArrowheads="1"/>
          </p:cNvSpPr>
          <p:nvPr/>
        </p:nvSpPr>
        <p:spPr bwMode="auto">
          <a:xfrm>
            <a:off x="1691680" y="4869160"/>
            <a:ext cx="3048000" cy="954088"/>
          </a:xfrm>
          <a:prstGeom prst="rect">
            <a:avLst/>
          </a:prstGeom>
          <a:noFill/>
          <a:ln w="25400" cap="rnd">
            <a:solidFill>
              <a:schemeClr val="tx1"/>
            </a:solidFill>
            <a:prstDash val="sysDot"/>
            <a:miter lim="800000"/>
            <a:headEnd type="none" w="sm" len="sm"/>
            <a:tailEnd type="none" w="sm" len="sm"/>
          </a:ln>
        </p:spPr>
        <p:txBody>
          <a:bodyPr>
            <a:spAutoFit/>
          </a:bodyPr>
          <a:lstStyle/>
          <a:p>
            <a:pPr algn="ctr">
              <a:spcBef>
                <a:spcPct val="50000"/>
              </a:spcBef>
            </a:pPr>
            <a:r>
              <a:rPr lang="en-US" sz="2800" u="none" dirty="0">
                <a:latin typeface="Tempus Sans ITC" pitchFamily="82" charset="0"/>
              </a:rPr>
              <a:t>Overall poor oral health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Definition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txBox="1">
            <a:spLocks/>
          </p:cNvSpPr>
          <p:nvPr/>
        </p:nvSpPr>
        <p:spPr>
          <a:xfrm>
            <a:off x="914400" y="764704"/>
            <a:ext cx="8229600" cy="5364163"/>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2000" dirty="0" smtClean="0"/>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Smoking refers to the inhalation and exhalation of fumes from burning tobacco in cigars, cigarettes and pipes.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 most common method :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cigarettes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primarily industrially manufactured but also hand-rolled from loose tobacco and </a:t>
            </a:r>
            <a:r>
              <a:rPr kumimoji="0" lang="en-US" sz="2000" b="0" i="0" u="sng" strike="noStrike" kern="1200" cap="none" spc="0" normalizeH="0" baseline="0" noProof="0" dirty="0" smtClean="0">
                <a:ln>
                  <a:noFill/>
                </a:ln>
                <a:solidFill>
                  <a:schemeClr val="tx1"/>
                </a:solidFill>
                <a:effectLst/>
                <a:uLnTx/>
                <a:uFillTx/>
                <a:latin typeface="+mn-lt"/>
                <a:ea typeface="+mn-ea"/>
                <a:cs typeface="+mn-cs"/>
              </a:rPr>
              <a:t>rolling paper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Smoking is one of the most common forms of recreational drug use.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n-US" sz="2000" noProof="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a:t>
            </a:r>
            <a:r>
              <a:rPr kumimoji="0" lang="en-US" sz="2000" b="0" i="0" u="none" strike="noStrike" kern="1200" cap="none" spc="0" normalizeH="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Other smoking implements include pipes, cigars,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bidis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hookahs, …. Etc.</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upload.wikimedia.org/wikipedia/commons/thumb/3/32/Zwei_zigaretten.jpg/220px-Zwei_zigaretten.jpg"/>
          <p:cNvPicPr>
            <a:picLocks noChangeAspect="1" noChangeArrowheads="1"/>
          </p:cNvPicPr>
          <p:nvPr/>
        </p:nvPicPr>
        <p:blipFill>
          <a:blip r:embed="rId2" cstate="print"/>
          <a:srcRect/>
          <a:stretch>
            <a:fillRect/>
          </a:stretch>
        </p:blipFill>
        <p:spPr bwMode="auto">
          <a:xfrm>
            <a:off x="683568" y="3789040"/>
            <a:ext cx="2095500" cy="1924051"/>
          </a:xfrm>
          <a:prstGeom prst="rect">
            <a:avLst/>
          </a:prstGeom>
          <a:noFill/>
        </p:spPr>
      </p:pic>
      <p:pic>
        <p:nvPicPr>
          <p:cNvPr id="1028" name="Picture 4" descr="File:A pack of Bidi.jpg"/>
          <p:cNvPicPr>
            <a:picLocks noChangeAspect="1" noChangeArrowheads="1"/>
          </p:cNvPicPr>
          <p:nvPr/>
        </p:nvPicPr>
        <p:blipFill>
          <a:blip r:embed="rId3" cstate="print"/>
          <a:srcRect/>
          <a:stretch>
            <a:fillRect/>
          </a:stretch>
        </p:blipFill>
        <p:spPr bwMode="auto">
          <a:xfrm>
            <a:off x="3563888" y="3573016"/>
            <a:ext cx="1877219" cy="2565675"/>
          </a:xfrm>
          <a:prstGeom prst="rect">
            <a:avLst/>
          </a:prstGeom>
          <a:noFill/>
        </p:spPr>
      </p:pic>
      <p:pic>
        <p:nvPicPr>
          <p:cNvPr id="1030" name="Picture 6" descr="File:Corncob-pipe.jpg"/>
          <p:cNvPicPr>
            <a:picLocks noChangeAspect="1" noChangeArrowheads="1"/>
          </p:cNvPicPr>
          <p:nvPr/>
        </p:nvPicPr>
        <p:blipFill>
          <a:blip r:embed="rId4" cstate="print"/>
          <a:srcRect/>
          <a:stretch>
            <a:fillRect/>
          </a:stretch>
        </p:blipFill>
        <p:spPr bwMode="auto">
          <a:xfrm>
            <a:off x="6012160" y="5157192"/>
            <a:ext cx="2795464" cy="106577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normAutofit lnSpcReduction="10000"/>
          </a:bodyPr>
          <a:lstStyle/>
          <a:p>
            <a:r>
              <a:rPr lang="en-US" dirty="0" smtClean="0"/>
              <a:t>Consequences of chewing tobacco: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800" dirty="0" smtClean="0">
              <a:latin typeface="Times New Roman" pitchFamily="-106" charset="0"/>
            </a:endParaRPr>
          </a:p>
          <a:p>
            <a:r>
              <a:rPr lang="en-US" sz="1800" dirty="0" err="1" smtClean="0">
                <a:latin typeface="Times New Roman" pitchFamily="-106" charset="0"/>
              </a:rPr>
              <a:t>Leukoplakia</a:t>
            </a:r>
            <a:r>
              <a:rPr lang="en-US" sz="1800" dirty="0" smtClean="0">
                <a:latin typeface="Times New Roman" pitchFamily="-106" charset="0"/>
              </a:rPr>
              <a:t> is a condition which, in the mouth, can develop into cancer. Cigarette smoke – and smokeless tobacco – can cause this dangerous condition.</a:t>
            </a:r>
            <a:endParaRPr lang="en-US" sz="1800" dirty="0"/>
          </a:p>
        </p:txBody>
      </p:sp>
      <p:pic>
        <p:nvPicPr>
          <p:cNvPr id="4" name="Picture 4" descr="cancer[1]"/>
          <p:cNvPicPr>
            <a:picLocks noChangeAspect="1" noChangeArrowheads="1"/>
          </p:cNvPicPr>
          <p:nvPr/>
        </p:nvPicPr>
        <p:blipFill>
          <a:blip r:embed="rId2" cstate="print"/>
          <a:srcRect/>
          <a:stretch>
            <a:fillRect/>
          </a:stretch>
        </p:blipFill>
        <p:spPr>
          <a:xfrm>
            <a:off x="971600" y="2276872"/>
            <a:ext cx="2566616" cy="2365089"/>
          </a:xfrm>
          <a:prstGeom prst="rect">
            <a:avLst/>
          </a:prstGeom>
          <a:noFill/>
        </p:spPr>
      </p:pic>
      <p:pic>
        <p:nvPicPr>
          <p:cNvPr id="5" name="Picture 9" descr="cancer[1]"/>
          <p:cNvPicPr>
            <a:picLocks noChangeAspect="1" noChangeArrowheads="1"/>
          </p:cNvPicPr>
          <p:nvPr/>
        </p:nvPicPr>
        <p:blipFill>
          <a:blip r:embed="rId3" cstate="print"/>
          <a:srcRect/>
          <a:stretch>
            <a:fillRect/>
          </a:stretch>
        </p:blipFill>
        <p:spPr bwMode="auto">
          <a:xfrm>
            <a:off x="4139952" y="2276872"/>
            <a:ext cx="2417837" cy="2335329"/>
          </a:xfrm>
          <a:prstGeom prst="rect">
            <a:avLst/>
          </a:prstGeom>
          <a:noFill/>
          <a:ln w="9525">
            <a:noFill/>
            <a:miter lim="800000"/>
            <a:headEnd/>
            <a:tailEnd/>
          </a:ln>
        </p:spPr>
      </p:pic>
      <p:sp>
        <p:nvSpPr>
          <p:cNvPr id="6" name="Text Box 10"/>
          <p:cNvSpPr txBox="1">
            <a:spLocks noChangeArrowheads="1"/>
          </p:cNvSpPr>
          <p:nvPr/>
        </p:nvSpPr>
        <p:spPr bwMode="auto">
          <a:xfrm>
            <a:off x="1115616" y="4797152"/>
            <a:ext cx="2133600" cy="523220"/>
          </a:xfrm>
          <a:prstGeom prst="rect">
            <a:avLst/>
          </a:prstGeom>
          <a:noFill/>
          <a:ln w="12700" cap="sq">
            <a:noFill/>
            <a:miter lim="800000"/>
            <a:headEnd type="none" w="sm" len="sm"/>
            <a:tailEnd type="none" w="sm" len="sm"/>
          </a:ln>
        </p:spPr>
        <p:txBody>
          <a:bodyPr>
            <a:spAutoFit/>
          </a:bodyPr>
          <a:lstStyle/>
          <a:p>
            <a:pPr>
              <a:spcBef>
                <a:spcPct val="50000"/>
              </a:spcBef>
            </a:pPr>
            <a:r>
              <a:rPr lang="en-US" sz="2800" u="none" dirty="0" err="1" smtClean="0">
                <a:latin typeface="Tempus Sans ITC" pitchFamily="82" charset="0"/>
              </a:rPr>
              <a:t>Leukoplakia</a:t>
            </a:r>
            <a:endParaRPr lang="en-US" sz="2800" u="none" dirty="0">
              <a:latin typeface="Tempus Sans ITC" pitchFamily="82" charset="0"/>
            </a:endParaRPr>
          </a:p>
        </p:txBody>
      </p:sp>
      <p:sp>
        <p:nvSpPr>
          <p:cNvPr id="7" name="Text Box 11"/>
          <p:cNvSpPr txBox="1">
            <a:spLocks noChangeArrowheads="1"/>
          </p:cNvSpPr>
          <p:nvPr/>
        </p:nvSpPr>
        <p:spPr bwMode="auto">
          <a:xfrm>
            <a:off x="4211960" y="4797152"/>
            <a:ext cx="1981200" cy="519113"/>
          </a:xfrm>
          <a:prstGeom prst="rect">
            <a:avLst/>
          </a:prstGeom>
          <a:noFill/>
          <a:ln w="12700" cap="sq">
            <a:noFill/>
            <a:miter lim="800000"/>
            <a:headEnd type="none" w="sm" len="sm"/>
            <a:tailEnd type="none" w="sm" len="sm"/>
          </a:ln>
        </p:spPr>
        <p:txBody>
          <a:bodyPr>
            <a:spAutoFit/>
          </a:bodyPr>
          <a:lstStyle/>
          <a:p>
            <a:pPr>
              <a:spcBef>
                <a:spcPct val="50000"/>
              </a:spcBef>
            </a:pPr>
            <a:r>
              <a:rPr lang="en-US" sz="2800" u="none" dirty="0">
                <a:latin typeface="Tempus Sans ITC" pitchFamily="82" charset="0"/>
              </a:rPr>
              <a:t>Oral cancer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Laryngeal Cancer :</a:t>
            </a:r>
          </a:p>
          <a:p>
            <a:endParaRPr lang="en-US" dirty="0"/>
          </a:p>
        </p:txBody>
      </p:sp>
      <p:sp>
        <p:nvSpPr>
          <p:cNvPr id="4" name="Text Box 6"/>
          <p:cNvSpPr txBox="1">
            <a:spLocks noChangeArrowheads="1"/>
          </p:cNvSpPr>
          <p:nvPr/>
        </p:nvSpPr>
        <p:spPr bwMode="auto">
          <a:xfrm>
            <a:off x="3059832" y="2204864"/>
            <a:ext cx="3048000" cy="3270250"/>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i="0" dirty="0"/>
              <a:t>Symptoms:</a:t>
            </a:r>
          </a:p>
          <a:p>
            <a:pPr algn="ctr">
              <a:spcBef>
                <a:spcPct val="50000"/>
              </a:spcBef>
              <a:buFontTx/>
              <a:buChar char="•"/>
            </a:pPr>
            <a:r>
              <a:rPr lang="en-US" sz="2300" i="0" u="none" dirty="0"/>
              <a:t>Persistent hoarseness</a:t>
            </a:r>
          </a:p>
          <a:p>
            <a:pPr algn="ctr">
              <a:spcBef>
                <a:spcPct val="50000"/>
              </a:spcBef>
              <a:buFontTx/>
              <a:buChar char="•"/>
            </a:pPr>
            <a:r>
              <a:rPr lang="en-US" sz="2400" i="0" u="none" dirty="0"/>
              <a:t>Chronic sore throat</a:t>
            </a:r>
          </a:p>
          <a:p>
            <a:pPr algn="ctr">
              <a:spcBef>
                <a:spcPct val="50000"/>
              </a:spcBef>
              <a:buFontTx/>
              <a:buChar char="•"/>
            </a:pPr>
            <a:r>
              <a:rPr lang="en-US" sz="2400" i="0" u="none" dirty="0"/>
              <a:t>Painful swallowing</a:t>
            </a:r>
          </a:p>
          <a:p>
            <a:pPr algn="ctr">
              <a:spcBef>
                <a:spcPct val="50000"/>
              </a:spcBef>
              <a:buFontTx/>
              <a:buChar char="•"/>
            </a:pPr>
            <a:r>
              <a:rPr lang="en-US" sz="2400" i="0" u="none" dirty="0"/>
              <a:t>Pain in the ear</a:t>
            </a:r>
          </a:p>
          <a:p>
            <a:pPr algn="ctr">
              <a:spcBef>
                <a:spcPct val="50000"/>
              </a:spcBef>
              <a:buFontTx/>
              <a:buChar char="•"/>
            </a:pPr>
            <a:r>
              <a:rPr lang="en-US" sz="2400" i="0" u="none" dirty="0"/>
              <a:t>Lump in the neck</a:t>
            </a:r>
          </a:p>
        </p:txBody>
      </p:sp>
      <p:pic>
        <p:nvPicPr>
          <p:cNvPr id="5" name="Picture 4" descr="cancer[1]"/>
          <p:cNvPicPr>
            <a:picLocks noChangeAspect="1" noChangeArrowheads="1"/>
          </p:cNvPicPr>
          <p:nvPr/>
        </p:nvPicPr>
        <p:blipFill>
          <a:blip r:embed="rId2" cstate="print"/>
          <a:srcRect/>
          <a:stretch>
            <a:fillRect/>
          </a:stretch>
        </p:blipFill>
        <p:spPr>
          <a:xfrm>
            <a:off x="228600" y="2362200"/>
            <a:ext cx="2895600" cy="2595563"/>
          </a:xfrm>
          <a:prstGeom prst="rect">
            <a:avLst/>
          </a:prstGeom>
          <a:noFill/>
        </p:spPr>
      </p:pic>
      <p:pic>
        <p:nvPicPr>
          <p:cNvPr id="6" name="Picture 7" descr="cancer"/>
          <p:cNvPicPr>
            <a:picLocks noChangeAspect="1" noChangeArrowheads="1"/>
          </p:cNvPicPr>
          <p:nvPr/>
        </p:nvPicPr>
        <p:blipFill>
          <a:blip r:embed="rId3" cstate="print"/>
          <a:srcRect/>
          <a:stretch>
            <a:fillRect/>
          </a:stretch>
        </p:blipFill>
        <p:spPr bwMode="auto">
          <a:xfrm>
            <a:off x="6477000" y="2667000"/>
            <a:ext cx="2514600" cy="1981200"/>
          </a:xfrm>
          <a:prstGeom prst="rect">
            <a:avLst/>
          </a:prstGeom>
          <a:noFill/>
          <a:ln w="9525">
            <a:noFill/>
            <a:miter lim="800000"/>
            <a:headEnd/>
            <a:tailEnd/>
          </a:ln>
        </p:spPr>
      </p:pic>
      <p:sp>
        <p:nvSpPr>
          <p:cNvPr id="7" name="Text Box 8"/>
          <p:cNvSpPr txBox="1">
            <a:spLocks noChangeArrowheads="1"/>
          </p:cNvSpPr>
          <p:nvPr/>
        </p:nvSpPr>
        <p:spPr bwMode="auto">
          <a:xfrm>
            <a:off x="467544" y="5805264"/>
            <a:ext cx="8229600" cy="461963"/>
          </a:xfrm>
          <a:prstGeom prst="rect">
            <a:avLst/>
          </a:prstGeom>
          <a:noFill/>
          <a:ln w="28575" cap="rnd">
            <a:solidFill>
              <a:schemeClr val="tx1"/>
            </a:solidFill>
            <a:prstDash val="sysDot"/>
            <a:miter lim="800000"/>
            <a:headEnd type="none" w="sm" len="sm"/>
            <a:tailEnd type="none" w="sm" len="sm"/>
          </a:ln>
        </p:spPr>
        <p:txBody>
          <a:bodyPr>
            <a:spAutoFit/>
          </a:bodyPr>
          <a:lstStyle/>
          <a:p>
            <a:pPr algn="ctr">
              <a:spcBef>
                <a:spcPct val="50000"/>
              </a:spcBef>
            </a:pPr>
            <a:r>
              <a:rPr lang="en-US" sz="2400" i="0" u="none" dirty="0"/>
              <a:t>Over 80% of deaths from laryngeal cancer are linked to smoking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Emphysema :</a:t>
            </a:r>
          </a:p>
          <a:p>
            <a:endParaRPr lang="en-US" dirty="0"/>
          </a:p>
        </p:txBody>
      </p:sp>
      <p:pic>
        <p:nvPicPr>
          <p:cNvPr id="4" name="Picture 12" descr="emphysema"/>
          <p:cNvPicPr>
            <a:picLocks noChangeAspect="1" noChangeArrowheads="1"/>
          </p:cNvPicPr>
          <p:nvPr/>
        </p:nvPicPr>
        <p:blipFill>
          <a:blip r:embed="rId3" cstate="print"/>
          <a:srcRect/>
          <a:stretch>
            <a:fillRect/>
          </a:stretch>
        </p:blipFill>
        <p:spPr bwMode="auto">
          <a:xfrm>
            <a:off x="3275856" y="2204864"/>
            <a:ext cx="2696344" cy="2439549"/>
          </a:xfrm>
          <a:prstGeom prst="rect">
            <a:avLst/>
          </a:prstGeom>
          <a:noFill/>
          <a:ln w="9525">
            <a:noFill/>
            <a:miter lim="800000"/>
            <a:headEnd/>
            <a:tailEnd/>
          </a:ln>
        </p:spPr>
      </p:pic>
      <p:sp>
        <p:nvSpPr>
          <p:cNvPr id="5" name="Text Box 16"/>
          <p:cNvSpPr txBox="1">
            <a:spLocks noChangeArrowheads="1"/>
          </p:cNvSpPr>
          <p:nvPr/>
        </p:nvSpPr>
        <p:spPr bwMode="auto">
          <a:xfrm>
            <a:off x="2514600" y="4648200"/>
            <a:ext cx="4191000" cy="1323975"/>
          </a:xfrm>
          <a:prstGeom prst="rect">
            <a:avLst/>
          </a:prstGeom>
          <a:noFill/>
          <a:ln w="9525">
            <a:noFill/>
            <a:miter lim="800000"/>
            <a:headEnd/>
            <a:tailEnd/>
          </a:ln>
        </p:spPr>
        <p:txBody>
          <a:bodyPr>
            <a:spAutoFit/>
          </a:bodyPr>
          <a:lstStyle/>
          <a:p>
            <a:pPr algn="ctr">
              <a:spcBef>
                <a:spcPct val="50000"/>
              </a:spcBef>
              <a:buFont typeface="Wingdings" pitchFamily="-106" charset="2"/>
              <a:buNone/>
            </a:pPr>
            <a:r>
              <a:rPr lang="en-US" sz="1600" b="1" i="0" dirty="0">
                <a:latin typeface="Comic Sans MS" pitchFamily="-106" charset="0"/>
              </a:rPr>
              <a:t>Symptoms Include</a:t>
            </a:r>
          </a:p>
          <a:p>
            <a:pPr>
              <a:spcBef>
                <a:spcPct val="50000"/>
              </a:spcBef>
            </a:pPr>
            <a:r>
              <a:rPr lang="en-US" sz="1600" b="1" i="0" u="none" dirty="0">
                <a:latin typeface="Comic Sans MS" pitchFamily="-106" charset="0"/>
              </a:rPr>
              <a:t>Shortness of breath; chronic cough; </a:t>
            </a:r>
          </a:p>
          <a:p>
            <a:pPr>
              <a:spcBef>
                <a:spcPct val="50000"/>
              </a:spcBef>
            </a:pPr>
            <a:r>
              <a:rPr lang="en-US" sz="1600" b="1" i="0" u="none" dirty="0">
                <a:latin typeface="Comic Sans MS" pitchFamily="-106" charset="0"/>
              </a:rPr>
              <a:t>wheezing; anxiety; weight loss; ankle, feet and leg swelling; fatigue,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Lung Cancer:</a:t>
            </a:r>
          </a:p>
          <a:p>
            <a:r>
              <a:rPr lang="en-US" dirty="0" smtClean="0"/>
              <a:t>The uncontrolled growth of abnormal cells in one or both lungs :</a:t>
            </a:r>
          </a:p>
          <a:p>
            <a:endParaRPr lang="en-US" dirty="0"/>
          </a:p>
        </p:txBody>
      </p:sp>
      <p:pic>
        <p:nvPicPr>
          <p:cNvPr id="4" name="Picture 10" descr="Pcdv0306"/>
          <p:cNvPicPr>
            <a:picLocks noChangeAspect="1" noChangeArrowheads="1"/>
          </p:cNvPicPr>
          <p:nvPr/>
        </p:nvPicPr>
        <p:blipFill>
          <a:blip r:embed="rId2" cstate="print"/>
          <a:srcRect/>
          <a:stretch>
            <a:fillRect/>
          </a:stretch>
        </p:blipFill>
        <p:spPr bwMode="auto">
          <a:xfrm>
            <a:off x="1043608" y="3212976"/>
            <a:ext cx="2006674" cy="2655448"/>
          </a:xfrm>
          <a:prstGeom prst="rect">
            <a:avLst/>
          </a:prstGeom>
          <a:noFill/>
          <a:ln w="9525">
            <a:noFill/>
            <a:miter lim="800000"/>
            <a:headEnd/>
            <a:tailEnd/>
          </a:ln>
        </p:spPr>
      </p:pic>
      <p:sp>
        <p:nvSpPr>
          <p:cNvPr id="5" name="Text Box 13"/>
          <p:cNvSpPr txBox="1">
            <a:spLocks noChangeArrowheads="1"/>
          </p:cNvSpPr>
          <p:nvPr/>
        </p:nvSpPr>
        <p:spPr bwMode="auto">
          <a:xfrm>
            <a:off x="3563888" y="4005064"/>
            <a:ext cx="3657600" cy="1384300"/>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i="0" u="none" dirty="0"/>
              <a:t>Lung cancer kills more people than any other type of cancer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normAutofit lnSpcReduction="10000"/>
          </a:bodyPr>
          <a:lstStyle/>
          <a:p>
            <a:r>
              <a:rPr lang="en-US" dirty="0" smtClean="0"/>
              <a:t>Arteriosclerosis and Atherosclerosis: </a:t>
            </a:r>
          </a:p>
          <a:p>
            <a:r>
              <a:rPr lang="en-US" sz="2400" dirty="0" smtClean="0">
                <a:latin typeface="Tempus Sans ITC" pitchFamily="82" charset="0"/>
              </a:rPr>
              <a:t>Nicotine affects fatty acids in the blood, increasing the overall blood cholesterol level. When cholesterol is too high, a hard substance called plaque builds up on the inside walls of the blood vessels. This condition is known as atherosclerosis. Plaque can clog the blood vessels, forcing the heart to pump harder. Smoking also constricts the arteries, leading to arteriosclerosis, or hardening of the arteries. These conditions greatly increase the risk for heart attacks or strokes.</a:t>
            </a:r>
          </a:p>
          <a:p>
            <a:pPr>
              <a:buNone/>
            </a:pPr>
            <a:r>
              <a:rPr lang="en-US" dirty="0" smtClean="0"/>
              <a:t/>
            </a:r>
            <a:br>
              <a:rPr lang="en-US" dirty="0" smtClean="0"/>
            </a:br>
            <a:endParaRPr lang="en-US" dirty="0"/>
          </a:p>
        </p:txBody>
      </p:sp>
      <p:pic>
        <p:nvPicPr>
          <p:cNvPr id="4" name="Picture 18" descr="clogged"/>
          <p:cNvPicPr>
            <a:picLocks noChangeAspect="1" noChangeArrowheads="1"/>
          </p:cNvPicPr>
          <p:nvPr/>
        </p:nvPicPr>
        <p:blipFill>
          <a:blip r:embed="rId2" cstate="print"/>
          <a:srcRect/>
          <a:stretch>
            <a:fillRect/>
          </a:stretch>
        </p:blipFill>
        <p:spPr bwMode="auto">
          <a:xfrm>
            <a:off x="1763688" y="5013176"/>
            <a:ext cx="1538064" cy="1451359"/>
          </a:xfrm>
          <a:prstGeom prst="rect">
            <a:avLst/>
          </a:prstGeom>
          <a:noFill/>
          <a:ln w="9525">
            <a:noFill/>
            <a:miter lim="800000"/>
            <a:headEnd/>
            <a:tailEnd/>
          </a:ln>
        </p:spPr>
      </p:pic>
      <p:pic>
        <p:nvPicPr>
          <p:cNvPr id="5" name="Picture 7" descr="artery[1]"/>
          <p:cNvPicPr>
            <a:picLocks noChangeAspect="1" noChangeArrowheads="1"/>
          </p:cNvPicPr>
          <p:nvPr/>
        </p:nvPicPr>
        <p:blipFill>
          <a:blip r:embed="rId3" cstate="print"/>
          <a:stretch>
            <a:fillRect/>
          </a:stretch>
        </p:blipFill>
        <p:spPr>
          <a:xfrm>
            <a:off x="5220072" y="5301208"/>
            <a:ext cx="3046615" cy="10681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normAutofit lnSpcReduction="10000"/>
          </a:bodyPr>
          <a:lstStyle/>
          <a:p>
            <a:r>
              <a:rPr lang="en-US" dirty="0" smtClean="0"/>
              <a:t>Peripheral Vascular Disease  :</a:t>
            </a:r>
          </a:p>
          <a:p>
            <a:r>
              <a:rPr lang="en-US" dirty="0" smtClean="0">
                <a:latin typeface="Times New Roman" pitchFamily="-106" charset="0"/>
              </a:rPr>
              <a:t>Peripheral vascular disease, or PVD, is caused by the gradual narrowing of the arteries in the arms and legs. Smoking greatly increases the risk and severity of this disease by contributing to atherosclerosis in these tiny arteries. PVD causes </a:t>
            </a:r>
            <a:r>
              <a:rPr lang="en-US" dirty="0" smtClean="0">
                <a:solidFill>
                  <a:srgbClr val="FF0000"/>
                </a:solidFill>
                <a:latin typeface="Times New Roman" pitchFamily="-106" charset="0"/>
              </a:rPr>
              <a:t>painful cramping during exercise, numbness and tingling, and weakness in the affected limbs .</a:t>
            </a:r>
            <a:endParaRPr lang="en-US" dirty="0" smtClean="0">
              <a:solidFill>
                <a:srgbClr val="FF0000"/>
              </a:solidFill>
            </a:endParaRPr>
          </a:p>
          <a:p>
            <a:endParaRPr lang="en-US" dirty="0"/>
          </a:p>
        </p:txBody>
      </p:sp>
      <p:pic>
        <p:nvPicPr>
          <p:cNvPr id="4" name="Picture 6" descr="brazil_necrose"/>
          <p:cNvPicPr>
            <a:picLocks noChangeAspect="1" noChangeArrowheads="1"/>
          </p:cNvPicPr>
          <p:nvPr/>
        </p:nvPicPr>
        <p:blipFill>
          <a:blip r:embed="rId3" cstate="print"/>
          <a:srcRect/>
          <a:stretch>
            <a:fillRect/>
          </a:stretch>
        </p:blipFill>
        <p:spPr bwMode="auto">
          <a:xfrm>
            <a:off x="7668344" y="332656"/>
            <a:ext cx="1020837" cy="15017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Heart Attack: </a:t>
            </a:r>
            <a:br>
              <a:rPr lang="en-US" dirty="0" smtClean="0"/>
            </a:br>
            <a:endParaRPr lang="en-US" dirty="0"/>
          </a:p>
        </p:txBody>
      </p:sp>
      <p:pic>
        <p:nvPicPr>
          <p:cNvPr id="4" name="Picture 4" descr="artery[1]"/>
          <p:cNvPicPr>
            <a:picLocks noChangeAspect="1" noChangeArrowheads="1"/>
          </p:cNvPicPr>
          <p:nvPr/>
        </p:nvPicPr>
        <p:blipFill>
          <a:blip r:embed="rId2" cstate="print"/>
          <a:srcRect/>
          <a:stretch>
            <a:fillRect/>
          </a:stretch>
        </p:blipFill>
        <p:spPr>
          <a:xfrm>
            <a:off x="1259632" y="2276872"/>
            <a:ext cx="3092152" cy="2432796"/>
          </a:xfrm>
          <a:prstGeom prst="rect">
            <a:avLst/>
          </a:prstGeom>
          <a:noFill/>
        </p:spPr>
      </p:pic>
      <p:sp>
        <p:nvSpPr>
          <p:cNvPr id="5" name="Text Box 13"/>
          <p:cNvSpPr txBox="1">
            <a:spLocks noChangeArrowheads="1"/>
          </p:cNvSpPr>
          <p:nvPr/>
        </p:nvSpPr>
        <p:spPr bwMode="auto">
          <a:xfrm>
            <a:off x="755576" y="4797152"/>
            <a:ext cx="3816424" cy="892175"/>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2800" i="0" u="none" dirty="0"/>
              <a:t>Torn heart wall: R</a:t>
            </a:r>
            <a:r>
              <a:rPr lang="en-US" sz="2400" i="0" u="none" dirty="0"/>
              <a:t>esult of over-worked heart muscle</a:t>
            </a:r>
          </a:p>
        </p:txBody>
      </p:sp>
      <p:sp>
        <p:nvSpPr>
          <p:cNvPr id="6" name="Rectangle 16"/>
          <p:cNvSpPr>
            <a:spLocks noChangeArrowheads="1"/>
          </p:cNvSpPr>
          <p:nvPr/>
        </p:nvSpPr>
        <p:spPr bwMode="auto">
          <a:xfrm>
            <a:off x="4724400" y="2590800"/>
            <a:ext cx="4038600" cy="1338263"/>
          </a:xfrm>
          <a:prstGeom prst="rect">
            <a:avLst/>
          </a:prstGeom>
          <a:noFill/>
          <a:ln w="25400" cap="rnd">
            <a:solidFill>
              <a:schemeClr val="tx1"/>
            </a:solidFill>
            <a:prstDash val="sysDot"/>
            <a:miter lim="800000"/>
            <a:headEnd type="none" w="sm" len="sm"/>
            <a:tailEnd type="none" w="sm" len="sm"/>
          </a:ln>
        </p:spPr>
        <p:txBody>
          <a:bodyPr>
            <a:spAutoFit/>
          </a:bodyPr>
          <a:lstStyle/>
          <a:p>
            <a:pPr algn="ctr">
              <a:spcBef>
                <a:spcPct val="50000"/>
              </a:spcBef>
            </a:pPr>
            <a:r>
              <a:rPr lang="en-US" sz="2700" i="0" u="none" dirty="0">
                <a:solidFill>
                  <a:srgbClr val="FF0000"/>
                </a:solidFill>
              </a:rPr>
              <a:t>Smokers are twice as likely as Nonsmokers to have a heart attack</a:t>
            </a:r>
          </a:p>
        </p:txBody>
      </p:sp>
      <p:sp>
        <p:nvSpPr>
          <p:cNvPr id="7" name="TextBox 6"/>
          <p:cNvSpPr txBox="1"/>
          <p:nvPr/>
        </p:nvSpPr>
        <p:spPr>
          <a:xfrm>
            <a:off x="4716016" y="4365104"/>
            <a:ext cx="3816424" cy="2308324"/>
          </a:xfrm>
          <a:prstGeom prst="rect">
            <a:avLst/>
          </a:prstGeom>
          <a:noFill/>
        </p:spPr>
        <p:txBody>
          <a:bodyPr wrap="square" rtlCol="0">
            <a:spAutoFit/>
          </a:bodyPr>
          <a:lstStyle/>
          <a:p>
            <a:r>
              <a:rPr lang="en-US" b="1" dirty="0" smtClean="0">
                <a:latin typeface="Tempus Sans ITC" pitchFamily="82" charset="0"/>
              </a:rPr>
              <a:t>A heart attack is when the heart is damaged by a sudden lack of blood flow to the heart muscle. This happens because the arteries to the heart muscle become narrowed or blocked. Nicotine in cigarette smoke causes blood vessels to become narrow</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Stroke:</a:t>
            </a:r>
          </a:p>
          <a:p>
            <a:endParaRPr lang="en-US" dirty="0"/>
          </a:p>
        </p:txBody>
      </p:sp>
      <p:pic>
        <p:nvPicPr>
          <p:cNvPr id="4" name="Picture 4" descr="artery[1]"/>
          <p:cNvPicPr>
            <a:picLocks noChangeAspect="1" noChangeArrowheads="1"/>
          </p:cNvPicPr>
          <p:nvPr/>
        </p:nvPicPr>
        <p:blipFill>
          <a:blip r:embed="rId2" cstate="print"/>
          <a:srcRect/>
          <a:stretch>
            <a:fillRect/>
          </a:stretch>
        </p:blipFill>
        <p:spPr>
          <a:xfrm>
            <a:off x="6372200" y="260648"/>
            <a:ext cx="1956172" cy="1654490"/>
          </a:xfrm>
          <a:prstGeom prst="rect">
            <a:avLst/>
          </a:prstGeom>
          <a:noFill/>
        </p:spPr>
      </p:pic>
      <p:sp>
        <p:nvSpPr>
          <p:cNvPr id="5" name="Text Box 8"/>
          <p:cNvSpPr txBox="1">
            <a:spLocks noChangeArrowheads="1"/>
          </p:cNvSpPr>
          <p:nvPr/>
        </p:nvSpPr>
        <p:spPr bwMode="auto">
          <a:xfrm>
            <a:off x="6019800" y="1981200"/>
            <a:ext cx="2743200" cy="3824064"/>
          </a:xfrm>
          <a:prstGeom prst="rect">
            <a:avLst/>
          </a:prstGeom>
          <a:noFill/>
          <a:ln w="28575" cap="sq">
            <a:solidFill>
              <a:schemeClr val="tx1"/>
            </a:solidFill>
            <a:miter lim="800000"/>
            <a:headEnd type="none" w="sm" len="sm"/>
            <a:tailEnd type="none" w="sm" len="sm"/>
          </a:ln>
        </p:spPr>
        <p:txBody>
          <a:bodyPr wrap="square">
            <a:spAutoFit/>
          </a:bodyPr>
          <a:lstStyle/>
          <a:p>
            <a:pPr algn="ctr">
              <a:spcBef>
                <a:spcPct val="50000"/>
              </a:spcBef>
            </a:pPr>
            <a:r>
              <a:rPr lang="en-US" sz="3000" i="0" u="none" dirty="0"/>
              <a:t>This brain shows stroke damage, which can cause death or severe mental or physical disability</a:t>
            </a:r>
          </a:p>
        </p:txBody>
      </p:sp>
      <p:sp>
        <p:nvSpPr>
          <p:cNvPr id="6" name="TextBox 5"/>
          <p:cNvSpPr txBox="1"/>
          <p:nvPr/>
        </p:nvSpPr>
        <p:spPr>
          <a:xfrm>
            <a:off x="1403648" y="2564904"/>
            <a:ext cx="3096344" cy="3139321"/>
          </a:xfrm>
          <a:prstGeom prst="rect">
            <a:avLst/>
          </a:prstGeom>
          <a:noFill/>
        </p:spPr>
        <p:txBody>
          <a:bodyPr wrap="square" rtlCol="0">
            <a:spAutoFit/>
          </a:bodyPr>
          <a:lstStyle/>
          <a:p>
            <a:r>
              <a:rPr lang="en-US" b="1" dirty="0" smtClean="0">
                <a:latin typeface="Tempus Sans ITC" pitchFamily="82" charset="0"/>
              </a:rPr>
              <a:t>A stroke occurs when an artery becomes clogged or bursts. Strokes can cause paralysis, brain damage, or death. Hardened arteries, high blood pressure, and clotting problems- all of which can be cause by smoking – increase the risk for strokes. The dark red area in the photo is where bleeding occurred</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b="1" dirty="0" smtClean="0"/>
              <a:t>Other</a:t>
            </a:r>
            <a:r>
              <a:rPr lang="en-US" dirty="0" smtClean="0"/>
              <a:t>:</a:t>
            </a:r>
          </a:p>
          <a:p>
            <a:pPr>
              <a:buFont typeface="Arial" pitchFamily="34" charset="0"/>
              <a:buChar char="•"/>
            </a:pPr>
            <a:r>
              <a:rPr lang="en-US" dirty="0" smtClean="0"/>
              <a:t>hip fractures</a:t>
            </a:r>
          </a:p>
          <a:p>
            <a:pPr>
              <a:buFont typeface="Arial" pitchFamily="34" charset="0"/>
              <a:buChar char="•"/>
            </a:pPr>
            <a:r>
              <a:rPr lang="en-US" dirty="0" smtClean="0"/>
              <a:t>low bone density</a:t>
            </a:r>
          </a:p>
          <a:p>
            <a:pPr>
              <a:buFont typeface="Arial" pitchFamily="34" charset="0"/>
              <a:buChar char="•"/>
            </a:pPr>
            <a:r>
              <a:rPr lang="en-US" dirty="0" smtClean="0"/>
              <a:t>peptic ulcer disease </a:t>
            </a:r>
          </a:p>
          <a:p>
            <a:pPr>
              <a:buFont typeface="Arial" pitchFamily="34" charset="0"/>
              <a:buChar char="•"/>
            </a:pPr>
            <a:r>
              <a:rPr lang="en-US" dirty="0" smtClean="0"/>
              <a:t>cataracts</a:t>
            </a:r>
          </a:p>
          <a:p>
            <a:pPr>
              <a:buFont typeface="Arial" pitchFamily="34" charset="0"/>
              <a:buChar char="•"/>
            </a:pPr>
            <a:r>
              <a:rPr lang="en-US" dirty="0" smtClean="0"/>
              <a:t>diminished health status</a:t>
            </a:r>
          </a:p>
          <a:p>
            <a:endParaRPr lang="en-US" dirty="0"/>
          </a:p>
        </p:txBody>
      </p:sp>
      <p:pic>
        <p:nvPicPr>
          <p:cNvPr id="19458" name="Picture 2" descr="http://upload.wikimedia.org/wikipedia/commons/thumb/c/c5/Adverse_effects_of_tobacco_smoking.svg/220px-Adverse_effects_of_tobacco_smoking.svg.png"/>
          <p:cNvPicPr>
            <a:picLocks noChangeAspect="1" noChangeArrowheads="1"/>
          </p:cNvPicPr>
          <p:nvPr/>
        </p:nvPicPr>
        <p:blipFill>
          <a:blip r:embed="rId2" cstate="print"/>
          <a:srcRect/>
          <a:stretch>
            <a:fillRect/>
          </a:stretch>
        </p:blipFill>
        <p:spPr bwMode="auto">
          <a:xfrm>
            <a:off x="6156176" y="836712"/>
            <a:ext cx="2537425" cy="266429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normAutofit fontScale="92500" lnSpcReduction="20000"/>
          </a:bodyPr>
          <a:lstStyle/>
          <a:p>
            <a:r>
              <a:rPr lang="en-US" sz="3900" b="1" dirty="0" smtClean="0"/>
              <a:t>secondhand tobacco smoke :</a:t>
            </a:r>
          </a:p>
          <a:p>
            <a:pPr indent="-256032">
              <a:buFont typeface="Wingdings 3"/>
              <a:buChar char=""/>
              <a:defRPr/>
            </a:pPr>
            <a:r>
              <a:rPr lang="en-US" sz="2800" dirty="0" smtClean="0"/>
              <a:t>Is a significant health risk for nonsmokers, especially those with pre-existing respiratory and cardiac conditions.</a:t>
            </a:r>
          </a:p>
          <a:p>
            <a:pPr indent="-256032">
              <a:buFont typeface="Wingdings 3"/>
              <a:buChar char=""/>
              <a:defRPr/>
            </a:pPr>
            <a:r>
              <a:rPr lang="en-US" sz="2800" dirty="0" smtClean="0"/>
              <a:t>Is now a recognized carcinogen . </a:t>
            </a:r>
          </a:p>
          <a:p>
            <a:pPr indent="-256032">
              <a:buFont typeface="Wingdings 3"/>
              <a:buChar char=""/>
              <a:defRPr/>
            </a:pPr>
            <a:r>
              <a:rPr lang="en-US" sz="2800" dirty="0" smtClean="0"/>
              <a:t>containing over 50 harmful chemicals, such as :</a:t>
            </a:r>
          </a:p>
          <a:p>
            <a:pPr indent="-256032">
              <a:buFont typeface="Arial" pitchFamily="34" charset="0"/>
              <a:buChar char="•"/>
              <a:defRPr/>
            </a:pPr>
            <a:r>
              <a:rPr lang="en-US" sz="2800" dirty="0" smtClean="0"/>
              <a:t>Formaldehyde</a:t>
            </a:r>
          </a:p>
          <a:p>
            <a:pPr indent="-256032">
              <a:buFont typeface="Arial" pitchFamily="34" charset="0"/>
              <a:buChar char="•"/>
              <a:defRPr/>
            </a:pPr>
            <a:r>
              <a:rPr lang="en-US" sz="2800" dirty="0" smtClean="0"/>
              <a:t> benzene</a:t>
            </a:r>
          </a:p>
          <a:p>
            <a:pPr indent="-256032">
              <a:buFont typeface="Arial" pitchFamily="34" charset="0"/>
              <a:buChar char="•"/>
              <a:defRPr/>
            </a:pPr>
            <a:r>
              <a:rPr lang="en-US" sz="2800" dirty="0" smtClean="0"/>
              <a:t> vinyl chloride</a:t>
            </a:r>
          </a:p>
          <a:p>
            <a:pPr indent="-256032">
              <a:buFont typeface="Arial" pitchFamily="34" charset="0"/>
              <a:buChar char="•"/>
              <a:defRPr/>
            </a:pPr>
            <a:r>
              <a:rPr lang="en-US" sz="2800" dirty="0" smtClean="0"/>
              <a:t> arsenic</a:t>
            </a:r>
          </a:p>
          <a:p>
            <a:pPr indent="-256032">
              <a:buFont typeface="Arial" pitchFamily="34" charset="0"/>
              <a:buChar char="•"/>
              <a:defRPr/>
            </a:pPr>
            <a:r>
              <a:rPr lang="en-US" sz="2800" dirty="0" smtClean="0"/>
              <a:t>ammonia </a:t>
            </a:r>
          </a:p>
          <a:p>
            <a:pPr indent="-256032">
              <a:buFont typeface="Arial" pitchFamily="34" charset="0"/>
              <a:buChar char="•"/>
              <a:defRPr/>
            </a:pPr>
            <a:r>
              <a:rPr lang="en-US" sz="2800" dirty="0" smtClean="0"/>
              <a:t>hydrogen cyanide.</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15616" y="1340768"/>
            <a:ext cx="5257800" cy="4135438"/>
          </a:xfrm>
          <a:prstGeom prst="rect">
            <a:avLst/>
          </a:prstGeom>
        </p:spPr>
        <p:txBody>
          <a:bodyPr/>
          <a:lstStyle/>
          <a:p>
            <a:pPr marL="365760" marR="0" lvl="0" indent="-283464" algn="l" defTabSz="914400" rtl="0" eaLnBrk="1" fontAlgn="auto" latinLnBrk="0" hangingPunct="1">
              <a:lnSpc>
                <a:spcPct val="90000"/>
              </a:lnSpc>
              <a:spcBef>
                <a:spcPts val="600"/>
              </a:spcBef>
              <a:spcAft>
                <a:spcPts val="0"/>
              </a:spcAft>
              <a:buClr>
                <a:schemeClr val="accent1"/>
              </a:buClr>
              <a:buSzPct val="80000"/>
              <a:tabLst/>
              <a:defRPr/>
            </a:pPr>
            <a:r>
              <a:rPr lang="en-US" altLang="zh-CN" sz="2000" dirty="0" smtClean="0"/>
              <a:t>- Not safer than regular tobacco smoke.</a:t>
            </a:r>
          </a:p>
          <a:p>
            <a:pPr marL="365760" marR="0" lvl="0" indent="-283464" algn="l" defTabSz="914400" rtl="0" eaLnBrk="1" fontAlgn="auto" latinLnBrk="0" hangingPunct="1">
              <a:lnSpc>
                <a:spcPct val="90000"/>
              </a:lnSpc>
              <a:spcBef>
                <a:spcPts val="600"/>
              </a:spcBef>
              <a:spcAft>
                <a:spcPts val="0"/>
              </a:spcAft>
              <a:buClr>
                <a:schemeClr val="accent1"/>
              </a:buClr>
              <a:buSzPct val="80000"/>
              <a:tabLst/>
              <a:defRPr/>
            </a:pPr>
            <a:r>
              <a:rPr lang="en-US" altLang="zh-CN" sz="2000" dirty="0" smtClean="0"/>
              <a:t>- Causes the same diseases</a:t>
            </a:r>
          </a:p>
          <a:p>
            <a:pPr marL="365760" marR="0" lvl="0" indent="-283464" algn="l" defTabSz="914400" rtl="0" eaLnBrk="1" fontAlgn="auto" latinLnBrk="0" hangingPunct="1">
              <a:lnSpc>
                <a:spcPct val="90000"/>
              </a:lnSpc>
              <a:spcBef>
                <a:spcPts val="600"/>
              </a:spcBef>
              <a:spcAft>
                <a:spcPts val="0"/>
              </a:spcAft>
              <a:buClr>
                <a:schemeClr val="accent1"/>
              </a:buClr>
              <a:buSzPct val="80000"/>
              <a:tabLst/>
              <a:defRPr/>
            </a:pPr>
            <a:r>
              <a:rPr lang="en-US" altLang="zh-CN" sz="2000" dirty="0" smtClean="0"/>
              <a:t>- Raises the risk of lip cancer, spreading infections like tuberculosis.</a:t>
            </a:r>
          </a:p>
          <a:p>
            <a:pPr marL="365760" marR="0" lvl="0" indent="-283464" algn="l" defTabSz="914400" rtl="0" eaLnBrk="1" fontAlgn="auto" latinLnBrk="0" hangingPunct="1">
              <a:lnSpc>
                <a:spcPct val="90000"/>
              </a:lnSpc>
              <a:spcBef>
                <a:spcPts val="600"/>
              </a:spcBef>
              <a:spcAft>
                <a:spcPts val="0"/>
              </a:spcAft>
              <a:buClr>
                <a:schemeClr val="accent1"/>
              </a:buClr>
              <a:buSzPct val="80000"/>
              <a:tabLst/>
              <a:defRPr/>
            </a:pPr>
            <a:r>
              <a:rPr lang="en-US" altLang="zh-CN" sz="2000" dirty="0" smtClean="0"/>
              <a:t>- Users ingest about 100 times more lead from hookah smoke than from a cigarette.</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pitchFamily="-106" charset="2"/>
              <a:buNone/>
              <a:tabLst/>
              <a:defRPr/>
            </a:pPr>
            <a:endParaRPr kumimoji="0" lang="en-US" sz="2800" b="0" i="0" u="none" strike="noStrike" kern="1200" cap="none" spc="0" normalizeH="0" baseline="0" noProof="0" dirty="0" smtClean="0">
              <a:ln>
                <a:noFill/>
              </a:ln>
              <a:solidFill>
                <a:schemeClr val="tx1"/>
              </a:solidFill>
              <a:effectLst/>
              <a:uLnTx/>
              <a:uFillTx/>
              <a:latin typeface="Tempus Sans ITC" pitchFamily="82" charset="0"/>
              <a:ea typeface="+mn-ea"/>
              <a:cs typeface="+mn-cs"/>
            </a:endParaRPr>
          </a:p>
        </p:txBody>
      </p:sp>
      <p:sp>
        <p:nvSpPr>
          <p:cNvPr id="3" name="Rectangle 2"/>
          <p:cNvSpPr txBox="1">
            <a:spLocks noChangeArrowheads="1"/>
          </p:cNvSpPr>
          <p:nvPr/>
        </p:nvSpPr>
        <p:spPr>
          <a:xfrm>
            <a:off x="1115616" y="332656"/>
            <a:ext cx="3816424" cy="863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SimSun" pitchFamily="2" charset="-122"/>
                <a:cs typeface="+mj-cs"/>
              </a:rPr>
              <a:t>Water-Pipe</a:t>
            </a:r>
            <a: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SimSun" pitchFamily="2" charset="-122"/>
                <a:cs typeface="+mj-cs"/>
              </a:rPr>
              <a:t>:</a:t>
            </a:r>
            <a:endPar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6322" name="Picture 2" descr="http://0.tqn.com/d/alcoholism/1/0/C/-/2/water_pipe.jpg"/>
          <p:cNvPicPr>
            <a:picLocks noChangeAspect="1" noChangeArrowheads="1"/>
          </p:cNvPicPr>
          <p:nvPr/>
        </p:nvPicPr>
        <p:blipFill>
          <a:blip r:embed="rId2" cstate="print"/>
          <a:srcRect/>
          <a:stretch>
            <a:fillRect/>
          </a:stretch>
        </p:blipFill>
        <p:spPr bwMode="auto">
          <a:xfrm>
            <a:off x="6300192" y="1628800"/>
            <a:ext cx="2505075" cy="3790950"/>
          </a:xfrm>
          <a:prstGeom prst="rect">
            <a:avLst/>
          </a:prstGeom>
          <a:noFill/>
        </p:spPr>
      </p:pic>
      <p:pic>
        <p:nvPicPr>
          <p:cNvPr id="56324" name="Picture 4" descr="http://image.ec21.com/image/froglinda/oimg_GC00901379_CA00901380/Shisha_Water_Pipe_%252FMitsuba.jpg"/>
          <p:cNvPicPr>
            <a:picLocks noChangeAspect="1" noChangeArrowheads="1"/>
          </p:cNvPicPr>
          <p:nvPr/>
        </p:nvPicPr>
        <p:blipFill>
          <a:blip r:embed="rId3" cstate="print"/>
          <a:srcRect/>
          <a:stretch>
            <a:fillRect/>
          </a:stretch>
        </p:blipFill>
        <p:spPr bwMode="auto">
          <a:xfrm>
            <a:off x="3635896" y="3501008"/>
            <a:ext cx="1923678" cy="2564904"/>
          </a:xfrm>
          <a:prstGeom prst="rect">
            <a:avLst/>
          </a:prstGeom>
          <a:noFill/>
        </p:spPr>
      </p:pic>
      <p:pic>
        <p:nvPicPr>
          <p:cNvPr id="56326" name="Picture 6" descr="http://blogs.yurdan.com/blog/content/binary/water_pipe_setup.jpg"/>
          <p:cNvPicPr>
            <a:picLocks noChangeAspect="1" noChangeArrowheads="1"/>
          </p:cNvPicPr>
          <p:nvPr/>
        </p:nvPicPr>
        <p:blipFill>
          <a:blip r:embed="rId4" cstate="print"/>
          <a:srcRect/>
          <a:stretch>
            <a:fillRect/>
          </a:stretch>
        </p:blipFill>
        <p:spPr bwMode="auto">
          <a:xfrm>
            <a:off x="683568" y="3356992"/>
            <a:ext cx="1784623" cy="27497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r>
              <a:rPr lang="en-US" dirty="0" smtClean="0"/>
              <a:t>Nonsmokers exposed to secondhand smoke at home or at work have about :</a:t>
            </a:r>
          </a:p>
          <a:p>
            <a:pPr>
              <a:buFont typeface="Arial" pitchFamily="34" charset="0"/>
              <a:buChar char="•"/>
            </a:pPr>
            <a:r>
              <a:rPr lang="en-US" dirty="0" smtClean="0"/>
              <a:t>25% to 30% increased risk of heart disease </a:t>
            </a:r>
          </a:p>
          <a:p>
            <a:pPr>
              <a:buFont typeface="Arial" pitchFamily="34" charset="0"/>
              <a:buChar char="•"/>
            </a:pPr>
            <a:r>
              <a:rPr lang="en-US" dirty="0" smtClean="0"/>
              <a:t>20% to 30% increased risk of lung cancer.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smoking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b="1" dirty="0" smtClean="0">
                <a:solidFill>
                  <a:srgbClr val="FF0000"/>
                </a:solidFill>
              </a:rPr>
              <a:t>Remember that Tobacco use is: </a:t>
            </a:r>
            <a:br>
              <a:rPr lang="en-US" b="1" dirty="0" smtClean="0">
                <a:solidFill>
                  <a:srgbClr val="FF0000"/>
                </a:solidFill>
              </a:rPr>
            </a:br>
            <a:r>
              <a:rPr lang="en-US" b="1" dirty="0" smtClean="0">
                <a:solidFill>
                  <a:srgbClr val="FF0000"/>
                </a:solidFill>
              </a:rPr>
              <a:t>The single largest cause of preventable death</a:t>
            </a:r>
            <a:endParaRPr lang="en-US"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sz="4000" b="1" dirty="0" smtClean="0"/>
              <a:t>How are you going to help the smoker to quite?</a:t>
            </a:r>
            <a:endParaRPr lang="en-US" sz="4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QUITTING PLAN</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Deciding</a:t>
            </a:r>
            <a:r>
              <a:rPr lang="en-US" b="1" dirty="0" smtClean="0"/>
              <a:t> to quit smoking</a:t>
            </a:r>
          </a:p>
          <a:p>
            <a:r>
              <a:rPr lang="en-US" sz="2600" dirty="0" smtClean="0"/>
              <a:t>Sure, you may be able to list plenty of reasons to stop smoking. You may be worried about the health problems related to smoking, the social stigma, the expense or the pressure from loved ones. But only you can decide when you're ready to stop smoking. You may spend a lot of time thinking about quitting smoking before you're ready to actually do it. If you're thinking about quitting, go ahead and pick a specific day to quit</a:t>
            </a:r>
            <a:endParaRPr lang="en-US" sz="2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QUITTING PLAN</a:t>
            </a:r>
            <a:br>
              <a:rPr lang="en-US" dirty="0" smtClean="0"/>
            </a:br>
            <a:endParaRPr lang="en-US" dirty="0"/>
          </a:p>
        </p:txBody>
      </p:sp>
      <p:sp>
        <p:nvSpPr>
          <p:cNvPr id="3" name="Content Placeholder 2"/>
          <p:cNvSpPr>
            <a:spLocks noGrp="1"/>
          </p:cNvSpPr>
          <p:nvPr>
            <p:ph idx="1"/>
          </p:nvPr>
        </p:nvSpPr>
        <p:spPr/>
        <p:txBody>
          <a:bodyPr/>
          <a:lstStyle/>
          <a:p>
            <a:r>
              <a:rPr lang="en-US" b="1" dirty="0" smtClean="0">
                <a:solidFill>
                  <a:srgbClr val="FF0000"/>
                </a:solidFill>
              </a:rPr>
              <a:t>Picking</a:t>
            </a:r>
            <a:r>
              <a:rPr lang="en-US" b="1" dirty="0" smtClean="0"/>
              <a:t> a quit day</a:t>
            </a:r>
          </a:p>
          <a:p>
            <a:r>
              <a:rPr lang="en-US" sz="2400" dirty="0" smtClean="0"/>
              <a:t>Pick a specific day within the next month to quit smoking. Don't set your quit day too far in the future, or you may find it hard to follow through. But don't do it before you have a quit-smoking plan in place, either.</a:t>
            </a:r>
          </a:p>
          <a:p>
            <a:r>
              <a:rPr lang="en-US" sz="2400" dirty="0" smtClean="0"/>
              <a:t>Pick a random day as your quit day or pick a day that holds special meaning for you, such as a birthday, a holiday or a day of the week that's generally less stressful for you.</a:t>
            </a:r>
            <a:endParaRPr lang="en-US" sz="2400" dirty="0"/>
          </a:p>
        </p:txBody>
      </p:sp>
      <p:pic>
        <p:nvPicPr>
          <p:cNvPr id="20482" name="Picture 2" descr="http://forum.xcitefun.net/files/happy_birthday_1_211.jpg"/>
          <p:cNvPicPr>
            <a:picLocks noChangeAspect="1" noChangeArrowheads="1"/>
          </p:cNvPicPr>
          <p:nvPr/>
        </p:nvPicPr>
        <p:blipFill>
          <a:blip r:embed="rId2" cstate="print"/>
          <a:srcRect/>
          <a:stretch>
            <a:fillRect/>
          </a:stretch>
        </p:blipFill>
        <p:spPr bwMode="auto">
          <a:xfrm>
            <a:off x="6444208" y="4725144"/>
            <a:ext cx="1374082" cy="17008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QUITTING PLAN</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THE </a:t>
            </a:r>
            <a:r>
              <a:rPr lang="en-US" dirty="0" smtClean="0">
                <a:solidFill>
                  <a:srgbClr val="FF0000"/>
                </a:solidFill>
              </a:rPr>
              <a:t>QUIT DAY :</a:t>
            </a:r>
          </a:p>
          <a:p>
            <a:r>
              <a:rPr lang="en-US" dirty="0" smtClean="0"/>
              <a:t>Get rid of all cigarettes, ashtrays, lighters, and matches.</a:t>
            </a:r>
          </a:p>
          <a:p>
            <a:r>
              <a:rPr lang="en-US" dirty="0" smtClean="0"/>
              <a:t>Have creative alternatives available, such as : </a:t>
            </a:r>
          </a:p>
          <a:p>
            <a:r>
              <a:rPr lang="en-US" dirty="0" smtClean="0"/>
              <a:t>Using “</a:t>
            </a:r>
            <a:r>
              <a:rPr lang="en-US" dirty="0" err="1" smtClean="0"/>
              <a:t>meswak</a:t>
            </a:r>
            <a:r>
              <a:rPr lang="en-US" dirty="0" smtClean="0"/>
              <a:t>”</a:t>
            </a:r>
          </a:p>
          <a:p>
            <a:r>
              <a:rPr lang="en-US" dirty="0" smtClean="0"/>
              <a:t>Sugarless gum</a:t>
            </a:r>
          </a:p>
          <a:p>
            <a:r>
              <a:rPr lang="en-US" dirty="0" smtClean="0"/>
              <a:t>Sugarless candy</a:t>
            </a:r>
          </a:p>
          <a:p>
            <a:r>
              <a:rPr lang="en-US" dirty="0" smtClean="0"/>
              <a:t>A ball to squeeze</a:t>
            </a:r>
          </a:p>
          <a:p>
            <a:r>
              <a:rPr lang="en-US" dirty="0" smtClean="0"/>
              <a:t>Rubber bands</a:t>
            </a:r>
          </a:p>
          <a:p>
            <a:r>
              <a:rPr lang="en-US" dirty="0" smtClean="0"/>
              <a:t>Tell a lot of people that you’ve quit smoking.</a:t>
            </a:r>
          </a:p>
          <a:p>
            <a:endParaRPr 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QUITTING PLAN</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AFTER</a:t>
            </a:r>
            <a:r>
              <a:rPr lang="en-US" dirty="0" smtClean="0"/>
              <a:t> QUIT DAY :</a:t>
            </a:r>
          </a:p>
          <a:p>
            <a:pPr>
              <a:defRPr/>
            </a:pPr>
            <a:r>
              <a:rPr lang="en-US" dirty="0" smtClean="0"/>
              <a:t>Irritability, Fatigue, Insomnia, Cough, Dry throat, Nasal drip, Dizziness, Constipation, Gas, Hunger.</a:t>
            </a:r>
          </a:p>
          <a:p>
            <a:pPr>
              <a:defRPr/>
            </a:pPr>
            <a:r>
              <a:rPr lang="en-US" dirty="0" smtClean="0"/>
              <a:t>most symptoms pass within two to four weeks.</a:t>
            </a:r>
          </a:p>
          <a:p>
            <a:pPr>
              <a:buNone/>
              <a:defRPr/>
            </a:pPr>
            <a:r>
              <a:rPr lang="en-US" dirty="0" smtClean="0"/>
              <a:t>Craving for a cigarette.</a:t>
            </a:r>
          </a:p>
          <a:p>
            <a:pPr>
              <a:buNone/>
              <a:defRPr/>
            </a:pPr>
            <a:r>
              <a:rPr lang="en-US" dirty="0" smtClean="0"/>
              <a:t>1-Urges only last a few minutes.</a:t>
            </a:r>
          </a:p>
          <a:p>
            <a:pPr>
              <a:buNone/>
              <a:defRPr/>
            </a:pPr>
            <a:r>
              <a:rPr lang="en-US" dirty="0" smtClean="0"/>
              <a:t>2-Find out your personal reason and remembering them when things get a little tough</a:t>
            </a:r>
          </a:p>
          <a:p>
            <a:pPr>
              <a:buNone/>
              <a:defRPr/>
            </a:pPr>
            <a:r>
              <a:rPr lang="en-US" dirty="0" smtClean="0"/>
              <a:t>3-Do something to take your mind off smoking.</a:t>
            </a:r>
          </a:p>
          <a:p>
            <a:pPr>
              <a:buNone/>
              <a:defRPr/>
            </a:pPr>
            <a:r>
              <a:rPr lang="en-US" dirty="0" smtClean="0"/>
              <a:t>4-Don’t ever take a cigarette from your friend not even a puff.</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as a Friend</a:t>
            </a:r>
            <a:endParaRPr lang="en-US" dirty="0"/>
          </a:p>
        </p:txBody>
      </p:sp>
      <p:sp>
        <p:nvSpPr>
          <p:cNvPr id="3" name="Content Placeholder 2"/>
          <p:cNvSpPr>
            <a:spLocks noGrp="1"/>
          </p:cNvSpPr>
          <p:nvPr>
            <p:ph idx="1"/>
          </p:nvPr>
        </p:nvSpPr>
        <p:spPr/>
        <p:txBody>
          <a:bodyPr/>
          <a:lstStyle/>
          <a:p>
            <a:pPr>
              <a:buNone/>
            </a:pPr>
            <a:r>
              <a:rPr lang="en-US" dirty="0" smtClean="0"/>
              <a:t>1)Don’t nag, insult, or try to shame the smoker into quitting.</a:t>
            </a:r>
          </a:p>
          <a:p>
            <a:pPr>
              <a:buNone/>
            </a:pPr>
            <a:r>
              <a:rPr lang="en-US" dirty="0" smtClean="0"/>
              <a:t>2) Let the smoker know that he is valued as a person.</a:t>
            </a:r>
          </a:p>
          <a:p>
            <a:pPr>
              <a:buNone/>
            </a:pPr>
            <a:r>
              <a:rPr lang="en-US" dirty="0" smtClean="0"/>
              <a:t>3) Praise the smoker for even the smallest efforts to  quit.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sz="4400" b="1" dirty="0" smtClean="0"/>
              <a:t>Role of PHC physician "smoking cessation clinic "</a:t>
            </a:r>
            <a:endParaRPr lang="en-US" sz="4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smoking cessation clinic</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phusician</a:t>
            </a:r>
            <a:r>
              <a:rPr lang="en-US" dirty="0" smtClean="0"/>
              <a:t> should take the following:-</a:t>
            </a:r>
          </a:p>
          <a:p>
            <a:r>
              <a:rPr lang="en-US" dirty="0" smtClean="0"/>
              <a:t>1-Body weight and height</a:t>
            </a:r>
          </a:p>
          <a:p>
            <a:r>
              <a:rPr lang="en-US" dirty="0" smtClean="0"/>
              <a:t>2-CO level</a:t>
            </a:r>
          </a:p>
          <a:p>
            <a:r>
              <a:rPr lang="en-US" dirty="0" smtClean="0"/>
              <a:t>1-2 …(normal)</a:t>
            </a:r>
          </a:p>
          <a:p>
            <a:r>
              <a:rPr lang="en-US" dirty="0" smtClean="0"/>
              <a:t>3-7….(mild smoking)</a:t>
            </a:r>
          </a:p>
          <a:p>
            <a:r>
              <a:rPr lang="en-US" dirty="0" smtClean="0"/>
              <a:t>8-22…..(severe smoking)</a:t>
            </a:r>
          </a:p>
          <a:p>
            <a:r>
              <a:rPr lang="en-US" dirty="0" smtClean="0"/>
              <a:t>- Peak flow meter</a:t>
            </a:r>
            <a:endParaRPr lang="ar-SA" dirty="0" smtClean="0"/>
          </a:p>
          <a:p>
            <a:endParaRPr lang="en-US" dirty="0"/>
          </a:p>
        </p:txBody>
      </p:sp>
      <p:pic>
        <p:nvPicPr>
          <p:cNvPr id="4" name="Picture 3"/>
          <p:cNvPicPr>
            <a:picLocks noChangeAspect="1" noChangeArrowheads="1"/>
          </p:cNvPicPr>
          <p:nvPr/>
        </p:nvPicPr>
        <p:blipFill>
          <a:blip r:embed="rId2" cstate="print"/>
          <a:srcRect/>
          <a:stretch>
            <a:fillRect/>
          </a:stretch>
        </p:blipFill>
        <p:spPr>
          <a:xfrm>
            <a:off x="6444208" y="3717032"/>
            <a:ext cx="2459038" cy="1968500"/>
          </a:xfrm>
          <a:prstGeom prst="rect">
            <a:avLst/>
          </a:prstGeom>
        </p:spPr>
      </p:pic>
      <p:sp>
        <p:nvSpPr>
          <p:cNvPr id="38914" name="AutoShape 2" descr="http://center.jeddahbikers.com/uploads/jb13011289172.jpg"/>
          <p:cNvSpPr>
            <a:spLocks noChangeAspect="1" noChangeArrowheads="1"/>
          </p:cNvSpPr>
          <p:nvPr/>
        </p:nvSpPr>
        <p:spPr bwMode="auto">
          <a:xfrm>
            <a:off x="155575" y="-2141538"/>
            <a:ext cx="6229350"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043608" y="548680"/>
            <a:ext cx="5681389" cy="1155700"/>
          </a:xfrm>
          <a:prstGeom prst="rect">
            <a:avLst/>
          </a:prstGeom>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Cigars:</a:t>
            </a:r>
          </a:p>
        </p:txBody>
      </p:sp>
      <p:sp>
        <p:nvSpPr>
          <p:cNvPr id="3" name="Rectangle 5"/>
          <p:cNvSpPr txBox="1">
            <a:spLocks noChangeArrowheads="1"/>
          </p:cNvSpPr>
          <p:nvPr/>
        </p:nvSpPr>
        <p:spPr>
          <a:xfrm>
            <a:off x="894456" y="1685528"/>
            <a:ext cx="8574088" cy="28956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altLang="zh-CN" sz="2000" dirty="0" smtClean="0"/>
              <a:t>- Has larger amounts of tobacco than a cigarette</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altLang="zh-CN" sz="2000" dirty="0" smtClean="0"/>
              <a:t>- Is tobacco rolled up in a tobacco leaf</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altLang="zh-CN" sz="2000" dirty="0" smtClean="0"/>
              <a:t>- Does not have a filter</a:t>
            </a:r>
          </a:p>
        </p:txBody>
      </p:sp>
      <p:pic>
        <p:nvPicPr>
          <p:cNvPr id="4" name="Picture 6" descr="cigar"/>
          <p:cNvPicPr>
            <a:picLocks noChangeAspect="1" noChangeArrowheads="1"/>
          </p:cNvPicPr>
          <p:nvPr/>
        </p:nvPicPr>
        <p:blipFill>
          <a:blip r:embed="rId3" cstate="print"/>
          <a:srcRect/>
          <a:stretch>
            <a:fillRect/>
          </a:stretch>
        </p:blipFill>
        <p:spPr bwMode="auto">
          <a:xfrm>
            <a:off x="4716016" y="2492896"/>
            <a:ext cx="3969481" cy="1353518"/>
          </a:xfrm>
          <a:prstGeom prst="rect">
            <a:avLst/>
          </a:prstGeom>
          <a:noFill/>
          <a:ln w="9525">
            <a:noFill/>
            <a:miter lim="800000"/>
            <a:headEnd/>
            <a:tailEnd/>
          </a:ln>
        </p:spPr>
      </p:pic>
      <p:pic>
        <p:nvPicPr>
          <p:cNvPr id="57346" name="Picture 2" descr="http://t1.gstatic.com/images?q=tbn:ANd9GcQpNfERkpy5myQ50V8B68zfdMA3XkTCYWUY9pw_CBIUNoboEih61FFO7vxo"/>
          <p:cNvPicPr>
            <a:picLocks noChangeAspect="1" noChangeArrowheads="1"/>
          </p:cNvPicPr>
          <p:nvPr/>
        </p:nvPicPr>
        <p:blipFill>
          <a:blip r:embed="rId4" cstate="print"/>
          <a:srcRect/>
          <a:stretch>
            <a:fillRect/>
          </a:stretch>
        </p:blipFill>
        <p:spPr bwMode="auto">
          <a:xfrm>
            <a:off x="1043608" y="4077072"/>
            <a:ext cx="2438400" cy="1876425"/>
          </a:xfrm>
          <a:prstGeom prst="rect">
            <a:avLst/>
          </a:prstGeom>
          <a:noFill/>
        </p:spPr>
      </p:pic>
      <p:pic>
        <p:nvPicPr>
          <p:cNvPr id="57348" name="Picture 4" descr="http://overacigar.com/wp-content/uploads/2012/03/Cigar-psd4906.png"/>
          <p:cNvPicPr>
            <a:picLocks noChangeAspect="1" noChangeArrowheads="1"/>
          </p:cNvPicPr>
          <p:nvPr/>
        </p:nvPicPr>
        <p:blipFill>
          <a:blip r:embed="rId5" cstate="print"/>
          <a:srcRect/>
          <a:stretch>
            <a:fillRect/>
          </a:stretch>
        </p:blipFill>
        <p:spPr bwMode="auto">
          <a:xfrm>
            <a:off x="5364088" y="4077072"/>
            <a:ext cx="1728192" cy="20331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smoking cessation clinic</a:t>
            </a:r>
            <a:endParaRPr lang="en-US" dirty="0"/>
          </a:p>
        </p:txBody>
      </p:sp>
      <p:sp>
        <p:nvSpPr>
          <p:cNvPr id="3" name="Content Placeholder 2"/>
          <p:cNvSpPr>
            <a:spLocks noGrp="1"/>
          </p:cNvSpPr>
          <p:nvPr>
            <p:ph idx="1"/>
          </p:nvPr>
        </p:nvSpPr>
        <p:spPr/>
        <p:txBody>
          <a:bodyPr/>
          <a:lstStyle/>
          <a:p>
            <a:pPr algn="r">
              <a:buNone/>
            </a:pPr>
            <a:r>
              <a:rPr lang="ar-SA" dirty="0" smtClean="0"/>
              <a:t>عند حضور المراجع للعيادة يتم تعريفه بالحكم الشرعي للتدخين وبأخطار التدخين الصحية والنفسية من خلال جلسة مع المشرف الاجتماعي ومن خلال المعرض الذي يحتوي على بعض المعروضات و المجسمات . </a:t>
            </a:r>
          </a:p>
          <a:p>
            <a:endParaRPr lang="en-US" dirty="0"/>
          </a:p>
        </p:txBody>
      </p:sp>
      <p:sp>
        <p:nvSpPr>
          <p:cNvPr id="37890" name="AutoShape 2" descr="http://center.jeddahbikers.com/uploads/jb12983139083.gif"/>
          <p:cNvSpPr>
            <a:spLocks noChangeAspect="1" noChangeArrowheads="1"/>
          </p:cNvSpPr>
          <p:nvPr/>
        </p:nvSpPr>
        <p:spPr bwMode="auto">
          <a:xfrm>
            <a:off x="155575" y="-2133600"/>
            <a:ext cx="3333750" cy="4448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http://center.jeddahbikers.com/uploads/jb13011289172.jpg"/>
          <p:cNvSpPr>
            <a:spLocks noChangeAspect="1" noChangeArrowheads="1"/>
          </p:cNvSpPr>
          <p:nvPr/>
        </p:nvSpPr>
        <p:spPr bwMode="auto">
          <a:xfrm>
            <a:off x="155575" y="-2141538"/>
            <a:ext cx="6229350"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http://center.jeddahbikers.com/uploads/jb13011289172.jpg"/>
          <p:cNvSpPr>
            <a:spLocks noChangeAspect="1" noChangeArrowheads="1"/>
          </p:cNvSpPr>
          <p:nvPr/>
        </p:nvSpPr>
        <p:spPr bwMode="auto">
          <a:xfrm>
            <a:off x="155575" y="-2141538"/>
            <a:ext cx="6229350"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6" name="AutoShape 8" descr="http://center.jeddahbikers.com/uploads/jb13011289172.jpg"/>
          <p:cNvSpPr>
            <a:spLocks noChangeAspect="1" noChangeArrowheads="1"/>
          </p:cNvSpPr>
          <p:nvPr/>
        </p:nvSpPr>
        <p:spPr bwMode="auto">
          <a:xfrm>
            <a:off x="155575" y="-2141538"/>
            <a:ext cx="6229350"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jb13011289172.jpg"/>
          <p:cNvPicPr>
            <a:picLocks noChangeAspect="1"/>
          </p:cNvPicPr>
          <p:nvPr/>
        </p:nvPicPr>
        <p:blipFill>
          <a:blip r:embed="rId2" cstate="print"/>
          <a:stretch>
            <a:fillRect/>
          </a:stretch>
        </p:blipFill>
        <p:spPr>
          <a:xfrm>
            <a:off x="2339752" y="3717032"/>
            <a:ext cx="3934200" cy="282139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pic>
        <p:nvPicPr>
          <p:cNvPr id="4" name="Content Placeholder 3" descr="no_smoking-2158.jpg"/>
          <p:cNvPicPr>
            <a:picLocks noGrp="1" noChangeAspect="1"/>
          </p:cNvPicPr>
          <p:nvPr>
            <p:ph idx="1"/>
          </p:nvPr>
        </p:nvPicPr>
        <p:blipFill>
          <a:blip r:embed="rId2" cstate="print"/>
          <a:stretch>
            <a:fillRect/>
          </a:stretch>
        </p:blipFill>
        <p:spPr>
          <a:xfrm>
            <a:off x="1833571" y="1447800"/>
            <a:ext cx="6702408" cy="48006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r>
              <a:rPr lang="en-US" dirty="0" smtClean="0">
                <a:solidFill>
                  <a:schemeClr val="tx2">
                    <a:lumMod val="75000"/>
                  </a:schemeClr>
                </a:solidFill>
              </a:rPr>
              <a:t>Pharmacological treatment .</a:t>
            </a:r>
          </a:p>
          <a:p>
            <a:endParaRPr lang="en-US" dirty="0" smtClean="0"/>
          </a:p>
          <a:p>
            <a:endParaRPr lang="en-US" dirty="0" smtClean="0"/>
          </a:p>
          <a:p>
            <a:endParaRPr lang="en-US" dirty="0" smtClean="0"/>
          </a:p>
          <a:p>
            <a:endParaRPr lang="en-US" dirty="0" smtClean="0"/>
          </a:p>
          <a:p>
            <a:r>
              <a:rPr lang="en-US" dirty="0" smtClean="0">
                <a:solidFill>
                  <a:schemeClr val="tx2">
                    <a:lumMod val="75000"/>
                  </a:schemeClr>
                </a:solidFill>
              </a:rPr>
              <a:t>Non pharmacological treatment ( behavioral therapy ).</a:t>
            </a:r>
            <a:endParaRPr lang="ar-SA" dirty="0" smtClean="0">
              <a:solidFill>
                <a:schemeClr val="tx2">
                  <a:lumMod val="75000"/>
                </a:schemeClr>
              </a:solidFill>
            </a:endParaRPr>
          </a:p>
          <a:p>
            <a:endParaRPr lang="en-US" dirty="0"/>
          </a:p>
        </p:txBody>
      </p:sp>
      <p:pic>
        <p:nvPicPr>
          <p:cNvPr id="4" name="Picture 3" descr="iStock2305053pills-web.jpg"/>
          <p:cNvPicPr>
            <a:picLocks noChangeAspect="1"/>
          </p:cNvPicPr>
          <p:nvPr/>
        </p:nvPicPr>
        <p:blipFill>
          <a:blip r:embed="rId2" cstate="print"/>
          <a:srcRect/>
          <a:stretch>
            <a:fillRect/>
          </a:stretch>
        </p:blipFill>
        <p:spPr bwMode="auto">
          <a:xfrm>
            <a:off x="6732240" y="1268413"/>
            <a:ext cx="2087910" cy="1680303"/>
          </a:xfrm>
          <a:prstGeom prst="rect">
            <a:avLst/>
          </a:prstGeom>
          <a:noFill/>
          <a:ln w="9525">
            <a:noFill/>
            <a:miter lim="800000"/>
            <a:headEnd/>
            <a:tailEnd/>
          </a:ln>
        </p:spPr>
      </p:pic>
      <p:pic>
        <p:nvPicPr>
          <p:cNvPr id="5" name="Picture 8" descr="s.jpg"/>
          <p:cNvPicPr>
            <a:picLocks noChangeAspect="1"/>
          </p:cNvPicPr>
          <p:nvPr/>
        </p:nvPicPr>
        <p:blipFill>
          <a:blip r:embed="rId3" cstate="print"/>
          <a:srcRect/>
          <a:stretch>
            <a:fillRect/>
          </a:stretch>
        </p:blipFill>
        <p:spPr bwMode="auto">
          <a:xfrm>
            <a:off x="5076056" y="5445224"/>
            <a:ext cx="3240435" cy="103858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Pharmacological treatment :</a:t>
            </a:r>
          </a:p>
          <a:p>
            <a:pPr marL="514350" indent="-514350">
              <a:buFont typeface="+mj-lt"/>
              <a:buAutoNum type="arabicPeriod"/>
              <a:defRPr/>
            </a:pPr>
            <a:r>
              <a:rPr lang="en-US" dirty="0" smtClean="0">
                <a:solidFill>
                  <a:schemeClr val="tx2">
                    <a:lumMod val="75000"/>
                  </a:schemeClr>
                </a:solidFill>
              </a:rPr>
              <a:t>Nicotine based therapy</a:t>
            </a:r>
          </a:p>
          <a:p>
            <a:pPr marL="514350" indent="-514350">
              <a:buFont typeface="+mj-lt"/>
              <a:buAutoNum type="arabicPeriod"/>
              <a:defRPr/>
            </a:pPr>
            <a:r>
              <a:rPr lang="en-US" dirty="0" smtClean="0">
                <a:solidFill>
                  <a:schemeClr val="tx2">
                    <a:lumMod val="75000"/>
                  </a:schemeClr>
                </a:solidFill>
              </a:rPr>
              <a:t>Non nicotine based therapy</a:t>
            </a:r>
          </a:p>
          <a:p>
            <a:endParaRPr lang="en-US" dirty="0" smtClean="0"/>
          </a:p>
          <a:p>
            <a:endParaRPr lang="en-US" dirty="0" smtClean="0"/>
          </a:p>
          <a:p>
            <a:r>
              <a:rPr lang="en-US" dirty="0" smtClean="0">
                <a:solidFill>
                  <a:schemeClr val="tx2">
                    <a:lumMod val="75000"/>
                  </a:schemeClr>
                </a:solidFill>
              </a:rPr>
              <a:t>Both nicotine and non nicotine based therapy can increase the chances of successful smoking cessation</a:t>
            </a:r>
            <a:r>
              <a:rPr lang="en-US" dirty="0" smtClean="0"/>
              <a:t>.</a:t>
            </a:r>
            <a:endParaRPr lang="ar-SA"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normAutofit/>
          </a:bodyPr>
          <a:lstStyle/>
          <a:p>
            <a:r>
              <a:rPr lang="ar-SA" dirty="0" smtClean="0"/>
              <a:t> </a:t>
            </a:r>
            <a:r>
              <a:rPr lang="en-US" dirty="0" smtClean="0"/>
              <a:t>Nicotine based therapy (NBT) :</a:t>
            </a:r>
          </a:p>
          <a:p>
            <a:r>
              <a:rPr lang="en-US" dirty="0" smtClean="0"/>
              <a:t>Nicotine replacement therapy (NRT) :</a:t>
            </a:r>
            <a:endParaRPr lang="en-US" dirty="0" smtClean="0">
              <a:solidFill>
                <a:schemeClr val="tx2">
                  <a:lumMod val="75000"/>
                </a:schemeClr>
              </a:solidFill>
            </a:endParaRPr>
          </a:p>
          <a:p>
            <a:r>
              <a:rPr lang="en-US" dirty="0" smtClean="0">
                <a:solidFill>
                  <a:schemeClr val="tx2">
                    <a:lumMod val="75000"/>
                  </a:schemeClr>
                </a:solidFill>
              </a:rPr>
              <a:t>are available as </a:t>
            </a:r>
            <a:r>
              <a:rPr lang="en-US" dirty="0" err="1" smtClean="0">
                <a:solidFill>
                  <a:srgbClr val="FF0000"/>
                </a:solidFill>
              </a:rPr>
              <a:t>transdermal</a:t>
            </a:r>
            <a:r>
              <a:rPr lang="en-US" dirty="0" smtClean="0">
                <a:solidFill>
                  <a:srgbClr val="FF0000"/>
                </a:solidFill>
              </a:rPr>
              <a:t> patch</a:t>
            </a:r>
            <a:r>
              <a:rPr lang="en-US" dirty="0" smtClean="0"/>
              <a:t>, </a:t>
            </a:r>
            <a:r>
              <a:rPr lang="en-US" dirty="0" smtClean="0">
                <a:solidFill>
                  <a:srgbClr val="FF0000"/>
                </a:solidFill>
              </a:rPr>
              <a:t>gum</a:t>
            </a:r>
            <a:r>
              <a:rPr lang="en-US" dirty="0" smtClean="0"/>
              <a:t>, </a:t>
            </a:r>
            <a:r>
              <a:rPr lang="en-US" dirty="0" smtClean="0">
                <a:solidFill>
                  <a:srgbClr val="FF0000"/>
                </a:solidFill>
              </a:rPr>
              <a:t>nasal spray</a:t>
            </a:r>
            <a:r>
              <a:rPr lang="en-US" dirty="0" smtClean="0"/>
              <a:t>, </a:t>
            </a:r>
            <a:r>
              <a:rPr lang="en-US" dirty="0" smtClean="0">
                <a:solidFill>
                  <a:srgbClr val="FF0000"/>
                </a:solidFill>
              </a:rPr>
              <a:t>inhaler</a:t>
            </a:r>
            <a:r>
              <a:rPr lang="en-US" dirty="0" smtClean="0"/>
              <a:t>, or </a:t>
            </a:r>
            <a:r>
              <a:rPr lang="en-US" dirty="0" err="1" smtClean="0">
                <a:solidFill>
                  <a:srgbClr val="FF0000"/>
                </a:solidFill>
              </a:rPr>
              <a:t>iozenge</a:t>
            </a:r>
            <a:r>
              <a:rPr lang="en-US" dirty="0" smtClean="0">
                <a:solidFill>
                  <a:srgbClr val="FF0000"/>
                </a:solidFill>
              </a:rPr>
              <a:t>. </a:t>
            </a:r>
          </a:p>
          <a:p>
            <a:pPr>
              <a:buNone/>
            </a:pPr>
            <a:r>
              <a:rPr lang="en-US" dirty="0" smtClean="0"/>
              <a:t/>
            </a:r>
            <a:br>
              <a:rPr lang="en-US" dirty="0" smtClean="0"/>
            </a:br>
            <a:endParaRPr lang="en-US" dirty="0"/>
          </a:p>
        </p:txBody>
      </p:sp>
      <p:pic>
        <p:nvPicPr>
          <p:cNvPr id="4" name="Picture 3" descr="equate_nicotine_gum.jpg"/>
          <p:cNvPicPr>
            <a:picLocks noChangeAspect="1"/>
          </p:cNvPicPr>
          <p:nvPr/>
        </p:nvPicPr>
        <p:blipFill>
          <a:blip r:embed="rId2" cstate="print"/>
          <a:srcRect/>
          <a:stretch>
            <a:fillRect/>
          </a:stretch>
        </p:blipFill>
        <p:spPr bwMode="auto">
          <a:xfrm>
            <a:off x="4500563" y="3573463"/>
            <a:ext cx="2519362" cy="3284537"/>
          </a:xfrm>
          <a:prstGeom prst="rect">
            <a:avLst/>
          </a:prstGeom>
          <a:noFill/>
          <a:ln w="9525">
            <a:noFill/>
            <a:miter lim="800000"/>
            <a:headEnd/>
            <a:tailEnd/>
          </a:ln>
        </p:spPr>
      </p:pic>
      <p:pic>
        <p:nvPicPr>
          <p:cNvPr id="5" name="Picture 6" descr="nicotine_inhaler.jpg"/>
          <p:cNvPicPr>
            <a:picLocks noChangeAspect="1"/>
          </p:cNvPicPr>
          <p:nvPr/>
        </p:nvPicPr>
        <p:blipFill>
          <a:blip r:embed="rId3" cstate="print"/>
          <a:srcRect/>
          <a:stretch>
            <a:fillRect/>
          </a:stretch>
        </p:blipFill>
        <p:spPr bwMode="auto">
          <a:xfrm>
            <a:off x="0" y="3762375"/>
            <a:ext cx="2195513" cy="3095625"/>
          </a:xfrm>
          <a:prstGeom prst="rect">
            <a:avLst/>
          </a:prstGeom>
          <a:noFill/>
          <a:ln w="9525">
            <a:noFill/>
            <a:miter lim="800000"/>
            <a:headEnd/>
            <a:tailEnd/>
          </a:ln>
        </p:spPr>
      </p:pic>
      <p:pic>
        <p:nvPicPr>
          <p:cNvPr id="6" name="Picture 7" descr="7mg.jpg"/>
          <p:cNvPicPr>
            <a:picLocks noChangeAspect="1"/>
          </p:cNvPicPr>
          <p:nvPr/>
        </p:nvPicPr>
        <p:blipFill>
          <a:blip r:embed="rId4" cstate="print"/>
          <a:srcRect/>
          <a:stretch>
            <a:fillRect/>
          </a:stretch>
        </p:blipFill>
        <p:spPr bwMode="auto">
          <a:xfrm>
            <a:off x="6804025" y="3933825"/>
            <a:ext cx="2339975" cy="29241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r>
              <a:rPr lang="en-US" dirty="0" smtClean="0">
                <a:solidFill>
                  <a:schemeClr val="tx2">
                    <a:lumMod val="50000"/>
                  </a:schemeClr>
                </a:solidFill>
              </a:rPr>
              <a:t>NRT :</a:t>
            </a:r>
          </a:p>
          <a:p>
            <a:r>
              <a:rPr lang="en-US" dirty="0" smtClean="0">
                <a:solidFill>
                  <a:schemeClr val="tx2">
                    <a:lumMod val="50000"/>
                  </a:schemeClr>
                </a:solidFill>
              </a:rPr>
              <a:t>Reduces the withdrawal symptoms associated with smoking cessation such as anger, anxiety, craving, difficulty concentrating, hunger, impatience or restlessness.</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cs typeface="Times New Roman" pitchFamily="18" charset="0"/>
              </a:rPr>
              <a:t>Effectiveness of NRT :</a:t>
            </a:r>
          </a:p>
          <a:p>
            <a:pPr indent="-256032" algn="just">
              <a:buFont typeface="Wingdings 3"/>
              <a:buChar char=""/>
              <a:defRPr/>
            </a:pPr>
            <a:r>
              <a:rPr lang="en-US" dirty="0" smtClean="0">
                <a:solidFill>
                  <a:schemeClr val="tx2">
                    <a:lumMod val="75000"/>
                  </a:schemeClr>
                </a:solidFill>
              </a:rPr>
              <a:t>There are two recent high-quality systematic reviews found all forms of NRT to be effective.</a:t>
            </a:r>
          </a:p>
          <a:p>
            <a:pPr indent="-256032" algn="just">
              <a:buFont typeface="Wingdings 3"/>
              <a:buChar char=""/>
              <a:defRPr/>
            </a:pPr>
            <a:r>
              <a:rPr lang="en-US" dirty="0" smtClean="0">
                <a:solidFill>
                  <a:schemeClr val="tx2">
                    <a:lumMod val="75000"/>
                  </a:schemeClr>
                </a:solidFill>
              </a:rPr>
              <a:t>In this study observed that the main factor determining the effectiveness of NRT was the level of the nicotine dependence.</a:t>
            </a:r>
          </a:p>
          <a:p>
            <a:pPr indent="-256032" algn="just">
              <a:buFont typeface="Wingdings 3"/>
              <a:buChar char=""/>
              <a:defRPr/>
            </a:pPr>
            <a:r>
              <a:rPr lang="en-US" dirty="0" smtClean="0">
                <a:solidFill>
                  <a:schemeClr val="tx2">
                    <a:lumMod val="75000"/>
                  </a:schemeClr>
                </a:solidFill>
              </a:rPr>
              <a:t>Anther study found little good evidence that NRT was effective for people who smoke fewer than 10-15 cigarettes daily . An additional cohort study found that nicotine patches were more effective in achieving long term cessation (52 weeks) in smoker with moderate dependence compared with those with mild to high dependence.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r>
              <a:rPr lang="en-US" b="1" dirty="0" smtClean="0">
                <a:solidFill>
                  <a:schemeClr val="tx2">
                    <a:lumMod val="75000"/>
                  </a:schemeClr>
                </a:solidFill>
              </a:rPr>
              <a:t>Side effects of NRT :</a:t>
            </a:r>
          </a:p>
          <a:p>
            <a:r>
              <a:rPr lang="en-US" dirty="0" smtClean="0">
                <a:solidFill>
                  <a:schemeClr val="tx2">
                    <a:lumMod val="75000"/>
                  </a:schemeClr>
                </a:solidFill>
              </a:rPr>
              <a:t>include local irritation depends on the route of administration.</a:t>
            </a:r>
          </a:p>
          <a:p>
            <a:pPr indent="-256032" algn="just">
              <a:buFont typeface="Wingdings 3"/>
              <a:buChar char=""/>
              <a:defRPr/>
            </a:pPr>
            <a:r>
              <a:rPr lang="en-US" dirty="0" smtClean="0">
                <a:solidFill>
                  <a:schemeClr val="tx2">
                    <a:lumMod val="75000"/>
                  </a:schemeClr>
                </a:solidFill>
              </a:rPr>
              <a:t>NRT is generally safe in patients with stable cardiovascular disease.</a:t>
            </a:r>
          </a:p>
          <a:p>
            <a:pPr indent="-256032" algn="just">
              <a:buFont typeface="Wingdings 3"/>
              <a:buChar char=""/>
              <a:defRPr/>
            </a:pPr>
            <a:r>
              <a:rPr lang="en-US" dirty="0" smtClean="0">
                <a:solidFill>
                  <a:schemeClr val="tx2">
                    <a:lumMod val="75000"/>
                  </a:schemeClr>
                </a:solidFill>
              </a:rPr>
              <a:t>Patient preference, cost, and side effect may be consideration when choosing NRT.</a:t>
            </a:r>
          </a:p>
          <a:p>
            <a:endParaRPr lang="en-US" dirty="0" smtClean="0">
              <a:solidFill>
                <a:schemeClr val="tx2">
                  <a:lumMod val="75000"/>
                </a:schemeClr>
              </a:solidFill>
            </a:endParaRPr>
          </a:p>
          <a:p>
            <a:endParaRPr lang="en-US" dirty="0" smtClean="0">
              <a:solidFill>
                <a:schemeClr val="tx2">
                  <a:lumMod val="75000"/>
                </a:schemeClr>
              </a:solidFill>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normAutofit/>
          </a:bodyPr>
          <a:lstStyle/>
          <a:p>
            <a:r>
              <a:rPr lang="en-US" b="1" dirty="0" smtClean="0"/>
              <a:t>Non nicotine based therapy :</a:t>
            </a:r>
          </a:p>
          <a:p>
            <a:pPr marL="514350" indent="-514350">
              <a:buFont typeface="+mj-lt"/>
              <a:buAutoNum type="arabicPeriod"/>
              <a:defRPr/>
            </a:pPr>
            <a:r>
              <a:rPr lang="en-US" dirty="0" smtClean="0">
                <a:solidFill>
                  <a:schemeClr val="tx2">
                    <a:lumMod val="75000"/>
                  </a:schemeClr>
                </a:solidFill>
              </a:rPr>
              <a:t>Antidepressants .</a:t>
            </a:r>
          </a:p>
          <a:p>
            <a:pPr marL="514350" indent="-514350">
              <a:buFont typeface="+mj-lt"/>
              <a:buAutoNum type="arabicPeriod"/>
              <a:defRPr/>
            </a:pPr>
            <a:endParaRPr lang="en-US" dirty="0" smtClean="0">
              <a:solidFill>
                <a:schemeClr val="tx2">
                  <a:lumMod val="75000"/>
                </a:schemeClr>
              </a:solidFill>
            </a:endParaRPr>
          </a:p>
          <a:p>
            <a:pPr marL="514350" indent="-514350">
              <a:buFont typeface="+mj-lt"/>
              <a:buAutoNum type="arabicPeriod"/>
              <a:defRPr/>
            </a:pPr>
            <a:r>
              <a:rPr lang="en-US" dirty="0" smtClean="0">
                <a:solidFill>
                  <a:schemeClr val="tx2">
                    <a:lumMod val="75000"/>
                  </a:schemeClr>
                </a:solidFill>
              </a:rPr>
              <a:t>Nicotine partial receptor agonists .</a:t>
            </a:r>
          </a:p>
          <a:p>
            <a:pPr marL="514350" indent="-514350">
              <a:buFont typeface="+mj-lt"/>
              <a:buAutoNum type="arabicPeriod"/>
              <a:defRPr/>
            </a:pPr>
            <a:endParaRPr lang="en-US" dirty="0" smtClean="0">
              <a:solidFill>
                <a:schemeClr val="tx2">
                  <a:lumMod val="75000"/>
                </a:schemeClr>
              </a:solidFill>
            </a:endParaRPr>
          </a:p>
          <a:p>
            <a:pPr marL="514350" indent="-514350">
              <a:buFont typeface="+mj-lt"/>
              <a:buAutoNum type="arabicPeriod"/>
              <a:defRPr/>
            </a:pPr>
            <a:r>
              <a:rPr lang="en-US" dirty="0" smtClean="0">
                <a:solidFill>
                  <a:schemeClr val="tx2">
                    <a:lumMod val="75000"/>
                  </a:schemeClr>
                </a:solidFill>
              </a:rPr>
              <a:t>Other drug therapy .</a:t>
            </a:r>
          </a:p>
          <a:p>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solidFill>
                  <a:srgbClr val="FF0000"/>
                </a:solidFill>
              </a:rPr>
              <a:t>Antidepressants</a:t>
            </a:r>
            <a:r>
              <a:rPr lang="en-US" dirty="0" smtClean="0"/>
              <a:t>: such as</a:t>
            </a:r>
          </a:p>
          <a:p>
            <a:pPr marL="514350" indent="-514350">
              <a:buFont typeface="Wingdings 3"/>
              <a:buChar char=""/>
              <a:defRPr/>
            </a:pPr>
            <a:r>
              <a:rPr lang="en-US" dirty="0" err="1" smtClean="0">
                <a:solidFill>
                  <a:srgbClr val="FF0000"/>
                </a:solidFill>
              </a:rPr>
              <a:t>Bupropion</a:t>
            </a:r>
            <a:r>
              <a:rPr lang="en-US" dirty="0" smtClean="0"/>
              <a:t> </a:t>
            </a:r>
            <a:r>
              <a:rPr lang="en-US" dirty="0" smtClean="0">
                <a:solidFill>
                  <a:schemeClr val="tx2">
                    <a:lumMod val="75000"/>
                  </a:schemeClr>
                </a:solidFill>
              </a:rPr>
              <a:t>is a selective serotonin\</a:t>
            </a:r>
            <a:r>
              <a:rPr lang="en-US" dirty="0" err="1" smtClean="0">
                <a:solidFill>
                  <a:schemeClr val="tx2">
                    <a:lumMod val="75000"/>
                  </a:schemeClr>
                </a:solidFill>
              </a:rPr>
              <a:t>norepinephrine</a:t>
            </a:r>
            <a:r>
              <a:rPr lang="en-US" dirty="0" smtClean="0">
                <a:solidFill>
                  <a:schemeClr val="tx2">
                    <a:lumMod val="75000"/>
                  </a:schemeClr>
                </a:solidFill>
              </a:rPr>
              <a:t> uptake inhibitor(SSNRI)</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467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Magnitude of the problem:</a:t>
            </a:r>
          </a:p>
        </p:txBody>
      </p:sp>
      <p:sp>
        <p:nvSpPr>
          <p:cNvPr id="3" name="Content Placeholder 2"/>
          <p:cNvSpPr txBox="1">
            <a:spLocks/>
          </p:cNvSpPr>
          <p:nvPr/>
        </p:nvSpPr>
        <p:spPr>
          <a:xfrm>
            <a:off x="827584" y="1052736"/>
            <a:ext cx="7467600" cy="4873752"/>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106"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5 million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premature deaths each year.</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- 600,000 Death due to 2</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nd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hand smoking.</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 one person dies every six seconds.</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- 80% of smokers live in low-middle income countries</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 World’s leading cause of death and disability in 2020/2030.</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 Approximately 1.1 billion smokers in the world - about 1/3 of the global population aged 15 years and over.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 Consumption of tobacco is increasing globally, though it is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decreasing in some high-income and upper middle-income countries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r>
              <a:rPr lang="en-US" dirty="0" smtClean="0"/>
              <a:t>Mechanism of action :</a:t>
            </a:r>
          </a:p>
          <a:p>
            <a:pPr marL="514350" indent="-514350">
              <a:buFont typeface="+mj-lt"/>
              <a:buAutoNum type="arabicPeriod"/>
              <a:defRPr/>
            </a:pPr>
            <a:r>
              <a:rPr lang="en-US" dirty="0" smtClean="0">
                <a:solidFill>
                  <a:schemeClr val="tx2">
                    <a:lumMod val="75000"/>
                  </a:schemeClr>
                </a:solidFill>
              </a:rPr>
              <a:t>Improving depressive symptoms precipitated by quitting smoking.</a:t>
            </a:r>
          </a:p>
          <a:p>
            <a:pPr marL="514350" indent="-514350">
              <a:buFont typeface="+mj-lt"/>
              <a:buAutoNum type="arabicPeriod"/>
              <a:defRPr/>
            </a:pPr>
            <a:r>
              <a:rPr lang="en-US" dirty="0" smtClean="0">
                <a:solidFill>
                  <a:schemeClr val="tx2">
                    <a:lumMod val="75000"/>
                  </a:schemeClr>
                </a:solidFill>
              </a:rPr>
              <a:t>Substituting for possible antidepressant effects of nicotine.</a:t>
            </a:r>
          </a:p>
          <a:p>
            <a:pPr marL="514350" indent="-514350">
              <a:buFont typeface="+mj-lt"/>
              <a:buAutoNum type="arabicPeriod"/>
              <a:defRPr/>
            </a:pPr>
            <a:r>
              <a:rPr lang="en-US" dirty="0" smtClean="0">
                <a:solidFill>
                  <a:schemeClr val="tx2">
                    <a:lumMod val="75000"/>
                  </a:schemeClr>
                </a:solidFill>
              </a:rPr>
              <a:t>Independent neurologic effects such as nicotine receptor antagonist. </a:t>
            </a:r>
            <a:endParaRPr lang="ar-SA" dirty="0" smtClean="0">
              <a:solidFill>
                <a:schemeClr val="tx2">
                  <a:lumMod val="75000"/>
                </a:schemeClr>
              </a:solidFill>
            </a:endParaRP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normAutofit/>
          </a:bodyPr>
          <a:lstStyle/>
          <a:p>
            <a:r>
              <a:rPr lang="en-US" sz="2800" b="1" dirty="0" smtClean="0"/>
              <a:t>Non nicotine based therapy :</a:t>
            </a:r>
          </a:p>
          <a:p>
            <a:pPr marL="514350" indent="-514350">
              <a:buNone/>
              <a:defRPr/>
            </a:pPr>
            <a:r>
              <a:rPr lang="en-US" sz="2800" dirty="0" smtClean="0"/>
              <a:t>2. </a:t>
            </a:r>
            <a:r>
              <a:rPr lang="en-US" sz="2800" dirty="0" smtClean="0">
                <a:solidFill>
                  <a:srgbClr val="FF0000"/>
                </a:solidFill>
              </a:rPr>
              <a:t>Nicotine partial receptor agonists</a:t>
            </a:r>
            <a:r>
              <a:rPr lang="en-US" sz="2800" dirty="0" smtClean="0"/>
              <a:t>: such as</a:t>
            </a:r>
          </a:p>
          <a:p>
            <a:pPr marL="514350" indent="-514350">
              <a:buFont typeface="Wingdings 3"/>
              <a:buChar char=""/>
              <a:defRPr/>
            </a:pPr>
            <a:r>
              <a:rPr lang="en-US" sz="2800" dirty="0" err="1" smtClean="0">
                <a:solidFill>
                  <a:srgbClr val="FF0000"/>
                </a:solidFill>
              </a:rPr>
              <a:t>Varenicline</a:t>
            </a:r>
            <a:r>
              <a:rPr lang="en-US" sz="2800" dirty="0" smtClean="0"/>
              <a:t> </a:t>
            </a:r>
          </a:p>
          <a:p>
            <a:pPr marL="514350" indent="-514350">
              <a:buFont typeface="Wingdings 3"/>
              <a:buChar char=""/>
              <a:defRPr/>
            </a:pPr>
            <a:r>
              <a:rPr lang="en-US" sz="2800" dirty="0" err="1" smtClean="0">
                <a:solidFill>
                  <a:srgbClr val="FF0000"/>
                </a:solidFill>
              </a:rPr>
              <a:t>Cytistine</a:t>
            </a:r>
            <a:r>
              <a:rPr lang="en-US" sz="2800" dirty="0" smtClean="0">
                <a:solidFill>
                  <a:srgbClr val="FF0000"/>
                </a:solidFill>
              </a:rPr>
              <a:t> :</a:t>
            </a:r>
            <a:r>
              <a:rPr lang="en-US" sz="2800" dirty="0" smtClean="0"/>
              <a:t> </a:t>
            </a:r>
            <a:r>
              <a:rPr lang="en-US" sz="2800" dirty="0" smtClean="0">
                <a:solidFill>
                  <a:schemeClr val="tx2">
                    <a:lumMod val="75000"/>
                  </a:schemeClr>
                </a:solidFill>
              </a:rPr>
              <a:t>is the natural chemical from which </a:t>
            </a:r>
            <a:r>
              <a:rPr lang="en-US" sz="2800" dirty="0" err="1" smtClean="0">
                <a:solidFill>
                  <a:schemeClr val="tx2">
                    <a:lumMod val="75000"/>
                  </a:schemeClr>
                </a:solidFill>
              </a:rPr>
              <a:t>varenicline</a:t>
            </a:r>
            <a:r>
              <a:rPr lang="en-US" sz="2800" dirty="0" smtClean="0">
                <a:solidFill>
                  <a:schemeClr val="tx2">
                    <a:lumMod val="75000"/>
                  </a:schemeClr>
                </a:solidFill>
              </a:rPr>
              <a:t> was developed, so it like </a:t>
            </a:r>
            <a:r>
              <a:rPr lang="en-US" sz="2800" dirty="0" err="1" smtClean="0">
                <a:solidFill>
                  <a:schemeClr val="tx2">
                    <a:lumMod val="75000"/>
                  </a:schemeClr>
                </a:solidFill>
              </a:rPr>
              <a:t>varencline</a:t>
            </a:r>
            <a:r>
              <a:rPr lang="en-US" sz="2800" dirty="0" smtClean="0">
                <a:solidFill>
                  <a:schemeClr val="tx2">
                    <a:lumMod val="75000"/>
                  </a:schemeClr>
                </a:solidFill>
              </a:rPr>
              <a:t> but has a low price, is less well studies but may also aid smoking cessation .</a:t>
            </a:r>
          </a:p>
          <a:p>
            <a:endParaRPr lang="en-US" sz="2800" b="1" dirty="0" smtClean="0"/>
          </a:p>
          <a:p>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sp>
        <p:nvSpPr>
          <p:cNvPr id="3" name="Content Placeholder 2"/>
          <p:cNvSpPr>
            <a:spLocks noGrp="1"/>
          </p:cNvSpPr>
          <p:nvPr>
            <p:ph idx="1"/>
          </p:nvPr>
        </p:nvSpPr>
        <p:spPr/>
        <p:txBody>
          <a:bodyPr/>
          <a:lstStyle/>
          <a:p>
            <a:pPr indent="-256032">
              <a:buNone/>
              <a:defRPr/>
            </a:pPr>
            <a:r>
              <a:rPr lang="en-US" dirty="0" smtClean="0">
                <a:solidFill>
                  <a:srgbClr val="FF0000"/>
                </a:solidFill>
              </a:rPr>
              <a:t>3. Other drug therapies:</a:t>
            </a:r>
          </a:p>
          <a:p>
            <a:pPr indent="-256032">
              <a:buFont typeface="Wingdings 3"/>
              <a:buChar char=""/>
              <a:defRPr/>
            </a:pPr>
            <a:r>
              <a:rPr lang="en-US" dirty="0" err="1" smtClean="0">
                <a:solidFill>
                  <a:srgbClr val="FF0000"/>
                </a:solidFill>
              </a:rPr>
              <a:t>Clonidine</a:t>
            </a:r>
            <a:r>
              <a:rPr lang="en-US" dirty="0" smtClean="0"/>
              <a:t> </a:t>
            </a:r>
            <a:r>
              <a:rPr lang="en-US" dirty="0" smtClean="0">
                <a:solidFill>
                  <a:schemeClr val="tx2">
                    <a:lumMod val="75000"/>
                  </a:schemeClr>
                </a:solidFill>
              </a:rPr>
              <a:t>a centrally acting antihypertensive agent, has been studied mostly in conjunction with behavioral counseling can increase smoking cessation 2-fold,but had side effect especially dry mouth and sedation which limit its use.</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84163" y="6062663"/>
            <a:ext cx="8574087" cy="38100"/>
            <a:chOff x="0" y="0"/>
            <a:chExt cx="7681" cy="33"/>
          </a:xfrm>
        </p:grpSpPr>
        <p:sp>
          <p:nvSpPr>
            <p:cNvPr id="91142" name="Line 1"/>
            <p:cNvSpPr>
              <a:spLocks noChangeShapeType="1"/>
            </p:cNvSpPr>
            <p:nvPr/>
          </p:nvSpPr>
          <p:spPr bwMode="auto">
            <a:xfrm>
              <a:off x="0" y="0"/>
              <a:ext cx="7681" cy="1"/>
            </a:xfrm>
            <a:prstGeom prst="line">
              <a:avLst/>
            </a:prstGeom>
            <a:noFill/>
            <a:ln w="12700">
              <a:solidFill>
                <a:srgbClr val="6682AA"/>
              </a:solidFill>
              <a:miter lim="800000"/>
              <a:headEnd/>
              <a:tailEnd/>
            </a:ln>
          </p:spPr>
          <p:txBody>
            <a:bodyPr lIns="0" tIns="0" rIns="0" bIns="0"/>
            <a:lstStyle/>
            <a:p>
              <a:pPr algn="r" rtl="1" fontAlgn="base">
                <a:spcBef>
                  <a:spcPct val="0"/>
                </a:spcBef>
                <a:spcAft>
                  <a:spcPct val="0"/>
                </a:spcAft>
              </a:pPr>
              <a:endParaRPr lang="ar-SA" kern="1200">
                <a:solidFill>
                  <a:prstClr val="black"/>
                </a:solidFill>
                <a:latin typeface="Arial" pitchFamily="34" charset="0"/>
                <a:ea typeface="+mn-ea"/>
                <a:cs typeface="Arial" pitchFamily="34" charset="0"/>
              </a:endParaRPr>
            </a:p>
          </p:txBody>
        </p:sp>
        <p:sp>
          <p:nvSpPr>
            <p:cNvPr id="91143" name="Line 2"/>
            <p:cNvSpPr>
              <a:spLocks noChangeShapeType="1"/>
            </p:cNvSpPr>
            <p:nvPr/>
          </p:nvSpPr>
          <p:spPr bwMode="auto">
            <a:xfrm>
              <a:off x="0" y="32"/>
              <a:ext cx="7681" cy="1"/>
            </a:xfrm>
            <a:prstGeom prst="line">
              <a:avLst/>
            </a:prstGeom>
            <a:noFill/>
            <a:ln w="12700">
              <a:solidFill>
                <a:srgbClr val="6682AA"/>
              </a:solidFill>
              <a:miter lim="800000"/>
              <a:headEnd/>
              <a:tailEnd/>
            </a:ln>
          </p:spPr>
          <p:txBody>
            <a:bodyPr lIns="0" tIns="0" rIns="0" bIns="0"/>
            <a:lstStyle/>
            <a:p>
              <a:pPr algn="r" rtl="1" fontAlgn="base">
                <a:spcBef>
                  <a:spcPct val="0"/>
                </a:spcBef>
                <a:spcAft>
                  <a:spcPct val="0"/>
                </a:spcAft>
              </a:pPr>
              <a:endParaRPr lang="ar-SA" kern="1200">
                <a:solidFill>
                  <a:prstClr val="black"/>
                </a:solidFill>
                <a:latin typeface="Arial" pitchFamily="34" charset="0"/>
                <a:ea typeface="+mn-ea"/>
                <a:cs typeface="Arial" pitchFamily="34" charset="0"/>
              </a:endParaRPr>
            </a:p>
          </p:txBody>
        </p:sp>
      </p:grpSp>
      <p:sp>
        <p:nvSpPr>
          <p:cNvPr id="91139" name="Rectangle 4"/>
          <p:cNvSpPr>
            <a:spLocks/>
          </p:cNvSpPr>
          <p:nvPr/>
        </p:nvSpPr>
        <p:spPr bwMode="auto">
          <a:xfrm>
            <a:off x="257175" y="6227763"/>
            <a:ext cx="8628063" cy="214312"/>
          </a:xfrm>
          <a:prstGeom prst="rect">
            <a:avLst/>
          </a:prstGeom>
          <a:noFill/>
          <a:ln w="12700">
            <a:noFill/>
            <a:miter lim="800000"/>
            <a:headEnd/>
            <a:tailEnd/>
          </a:ln>
        </p:spPr>
        <p:txBody>
          <a:bodyPr lIns="0" tIns="0" rIns="0" bIns="0" anchor="ctr"/>
          <a:lstStyle/>
          <a:p>
            <a:pPr algn="r" rtl="1" fontAlgn="base">
              <a:spcBef>
                <a:spcPts val="775"/>
              </a:spcBef>
              <a:spcAft>
                <a:spcPct val="0"/>
              </a:spcAft>
            </a:pPr>
            <a:r>
              <a:rPr lang="en-US" sz="1300" kern="1200">
                <a:solidFill>
                  <a:srgbClr val="4A71A9"/>
                </a:solidFill>
                <a:latin typeface="Palatino Italic"/>
                <a:ea typeface="Palatino Italic"/>
                <a:cs typeface="Palatino Italic"/>
                <a:sym typeface="Palatino Italic"/>
              </a:rPr>
              <a:t>Date</a:t>
            </a:r>
          </a:p>
        </p:txBody>
      </p:sp>
      <p:sp>
        <p:nvSpPr>
          <p:cNvPr id="14341" name="Rectangle 5"/>
          <p:cNvSpPr>
            <a:spLocks noGrp="1" noChangeArrowheads="1"/>
          </p:cNvSpPr>
          <p:nvPr>
            <p:ph type="title"/>
          </p:nvPr>
        </p:nvSpPr>
        <p:spPr>
          <a:xfrm>
            <a:off x="509588" y="1098550"/>
            <a:ext cx="8643937" cy="3197225"/>
          </a:xfrm>
        </p:spPr>
        <p:txBody>
          <a:bodyPr/>
          <a:lstStyle/>
          <a:p>
            <a:pPr eaLnBrk="1" hangingPunct="1">
              <a:defRPr/>
            </a:pPr>
            <a:r>
              <a:rPr lang="en-US"/>
              <a:t>CASES </a:t>
            </a:r>
          </a:p>
        </p:txBody>
      </p:sp>
      <p:sp>
        <p:nvSpPr>
          <p:cNvPr id="91141" name="Rectangle 6"/>
          <p:cNvSpPr>
            <a:spLocks noGrp="1" noChangeArrowheads="1"/>
          </p:cNvSpPr>
          <p:nvPr>
            <p:ph type="body" idx="1"/>
          </p:nvPr>
        </p:nvSpPr>
        <p:spPr>
          <a:xfrm>
            <a:off x="249238" y="5626100"/>
            <a:ext cx="8645525" cy="1231900"/>
          </a:xfrm>
        </p:spPr>
        <p:txBody>
          <a:bodyPr/>
          <a:lstStyle/>
          <a:p>
            <a:pPr eaLnBrk="1" hangingPunct="1"/>
            <a:endParaRPr lang="ar-SA"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54-year-old female is admitted to the hospital with chief complain of SOB for 2 days. She also complains of cough with wheezing, and denies chest pain, fever or chills.</a:t>
            </a:r>
          </a:p>
          <a:p>
            <a:r>
              <a:rPr lang="en-US" dirty="0" smtClean="0"/>
              <a:t>she smokes about 1 pack/day for 23 years </a:t>
            </a:r>
            <a:br>
              <a:rPr lang="en-US" dirty="0" smtClean="0"/>
            </a:br>
            <a:endParaRPr lang="ar-SA" dirty="0"/>
          </a:p>
        </p:txBody>
      </p:sp>
      <p:sp>
        <p:nvSpPr>
          <p:cNvPr id="3" name="Title 2"/>
          <p:cNvSpPr>
            <a:spLocks noGrp="1"/>
          </p:cNvSpPr>
          <p:nvPr>
            <p:ph type="title"/>
          </p:nvPr>
        </p:nvSpPr>
        <p:spPr/>
        <p:txBody>
          <a:bodyPr/>
          <a:lstStyle/>
          <a:p>
            <a:endParaRPr lang="ar-SA"/>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500042"/>
            <a:ext cx="8229600" cy="5857916"/>
          </a:xfrm>
        </p:spPr>
        <p:txBody>
          <a:bodyPr>
            <a:normAutofit fontScale="92500" lnSpcReduction="20000"/>
          </a:bodyPr>
          <a:lstStyle/>
          <a:p>
            <a:r>
              <a:rPr lang="en-US" b="1" dirty="0" smtClean="0"/>
              <a:t>Past medical history (PMH)</a:t>
            </a:r>
            <a:endParaRPr lang="en-US" dirty="0" smtClean="0"/>
          </a:p>
          <a:p>
            <a:pPr>
              <a:buNone/>
            </a:pPr>
            <a:r>
              <a:rPr lang="en-US" b="1" dirty="0" smtClean="0"/>
              <a:t/>
            </a:r>
            <a:br>
              <a:rPr lang="en-US" b="1" dirty="0" smtClean="0"/>
            </a:br>
            <a:r>
              <a:rPr lang="en-US" dirty="0" smtClean="0"/>
              <a:t>HTN</a:t>
            </a:r>
            <a:br>
              <a:rPr lang="en-US" dirty="0" smtClean="0"/>
            </a:br>
            <a:endParaRPr lang="en-US" dirty="0" smtClean="0"/>
          </a:p>
          <a:p>
            <a:r>
              <a:rPr lang="en-US" b="1" dirty="0" smtClean="0"/>
              <a:t>Medications</a:t>
            </a:r>
          </a:p>
          <a:p>
            <a:pPr>
              <a:buNone/>
            </a:pPr>
            <a:r>
              <a:rPr lang="en-US" b="1" dirty="0" smtClean="0"/>
              <a:t>   </a:t>
            </a:r>
          </a:p>
          <a:p>
            <a:pPr>
              <a:buNone/>
            </a:pPr>
            <a:r>
              <a:rPr lang="en-US" b="1" dirty="0" smtClean="0"/>
              <a:t>   </a:t>
            </a:r>
            <a:r>
              <a:rPr lang="en-US" dirty="0" smtClean="0"/>
              <a:t>Aspirin, </a:t>
            </a:r>
            <a:r>
              <a:rPr lang="en-US" dirty="0" err="1" smtClean="0"/>
              <a:t>Lasix</a:t>
            </a:r>
            <a:endParaRPr lang="en-US" dirty="0" smtClean="0"/>
          </a:p>
          <a:p>
            <a:endParaRPr lang="en-US" b="1" dirty="0" smtClean="0"/>
          </a:p>
          <a:p>
            <a:r>
              <a:rPr lang="en-US" b="1" dirty="0" smtClean="0"/>
              <a:t>Social history (SH)</a:t>
            </a:r>
            <a:endParaRPr lang="en-US" dirty="0" smtClean="0"/>
          </a:p>
          <a:p>
            <a:pPr>
              <a:buNone/>
            </a:pPr>
            <a:r>
              <a:rPr lang="en-US" b="1" dirty="0" smtClean="0"/>
              <a:t/>
            </a:r>
            <a:br>
              <a:rPr lang="en-US" b="1" dirty="0" smtClean="0"/>
            </a:br>
            <a:r>
              <a:rPr lang="en-US" dirty="0" smtClean="0"/>
              <a:t>Smoker </a:t>
            </a:r>
            <a:br>
              <a:rPr lang="en-US" dirty="0" smtClean="0"/>
            </a:br>
            <a:r>
              <a:rPr lang="en-US" dirty="0" smtClean="0"/>
              <a:t/>
            </a:r>
            <a:br>
              <a:rPr lang="en-US" dirty="0" smtClean="0"/>
            </a:br>
            <a:endParaRPr lang="ar-SA"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608" y="1447800"/>
            <a:ext cx="7498080" cy="5410200"/>
          </a:xfrm>
        </p:spPr>
        <p:txBody>
          <a:bodyPr>
            <a:normAutofit fontScale="92500" lnSpcReduction="20000"/>
          </a:bodyPr>
          <a:lstStyle/>
          <a:p>
            <a:r>
              <a:rPr lang="en-US" b="1" dirty="0" smtClean="0"/>
              <a:t>Laboratory results</a:t>
            </a:r>
            <a:endParaRPr lang="en-US" dirty="0" smtClean="0"/>
          </a:p>
          <a:p>
            <a:r>
              <a:rPr lang="en-US" dirty="0" smtClean="0"/>
              <a:t> </a:t>
            </a:r>
            <a:r>
              <a:rPr lang="en-US" dirty="0" err="1" smtClean="0"/>
              <a:t>Hgb</a:t>
            </a:r>
            <a:r>
              <a:rPr lang="en-US" dirty="0" smtClean="0"/>
              <a:t> 20 mg/</a:t>
            </a:r>
            <a:r>
              <a:rPr lang="en-US" dirty="0" err="1" smtClean="0"/>
              <a:t>dL</a:t>
            </a:r>
            <a:r>
              <a:rPr lang="en-US" dirty="0" smtClean="0"/>
              <a:t>            (12.1 - 15.1 gm/</a:t>
            </a:r>
            <a:r>
              <a:rPr lang="en-US" dirty="0" err="1" smtClean="0"/>
              <a:t>dL</a:t>
            </a:r>
            <a:r>
              <a:rPr lang="en-US" dirty="0" smtClean="0"/>
              <a:t> )</a:t>
            </a:r>
          </a:p>
          <a:p>
            <a:r>
              <a:rPr lang="en-US" dirty="0" err="1" smtClean="0"/>
              <a:t>Hct</a:t>
            </a:r>
            <a:r>
              <a:rPr lang="en-US" dirty="0" smtClean="0"/>
              <a:t> 60                          (36.1%  -  44.3% )</a:t>
            </a:r>
          </a:p>
          <a:p>
            <a:r>
              <a:rPr lang="en-US" dirty="0" smtClean="0"/>
              <a:t>ABG on 4 L/min: </a:t>
            </a:r>
          </a:p>
          <a:p>
            <a:pPr>
              <a:buNone/>
            </a:pPr>
            <a:r>
              <a:rPr lang="en-US" dirty="0" smtClean="0"/>
              <a:t>    pH 7.39                         (7.35 - 7.45)</a:t>
            </a:r>
          </a:p>
          <a:p>
            <a:pPr>
              <a:buNone/>
            </a:pPr>
            <a:r>
              <a:rPr lang="en-US" dirty="0" smtClean="0"/>
              <a:t>    pCO2 53                       (35-45 mm Hg)</a:t>
            </a:r>
          </a:p>
          <a:p>
            <a:pPr>
              <a:buNone/>
            </a:pPr>
            <a:r>
              <a:rPr lang="en-US" dirty="0" smtClean="0"/>
              <a:t>    pO2 68                         (80 to 100 mm Hg.)</a:t>
            </a:r>
          </a:p>
          <a:p>
            <a:pPr>
              <a:buNone/>
            </a:pPr>
            <a:r>
              <a:rPr lang="en-US" dirty="0" smtClean="0"/>
              <a:t>    SpO2 89%                      (95% to 100%)</a:t>
            </a:r>
            <a:br>
              <a:rPr lang="en-US" dirty="0" smtClean="0"/>
            </a:br>
            <a:r>
              <a:rPr lang="en-US" dirty="0" smtClean="0"/>
              <a:t> </a:t>
            </a:r>
            <a:br>
              <a:rPr lang="en-US" dirty="0" smtClean="0"/>
            </a:br>
            <a:r>
              <a:rPr lang="en-US" dirty="0" smtClean="0"/>
              <a:t/>
            </a:r>
            <a:br>
              <a:rPr lang="en-US" dirty="0" smtClean="0"/>
            </a:br>
            <a:endParaRPr lang="ar-SA" dirty="0"/>
          </a:p>
        </p:txBody>
      </p:sp>
      <p:sp>
        <p:nvSpPr>
          <p:cNvPr id="3" name="Title 2"/>
          <p:cNvSpPr>
            <a:spLocks noGrp="1"/>
          </p:cNvSpPr>
          <p:nvPr>
            <p:ph type="title"/>
          </p:nvPr>
        </p:nvSpPr>
        <p:spPr/>
        <p:txBody>
          <a:bodyPr/>
          <a:lstStyle/>
          <a:p>
            <a:endParaRPr lang="ar-SA"/>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diagnosis</a:t>
            </a:r>
            <a:endParaRPr lang="en-US" dirty="0" smtClean="0"/>
          </a:p>
          <a:p>
            <a:pPr>
              <a:buNone/>
            </a:pPr>
            <a:r>
              <a:rPr lang="en-US" dirty="0" smtClean="0"/>
              <a:t>   </a:t>
            </a:r>
          </a:p>
          <a:p>
            <a:pPr>
              <a:buNone/>
            </a:pPr>
            <a:endParaRPr lang="en-US" dirty="0" smtClean="0"/>
          </a:p>
          <a:p>
            <a:pPr>
              <a:buNone/>
            </a:pPr>
            <a:r>
              <a:rPr lang="en-US" dirty="0" smtClean="0"/>
              <a:t>   Secondary </a:t>
            </a:r>
            <a:r>
              <a:rPr lang="en-US" dirty="0" err="1" smtClean="0"/>
              <a:t>polycythemia</a:t>
            </a:r>
            <a:r>
              <a:rPr lang="en-US" dirty="0" smtClean="0"/>
              <a:t> due to COPD due to heavy smoking</a:t>
            </a:r>
            <a:endParaRPr lang="ar-SA" dirty="0"/>
          </a:p>
        </p:txBody>
      </p:sp>
      <p:sp>
        <p:nvSpPr>
          <p:cNvPr id="3" name="Title 2"/>
          <p:cNvSpPr>
            <a:spLocks noGrp="1"/>
          </p:cNvSpPr>
          <p:nvPr>
            <p:ph type="title"/>
          </p:nvPr>
        </p:nvSpPr>
        <p:spPr/>
        <p:txBody>
          <a:bodyPr/>
          <a:lstStyle/>
          <a:p>
            <a:endParaRPr lang="ar-SA"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dirty="0" smtClean="0"/>
              <a:t>46 year-old gentleman with a persistent right lower lobe pulmonary mass after a successfully treated </a:t>
            </a:r>
            <a:r>
              <a:rPr lang="en-US" dirty="0" err="1" smtClean="0"/>
              <a:t>cavitary</a:t>
            </a:r>
            <a:r>
              <a:rPr lang="en-US" dirty="0" smtClean="0"/>
              <a:t> pneumonia 5 months ago. At the time of presentation he was clinically  asymptomatic. The patient worked in the hospital and smoked one pack of cigarettes a day. He recently quit.</a:t>
            </a:r>
          </a:p>
        </p:txBody>
      </p:sp>
      <p:sp>
        <p:nvSpPr>
          <p:cNvPr id="3" name="Title 2"/>
          <p:cNvSpPr>
            <a:spLocks noGrp="1"/>
          </p:cNvSpPr>
          <p:nvPr>
            <p:ph type="title"/>
          </p:nvPr>
        </p:nvSpPr>
        <p:spPr/>
        <p:txBody>
          <a:bodyPr/>
          <a:lstStyle/>
          <a:p>
            <a:endParaRPr lang="ar-SA"/>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dirty="0" smtClean="0"/>
              <a:t>A chest CT scan revealed a right lower lobe lung mass and multiple small </a:t>
            </a:r>
            <a:r>
              <a:rPr lang="en-US" dirty="0" err="1" smtClean="0"/>
              <a:t>cavitary</a:t>
            </a:r>
            <a:r>
              <a:rPr lang="en-US" dirty="0" smtClean="0"/>
              <a:t> nodules.</a:t>
            </a:r>
          </a:p>
          <a:p>
            <a:endParaRPr lang="ar-SA" dirty="0"/>
          </a:p>
        </p:txBody>
      </p:sp>
      <p:sp>
        <p:nvSpPr>
          <p:cNvPr id="3" name="Title 2"/>
          <p:cNvSpPr>
            <a:spLocks noGrp="1"/>
          </p:cNvSpPr>
          <p:nvPr>
            <p:ph type="title"/>
          </p:nvPr>
        </p:nvSpPr>
        <p:spPr/>
        <p:txBody>
          <a:bodyPr/>
          <a:lstStyle/>
          <a:p>
            <a:endParaRPr lang="ar-SA"/>
          </a:p>
        </p:txBody>
      </p:sp>
      <p:pic>
        <p:nvPicPr>
          <p:cNvPr id="4" name="Picture 3" descr="336139-358433-1012tn.jpg"/>
          <p:cNvPicPr>
            <a:picLocks noChangeAspect="1"/>
          </p:cNvPicPr>
          <p:nvPr/>
        </p:nvPicPr>
        <p:blipFill>
          <a:blip r:embed="rId2"/>
          <a:stretch>
            <a:fillRect/>
          </a:stretch>
        </p:blipFill>
        <p:spPr>
          <a:xfrm>
            <a:off x="4643438" y="2643182"/>
            <a:ext cx="3143272" cy="383325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title"/>
          </p:nvPr>
        </p:nvSpPr>
        <p:spPr>
          <a:xfrm>
            <a:off x="258763" y="404664"/>
            <a:ext cx="8885237" cy="714400"/>
          </a:xfrm>
        </p:spPr>
        <p:txBody>
          <a:bodyPr>
            <a:normAutofit fontScale="90000"/>
          </a:bodyPr>
          <a:lstStyle/>
          <a:p>
            <a:pPr algn="ctr" eaLnBrk="1" hangingPunct="1"/>
            <a:r>
              <a:rPr lang="en-US" sz="3600" dirty="0" smtClean="0"/>
              <a:t>Preventable Causes of Death</a:t>
            </a:r>
            <a:br>
              <a:rPr lang="en-US" sz="3600" dirty="0" smtClean="0"/>
            </a:br>
            <a:endParaRPr lang="en-US" sz="3600" dirty="0" smtClean="0"/>
          </a:p>
        </p:txBody>
      </p:sp>
      <p:sp>
        <p:nvSpPr>
          <p:cNvPr id="5" name="Rectangle 5"/>
          <p:cNvSpPr>
            <a:spLocks noChangeArrowheads="1"/>
          </p:cNvSpPr>
          <p:nvPr/>
        </p:nvSpPr>
        <p:spPr bwMode="auto">
          <a:xfrm>
            <a:off x="1295400" y="1569939"/>
            <a:ext cx="3886200" cy="2381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 name="Rectangle 6"/>
          <p:cNvSpPr>
            <a:spLocks noChangeArrowheads="1"/>
          </p:cNvSpPr>
          <p:nvPr/>
        </p:nvSpPr>
        <p:spPr bwMode="auto">
          <a:xfrm>
            <a:off x="4343400" y="2204939"/>
            <a:ext cx="838200" cy="2381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7" name="Rectangle 8"/>
          <p:cNvSpPr>
            <a:spLocks noChangeArrowheads="1"/>
          </p:cNvSpPr>
          <p:nvPr/>
        </p:nvSpPr>
        <p:spPr bwMode="auto">
          <a:xfrm>
            <a:off x="4876800" y="3870226"/>
            <a:ext cx="304800" cy="238125"/>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8" name="Rectangle 9"/>
          <p:cNvSpPr>
            <a:spLocks noChangeArrowheads="1"/>
          </p:cNvSpPr>
          <p:nvPr/>
        </p:nvSpPr>
        <p:spPr bwMode="auto">
          <a:xfrm>
            <a:off x="4876800" y="4424264"/>
            <a:ext cx="304800" cy="236537"/>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 name="Rectangle 10"/>
          <p:cNvSpPr>
            <a:spLocks noChangeArrowheads="1"/>
          </p:cNvSpPr>
          <p:nvPr/>
        </p:nvSpPr>
        <p:spPr bwMode="auto">
          <a:xfrm>
            <a:off x="4953000" y="4979889"/>
            <a:ext cx="228600" cy="236537"/>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0" name="Rectangle 11"/>
          <p:cNvSpPr>
            <a:spLocks noChangeArrowheads="1"/>
          </p:cNvSpPr>
          <p:nvPr/>
        </p:nvSpPr>
        <p:spPr bwMode="auto">
          <a:xfrm>
            <a:off x="5029200" y="5533926"/>
            <a:ext cx="152400" cy="236538"/>
          </a:xfrm>
          <a:prstGeom prst="rect">
            <a:avLst/>
          </a:prstGeom>
          <a:solidFill>
            <a:srgbClr val="FF99CC"/>
          </a:solidFill>
          <a:ln w="9525">
            <a:solidFill>
              <a:schemeClr val="tx1"/>
            </a:solidFill>
            <a:miter lim="800000"/>
            <a:headEnd/>
            <a:tailEnd/>
          </a:ln>
        </p:spPr>
        <p:txBody>
          <a:bodyPr wrap="none" anchor="ctr"/>
          <a:lstStyle/>
          <a:p>
            <a:endParaRPr lang="en-US"/>
          </a:p>
        </p:txBody>
      </p:sp>
      <p:sp>
        <p:nvSpPr>
          <p:cNvPr id="11" name="Text Box 12"/>
          <p:cNvSpPr txBox="1">
            <a:spLocks noChangeArrowheads="1"/>
          </p:cNvSpPr>
          <p:nvPr/>
        </p:nvSpPr>
        <p:spPr bwMode="auto">
          <a:xfrm>
            <a:off x="5410200" y="1492151"/>
            <a:ext cx="2533650" cy="412750"/>
          </a:xfrm>
          <a:prstGeom prst="rect">
            <a:avLst/>
          </a:prstGeom>
          <a:noFill/>
          <a:ln w="9525">
            <a:noFill/>
            <a:miter lim="800000"/>
            <a:headEnd/>
            <a:tailEnd/>
          </a:ln>
        </p:spPr>
        <p:txBody>
          <a:bodyPr wrap="none">
            <a:spAutoFit/>
          </a:bodyPr>
          <a:lstStyle/>
          <a:p>
            <a:r>
              <a:rPr lang="en-US" sz="2100" b="1" i="0" u="none" dirty="0">
                <a:latin typeface="Tahoma" pitchFamily="-106" charset="0"/>
              </a:rPr>
              <a:t>Smoking 400,000</a:t>
            </a:r>
          </a:p>
        </p:txBody>
      </p:sp>
      <p:sp>
        <p:nvSpPr>
          <p:cNvPr id="12" name="Text Box 14"/>
          <p:cNvSpPr txBox="1">
            <a:spLocks noChangeArrowheads="1"/>
          </p:cNvSpPr>
          <p:nvPr/>
        </p:nvSpPr>
        <p:spPr bwMode="auto">
          <a:xfrm>
            <a:off x="5410200" y="1889026"/>
            <a:ext cx="3733800" cy="4211638"/>
          </a:xfrm>
          <a:prstGeom prst="rect">
            <a:avLst/>
          </a:prstGeom>
          <a:noFill/>
          <a:ln w="9525">
            <a:noFill/>
            <a:miter lim="800000"/>
            <a:headEnd/>
            <a:tailEnd/>
          </a:ln>
        </p:spPr>
        <p:txBody>
          <a:bodyPr>
            <a:spAutoFit/>
          </a:bodyPr>
          <a:lstStyle/>
          <a:p>
            <a:endParaRPr lang="en-US" sz="1800" b="1" i="0" u="none">
              <a:latin typeface="Tahoma" pitchFamily="-106" charset="0"/>
            </a:endParaRPr>
          </a:p>
          <a:p>
            <a:r>
              <a:rPr lang="en-US" sz="1800" b="1" i="0" u="none">
                <a:latin typeface="Tahoma" pitchFamily="-106" charset="0"/>
              </a:rPr>
              <a:t>Accidents  94,000</a:t>
            </a:r>
          </a:p>
          <a:p>
            <a:endParaRPr lang="en-US" sz="1800" b="1" i="0" u="none">
              <a:latin typeface="Tahoma" pitchFamily="-106" charset="0"/>
            </a:endParaRPr>
          </a:p>
          <a:p>
            <a:r>
              <a:rPr lang="en-US" sz="1800" b="1" i="0" u="none">
                <a:latin typeface="Tahoma" pitchFamily="-106" charset="0"/>
              </a:rPr>
              <a:t>2</a:t>
            </a:r>
            <a:r>
              <a:rPr lang="en-US" sz="1800" b="1" i="0" u="none" baseline="30000">
                <a:latin typeface="Tahoma" pitchFamily="-106" charset="0"/>
              </a:rPr>
              <a:t>nd</a:t>
            </a:r>
            <a:r>
              <a:rPr lang="en-US" sz="1800" b="1" i="0" u="none">
                <a:latin typeface="Tahoma" pitchFamily="-106" charset="0"/>
              </a:rPr>
              <a:t> Hand Smoke 38,000</a:t>
            </a:r>
          </a:p>
          <a:p>
            <a:endParaRPr lang="en-US" sz="1800" b="1" i="0" u="none">
              <a:latin typeface="Tahoma" pitchFamily="-106" charset="0"/>
            </a:endParaRPr>
          </a:p>
          <a:p>
            <a:r>
              <a:rPr lang="en-US" sz="1800" b="1" i="0" u="none">
                <a:latin typeface="Tahoma" pitchFamily="-106" charset="0"/>
              </a:rPr>
              <a:t>Alcohol  45,000</a:t>
            </a:r>
          </a:p>
          <a:p>
            <a:endParaRPr lang="en-US" sz="1800" b="1" i="0" u="none">
              <a:latin typeface="Tahoma" pitchFamily="-106" charset="0"/>
            </a:endParaRPr>
          </a:p>
          <a:p>
            <a:r>
              <a:rPr lang="en-US" sz="1800" b="1" i="0" u="none">
                <a:latin typeface="Tahoma" pitchFamily="-106" charset="0"/>
              </a:rPr>
              <a:t>HIV/AIDS  32,600</a:t>
            </a:r>
          </a:p>
          <a:p>
            <a:endParaRPr lang="en-US" sz="1800" b="1" i="0" u="none">
              <a:latin typeface="Tahoma" pitchFamily="-106" charset="0"/>
            </a:endParaRPr>
          </a:p>
          <a:p>
            <a:r>
              <a:rPr lang="en-US" sz="1800" b="1" i="0" u="none">
                <a:latin typeface="Tahoma" pitchFamily="-106" charset="0"/>
              </a:rPr>
              <a:t>Suicide  31,000</a:t>
            </a:r>
          </a:p>
          <a:p>
            <a:endParaRPr lang="en-US" sz="1800" b="1" i="0" u="none">
              <a:latin typeface="Tahoma" pitchFamily="-106" charset="0"/>
            </a:endParaRPr>
          </a:p>
          <a:p>
            <a:r>
              <a:rPr lang="en-US" sz="1800" b="1" i="0" u="none">
                <a:latin typeface="Tahoma" pitchFamily="-106" charset="0"/>
              </a:rPr>
              <a:t>Homicide  21,000</a:t>
            </a:r>
          </a:p>
          <a:p>
            <a:endParaRPr lang="en-US" sz="1800" b="1" i="0" u="none">
              <a:latin typeface="Tahoma" pitchFamily="-106" charset="0"/>
            </a:endParaRPr>
          </a:p>
          <a:p>
            <a:r>
              <a:rPr lang="en-US" sz="1800" b="1" i="0" u="none">
                <a:latin typeface="Tahoma" pitchFamily="-106" charset="0"/>
              </a:rPr>
              <a:t>Drugs  14,200</a:t>
            </a:r>
          </a:p>
          <a:p>
            <a:endParaRPr lang="en-US" sz="1800" b="1" i="0" u="none">
              <a:latin typeface="Tahoma" pitchFamily="-106" charset="0"/>
            </a:endParaRPr>
          </a:p>
        </p:txBody>
      </p:sp>
      <p:sp>
        <p:nvSpPr>
          <p:cNvPr id="13" name="Rectangle 15"/>
          <p:cNvSpPr>
            <a:spLocks noChangeArrowheads="1"/>
          </p:cNvSpPr>
          <p:nvPr/>
        </p:nvSpPr>
        <p:spPr bwMode="auto">
          <a:xfrm>
            <a:off x="4648200" y="2758976"/>
            <a:ext cx="533400" cy="239713"/>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14" name="Rectangle 16"/>
          <p:cNvSpPr>
            <a:spLocks noChangeArrowheads="1"/>
          </p:cNvSpPr>
          <p:nvPr/>
        </p:nvSpPr>
        <p:spPr bwMode="auto">
          <a:xfrm>
            <a:off x="4800600" y="3314601"/>
            <a:ext cx="381000" cy="2381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15" name="Line 13"/>
          <p:cNvSpPr>
            <a:spLocks noChangeShapeType="1"/>
          </p:cNvSpPr>
          <p:nvPr/>
        </p:nvSpPr>
        <p:spPr bwMode="auto">
          <a:xfrm>
            <a:off x="5181600" y="1412776"/>
            <a:ext cx="0" cy="4357688"/>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dirty="0" smtClean="0"/>
              <a:t>What is the most </a:t>
            </a:r>
            <a:r>
              <a:rPr lang="en-US" dirty="0" err="1" smtClean="0"/>
              <a:t>likly</a:t>
            </a:r>
            <a:r>
              <a:rPr lang="en-US" dirty="0" smtClean="0"/>
              <a:t> diagnosis ?</a:t>
            </a:r>
          </a:p>
          <a:p>
            <a:pPr eaLnBrk="1" hangingPunct="1">
              <a:buNone/>
            </a:pPr>
            <a:endParaRPr lang="en-US" dirty="0" smtClean="0"/>
          </a:p>
          <a:p>
            <a:pPr eaLnBrk="1" hangingPunct="1">
              <a:buNone/>
            </a:pPr>
            <a:endParaRPr lang="en-US" dirty="0" smtClean="0"/>
          </a:p>
          <a:p>
            <a:pPr eaLnBrk="1" hangingPunct="1">
              <a:buNone/>
            </a:pPr>
            <a:r>
              <a:rPr lang="en-US" dirty="0" smtClean="0"/>
              <a:t>  PRIMARY ADENOCARCINOMA OF LUNG </a:t>
            </a:r>
          </a:p>
          <a:p>
            <a:endParaRPr lang="ar-SA" dirty="0"/>
          </a:p>
        </p:txBody>
      </p:sp>
      <p:sp>
        <p:nvSpPr>
          <p:cNvPr id="3" name="Title 2"/>
          <p:cNvSpPr>
            <a:spLocks noGrp="1"/>
          </p:cNvSpPr>
          <p:nvPr>
            <p:ph type="title"/>
          </p:nvPr>
        </p:nvSpPr>
        <p:spPr/>
        <p:txBody>
          <a:bodyPr/>
          <a:lstStyle/>
          <a:p>
            <a:endParaRPr lang="ar-SA"/>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54 years old male present to your clinic with the complaint of increased sputum production ,chronic cough ,and shortness of breath for the last several months , he has smoked two packs of cigarettes a day for the last 20 years .</a:t>
            </a:r>
          </a:p>
          <a:p>
            <a:endParaRPr lang="ar-SA" dirty="0"/>
          </a:p>
        </p:txBody>
      </p:sp>
      <p:sp>
        <p:nvSpPr>
          <p:cNvPr id="3" name="Title 2"/>
          <p:cNvSpPr>
            <a:spLocks noGrp="1"/>
          </p:cNvSpPr>
          <p:nvPr>
            <p:ph type="title"/>
          </p:nvPr>
        </p:nvSpPr>
        <p:spPr/>
        <p:txBody>
          <a:bodyPr/>
          <a:lstStyle/>
          <a:p>
            <a:endParaRPr lang="ar-SA"/>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lnSpc>
                <a:spcPct val="70000"/>
              </a:lnSpc>
            </a:pPr>
            <a:r>
              <a:rPr lang="en-US" dirty="0" smtClean="0"/>
              <a:t>What is your most likely diagnosis  ?</a:t>
            </a:r>
          </a:p>
          <a:p>
            <a:pPr eaLnBrk="1" hangingPunct="1">
              <a:lnSpc>
                <a:spcPct val="70000"/>
              </a:lnSpc>
              <a:buNone/>
            </a:pPr>
            <a:r>
              <a:rPr lang="en-US" dirty="0" smtClean="0"/>
              <a:t>  </a:t>
            </a:r>
          </a:p>
          <a:p>
            <a:pPr eaLnBrk="1" hangingPunct="1">
              <a:lnSpc>
                <a:spcPct val="70000"/>
              </a:lnSpc>
              <a:buNone/>
            </a:pPr>
            <a:endParaRPr lang="en-US" dirty="0" smtClean="0"/>
          </a:p>
          <a:p>
            <a:pPr eaLnBrk="1" hangingPunct="1">
              <a:lnSpc>
                <a:spcPct val="70000"/>
              </a:lnSpc>
              <a:buNone/>
            </a:pPr>
            <a:r>
              <a:rPr lang="en-US" dirty="0" smtClean="0"/>
              <a:t>  </a:t>
            </a:r>
          </a:p>
          <a:p>
            <a:pPr eaLnBrk="1" hangingPunct="1">
              <a:lnSpc>
                <a:spcPct val="70000"/>
              </a:lnSpc>
              <a:buNone/>
            </a:pPr>
            <a:r>
              <a:rPr lang="en-US" dirty="0" smtClean="0"/>
              <a:t>   COPD </a:t>
            </a:r>
          </a:p>
          <a:p>
            <a:endParaRPr lang="ar-SA" dirty="0"/>
          </a:p>
        </p:txBody>
      </p:sp>
      <p:sp>
        <p:nvSpPr>
          <p:cNvPr id="3" name="Title 2"/>
          <p:cNvSpPr>
            <a:spLocks noGrp="1"/>
          </p:cNvSpPr>
          <p:nvPr>
            <p:ph type="title"/>
          </p:nvPr>
        </p:nvSpPr>
        <p:spPr/>
        <p:txBody>
          <a:bodyPr/>
          <a:lstStyle/>
          <a:p>
            <a:endParaRPr lang="ar-SA"/>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1331640" y="836712"/>
            <a:ext cx="7248525" cy="2743200"/>
          </a:xfrm>
          <a:prstGeom prst="rect">
            <a:avLst/>
          </a:prstGeom>
          <a:noFill/>
          <a:ln w="9525">
            <a:noFill/>
            <a:miter lim="800000"/>
            <a:headEnd/>
            <a:tailEnd/>
          </a:ln>
        </p:spPr>
      </p:pic>
      <p:sp>
        <p:nvSpPr>
          <p:cNvPr id="5" name="TextBox 4"/>
          <p:cNvSpPr txBox="1"/>
          <p:nvPr/>
        </p:nvSpPr>
        <p:spPr>
          <a:xfrm>
            <a:off x="1331640" y="3861048"/>
            <a:ext cx="7344816" cy="369332"/>
          </a:xfrm>
          <a:prstGeom prst="rect">
            <a:avLst/>
          </a:prstGeom>
          <a:noFill/>
        </p:spPr>
        <p:txBody>
          <a:bodyPr wrap="square" rtlCol="0">
            <a:spAutoFit/>
          </a:bodyPr>
          <a:lstStyle/>
          <a:p>
            <a:r>
              <a:rPr lang="en-US" dirty="0" smtClean="0"/>
              <a:t>Prevalence of smoking in Men (2009).</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1259632" y="908720"/>
            <a:ext cx="7105650" cy="2676525"/>
          </a:xfrm>
          <a:prstGeom prst="rect">
            <a:avLst/>
          </a:prstGeom>
          <a:noFill/>
          <a:ln w="9525">
            <a:noFill/>
            <a:miter lim="800000"/>
            <a:headEnd/>
            <a:tailEnd/>
          </a:ln>
        </p:spPr>
      </p:pic>
      <p:sp>
        <p:nvSpPr>
          <p:cNvPr id="5" name="TextBox 4"/>
          <p:cNvSpPr txBox="1"/>
          <p:nvPr/>
        </p:nvSpPr>
        <p:spPr>
          <a:xfrm>
            <a:off x="1331640" y="3861048"/>
            <a:ext cx="7344816" cy="369332"/>
          </a:xfrm>
          <a:prstGeom prst="rect">
            <a:avLst/>
          </a:prstGeom>
          <a:noFill/>
        </p:spPr>
        <p:txBody>
          <a:bodyPr wrap="square" rtlCol="0">
            <a:spAutoFit/>
          </a:bodyPr>
          <a:lstStyle/>
          <a:p>
            <a:r>
              <a:rPr lang="en-US" dirty="0" smtClean="0"/>
              <a:t>Prevalence of smoking in women (2009).</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8763" y="692696"/>
            <a:ext cx="8885237" cy="635000"/>
          </a:xfrm>
        </p:spPr>
        <p:txBody>
          <a:bodyPr>
            <a:normAutofit fontScale="90000"/>
          </a:bodyPr>
          <a:lstStyle/>
          <a:p>
            <a:r>
              <a:rPr lang="en-US" sz="2800" dirty="0" smtClean="0"/>
              <a:t>Prevalence of smoking among developed and developing countries </a:t>
            </a:r>
          </a:p>
        </p:txBody>
      </p:sp>
      <p:graphicFrame>
        <p:nvGraphicFramePr>
          <p:cNvPr id="58370" name="Object 2"/>
          <p:cNvGraphicFramePr>
            <a:graphicFrameLocks noChangeAspect="1"/>
          </p:cNvGraphicFramePr>
          <p:nvPr/>
        </p:nvGraphicFramePr>
        <p:xfrm>
          <a:off x="539552" y="1772816"/>
          <a:ext cx="8382000" cy="4419600"/>
        </p:xfrm>
        <a:graphic>
          <a:graphicData uri="http://schemas.openxmlformats.org/presentationml/2006/ole">
            <p:oleObj spid="_x0000_s58370" name="Document" r:id="rId3" imgW="5613193" imgH="3746362" progId="Word.Document.12">
              <p:link updateAutomatic="1"/>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193</TotalTime>
  <Words>2206</Words>
  <Application>Microsoft Office PowerPoint</Application>
  <PresentationFormat>On-screen Show (4:3)</PresentationFormat>
  <Paragraphs>336</Paragraphs>
  <Slides>62</Slides>
  <Notes>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62</vt:i4>
      </vt:variant>
    </vt:vector>
  </HeadingPairs>
  <TitlesOfParts>
    <vt:vector size="64" baseType="lpstr">
      <vt:lpstr>Solstice</vt:lpstr>
      <vt:lpstr>???</vt:lpstr>
      <vt:lpstr>SMOKING</vt:lpstr>
      <vt:lpstr>Slide 2</vt:lpstr>
      <vt:lpstr>Slide 3</vt:lpstr>
      <vt:lpstr>Slide 4</vt:lpstr>
      <vt:lpstr>Slide 5</vt:lpstr>
      <vt:lpstr>Preventable Causes of Death </vt:lpstr>
      <vt:lpstr>Slide 7</vt:lpstr>
      <vt:lpstr>Slide 8</vt:lpstr>
      <vt:lpstr>Prevalence of smoking among developed and developing countries </vt:lpstr>
      <vt:lpstr>What is in cigars:</vt:lpstr>
      <vt:lpstr>Slide 11</vt:lpstr>
      <vt:lpstr>Slide 12</vt:lpstr>
      <vt:lpstr>Slide 13</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Risk of smoking </vt:lpstr>
      <vt:lpstr>Slide 32</vt:lpstr>
      <vt:lpstr>QUITTING PLAN </vt:lpstr>
      <vt:lpstr>QUITTING PLAN </vt:lpstr>
      <vt:lpstr>QUITTING PLAN </vt:lpstr>
      <vt:lpstr>QUITTING PLAN </vt:lpstr>
      <vt:lpstr>Your Role as a Friend</vt:lpstr>
      <vt:lpstr>Slide 38</vt:lpstr>
      <vt:lpstr>smoking cessation clinic</vt:lpstr>
      <vt:lpstr>smoking cessation clinic</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Management of smoking cessation</vt:lpstr>
      <vt:lpstr>CASES </vt:lpstr>
      <vt:lpstr>Slide 54</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USER</dc:creator>
  <cp:lastModifiedBy>Mohammad</cp:lastModifiedBy>
  <cp:revision>19</cp:revision>
  <dcterms:created xsi:type="dcterms:W3CDTF">2012-10-11T17:53:25Z</dcterms:created>
  <dcterms:modified xsi:type="dcterms:W3CDTF">2012-10-13T19:53:44Z</dcterms:modified>
</cp:coreProperties>
</file>