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6" r:id="rId1"/>
  </p:sldMasterIdLst>
  <p:notesMasterIdLst>
    <p:notesMasterId r:id="rId61"/>
  </p:notesMasterIdLst>
  <p:sldIdLst>
    <p:sldId id="317" r:id="rId2"/>
    <p:sldId id="341" r:id="rId3"/>
    <p:sldId id="258" r:id="rId4"/>
    <p:sldId id="259" r:id="rId5"/>
    <p:sldId id="264" r:id="rId6"/>
    <p:sldId id="260" r:id="rId7"/>
    <p:sldId id="262" r:id="rId8"/>
    <p:sldId id="261" r:id="rId9"/>
    <p:sldId id="265" r:id="rId10"/>
    <p:sldId id="266" r:id="rId11"/>
    <p:sldId id="270" r:id="rId12"/>
    <p:sldId id="321" r:id="rId13"/>
    <p:sldId id="275" r:id="rId14"/>
    <p:sldId id="278" r:id="rId15"/>
    <p:sldId id="271" r:id="rId16"/>
    <p:sldId id="277" r:id="rId17"/>
    <p:sldId id="272" r:id="rId18"/>
    <p:sldId id="273" r:id="rId19"/>
    <p:sldId id="269" r:id="rId20"/>
    <p:sldId id="279" r:id="rId21"/>
    <p:sldId id="280" r:id="rId22"/>
    <p:sldId id="318"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298" r:id="rId39"/>
    <p:sldId id="299" r:id="rId40"/>
    <p:sldId id="300"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22"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3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EF736-CA0C-4281-A0B3-2DD667E94B91}" type="datetimeFigureOut">
              <a:rPr lang="en-US" smtClean="0"/>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1C124-5175-49E5-A413-9ED4D5E6BD77}" type="slidenum">
              <a:rPr lang="en-US" smtClean="0"/>
              <a:pPr/>
              <a:t>‹#›</a:t>
            </a:fld>
            <a:endParaRPr lang="en-US"/>
          </a:p>
        </p:txBody>
      </p:sp>
    </p:spTree>
    <p:extLst>
      <p:ext uri="{BB962C8B-B14F-4D97-AF65-F5344CB8AC3E}">
        <p14:creationId xmlns="" xmlns:p14="http://schemas.microsoft.com/office/powerpoint/2010/main" val="103361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1CD7A463-D527-4B88-BCD2-0511FDAC717A}" type="slidenum">
              <a:rPr lang="en-US"/>
              <a:pPr/>
              <a:t>38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smtClean="0"/>
              <a:t>Another strep throat</a:t>
            </a:r>
          </a:p>
        </p:txBody>
      </p:sp>
    </p:spTree>
    <p:extLst>
      <p:ext uri="{BB962C8B-B14F-4D97-AF65-F5344CB8AC3E}">
        <p14:creationId xmlns="" xmlns:p14="http://schemas.microsoft.com/office/powerpoint/2010/main" val="166988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76937" y="1828799"/>
            <a:ext cx="990599" cy="228659"/>
          </a:xfrm>
        </p:spPr>
        <p:txBody>
          <a:bodyPr/>
          <a:lstStyle>
            <a:lvl1pPr algn="l">
              <a:defRPr b="0" i="0">
                <a:solidFill>
                  <a:schemeClr val="tx1"/>
                </a:solidFill>
              </a:defRPr>
            </a:lvl1p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a:xfrm rot="5400000">
            <a:off x="6236210" y="3264407"/>
            <a:ext cx="3859795" cy="228659"/>
          </a:xfrm>
        </p:spPr>
        <p:txBody>
          <a:bodyPr/>
          <a:lstStyle>
            <a:lvl1pPr>
              <a:defRPr b="0" i="0">
                <a:solidFill>
                  <a:schemeClr val="tx1"/>
                </a:solidFill>
              </a:defRPr>
            </a:lvl1pPr>
          </a:lstStyle>
          <a:p>
            <a:endParaRPr lang="ar-SA"/>
          </a:p>
        </p:txBody>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424219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9" name="Rectangle 8"/>
          <p:cNvSpPr/>
          <p:nvPr/>
        </p:nvSpPr>
        <p:spPr>
          <a:xfrm>
            <a:off x="421503" y="402165"/>
            <a:ext cx="8327939" cy="31411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rot="10204164">
            <a:off x="426788" y="4564241"/>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rot="10800000">
            <a:off x="485023" y="2670079"/>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C3F93-096F-4AFB-92EB-00FB9C6FF7BC}" type="datetimeFigureOut">
              <a:rPr lang="ar-SA" smtClean="0"/>
              <a:pPr/>
              <a:t>21/12/33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140024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5"/>
          <p:cNvSpPr>
            <a:spLocks/>
          </p:cNvSpPr>
          <p:nvPr/>
        </p:nvSpPr>
        <p:spPr bwMode="auto">
          <a:xfrm rot="21010068">
            <a:off x="6359946" y="2780895"/>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85023" y="4343399"/>
            <a:ext cx="8182128" cy="21124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a:off x="485023" y="2854646"/>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7192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5"/>
          <p:cNvSpPr>
            <a:spLocks/>
          </p:cNvSpPr>
          <p:nvPr/>
        </p:nvSpPr>
        <p:spPr bwMode="auto">
          <a:xfrm rot="21010068">
            <a:off x="6359946" y="4309201"/>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485023" y="4381500"/>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3"/>
          </p:nvPr>
        </p:nvSpPr>
        <p:spPr>
          <a:xfrm>
            <a:off x="1387279" y="3809278"/>
            <a:ext cx="5646142" cy="333113"/>
          </a:xfrm>
        </p:spPr>
        <p:txBody>
          <a:bodyPr>
            <a:normAutofit/>
          </a:bodyPr>
          <a:lstStyle>
            <a:lvl1pPr marL="0" indent="0">
              <a:buNone/>
              <a:defRPr lang="en-US" sz="1400" b="0" i="0" kern="1200" cap="small" dirty="0" smtClean="0">
                <a:solidFill>
                  <a:schemeClr val="accent1"/>
                </a:solidFill>
                <a:latin typeface="Helvetica Ligh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extBox 11"/>
          <p:cNvSpPr txBox="1"/>
          <p:nvPr/>
        </p:nvSpPr>
        <p:spPr>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smtClean="0"/>
              <a:t>”</a:t>
            </a:r>
            <a:endParaRPr lang="en-US" sz="8000" dirty="0"/>
          </a:p>
        </p:txBody>
      </p:sp>
      <p:sp>
        <p:nvSpPr>
          <p:cNvPr id="11" name="TextBox 10"/>
          <p:cNvSpPr txBox="1"/>
          <p:nvPr/>
        </p:nvSpPr>
        <p:spPr>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smtClean="0"/>
              <a:t>“</a:t>
            </a:r>
            <a:endParaRPr lang="en-US" sz="8000" dirty="0"/>
          </a:p>
        </p:txBody>
      </p:sp>
    </p:spTree>
    <p:extLst>
      <p:ext uri="{BB962C8B-B14F-4D97-AF65-F5344CB8AC3E}">
        <p14:creationId xmlns="" xmlns:p14="http://schemas.microsoft.com/office/powerpoint/2010/main" val="174382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5"/>
          <p:cNvSpPr>
            <a:spLocks/>
          </p:cNvSpPr>
          <p:nvPr/>
        </p:nvSpPr>
        <p:spPr bwMode="auto">
          <a:xfrm rot="21010068">
            <a:off x="6359946" y="431124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85023" y="4381500"/>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333799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4" name="Rectangle 2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a:spLocks/>
          </p:cNvSpPr>
          <p:nvPr/>
        </p:nvSpPr>
        <p:spPr bwMode="auto">
          <a:xfrm>
            <a:off x="485023" y="4381500"/>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21010068">
            <a:off x="6359946" y="4307297"/>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17927" y="923543"/>
            <a:ext cx="6170518" cy="2893205"/>
          </a:xfrm>
        </p:spPr>
        <p:txBody>
          <a:bodyPr/>
          <a:lstStyle>
            <a:lvl1pPr>
              <a:defRPr sz="36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1" name="Text Placeholder 3"/>
          <p:cNvSpPr>
            <a:spLocks noGrp="1"/>
          </p:cNvSpPr>
          <p:nvPr>
            <p:ph type="body" sz="half" idx="2"/>
          </p:nvPr>
        </p:nvSpPr>
        <p:spPr>
          <a:xfrm>
            <a:off x="944773" y="5014260"/>
            <a:ext cx="6343672" cy="1010620"/>
          </a:xfrm>
        </p:spPr>
        <p:txBody>
          <a:bodyPr anchor="t">
            <a:normAutofit/>
          </a:bodyPr>
          <a:lstStyle>
            <a:lvl1pPr marL="0" indent="0">
              <a:buNone/>
              <a:defRPr lang="en-US" sz="1800" b="0" i="0" kern="1200"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6897847" y="2909523"/>
            <a:ext cx="801912"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smtClean="0"/>
              <a:t>”</a:t>
            </a:r>
            <a:endParaRPr lang="en-US" sz="8000" dirty="0"/>
          </a:p>
        </p:txBody>
      </p:sp>
      <p:sp>
        <p:nvSpPr>
          <p:cNvPr id="13" name="TextBox 12"/>
          <p:cNvSpPr txBox="1"/>
          <p:nvPr/>
        </p:nvSpPr>
        <p:spPr>
          <a:xfrm>
            <a:off x="637129" y="631960"/>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smtClean="0"/>
              <a:t>“</a:t>
            </a:r>
            <a:endParaRPr lang="en-US" sz="8000" dirty="0"/>
          </a:p>
        </p:txBody>
      </p:sp>
    </p:spTree>
    <p:extLst>
      <p:ext uri="{BB962C8B-B14F-4D97-AF65-F5344CB8AC3E}">
        <p14:creationId xmlns="" xmlns:p14="http://schemas.microsoft.com/office/powerpoint/2010/main" val="126073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5023" y="4343399"/>
            <a:ext cx="8182128" cy="21124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a:off x="485023" y="3367125"/>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21010068">
            <a:off x="6359946" y="3292922"/>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2" name="Title 1"/>
          <p:cNvSpPr>
            <a:spLocks noGrp="1"/>
          </p:cNvSpPr>
          <p:nvPr>
            <p:ph type="title"/>
          </p:nvPr>
        </p:nvSpPr>
        <p:spPr>
          <a:xfrm>
            <a:off x="866441" y="927099"/>
            <a:ext cx="6422004" cy="2211425"/>
          </a:xfrm>
        </p:spPr>
        <p:txBody>
          <a:bodyPr/>
          <a:lstStyle>
            <a:lvl1pPr>
              <a:defRPr sz="3600"/>
            </a:lvl1pPr>
          </a:lstStyle>
          <a:p>
            <a:r>
              <a:rPr lang="en-US" smtClean="0"/>
              <a:t>Click to edit Master title style</a:t>
            </a:r>
            <a:endParaRPr lang="en-US" dirty="0"/>
          </a:p>
        </p:txBody>
      </p:sp>
      <p:sp>
        <p:nvSpPr>
          <p:cNvPr id="16" name="Text Placeholder 3"/>
          <p:cNvSpPr>
            <a:spLocks noGrp="1"/>
          </p:cNvSpPr>
          <p:nvPr>
            <p:ph type="body" sz="half" idx="13"/>
          </p:nvPr>
        </p:nvSpPr>
        <p:spPr>
          <a:xfrm>
            <a:off x="866441" y="4006728"/>
            <a:ext cx="6422005" cy="534121"/>
          </a:xfrm>
        </p:spPr>
        <p:txBody>
          <a:bodyPr anchor="b">
            <a:normAutofit/>
          </a:bodyPr>
          <a:lstStyle>
            <a:lvl1pPr marL="0" indent="0" algn="l" defTabSz="457200" rtl="0" eaLnBrk="1" latinLnBrk="0" hangingPunct="1">
              <a:buNone/>
              <a:defRPr lang="en-US" sz="2400" b="0" i="0" kern="1200" cap="none"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ext Placeholder 3"/>
          <p:cNvSpPr>
            <a:spLocks noGrp="1"/>
          </p:cNvSpPr>
          <p:nvPr>
            <p:ph type="body" sz="half" idx="2"/>
          </p:nvPr>
        </p:nvSpPr>
        <p:spPr>
          <a:xfrm>
            <a:off x="866440" y="4540849"/>
            <a:ext cx="6422005" cy="1484031"/>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14040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AC3F93-096F-4AFB-92EB-00FB9C6FF7BC}" type="datetimeFigureOut">
              <a:rPr lang="ar-SA" smtClean="0"/>
              <a:pPr/>
              <a:t>21/12/33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48303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42" name="Rectangle 4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p:cNvSpPr>
            <a:spLocks/>
          </p:cNvSpPr>
          <p:nvPr/>
        </p:nvSpPr>
        <p:spPr bwMode="auto">
          <a:xfrm>
            <a:off x="492642" y="1830271"/>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AC3F93-096F-4AFB-92EB-00FB9C6FF7BC}" type="datetimeFigureOut">
              <a:rPr lang="ar-SA" smtClean="0"/>
              <a:pPr/>
              <a:t>21/12/33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8"/>
          </p:nvPr>
        </p:nvSpPr>
        <p:spPr>
          <a:xfrm>
            <a:off x="866439" y="4837558"/>
            <a:ext cx="2309279"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3"/>
          <p:cNvSpPr>
            <a:spLocks noGrp="1"/>
          </p:cNvSpPr>
          <p:nvPr>
            <p:ph type="body" sz="half" idx="21"/>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6084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3874409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rot="5400000">
            <a:off x="1299309"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14867" y="402165"/>
            <a:ext cx="4610565"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0" name="Freeform 5"/>
          <p:cNvSpPr>
            <a:spLocks/>
          </p:cNvSpPr>
          <p:nvPr/>
        </p:nvSpPr>
        <p:spPr bwMode="auto">
          <a:xfrm rot="4966650">
            <a:off x="4673046" y="5107506"/>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6276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110487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pPr>
              <a:defRPr/>
            </a:pPr>
            <a:fld id="{F3305384-B308-4288-A2E7-D69AE0765D75}" type="slidenum">
              <a:rPr lang="en-US"/>
              <a:pPr>
                <a:defRPr/>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 xmlns:p14="http://schemas.microsoft.com/office/powerpoint/2010/main" val="1106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rtlCol="0">
            <a:normAutofit/>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8A5E1B6D-A347-406E-81B2-AA3DB1EE05E9}" type="slidenum">
              <a:rPr lang="en-US"/>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 xmlns:p14="http://schemas.microsoft.com/office/powerpoint/2010/main" val="199399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9"/>
          <p:cNvSpPr>
            <a:spLocks/>
          </p:cNvSpPr>
          <p:nvPr/>
        </p:nvSpPr>
        <p:spPr bwMode="auto">
          <a:xfrm rot="16200000">
            <a:off x="3105027"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5283673" y="402165"/>
            <a:ext cx="3465769"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5"/>
          <p:cNvSpPr>
            <a:spLocks/>
          </p:cNvSpPr>
          <p:nvPr/>
        </p:nvSpPr>
        <p:spPr bwMode="auto">
          <a:xfrm rot="15687606">
            <a:off x="3320102" y="145837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C3F93-096F-4AFB-92EB-00FB9C6FF7BC}" type="datetimeFigureOut">
              <a:rPr lang="ar-SA" smtClean="0"/>
              <a:pPr/>
              <a:t>21/12/33</a:t>
            </a:fld>
            <a:endParaRPr lang="ar-SA"/>
          </a:p>
        </p:txBody>
      </p:sp>
      <p:sp>
        <p:nvSpPr>
          <p:cNvPr id="5" name="Footer Placeholder 4"/>
          <p:cNvSpPr>
            <a:spLocks noGrp="1"/>
          </p:cNvSpPr>
          <p:nvPr>
            <p:ph type="ftr" sz="quarter" idx="11"/>
          </p:nvPr>
        </p:nvSpPr>
        <p:spPr/>
        <p:txBody>
          <a:bodyPr/>
          <a:lstStyle/>
          <a:p>
            <a:endParaRPr lang="ar-SA"/>
          </a:p>
        </p:txBody>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249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C3F93-096F-4AFB-92EB-00FB9C6FF7BC}" type="datetimeFigureOut">
              <a:rPr lang="ar-SA" smtClean="0"/>
              <a:pPr/>
              <a:t>21/12/33</a:t>
            </a:fld>
            <a:endParaRPr lang="ar-SA"/>
          </a:p>
        </p:txBody>
      </p:sp>
      <p:sp>
        <p:nvSpPr>
          <p:cNvPr id="6" name="Footer Placeholder 5"/>
          <p:cNvSpPr>
            <a:spLocks noGrp="1"/>
          </p:cNvSpPr>
          <p:nvPr>
            <p:ph type="ftr" sz="quarter" idx="11"/>
          </p:nvPr>
        </p:nvSpPr>
        <p:spPr/>
        <p:txBody>
          <a:bodyPr/>
          <a:lstStyle/>
          <a:p>
            <a:endParaRPr lang="ar-SA"/>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25163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AC3F93-096F-4AFB-92EB-00FB9C6FF7BC}" type="datetimeFigureOut">
              <a:rPr lang="ar-SA" smtClean="0"/>
              <a:pPr/>
              <a:t>21/12/33</a:t>
            </a:fld>
            <a:endParaRPr lang="ar-SA"/>
          </a:p>
        </p:txBody>
      </p:sp>
      <p:sp>
        <p:nvSpPr>
          <p:cNvPr id="8" name="Footer Placeholder 7"/>
          <p:cNvSpPr>
            <a:spLocks noGrp="1"/>
          </p:cNvSpPr>
          <p:nvPr>
            <p:ph type="ftr" sz="quarter" idx="11"/>
          </p:nvPr>
        </p:nvSpPr>
        <p:spPr/>
        <p:txBody>
          <a:bodyPr/>
          <a:lstStyle/>
          <a:p>
            <a:endParaRPr lang="ar-SA"/>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108995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AC3F93-096F-4AFB-92EB-00FB9C6FF7BC}" type="datetimeFigureOut">
              <a:rPr lang="ar-SA" smtClean="0"/>
              <a:pPr/>
              <a:t>21/12/33</a:t>
            </a:fld>
            <a:endParaRPr lang="ar-SA"/>
          </a:p>
        </p:txBody>
      </p:sp>
      <p:sp>
        <p:nvSpPr>
          <p:cNvPr id="4" name="Footer Placeholder 3"/>
          <p:cNvSpPr>
            <a:spLocks noGrp="1"/>
          </p:cNvSpPr>
          <p:nvPr>
            <p:ph type="ftr" sz="quarter" idx="11"/>
          </p:nvPr>
        </p:nvSpPr>
        <p:spPr/>
        <p:txBody>
          <a:bodyPr/>
          <a:lstStyle/>
          <a:p>
            <a:endParaRPr lang="ar-SA"/>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416165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448734" y="448733"/>
            <a:ext cx="8238066" cy="5952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CAC3F93-096F-4AFB-92EB-00FB9C6FF7BC}" type="datetimeFigureOut">
              <a:rPr lang="ar-SA" smtClean="0"/>
              <a:pPr/>
              <a:t>21/12/33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182632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83673" y="402165"/>
            <a:ext cx="3465769"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rot="16200000">
            <a:off x="2548536"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15687606">
            <a:off x="2769747" y="145837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0" y="3086845"/>
            <a:ext cx="2712589" cy="2938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C3F93-096F-4AFB-92EB-00FB9C6FF7BC}" type="datetimeFigureOut">
              <a:rPr lang="ar-SA" smtClean="0"/>
              <a:pPr/>
              <a:t>21/12/33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351156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83673" y="402165"/>
            <a:ext cx="3465769"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rot="16200000">
            <a:off x="2852610"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1591" y="3086100"/>
            <a:ext cx="3001938" cy="2451100"/>
          </a:xfrm>
        </p:spPr>
        <p:txBody>
          <a:bodyPr>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C3F93-096F-4AFB-92EB-00FB9C6FF7BC}" type="datetimeFigureOut">
              <a:rPr lang="ar-SA" smtClean="0"/>
              <a:pPr/>
              <a:t>21/12/33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706D55B-707E-4A9E-9784-B2979DB3E7B1}" type="slidenum">
              <a:rPr lang="ar-SA" smtClean="0"/>
              <a:pPr/>
              <a:t>‹#›</a:t>
            </a:fld>
            <a:endParaRPr lang="ar-SA"/>
          </a:p>
        </p:txBody>
      </p:sp>
      <p:sp>
        <p:nvSpPr>
          <p:cNvPr id="10" name="Freeform 5"/>
          <p:cNvSpPr>
            <a:spLocks/>
          </p:cNvSpPr>
          <p:nvPr/>
        </p:nvSpPr>
        <p:spPr bwMode="auto">
          <a:xfrm rot="15687606">
            <a:off x="3074559" y="145837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5620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5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29943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206766" y="8695691"/>
            <a:ext cx="1323471" cy="256920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5"/>
          <p:cNvSpPr>
            <a:spLocks noEditPoints="1"/>
          </p:cNvSpPr>
          <p:nvPr/>
        </p:nvSpPr>
        <p:spPr bwMode="auto">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cs typeface="Helvetica Light"/>
              </a:defRPr>
            </a:lvl1pPr>
          </a:lstStyle>
          <a:p>
            <a:fld id="{3CAC3F93-096F-4AFB-92EB-00FB9C6FF7BC}" type="datetimeFigureOut">
              <a:rPr lang="ar-SA" smtClean="0"/>
              <a:pPr/>
              <a:t>21/12/33</a:t>
            </a:fld>
            <a:endParaRPr lang="ar-SA"/>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latin typeface="+mn-lt"/>
                <a:cs typeface="Helvetica Light"/>
              </a:defRPr>
            </a:lvl1pPr>
          </a:lstStyle>
          <a:p>
            <a:endParaRPr lang="ar-SA"/>
          </a:p>
        </p:txBody>
      </p:sp>
      <p:sp>
        <p:nvSpPr>
          <p:cNvPr id="7" name="TextBox 6"/>
          <p:cNvSpPr txBox="1"/>
          <p:nvPr/>
        </p:nvSpPr>
        <p:spPr>
          <a:xfrm>
            <a:off x="6456601" y="5901645"/>
            <a:ext cx="184666" cy="369332"/>
          </a:xfrm>
          <a:prstGeom prst="rect">
            <a:avLst/>
          </a:prstGeom>
          <a:noFill/>
        </p:spPr>
        <p:txBody>
          <a:bodyPr wrap="none" rtlCol="0">
            <a:spAutoFit/>
          </a:bodyPr>
          <a:lstStyle/>
          <a:p>
            <a:endParaRPr lang="en-US" dirty="0"/>
          </a:p>
        </p:txBody>
      </p:sp>
      <p:sp>
        <p:nvSpPr>
          <p:cNvPr id="3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3706D55B-707E-4A9E-9784-B2979DB3E7B1}" type="slidenum">
              <a:rPr lang="ar-SA" smtClean="0"/>
              <a:pPr/>
              <a:t>‹#›</a:t>
            </a:fld>
            <a:endParaRPr lang="ar-SA"/>
          </a:p>
        </p:txBody>
      </p:sp>
    </p:spTree>
    <p:extLst>
      <p:ext uri="{BB962C8B-B14F-4D97-AF65-F5344CB8AC3E}">
        <p14:creationId xmlns="" xmlns:p14="http://schemas.microsoft.com/office/powerpoint/2010/main" val="377302134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Lst>
  <p:txStyles>
    <p:titleStyle>
      <a:lvl1pPr algn="l" defTabSz="457200" rtl="0" eaLnBrk="1" latinLnBrk="0" hangingPunct="1">
        <a:spcBef>
          <a:spcPct val="0"/>
        </a:spcBef>
        <a:buNone/>
        <a:defRPr sz="3200" b="0" i="0" kern="1200">
          <a:solidFill>
            <a:schemeClr val="tx2"/>
          </a:solidFill>
          <a:latin typeface="+mj-lt"/>
          <a:ea typeface="+mj-ea"/>
          <a:cs typeface="Helvetica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bg1">
              <a:lumMod val="65000"/>
              <a:lumOff val="35000"/>
            </a:schemeClr>
          </a:solidFill>
          <a:latin typeface="+mn-lt"/>
          <a:ea typeface="+mn-ea"/>
          <a:cs typeface="Helvetica Light"/>
        </a:defRPr>
      </a:lvl1pPr>
      <a:lvl2pPr marL="685800" indent="-283464"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bg1">
              <a:lumMod val="65000"/>
              <a:lumOff val="35000"/>
            </a:schemeClr>
          </a:solidFill>
          <a:latin typeface="+mn-lt"/>
          <a:ea typeface="+mn-ea"/>
          <a:cs typeface="Helvetica Light"/>
        </a:defRPr>
      </a:lvl2pPr>
      <a:lvl3pPr marL="96012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bg1">
              <a:lumMod val="65000"/>
              <a:lumOff val="35000"/>
            </a:schemeClr>
          </a:solidFill>
          <a:latin typeface="+mn-lt"/>
          <a:ea typeface="+mn-ea"/>
          <a:cs typeface="Helvetica Light"/>
        </a:defRPr>
      </a:lvl3pPr>
      <a:lvl4pPr marL="123444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bg1">
              <a:lumMod val="65000"/>
              <a:lumOff val="35000"/>
            </a:schemeClr>
          </a:solidFill>
          <a:latin typeface="+mn-lt"/>
          <a:ea typeface="+mn-ea"/>
          <a:cs typeface="Helvetica Light"/>
        </a:defRPr>
      </a:lvl4pPr>
      <a:lvl5pPr marL="150876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bg1">
              <a:lumMod val="65000"/>
              <a:lumOff val="35000"/>
            </a:schemeClr>
          </a:solidFill>
          <a:latin typeface="+mn-l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emedicine.medscape.com/article/232670-overview" TargetMode="External"/><Relationship Id="rId2" Type="http://schemas.openxmlformats.org/officeDocument/2006/relationships/hyperlink" Target="http://www.aafp.org/afp/2009/0215/p320.html" TargetMode="External"/><Relationship Id="rId1" Type="http://schemas.openxmlformats.org/officeDocument/2006/relationships/slideLayout" Target="../slideLayouts/slideLayout2.xml"/><Relationship Id="rId4" Type="http://schemas.openxmlformats.org/officeDocument/2006/relationships/hyperlink" Target="http://www.nhs.uk/conditions/otitis-media/pages/introduction.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solidFill>
                  <a:schemeClr val="accent1"/>
                </a:solidFill>
                <a:effectLst>
                  <a:outerShdw blurRad="38100" dist="38100" dir="2700000" algn="tl">
                    <a:srgbClr val="000000">
                      <a:alpha val="43137"/>
                    </a:srgbClr>
                  </a:outerShdw>
                </a:effectLst>
              </a:rPr>
              <a:t>U</a:t>
            </a:r>
            <a:r>
              <a:rPr lang="en-US" sz="6600" dirty="0" smtClean="0">
                <a:effectLst>
                  <a:outerShdw blurRad="38100" dist="38100" dir="2700000" algn="tl">
                    <a:srgbClr val="000000">
                      <a:alpha val="43137"/>
                    </a:srgbClr>
                  </a:outerShdw>
                </a:effectLst>
              </a:rPr>
              <a:t>pper </a:t>
            </a:r>
            <a:r>
              <a:rPr lang="en-US" sz="6600" dirty="0" smtClean="0">
                <a:solidFill>
                  <a:schemeClr val="accent1"/>
                </a:solidFill>
                <a:effectLst>
                  <a:outerShdw blurRad="38100" dist="38100" dir="2700000" algn="tl">
                    <a:srgbClr val="000000">
                      <a:alpha val="43137"/>
                    </a:srgbClr>
                  </a:outerShdw>
                </a:effectLst>
              </a:rPr>
              <a:t>R</a:t>
            </a:r>
            <a:r>
              <a:rPr lang="en-US" sz="6600" dirty="0" smtClean="0">
                <a:effectLst>
                  <a:outerShdw blurRad="38100" dist="38100" dir="2700000" algn="tl">
                    <a:srgbClr val="000000">
                      <a:alpha val="43137"/>
                    </a:srgbClr>
                  </a:outerShdw>
                </a:effectLst>
              </a:rPr>
              <a:t>espiratory </a:t>
            </a:r>
            <a:r>
              <a:rPr lang="en-US" sz="6600" dirty="0" smtClean="0">
                <a:solidFill>
                  <a:schemeClr val="accent1"/>
                </a:solidFill>
                <a:effectLst>
                  <a:outerShdw blurRad="38100" dist="38100" dir="2700000" algn="tl">
                    <a:srgbClr val="000000">
                      <a:alpha val="43137"/>
                    </a:srgbClr>
                  </a:outerShdw>
                </a:effectLst>
              </a:rPr>
              <a:t>T</a:t>
            </a:r>
            <a:r>
              <a:rPr lang="en-US" sz="6600" dirty="0" smtClean="0">
                <a:effectLst>
                  <a:outerShdw blurRad="38100" dist="38100" dir="2700000" algn="tl">
                    <a:srgbClr val="000000">
                      <a:alpha val="43137"/>
                    </a:srgbClr>
                  </a:outerShdw>
                </a:effectLst>
              </a:rPr>
              <a:t>ract </a:t>
            </a:r>
            <a:r>
              <a:rPr lang="en-US" sz="6600" dirty="0" smtClean="0">
                <a:solidFill>
                  <a:schemeClr val="accent1"/>
                </a:solidFill>
                <a:effectLst>
                  <a:outerShdw blurRad="38100" dist="38100" dir="2700000" algn="tl">
                    <a:srgbClr val="000000">
                      <a:alpha val="43137"/>
                    </a:srgbClr>
                  </a:outerShdw>
                </a:effectLst>
              </a:rPr>
              <a:t>I</a:t>
            </a:r>
            <a:r>
              <a:rPr lang="en-US" sz="6600" dirty="0" smtClean="0">
                <a:effectLst>
                  <a:outerShdw blurRad="38100" dist="38100" dir="2700000" algn="tl">
                    <a:srgbClr val="000000">
                      <a:alpha val="43137"/>
                    </a:srgbClr>
                  </a:outerShdw>
                </a:effectLst>
              </a:rPr>
              <a:t>nfection</a:t>
            </a:r>
            <a:endParaRPr lang="en-US" sz="6600"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77500" lnSpcReduction="20000"/>
          </a:bodyPr>
          <a:lstStyle/>
          <a:p>
            <a:pPr algn="just"/>
            <a:r>
              <a:rPr lang="en-US" dirty="0"/>
              <a:t>Hassan </a:t>
            </a:r>
            <a:r>
              <a:rPr lang="en-US" dirty="0" err="1" smtClean="0"/>
              <a:t>alhamdi</a:t>
            </a:r>
            <a:endParaRPr lang="en-US" dirty="0" smtClean="0"/>
          </a:p>
          <a:p>
            <a:pPr algn="just"/>
            <a:r>
              <a:rPr lang="en-US" dirty="0" smtClean="0"/>
              <a:t>Mohammad </a:t>
            </a:r>
            <a:r>
              <a:rPr lang="en-US" dirty="0" err="1" smtClean="0"/>
              <a:t>alfar</a:t>
            </a:r>
            <a:endParaRPr lang="en-US" dirty="0" smtClean="0"/>
          </a:p>
          <a:p>
            <a:pPr algn="just"/>
            <a:r>
              <a:rPr lang="en-US" dirty="0" err="1"/>
              <a:t>Sulaiman</a:t>
            </a:r>
            <a:r>
              <a:rPr lang="en-US" dirty="0"/>
              <a:t> </a:t>
            </a:r>
            <a:r>
              <a:rPr lang="en-US" dirty="0" smtClean="0"/>
              <a:t>Al-</a:t>
            </a:r>
            <a:r>
              <a:rPr lang="en-US" dirty="0" err="1" smtClean="0"/>
              <a:t>gabbas</a:t>
            </a:r>
            <a:r>
              <a:rPr lang="en-US" dirty="0" smtClean="0"/>
              <a:t> </a:t>
            </a:r>
            <a:endParaRPr lang="en-US" dirty="0"/>
          </a:p>
        </p:txBody>
      </p:sp>
    </p:spTree>
    <p:extLst>
      <p:ext uri="{BB962C8B-B14F-4D97-AF65-F5344CB8AC3E}">
        <p14:creationId xmlns="" xmlns:p14="http://schemas.microsoft.com/office/powerpoint/2010/main" val="78085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should ask about</a:t>
            </a:r>
            <a:endParaRPr lang="ar-SA" dirty="0"/>
          </a:p>
        </p:txBody>
      </p:sp>
      <p:sp>
        <p:nvSpPr>
          <p:cNvPr id="3" name="Content Placeholder 2"/>
          <p:cNvSpPr>
            <a:spLocks noGrp="1"/>
          </p:cNvSpPr>
          <p:nvPr>
            <p:ph idx="1"/>
          </p:nvPr>
        </p:nvSpPr>
        <p:spPr>
          <a:xfrm>
            <a:off x="866441" y="2489200"/>
            <a:ext cx="7377967" cy="3530600"/>
          </a:xfrm>
        </p:spPr>
        <p:txBody>
          <a:bodyPr>
            <a:noAutofit/>
          </a:bodyPr>
          <a:lstStyle/>
          <a:p>
            <a:pPr algn="l" rtl="0">
              <a:lnSpc>
                <a:spcPct val="80000"/>
              </a:lnSpc>
              <a:buFont typeface="Arial" pitchFamily="34" charset="0"/>
              <a:buChar char="•"/>
            </a:pPr>
            <a:r>
              <a:rPr lang="en-US" sz="2000" dirty="0" smtClean="0"/>
              <a:t>History of URTI or allergic rhinitis.</a:t>
            </a:r>
          </a:p>
          <a:p>
            <a:pPr algn="l" rtl="0">
              <a:lnSpc>
                <a:spcPct val="80000"/>
              </a:lnSpc>
              <a:buFont typeface="Arial" pitchFamily="34" charset="0"/>
              <a:buChar char="•"/>
            </a:pPr>
            <a:r>
              <a:rPr lang="en-US" sz="2000" dirty="0" smtClean="0"/>
              <a:t>History of sinusitis episodes that did not respond to antibiotic treatment.</a:t>
            </a:r>
          </a:p>
          <a:p>
            <a:pPr algn="l" rtl="0">
              <a:lnSpc>
                <a:spcPct val="80000"/>
              </a:lnSpc>
              <a:buFont typeface="Arial" pitchFamily="34" charset="0"/>
              <a:buChar char="•"/>
            </a:pPr>
            <a:r>
              <a:rPr lang="en-US" sz="2000" dirty="0" smtClean="0"/>
              <a:t>Any known structural abnormalities in the nose and face.</a:t>
            </a:r>
          </a:p>
          <a:p>
            <a:pPr algn="l" rtl="0">
              <a:lnSpc>
                <a:spcPct val="80000"/>
              </a:lnSpc>
              <a:buFont typeface="Arial" pitchFamily="34" charset="0"/>
              <a:buChar char="•"/>
            </a:pPr>
            <a:r>
              <a:rPr lang="en-US" sz="2000" dirty="0" smtClean="0"/>
              <a:t>History of pressure change.</a:t>
            </a:r>
          </a:p>
          <a:p>
            <a:pPr algn="l" rtl="0">
              <a:lnSpc>
                <a:spcPct val="80000"/>
              </a:lnSpc>
              <a:buFont typeface="Arial" pitchFamily="34" charset="0"/>
              <a:buChar char="•"/>
            </a:pPr>
            <a:r>
              <a:rPr lang="en-US" sz="2000" dirty="0" smtClean="0"/>
              <a:t>Pain, or tenderness over sinuses.</a:t>
            </a:r>
          </a:p>
          <a:p>
            <a:pPr algn="l" rtl="0">
              <a:lnSpc>
                <a:spcPct val="80000"/>
              </a:lnSpc>
              <a:buFont typeface="Arial" pitchFamily="34" charset="0"/>
              <a:buChar char="•"/>
            </a:pPr>
            <a:r>
              <a:rPr lang="en-US" sz="2000" dirty="0" smtClean="0"/>
              <a:t>Persistent nasal discharge, often purulent.</a:t>
            </a:r>
          </a:p>
          <a:p>
            <a:pPr algn="l" rtl="0">
              <a:lnSpc>
                <a:spcPct val="80000"/>
              </a:lnSpc>
              <a:buFont typeface="Arial" pitchFamily="34" charset="0"/>
              <a:buChar char="•"/>
            </a:pPr>
            <a:r>
              <a:rPr lang="en-US" sz="2000" dirty="0" smtClean="0"/>
              <a:t>Cough, worsens at night.</a:t>
            </a:r>
          </a:p>
          <a:p>
            <a:pPr algn="l" rtl="0">
              <a:lnSpc>
                <a:spcPct val="80000"/>
              </a:lnSpc>
              <a:buFont typeface="Arial" pitchFamily="34" charset="0"/>
              <a:buChar char="•"/>
            </a:pPr>
            <a:r>
              <a:rPr lang="en-US" sz="2000" dirty="0" smtClean="0"/>
              <a:t>Mouth breathing, snoring.</a:t>
            </a:r>
          </a:p>
          <a:p>
            <a:pPr algn="l" rtl="0">
              <a:lnSpc>
                <a:spcPct val="80000"/>
              </a:lnSpc>
              <a:buFont typeface="Arial" pitchFamily="34" charset="0"/>
              <a:buChar char="•"/>
            </a:pPr>
            <a:r>
              <a:rPr lang="en-US" sz="2000" dirty="0" smtClean="0"/>
              <a:t>Headache.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Examination</a:t>
            </a:r>
            <a:endParaRPr lang="ar-SA" dirty="0"/>
          </a:p>
        </p:txBody>
      </p:sp>
      <p:sp>
        <p:nvSpPr>
          <p:cNvPr id="3" name="Content Placeholder 2"/>
          <p:cNvSpPr>
            <a:spLocks noGrp="1"/>
          </p:cNvSpPr>
          <p:nvPr>
            <p:ph idx="1"/>
          </p:nvPr>
        </p:nvSpPr>
        <p:spPr>
          <a:xfrm>
            <a:off x="866441" y="2489200"/>
            <a:ext cx="7377967" cy="3530600"/>
          </a:xfrm>
        </p:spPr>
        <p:txBody>
          <a:bodyPr>
            <a:normAutofit/>
          </a:bodyPr>
          <a:lstStyle/>
          <a:p>
            <a:pPr algn="l" rtl="0">
              <a:buFont typeface="Arial" pitchFamily="34" charset="0"/>
              <a:buChar char="•"/>
            </a:pPr>
            <a:r>
              <a:rPr lang="en-US" sz="2400" dirty="0" smtClean="0"/>
              <a:t>Press the over the air sinuses to check for</a:t>
            </a:r>
          </a:p>
          <a:p>
            <a:pPr lvl="1" algn="l" rtl="0">
              <a:buFont typeface="Courier New" pitchFamily="49" charset="0"/>
              <a:buChar char="o"/>
            </a:pPr>
            <a:r>
              <a:rPr lang="en-US" sz="2000" dirty="0" smtClean="0"/>
              <a:t>Tenderness </a:t>
            </a:r>
          </a:p>
          <a:p>
            <a:pPr lvl="1" algn="l" rtl="0">
              <a:buFont typeface="Courier New" pitchFamily="49" charset="0"/>
              <a:buChar char="o"/>
            </a:pPr>
            <a:r>
              <a:rPr lang="en-US" sz="2000" dirty="0" smtClean="0"/>
              <a:t>yellow to yellow-green nasal discharge</a:t>
            </a:r>
          </a:p>
          <a:p>
            <a:pPr algn="l" rtl="0">
              <a:buFont typeface="Arial" pitchFamily="34" charset="0"/>
              <a:buChar char="•"/>
            </a:pPr>
            <a:r>
              <a:rPr lang="en-US" sz="2400" dirty="0" smtClean="0"/>
              <a:t>Check the inside of the nasal passages </a:t>
            </a:r>
            <a:r>
              <a:rPr lang="en-US" sz="2400" dirty="0" smtClean="0"/>
              <a:t>by torch to </a:t>
            </a:r>
            <a:r>
              <a:rPr lang="en-US" sz="2400" dirty="0" smtClean="0"/>
              <a:t>check the mucus and look for any structural abnormalities.</a:t>
            </a:r>
            <a:endParaRPr lang="ar-SA"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assessments</a:t>
            </a:r>
            <a:endParaRPr lang="ar-SA" dirty="0"/>
          </a:p>
        </p:txBody>
      </p:sp>
      <p:sp>
        <p:nvSpPr>
          <p:cNvPr id="3" name="Content Placeholder 2"/>
          <p:cNvSpPr>
            <a:spLocks noGrp="1"/>
          </p:cNvSpPr>
          <p:nvPr>
            <p:ph idx="1"/>
          </p:nvPr>
        </p:nvSpPr>
        <p:spPr>
          <a:xfrm>
            <a:off x="866441" y="2489200"/>
            <a:ext cx="6945919" cy="3530600"/>
          </a:xfrm>
        </p:spPr>
        <p:txBody>
          <a:bodyPr>
            <a:normAutofit/>
          </a:bodyPr>
          <a:lstStyle/>
          <a:p>
            <a:r>
              <a:rPr lang="en-US" sz="2400" dirty="0" smtClean="0"/>
              <a:t>Not recommended:</a:t>
            </a:r>
          </a:p>
          <a:p>
            <a:pPr lvl="1"/>
            <a:r>
              <a:rPr lang="en-US" sz="2400" dirty="0" smtClean="0"/>
              <a:t>Radiographic </a:t>
            </a:r>
            <a:r>
              <a:rPr lang="en-US" sz="2400" dirty="0" smtClean="0"/>
              <a:t>imaging x-ray</a:t>
            </a:r>
            <a:endParaRPr lang="en-US" sz="2400" dirty="0" smtClean="0"/>
          </a:p>
          <a:p>
            <a:pPr lvl="1"/>
            <a:r>
              <a:rPr lang="en-US" sz="2400" dirty="0" smtClean="0"/>
              <a:t> CT ( except in patient with severe disease, those who are </a:t>
            </a:r>
            <a:r>
              <a:rPr lang="en-US" sz="2400" dirty="0" err="1" smtClean="0"/>
              <a:t>immunocompromised</a:t>
            </a:r>
            <a:r>
              <a:rPr lang="en-US" sz="2400" dirty="0" smtClean="0"/>
              <a:t> and those with suspected complication).</a:t>
            </a:r>
            <a:endParaRPr lang="ar-SA"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a:t>
            </a:r>
            <a:r>
              <a:rPr lang="en-US" sz="2800" dirty="0" err="1" smtClean="0"/>
              <a:t>x</a:t>
            </a:r>
            <a:endParaRPr lang="ar-SA" dirty="0"/>
          </a:p>
        </p:txBody>
      </p:sp>
      <p:sp>
        <p:nvSpPr>
          <p:cNvPr id="3" name="Content Placeholder 2"/>
          <p:cNvSpPr>
            <a:spLocks noGrp="1"/>
          </p:cNvSpPr>
          <p:nvPr>
            <p:ph idx="1"/>
          </p:nvPr>
        </p:nvSpPr>
        <p:spPr/>
        <p:txBody>
          <a:bodyPr>
            <a:normAutofit/>
          </a:bodyPr>
          <a:lstStyle/>
          <a:p>
            <a:pPr algn="l" rtl="0">
              <a:buFont typeface="Arial" pitchFamily="34" charset="0"/>
              <a:buChar char="•"/>
            </a:pPr>
            <a:r>
              <a:rPr lang="en-US" dirty="0" smtClean="0"/>
              <a:t>Allergic and Environmental Asthma</a:t>
            </a:r>
          </a:p>
          <a:p>
            <a:pPr algn="l" rtl="0">
              <a:buFont typeface="Arial" pitchFamily="34" charset="0"/>
              <a:buChar char="•"/>
            </a:pPr>
            <a:r>
              <a:rPr lang="en-US" dirty="0" smtClean="0"/>
              <a:t>Influenza</a:t>
            </a:r>
          </a:p>
          <a:p>
            <a:pPr algn="l" rtl="0">
              <a:buFont typeface="Arial" pitchFamily="34" charset="0"/>
              <a:buChar char="•"/>
            </a:pPr>
            <a:r>
              <a:rPr lang="en-US" dirty="0" smtClean="0"/>
              <a:t>Bronchitis</a:t>
            </a:r>
          </a:p>
          <a:p>
            <a:pPr algn="l" rtl="0">
              <a:buFont typeface="Arial" pitchFamily="34" charset="0"/>
              <a:buChar char="•"/>
            </a:pPr>
            <a:r>
              <a:rPr lang="en-US" dirty="0" smtClean="0"/>
              <a:t>Headache</a:t>
            </a:r>
          </a:p>
          <a:p>
            <a:pPr lvl="1">
              <a:buFont typeface="Arial" pitchFamily="34" charset="0"/>
              <a:buChar char="•"/>
            </a:pPr>
            <a:r>
              <a:rPr lang="en-US" dirty="0" smtClean="0"/>
              <a:t>Cluster</a:t>
            </a:r>
            <a:endParaRPr lang="en-US" dirty="0" smtClean="0"/>
          </a:p>
          <a:p>
            <a:pPr lvl="1">
              <a:buFont typeface="Arial" pitchFamily="34" charset="0"/>
              <a:buChar char="•"/>
            </a:pPr>
            <a:r>
              <a:rPr lang="en-US" dirty="0" smtClean="0"/>
              <a:t>Tension</a:t>
            </a:r>
            <a:endParaRPr lang="en-US" dirty="0" smtClean="0"/>
          </a:p>
          <a:p>
            <a:pPr lvl="1">
              <a:buFont typeface="Arial" pitchFamily="34" charset="0"/>
              <a:buChar char="•"/>
            </a:pPr>
            <a:r>
              <a:rPr lang="en-US" dirty="0" smtClean="0"/>
              <a:t>Migraine </a:t>
            </a:r>
          </a:p>
          <a:p>
            <a:pPr algn="l" rtl="0">
              <a:buFont typeface="Arial" pitchFamily="34" charset="0"/>
              <a:buChar char="•"/>
            </a:pPr>
            <a:r>
              <a:rPr lang="en-US" dirty="0" err="1" smtClean="0"/>
              <a:t>Otitis</a:t>
            </a:r>
            <a:r>
              <a:rPr lang="en-US" dirty="0" smtClean="0"/>
              <a:t> </a:t>
            </a:r>
            <a:r>
              <a:rPr lang="en-US" dirty="0" smtClean="0"/>
              <a:t>Media</a:t>
            </a:r>
          </a:p>
          <a:p>
            <a:pPr>
              <a:buFont typeface="Arial" pitchFamily="34" charset="0"/>
              <a:buChar char="•"/>
            </a:pPr>
            <a:r>
              <a:rPr lang="en-US" dirty="0" smtClean="0"/>
              <a:t>Allergic r</a:t>
            </a:r>
            <a:r>
              <a:rPr lang="en-US" dirty="0" smtClean="0"/>
              <a:t>hinitis</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Management</a:t>
            </a:r>
            <a:endParaRPr lang="ar-SA" dirty="0">
              <a:solidFill>
                <a:schemeClr val="accent1"/>
              </a:solidFill>
            </a:endParaRPr>
          </a:p>
        </p:txBody>
      </p:sp>
      <p:sp>
        <p:nvSpPr>
          <p:cNvPr id="6" name="Text Placeholder 5"/>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73912" cy="709865"/>
          </a:xfrm>
        </p:spPr>
        <p:txBody>
          <a:bodyPr/>
          <a:lstStyle/>
          <a:p>
            <a:r>
              <a:rPr lang="en-US" dirty="0" smtClean="0"/>
              <a:t>Non-Pharmacological</a:t>
            </a:r>
            <a:endParaRPr lang="ar-SA" dirty="0"/>
          </a:p>
        </p:txBody>
      </p:sp>
      <p:sp>
        <p:nvSpPr>
          <p:cNvPr id="3" name="Content Placeholder 2"/>
          <p:cNvSpPr>
            <a:spLocks noGrp="1"/>
          </p:cNvSpPr>
          <p:nvPr>
            <p:ph idx="1"/>
          </p:nvPr>
        </p:nvSpPr>
        <p:spPr>
          <a:xfrm>
            <a:off x="866441" y="2489200"/>
            <a:ext cx="7377967" cy="3530600"/>
          </a:xfrm>
        </p:spPr>
        <p:txBody>
          <a:bodyPr>
            <a:normAutofit/>
          </a:bodyPr>
          <a:lstStyle/>
          <a:p>
            <a:pPr>
              <a:buFont typeface="Arial" pitchFamily="34" charset="0"/>
              <a:buChar char="•"/>
            </a:pPr>
            <a:r>
              <a:rPr lang="en-US" sz="2400" dirty="0" smtClean="0"/>
              <a:t>Drink plenty of fluids to dilute the mucus.</a:t>
            </a:r>
          </a:p>
          <a:p>
            <a:pPr algn="l" rtl="0">
              <a:buFont typeface="Arial" pitchFamily="34" charset="0"/>
              <a:buChar char="•"/>
            </a:pPr>
            <a:r>
              <a:rPr lang="en-US" sz="2400" dirty="0" smtClean="0"/>
              <a:t>Apply a warm, moist </a:t>
            </a:r>
            <a:r>
              <a:rPr lang="en-US" sz="2400" dirty="0" smtClean="0"/>
              <a:t>wash cloth on the face </a:t>
            </a:r>
            <a:r>
              <a:rPr lang="en-US" sz="2400" dirty="0" smtClean="0"/>
              <a:t>several times a day.</a:t>
            </a:r>
          </a:p>
          <a:p>
            <a:pPr algn="l" rtl="0">
              <a:buFont typeface="Arial" pitchFamily="34" charset="0"/>
              <a:buChar char="•"/>
            </a:pPr>
            <a:r>
              <a:rPr lang="en-US" sz="2400" dirty="0" smtClean="0"/>
              <a:t>Inhale steam 2 - 4 times per day </a:t>
            </a:r>
          </a:p>
          <a:p>
            <a:pPr algn="l" rtl="0">
              <a:buFont typeface="Arial" pitchFamily="34" charset="0"/>
              <a:buChar char="•"/>
            </a:pPr>
            <a:r>
              <a:rPr lang="en-US" sz="2400" dirty="0" smtClean="0"/>
              <a:t>A nasal wash (saline solution) can be helpful for removing mucus from the nose and relieving sinusitis symptoms.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4" descr="C:\Users\Hassan\Desktop\Steaming-during-sinusitis.jpg"/>
          <p:cNvPicPr>
            <a:picLocks noGrp="1" noChangeAspect="1" noChangeArrowheads="1"/>
          </p:cNvPicPr>
          <p:nvPr>
            <p:ph sz="half" idx="2"/>
          </p:nvPr>
        </p:nvPicPr>
        <p:blipFill>
          <a:blip r:embed="rId2" cstate="print"/>
          <a:srcRect/>
          <a:stretch>
            <a:fillRect/>
          </a:stretch>
        </p:blipFill>
        <p:spPr bwMode="auto">
          <a:xfrm>
            <a:off x="5029994" y="2825750"/>
            <a:ext cx="28575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5" descr="C:\Users\Hassan\Desktop\Sinus-Infection2-339x254.jpg"/>
          <p:cNvPicPr>
            <a:picLocks noGrp="1" noChangeAspect="1" noChangeArrowheads="1"/>
          </p:cNvPicPr>
          <p:nvPr>
            <p:ph sz="half" idx="1"/>
          </p:nvPr>
        </p:nvPicPr>
        <p:blipFill>
          <a:blip r:embed="rId3" cstate="print"/>
          <a:srcRect/>
          <a:stretch>
            <a:fillRect/>
          </a:stretch>
        </p:blipFill>
        <p:spPr bwMode="auto">
          <a:xfrm>
            <a:off x="1070769" y="3044825"/>
            <a:ext cx="3228975" cy="2419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a:t>
            </a:r>
            <a:endParaRPr lang="ar-SA" dirty="0"/>
          </a:p>
        </p:txBody>
      </p:sp>
      <p:sp>
        <p:nvSpPr>
          <p:cNvPr id="3" name="Content Placeholder 2"/>
          <p:cNvSpPr>
            <a:spLocks noGrp="1"/>
          </p:cNvSpPr>
          <p:nvPr>
            <p:ph idx="1"/>
          </p:nvPr>
        </p:nvSpPr>
        <p:spPr>
          <a:xfrm>
            <a:off x="866441" y="2489200"/>
            <a:ext cx="7521983" cy="3530600"/>
          </a:xfrm>
        </p:spPr>
        <p:txBody>
          <a:bodyPr>
            <a:normAutofit/>
          </a:bodyPr>
          <a:lstStyle/>
          <a:p>
            <a:pPr algn="l" rtl="0">
              <a:buFont typeface="Arial" pitchFamily="34" charset="0"/>
              <a:buChar char="•"/>
            </a:pPr>
            <a:r>
              <a:rPr lang="en-US" sz="2400" dirty="0" smtClean="0"/>
              <a:t>After using non pharmacological methods </a:t>
            </a:r>
            <a:r>
              <a:rPr lang="en-US" sz="2400" dirty="0" smtClean="0"/>
              <a:t>we </a:t>
            </a:r>
            <a:r>
              <a:rPr lang="en-US" sz="2400" dirty="0" smtClean="0"/>
              <a:t>may advise analgesics( </a:t>
            </a:r>
            <a:r>
              <a:rPr lang="en-US" sz="2400" dirty="0" err="1" smtClean="0"/>
              <a:t>paracetamol</a:t>
            </a:r>
            <a:r>
              <a:rPr lang="en-US" sz="2400" dirty="0" smtClean="0"/>
              <a:t>+/- ibuprofen)</a:t>
            </a:r>
          </a:p>
          <a:p>
            <a:pPr algn="l" rtl="0">
              <a:buFont typeface="Arial" pitchFamily="34" charset="0"/>
              <a:buChar char="•"/>
            </a:pPr>
            <a:r>
              <a:rPr lang="en-US" sz="2400" dirty="0" smtClean="0"/>
              <a:t>Decongestant (little evidence of effectiveness).</a:t>
            </a:r>
          </a:p>
          <a:p>
            <a:pPr algn="l" rtl="0">
              <a:buFont typeface="Arial" pitchFamily="34" charset="0"/>
              <a:buChar char="•"/>
            </a:pPr>
            <a:r>
              <a:rPr lang="en-US" sz="2400" dirty="0" err="1" smtClean="0"/>
              <a:t>Steriodal</a:t>
            </a:r>
            <a:r>
              <a:rPr lang="en-US" sz="2400" dirty="0" smtClean="0"/>
              <a:t> nasal spray (</a:t>
            </a:r>
            <a:r>
              <a:rPr lang="en-US" sz="2400" dirty="0" err="1" smtClean="0"/>
              <a:t>e.G.</a:t>
            </a:r>
            <a:r>
              <a:rPr lang="en-US" sz="2400" dirty="0" smtClean="0"/>
              <a:t> </a:t>
            </a:r>
            <a:r>
              <a:rPr lang="en-US" sz="2400" dirty="0" err="1" smtClean="0"/>
              <a:t>Beclometasone</a:t>
            </a:r>
            <a:r>
              <a:rPr lang="en-US" sz="2400" dirty="0" smtClean="0"/>
              <a:t> 2 puffs in each nostril twice daily)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a:t>
            </a:r>
            <a:endParaRPr lang="ar-SA" dirty="0"/>
          </a:p>
        </p:txBody>
      </p:sp>
      <p:sp>
        <p:nvSpPr>
          <p:cNvPr id="3" name="Content Placeholder 2"/>
          <p:cNvSpPr>
            <a:spLocks noGrp="1"/>
          </p:cNvSpPr>
          <p:nvPr>
            <p:ph idx="1"/>
          </p:nvPr>
        </p:nvSpPr>
        <p:spPr>
          <a:xfrm>
            <a:off x="866441" y="2276872"/>
            <a:ext cx="7449975" cy="3530600"/>
          </a:xfrm>
        </p:spPr>
        <p:txBody>
          <a:bodyPr>
            <a:noAutofit/>
          </a:bodyPr>
          <a:lstStyle/>
          <a:p>
            <a:pPr algn="l" rtl="0">
              <a:buFont typeface="Arial" pitchFamily="34" charset="0"/>
              <a:buChar char="•"/>
            </a:pPr>
            <a:r>
              <a:rPr lang="en-US" sz="2000" dirty="0" smtClean="0"/>
              <a:t>If:</a:t>
            </a:r>
          </a:p>
          <a:p>
            <a:pPr lvl="1" algn="l" rtl="0">
              <a:buFont typeface="Courier New" pitchFamily="49" charset="0"/>
              <a:buChar char="o"/>
            </a:pPr>
            <a:r>
              <a:rPr lang="en-US" sz="1800" dirty="0" smtClean="0"/>
              <a:t>The symptoms does not improve for 7-10 days.</a:t>
            </a:r>
          </a:p>
          <a:p>
            <a:pPr lvl="1" algn="l" rtl="0">
              <a:buFont typeface="Courier New" pitchFamily="49" charset="0"/>
              <a:buChar char="o"/>
            </a:pPr>
            <a:r>
              <a:rPr lang="en-US" sz="1800" dirty="0" smtClean="0"/>
              <a:t>Sever symptoms.</a:t>
            </a:r>
          </a:p>
          <a:p>
            <a:pPr lvl="1" algn="l" rtl="0">
              <a:buFont typeface="Courier New" pitchFamily="49" charset="0"/>
              <a:buChar char="o"/>
            </a:pPr>
            <a:r>
              <a:rPr lang="en-US" sz="1800" dirty="0" smtClean="0"/>
              <a:t>Frontal air sinus.</a:t>
            </a:r>
          </a:p>
          <a:p>
            <a:r>
              <a:rPr lang="en-US" sz="2000" dirty="0" smtClean="0"/>
              <a:t>Amoxicillin 500 mg tab three times per day x 10-14 days, or 875 mg tab two times per day x 10-14 days. </a:t>
            </a:r>
          </a:p>
          <a:p>
            <a:r>
              <a:rPr lang="en-US" sz="2000" dirty="0" smtClean="0"/>
              <a:t>In case of allergic to amoxicillin use </a:t>
            </a:r>
            <a:r>
              <a:rPr lang="en-US" sz="2000" dirty="0" smtClean="0">
                <a:sym typeface="Wingdings" pitchFamily="2" charset="2"/>
              </a:rPr>
              <a:t>erythromycin.</a:t>
            </a:r>
            <a:r>
              <a:rPr lang="en-US" sz="2000" dirty="0" smtClean="0"/>
              <a:t> </a:t>
            </a:r>
          </a:p>
          <a:p>
            <a:pPr algn="l" rtl="0">
              <a:buFont typeface="Arial" pitchFamily="34" charset="0"/>
              <a:buChar char="•"/>
            </a:pPr>
            <a:r>
              <a:rPr lang="en-US" sz="2000" dirty="0" smtClean="0"/>
              <a:t>Based on recent theories on the role that fungus may play in the development of chronic sinusitis, antifungal treatments have been used, on a trial basis. These trials have had mixed results(2008).</a:t>
            </a:r>
            <a:endParaRPr lang="ar-SA"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a:t>
            </a:r>
            <a:endParaRPr lang="ar-SA" dirty="0"/>
          </a:p>
        </p:txBody>
      </p:sp>
      <p:sp>
        <p:nvSpPr>
          <p:cNvPr id="3" name="Content Placeholder 2"/>
          <p:cNvSpPr>
            <a:spLocks noGrp="1"/>
          </p:cNvSpPr>
          <p:nvPr>
            <p:ph idx="1"/>
          </p:nvPr>
        </p:nvSpPr>
        <p:spPr>
          <a:xfrm>
            <a:off x="866441" y="2489200"/>
            <a:ext cx="7377967" cy="3530600"/>
          </a:xfrm>
        </p:spPr>
        <p:txBody>
          <a:bodyPr>
            <a:noAutofit/>
          </a:bodyPr>
          <a:lstStyle/>
          <a:p>
            <a:pPr algn="l" rtl="0">
              <a:buFont typeface="Arial" pitchFamily="34" charset="0"/>
              <a:buChar char="•"/>
            </a:pPr>
            <a:r>
              <a:rPr lang="en-US" sz="2800" dirty="0" smtClean="0"/>
              <a:t>Recommended in any of the following cases: </a:t>
            </a:r>
          </a:p>
          <a:p>
            <a:pPr lvl="1" algn="l" rtl="0">
              <a:buFont typeface="Courier New" pitchFamily="49" charset="0"/>
              <a:buChar char="o"/>
            </a:pPr>
            <a:r>
              <a:rPr lang="en-US" sz="2400" dirty="0" smtClean="0"/>
              <a:t>When continued deterioration occurs with appropriate antibiotic therapy.</a:t>
            </a:r>
          </a:p>
          <a:p>
            <a:pPr lvl="1" algn="l" rtl="0">
              <a:buFont typeface="Courier New" pitchFamily="49" charset="0"/>
              <a:buChar char="o"/>
            </a:pPr>
            <a:r>
              <a:rPr lang="en-US" sz="2400" dirty="0" smtClean="0"/>
              <a:t>When episodes of sinusitis recur.</a:t>
            </a:r>
          </a:p>
          <a:p>
            <a:pPr lvl="1" algn="l" rtl="0">
              <a:buFont typeface="Courier New" pitchFamily="49" charset="0"/>
              <a:buChar char="o"/>
            </a:pPr>
            <a:r>
              <a:rPr lang="en-US" sz="2400" dirty="0" smtClean="0"/>
              <a:t>When comorbid immunodeficiency, nosocomial infection, or complications of sinusitis are present.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ar-SA" dirty="0"/>
          </a:p>
        </p:txBody>
      </p:sp>
      <p:sp>
        <p:nvSpPr>
          <p:cNvPr id="3" name="Content Placeholder 2"/>
          <p:cNvSpPr>
            <a:spLocks noGrp="1"/>
          </p:cNvSpPr>
          <p:nvPr>
            <p:ph idx="1"/>
          </p:nvPr>
        </p:nvSpPr>
        <p:spPr/>
        <p:txBody>
          <a:bodyPr>
            <a:normAutofit/>
          </a:bodyPr>
          <a:lstStyle/>
          <a:p>
            <a:r>
              <a:rPr lang="en-US" sz="2400" dirty="0" smtClean="0"/>
              <a:t>Overview of:</a:t>
            </a:r>
          </a:p>
          <a:p>
            <a:pPr lvl="1"/>
            <a:r>
              <a:rPr lang="en-US" sz="2400" dirty="0" smtClean="0"/>
              <a:t>Sinusitis </a:t>
            </a:r>
          </a:p>
          <a:p>
            <a:pPr lvl="1"/>
            <a:r>
              <a:rPr lang="en-US" sz="2400" dirty="0" smtClean="0"/>
              <a:t>Sore throat </a:t>
            </a:r>
          </a:p>
          <a:p>
            <a:pPr lvl="1"/>
            <a:r>
              <a:rPr lang="en-US" sz="2400" dirty="0" err="1" smtClean="0"/>
              <a:t>Otitis</a:t>
            </a:r>
            <a:r>
              <a:rPr lang="en-US" sz="2400" dirty="0" smtClean="0"/>
              <a:t> media</a:t>
            </a:r>
          </a:p>
          <a:p>
            <a:r>
              <a:rPr lang="en-US" sz="2400" dirty="0" smtClean="0"/>
              <a:t>Bacterial </a:t>
            </a:r>
            <a:r>
              <a:rPr lang="en-US" sz="2400" dirty="0" err="1" smtClean="0"/>
              <a:t>vs</a:t>
            </a:r>
            <a:r>
              <a:rPr lang="en-US" sz="2400" dirty="0" smtClean="0"/>
              <a:t> Viral</a:t>
            </a:r>
          </a:p>
          <a:p>
            <a:r>
              <a:rPr lang="en-US" sz="2400" dirty="0" smtClean="0"/>
              <a:t>Antibiotic??</a:t>
            </a:r>
            <a:endParaRPr lang="ar-SA" sz="2400" dirty="0" smtClean="0"/>
          </a:p>
          <a:p>
            <a:pPr lvl="1">
              <a:buNone/>
            </a:pPr>
            <a:endParaRPr lang="en-US" sz="2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Complication</a:t>
            </a:r>
            <a:endParaRPr lang="ar-SA" dirty="0"/>
          </a:p>
        </p:txBody>
      </p:sp>
      <p:sp>
        <p:nvSpPr>
          <p:cNvPr id="3" name="Content Placeholder 2"/>
          <p:cNvSpPr>
            <a:spLocks noGrp="1"/>
          </p:cNvSpPr>
          <p:nvPr>
            <p:ph sz="half" idx="1"/>
          </p:nvPr>
        </p:nvSpPr>
        <p:spPr/>
        <p:txBody>
          <a:bodyPr>
            <a:noAutofit/>
          </a:bodyPr>
          <a:lstStyle/>
          <a:p>
            <a:pPr algn="l" rtl="0">
              <a:buFont typeface="Arial" pitchFamily="34" charset="0"/>
              <a:buChar char="•"/>
            </a:pPr>
            <a:r>
              <a:rPr lang="en-US" sz="2000" dirty="0" smtClean="0"/>
              <a:t>Acute orbital complications:</a:t>
            </a:r>
          </a:p>
          <a:p>
            <a:pPr lvl="1" algn="l" rtl="0">
              <a:buFont typeface="Courier New" pitchFamily="49" charset="0"/>
              <a:buChar char="o"/>
            </a:pPr>
            <a:r>
              <a:rPr lang="en-US" sz="2000" dirty="0" err="1" smtClean="0"/>
              <a:t>Cellulitis</a:t>
            </a:r>
            <a:r>
              <a:rPr lang="en-US" sz="2000" dirty="0" smtClean="0"/>
              <a:t>.</a:t>
            </a:r>
          </a:p>
          <a:p>
            <a:pPr lvl="1" algn="l" rtl="0">
              <a:buFont typeface="Courier New" pitchFamily="49" charset="0"/>
              <a:buChar char="o"/>
            </a:pPr>
            <a:r>
              <a:rPr lang="en-US" sz="2000" dirty="0" err="1" smtClean="0"/>
              <a:t>Ophthalmoplegia</a:t>
            </a:r>
            <a:r>
              <a:rPr lang="en-US" sz="2000" dirty="0" smtClean="0"/>
              <a:t>.</a:t>
            </a:r>
          </a:p>
          <a:p>
            <a:pPr lvl="1" algn="l" rtl="0">
              <a:buFont typeface="Courier New" pitchFamily="49" charset="0"/>
              <a:buChar char="o"/>
            </a:pPr>
            <a:r>
              <a:rPr lang="en-US" sz="2000" dirty="0" err="1"/>
              <a:t>S</a:t>
            </a:r>
            <a:r>
              <a:rPr lang="en-US" sz="2000" dirty="0" err="1" smtClean="0"/>
              <a:t>ubperiosteal</a:t>
            </a:r>
            <a:r>
              <a:rPr lang="en-US" sz="2000" dirty="0" smtClean="0"/>
              <a:t> abscess.</a:t>
            </a:r>
          </a:p>
          <a:p>
            <a:pPr lvl="1" algn="l" rtl="0">
              <a:buFont typeface="Courier New" pitchFamily="49" charset="0"/>
              <a:buChar char="o"/>
            </a:pPr>
            <a:r>
              <a:rPr lang="en-US" sz="2000" dirty="0" smtClean="0"/>
              <a:t>Orbital abscess.</a:t>
            </a:r>
          </a:p>
        </p:txBody>
      </p:sp>
      <p:sp>
        <p:nvSpPr>
          <p:cNvPr id="5" name="Content Placeholder 4"/>
          <p:cNvSpPr>
            <a:spLocks noGrp="1"/>
          </p:cNvSpPr>
          <p:nvPr>
            <p:ph sz="half" idx="2"/>
          </p:nvPr>
        </p:nvSpPr>
        <p:spPr/>
        <p:txBody>
          <a:bodyPr/>
          <a:lstStyle/>
          <a:p>
            <a:pPr lvl="0">
              <a:buFont typeface="Arial" pitchFamily="34" charset="0"/>
              <a:buChar char="•"/>
            </a:pPr>
            <a:r>
              <a:rPr lang="en-US" sz="2000" dirty="0">
                <a:solidFill>
                  <a:schemeClr val="tx2">
                    <a:lumMod val="50000"/>
                  </a:schemeClr>
                </a:solidFill>
              </a:rPr>
              <a:t>Intracranial complication(3.7%):</a:t>
            </a:r>
          </a:p>
          <a:p>
            <a:pPr lvl="1">
              <a:buFont typeface="Courier New" pitchFamily="49" charset="0"/>
              <a:buChar char="o"/>
            </a:pPr>
            <a:r>
              <a:rPr lang="en-US" sz="2000" dirty="0">
                <a:solidFill>
                  <a:schemeClr val="tx2">
                    <a:lumMod val="50000"/>
                  </a:schemeClr>
                </a:solidFill>
              </a:rPr>
              <a:t>Meningitis.</a:t>
            </a:r>
          </a:p>
          <a:p>
            <a:pPr lvl="1">
              <a:buFont typeface="Courier New" pitchFamily="49" charset="0"/>
              <a:buChar char="o"/>
            </a:pPr>
            <a:r>
              <a:rPr lang="en-US" sz="2000" dirty="0">
                <a:solidFill>
                  <a:schemeClr val="tx2">
                    <a:lumMod val="50000"/>
                  </a:schemeClr>
                </a:solidFill>
              </a:rPr>
              <a:t>Encephalitis.</a:t>
            </a:r>
          </a:p>
          <a:p>
            <a:pPr lvl="1">
              <a:buFont typeface="Courier New" pitchFamily="49" charset="0"/>
              <a:buChar char="o"/>
            </a:pPr>
            <a:r>
              <a:rPr lang="en-US" sz="2000" dirty="0">
                <a:solidFill>
                  <a:schemeClr val="tx2">
                    <a:lumMod val="50000"/>
                  </a:schemeClr>
                </a:solidFill>
              </a:rPr>
              <a:t>Cavernous or sagittal sinus thrombosis.</a:t>
            </a:r>
          </a:p>
          <a:p>
            <a:pPr lvl="1">
              <a:buFont typeface="Courier New" pitchFamily="49" charset="0"/>
              <a:buChar char="o"/>
            </a:pPr>
            <a:r>
              <a:rPr lang="en-US" sz="2000" dirty="0">
                <a:solidFill>
                  <a:schemeClr val="tx2">
                    <a:lumMod val="50000"/>
                  </a:schemeClr>
                </a:solidFill>
              </a:rPr>
              <a:t>Extradural, subdural, or </a:t>
            </a:r>
            <a:r>
              <a:rPr lang="en-US" sz="2000" dirty="0" err="1">
                <a:solidFill>
                  <a:schemeClr val="tx2">
                    <a:lumMod val="50000"/>
                  </a:schemeClr>
                </a:solidFill>
              </a:rPr>
              <a:t>intracerebral</a:t>
            </a:r>
            <a:r>
              <a:rPr lang="en-US" sz="2000" dirty="0">
                <a:solidFill>
                  <a:schemeClr val="tx2">
                    <a:lumMod val="50000"/>
                  </a:schemeClr>
                </a:solidFill>
              </a:rPr>
              <a:t> abscesses.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ar-SA" dirty="0"/>
          </a:p>
        </p:txBody>
      </p:sp>
      <p:sp>
        <p:nvSpPr>
          <p:cNvPr id="3" name="Content Placeholder 2"/>
          <p:cNvSpPr>
            <a:spLocks noGrp="1"/>
          </p:cNvSpPr>
          <p:nvPr>
            <p:ph idx="1"/>
          </p:nvPr>
        </p:nvSpPr>
        <p:spPr>
          <a:xfrm>
            <a:off x="457200" y="2348880"/>
            <a:ext cx="8229600" cy="4032448"/>
          </a:xfrm>
        </p:spPr>
        <p:txBody>
          <a:bodyPr>
            <a:normAutofit/>
          </a:bodyPr>
          <a:lstStyle/>
          <a:p>
            <a:pPr algn="l" rtl="0">
              <a:buFont typeface="Arial" pitchFamily="34" charset="0"/>
              <a:buChar char="•"/>
            </a:pPr>
            <a:r>
              <a:rPr lang="en-US" dirty="0" smtClean="0"/>
              <a:t>Sultan, a 35 year </a:t>
            </a:r>
            <a:r>
              <a:rPr lang="en-US" dirty="0" smtClean="0"/>
              <a:t>old male, </a:t>
            </a:r>
            <a:r>
              <a:rPr lang="en-US" dirty="0" smtClean="0"/>
              <a:t>presented to PHC clinic with a history of lethargy, sneezing, clear </a:t>
            </a:r>
            <a:r>
              <a:rPr lang="en-US" dirty="0" err="1" smtClean="0"/>
              <a:t>rhinorrhoea</a:t>
            </a:r>
            <a:r>
              <a:rPr lang="en-US" dirty="0" smtClean="0"/>
              <a:t> and dry sore throat. Over the last two days he has also facial pain and his nasal discharge was green.</a:t>
            </a:r>
          </a:p>
          <a:p>
            <a:pPr algn="l" rtl="0">
              <a:buFont typeface="Arial" pitchFamily="34" charset="0"/>
              <a:buChar char="•"/>
            </a:pPr>
            <a:r>
              <a:rPr lang="en-US" dirty="0" smtClean="0"/>
              <a:t>On examination he has bilateral maxillary facial tenderness. He has no known allergies.</a:t>
            </a:r>
          </a:p>
          <a:p>
            <a:pPr algn="l" rtl="0">
              <a:buFont typeface="Arial" pitchFamily="34" charset="0"/>
              <a:buChar char="•"/>
            </a:pPr>
            <a:endParaRPr lang="en-US" dirty="0" smtClean="0"/>
          </a:p>
          <a:p>
            <a:pPr algn="l" rtl="0">
              <a:buFont typeface="Courier New" pitchFamily="49" charset="0"/>
              <a:buChar char="o"/>
            </a:pPr>
            <a:r>
              <a:rPr lang="en-US" dirty="0" smtClean="0"/>
              <a:t>Q1: what is the most likely diagnosis?</a:t>
            </a:r>
          </a:p>
          <a:p>
            <a:pPr algn="l" rtl="0">
              <a:buFont typeface="Courier New" pitchFamily="49" charset="0"/>
              <a:buChar char="o"/>
            </a:pPr>
            <a:r>
              <a:rPr lang="en-US" dirty="0" smtClean="0"/>
              <a:t>Q2: what is the management?</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SORE THROAT</a:t>
            </a:r>
            <a:endParaRPr lang="en-US" b="1"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 xmlns:p14="http://schemas.microsoft.com/office/powerpoint/2010/main" val="1018336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hn\Desktop\0511-0810-2315-2022_Woman_with_a_Head_Cold_clipart_image.png"/>
          <p:cNvPicPr>
            <a:picLocks noChangeAspect="1" noChangeArrowheads="1"/>
          </p:cNvPicPr>
          <p:nvPr/>
        </p:nvPicPr>
        <p:blipFill>
          <a:blip r:embed="rId2" cstate="print"/>
          <a:srcRect/>
          <a:stretch>
            <a:fillRect/>
          </a:stretch>
        </p:blipFill>
        <p:spPr bwMode="auto">
          <a:xfrm>
            <a:off x="2500298" y="1714488"/>
            <a:ext cx="4445000" cy="3898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causes a sore throat?</a:t>
            </a:r>
            <a:endParaRPr lang="ar-SA" dirty="0"/>
          </a:p>
        </p:txBody>
      </p:sp>
      <p:sp>
        <p:nvSpPr>
          <p:cNvPr id="3" name="Content Placeholder 2"/>
          <p:cNvSpPr>
            <a:spLocks noGrp="1"/>
          </p:cNvSpPr>
          <p:nvPr>
            <p:ph idx="1"/>
          </p:nvPr>
        </p:nvSpPr>
        <p:spPr>
          <a:xfrm>
            <a:off x="866441" y="2348880"/>
            <a:ext cx="7305959" cy="3530600"/>
          </a:xfrm>
        </p:spPr>
        <p:txBody>
          <a:bodyPr>
            <a:noAutofit/>
          </a:bodyPr>
          <a:lstStyle/>
          <a:p>
            <a:pPr algn="l" rtl="0">
              <a:buFont typeface="Arial" pitchFamily="34" charset="0"/>
              <a:buChar char="•"/>
            </a:pPr>
            <a:r>
              <a:rPr lang="en-US" sz="2000" dirty="0" smtClean="0"/>
              <a:t>Viruses.</a:t>
            </a:r>
          </a:p>
          <a:p>
            <a:pPr algn="l" rtl="0">
              <a:buFont typeface="Arial" pitchFamily="34" charset="0"/>
              <a:buChar char="•"/>
            </a:pPr>
            <a:r>
              <a:rPr lang="en-US" sz="2000" dirty="0" smtClean="0"/>
              <a:t>Bacteria.</a:t>
            </a:r>
          </a:p>
          <a:p>
            <a:pPr algn="l" rtl="0">
              <a:buFont typeface="Arial" pitchFamily="34" charset="0"/>
              <a:buChar char="•"/>
            </a:pPr>
            <a:r>
              <a:rPr lang="en-US" sz="2000" dirty="0" smtClean="0"/>
              <a:t>Smoking.</a:t>
            </a:r>
          </a:p>
          <a:p>
            <a:pPr algn="l" rtl="0">
              <a:buFont typeface="Arial" pitchFamily="34" charset="0"/>
              <a:buChar char="•"/>
            </a:pPr>
            <a:r>
              <a:rPr lang="en-US" sz="2000" dirty="0" smtClean="0"/>
              <a:t>Tonsillitis. </a:t>
            </a:r>
          </a:p>
          <a:p>
            <a:pPr algn="l" rtl="0">
              <a:buFont typeface="Arial" pitchFamily="34" charset="0"/>
              <a:buChar char="•"/>
            </a:pPr>
            <a:r>
              <a:rPr lang="en-US" sz="2000" dirty="0" err="1" smtClean="0"/>
              <a:t>Gastroesophageal</a:t>
            </a:r>
            <a:r>
              <a:rPr lang="en-US" sz="2000" dirty="0" smtClean="0"/>
              <a:t> reflux.</a:t>
            </a:r>
          </a:p>
          <a:p>
            <a:pPr algn="l" rtl="0">
              <a:buFont typeface="Arial" pitchFamily="34" charset="0"/>
              <a:buChar char="•"/>
            </a:pPr>
            <a:r>
              <a:rPr lang="en-US" sz="2000" dirty="0" smtClean="0"/>
              <a:t>Postnasal drip secondary to rhinitis.</a:t>
            </a:r>
          </a:p>
          <a:p>
            <a:pPr algn="l" rtl="0">
              <a:buFont typeface="Arial" pitchFamily="34" charset="0"/>
              <a:buChar char="•"/>
            </a:pPr>
            <a:r>
              <a:rPr lang="en-US" sz="2000" dirty="0" smtClean="0"/>
              <a:t>Persistent cough.</a:t>
            </a:r>
          </a:p>
          <a:p>
            <a:pPr algn="l" rtl="0">
              <a:buFont typeface="Arial" pitchFamily="34" charset="0"/>
              <a:buChar char="•"/>
            </a:pPr>
            <a:r>
              <a:rPr lang="en-US" sz="2000" dirty="0" smtClean="0"/>
              <a:t>Thyroiditis.</a:t>
            </a:r>
          </a:p>
          <a:p>
            <a:pPr algn="l" rtl="0">
              <a:buFont typeface="Arial" pitchFamily="34" charset="0"/>
              <a:buChar char="•"/>
            </a:pPr>
            <a:r>
              <a:rPr lang="en-US" sz="2000" dirty="0" smtClean="0"/>
              <a:t>Foreign body.</a:t>
            </a:r>
            <a:endParaRPr lang="ar-SA"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888" y="629816"/>
            <a:ext cx="8229600" cy="1143000"/>
          </a:xfrm>
        </p:spPr>
        <p:txBody>
          <a:bodyPr/>
          <a:lstStyle/>
          <a:p>
            <a:pPr rtl="0"/>
            <a:r>
              <a:rPr lang="en-US" dirty="0"/>
              <a:t>Pharyngitis</a:t>
            </a:r>
            <a:endParaRPr lang="ar-SA" dirty="0"/>
          </a:p>
        </p:txBody>
      </p:sp>
      <p:sp>
        <p:nvSpPr>
          <p:cNvPr id="5" name="Content Placeholder 4"/>
          <p:cNvSpPr>
            <a:spLocks noGrp="1"/>
          </p:cNvSpPr>
          <p:nvPr>
            <p:ph idx="1"/>
          </p:nvPr>
        </p:nvSpPr>
        <p:spPr>
          <a:xfrm>
            <a:off x="457200" y="2276872"/>
            <a:ext cx="8229600" cy="4176464"/>
          </a:xfrm>
        </p:spPr>
        <p:txBody>
          <a:bodyPr>
            <a:normAutofit fontScale="55000" lnSpcReduction="20000"/>
          </a:bodyPr>
          <a:lstStyle/>
          <a:p>
            <a:pPr algn="l" rtl="0">
              <a:buFont typeface="Arial" pitchFamily="34" charset="0"/>
              <a:buChar char="•"/>
            </a:pPr>
            <a:r>
              <a:rPr lang="en-US" sz="2800" dirty="0"/>
              <a:t>Pharyngitis is one of the most common conditions encountered by the family </a:t>
            </a:r>
            <a:r>
              <a:rPr lang="en-US" sz="2800" dirty="0" smtClean="0"/>
              <a:t>physician. </a:t>
            </a:r>
          </a:p>
          <a:p>
            <a:pPr algn="l" rtl="0">
              <a:buFont typeface="Arial" pitchFamily="34" charset="0"/>
              <a:buChar char="•"/>
            </a:pPr>
            <a:r>
              <a:rPr lang="en-US" sz="2800" dirty="0" smtClean="0"/>
              <a:t>Viral : </a:t>
            </a:r>
          </a:p>
          <a:p>
            <a:pPr algn="l" rtl="0">
              <a:buFont typeface="Arial" pitchFamily="34" charset="0"/>
              <a:buChar char="•"/>
            </a:pPr>
            <a:r>
              <a:rPr lang="en-US" sz="2800" dirty="0"/>
              <a:t>Viral pharyngitis, the most common cause of sore throat, has a wide differential</a:t>
            </a:r>
            <a:r>
              <a:rPr lang="en-US" sz="2800" dirty="0" smtClean="0"/>
              <a:t>.</a:t>
            </a:r>
          </a:p>
          <a:p>
            <a:pPr lvl="1" algn="l" rtl="0">
              <a:buFont typeface="Courier New" pitchFamily="49" charset="0"/>
              <a:buChar char="o"/>
            </a:pPr>
            <a:r>
              <a:rPr lang="en-US" sz="2400" dirty="0" err="1" smtClean="0"/>
              <a:t>Coryza</a:t>
            </a:r>
            <a:r>
              <a:rPr lang="en-US" sz="2400" dirty="0" smtClean="0"/>
              <a:t>.</a:t>
            </a:r>
          </a:p>
          <a:p>
            <a:pPr lvl="1" algn="l" rtl="0">
              <a:buFont typeface="Courier New" pitchFamily="49" charset="0"/>
              <a:buChar char="o"/>
            </a:pPr>
            <a:r>
              <a:rPr lang="en-US" sz="2400" dirty="0" smtClean="0"/>
              <a:t> Conjunctivitis.</a:t>
            </a:r>
          </a:p>
          <a:p>
            <a:pPr lvl="1" algn="l" rtl="0">
              <a:buFont typeface="Courier New" pitchFamily="49" charset="0"/>
              <a:buChar char="o"/>
            </a:pPr>
            <a:r>
              <a:rPr lang="en-US" sz="2400" dirty="0" smtClean="0"/>
              <a:t>Malaise </a:t>
            </a:r>
            <a:r>
              <a:rPr lang="en-US" sz="2400" dirty="0"/>
              <a:t>or </a:t>
            </a:r>
            <a:r>
              <a:rPr lang="en-US" sz="2400" dirty="0" smtClean="0"/>
              <a:t>fatigue.</a:t>
            </a:r>
          </a:p>
          <a:p>
            <a:pPr lvl="1" algn="l" rtl="0">
              <a:buFont typeface="Courier New" pitchFamily="49" charset="0"/>
              <a:buChar char="o"/>
            </a:pPr>
            <a:r>
              <a:rPr lang="en-US" sz="2400" dirty="0" smtClean="0"/>
              <a:t> Hoarseness.</a:t>
            </a:r>
          </a:p>
          <a:p>
            <a:pPr lvl="1" algn="l" rtl="0">
              <a:buFont typeface="Courier New" pitchFamily="49" charset="0"/>
              <a:buChar char="o"/>
            </a:pPr>
            <a:r>
              <a:rPr lang="en-US" sz="2400" dirty="0" smtClean="0"/>
              <a:t>Low-grade </a:t>
            </a:r>
            <a:r>
              <a:rPr lang="en-US" sz="2400" dirty="0"/>
              <a:t>fever suggest the presence of viral pharyngitis. </a:t>
            </a:r>
            <a:endParaRPr lang="en-US" sz="2400" dirty="0" smtClean="0"/>
          </a:p>
          <a:p>
            <a:pPr algn="l" rtl="0">
              <a:buFont typeface="Arial" pitchFamily="34" charset="0"/>
              <a:buChar char="•"/>
            </a:pPr>
            <a:r>
              <a:rPr lang="en-US" sz="2800" dirty="0" smtClean="0"/>
              <a:t>Children </a:t>
            </a:r>
            <a:r>
              <a:rPr lang="en-US" sz="2800" dirty="0"/>
              <a:t>with viral pharyngitis also can present with atypical symptoms, such as </a:t>
            </a:r>
            <a:endParaRPr lang="en-US" sz="2800" dirty="0" smtClean="0"/>
          </a:p>
          <a:p>
            <a:pPr lvl="1" algn="l" rtl="0">
              <a:buFont typeface="Courier New" pitchFamily="49" charset="0"/>
              <a:buChar char="o"/>
            </a:pPr>
            <a:r>
              <a:rPr lang="en-US" sz="2400" dirty="0" smtClean="0"/>
              <a:t>Mouth-breathing.</a:t>
            </a:r>
          </a:p>
          <a:p>
            <a:pPr lvl="1" algn="l" rtl="0">
              <a:buFont typeface="Courier New" pitchFamily="49" charset="0"/>
              <a:buChar char="o"/>
            </a:pPr>
            <a:r>
              <a:rPr lang="en-US" sz="2400" dirty="0" smtClean="0"/>
              <a:t>Vomiting.</a:t>
            </a:r>
          </a:p>
          <a:p>
            <a:pPr lvl="1" algn="l" rtl="0">
              <a:buFont typeface="Courier New" pitchFamily="49" charset="0"/>
              <a:buChar char="o"/>
            </a:pPr>
            <a:r>
              <a:rPr lang="en-US" sz="2400" dirty="0" smtClean="0"/>
              <a:t>Abdominal pain.</a:t>
            </a:r>
          </a:p>
          <a:p>
            <a:pPr lvl="1" algn="l" rtl="0">
              <a:buFont typeface="Courier New" pitchFamily="49" charset="0"/>
              <a:buChar char="o"/>
            </a:pPr>
            <a:r>
              <a:rPr lang="en-US" sz="2400" dirty="0" smtClean="0"/>
              <a:t>Diarrhea.</a:t>
            </a:r>
            <a:endParaRPr lang="en-US" sz="2400" dirty="0"/>
          </a:p>
        </p:txBody>
      </p:sp>
    </p:spTree>
    <p:extLst>
      <p:ext uri="{BB962C8B-B14F-4D97-AF65-F5344CB8AC3E}">
        <p14:creationId xmlns="" xmlns:p14="http://schemas.microsoft.com/office/powerpoint/2010/main" val="3955806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48880"/>
            <a:ext cx="8229600" cy="3777283"/>
          </a:xfrm>
        </p:spPr>
        <p:txBody>
          <a:bodyPr>
            <a:normAutofit fontScale="70000" lnSpcReduction="20000"/>
          </a:bodyPr>
          <a:lstStyle/>
          <a:p>
            <a:pPr algn="l" rtl="0">
              <a:buFont typeface="Arial" pitchFamily="34" charset="0"/>
              <a:buChar char="•"/>
            </a:pPr>
            <a:r>
              <a:rPr lang="en-US" sz="2800" b="1" dirty="0" smtClean="0"/>
              <a:t>Bacterial :</a:t>
            </a:r>
          </a:p>
          <a:p>
            <a:pPr algn="l" rtl="0">
              <a:buFont typeface="Courier New" pitchFamily="49" charset="0"/>
              <a:buChar char="o"/>
            </a:pPr>
            <a:r>
              <a:rPr lang="en-US" sz="2800" dirty="0"/>
              <a:t>Patients with bacterial pharyngitis generally do not have rhinorrhea, cough, or </a:t>
            </a:r>
            <a:r>
              <a:rPr lang="en-US" sz="2800" dirty="0" smtClean="0"/>
              <a:t>conjunctivitis.</a:t>
            </a:r>
          </a:p>
          <a:p>
            <a:pPr algn="l" rtl="0">
              <a:buFont typeface="Courier New" pitchFamily="49" charset="0"/>
              <a:buChar char="o"/>
            </a:pPr>
            <a:r>
              <a:rPr lang="en-US" sz="2800" dirty="0" smtClean="0"/>
              <a:t>The </a:t>
            </a:r>
            <a:r>
              <a:rPr lang="en-US" sz="2800" dirty="0"/>
              <a:t>incidence of bacterial pharyngitis is increased in temperate climates during winter and early spring</a:t>
            </a:r>
            <a:r>
              <a:rPr lang="en-US" sz="2800" dirty="0" smtClean="0"/>
              <a:t>.</a:t>
            </a:r>
          </a:p>
          <a:p>
            <a:pPr algn="l" rtl="0">
              <a:buFont typeface="Courier New" pitchFamily="49" charset="0"/>
              <a:buChar char="o"/>
            </a:pPr>
            <a:r>
              <a:rPr lang="en-US" sz="2800" dirty="0" smtClean="0"/>
              <a:t>There </a:t>
            </a:r>
            <a:r>
              <a:rPr lang="en-US" sz="2800" dirty="0"/>
              <a:t>is often a history of streptococcal throat infection (strep throat) within the past year.</a:t>
            </a:r>
          </a:p>
          <a:p>
            <a:pPr algn="l" rtl="0">
              <a:buFont typeface="Courier New" pitchFamily="49" charset="0"/>
              <a:buChar char="o"/>
            </a:pPr>
            <a:r>
              <a:rPr lang="en-US" sz="2800" dirty="0"/>
              <a:t> </a:t>
            </a:r>
            <a:r>
              <a:rPr lang="en-US" sz="2800" dirty="0" smtClean="0"/>
              <a:t>Group A beta-hemolytic streptococcus (GABHS) </a:t>
            </a:r>
            <a:r>
              <a:rPr lang="en-US" sz="2800" dirty="0"/>
              <a:t>is the most common bacterial cause of </a:t>
            </a:r>
            <a:r>
              <a:rPr lang="en-US" sz="2800" dirty="0" smtClean="0"/>
              <a:t>pharyngitis.</a:t>
            </a:r>
          </a:p>
          <a:p>
            <a:pPr algn="l" rtl="0">
              <a:buFont typeface="Courier New" pitchFamily="49" charset="0"/>
              <a:buChar char="o"/>
            </a:pPr>
            <a:r>
              <a:rPr lang="en-US" sz="2800" dirty="0" smtClean="0"/>
              <a:t>GABHS </a:t>
            </a:r>
            <a:r>
              <a:rPr lang="en-US" sz="2800" dirty="0"/>
              <a:t>pharyngitis accounts for 15 to 30 percent of cases in children and 5 to 15 percent of cases in adults</a:t>
            </a:r>
            <a:r>
              <a:rPr lang="en-US" sz="2800" dirty="0" smtClean="0"/>
              <a:t>.</a:t>
            </a:r>
          </a:p>
          <a:p>
            <a:pPr algn="l" rtl="0">
              <a:buFont typeface="Arial" pitchFamily="34" charset="0"/>
              <a:buChar char="•"/>
            </a:pPr>
            <a:endParaRPr lang="ar-SA" sz="2800" dirty="0"/>
          </a:p>
        </p:txBody>
      </p:sp>
    </p:spTree>
    <p:extLst>
      <p:ext uri="{BB962C8B-B14F-4D97-AF65-F5344CB8AC3E}">
        <p14:creationId xmlns="" xmlns:p14="http://schemas.microsoft.com/office/powerpoint/2010/main" val="3955806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76872"/>
            <a:ext cx="8229600" cy="4248472"/>
          </a:xfrm>
        </p:spPr>
        <p:txBody>
          <a:bodyPr>
            <a:normAutofit fontScale="62500" lnSpcReduction="20000"/>
          </a:bodyPr>
          <a:lstStyle/>
          <a:p>
            <a:pPr algn="l" rtl="0">
              <a:buFont typeface="Arial" pitchFamily="34" charset="0"/>
              <a:buChar char="•"/>
            </a:pPr>
            <a:r>
              <a:rPr lang="en-US" sz="2800" dirty="0" smtClean="0"/>
              <a:t>Identifying the cause of pharyngitis, especially GABHS, is important to prevent </a:t>
            </a:r>
            <a:r>
              <a:rPr lang="en-US" sz="2800" b="1" dirty="0" smtClean="0"/>
              <a:t>potential life-threatening</a:t>
            </a:r>
            <a:r>
              <a:rPr lang="en-US" sz="2800" dirty="0" smtClean="0"/>
              <a:t> complications.</a:t>
            </a:r>
          </a:p>
          <a:p>
            <a:pPr algn="l" rtl="0">
              <a:buFont typeface="Arial" pitchFamily="34" charset="0"/>
              <a:buChar char="•"/>
            </a:pPr>
            <a:r>
              <a:rPr lang="en-US" sz="2800" dirty="0" err="1" smtClean="0"/>
              <a:t>Gabhs</a:t>
            </a:r>
            <a:r>
              <a:rPr lang="en-US" sz="2800" dirty="0" smtClean="0"/>
              <a:t> infection:</a:t>
            </a:r>
          </a:p>
          <a:p>
            <a:pPr algn="l" rtl="0">
              <a:buFont typeface="Arial" pitchFamily="34" charset="0"/>
              <a:buChar char="•"/>
            </a:pPr>
            <a:r>
              <a:rPr lang="en-US" sz="2800" dirty="0" smtClean="0"/>
              <a:t>Symptoms of strep throat may include</a:t>
            </a:r>
          </a:p>
          <a:p>
            <a:pPr lvl="1" algn="l" rtl="0">
              <a:buFont typeface="Courier New" pitchFamily="49" charset="0"/>
              <a:buChar char="o"/>
            </a:pPr>
            <a:r>
              <a:rPr lang="en-US" sz="2400" dirty="0" smtClean="0"/>
              <a:t>Pharyngeal erythema.</a:t>
            </a:r>
          </a:p>
          <a:p>
            <a:pPr lvl="1" algn="l" rtl="0">
              <a:buFont typeface="Courier New" pitchFamily="49" charset="0"/>
              <a:buChar char="o"/>
            </a:pPr>
            <a:r>
              <a:rPr lang="en-US" sz="2400" dirty="0" err="1" smtClean="0"/>
              <a:t>Tonsillar</a:t>
            </a:r>
            <a:r>
              <a:rPr lang="en-US" sz="2400" dirty="0" smtClean="0"/>
              <a:t> exudate.</a:t>
            </a:r>
          </a:p>
          <a:p>
            <a:pPr lvl="1" algn="l" rtl="0">
              <a:buFont typeface="Courier New" pitchFamily="49" charset="0"/>
              <a:buChar char="o"/>
            </a:pPr>
            <a:r>
              <a:rPr lang="en-US" sz="2400" dirty="0" smtClean="0"/>
              <a:t>Edematous uvula.</a:t>
            </a:r>
          </a:p>
          <a:p>
            <a:pPr lvl="1" algn="l" rtl="0">
              <a:buFont typeface="Courier New" pitchFamily="49" charset="0"/>
              <a:buChar char="o"/>
            </a:pPr>
            <a:r>
              <a:rPr lang="en-US" sz="2400" dirty="0" smtClean="0"/>
              <a:t>Palatine </a:t>
            </a:r>
            <a:r>
              <a:rPr lang="en-US" sz="2400" dirty="0" err="1" smtClean="0"/>
              <a:t>petechiae</a:t>
            </a:r>
            <a:r>
              <a:rPr lang="en-US" sz="2400" dirty="0" smtClean="0"/>
              <a:t>.</a:t>
            </a:r>
          </a:p>
          <a:p>
            <a:pPr lvl="1" algn="l" rtl="0">
              <a:buFont typeface="Courier New" pitchFamily="49" charset="0"/>
              <a:buChar char="o"/>
            </a:pPr>
            <a:r>
              <a:rPr lang="en-US" sz="2400" dirty="0" smtClean="0"/>
              <a:t>Anterior cervical lymphadenopathy .</a:t>
            </a:r>
          </a:p>
          <a:p>
            <a:pPr algn="l" rtl="0">
              <a:buFont typeface="Arial" pitchFamily="34" charset="0"/>
              <a:buChar char="•"/>
            </a:pPr>
            <a:r>
              <a:rPr lang="en-US" sz="2800" dirty="0" err="1" smtClean="0"/>
              <a:t>Gabhs</a:t>
            </a:r>
            <a:r>
              <a:rPr lang="en-US" sz="2800" dirty="0" smtClean="0"/>
              <a:t> pharyngitis is self-limited and resolves within a few days, even without </a:t>
            </a:r>
            <a:r>
              <a:rPr lang="en-US" sz="2800" dirty="0" err="1" smtClean="0"/>
              <a:t>treatmentm</a:t>
            </a:r>
            <a:r>
              <a:rPr lang="en-US" sz="2800" dirty="0" smtClean="0"/>
              <a:t> but effective antibiotic therapy shortens the infectious period to 24 hours, reduces the duration of symptoms by about one day, and prevents most complications.</a:t>
            </a:r>
          </a:p>
        </p:txBody>
      </p:sp>
    </p:spTree>
    <p:extLst>
      <p:ext uri="{BB962C8B-B14F-4D97-AF65-F5344CB8AC3E}">
        <p14:creationId xmlns="" xmlns:p14="http://schemas.microsoft.com/office/powerpoint/2010/main" val="3955806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843797533"/>
              </p:ext>
            </p:extLst>
          </p:nvPr>
        </p:nvGraphicFramePr>
        <p:xfrm>
          <a:off x="457200" y="2191136"/>
          <a:ext cx="8229600" cy="4118184"/>
        </p:xfrm>
        <a:graphic>
          <a:graphicData uri="http://schemas.openxmlformats.org/drawingml/2006/table">
            <a:tbl>
              <a:tblPr>
                <a:tableStyleId>{3C2FFA5D-87B4-456A-9821-1D502468CF0F}</a:tableStyleId>
              </a:tblPr>
              <a:tblGrid>
                <a:gridCol w="4114800"/>
                <a:gridCol w="4114800"/>
              </a:tblGrid>
              <a:tr h="423333">
                <a:tc>
                  <a:txBody>
                    <a:bodyPr/>
                    <a:lstStyle/>
                    <a:p>
                      <a:pPr algn="ctr"/>
                      <a:r>
                        <a:rPr lang="en-US" sz="2400" dirty="0" err="1"/>
                        <a:t>Suppurative</a:t>
                      </a:r>
                      <a:endParaRPr lang="en-US" sz="2400" b="1" dirty="0">
                        <a:solidFill>
                          <a:schemeClr val="bg1">
                            <a:lumMod val="85000"/>
                          </a:schemeClr>
                        </a:solidFill>
                      </a:endParaRPr>
                    </a:p>
                  </a:txBody>
                  <a:tcPr marL="0" marR="0" marT="0" marB="0"/>
                </a:tc>
                <a:tc>
                  <a:txBody>
                    <a:bodyPr/>
                    <a:lstStyle/>
                    <a:p>
                      <a:pPr algn="ctr"/>
                      <a:r>
                        <a:rPr lang="en-US" sz="2400" dirty="0" err="1"/>
                        <a:t>Nonsuppurative</a:t>
                      </a:r>
                      <a:endParaRPr lang="en-US" sz="2400" b="1" dirty="0">
                        <a:solidFill>
                          <a:schemeClr val="bg1">
                            <a:lumMod val="85000"/>
                          </a:schemeClr>
                        </a:solidFill>
                      </a:endParaRPr>
                    </a:p>
                  </a:txBody>
                  <a:tcPr marL="0" marR="0" marT="0" marB="0"/>
                </a:tc>
              </a:tr>
              <a:tr h="423333">
                <a:tc>
                  <a:txBody>
                    <a:bodyPr/>
                    <a:lstStyle/>
                    <a:p>
                      <a:pPr algn="l"/>
                      <a:r>
                        <a:rPr lang="en-US" sz="2400" dirty="0" err="1"/>
                        <a:t>Bacteremia</a:t>
                      </a:r>
                      <a:endParaRPr lang="en-US" sz="2400" dirty="0">
                        <a:solidFill>
                          <a:schemeClr val="bg1">
                            <a:lumMod val="85000"/>
                          </a:schemeClr>
                        </a:solidFill>
                      </a:endParaRPr>
                    </a:p>
                  </a:txBody>
                  <a:tcPr marL="0" marR="0" marT="0" marB="0"/>
                </a:tc>
                <a:tc rowSpan="2">
                  <a:txBody>
                    <a:bodyPr/>
                    <a:lstStyle/>
                    <a:p>
                      <a:pPr algn="ctr"/>
                      <a:r>
                        <a:rPr lang="en-US" sz="2400" dirty="0" err="1"/>
                        <a:t>Poststreptococcal</a:t>
                      </a:r>
                      <a:r>
                        <a:rPr lang="en-US" sz="2400" dirty="0"/>
                        <a:t> </a:t>
                      </a:r>
                      <a:r>
                        <a:rPr lang="en-US" sz="2400" dirty="0" err="1" smtClean="0"/>
                        <a:t>glomerulonephritis</a:t>
                      </a:r>
                      <a:endParaRPr lang="ar-SA" sz="2400" dirty="0" smtClean="0"/>
                    </a:p>
                  </a:txBody>
                  <a:tcPr marL="0" marR="0" marT="0" marB="0"/>
                </a:tc>
              </a:tr>
              <a:tr h="423333">
                <a:tc>
                  <a:txBody>
                    <a:bodyPr/>
                    <a:lstStyle/>
                    <a:p>
                      <a:pPr algn="l"/>
                      <a:r>
                        <a:rPr lang="en-US" sz="2400" dirty="0"/>
                        <a:t>Cervical lymphadenitis</a:t>
                      </a:r>
                      <a:endParaRPr lang="en-US" sz="2400" dirty="0">
                        <a:solidFill>
                          <a:schemeClr val="bg1">
                            <a:lumMod val="85000"/>
                          </a:schemeClr>
                        </a:solidFill>
                      </a:endParaRPr>
                    </a:p>
                  </a:txBody>
                  <a:tcPr marL="0" marR="0" marT="0" marB="0"/>
                </a:tc>
                <a:tc vMerge="1">
                  <a:txBody>
                    <a:bodyPr/>
                    <a:lstStyle/>
                    <a:p>
                      <a:pPr rtl="1"/>
                      <a:endParaRPr lang="ar-SA"/>
                    </a:p>
                  </a:txBody>
                  <a:tcPr/>
                </a:tc>
              </a:tr>
              <a:tr h="423333">
                <a:tc>
                  <a:txBody>
                    <a:bodyPr/>
                    <a:lstStyle/>
                    <a:p>
                      <a:pPr algn="l"/>
                      <a:r>
                        <a:rPr lang="en-US" sz="2400" dirty="0" err="1"/>
                        <a:t>Endocarditis</a:t>
                      </a:r>
                      <a:endParaRPr lang="en-US" sz="2400" dirty="0">
                        <a:solidFill>
                          <a:schemeClr val="bg1">
                            <a:lumMod val="85000"/>
                          </a:schemeClr>
                        </a:solidFill>
                      </a:endParaRPr>
                    </a:p>
                  </a:txBody>
                  <a:tcPr marL="0" marR="0" marT="0" marB="0"/>
                </a:tc>
                <a:tc rowSpan="6">
                  <a:txBody>
                    <a:bodyPr/>
                    <a:lstStyle/>
                    <a:p>
                      <a:pPr algn="ctr"/>
                      <a:r>
                        <a:rPr lang="en-US" sz="2400" dirty="0" smtClean="0"/>
                        <a:t>Rheumatic fever</a:t>
                      </a:r>
                      <a:endParaRPr lang="en-US" sz="2400" dirty="0">
                        <a:solidFill>
                          <a:schemeClr val="bg1">
                            <a:lumMod val="85000"/>
                          </a:schemeClr>
                        </a:solidFill>
                      </a:endParaRPr>
                    </a:p>
                  </a:txBody>
                  <a:tcPr marL="0" marR="0" marT="0" marB="0"/>
                </a:tc>
              </a:tr>
              <a:tr h="423333">
                <a:tc>
                  <a:txBody>
                    <a:bodyPr/>
                    <a:lstStyle/>
                    <a:p>
                      <a:pPr algn="l"/>
                      <a:r>
                        <a:rPr lang="en-US" sz="2400" dirty="0" err="1"/>
                        <a:t>Mastoiditis</a:t>
                      </a:r>
                      <a:endParaRPr lang="en-US" sz="2400" dirty="0">
                        <a:solidFill>
                          <a:schemeClr val="bg1">
                            <a:lumMod val="85000"/>
                          </a:schemeClr>
                        </a:solidFill>
                      </a:endParaRPr>
                    </a:p>
                  </a:txBody>
                  <a:tcPr marL="0" marR="0" marT="0" marB="0"/>
                </a:tc>
                <a:tc vMerge="1">
                  <a:txBody>
                    <a:bodyPr/>
                    <a:lstStyle/>
                    <a:p>
                      <a:pPr rtl="1"/>
                      <a:endParaRPr lang="ar-SA"/>
                    </a:p>
                  </a:txBody>
                  <a:tcPr/>
                </a:tc>
              </a:tr>
              <a:tr h="423333">
                <a:tc>
                  <a:txBody>
                    <a:bodyPr/>
                    <a:lstStyle/>
                    <a:p>
                      <a:pPr algn="l"/>
                      <a:r>
                        <a:rPr lang="en-US" sz="2400" dirty="0"/>
                        <a:t>Meningitis</a:t>
                      </a:r>
                      <a:endParaRPr lang="en-US" sz="2400" dirty="0">
                        <a:solidFill>
                          <a:schemeClr val="bg1">
                            <a:lumMod val="85000"/>
                          </a:schemeClr>
                        </a:solidFill>
                      </a:endParaRPr>
                    </a:p>
                  </a:txBody>
                  <a:tcPr marL="0" marR="0" marT="0" marB="0"/>
                </a:tc>
                <a:tc vMerge="1">
                  <a:txBody>
                    <a:bodyPr/>
                    <a:lstStyle/>
                    <a:p>
                      <a:pPr rtl="1"/>
                      <a:endParaRPr lang="ar-SA"/>
                    </a:p>
                  </a:txBody>
                  <a:tcPr/>
                </a:tc>
              </a:tr>
              <a:tr h="423333">
                <a:tc>
                  <a:txBody>
                    <a:bodyPr/>
                    <a:lstStyle/>
                    <a:p>
                      <a:pPr algn="l"/>
                      <a:r>
                        <a:rPr lang="en-US" sz="2400" dirty="0" err="1"/>
                        <a:t>Otitis</a:t>
                      </a:r>
                      <a:r>
                        <a:rPr lang="en-US" sz="2400" dirty="0"/>
                        <a:t> media</a:t>
                      </a:r>
                      <a:endParaRPr lang="en-US" sz="2400" dirty="0">
                        <a:solidFill>
                          <a:schemeClr val="bg1">
                            <a:lumMod val="85000"/>
                          </a:schemeClr>
                        </a:solidFill>
                      </a:endParaRPr>
                    </a:p>
                  </a:txBody>
                  <a:tcPr marL="0" marR="0" marT="0" marB="0"/>
                </a:tc>
                <a:tc vMerge="1">
                  <a:txBody>
                    <a:bodyPr/>
                    <a:lstStyle/>
                    <a:p>
                      <a:pPr rtl="1"/>
                      <a:endParaRPr lang="ar-SA"/>
                    </a:p>
                  </a:txBody>
                  <a:tcPr/>
                </a:tc>
              </a:tr>
              <a:tr h="423333">
                <a:tc>
                  <a:txBody>
                    <a:bodyPr/>
                    <a:lstStyle/>
                    <a:p>
                      <a:pPr algn="l"/>
                      <a:r>
                        <a:rPr lang="en-US" sz="2400" dirty="0" err="1"/>
                        <a:t>Peritonsillar</a:t>
                      </a:r>
                      <a:r>
                        <a:rPr lang="en-US" sz="2400" dirty="0"/>
                        <a:t>/retropharyngeal abscess</a:t>
                      </a:r>
                      <a:endParaRPr lang="en-US" sz="2400" dirty="0">
                        <a:solidFill>
                          <a:schemeClr val="bg1">
                            <a:lumMod val="85000"/>
                          </a:schemeClr>
                        </a:solidFill>
                      </a:endParaRPr>
                    </a:p>
                  </a:txBody>
                  <a:tcPr marL="0" marR="0" marT="0" marB="0"/>
                </a:tc>
                <a:tc vMerge="1">
                  <a:txBody>
                    <a:bodyPr/>
                    <a:lstStyle/>
                    <a:p>
                      <a:pPr rtl="1"/>
                      <a:endParaRPr lang="ar-SA"/>
                    </a:p>
                  </a:txBody>
                  <a:tcPr/>
                </a:tc>
              </a:tr>
              <a:tr h="423333">
                <a:tc>
                  <a:txBody>
                    <a:bodyPr/>
                    <a:lstStyle/>
                    <a:p>
                      <a:pPr algn="l"/>
                      <a:r>
                        <a:rPr lang="en-US" sz="2400" dirty="0"/>
                        <a:t>Pneumonia</a:t>
                      </a:r>
                      <a:endParaRPr lang="en-US" sz="2400" dirty="0">
                        <a:solidFill>
                          <a:schemeClr val="bg1">
                            <a:lumMod val="85000"/>
                          </a:schemeClr>
                        </a:solidFill>
                      </a:endParaRPr>
                    </a:p>
                  </a:txBody>
                  <a:tcPr marL="0" marR="0" marT="0" marB="0"/>
                </a:tc>
                <a:tc vMerge="1">
                  <a:txBody>
                    <a:bodyPr/>
                    <a:lstStyle/>
                    <a:p>
                      <a:pPr rtl="1"/>
                      <a:endParaRPr lang="ar-SA"/>
                    </a:p>
                  </a:txBody>
                  <a:tcPr/>
                </a:tc>
              </a:tr>
            </a:tbl>
          </a:graphicData>
        </a:graphic>
      </p:graphicFrame>
      <p:sp>
        <p:nvSpPr>
          <p:cNvPr id="7" name="Rectangle 3"/>
          <p:cNvSpPr>
            <a:spLocks noChangeArrowheads="1"/>
          </p:cNvSpPr>
          <p:nvPr/>
        </p:nvSpPr>
        <p:spPr bwMode="auto">
          <a:xfrm>
            <a:off x="9352414" y="2644775"/>
            <a:ext cx="24878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bg1">
                    <a:lumMod val="85000"/>
                  </a:schemeClr>
                </a:solidFill>
                <a:effectLst/>
                <a:latin typeface="Arial" pitchFamily="34" charset="0"/>
                <a:cs typeface="Arial" pitchFamily="34" charset="0"/>
              </a:rPr>
              <a:t> </a:t>
            </a:r>
          </a:p>
        </p:txBody>
      </p:sp>
      <p:sp>
        <p:nvSpPr>
          <p:cNvPr id="8" name="Rectangle 7"/>
          <p:cNvSpPr/>
          <p:nvPr/>
        </p:nvSpPr>
        <p:spPr>
          <a:xfrm>
            <a:off x="1143000" y="836712"/>
            <a:ext cx="6705600" cy="584775"/>
          </a:xfrm>
          <a:prstGeom prst="rect">
            <a:avLst/>
          </a:prstGeom>
        </p:spPr>
        <p:txBody>
          <a:bodyPr wrap="square">
            <a:spAutoFit/>
          </a:bodyPr>
          <a:lstStyle/>
          <a:p>
            <a:pPr algn="ctr"/>
            <a:r>
              <a:rPr lang="en-US" sz="3200" dirty="0"/>
              <a:t>Complications of </a:t>
            </a:r>
            <a:r>
              <a:rPr lang="en-US" sz="3200" dirty="0" smtClean="0"/>
              <a:t>GABHS </a:t>
            </a:r>
            <a:r>
              <a:rPr lang="en-US" sz="3200" dirty="0"/>
              <a:t>Pharyngitis</a:t>
            </a:r>
            <a:endParaRPr lang="ar-SA" sz="3200" dirty="0"/>
          </a:p>
        </p:txBody>
      </p:sp>
    </p:spTree>
    <p:extLst>
      <p:ext uri="{BB962C8B-B14F-4D97-AF65-F5344CB8AC3E}">
        <p14:creationId xmlns="" xmlns:p14="http://schemas.microsoft.com/office/powerpoint/2010/main" val="1007576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9816"/>
            <a:ext cx="8229600" cy="1143000"/>
          </a:xfrm>
        </p:spPr>
        <p:txBody>
          <a:bodyPr>
            <a:normAutofit/>
          </a:bodyPr>
          <a:lstStyle/>
          <a:p>
            <a:r>
              <a:rPr lang="en-US" dirty="0"/>
              <a:t>Other Bacterial </a:t>
            </a:r>
            <a:r>
              <a:rPr lang="en-US" dirty="0" smtClean="0"/>
              <a:t>Causes</a:t>
            </a:r>
            <a:endParaRPr lang="ar-SA" dirty="0"/>
          </a:p>
        </p:txBody>
      </p:sp>
      <p:sp>
        <p:nvSpPr>
          <p:cNvPr id="3" name="Content Placeholder 2"/>
          <p:cNvSpPr>
            <a:spLocks noGrp="1"/>
          </p:cNvSpPr>
          <p:nvPr>
            <p:ph idx="1"/>
          </p:nvPr>
        </p:nvSpPr>
        <p:spPr>
          <a:xfrm>
            <a:off x="467544" y="2276872"/>
            <a:ext cx="8229600" cy="4581128"/>
          </a:xfrm>
        </p:spPr>
        <p:txBody>
          <a:bodyPr>
            <a:normAutofit/>
          </a:bodyPr>
          <a:lstStyle/>
          <a:p>
            <a:pPr algn="l" rtl="0">
              <a:buFont typeface="Arial" pitchFamily="34" charset="0"/>
              <a:buChar char="•"/>
            </a:pPr>
            <a:r>
              <a:rPr lang="en-US" sz="2800" u="sng" dirty="0" err="1" smtClean="0"/>
              <a:t>Gonococcal</a:t>
            </a:r>
            <a:r>
              <a:rPr lang="en-US" sz="2800" u="sng" dirty="0" smtClean="0"/>
              <a:t> pharyngitis </a:t>
            </a:r>
            <a:r>
              <a:rPr lang="en-US" sz="2800" baseline="-25000" dirty="0" smtClean="0"/>
              <a:t>occurs in sexually active patients.</a:t>
            </a:r>
          </a:p>
          <a:p>
            <a:pPr algn="l" rtl="0">
              <a:buFont typeface="Arial" pitchFamily="34" charset="0"/>
              <a:buChar char="•"/>
            </a:pPr>
            <a:r>
              <a:rPr lang="en-US" sz="2800" u="sng" dirty="0" smtClean="0"/>
              <a:t>Chlamydia </a:t>
            </a:r>
            <a:r>
              <a:rPr lang="en-US" sz="2800" u="sng" dirty="0" err="1" smtClean="0"/>
              <a:t>pneumoniae</a:t>
            </a:r>
            <a:r>
              <a:rPr lang="en-US" sz="2800" u="sng" dirty="0" smtClean="0"/>
              <a:t> </a:t>
            </a:r>
            <a:r>
              <a:rPr lang="en-US" sz="2800" dirty="0" smtClean="0"/>
              <a:t>and </a:t>
            </a:r>
            <a:r>
              <a:rPr lang="en-US" sz="2800" u="sng" dirty="0" smtClean="0"/>
              <a:t>mycoplasma </a:t>
            </a:r>
            <a:r>
              <a:rPr lang="en-US" sz="2800" u="sng" dirty="0" err="1" smtClean="0"/>
              <a:t>pneumoniae</a:t>
            </a:r>
            <a:r>
              <a:rPr lang="en-US" sz="2800" u="sng" dirty="0" smtClean="0"/>
              <a:t>.</a:t>
            </a:r>
          </a:p>
        </p:txBody>
      </p:sp>
    </p:spTree>
    <p:extLst>
      <p:ext uri="{BB962C8B-B14F-4D97-AF65-F5344CB8AC3E}">
        <p14:creationId xmlns="" xmlns:p14="http://schemas.microsoft.com/office/powerpoint/2010/main" val="312028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2736"/>
            <a:ext cx="2712589" cy="522500"/>
          </a:xfrm>
        </p:spPr>
        <p:txBody>
          <a:bodyPr/>
          <a:lstStyle/>
          <a:p>
            <a:pPr rtl="0"/>
            <a:r>
              <a:rPr lang="en-US" sz="2800" dirty="0" smtClean="0">
                <a:solidFill>
                  <a:schemeClr val="accent1"/>
                </a:solidFill>
              </a:rPr>
              <a:t>SINUSITIS</a:t>
            </a:r>
            <a:endParaRPr lang="ar-SA" dirty="0">
              <a:solidFill>
                <a:schemeClr val="accent1"/>
              </a:solidFill>
            </a:endParaRPr>
          </a:p>
        </p:txBody>
      </p:sp>
      <p:pic>
        <p:nvPicPr>
          <p:cNvPr id="5" name="Picture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68825" y="1456730"/>
            <a:ext cx="3632200" cy="4541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p:cNvSpPr>
            <a:spLocks noGrp="1"/>
          </p:cNvSpPr>
          <p:nvPr>
            <p:ph type="body" sz="half" idx="2"/>
          </p:nvPr>
        </p:nvSpPr>
        <p:spPr>
          <a:xfrm>
            <a:off x="683568" y="2060848"/>
            <a:ext cx="2985480" cy="3748009"/>
          </a:xfrm>
        </p:spPr>
        <p:txBody>
          <a:bodyPr>
            <a:noAutofit/>
          </a:bodyPr>
          <a:lstStyle/>
          <a:p>
            <a:pPr marL="342900" indent="-342900" algn="l" rtl="0">
              <a:buFont typeface="Arial" pitchFamily="34" charset="0"/>
              <a:buChar char="•"/>
            </a:pPr>
            <a:r>
              <a:rPr lang="en-US" sz="2200" dirty="0" smtClean="0"/>
              <a:t>Inflammation of the lining of the </a:t>
            </a:r>
            <a:r>
              <a:rPr lang="en-US" sz="2200" dirty="0" err="1" smtClean="0"/>
              <a:t>paranasal</a:t>
            </a:r>
            <a:r>
              <a:rPr lang="en-US" sz="2200" dirty="0" smtClean="0"/>
              <a:t> sinuses.</a:t>
            </a:r>
          </a:p>
          <a:p>
            <a:pPr marL="342900" indent="-342900" algn="l" rtl="0">
              <a:buFont typeface="Arial" pitchFamily="34" charset="0"/>
              <a:buChar char="•"/>
            </a:pPr>
            <a:r>
              <a:rPr lang="en-US" sz="2200" dirty="0" smtClean="0"/>
              <a:t>Rarely occurs without concurrent rhinitis, </a:t>
            </a:r>
            <a:r>
              <a:rPr lang="en-US" sz="2200" dirty="0" err="1" smtClean="0"/>
              <a:t>rhinosinusitis</a:t>
            </a:r>
            <a:r>
              <a:rPr lang="en-US" sz="2200" dirty="0" smtClean="0"/>
              <a:t> is now the preferred term for this condition.</a:t>
            </a:r>
            <a:endParaRPr lang="ar-SA"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12"/>
            <a:ext cx="8229600" cy="946788"/>
          </a:xfrm>
        </p:spPr>
        <p:txBody>
          <a:bodyPr/>
          <a:lstStyle/>
          <a:p>
            <a:r>
              <a:rPr lang="en-US" dirty="0"/>
              <a:t>Diagnosis</a:t>
            </a:r>
            <a:endParaRPr lang="ar-SA" dirty="0"/>
          </a:p>
        </p:txBody>
      </p:sp>
      <p:sp>
        <p:nvSpPr>
          <p:cNvPr id="3" name="Content Placeholder 2"/>
          <p:cNvSpPr>
            <a:spLocks noGrp="1"/>
          </p:cNvSpPr>
          <p:nvPr>
            <p:ph idx="1"/>
          </p:nvPr>
        </p:nvSpPr>
        <p:spPr>
          <a:xfrm>
            <a:off x="457200" y="2204864"/>
            <a:ext cx="8229600" cy="4248472"/>
          </a:xfrm>
        </p:spPr>
        <p:txBody>
          <a:bodyPr>
            <a:noAutofit/>
          </a:bodyPr>
          <a:lstStyle/>
          <a:p>
            <a:pPr algn="l" rtl="0">
              <a:buFont typeface="Arial" pitchFamily="34" charset="0"/>
              <a:buChar char="•"/>
            </a:pPr>
            <a:r>
              <a:rPr lang="en-US" sz="1600" b="1" dirty="0" smtClean="0"/>
              <a:t>GENERAL APPROACH:</a:t>
            </a:r>
          </a:p>
          <a:p>
            <a:pPr algn="l" rtl="0">
              <a:buFont typeface="Arial" pitchFamily="34" charset="0"/>
              <a:buChar char="•"/>
            </a:pPr>
            <a:r>
              <a:rPr lang="en-US" sz="1600" dirty="0"/>
              <a:t>When a patient presents with sore throat, the family physician must consider a wide range of illnesses. Infectious causes range from generally benign viruses to GABHS. Inflammatory presentations may be the </a:t>
            </a:r>
            <a:r>
              <a:rPr lang="en-US" sz="1600" dirty="0" smtClean="0"/>
              <a:t>result </a:t>
            </a:r>
            <a:r>
              <a:rPr lang="en-US" sz="1600" dirty="0"/>
              <a:t>of allergy, reflux disease or, rarely, </a:t>
            </a:r>
            <a:r>
              <a:rPr lang="en-US" sz="1600" dirty="0" smtClean="0"/>
              <a:t>neoplasm.</a:t>
            </a:r>
            <a:endParaRPr lang="en-US" sz="1400" dirty="0" smtClean="0"/>
          </a:p>
          <a:p>
            <a:pPr algn="l" rtl="0">
              <a:buFont typeface="Arial" pitchFamily="34" charset="0"/>
              <a:buChar char="•"/>
            </a:pPr>
            <a:r>
              <a:rPr lang="en-US" sz="1400" dirty="0" smtClean="0"/>
              <a:t>Important </a:t>
            </a:r>
            <a:r>
              <a:rPr lang="en-US" sz="1400" dirty="0"/>
              <a:t>historical elements include the </a:t>
            </a:r>
            <a:endParaRPr lang="en-US" sz="1400" dirty="0" smtClean="0"/>
          </a:p>
          <a:p>
            <a:pPr lvl="1" algn="l" rtl="0">
              <a:buFont typeface="Courier New" pitchFamily="49" charset="0"/>
              <a:buChar char="o"/>
            </a:pPr>
            <a:r>
              <a:rPr lang="en-US" sz="1200" dirty="0" smtClean="0"/>
              <a:t>Onset.</a:t>
            </a:r>
          </a:p>
          <a:p>
            <a:pPr lvl="1" algn="l" rtl="0">
              <a:buFont typeface="Courier New" pitchFamily="49" charset="0"/>
              <a:buChar char="o"/>
            </a:pPr>
            <a:r>
              <a:rPr lang="en-US" sz="1200" dirty="0" smtClean="0"/>
              <a:t>Duration.</a:t>
            </a:r>
          </a:p>
          <a:p>
            <a:pPr lvl="1" algn="l" rtl="0">
              <a:buFont typeface="Courier New" pitchFamily="49" charset="0"/>
              <a:buChar char="o"/>
            </a:pPr>
            <a:r>
              <a:rPr lang="en-US" sz="1200" dirty="0" smtClean="0"/>
              <a:t>Progression.</a:t>
            </a:r>
          </a:p>
          <a:p>
            <a:pPr lvl="1" algn="l" rtl="0">
              <a:buFont typeface="Courier New" pitchFamily="49" charset="0"/>
              <a:buChar char="o"/>
            </a:pPr>
            <a:r>
              <a:rPr lang="en-US" sz="1200" dirty="0" smtClean="0"/>
              <a:t>Severity </a:t>
            </a:r>
            <a:r>
              <a:rPr lang="en-US" sz="1200" dirty="0"/>
              <a:t>of the associated symptoms (e.g., fever, cough, respiratory difficulty, swollen lymph </a:t>
            </a:r>
            <a:r>
              <a:rPr lang="en-US" sz="1200" dirty="0" smtClean="0"/>
              <a:t>nodes).</a:t>
            </a:r>
          </a:p>
          <a:p>
            <a:pPr lvl="1" algn="l" rtl="0">
              <a:buFont typeface="Courier New" pitchFamily="49" charset="0"/>
              <a:buChar char="o"/>
            </a:pPr>
            <a:r>
              <a:rPr lang="en-US" sz="1200" dirty="0" smtClean="0"/>
              <a:t>Exposure </a:t>
            </a:r>
            <a:r>
              <a:rPr lang="en-US" sz="1200" dirty="0"/>
              <a:t>to </a:t>
            </a:r>
            <a:r>
              <a:rPr lang="en-US" sz="1200" dirty="0" smtClean="0"/>
              <a:t>infections.</a:t>
            </a:r>
          </a:p>
          <a:p>
            <a:pPr lvl="1" algn="l" rtl="0">
              <a:buFont typeface="Courier New" pitchFamily="49" charset="0"/>
              <a:buChar char="o"/>
            </a:pPr>
            <a:r>
              <a:rPr lang="en-US" sz="1200" dirty="0" smtClean="0"/>
              <a:t>Presence </a:t>
            </a:r>
            <a:r>
              <a:rPr lang="en-US" sz="1200" dirty="0"/>
              <a:t>of comorbid conditions (e.g., diabetes). </a:t>
            </a:r>
            <a:endParaRPr lang="en-US" sz="1200" dirty="0" smtClean="0"/>
          </a:p>
          <a:p>
            <a:pPr algn="l" rtl="0">
              <a:buFont typeface="Arial" pitchFamily="34" charset="0"/>
              <a:buChar char="•"/>
            </a:pPr>
            <a:r>
              <a:rPr lang="en-US" sz="1400" dirty="0" smtClean="0"/>
              <a:t>The </a:t>
            </a:r>
            <a:r>
              <a:rPr lang="en-US" sz="1400" dirty="0"/>
              <a:t>pharynx should be examined for erythema, hypertrophy, foreign body, exudates, masses, </a:t>
            </a:r>
            <a:r>
              <a:rPr lang="en-US" sz="1400" dirty="0" err="1"/>
              <a:t>petechiae</a:t>
            </a:r>
            <a:r>
              <a:rPr lang="en-US" sz="1400" dirty="0"/>
              <a:t>, and </a:t>
            </a:r>
            <a:r>
              <a:rPr lang="en-US" sz="1400" dirty="0" err="1"/>
              <a:t>adenopathy</a:t>
            </a:r>
            <a:r>
              <a:rPr lang="en-US" sz="1400" dirty="0"/>
              <a:t>. It also is important to assess the patient for fever, rash, cervical </a:t>
            </a:r>
            <a:r>
              <a:rPr lang="en-US" sz="1400" dirty="0" err="1"/>
              <a:t>adenopathy</a:t>
            </a:r>
            <a:r>
              <a:rPr lang="en-US" sz="1400" dirty="0"/>
              <a:t>, and </a:t>
            </a:r>
            <a:r>
              <a:rPr lang="en-US" sz="1400" dirty="0" err="1"/>
              <a:t>coryza</a:t>
            </a:r>
            <a:r>
              <a:rPr lang="en-US" sz="1400" dirty="0"/>
              <a:t>. </a:t>
            </a:r>
            <a:endParaRPr lang="en-US" sz="1400" dirty="0" smtClean="0"/>
          </a:p>
        </p:txBody>
      </p:sp>
    </p:spTree>
    <p:extLst>
      <p:ext uri="{BB962C8B-B14F-4D97-AF65-F5344CB8AC3E}">
        <p14:creationId xmlns="" xmlns:p14="http://schemas.microsoft.com/office/powerpoint/2010/main" val="3509100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370090612"/>
              </p:ext>
            </p:extLst>
          </p:nvPr>
        </p:nvGraphicFramePr>
        <p:xfrm>
          <a:off x="384076" y="1772815"/>
          <a:ext cx="8375849" cy="4988616"/>
        </p:xfrm>
        <a:graphic>
          <a:graphicData uri="http://schemas.openxmlformats.org/drawingml/2006/table">
            <a:tbl>
              <a:tblPr>
                <a:tableStyleId>{3C2FFA5D-87B4-456A-9821-1D502468CF0F}</a:tableStyleId>
              </a:tblPr>
              <a:tblGrid>
                <a:gridCol w="2358250"/>
                <a:gridCol w="3225650"/>
                <a:gridCol w="2791949"/>
              </a:tblGrid>
              <a:tr h="455433">
                <a:tc>
                  <a:txBody>
                    <a:bodyPr/>
                    <a:lstStyle/>
                    <a:p>
                      <a:pPr algn="l"/>
                      <a:r>
                        <a:rPr lang="en-US" sz="1400" dirty="0"/>
                        <a:t>Name of test</a:t>
                      </a:r>
                      <a:endParaRPr lang="en-US" sz="1400" dirty="0">
                        <a:solidFill>
                          <a:schemeClr val="bg1">
                            <a:lumMod val="85000"/>
                          </a:schemeClr>
                        </a:solidFill>
                      </a:endParaRPr>
                    </a:p>
                  </a:txBody>
                  <a:tcPr marL="0" marR="0" marT="0" marB="0" anchor="b"/>
                </a:tc>
                <a:tc>
                  <a:txBody>
                    <a:bodyPr/>
                    <a:lstStyle/>
                    <a:p>
                      <a:pPr algn="l"/>
                      <a:r>
                        <a:rPr lang="en-US" sz="1400"/>
                        <a:t>Type of test</a:t>
                      </a:r>
                      <a:endParaRPr lang="en-US" sz="1400">
                        <a:solidFill>
                          <a:schemeClr val="bg1">
                            <a:lumMod val="85000"/>
                          </a:schemeClr>
                        </a:solidFill>
                      </a:endParaRPr>
                    </a:p>
                  </a:txBody>
                  <a:tcPr marL="0" marR="0" marT="0" marB="0" anchor="b"/>
                </a:tc>
                <a:tc>
                  <a:txBody>
                    <a:bodyPr/>
                    <a:lstStyle/>
                    <a:p>
                      <a:pPr algn="l"/>
                      <a:r>
                        <a:rPr lang="en-US" sz="1400"/>
                        <a:t>Sensitivity and specificity</a:t>
                      </a:r>
                      <a:endParaRPr lang="en-US" sz="1400">
                        <a:solidFill>
                          <a:schemeClr val="bg1">
                            <a:lumMod val="85000"/>
                          </a:schemeClr>
                        </a:solidFill>
                      </a:endParaRPr>
                    </a:p>
                  </a:txBody>
                  <a:tcPr marL="0" marR="0" marT="0" marB="0" anchor="b"/>
                </a:tc>
              </a:tr>
              <a:tr h="1530834">
                <a:tc>
                  <a:txBody>
                    <a:bodyPr/>
                    <a:lstStyle/>
                    <a:p>
                      <a:pPr algn="l"/>
                      <a:r>
                        <a:rPr lang="en-US" sz="1400"/>
                        <a:t>Throat culture</a:t>
                      </a:r>
                      <a:endParaRPr lang="en-US" sz="1400">
                        <a:solidFill>
                          <a:schemeClr val="bg1">
                            <a:lumMod val="85000"/>
                          </a:schemeClr>
                        </a:solidFill>
                      </a:endParaRPr>
                    </a:p>
                  </a:txBody>
                  <a:tcPr marL="0" marR="0" marT="0" marB="0"/>
                </a:tc>
                <a:tc>
                  <a:txBody>
                    <a:bodyPr/>
                    <a:lstStyle/>
                    <a:p>
                      <a:pPr algn="l"/>
                      <a:r>
                        <a:rPr lang="en-US" sz="1400" dirty="0"/>
                        <a:t>Specimen obtained by throat swab of posterior </a:t>
                      </a:r>
                      <a:r>
                        <a:rPr lang="en-US" sz="1400" dirty="0" err="1"/>
                        <a:t>tonsillopharyngeal</a:t>
                      </a:r>
                      <a:r>
                        <a:rPr lang="en-US" sz="1400" dirty="0"/>
                        <a:t> area and inoculated onto 5 percent sheep-blood agar plate to which a bacitracin disk is applied; results in 24 to 48 hours</a:t>
                      </a:r>
                      <a:endParaRPr lang="en-US" sz="1400" dirty="0">
                        <a:solidFill>
                          <a:schemeClr val="bg1">
                            <a:lumMod val="85000"/>
                          </a:schemeClr>
                        </a:solidFill>
                      </a:endParaRPr>
                    </a:p>
                  </a:txBody>
                  <a:tcPr marL="0" marR="0" marT="0" marB="0"/>
                </a:tc>
                <a:tc>
                  <a:txBody>
                    <a:bodyPr/>
                    <a:lstStyle/>
                    <a:p>
                      <a:pPr algn="l"/>
                      <a:r>
                        <a:rPr lang="en-US" sz="1400" dirty="0"/>
                        <a:t>Sensitivity: 97 percent; specificity: 99 percent; results dependent on the technique, medium, and incubation</a:t>
                      </a:r>
                      <a:endParaRPr lang="en-US" sz="1400" dirty="0">
                        <a:solidFill>
                          <a:schemeClr val="bg1">
                            <a:lumMod val="85000"/>
                          </a:schemeClr>
                        </a:solidFill>
                      </a:endParaRPr>
                    </a:p>
                  </a:txBody>
                  <a:tcPr marL="0" marR="0" marT="0" marB="0"/>
                </a:tc>
              </a:tr>
              <a:tr h="1148127">
                <a:tc>
                  <a:txBody>
                    <a:bodyPr/>
                    <a:lstStyle/>
                    <a:p>
                      <a:pPr algn="l"/>
                      <a:r>
                        <a:rPr lang="en-US" sz="1400" dirty="0"/>
                        <a:t>Rapid antigen detection test or rapid streptococcal </a:t>
                      </a:r>
                      <a:endParaRPr lang="en-US" sz="1400" dirty="0" smtClean="0"/>
                    </a:p>
                    <a:p>
                      <a:pPr algn="l"/>
                      <a:r>
                        <a:rPr lang="en-US" sz="1400" dirty="0" smtClean="0"/>
                        <a:t>antigen </a:t>
                      </a:r>
                      <a:r>
                        <a:rPr lang="en-US" sz="1400" dirty="0"/>
                        <a:t>test</a:t>
                      </a:r>
                      <a:endParaRPr lang="en-US" sz="1400" dirty="0">
                        <a:solidFill>
                          <a:schemeClr val="bg1">
                            <a:lumMod val="85000"/>
                          </a:schemeClr>
                        </a:solidFill>
                      </a:endParaRPr>
                    </a:p>
                  </a:txBody>
                  <a:tcPr marL="0" marR="0" marT="0" marB="0"/>
                </a:tc>
                <a:tc>
                  <a:txBody>
                    <a:bodyPr/>
                    <a:lstStyle/>
                    <a:p>
                      <a:pPr algn="l"/>
                      <a:r>
                        <a:rPr lang="en-US" sz="1400" dirty="0"/>
                        <a:t>Detects presence of group A streptococcal carbohydrate on a throat </a:t>
                      </a:r>
                      <a:r>
                        <a:rPr lang="en-US" sz="1400" dirty="0" smtClean="0"/>
                        <a:t>swab</a:t>
                      </a:r>
                    </a:p>
                    <a:p>
                      <a:pPr algn="l"/>
                      <a:r>
                        <a:rPr lang="en-US" sz="1400" dirty="0" smtClean="0"/>
                        <a:t> </a:t>
                      </a:r>
                      <a:r>
                        <a:rPr lang="en-US" sz="1400" dirty="0"/>
                        <a:t>(change in color indicates a positive result); results available within minutes; in-office test</a:t>
                      </a:r>
                      <a:endParaRPr lang="en-US" sz="1400" dirty="0">
                        <a:solidFill>
                          <a:schemeClr val="bg1">
                            <a:lumMod val="85000"/>
                          </a:schemeClr>
                        </a:solidFill>
                      </a:endParaRPr>
                    </a:p>
                  </a:txBody>
                  <a:tcPr marL="0" marR="0" marT="0" marB="0"/>
                </a:tc>
                <a:tc>
                  <a:txBody>
                    <a:bodyPr/>
                    <a:lstStyle/>
                    <a:p>
                      <a:pPr algn="l"/>
                      <a:r>
                        <a:rPr lang="en-US" sz="1400"/>
                        <a:t>Specificity: &gt; 95 percent; sensitivity: 80 to 97 percent, depending on the test</a:t>
                      </a:r>
                      <a:endParaRPr lang="en-US" sz="1400">
                        <a:solidFill>
                          <a:schemeClr val="bg1">
                            <a:lumMod val="85000"/>
                          </a:schemeClr>
                        </a:solidFill>
                      </a:endParaRPr>
                    </a:p>
                  </a:txBody>
                  <a:tcPr marL="0" marR="0" marT="0" marB="0"/>
                </a:tc>
              </a:tr>
              <a:tr h="574063">
                <a:tc>
                  <a:txBody>
                    <a:bodyPr/>
                    <a:lstStyle/>
                    <a:p>
                      <a:pPr algn="l"/>
                      <a:r>
                        <a:rPr lang="en-US" sz="1400"/>
                        <a:t>Monospot test</a:t>
                      </a:r>
                      <a:endParaRPr lang="en-US" sz="1400">
                        <a:solidFill>
                          <a:schemeClr val="bg1">
                            <a:lumMod val="85000"/>
                          </a:schemeClr>
                        </a:solidFill>
                      </a:endParaRPr>
                    </a:p>
                  </a:txBody>
                  <a:tcPr marL="0" marR="0" marT="0" marB="0"/>
                </a:tc>
                <a:tc>
                  <a:txBody>
                    <a:bodyPr/>
                    <a:lstStyle/>
                    <a:p>
                      <a:pPr algn="l"/>
                      <a:r>
                        <a:rPr lang="en-US" sz="1400"/>
                        <a:t>Rapid slide agglutination test for mononucleosis</a:t>
                      </a:r>
                      <a:endParaRPr lang="en-US" sz="1400">
                        <a:solidFill>
                          <a:schemeClr val="bg1">
                            <a:lumMod val="85000"/>
                          </a:schemeClr>
                        </a:solidFill>
                      </a:endParaRPr>
                    </a:p>
                  </a:txBody>
                  <a:tcPr marL="0" marR="0" marT="0" marB="0"/>
                </a:tc>
                <a:tc rowSpan="2">
                  <a:txBody>
                    <a:bodyPr/>
                    <a:lstStyle/>
                    <a:p>
                      <a:pPr algn="l" rtl="0">
                        <a:buFont typeface="Arial" pitchFamily="34" charset="0"/>
                        <a:buChar char="•"/>
                      </a:pPr>
                      <a:r>
                        <a:rPr lang="en-US" sz="1400" dirty="0"/>
                        <a:t>Overall sensitivity: 86 percent; overall specificity: 99 percent</a:t>
                      </a:r>
                    </a:p>
                    <a:p>
                      <a:pPr algn="l" rtl="0">
                        <a:buFont typeface="Arial" pitchFamily="34" charset="0"/>
                        <a:buChar char="•"/>
                      </a:pPr>
                      <a:endParaRPr lang="en-US" sz="1400" dirty="0" smtClean="0"/>
                    </a:p>
                    <a:p>
                      <a:pPr algn="l" rtl="0">
                        <a:buFont typeface="Arial" pitchFamily="34" charset="0"/>
                        <a:buChar char="•"/>
                      </a:pPr>
                      <a:r>
                        <a:rPr lang="en-US" sz="1400" dirty="0" smtClean="0"/>
                        <a:t>First </a:t>
                      </a:r>
                      <a:r>
                        <a:rPr lang="en-US" sz="1400" dirty="0"/>
                        <a:t>week sensitivity: 69 percent; specificity: 88 percent</a:t>
                      </a:r>
                    </a:p>
                    <a:p>
                      <a:pPr algn="l" rtl="0">
                        <a:buFont typeface="Arial" pitchFamily="34" charset="0"/>
                        <a:buChar char="•"/>
                      </a:pPr>
                      <a:endParaRPr lang="en-US" sz="1400" dirty="0" smtClean="0"/>
                    </a:p>
                    <a:p>
                      <a:pPr algn="l" rtl="0">
                        <a:buFont typeface="Arial" pitchFamily="34" charset="0"/>
                        <a:buChar char="•"/>
                      </a:pPr>
                      <a:r>
                        <a:rPr lang="en-US" sz="1400" dirty="0" smtClean="0"/>
                        <a:t>Second </a:t>
                      </a:r>
                      <a:r>
                        <a:rPr lang="en-US" sz="1400" dirty="0"/>
                        <a:t>week: sensitivity: 81 percent; specificity: 88 percent</a:t>
                      </a:r>
                      <a:endParaRPr lang="en-US" sz="1400" dirty="0">
                        <a:solidFill>
                          <a:schemeClr val="tx1"/>
                        </a:solidFill>
                      </a:endParaRPr>
                    </a:p>
                  </a:txBody>
                  <a:tcPr marL="0" marR="0" marT="0" marB="0"/>
                </a:tc>
              </a:tr>
              <a:tr h="1148126">
                <a:tc gridSpan="2">
                  <a:txBody>
                    <a:bodyPr/>
                    <a:lstStyle/>
                    <a:p>
                      <a:pPr algn="l"/>
                      <a:endParaRPr lang="ar-SA" sz="1400" dirty="0">
                        <a:solidFill>
                          <a:schemeClr val="bg1">
                            <a:lumMod val="85000"/>
                          </a:schemeClr>
                        </a:solidFill>
                      </a:endParaRPr>
                    </a:p>
                  </a:txBody>
                  <a:tcPr marL="0" marR="0" marT="0" marB="0"/>
                </a:tc>
                <a:tc hMerge="1">
                  <a:txBody>
                    <a:bodyPr/>
                    <a:lstStyle/>
                    <a:p>
                      <a:pPr algn="l"/>
                      <a:endParaRPr lang="ar-SA" sz="1400" dirty="0">
                        <a:solidFill>
                          <a:schemeClr val="bg1">
                            <a:lumMod val="85000"/>
                          </a:schemeClr>
                        </a:solidFill>
                      </a:endParaRPr>
                    </a:p>
                  </a:txBody>
                  <a:tcPr marL="0" marR="0" marT="0" marB="0"/>
                </a:tc>
                <a:tc vMerge="1">
                  <a:txBody>
                    <a:bodyPr/>
                    <a:lstStyle/>
                    <a:p>
                      <a:pPr algn="l"/>
                      <a:endParaRPr lang="en-US" sz="1400" dirty="0">
                        <a:solidFill>
                          <a:schemeClr val="tx1"/>
                        </a:solidFill>
                      </a:endParaRPr>
                    </a:p>
                  </a:txBody>
                  <a:tcPr marL="0" marR="0" marT="0" marB="0"/>
                </a:tc>
              </a:tr>
            </a:tbl>
          </a:graphicData>
        </a:graphic>
      </p:graphicFrame>
      <p:sp>
        <p:nvSpPr>
          <p:cNvPr id="5" name="Rectangle 1"/>
          <p:cNvSpPr>
            <a:spLocks noChangeArrowheads="1"/>
          </p:cNvSpPr>
          <p:nvPr/>
        </p:nvSpPr>
        <p:spPr bwMode="auto">
          <a:xfrm>
            <a:off x="760040" y="243805"/>
            <a:ext cx="77724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effectLst/>
                <a:latin typeface="Arial" pitchFamily="34" charset="0"/>
                <a:cs typeface="Arial" pitchFamily="34" charset="0"/>
              </a:rPr>
              <a:t/>
            </a:r>
            <a:br>
              <a:rPr kumimoji="0" lang="ar-SA" sz="2800" b="0" i="0" u="none" strike="noStrike" cap="none" normalizeH="0" baseline="0" dirty="0" smtClean="0">
                <a:ln>
                  <a:noFill/>
                </a:ln>
                <a:effectLst/>
                <a:latin typeface="Arial" pitchFamily="34" charset="0"/>
                <a:cs typeface="Arial" pitchFamily="34" charset="0"/>
              </a:rPr>
            </a:br>
            <a:r>
              <a:rPr kumimoji="0" lang="ar-SA" sz="2800" b="1" i="0" u="none" strike="noStrike" cap="none" normalizeH="0" baseline="0" dirty="0" smtClean="0">
                <a:ln>
                  <a:noFill/>
                </a:ln>
                <a:effectLst/>
                <a:latin typeface="Arial" pitchFamily="34" charset="0"/>
                <a:cs typeface="Arial" pitchFamily="34" charset="0"/>
              </a:rPr>
              <a:t>Selected Laboratory Tests for Identifying the Cause of Pharyngitis</a:t>
            </a:r>
          </a:p>
        </p:txBody>
      </p:sp>
      <p:sp>
        <p:nvSpPr>
          <p:cNvPr id="7" name="Rectangle 3"/>
          <p:cNvSpPr>
            <a:spLocks noChangeArrowheads="1"/>
          </p:cNvSpPr>
          <p:nvPr/>
        </p:nvSpPr>
        <p:spPr bwMode="auto">
          <a:xfrm>
            <a:off x="1743075" y="16160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 xmlns:p14="http://schemas.microsoft.com/office/powerpoint/2010/main" val="3509100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506960"/>
            <a:ext cx="8229600" cy="2578224"/>
          </a:xfrm>
        </p:spPr>
        <p:txBody>
          <a:bodyPr>
            <a:normAutofit lnSpcReduction="10000"/>
          </a:bodyPr>
          <a:lstStyle/>
          <a:p>
            <a:pPr algn="l" rtl="0"/>
            <a:r>
              <a:rPr lang="en-US" sz="2800" dirty="0" smtClean="0"/>
              <a:t>While </a:t>
            </a:r>
            <a:r>
              <a:rPr lang="en-US" sz="2800" dirty="0"/>
              <a:t>most patients with sore throat have an infectious cause (pharyngitis), fewer than 20 percent have a clear indication for antibiotic therapy (i.e., group A beta-hemolytic streptococcal infection</a:t>
            </a:r>
            <a:r>
              <a:rPr lang="en-US" sz="2800" dirty="0" smtClean="0"/>
              <a:t>).</a:t>
            </a:r>
          </a:p>
          <a:p>
            <a:pPr algn="l" rtl="0">
              <a:buNone/>
            </a:pPr>
            <a:r>
              <a:rPr lang="en-US" sz="2800" dirty="0" smtClean="0"/>
              <a:t> </a:t>
            </a:r>
            <a:endParaRPr lang="ar-SA" sz="2800" dirty="0"/>
          </a:p>
        </p:txBody>
      </p:sp>
    </p:spTree>
    <p:extLst>
      <p:ext uri="{BB962C8B-B14F-4D97-AF65-F5344CB8AC3E}">
        <p14:creationId xmlns="" xmlns:p14="http://schemas.microsoft.com/office/powerpoint/2010/main" val="535014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40830"/>
            <a:ext cx="8229600" cy="715962"/>
          </a:xfrm>
        </p:spPr>
        <p:txBody>
          <a:bodyPr>
            <a:normAutofit fontScale="90000"/>
          </a:bodyPr>
          <a:lstStyle/>
          <a:p>
            <a:r>
              <a:rPr lang="en-US" sz="2800" dirty="0"/>
              <a:t>Clinical Decision Rule for Management of Sore Throat</a:t>
            </a:r>
            <a:endParaRPr lang="ar-SA" sz="2800" dirty="0"/>
          </a:p>
        </p:txBody>
      </p:sp>
      <p:pic>
        <p:nvPicPr>
          <p:cNvPr id="7" name="Picture 2" descr="C:\Users\bado\Desktop\afp20090301p383-f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2976" y="1916832"/>
            <a:ext cx="7010424" cy="47887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9100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lstStyle/>
          <a:p>
            <a:pPr marL="0" indent="0" algn="ctr">
              <a:buNone/>
            </a:pPr>
            <a:endParaRPr lang="en-US" sz="2800" dirty="0" smtClean="0"/>
          </a:p>
          <a:p>
            <a:pPr marL="0" indent="0" algn="ctr">
              <a:buNone/>
            </a:pPr>
            <a:r>
              <a:rPr lang="en-US" sz="2800" dirty="0" smtClean="0">
                <a:solidFill>
                  <a:schemeClr val="tx1"/>
                </a:solidFill>
              </a:rPr>
              <a:t>Suggested </a:t>
            </a:r>
            <a:r>
              <a:rPr lang="en-US" sz="2800" dirty="0">
                <a:solidFill>
                  <a:schemeClr val="tx1"/>
                </a:solidFill>
              </a:rPr>
              <a:t>Approach to the Evaluation of Patients with Sore Throat</a:t>
            </a:r>
          </a:p>
          <a:p>
            <a:pPr marL="0" indent="0">
              <a:buNone/>
            </a:pPr>
            <a:endParaRPr lang="en-US" dirty="0"/>
          </a:p>
        </p:txBody>
      </p:sp>
      <p:pic>
        <p:nvPicPr>
          <p:cNvPr id="2050" name="Picture 2" descr="C:\Users\bado\Desktop\afp20040315p1465-f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7290" y="1628800"/>
            <a:ext cx="6338910" cy="49720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9100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p>
            <a:r>
              <a:rPr lang="en-US" dirty="0"/>
              <a:t>ANTIBIOTIC SELECTION</a:t>
            </a:r>
            <a:endParaRPr lang="ar-SA" dirty="0"/>
          </a:p>
        </p:txBody>
      </p:sp>
      <p:sp>
        <p:nvSpPr>
          <p:cNvPr id="3" name="Content Placeholder 2"/>
          <p:cNvSpPr>
            <a:spLocks noGrp="1"/>
          </p:cNvSpPr>
          <p:nvPr>
            <p:ph idx="1"/>
          </p:nvPr>
        </p:nvSpPr>
        <p:spPr>
          <a:xfrm>
            <a:off x="457200" y="2204864"/>
            <a:ext cx="8229600" cy="3921299"/>
          </a:xfrm>
        </p:spPr>
        <p:txBody>
          <a:bodyPr>
            <a:normAutofit fontScale="92500" lnSpcReduction="20000"/>
          </a:bodyPr>
          <a:lstStyle/>
          <a:p>
            <a:pPr algn="l" rtl="0">
              <a:buFont typeface="Arial" pitchFamily="34" charset="0"/>
              <a:buChar char="•"/>
            </a:pPr>
            <a:r>
              <a:rPr lang="en-US" sz="2800" dirty="0"/>
              <a:t>Effectiveness, spectrum of activity, safety, dosing schedule, cost, and compliance issues all require consideration. Penicillin, penicillin congeners (ampicillin or amoxicillin), clindamycin (</a:t>
            </a:r>
            <a:r>
              <a:rPr lang="en-US" sz="2800" dirty="0" err="1"/>
              <a:t>Cleocin</a:t>
            </a:r>
            <a:r>
              <a:rPr lang="en-US" sz="2800" dirty="0"/>
              <a:t>), and certain </a:t>
            </a:r>
            <a:r>
              <a:rPr lang="en-US" sz="2800" dirty="0" err="1"/>
              <a:t>cephalosporins</a:t>
            </a:r>
            <a:r>
              <a:rPr lang="en-US" sz="2800" dirty="0"/>
              <a:t> and macrolides are effective against </a:t>
            </a:r>
            <a:r>
              <a:rPr lang="en-US" sz="2800" dirty="0" smtClean="0"/>
              <a:t>GABHS.</a:t>
            </a:r>
          </a:p>
          <a:p>
            <a:pPr algn="l" rtl="0">
              <a:buFont typeface="Arial" pitchFamily="34" charset="0"/>
              <a:buChar char="•"/>
            </a:pPr>
            <a:r>
              <a:rPr lang="en-US" sz="2800" dirty="0" smtClean="0"/>
              <a:t>First line treatment is penicillin.</a:t>
            </a:r>
          </a:p>
          <a:p>
            <a:pPr algn="l" rtl="0">
              <a:buFont typeface="Arial" pitchFamily="34" charset="0"/>
              <a:buChar char="•"/>
            </a:pPr>
            <a:r>
              <a:rPr lang="en-US" sz="2800" dirty="0"/>
              <a:t>Oral amoxicillin suspension is often substituted for penicillin because it tastes </a:t>
            </a:r>
            <a:r>
              <a:rPr lang="en-US" sz="2800" dirty="0" smtClean="0"/>
              <a:t>better.</a:t>
            </a:r>
            <a:endParaRPr lang="ar-SA" sz="2800" dirty="0"/>
          </a:p>
        </p:txBody>
      </p:sp>
    </p:spTree>
    <p:extLst>
      <p:ext uri="{BB962C8B-B14F-4D97-AF65-F5344CB8AC3E}">
        <p14:creationId xmlns="" xmlns:p14="http://schemas.microsoft.com/office/powerpoint/2010/main" val="3509100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824751753"/>
              </p:ext>
            </p:extLst>
          </p:nvPr>
        </p:nvGraphicFramePr>
        <p:xfrm>
          <a:off x="647990" y="2270356"/>
          <a:ext cx="7848021" cy="4110972"/>
        </p:xfrm>
        <a:graphic>
          <a:graphicData uri="http://schemas.openxmlformats.org/drawingml/2006/table">
            <a:tbl>
              <a:tblPr>
                <a:tableStyleId>{3C2FFA5D-87B4-456A-9821-1D502468CF0F}</a:tableStyleId>
              </a:tblPr>
              <a:tblGrid>
                <a:gridCol w="1256909"/>
                <a:gridCol w="1256909"/>
                <a:gridCol w="1256909"/>
                <a:gridCol w="1563476"/>
                <a:gridCol w="1256909"/>
                <a:gridCol w="1256909"/>
              </a:tblGrid>
              <a:tr h="197014">
                <a:tc gridSpan="6">
                  <a:txBody>
                    <a:bodyPr/>
                    <a:lstStyle/>
                    <a:p>
                      <a:pPr algn="ctr"/>
                      <a:r>
                        <a:rPr lang="en-US" sz="1400" dirty="0"/>
                        <a:t>Treatment for patients with penicillin allergy (recommended by current guidelines)</a:t>
                      </a:r>
                      <a:endParaRPr lang="en-US" sz="1400" b="1" dirty="0">
                        <a:solidFill>
                          <a:schemeClr val="tx1"/>
                        </a:solidFill>
                      </a:endParaRPr>
                    </a:p>
                  </a:txBody>
                  <a:tcPr marL="41907" marR="41907" marT="20954" marB="20954"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69879">
                <a:tc rowSpan="2">
                  <a:txBody>
                    <a:bodyPr/>
                    <a:lstStyle/>
                    <a:p>
                      <a:pPr algn="ctr"/>
                      <a:r>
                        <a:rPr lang="en-US" sz="1100" dirty="0"/>
                        <a:t>Erythromycin </a:t>
                      </a:r>
                      <a:r>
                        <a:rPr lang="en-US" sz="1200" dirty="0" err="1"/>
                        <a:t>ethylsuccinate</a:t>
                      </a:r>
                      <a:endParaRPr lang="en-US" sz="1100" dirty="0">
                        <a:solidFill>
                          <a:schemeClr val="tx1"/>
                        </a:solidFill>
                      </a:endParaRPr>
                    </a:p>
                  </a:txBody>
                  <a:tcPr marL="41907" marR="41907" marT="20954" marB="20954" anchor="ctr"/>
                </a:tc>
                <a:tc rowSpan="2">
                  <a:txBody>
                    <a:bodyPr/>
                    <a:lstStyle/>
                    <a:p>
                      <a:pPr algn="ctr"/>
                      <a:r>
                        <a:rPr lang="en-US" sz="1100" dirty="0"/>
                        <a:t>Macrolide</a:t>
                      </a:r>
                      <a:endParaRPr lang="en-US" sz="1100" dirty="0">
                        <a:solidFill>
                          <a:schemeClr val="tx1"/>
                        </a:solidFill>
                      </a:endParaRPr>
                    </a:p>
                  </a:txBody>
                  <a:tcPr marL="41907" marR="41907" marT="20954" marB="20954" anchor="ctr"/>
                </a:tc>
                <a:tc rowSpan="2">
                  <a:txBody>
                    <a:bodyPr/>
                    <a:lstStyle/>
                    <a:p>
                      <a:pPr algn="ctr"/>
                      <a:r>
                        <a:rPr lang="en-US" sz="1100" dirty="0"/>
                        <a:t>Oral</a:t>
                      </a:r>
                      <a:endParaRPr lang="en-US" sz="1100" dirty="0">
                        <a:solidFill>
                          <a:schemeClr val="tx1"/>
                        </a:solidFill>
                      </a:endParaRPr>
                    </a:p>
                  </a:txBody>
                  <a:tcPr marL="41907" marR="41907" marT="20954" marB="20954" anchor="ctr"/>
                </a:tc>
                <a:tc>
                  <a:txBody>
                    <a:bodyPr/>
                    <a:lstStyle/>
                    <a:p>
                      <a:pPr algn="ctr"/>
                      <a:r>
                        <a:rPr lang="en-US" sz="1100" dirty="0"/>
                        <a:t>Children: 30 to 50 mg per kg per day in two to four divided doses</a:t>
                      </a:r>
                      <a:endParaRPr lang="en-US" sz="1100" dirty="0">
                        <a:solidFill>
                          <a:schemeClr val="tx1"/>
                        </a:solidFill>
                      </a:endParaRPr>
                    </a:p>
                  </a:txBody>
                  <a:tcPr marL="41907" marR="41907" marT="20954" marB="20954" anchor="ctr"/>
                </a:tc>
                <a:tc>
                  <a:txBody>
                    <a:bodyPr/>
                    <a:lstStyle/>
                    <a:p>
                      <a:pPr algn="ctr"/>
                      <a:r>
                        <a:rPr lang="en-US" sz="1100"/>
                        <a:t>10 days</a:t>
                      </a:r>
                      <a:endParaRPr lang="en-US" sz="1100">
                        <a:solidFill>
                          <a:schemeClr val="tx1"/>
                        </a:solidFill>
                      </a:endParaRPr>
                    </a:p>
                  </a:txBody>
                  <a:tcPr marL="41907" marR="41907" marT="20954" marB="20954" anchor="ctr"/>
                </a:tc>
                <a:tc>
                  <a:txBody>
                    <a:bodyPr/>
                    <a:lstStyle/>
                    <a:p>
                      <a:pPr algn="ctr"/>
                      <a:r>
                        <a:rPr lang="ar-SA" sz="1100" dirty="0"/>
                        <a:t>$4</a:t>
                      </a:r>
                      <a:endParaRPr lang="ar-SA" sz="1100" dirty="0">
                        <a:solidFill>
                          <a:schemeClr val="tx1"/>
                        </a:solidFill>
                      </a:endParaRPr>
                    </a:p>
                  </a:txBody>
                  <a:tcPr marL="41907" marR="41907" marT="20954" marB="20954" anchor="ctr"/>
                </a:tc>
              </a:tr>
              <a:tr h="29870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a:r>
                        <a:rPr lang="en-US" sz="1100" dirty="0"/>
                        <a:t>Adults: 50 mg per kg per day in three to four divided doses</a:t>
                      </a:r>
                      <a:endParaRPr lang="en-US" sz="1100" dirty="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r>
              <a:tr h="369879">
                <a:tc rowSpan="2">
                  <a:txBody>
                    <a:bodyPr/>
                    <a:lstStyle/>
                    <a:p>
                      <a:pPr algn="ctr"/>
                      <a:r>
                        <a:rPr lang="en-US" sz="1100"/>
                        <a:t>Erythromycin estolate</a:t>
                      </a:r>
                      <a:endParaRPr lang="en-US" sz="1100">
                        <a:solidFill>
                          <a:schemeClr val="tx1"/>
                        </a:solidFill>
                      </a:endParaRPr>
                    </a:p>
                  </a:txBody>
                  <a:tcPr marL="41907" marR="41907" marT="20954" marB="20954" anchor="ctr"/>
                </a:tc>
                <a:tc rowSpan="2">
                  <a:txBody>
                    <a:bodyPr/>
                    <a:lstStyle/>
                    <a:p>
                      <a:pPr algn="ctr"/>
                      <a:r>
                        <a:rPr lang="en-US" sz="1100"/>
                        <a:t>Macrolide</a:t>
                      </a:r>
                      <a:endParaRPr lang="en-US" sz="1100">
                        <a:solidFill>
                          <a:schemeClr val="tx1"/>
                        </a:solidFill>
                      </a:endParaRPr>
                    </a:p>
                  </a:txBody>
                  <a:tcPr marL="41907" marR="41907" marT="20954" marB="20954" anchor="ctr"/>
                </a:tc>
                <a:tc rowSpan="2">
                  <a:txBody>
                    <a:bodyPr/>
                    <a:lstStyle/>
                    <a:p>
                      <a:pPr algn="ctr"/>
                      <a:r>
                        <a:rPr lang="en-US" sz="1100"/>
                        <a:t>Oral</a:t>
                      </a:r>
                      <a:endParaRPr lang="en-US" sz="1100">
                        <a:solidFill>
                          <a:schemeClr val="tx1"/>
                        </a:solidFill>
                      </a:endParaRPr>
                    </a:p>
                  </a:txBody>
                  <a:tcPr marL="41907" marR="41907" marT="20954" marB="20954" anchor="ctr"/>
                </a:tc>
                <a:tc>
                  <a:txBody>
                    <a:bodyPr/>
                    <a:lstStyle/>
                    <a:p>
                      <a:pPr algn="ctr"/>
                      <a:r>
                        <a:rPr lang="en-US" sz="1100"/>
                        <a:t>Children: 20 to 40 mg per kg per day in two to four divided doses</a:t>
                      </a:r>
                      <a:endParaRPr lang="en-US" sz="1100">
                        <a:solidFill>
                          <a:schemeClr val="tx1"/>
                        </a:solidFill>
                      </a:endParaRPr>
                    </a:p>
                  </a:txBody>
                  <a:tcPr marL="41907" marR="41907" marT="20954" marB="20954" anchor="ctr"/>
                </a:tc>
                <a:tc>
                  <a:txBody>
                    <a:bodyPr/>
                    <a:lstStyle/>
                    <a:p>
                      <a:pPr algn="ctr"/>
                      <a:r>
                        <a:rPr lang="en-US" sz="1100"/>
                        <a:t>10 days</a:t>
                      </a:r>
                      <a:endParaRPr lang="en-US" sz="1100">
                        <a:solidFill>
                          <a:schemeClr val="tx1"/>
                        </a:solidFill>
                      </a:endParaRPr>
                    </a:p>
                  </a:txBody>
                  <a:tcPr marL="41907" marR="41907" marT="20954" marB="20954" anchor="ctr"/>
                </a:tc>
                <a:tc>
                  <a:txBody>
                    <a:bodyPr/>
                    <a:lstStyle/>
                    <a:p>
                      <a:pPr algn="ctr"/>
                      <a:r>
                        <a:rPr lang="ar-SA" sz="1100"/>
                        <a:t>$4</a:t>
                      </a:r>
                      <a:endParaRPr lang="ar-SA" sz="1100">
                        <a:solidFill>
                          <a:schemeClr val="tx1"/>
                        </a:solidFill>
                      </a:endParaRPr>
                    </a:p>
                  </a:txBody>
                  <a:tcPr marL="41907" marR="41907" marT="20954" marB="20954" anchor="ctr"/>
                </a:tc>
              </a:tr>
              <a:tr h="15634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a:r>
                        <a:rPr lang="en-US" sz="1100"/>
                        <a:t>Adults: not recommended‡</a:t>
                      </a:r>
                      <a:endParaRPr lang="en-US" sz="110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r>
              <a:tr h="298700">
                <a:tc rowSpan="2">
                  <a:txBody>
                    <a:bodyPr/>
                    <a:lstStyle/>
                    <a:p>
                      <a:pPr algn="ctr"/>
                      <a:r>
                        <a:rPr lang="en-US" sz="1100"/>
                        <a:t>Cefadroxil (Duricef; brand no longer available in the United States)</a:t>
                      </a:r>
                      <a:endParaRPr lang="en-US" sz="1100">
                        <a:solidFill>
                          <a:schemeClr val="tx1"/>
                        </a:solidFill>
                      </a:endParaRPr>
                    </a:p>
                  </a:txBody>
                  <a:tcPr marL="41907" marR="41907" marT="20954" marB="20954" anchor="ctr"/>
                </a:tc>
                <a:tc rowSpan="2">
                  <a:txBody>
                    <a:bodyPr/>
                    <a:lstStyle/>
                    <a:p>
                      <a:pPr algn="ctr"/>
                      <a:r>
                        <a:rPr lang="en-US" sz="1100"/>
                        <a:t>Cephalosporin (first generation)</a:t>
                      </a:r>
                      <a:endParaRPr lang="en-US" sz="1100">
                        <a:solidFill>
                          <a:schemeClr val="tx1"/>
                        </a:solidFill>
                      </a:endParaRPr>
                    </a:p>
                  </a:txBody>
                  <a:tcPr marL="41907" marR="41907" marT="20954" marB="20954" anchor="ctr"/>
                </a:tc>
                <a:tc rowSpan="2">
                  <a:txBody>
                    <a:bodyPr/>
                    <a:lstStyle/>
                    <a:p>
                      <a:pPr algn="ctr"/>
                      <a:r>
                        <a:rPr lang="en-US" sz="1100"/>
                        <a:t>Oral</a:t>
                      </a:r>
                      <a:endParaRPr lang="en-US" sz="1100">
                        <a:solidFill>
                          <a:schemeClr val="tx1"/>
                        </a:solidFill>
                      </a:endParaRPr>
                    </a:p>
                  </a:txBody>
                  <a:tcPr marL="41907" marR="41907" marT="20954" marB="20954" anchor="ctr"/>
                </a:tc>
                <a:tc>
                  <a:txBody>
                    <a:bodyPr/>
                    <a:lstStyle/>
                    <a:p>
                      <a:pPr algn="ctr"/>
                      <a:r>
                        <a:rPr lang="en-US" sz="1100"/>
                        <a:t>Children: 30 mg per kg per day in two divided doses</a:t>
                      </a:r>
                      <a:endParaRPr lang="en-US" sz="1100">
                        <a:solidFill>
                          <a:schemeClr val="tx1"/>
                        </a:solidFill>
                      </a:endParaRPr>
                    </a:p>
                  </a:txBody>
                  <a:tcPr marL="41907" marR="41907" marT="20954" marB="20954" anchor="ctr"/>
                </a:tc>
                <a:tc>
                  <a:txBody>
                    <a:bodyPr/>
                    <a:lstStyle/>
                    <a:p>
                      <a:pPr algn="ctr"/>
                      <a:r>
                        <a:rPr lang="en-US" sz="1100"/>
                        <a:t>10 days</a:t>
                      </a:r>
                      <a:endParaRPr lang="en-US" sz="1100">
                        <a:solidFill>
                          <a:schemeClr val="tx1"/>
                        </a:solidFill>
                      </a:endParaRPr>
                    </a:p>
                  </a:txBody>
                  <a:tcPr marL="41907" marR="41907" marT="20954" marB="20954" anchor="ctr"/>
                </a:tc>
                <a:tc>
                  <a:txBody>
                    <a:bodyPr/>
                    <a:lstStyle/>
                    <a:p>
                      <a:pPr algn="ctr"/>
                      <a:r>
                        <a:rPr lang="ar-SA" sz="1100"/>
                        <a:t>$45</a:t>
                      </a:r>
                      <a:endParaRPr lang="ar-SA" sz="1100">
                        <a:solidFill>
                          <a:schemeClr val="tx1"/>
                        </a:solidFill>
                      </a:endParaRPr>
                    </a:p>
                  </a:txBody>
                  <a:tcPr marL="41907" marR="41907" marT="20954" marB="20954" anchor="ctr"/>
                </a:tc>
              </a:tr>
              <a:tr h="272774">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a:r>
                        <a:rPr lang="en-US" sz="1100"/>
                        <a:t>Adults: 1 g one to two times per day</a:t>
                      </a:r>
                      <a:endParaRPr lang="en-US" sz="110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r>
              <a:tr h="369879">
                <a:tc rowSpan="2">
                  <a:txBody>
                    <a:bodyPr/>
                    <a:lstStyle/>
                    <a:p>
                      <a:pPr algn="ctr"/>
                      <a:r>
                        <a:rPr lang="en-US" sz="1100" dirty="0" err="1"/>
                        <a:t>Cephalexin</a:t>
                      </a:r>
                      <a:r>
                        <a:rPr lang="en-US" sz="1100" dirty="0"/>
                        <a:t> (</a:t>
                      </a:r>
                      <a:r>
                        <a:rPr lang="en-US" sz="1100" dirty="0" err="1"/>
                        <a:t>Keflex</a:t>
                      </a:r>
                      <a:r>
                        <a:rPr lang="en-US" sz="1100" dirty="0"/>
                        <a:t>)</a:t>
                      </a:r>
                      <a:endParaRPr lang="en-US" sz="1100" dirty="0">
                        <a:solidFill>
                          <a:schemeClr val="tx1"/>
                        </a:solidFill>
                      </a:endParaRPr>
                    </a:p>
                  </a:txBody>
                  <a:tcPr marL="41907" marR="41907" marT="20954" marB="20954" anchor="ctr"/>
                </a:tc>
                <a:tc rowSpan="2">
                  <a:txBody>
                    <a:bodyPr/>
                    <a:lstStyle/>
                    <a:p>
                      <a:pPr algn="ctr"/>
                      <a:r>
                        <a:rPr lang="en-US" sz="1100"/>
                        <a:t>Cephalosporin (first generation)</a:t>
                      </a:r>
                      <a:endParaRPr lang="en-US" sz="1100">
                        <a:solidFill>
                          <a:schemeClr val="tx1"/>
                        </a:solidFill>
                      </a:endParaRPr>
                    </a:p>
                  </a:txBody>
                  <a:tcPr marL="41907" marR="41907" marT="20954" marB="20954" anchor="ctr"/>
                </a:tc>
                <a:tc rowSpan="2">
                  <a:txBody>
                    <a:bodyPr/>
                    <a:lstStyle/>
                    <a:p>
                      <a:pPr algn="ctr"/>
                      <a:r>
                        <a:rPr lang="en-US" sz="1100"/>
                        <a:t>Oral</a:t>
                      </a:r>
                      <a:endParaRPr lang="en-US" sz="1100">
                        <a:solidFill>
                          <a:schemeClr val="tx1"/>
                        </a:solidFill>
                      </a:endParaRPr>
                    </a:p>
                  </a:txBody>
                  <a:tcPr marL="41907" marR="41907" marT="20954" marB="20954" anchor="ctr"/>
                </a:tc>
                <a:tc>
                  <a:txBody>
                    <a:bodyPr/>
                    <a:lstStyle/>
                    <a:p>
                      <a:pPr algn="ctr"/>
                      <a:r>
                        <a:rPr lang="en-US" sz="1100"/>
                        <a:t>Children: 25 to 50 mg per kg per day in two to four divided doses</a:t>
                      </a:r>
                      <a:endParaRPr lang="en-US" sz="1100">
                        <a:solidFill>
                          <a:schemeClr val="tx1"/>
                        </a:solidFill>
                      </a:endParaRPr>
                    </a:p>
                  </a:txBody>
                  <a:tcPr marL="41907" marR="41907" marT="20954" marB="20954" anchor="ctr"/>
                </a:tc>
                <a:tc>
                  <a:txBody>
                    <a:bodyPr/>
                    <a:lstStyle/>
                    <a:p>
                      <a:pPr algn="ctr"/>
                      <a:r>
                        <a:rPr lang="en-US" sz="1100"/>
                        <a:t>10 days</a:t>
                      </a:r>
                      <a:endParaRPr lang="en-US" sz="1100">
                        <a:solidFill>
                          <a:schemeClr val="tx1"/>
                        </a:solidFill>
                      </a:endParaRPr>
                    </a:p>
                  </a:txBody>
                  <a:tcPr marL="41907" marR="41907" marT="20954" marB="20954" anchor="ctr"/>
                </a:tc>
                <a:tc>
                  <a:txBody>
                    <a:bodyPr/>
                    <a:lstStyle/>
                    <a:p>
                      <a:pPr algn="ctr"/>
                      <a:r>
                        <a:rPr lang="ar-SA" sz="1100"/>
                        <a:t>$4</a:t>
                      </a:r>
                      <a:endParaRPr lang="ar-SA" sz="1100">
                        <a:solidFill>
                          <a:schemeClr val="tx1"/>
                        </a:solidFill>
                      </a:endParaRPr>
                    </a:p>
                  </a:txBody>
                  <a:tcPr marL="41907" marR="41907" marT="20954" marB="20954" anchor="ctr"/>
                </a:tc>
              </a:tr>
              <a:tr h="22752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a:r>
                        <a:rPr lang="en-US" sz="1100" dirty="0"/>
                        <a:t>Adults: 500 mg two times per day</a:t>
                      </a:r>
                      <a:endParaRPr lang="en-US" sz="1100" dirty="0">
                        <a:solidFill>
                          <a:schemeClr val="tx1"/>
                        </a:solidFill>
                      </a:endParaRPr>
                    </a:p>
                  </a:txBody>
                  <a:tcPr marL="41907" marR="41907" marT="20954" marB="20954" anchor="ctr"/>
                </a:tc>
                <a:tc>
                  <a:txBody>
                    <a:bodyPr/>
                    <a:lstStyle/>
                    <a:p>
                      <a:pPr algn="ctr"/>
                      <a:endParaRPr lang="ar-SA" sz="1100">
                        <a:solidFill>
                          <a:schemeClr val="tx1"/>
                        </a:solidFill>
                      </a:endParaRPr>
                    </a:p>
                  </a:txBody>
                  <a:tcPr marL="41907" marR="41907" marT="20954" marB="20954" anchor="ctr"/>
                </a:tc>
                <a:tc>
                  <a:txBody>
                    <a:bodyPr/>
                    <a:lstStyle/>
                    <a:p>
                      <a:pPr algn="ctr" rtl="1"/>
                      <a:endParaRPr lang="ar-SA" sz="1100" dirty="0">
                        <a:solidFill>
                          <a:schemeClr val="tx1"/>
                        </a:solidFill>
                      </a:endParaRPr>
                    </a:p>
                  </a:txBody>
                  <a:tcPr marL="41907" marR="41907" marT="20954" marB="20954" anchor="ctr"/>
                </a:tc>
              </a:tr>
            </a:tbl>
          </a:graphicData>
        </a:graphic>
      </p:graphicFrame>
    </p:spTree>
    <p:extLst>
      <p:ext uri="{BB962C8B-B14F-4D97-AF65-F5344CB8AC3E}">
        <p14:creationId xmlns="" xmlns:p14="http://schemas.microsoft.com/office/powerpoint/2010/main" val="1171733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rtl="0" fontAlgn="auto">
              <a:spcAft>
                <a:spcPts val="0"/>
              </a:spcAft>
              <a:defRPr/>
            </a:pPr>
            <a:r>
              <a:rPr lang="en-US" dirty="0">
                <a:solidFill>
                  <a:schemeClr val="accent1">
                    <a:satMod val="150000"/>
                  </a:schemeClr>
                </a:solidFill>
              </a:rPr>
              <a:t>Case 1</a:t>
            </a:r>
          </a:p>
        </p:txBody>
      </p:sp>
      <p:sp>
        <p:nvSpPr>
          <p:cNvPr id="16387" name="Rectangle 3"/>
          <p:cNvSpPr>
            <a:spLocks noGrp="1" noChangeArrowheads="1"/>
          </p:cNvSpPr>
          <p:nvPr>
            <p:ph type="body" idx="1"/>
          </p:nvPr>
        </p:nvSpPr>
        <p:spPr/>
        <p:txBody>
          <a:bodyPr>
            <a:normAutofit fontScale="62500" lnSpcReduction="20000"/>
          </a:bodyPr>
          <a:lstStyle/>
          <a:p>
            <a:pPr algn="l" rtl="0"/>
            <a:r>
              <a:rPr lang="en-US" sz="2400" dirty="0" smtClean="0"/>
              <a:t>A 25 year old man comes to your office with the complaint of a bad sore throat for 2 days.  He has felt chills and fever today but has not measured his temperature.  He has some pain on swallowing. He has a slight runny nose and denies cough and other symptoms. He was previously healthy.</a:t>
            </a:r>
          </a:p>
          <a:p>
            <a:pPr algn="l" rtl="0">
              <a:buFont typeface="Wingdings" pitchFamily="2" charset="2"/>
              <a:buNone/>
            </a:pPr>
            <a:endParaRPr lang="en-US" sz="2400" dirty="0" smtClean="0"/>
          </a:p>
        </p:txBody>
      </p:sp>
      <p:pic>
        <p:nvPicPr>
          <p:cNvPr id="16388" name="Picture 12" descr="strep_2e"/>
          <p:cNvPicPr>
            <a:picLocks noGrp="1" noChangeAspect="1" noChangeArrowheads="1"/>
          </p:cNvPicPr>
          <p:nvPr>
            <p:ph sz="half" idx="4294967295"/>
          </p:nvPr>
        </p:nvPicPr>
        <p:blipFill>
          <a:blip r:embed="rId2" cstate="print"/>
          <a:stretch>
            <a:fillRect/>
          </a:stretch>
        </p:blipFill>
        <p:spPr>
          <a:xfrm>
            <a:off x="598841" y="611268"/>
            <a:ext cx="3636963" cy="27273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9159" name="Text Box 7"/>
          <p:cNvSpPr txBox="1">
            <a:spLocks noChangeArrowheads="1"/>
          </p:cNvSpPr>
          <p:nvPr/>
        </p:nvSpPr>
        <p:spPr bwMode="auto">
          <a:xfrm>
            <a:off x="990600" y="4419600"/>
            <a:ext cx="441960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rtl="0">
              <a:defRPr/>
            </a:pPr>
            <a:r>
              <a:rPr lang="en-US" dirty="0">
                <a:effectLst>
                  <a:outerShdw blurRad="38100" dist="38100" dir="2700000" algn="tl">
                    <a:srgbClr val="000000"/>
                  </a:outerShdw>
                </a:effectLst>
                <a:latin typeface="Arial" charset="0"/>
              </a:rPr>
              <a:t>T= 38.5		</a:t>
            </a:r>
          </a:p>
          <a:p>
            <a:pPr algn="l" rtl="0">
              <a:defRPr/>
            </a:pPr>
            <a:r>
              <a:rPr lang="en-US" dirty="0">
                <a:effectLst>
                  <a:outerShdw blurRad="38100" dist="38100" dir="2700000" algn="tl">
                    <a:srgbClr val="000000"/>
                  </a:outerShdw>
                </a:effectLst>
                <a:latin typeface="Arial" charset="0"/>
              </a:rPr>
              <a:t>PE: ears - TM's normal	</a:t>
            </a:r>
          </a:p>
          <a:p>
            <a:pPr algn="l" rtl="0">
              <a:defRPr/>
            </a:pPr>
            <a:r>
              <a:rPr lang="en-US" dirty="0">
                <a:effectLst>
                  <a:outerShdw blurRad="38100" dist="38100" dir="2700000" algn="tl">
                    <a:srgbClr val="000000"/>
                  </a:outerShdw>
                </a:effectLst>
                <a:latin typeface="Arial" charset="0"/>
              </a:rPr>
              <a:t>nose – clear</a:t>
            </a:r>
          </a:p>
          <a:p>
            <a:pPr algn="l" rtl="0">
              <a:defRPr/>
            </a:pPr>
            <a:r>
              <a:rPr lang="en-US" dirty="0">
                <a:effectLst>
                  <a:outerShdw blurRad="38100" dist="38100" dir="2700000" algn="tl">
                    <a:srgbClr val="000000"/>
                  </a:outerShdw>
                </a:effectLst>
                <a:latin typeface="Arial" charset="0"/>
              </a:rPr>
              <a:t>neck - no cervical </a:t>
            </a:r>
            <a:r>
              <a:rPr lang="en-US" dirty="0" err="1">
                <a:effectLst>
                  <a:outerShdw blurRad="38100" dist="38100" dir="2700000" algn="tl">
                    <a:srgbClr val="000000"/>
                  </a:outerShdw>
                </a:effectLst>
                <a:latin typeface="Arial" charset="0"/>
              </a:rPr>
              <a:t>adenopathy</a:t>
            </a:r>
            <a:endParaRPr lang="en-US" dirty="0">
              <a:effectLst>
                <a:outerShdw blurRad="38100" dist="38100" dir="2700000" algn="tl">
                  <a:srgbClr val="000000"/>
                </a:outerShdw>
              </a:effectLst>
              <a:latin typeface="Arial" charset="0"/>
            </a:endParaRPr>
          </a:p>
          <a:p>
            <a:pPr algn="l" rtl="0">
              <a:defRPr/>
            </a:pPr>
            <a:r>
              <a:rPr lang="en-US" dirty="0">
                <a:effectLst>
                  <a:outerShdw blurRad="38100" dist="38100" dir="2700000" algn="tl">
                    <a:srgbClr val="000000"/>
                  </a:outerShdw>
                </a:effectLst>
                <a:latin typeface="Arial" charset="0"/>
              </a:rPr>
              <a:t>lungs – clear</a:t>
            </a:r>
          </a:p>
          <a:p>
            <a:pPr algn="l" rtl="0">
              <a:defRPr/>
            </a:pPr>
            <a:endParaRPr lang="en-US" dirty="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trep_2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8243" name="Rectangle 3"/>
          <p:cNvSpPr>
            <a:spLocks noGrp="1" noChangeArrowheads="1"/>
          </p:cNvSpPr>
          <p:nvPr>
            <p:ph type="title" idx="4294967295"/>
          </p:nvPr>
        </p:nvSpPr>
        <p:spPr>
          <a:xfrm>
            <a:off x="0" y="274638"/>
            <a:ext cx="8229600" cy="1935162"/>
          </a:xfrm>
        </p:spPr>
        <p:txBody>
          <a:bodyPr/>
          <a:lstStyle/>
          <a:p>
            <a:pPr fontAlgn="auto">
              <a:spcAft>
                <a:spcPts val="0"/>
              </a:spcAft>
              <a:defRPr/>
            </a:pPr>
            <a:r>
              <a:rPr lang="en-US">
                <a:solidFill>
                  <a:schemeClr val="accent1">
                    <a:satMod val="150000"/>
                  </a:schemeClr>
                </a:solidFill>
              </a:rPr>
              <a:t>Case 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413792"/>
            <a:ext cx="8229600" cy="1143000"/>
          </a:xfrm>
        </p:spPr>
        <p:txBody>
          <a:bodyPr>
            <a:noAutofit/>
          </a:bodyPr>
          <a:lstStyle/>
          <a:p>
            <a:pPr fontAlgn="auto">
              <a:spcAft>
                <a:spcPts val="0"/>
              </a:spcAft>
              <a:defRPr/>
            </a:pPr>
            <a:r>
              <a:rPr lang="en-US" sz="2800" dirty="0">
                <a:solidFill>
                  <a:schemeClr val="accent1">
                    <a:satMod val="150000"/>
                  </a:schemeClr>
                </a:solidFill>
              </a:rPr>
              <a:t>How many points does our patient have?</a:t>
            </a:r>
          </a:p>
        </p:txBody>
      </p:sp>
      <p:graphicFrame>
        <p:nvGraphicFramePr>
          <p:cNvPr id="107534" name="Group 14"/>
          <p:cNvGraphicFramePr>
            <a:graphicFrameLocks noGrp="1"/>
          </p:cNvGraphicFramePr>
          <p:nvPr>
            <p:ph type="tbl" idx="1"/>
          </p:nvPr>
        </p:nvGraphicFramePr>
        <p:xfrm>
          <a:off x="457200" y="1600200"/>
          <a:ext cx="8229600" cy="5126736"/>
        </p:xfrm>
        <a:graphic>
          <a:graphicData uri="http://schemas.openxmlformats.org/drawingml/2006/table">
            <a:tbl>
              <a:tblPr/>
              <a:tblGrid>
                <a:gridCol w="5791200"/>
                <a:gridCol w="2438400"/>
              </a:tblGrid>
              <a:tr h="45339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Fever over 38 C</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Absence of cough</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Tender ant. cervical </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adenopathy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Tonsillar</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swelling or </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exudate</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Age&lt; 15 y</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Age&gt; 45</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Total = 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Pretest probability=  35%</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Incidence</a:t>
            </a:r>
            <a:endParaRPr lang="ar-SA" dirty="0"/>
          </a:p>
        </p:txBody>
      </p:sp>
      <p:sp>
        <p:nvSpPr>
          <p:cNvPr id="3" name="Content Placeholder 2"/>
          <p:cNvSpPr>
            <a:spLocks noGrp="1"/>
          </p:cNvSpPr>
          <p:nvPr>
            <p:ph idx="1"/>
          </p:nvPr>
        </p:nvSpPr>
        <p:spPr>
          <a:xfrm>
            <a:off x="899592" y="2708920"/>
            <a:ext cx="7377967" cy="3530600"/>
          </a:xfrm>
        </p:spPr>
        <p:txBody>
          <a:bodyPr>
            <a:normAutofit/>
          </a:bodyPr>
          <a:lstStyle/>
          <a:p>
            <a:r>
              <a:rPr lang="en-US" sz="2800" dirty="0" smtClean="0"/>
              <a:t>According to the American Academy of Otolaryngology, this condition leads to direct health care costs </a:t>
            </a:r>
            <a:r>
              <a:rPr lang="en-GB" sz="2800" dirty="0" smtClean="0"/>
              <a:t>of $3.4 billion per year and c</a:t>
            </a:r>
            <a:r>
              <a:rPr lang="en-US" sz="2800" dirty="0" err="1" smtClean="0"/>
              <a:t>hronic</a:t>
            </a:r>
            <a:r>
              <a:rPr lang="en-US" sz="2800" dirty="0" smtClean="0"/>
              <a:t> sinusitis alone results in 18 to 22 million US physician office visits annually.</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do\Desktop\afp20090301p383-f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457200"/>
            <a:ext cx="7010424" cy="5943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OTITIS MEDIA</a:t>
            </a:r>
            <a:endParaRPr lang="en-US" b="1" dirty="0">
              <a:effectLst>
                <a:outerShdw blurRad="38100" dist="38100" dir="2700000" algn="tl">
                  <a:srgbClr val="000000">
                    <a:alpha val="43137"/>
                  </a:srgbClr>
                </a:outerShdw>
              </a:effectLst>
            </a:endParaRPr>
          </a:p>
        </p:txBody>
      </p:sp>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 val="1741285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2420888"/>
            <a:ext cx="8352928" cy="4032448"/>
          </a:xfrm>
        </p:spPr>
        <p:txBody>
          <a:bodyPr>
            <a:normAutofit/>
          </a:bodyPr>
          <a:lstStyle/>
          <a:p>
            <a:pPr lvl="0" algn="l" rtl="0">
              <a:buFont typeface="Arial" panose="020B0604020202020204" pitchFamily="34" charset="0"/>
              <a:buChar char="•"/>
            </a:pPr>
            <a:r>
              <a:rPr lang="en-US" sz="2400" dirty="0" smtClean="0">
                <a:latin typeface="+mj-lt"/>
              </a:rPr>
              <a:t>Otitis media is an infection of the middle ear common in young children. </a:t>
            </a:r>
          </a:p>
          <a:p>
            <a:pPr lvl="0" algn="l" rtl="0">
              <a:buFont typeface="Arial" panose="020B0604020202020204" pitchFamily="34" charset="0"/>
              <a:buChar char="•"/>
            </a:pPr>
            <a:r>
              <a:rPr lang="en-US" sz="2400" dirty="0" smtClean="0">
                <a:latin typeface="+mj-lt"/>
              </a:rPr>
              <a:t>Most cases occur in infants aged 6-18 months, though anyone can get an ear infection.</a:t>
            </a:r>
          </a:p>
          <a:p>
            <a:pPr lvl="0" algn="l" rtl="0">
              <a:buFont typeface="Arial" panose="020B0604020202020204" pitchFamily="34" charset="0"/>
              <a:buChar char="•"/>
            </a:pPr>
            <a:r>
              <a:rPr lang="en-US" sz="2400" dirty="0" smtClean="0">
                <a:latin typeface="+mj-lt"/>
              </a:rPr>
              <a:t>For reasons that are unclear they are more common in boys than girls.</a:t>
            </a:r>
          </a:p>
        </p:txBody>
      </p:sp>
    </p:spTree>
    <p:extLst>
      <p:ext uri="{BB962C8B-B14F-4D97-AF65-F5344CB8AC3E}">
        <p14:creationId xmlns:p14="http://schemas.microsoft.com/office/powerpoint/2010/main" xmlns="" val="942514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Symptoms of otitis media</a:t>
            </a:r>
          </a:p>
        </p:txBody>
      </p:sp>
      <p:sp>
        <p:nvSpPr>
          <p:cNvPr id="3" name="Content Placeholder 2"/>
          <p:cNvSpPr>
            <a:spLocks noGrp="1"/>
          </p:cNvSpPr>
          <p:nvPr>
            <p:ph idx="1"/>
          </p:nvPr>
        </p:nvSpPr>
        <p:spPr>
          <a:xfrm>
            <a:off x="467544" y="2276872"/>
            <a:ext cx="8352928" cy="3386584"/>
          </a:xfrm>
        </p:spPr>
        <p:txBody>
          <a:bodyPr>
            <a:noAutofit/>
          </a:bodyPr>
          <a:lstStyle/>
          <a:p>
            <a:pPr algn="l" rtl="0">
              <a:buFont typeface="Arial" panose="020B0604020202020204" pitchFamily="34" charset="0"/>
              <a:buChar char="•"/>
            </a:pPr>
            <a:r>
              <a:rPr lang="en-US" sz="2400" dirty="0" smtClean="0"/>
              <a:t>In most cases the symptoms of otitis media develop quickly and resolve in a few days – often referred to as acute otitis media.</a:t>
            </a:r>
          </a:p>
          <a:p>
            <a:pPr algn="l" rtl="0">
              <a:buFont typeface="Arial" panose="020B0604020202020204" pitchFamily="34" charset="0"/>
              <a:buChar char="•"/>
            </a:pPr>
            <a:r>
              <a:rPr lang="en-US" sz="2400" dirty="0" smtClean="0"/>
              <a:t>Main symptoms of acute otitis media include:</a:t>
            </a:r>
          </a:p>
          <a:p>
            <a:pPr lvl="1" algn="l" rtl="0">
              <a:buFont typeface="Courier New" panose="02070309020205020404" pitchFamily="49" charset="0"/>
              <a:buChar char="o"/>
            </a:pPr>
            <a:r>
              <a:rPr lang="en-US" sz="2000" dirty="0" err="1" smtClean="0"/>
              <a:t>Otalgia</a:t>
            </a:r>
            <a:endParaRPr lang="en-US" sz="2000" dirty="0" smtClean="0"/>
          </a:p>
          <a:p>
            <a:pPr lvl="1">
              <a:buFont typeface="Courier New" panose="02070309020205020404" pitchFamily="49" charset="0"/>
              <a:buChar char="o"/>
            </a:pPr>
            <a:r>
              <a:rPr lang="en-US" sz="2000" dirty="0" smtClean="0"/>
              <a:t>Pyrexia</a:t>
            </a:r>
          </a:p>
          <a:p>
            <a:pPr lvl="1">
              <a:buFont typeface="Courier New" panose="02070309020205020404" pitchFamily="49" charset="0"/>
              <a:buChar char="o"/>
            </a:pPr>
            <a:r>
              <a:rPr lang="en-US" sz="2000" dirty="0" smtClean="0"/>
              <a:t>Lack of energy </a:t>
            </a:r>
          </a:p>
          <a:p>
            <a:pPr lvl="1" algn="l" rtl="0">
              <a:buFont typeface="Courier New" panose="02070309020205020404" pitchFamily="49" charset="0"/>
              <a:buChar char="o"/>
            </a:pPr>
            <a:r>
              <a:rPr lang="en-US" sz="2000" dirty="0" smtClean="0"/>
              <a:t>Slight deafness</a:t>
            </a:r>
          </a:p>
        </p:txBody>
      </p:sp>
    </p:spTree>
    <p:extLst>
      <p:ext uri="{BB962C8B-B14F-4D97-AF65-F5344CB8AC3E}">
        <p14:creationId xmlns:p14="http://schemas.microsoft.com/office/powerpoint/2010/main" xmlns="" val="4286164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 of otitis media</a:t>
            </a:r>
          </a:p>
        </p:txBody>
      </p:sp>
      <p:sp>
        <p:nvSpPr>
          <p:cNvPr id="3" name="Content Placeholder 2"/>
          <p:cNvSpPr>
            <a:spLocks noGrp="1"/>
          </p:cNvSpPr>
          <p:nvPr>
            <p:ph idx="1"/>
          </p:nvPr>
        </p:nvSpPr>
        <p:spPr>
          <a:xfrm>
            <a:off x="503548" y="2276872"/>
            <a:ext cx="8136904" cy="4176464"/>
          </a:xfrm>
        </p:spPr>
        <p:txBody>
          <a:bodyPr>
            <a:normAutofit/>
          </a:bodyPr>
          <a:lstStyle/>
          <a:p>
            <a:pPr marL="0" indent="0" algn="l" rtl="0">
              <a:buNone/>
            </a:pPr>
            <a:r>
              <a:rPr lang="en-US" sz="2400" dirty="0" smtClean="0"/>
              <a:t>Other signs to look for in younger children include:</a:t>
            </a:r>
          </a:p>
          <a:p>
            <a:pPr lvl="1" algn="l" rtl="0">
              <a:buFont typeface="Courier New" panose="02070309020205020404" pitchFamily="49" charset="0"/>
              <a:buChar char="o"/>
            </a:pPr>
            <a:r>
              <a:rPr lang="en-US" sz="2000" dirty="0" smtClean="0"/>
              <a:t>Pulling, tugging or rubbing their ear </a:t>
            </a:r>
          </a:p>
          <a:p>
            <a:pPr lvl="1" algn="l" rtl="0">
              <a:buFont typeface="Courier New" panose="02070309020205020404" pitchFamily="49" charset="0"/>
              <a:buChar char="o"/>
            </a:pPr>
            <a:r>
              <a:rPr lang="en-US" sz="2000" dirty="0" smtClean="0"/>
              <a:t>Irritability </a:t>
            </a:r>
          </a:p>
          <a:p>
            <a:pPr lvl="1" algn="l" rtl="0">
              <a:buFont typeface="Courier New" panose="02070309020205020404" pitchFamily="49" charset="0"/>
              <a:buChar char="o"/>
            </a:pPr>
            <a:r>
              <a:rPr lang="en-US" sz="2000" dirty="0" smtClean="0"/>
              <a:t>Poor feeding </a:t>
            </a:r>
          </a:p>
          <a:p>
            <a:pPr lvl="1" algn="l" rtl="0">
              <a:buFont typeface="Courier New" panose="02070309020205020404" pitchFamily="49" charset="0"/>
              <a:buChar char="o"/>
            </a:pPr>
            <a:r>
              <a:rPr lang="en-US" sz="2000" dirty="0" smtClean="0"/>
              <a:t>Restlessness at night </a:t>
            </a:r>
          </a:p>
          <a:p>
            <a:pPr lvl="1" algn="l" rtl="0">
              <a:buFont typeface="Courier New" panose="02070309020205020404" pitchFamily="49" charset="0"/>
              <a:buChar char="o"/>
            </a:pPr>
            <a:r>
              <a:rPr lang="en-US" sz="2000" dirty="0" smtClean="0"/>
              <a:t>Coughing  </a:t>
            </a:r>
          </a:p>
          <a:p>
            <a:pPr lvl="1" algn="l" rtl="0">
              <a:buFont typeface="Courier New" panose="02070309020205020404" pitchFamily="49" charset="0"/>
              <a:buChar char="o"/>
            </a:pPr>
            <a:r>
              <a:rPr lang="en-US" sz="2000" dirty="0" smtClean="0"/>
              <a:t>Rhinorrhea </a:t>
            </a:r>
          </a:p>
          <a:p>
            <a:pPr lvl="1" algn="l" rtl="0">
              <a:buFont typeface="Courier New" panose="02070309020205020404" pitchFamily="49" charset="0"/>
              <a:buChar char="o"/>
            </a:pPr>
            <a:r>
              <a:rPr lang="en-US" sz="2000" dirty="0" smtClean="0"/>
              <a:t>Diarrhea </a:t>
            </a:r>
          </a:p>
          <a:p>
            <a:pPr lvl="1" algn="l" rtl="0">
              <a:buFont typeface="Courier New" panose="02070309020205020404" pitchFamily="49" charset="0"/>
              <a:buChar char="o"/>
            </a:pPr>
            <a:r>
              <a:rPr lang="en-US" sz="2000" dirty="0" smtClean="0"/>
              <a:t>Loss of balance </a:t>
            </a:r>
            <a:endParaRPr lang="en-US" sz="2000" dirty="0"/>
          </a:p>
        </p:txBody>
      </p:sp>
    </p:spTree>
    <p:extLst>
      <p:ext uri="{BB962C8B-B14F-4D97-AF65-F5344CB8AC3E}">
        <p14:creationId xmlns:p14="http://schemas.microsoft.com/office/powerpoint/2010/main" xmlns="" val="3651506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When to seek medical advice</a:t>
            </a:r>
          </a:p>
        </p:txBody>
      </p:sp>
      <p:sp>
        <p:nvSpPr>
          <p:cNvPr id="3" name="Content Placeholder 2"/>
          <p:cNvSpPr>
            <a:spLocks noGrp="1"/>
          </p:cNvSpPr>
          <p:nvPr>
            <p:ph idx="1"/>
          </p:nvPr>
        </p:nvSpPr>
        <p:spPr>
          <a:xfrm>
            <a:off x="395536" y="2276872"/>
            <a:ext cx="8424936" cy="4104456"/>
          </a:xfrm>
        </p:spPr>
        <p:txBody>
          <a:bodyPr>
            <a:noAutofit/>
          </a:bodyPr>
          <a:lstStyle/>
          <a:p>
            <a:pPr lvl="0" algn="l" rtl="0">
              <a:buFont typeface="Arial" panose="020B0604020202020204" pitchFamily="34" charset="0"/>
              <a:buChar char="•"/>
            </a:pPr>
            <a:r>
              <a:rPr lang="en-US" sz="2200" dirty="0" smtClean="0"/>
              <a:t>If the symptoms show no sign of improvement after 24 hours.</a:t>
            </a:r>
          </a:p>
          <a:p>
            <a:pPr lvl="0" algn="l" rtl="0">
              <a:buFont typeface="Arial" panose="020B0604020202020204" pitchFamily="34" charset="0"/>
              <a:buChar char="•"/>
            </a:pPr>
            <a:r>
              <a:rPr lang="en-US" sz="2200" dirty="0" smtClean="0"/>
              <a:t>They seem to be in a lot of pain.</a:t>
            </a:r>
          </a:p>
          <a:p>
            <a:pPr algn="l" rtl="0">
              <a:buFont typeface="Arial" panose="020B0604020202020204" pitchFamily="34" charset="0"/>
              <a:buChar char="•"/>
            </a:pPr>
            <a:r>
              <a:rPr lang="en-US" sz="2200" dirty="0" smtClean="0"/>
              <a:t>A discharge of  pus or fluid from their ear.</a:t>
            </a:r>
          </a:p>
          <a:p>
            <a:pPr algn="l" rtl="0">
              <a:buFont typeface="Arial" panose="020B0604020202020204" pitchFamily="34" charset="0"/>
              <a:buChar char="•"/>
            </a:pPr>
            <a:endParaRPr lang="en-US" sz="2200" dirty="0" smtClean="0"/>
          </a:p>
          <a:p>
            <a:pPr algn="l" rtl="0">
              <a:buFont typeface="Arial" panose="020B0604020202020204" pitchFamily="34" charset="0"/>
              <a:buChar char="•"/>
            </a:pPr>
            <a:r>
              <a:rPr lang="en-US" sz="2200" dirty="0" smtClean="0"/>
              <a:t>Sometimes, in some cases, the tympanic membrane will become perforated and pus may run out of the ear. This can help to relieve the pain by releasing the pressure on the tympanic membrane, but it may also lead to re-infection.</a:t>
            </a:r>
            <a:endParaRPr lang="en-US" sz="2200" dirty="0"/>
          </a:p>
        </p:txBody>
      </p:sp>
    </p:spTree>
    <p:extLst>
      <p:ext uri="{BB962C8B-B14F-4D97-AF65-F5344CB8AC3E}">
        <p14:creationId xmlns:p14="http://schemas.microsoft.com/office/powerpoint/2010/main" xmlns="" val="77791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Chronic Otitis Media</a:t>
            </a:r>
          </a:p>
        </p:txBody>
      </p:sp>
      <p:sp>
        <p:nvSpPr>
          <p:cNvPr id="3" name="Content Placeholder 2"/>
          <p:cNvSpPr>
            <a:spLocks noGrp="1"/>
          </p:cNvSpPr>
          <p:nvPr>
            <p:ph idx="1"/>
          </p:nvPr>
        </p:nvSpPr>
        <p:spPr>
          <a:xfrm>
            <a:off x="395536" y="2276872"/>
            <a:ext cx="8352928" cy="3888432"/>
          </a:xfrm>
        </p:spPr>
        <p:txBody>
          <a:bodyPr>
            <a:noAutofit/>
          </a:bodyPr>
          <a:lstStyle/>
          <a:p>
            <a:pPr algn="l" rtl="0">
              <a:buFont typeface="Arial" panose="020B0604020202020204" pitchFamily="34" charset="0"/>
              <a:buChar char="•"/>
            </a:pPr>
            <a:r>
              <a:rPr lang="en-US" sz="2000" dirty="0" smtClean="0"/>
              <a:t>Ear infections that last for more than 3 months are known as Chronic </a:t>
            </a:r>
            <a:r>
              <a:rPr lang="en-US" sz="2000" dirty="0" err="1" smtClean="0"/>
              <a:t>Suppurative</a:t>
            </a:r>
            <a:r>
              <a:rPr lang="en-US" sz="2000" dirty="0" smtClean="0"/>
              <a:t> Otitis Media (CSOM). This condition is less common, affecting around 1 in 100 children and 1 in 50 adults.</a:t>
            </a:r>
          </a:p>
          <a:p>
            <a:pPr algn="l" rtl="0">
              <a:buFont typeface="Arial" panose="020B0604020202020204" pitchFamily="34" charset="0"/>
              <a:buChar char="•"/>
            </a:pPr>
            <a:r>
              <a:rPr lang="en-US" sz="2000" dirty="0"/>
              <a:t>CSOM </a:t>
            </a:r>
            <a:r>
              <a:rPr lang="en-US" sz="2000" dirty="0" smtClean="0"/>
              <a:t>involves </a:t>
            </a:r>
            <a:r>
              <a:rPr lang="en-US" sz="2000" dirty="0"/>
              <a:t>a perforation </a:t>
            </a:r>
            <a:r>
              <a:rPr lang="en-US" sz="2000" dirty="0" smtClean="0"/>
              <a:t>of the </a:t>
            </a:r>
            <a:r>
              <a:rPr lang="en-US" sz="2000" dirty="0"/>
              <a:t>tympanic membrane and active bacterial infection within the middle ear space for several weeks or </a:t>
            </a:r>
            <a:r>
              <a:rPr lang="en-US" sz="2000" dirty="0" smtClean="0"/>
              <a:t>more.</a:t>
            </a:r>
          </a:p>
          <a:p>
            <a:pPr algn="l" rtl="0">
              <a:buFont typeface="Arial" panose="020B0604020202020204" pitchFamily="34" charset="0"/>
              <a:buChar char="•"/>
            </a:pPr>
            <a:r>
              <a:rPr lang="en-US" sz="2000" dirty="0" smtClean="0"/>
              <a:t>The most common symptom </a:t>
            </a:r>
            <a:r>
              <a:rPr lang="en-US" sz="2000" dirty="0"/>
              <a:t>of CSOM is </a:t>
            </a:r>
            <a:r>
              <a:rPr lang="en-US" sz="2000" dirty="0" smtClean="0"/>
              <a:t>a persistent and usually painless drainage from the affected ear.</a:t>
            </a:r>
          </a:p>
          <a:p>
            <a:pPr algn="l" rtl="0">
              <a:buFont typeface="Arial" panose="020B0604020202020204" pitchFamily="34" charset="0"/>
              <a:buChar char="•"/>
            </a:pPr>
            <a:r>
              <a:rPr lang="en-US" sz="2000" dirty="0" smtClean="0"/>
              <a:t>Some degree of hearing loss in the affected ear is also common.</a:t>
            </a:r>
            <a:endParaRPr lang="en-US" sz="2000" dirty="0"/>
          </a:p>
        </p:txBody>
      </p:sp>
    </p:spTree>
    <p:extLst>
      <p:ext uri="{BB962C8B-B14F-4D97-AF65-F5344CB8AC3E}">
        <p14:creationId xmlns:p14="http://schemas.microsoft.com/office/powerpoint/2010/main" xmlns="" val="4202072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Causes of otitis media</a:t>
            </a:r>
            <a:r>
              <a:rPr lang="en-US" dirty="0"/>
              <a:t> </a:t>
            </a:r>
          </a:p>
        </p:txBody>
      </p:sp>
      <p:sp>
        <p:nvSpPr>
          <p:cNvPr id="3" name="Content Placeholder 2"/>
          <p:cNvSpPr>
            <a:spLocks noGrp="1"/>
          </p:cNvSpPr>
          <p:nvPr>
            <p:ph sz="half" idx="1"/>
          </p:nvPr>
        </p:nvSpPr>
        <p:spPr>
          <a:xfrm>
            <a:off x="467544" y="2204864"/>
            <a:ext cx="4248472" cy="4320480"/>
          </a:xfrm>
        </p:spPr>
        <p:txBody>
          <a:bodyPr>
            <a:noAutofit/>
          </a:bodyPr>
          <a:lstStyle/>
          <a:p>
            <a:pPr algn="l" rtl="0">
              <a:buFont typeface="Arial" panose="020B0604020202020204" pitchFamily="34" charset="0"/>
              <a:buChar char="•"/>
            </a:pPr>
            <a:r>
              <a:rPr lang="en-US" dirty="0" smtClean="0"/>
              <a:t>Most cases of otitis media are caused when a bacterial or viral infection, such as a cold, spreads into the Eustachian tube.</a:t>
            </a:r>
            <a:endParaRPr lang="en-US" sz="2000" dirty="0" smtClean="0"/>
          </a:p>
          <a:p>
            <a:pPr algn="l" rtl="0">
              <a:buFont typeface="Arial" panose="020B0604020202020204" pitchFamily="34" charset="0"/>
              <a:buChar char="•"/>
            </a:pPr>
            <a:r>
              <a:rPr lang="en-US" dirty="0" smtClean="0"/>
              <a:t>The Eustachian tube is a thin tube that runs from the middle ear to the back of the nose.</a:t>
            </a:r>
          </a:p>
          <a:p>
            <a:pPr algn="l" rtl="0">
              <a:buFont typeface="Arial" panose="020B0604020202020204" pitchFamily="34" charset="0"/>
              <a:buChar char="•"/>
            </a:pPr>
            <a:r>
              <a:rPr lang="en-US" dirty="0" smtClean="0"/>
              <a:t>It has two main functions:</a:t>
            </a:r>
          </a:p>
          <a:p>
            <a:pPr lvl="1"/>
            <a:r>
              <a:rPr lang="en-US" dirty="0" smtClean="0"/>
              <a:t>to ventilate the middle ear, helping to maintain normal air pressure. </a:t>
            </a:r>
          </a:p>
          <a:p>
            <a:pPr lvl="1"/>
            <a:r>
              <a:rPr lang="en-US" dirty="0" smtClean="0"/>
              <a:t>to help drain away mucus and other debris from the ear.</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932040" y="2780928"/>
            <a:ext cx="3636818" cy="2809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42658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otitis media</a:t>
            </a:r>
            <a:r>
              <a:rPr lang="en-US" dirty="0"/>
              <a:t> </a:t>
            </a:r>
          </a:p>
        </p:txBody>
      </p:sp>
      <p:sp>
        <p:nvSpPr>
          <p:cNvPr id="3" name="Content Placeholder 2"/>
          <p:cNvSpPr>
            <a:spLocks noGrp="1"/>
          </p:cNvSpPr>
          <p:nvPr>
            <p:ph idx="1"/>
          </p:nvPr>
        </p:nvSpPr>
        <p:spPr>
          <a:xfrm>
            <a:off x="539552" y="2276872"/>
            <a:ext cx="8064896" cy="4320480"/>
          </a:xfrm>
        </p:spPr>
        <p:txBody>
          <a:bodyPr>
            <a:noAutofit/>
          </a:bodyPr>
          <a:lstStyle/>
          <a:p>
            <a:pPr algn="l" rtl="0">
              <a:buFont typeface="Arial" panose="020B0604020202020204" pitchFamily="34" charset="0"/>
              <a:buChar char="•"/>
            </a:pPr>
            <a:r>
              <a:rPr lang="en-US" sz="1600" dirty="0" smtClean="0"/>
              <a:t>Enlarged tonsils or adenoids (nasopharyngeal tonsils, above the tonsils) may block the Eustachian tube. Adenoids and tonsils can be removed if they cause a persistent or frequently reoccurring ear infection, this is more common in children than in adults.</a:t>
            </a:r>
          </a:p>
          <a:p>
            <a:pPr algn="l" rtl="0">
              <a:buFont typeface="Arial" panose="020B0604020202020204" pitchFamily="34" charset="0"/>
              <a:buChar char="•"/>
            </a:pPr>
            <a:r>
              <a:rPr lang="en-US" sz="1600" dirty="0" smtClean="0"/>
              <a:t>A child's Eustachian tube is smaller than an adult's, which makes it more likely to become blocked. A child’s adenoids are much larger than an adult’s in relative terms. </a:t>
            </a:r>
          </a:p>
          <a:p>
            <a:pPr algn="l" rtl="0">
              <a:buFont typeface="Arial" panose="020B0604020202020204" pitchFamily="34" charset="0"/>
              <a:buChar char="•"/>
            </a:pPr>
            <a:r>
              <a:rPr lang="en-US" sz="1600" dirty="0" smtClean="0"/>
              <a:t>Other things that can increase the risk of developing an ear infection include:</a:t>
            </a:r>
          </a:p>
          <a:p>
            <a:pPr lvl="1" algn="l" rtl="0">
              <a:buFont typeface="Courier New" panose="02070309020205020404" pitchFamily="49" charset="0"/>
              <a:buChar char="o"/>
            </a:pPr>
            <a:r>
              <a:rPr lang="en-US" sz="1400" dirty="0" smtClean="0"/>
              <a:t>Attending a nursery or day care center – this increases a child’s likely exposure to infection from other children </a:t>
            </a:r>
          </a:p>
          <a:p>
            <a:pPr lvl="1" algn="l" rtl="0">
              <a:buFont typeface="Courier New" panose="02070309020205020404" pitchFamily="49" charset="0"/>
              <a:buChar char="o"/>
            </a:pPr>
            <a:r>
              <a:rPr lang="en-US" sz="1400" dirty="0" smtClean="0"/>
              <a:t>Being exposed to tobacco smoke (passive smoking) </a:t>
            </a:r>
          </a:p>
          <a:p>
            <a:r>
              <a:rPr lang="en-US" sz="1400" dirty="0" smtClean="0"/>
              <a:t>Not being breastfed</a:t>
            </a:r>
            <a:r>
              <a:rPr lang="en-US" sz="1200" dirty="0" smtClean="0"/>
              <a:t> (</a:t>
            </a:r>
            <a:r>
              <a:rPr lang="en-US" sz="1200" dirty="0"/>
              <a:t>The 2007 review for AHRQ* found that breastfeeding reduced the risk of acute otitis media, non-specific gastroenteritis, and severe lower respiratory tract infections.</a:t>
            </a:r>
            <a:endParaRPr lang="en-US" sz="1200" baseline="30000" dirty="0"/>
          </a:p>
          <a:p>
            <a:pPr marL="0" indent="0">
              <a:buNone/>
            </a:pPr>
            <a:r>
              <a:rPr lang="en-US" sz="1200" baseline="-25000" dirty="0"/>
              <a:t>*Agency for Healthcare Research and Quality (AHRQ</a:t>
            </a:r>
            <a:r>
              <a:rPr lang="en-US" sz="1200" baseline="-25000" dirty="0" smtClean="0"/>
              <a:t>)</a:t>
            </a:r>
            <a:endParaRPr lang="en-US" sz="1200" baseline="-25000" dirty="0"/>
          </a:p>
        </p:txBody>
      </p:sp>
    </p:spTree>
    <p:extLst>
      <p:ext uri="{BB962C8B-B14F-4D97-AF65-F5344CB8AC3E}">
        <p14:creationId xmlns:p14="http://schemas.microsoft.com/office/powerpoint/2010/main" xmlns="" val="3869876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Diagnosing middle ear infection</a:t>
            </a:r>
            <a:r>
              <a:rPr lang="en-US" dirty="0"/>
              <a:t> </a:t>
            </a:r>
          </a:p>
        </p:txBody>
      </p:sp>
      <p:sp>
        <p:nvSpPr>
          <p:cNvPr id="3" name="Content Placeholder 2"/>
          <p:cNvSpPr>
            <a:spLocks noGrp="1"/>
          </p:cNvSpPr>
          <p:nvPr>
            <p:ph sz="half" idx="1"/>
          </p:nvPr>
        </p:nvSpPr>
        <p:spPr/>
        <p:txBody>
          <a:bodyPr>
            <a:noAutofit/>
          </a:bodyPr>
          <a:lstStyle/>
          <a:p>
            <a:pPr algn="l" rtl="0">
              <a:buFont typeface="Arial" panose="020B0604020202020204" pitchFamily="34" charset="0"/>
              <a:buChar char="•"/>
            </a:pPr>
            <a:r>
              <a:rPr lang="en-US" sz="1600" dirty="0" smtClean="0"/>
              <a:t>An ear infection (otitis media) can usually be diagnosed using a tool known as a pneumatic </a:t>
            </a:r>
            <a:r>
              <a:rPr lang="en-US" sz="1600" dirty="0" err="1" smtClean="0"/>
              <a:t>otoscope</a:t>
            </a:r>
            <a:r>
              <a:rPr lang="en-US" sz="1600" dirty="0" smtClean="0"/>
              <a:t>.</a:t>
            </a:r>
          </a:p>
          <a:p>
            <a:pPr algn="l" rtl="0">
              <a:buFont typeface="Arial" panose="020B0604020202020204" pitchFamily="34" charset="0"/>
              <a:buChar char="•"/>
            </a:pPr>
            <a:r>
              <a:rPr lang="en-US" sz="1600" dirty="0" smtClean="0"/>
              <a:t>A pneumatic </a:t>
            </a:r>
            <a:r>
              <a:rPr lang="en-US" sz="1600" dirty="0" err="1" smtClean="0"/>
              <a:t>otoscope</a:t>
            </a:r>
            <a:r>
              <a:rPr lang="en-US" sz="1600" dirty="0" smtClean="0"/>
              <a:t> is a small, hand-held device that has a magnifying glass and a light source at the end. It is used to study the inside of the ear.</a:t>
            </a:r>
          </a:p>
          <a:p>
            <a:pPr algn="l" rtl="0">
              <a:buFont typeface="Arial" panose="020B0604020202020204" pitchFamily="34" charset="0"/>
              <a:buChar char="•"/>
            </a:pPr>
            <a:r>
              <a:rPr lang="en-US" sz="1600" dirty="0" smtClean="0"/>
              <a:t>An </a:t>
            </a:r>
            <a:r>
              <a:rPr lang="en-US" sz="1600" dirty="0" err="1" smtClean="0"/>
              <a:t>otoscope</a:t>
            </a:r>
            <a:r>
              <a:rPr lang="en-US" sz="1600" dirty="0" smtClean="0"/>
              <a:t> can detect certain signs that would indicate fluid in the middle ear, which in turn may indicate an infection.</a:t>
            </a:r>
            <a:endParaRPr lang="en-US" sz="16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71182" y="2489200"/>
            <a:ext cx="2575124" cy="3530600"/>
          </a:xfrm>
          <a:prstGeom prst="rect">
            <a:avLst/>
          </a:prstGeom>
          <a:ln>
            <a:noFill/>
          </a:ln>
          <a:effectLst>
            <a:softEdge rad="112500"/>
          </a:effectLst>
        </p:spPr>
      </p:pic>
    </p:spTree>
    <p:extLst>
      <p:ext uri="{BB962C8B-B14F-4D97-AF65-F5344CB8AC3E}">
        <p14:creationId xmlns:p14="http://schemas.microsoft.com/office/powerpoint/2010/main" xmlns="" val="194651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ar-SA" dirty="0"/>
          </a:p>
        </p:txBody>
      </p:sp>
      <p:sp>
        <p:nvSpPr>
          <p:cNvPr id="3" name="Content Placeholder 2"/>
          <p:cNvSpPr>
            <a:spLocks noGrp="1"/>
          </p:cNvSpPr>
          <p:nvPr>
            <p:ph idx="1"/>
          </p:nvPr>
        </p:nvSpPr>
        <p:spPr>
          <a:xfrm>
            <a:off x="866441" y="2490688"/>
            <a:ext cx="7810015" cy="3530600"/>
          </a:xfrm>
        </p:spPr>
        <p:txBody>
          <a:bodyPr>
            <a:noAutofit/>
          </a:bodyPr>
          <a:lstStyle/>
          <a:p>
            <a:pPr algn="l" rtl="0">
              <a:lnSpc>
                <a:spcPct val="90000"/>
              </a:lnSpc>
              <a:spcBef>
                <a:spcPct val="65000"/>
              </a:spcBef>
              <a:buFont typeface="Arial" pitchFamily="34" charset="0"/>
              <a:buChar char="•"/>
            </a:pPr>
            <a:r>
              <a:rPr lang="en-US" sz="1600" b="1" dirty="0" smtClean="0"/>
              <a:t>Acute </a:t>
            </a:r>
            <a:r>
              <a:rPr lang="en-US" sz="1600" b="1" dirty="0" smtClean="0"/>
              <a:t>sinusitis</a:t>
            </a:r>
            <a:endParaRPr lang="en-US" sz="1600" b="1" dirty="0"/>
          </a:p>
          <a:p>
            <a:pPr marL="0" indent="0" algn="l" rtl="0">
              <a:lnSpc>
                <a:spcPct val="90000"/>
              </a:lnSpc>
              <a:spcBef>
                <a:spcPct val="65000"/>
              </a:spcBef>
              <a:buNone/>
            </a:pPr>
            <a:r>
              <a:rPr lang="en-US" sz="1600" dirty="0" smtClean="0"/>
              <a:t>lasting 4 weeks, symptoms resolve completely.</a:t>
            </a:r>
          </a:p>
          <a:p>
            <a:pPr algn="l" rtl="0">
              <a:lnSpc>
                <a:spcPct val="90000"/>
              </a:lnSpc>
              <a:spcBef>
                <a:spcPct val="65000"/>
              </a:spcBef>
              <a:buFont typeface="Arial" pitchFamily="34" charset="0"/>
              <a:buChar char="•"/>
            </a:pPr>
            <a:r>
              <a:rPr lang="en-US" sz="1600" b="1" dirty="0" err="1" smtClean="0"/>
              <a:t>Subacute</a:t>
            </a:r>
            <a:r>
              <a:rPr lang="en-US" sz="1600" b="1" dirty="0" smtClean="0"/>
              <a:t> </a:t>
            </a:r>
            <a:r>
              <a:rPr lang="en-US" sz="1600" b="1" dirty="0" smtClean="0"/>
              <a:t>sinusitis</a:t>
            </a:r>
            <a:endParaRPr lang="en-US" sz="1600" b="1" dirty="0" smtClean="0"/>
          </a:p>
          <a:p>
            <a:pPr marL="0" indent="0" algn="l" rtl="0">
              <a:lnSpc>
                <a:spcPct val="90000"/>
              </a:lnSpc>
              <a:spcBef>
                <a:spcPct val="65000"/>
              </a:spcBef>
              <a:buNone/>
            </a:pPr>
            <a:r>
              <a:rPr lang="en-US" sz="1600" dirty="0" smtClean="0"/>
              <a:t>lasting between 4 - 12 weeks,  then resolves completely .</a:t>
            </a:r>
          </a:p>
          <a:p>
            <a:pPr algn="l" rtl="0">
              <a:lnSpc>
                <a:spcPct val="90000"/>
              </a:lnSpc>
              <a:spcBef>
                <a:spcPct val="65000"/>
              </a:spcBef>
              <a:buFont typeface="Arial" pitchFamily="34" charset="0"/>
              <a:buChar char="•"/>
            </a:pPr>
            <a:r>
              <a:rPr lang="en-US" sz="1600" b="1" dirty="0" smtClean="0"/>
              <a:t>Chronic sinusitis</a:t>
            </a:r>
          </a:p>
          <a:p>
            <a:pPr marL="0" indent="0" algn="l" rtl="0">
              <a:lnSpc>
                <a:spcPct val="90000"/>
              </a:lnSpc>
              <a:spcBef>
                <a:spcPct val="65000"/>
              </a:spcBef>
              <a:buNone/>
            </a:pPr>
            <a:r>
              <a:rPr lang="en-US" sz="1600" dirty="0" smtClean="0"/>
              <a:t>symptoms lasting more than 12 weeks .</a:t>
            </a:r>
          </a:p>
          <a:p>
            <a:pPr algn="l" rtl="0">
              <a:lnSpc>
                <a:spcPct val="90000"/>
              </a:lnSpc>
              <a:spcBef>
                <a:spcPct val="65000"/>
              </a:spcBef>
              <a:buFont typeface="Arial" pitchFamily="34" charset="0"/>
              <a:buChar char="•"/>
            </a:pPr>
            <a:r>
              <a:rPr lang="en-US" sz="1600" b="1" dirty="0" smtClean="0"/>
              <a:t>Recurrent acute sinusitis</a:t>
            </a:r>
          </a:p>
          <a:p>
            <a:pPr marL="0" indent="0" algn="l" rtl="0">
              <a:lnSpc>
                <a:spcPct val="90000"/>
              </a:lnSpc>
              <a:spcBef>
                <a:spcPct val="65000"/>
              </a:spcBef>
              <a:buNone/>
            </a:pPr>
            <a:r>
              <a:rPr lang="en-US" sz="1600" dirty="0" smtClean="0"/>
              <a:t>is diagnosed when 2-4 episodes of infection occur per year with at least 8 weeks between episodes and, as in acute sinusitis, the sinus mucosa completely normalizes between attacks.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Diagnosing middle ear infection</a:t>
            </a:r>
            <a:r>
              <a:rPr lang="en-US" dirty="0"/>
              <a:t> </a:t>
            </a:r>
          </a:p>
        </p:txBody>
      </p:sp>
      <p:sp>
        <p:nvSpPr>
          <p:cNvPr id="3" name="Content Placeholder 2"/>
          <p:cNvSpPr>
            <a:spLocks noGrp="1"/>
          </p:cNvSpPr>
          <p:nvPr>
            <p:ph sz="half" idx="1"/>
          </p:nvPr>
        </p:nvSpPr>
        <p:spPr>
          <a:xfrm>
            <a:off x="539552" y="2276872"/>
            <a:ext cx="5073712" cy="4176464"/>
          </a:xfrm>
        </p:spPr>
        <p:txBody>
          <a:bodyPr>
            <a:noAutofit/>
          </a:bodyPr>
          <a:lstStyle/>
          <a:p>
            <a:pPr algn="l" rtl="0">
              <a:buFont typeface="Arial" panose="020B0604020202020204" pitchFamily="34" charset="0"/>
              <a:buChar char="•"/>
            </a:pPr>
            <a:r>
              <a:rPr lang="en-US" dirty="0" smtClean="0"/>
              <a:t>These include the ear drum:</a:t>
            </a:r>
          </a:p>
          <a:p>
            <a:pPr lvl="1">
              <a:buFont typeface="Courier New" panose="02070309020205020404" pitchFamily="49" charset="0"/>
              <a:buChar char="o"/>
            </a:pPr>
            <a:r>
              <a:rPr lang="en-US" dirty="0" smtClean="0"/>
              <a:t>bulging</a:t>
            </a:r>
          </a:p>
          <a:p>
            <a:pPr lvl="1">
              <a:buFont typeface="Courier New" panose="02070309020205020404" pitchFamily="49" charset="0"/>
              <a:buChar char="o"/>
            </a:pPr>
            <a:r>
              <a:rPr lang="en-US" dirty="0" smtClean="0"/>
              <a:t>Being an unusual color </a:t>
            </a:r>
          </a:p>
          <a:p>
            <a:pPr lvl="1" algn="l" rtl="0">
              <a:buFont typeface="Courier New" panose="02070309020205020404" pitchFamily="49" charset="0"/>
              <a:buChar char="o"/>
            </a:pPr>
            <a:r>
              <a:rPr lang="en-US" dirty="0" smtClean="0"/>
              <a:t>Having a cloudy appearance, and bubbles and fluid inside the ear </a:t>
            </a:r>
          </a:p>
          <a:p>
            <a:pPr algn="l" rtl="0">
              <a:buFont typeface="Arial" panose="020B0604020202020204" pitchFamily="34" charset="0"/>
              <a:buChar char="•"/>
            </a:pPr>
            <a:r>
              <a:rPr lang="en-US" dirty="0" smtClean="0"/>
              <a:t>The </a:t>
            </a:r>
            <a:r>
              <a:rPr lang="en-US" dirty="0" err="1" smtClean="0"/>
              <a:t>Otoscope</a:t>
            </a:r>
            <a:r>
              <a:rPr lang="en-US" dirty="0" smtClean="0"/>
              <a:t> can also be used to blow a small puff of air into the ear. If the Eustachian tube is clear, the Tympanic membrane will move slightly. If it is blocked, the Tympanic membrane will remain still.</a:t>
            </a:r>
          </a:p>
          <a:p>
            <a:pPr algn="l" rtl="0">
              <a:buFont typeface="Arial" panose="020B0604020202020204" pitchFamily="34" charset="0"/>
              <a:buChar char="•"/>
            </a:pPr>
            <a:r>
              <a:rPr lang="en-US" dirty="0" smtClean="0"/>
              <a:t>The examination will also show whether the Tympanic membrane is perforated.</a:t>
            </a:r>
            <a:endParaRPr lang="en-US" dirty="0"/>
          </a:p>
        </p:txBody>
      </p:sp>
      <p:pic>
        <p:nvPicPr>
          <p:cNvPr id="1026" name="Picture 2" descr="C:\Users\M Y N\Dropbox\KSU\primary\Acute Otitis Media.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408" y="2060848"/>
            <a:ext cx="2160000" cy="217526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M Y N\Dropbox\KSU\primary\Normal Tympanic Membra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408" y="4293096"/>
            <a:ext cx="2160000" cy="217592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542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Diagnosing middle ear infection</a:t>
            </a:r>
            <a:r>
              <a:rPr lang="en-US" dirty="0"/>
              <a:t> </a:t>
            </a:r>
          </a:p>
        </p:txBody>
      </p:sp>
      <p:sp>
        <p:nvSpPr>
          <p:cNvPr id="3" name="Content Placeholder 2"/>
          <p:cNvSpPr>
            <a:spLocks noGrp="1"/>
          </p:cNvSpPr>
          <p:nvPr>
            <p:ph sz="half" idx="1"/>
          </p:nvPr>
        </p:nvSpPr>
        <p:spPr/>
        <p:txBody>
          <a:bodyPr>
            <a:noAutofit/>
          </a:bodyPr>
          <a:lstStyle/>
          <a:p>
            <a:pPr rtl="0">
              <a:buFont typeface="Arial" panose="020B0604020202020204" pitchFamily="34" charset="0"/>
              <a:buChar char="•"/>
            </a:pPr>
            <a:r>
              <a:rPr lang="en-US" sz="2000" dirty="0" smtClean="0"/>
              <a:t>Other tests are usually only required if treatment is not working or complications develop.</a:t>
            </a:r>
          </a:p>
          <a:p>
            <a:pPr algn="l" rtl="0">
              <a:buFont typeface="Arial" panose="020B0604020202020204" pitchFamily="34" charset="0"/>
              <a:buChar char="•"/>
            </a:pPr>
            <a:r>
              <a:rPr lang="en-US" sz="2400" dirty="0" smtClean="0"/>
              <a:t>These tests are:</a:t>
            </a:r>
          </a:p>
          <a:p>
            <a:pPr lvl="1">
              <a:buFont typeface="Courier New" panose="02070309020205020404" pitchFamily="49" charset="0"/>
              <a:buChar char="o"/>
            </a:pPr>
            <a:r>
              <a:rPr lang="en-US" sz="2000" dirty="0" smtClean="0"/>
              <a:t>Tympanometry</a:t>
            </a:r>
          </a:p>
          <a:p>
            <a:pPr lvl="1" algn="l" rtl="0">
              <a:buFont typeface="Courier New" panose="02070309020205020404" pitchFamily="49" charset="0"/>
              <a:buChar char="o"/>
            </a:pPr>
            <a:r>
              <a:rPr lang="en-US" sz="2000" dirty="0" err="1" smtClean="0"/>
              <a:t>Tympanocentesis</a:t>
            </a:r>
            <a:endParaRPr lang="en-US" sz="2000" dirty="0" smtClean="0"/>
          </a:p>
          <a:p>
            <a:pPr lvl="1" algn="l" rtl="0">
              <a:buFont typeface="Courier New" panose="02070309020205020404" pitchFamily="49" charset="0"/>
              <a:buChar char="o"/>
            </a:pPr>
            <a:r>
              <a:rPr lang="en-US" sz="2000" dirty="0" smtClean="0"/>
              <a:t>CT scans</a:t>
            </a:r>
            <a:endParaRPr lang="en-US" sz="20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746479" y="2489200"/>
            <a:ext cx="3424530" cy="353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71313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Treating middle ear infection</a:t>
            </a:r>
            <a:r>
              <a:rPr lang="en-US" dirty="0"/>
              <a:t>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Most </a:t>
            </a:r>
            <a:r>
              <a:rPr lang="en-US" dirty="0" smtClean="0"/>
              <a:t>cases  </a:t>
            </a:r>
            <a:r>
              <a:rPr lang="en-US" dirty="0"/>
              <a:t>of </a:t>
            </a:r>
            <a:r>
              <a:rPr lang="en-US" dirty="0" smtClean="0"/>
              <a:t>otitis media “80%” </a:t>
            </a:r>
            <a:r>
              <a:rPr lang="en-US" dirty="0"/>
              <a:t>will </a:t>
            </a:r>
            <a:r>
              <a:rPr lang="en-US" dirty="0" smtClean="0"/>
              <a:t>resolve within </a:t>
            </a:r>
            <a:r>
              <a:rPr lang="en-US" dirty="0"/>
              <a:t>72 hours without the need for treatment.</a:t>
            </a:r>
          </a:p>
          <a:p>
            <a:pPr algn="l" rtl="0">
              <a:buFont typeface="Arial" panose="020B0604020202020204" pitchFamily="34" charset="0"/>
              <a:buChar char="•"/>
            </a:pPr>
            <a:r>
              <a:rPr lang="en-US" dirty="0"/>
              <a:t>You can relieve </a:t>
            </a:r>
            <a:r>
              <a:rPr lang="en-US" dirty="0" smtClean="0"/>
              <a:t>the symptoms </a:t>
            </a:r>
            <a:r>
              <a:rPr lang="en-US" dirty="0"/>
              <a:t>of earache and </a:t>
            </a:r>
            <a:r>
              <a:rPr lang="en-US" dirty="0" smtClean="0"/>
              <a:t>fever using </a:t>
            </a:r>
            <a:r>
              <a:rPr lang="en-US" dirty="0"/>
              <a:t>over-the-counter painkillers such as </a:t>
            </a:r>
            <a:r>
              <a:rPr lang="en-US" dirty="0" smtClean="0"/>
              <a:t>Ibuprofen and Paracetamol.</a:t>
            </a:r>
            <a:endParaRPr lang="en-US" dirty="0"/>
          </a:p>
          <a:p>
            <a:pPr algn="l" rtl="0">
              <a:buFont typeface="Arial" panose="020B0604020202020204" pitchFamily="34" charset="0"/>
              <a:buChar char="•"/>
            </a:pPr>
            <a:r>
              <a:rPr lang="en-US" dirty="0"/>
              <a:t>Aspirin should not be given to children under 16 years of age.</a:t>
            </a:r>
          </a:p>
          <a:p>
            <a:pPr algn="l" rtl="0">
              <a:buFont typeface="Arial" panose="020B0604020202020204" pitchFamily="34" charset="0"/>
              <a:buChar char="•"/>
            </a:pPr>
            <a:r>
              <a:rPr lang="en-US" dirty="0"/>
              <a:t>Placing a warm flannel or washcloth over the affected ear may also help relieve </a:t>
            </a:r>
            <a:r>
              <a:rPr lang="en-US" dirty="0" smtClean="0"/>
              <a:t>the pain.</a:t>
            </a:r>
            <a:endParaRPr lang="en-US" dirty="0"/>
          </a:p>
        </p:txBody>
      </p:sp>
    </p:spTree>
    <p:extLst>
      <p:ext uri="{BB962C8B-B14F-4D97-AF65-F5344CB8AC3E}">
        <p14:creationId xmlns:p14="http://schemas.microsoft.com/office/powerpoint/2010/main" xmlns="" val="1336829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Treating middle ear infection</a:t>
            </a:r>
            <a:r>
              <a:rPr lang="en-US" dirty="0"/>
              <a:t> </a:t>
            </a:r>
          </a:p>
        </p:txBody>
      </p:sp>
      <p:sp>
        <p:nvSpPr>
          <p:cNvPr id="3" name="Content Placeholder 2"/>
          <p:cNvSpPr>
            <a:spLocks noGrp="1"/>
          </p:cNvSpPr>
          <p:nvPr>
            <p:ph idx="1"/>
          </p:nvPr>
        </p:nvSpPr>
        <p:spPr>
          <a:xfrm>
            <a:off x="866440" y="2492896"/>
            <a:ext cx="7384465" cy="3530600"/>
          </a:xfrm>
        </p:spPr>
        <p:txBody>
          <a:bodyPr>
            <a:noAutofit/>
          </a:bodyPr>
          <a:lstStyle/>
          <a:p>
            <a:pPr marL="0" indent="0" algn="l" rtl="0">
              <a:buNone/>
            </a:pPr>
            <a:r>
              <a:rPr lang="en-US" sz="2400" dirty="0" smtClean="0"/>
              <a:t>Antibiotics are usually only recommended if:</a:t>
            </a:r>
          </a:p>
          <a:p>
            <a:pPr lvl="0" algn="l" rtl="0">
              <a:buFont typeface="Arial" panose="020B0604020202020204" pitchFamily="34" charset="0"/>
              <a:buChar char="•"/>
            </a:pPr>
            <a:r>
              <a:rPr lang="en-US" sz="2400" dirty="0"/>
              <a:t>Your child has a serious health condition that makes them more vulnerable to infection such as cystic fibrosis or congenital heart disease </a:t>
            </a:r>
          </a:p>
          <a:p>
            <a:pPr lvl="0" algn="l" rtl="0">
              <a:buFont typeface="Arial" panose="020B0604020202020204" pitchFamily="34" charset="0"/>
              <a:buChar char="•"/>
            </a:pPr>
            <a:r>
              <a:rPr lang="en-US" sz="2400" dirty="0"/>
              <a:t>Your child is under </a:t>
            </a:r>
            <a:r>
              <a:rPr lang="en-US" sz="2400" dirty="0" smtClean="0"/>
              <a:t>the age of three months </a:t>
            </a:r>
          </a:p>
          <a:p>
            <a:pPr lvl="0" algn="l" rtl="0">
              <a:buFont typeface="Arial" panose="020B0604020202020204" pitchFamily="34" charset="0"/>
              <a:buChar char="•"/>
            </a:pPr>
            <a:r>
              <a:rPr lang="en-US" sz="2400" dirty="0" smtClean="0"/>
              <a:t>Your child’s symptoms show no signs of improvement after four days</a:t>
            </a:r>
          </a:p>
        </p:txBody>
      </p:sp>
    </p:spTree>
    <p:extLst>
      <p:ext uri="{BB962C8B-B14F-4D97-AF65-F5344CB8AC3E}">
        <p14:creationId xmlns:p14="http://schemas.microsoft.com/office/powerpoint/2010/main" xmlns="" val="4037034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Treating middle ear infection</a:t>
            </a:r>
            <a:r>
              <a:rPr lang="en-US" dirty="0"/>
              <a:t> </a:t>
            </a:r>
          </a:p>
        </p:txBody>
      </p:sp>
      <p:sp>
        <p:nvSpPr>
          <p:cNvPr id="3" name="Content Placeholder 2"/>
          <p:cNvSpPr>
            <a:spLocks noGrp="1"/>
          </p:cNvSpPr>
          <p:nvPr>
            <p:ph idx="1"/>
          </p:nvPr>
        </p:nvSpPr>
        <p:spPr>
          <a:xfrm>
            <a:off x="467544" y="2276872"/>
            <a:ext cx="8208912" cy="4032448"/>
          </a:xfrm>
        </p:spPr>
        <p:txBody>
          <a:bodyPr>
            <a:noAutofit/>
          </a:bodyPr>
          <a:lstStyle/>
          <a:p>
            <a:pPr>
              <a:buFont typeface="Arial" pitchFamily="34" charset="0"/>
              <a:buChar char="•"/>
            </a:pPr>
            <a:r>
              <a:rPr lang="en-US" sz="2000" dirty="0" smtClean="0"/>
              <a:t>Antibiotics:</a:t>
            </a:r>
          </a:p>
          <a:p>
            <a:pPr>
              <a:buFont typeface="Arial" pitchFamily="34" charset="0"/>
              <a:buChar char="•"/>
            </a:pPr>
            <a:r>
              <a:rPr lang="en-US" sz="2000" dirty="0" smtClean="0"/>
              <a:t>Symptoms </a:t>
            </a:r>
            <a:r>
              <a:rPr lang="en-US" sz="2000" dirty="0"/>
              <a:t>resolve </a:t>
            </a:r>
            <a:r>
              <a:rPr lang="en-US" sz="2000" dirty="0" smtClean="0"/>
              <a:t>24 hours </a:t>
            </a:r>
            <a:r>
              <a:rPr lang="en-US" sz="2000" dirty="0"/>
              <a:t>earlier with antibiotics but they have side-effects and </a:t>
            </a:r>
            <a:r>
              <a:rPr lang="en-US" sz="2000" dirty="0" smtClean="0"/>
              <a:t>may increase community </a:t>
            </a:r>
            <a:r>
              <a:rPr lang="en-US" sz="2000" dirty="0"/>
              <a:t>antibiotic </a:t>
            </a:r>
            <a:r>
              <a:rPr lang="en-US" sz="2000" dirty="0" smtClean="0"/>
              <a:t>resistance.</a:t>
            </a:r>
          </a:p>
          <a:p>
            <a:pPr>
              <a:buFont typeface="Arial" pitchFamily="34" charset="0"/>
              <a:buChar char="•"/>
            </a:pPr>
            <a:r>
              <a:rPr lang="en-US" sz="2000" dirty="0" smtClean="0"/>
              <a:t>Many </a:t>
            </a:r>
            <a:r>
              <a:rPr lang="en-US" sz="2000" dirty="0"/>
              <a:t>GPs are now using a </a:t>
            </a:r>
            <a:r>
              <a:rPr lang="en-US" sz="2000" dirty="0" smtClean="0"/>
              <a:t>delayed approach prescribing antibiotics only if the symptoms did not resolve after 3 days.</a:t>
            </a:r>
            <a:endParaRPr lang="en-US" sz="2000" dirty="0"/>
          </a:p>
          <a:p>
            <a:pPr>
              <a:buFont typeface="Arial" pitchFamily="34" charset="0"/>
              <a:buChar char="•"/>
            </a:pPr>
            <a:r>
              <a:rPr lang="en-US" sz="2000" dirty="0"/>
              <a:t>Perforated ear </a:t>
            </a:r>
            <a:r>
              <a:rPr lang="en-US" sz="2000" dirty="0" smtClean="0"/>
              <a:t>drum:</a:t>
            </a:r>
          </a:p>
          <a:p>
            <a:pPr lvl="1">
              <a:buFont typeface="Courier New" pitchFamily="49" charset="0"/>
              <a:buChar char="o"/>
            </a:pPr>
            <a:r>
              <a:rPr lang="en-US" sz="1400" dirty="0" smtClean="0"/>
              <a:t>Most </a:t>
            </a:r>
            <a:r>
              <a:rPr lang="en-US" sz="1400" dirty="0"/>
              <a:t>GPs prescribe antibiotics (e.g. amoxicillin </a:t>
            </a:r>
            <a:r>
              <a:rPr lang="en-US" sz="1400" dirty="0" smtClean="0"/>
              <a:t>250 - 500mg for 5-7d</a:t>
            </a:r>
            <a:r>
              <a:rPr lang="en-US" sz="1400" dirty="0"/>
              <a:t>.) at presentation if a perforation is present.</a:t>
            </a:r>
          </a:p>
          <a:p>
            <a:pPr>
              <a:buFont typeface="Arial" pitchFamily="34" charset="0"/>
              <a:buChar char="•"/>
            </a:pPr>
            <a:r>
              <a:rPr lang="en-US" sz="2000" dirty="0"/>
              <a:t>Refer: If recurrent attacks or if acute perforation does not heal in </a:t>
            </a:r>
            <a:r>
              <a:rPr lang="en-US" sz="2000" dirty="0" smtClean="0"/>
              <a:t>less than a month.</a:t>
            </a:r>
            <a:endParaRPr lang="en-US" sz="2000" dirty="0"/>
          </a:p>
        </p:txBody>
      </p:sp>
    </p:spTree>
    <p:extLst>
      <p:ext uri="{BB962C8B-B14F-4D97-AF65-F5344CB8AC3E}">
        <p14:creationId xmlns:p14="http://schemas.microsoft.com/office/powerpoint/2010/main" xmlns="" val="2937727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7" y="2276872"/>
            <a:ext cx="8208912" cy="3530600"/>
          </a:xfrm>
        </p:spPr>
        <p:txBody>
          <a:bodyPr>
            <a:noAutofit/>
          </a:bodyPr>
          <a:lstStyle/>
          <a:p>
            <a:pPr>
              <a:buFont typeface="Arial" panose="020B0604020202020204" pitchFamily="34" charset="0"/>
              <a:buChar char="•"/>
            </a:pPr>
            <a:r>
              <a:rPr lang="en-US" sz="2400" dirty="0"/>
              <a:t>If antibiotics are </a:t>
            </a:r>
            <a:r>
              <a:rPr lang="en-US" sz="2400" dirty="0" smtClean="0"/>
              <a:t>needed</a:t>
            </a:r>
            <a:r>
              <a:rPr lang="en-US" sz="2400" dirty="0"/>
              <a:t> then a five </a:t>
            </a:r>
            <a:r>
              <a:rPr lang="en-US" sz="2400" dirty="0" smtClean="0"/>
              <a:t>days </a:t>
            </a:r>
            <a:r>
              <a:rPr lang="en-US" sz="2400" dirty="0"/>
              <a:t>course of </a:t>
            </a:r>
            <a:r>
              <a:rPr lang="en-US" sz="2400" dirty="0" smtClean="0"/>
              <a:t>amoxicillin is </a:t>
            </a:r>
            <a:r>
              <a:rPr lang="en-US" sz="2400" dirty="0"/>
              <a:t>sufficient for uncomplicated ear infections in children</a:t>
            </a:r>
            <a:r>
              <a:rPr lang="en-US" sz="2400" dirty="0" smtClean="0"/>
              <a:t>:</a:t>
            </a:r>
          </a:p>
          <a:p>
            <a:pPr lvl="1">
              <a:buFont typeface="Courier New" pitchFamily="49" charset="0"/>
              <a:buChar char="o"/>
            </a:pPr>
            <a:r>
              <a:rPr lang="en-US" sz="2000" dirty="0" smtClean="0"/>
              <a:t>under </a:t>
            </a:r>
            <a:r>
              <a:rPr lang="en-US" sz="2000" dirty="0"/>
              <a:t>2 years, 125mg three times daily </a:t>
            </a:r>
          </a:p>
          <a:p>
            <a:pPr lvl="1">
              <a:buFont typeface="Courier New" pitchFamily="49" charset="0"/>
              <a:buChar char="o"/>
            </a:pPr>
            <a:r>
              <a:rPr lang="en-US" sz="2000" dirty="0" smtClean="0"/>
              <a:t>2-10 </a:t>
            </a:r>
            <a:r>
              <a:rPr lang="en-US" sz="2000" dirty="0"/>
              <a:t>years, 250 mg three times daily</a:t>
            </a:r>
          </a:p>
          <a:p>
            <a:pPr lvl="1">
              <a:buFont typeface="Courier New" pitchFamily="49" charset="0"/>
              <a:buChar char="o"/>
            </a:pPr>
            <a:r>
              <a:rPr lang="en-US" sz="2000" dirty="0"/>
              <a:t>over 10 years, 500 mg three times </a:t>
            </a:r>
            <a:r>
              <a:rPr lang="en-US" sz="2000" dirty="0" smtClean="0"/>
              <a:t>daily</a:t>
            </a:r>
            <a:endParaRPr lang="en-US" sz="2000" dirty="0"/>
          </a:p>
          <a:p>
            <a:pPr>
              <a:buFont typeface="Arial" panose="020B0604020202020204" pitchFamily="34" charset="0"/>
              <a:buChar char="•"/>
            </a:pPr>
            <a:r>
              <a:rPr lang="en-US" sz="2400" dirty="0" smtClean="0"/>
              <a:t>If </a:t>
            </a:r>
            <a:r>
              <a:rPr lang="en-US" sz="2400" dirty="0"/>
              <a:t>your child is allergic to amoxicillin, alternative antibiotics such as erythromycin can be used</a:t>
            </a:r>
            <a:r>
              <a:rPr lang="en-US" sz="2400" dirty="0" smtClean="0"/>
              <a:t>.</a:t>
            </a:r>
            <a:endParaRPr lang="en-US" sz="2400" dirty="0"/>
          </a:p>
        </p:txBody>
      </p:sp>
    </p:spTree>
    <p:extLst>
      <p:ext uri="{BB962C8B-B14F-4D97-AF65-F5344CB8AC3E}">
        <p14:creationId xmlns:p14="http://schemas.microsoft.com/office/powerpoint/2010/main" xmlns="" val="1146974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6441" y="2489200"/>
            <a:ext cx="7449975" cy="3530600"/>
          </a:xfrm>
        </p:spPr>
        <p:txBody>
          <a:bodyPr>
            <a:normAutofit/>
          </a:bodyPr>
          <a:lstStyle/>
          <a:p>
            <a:pPr>
              <a:buFont typeface="Arial" panose="020B0604020202020204" pitchFamily="34" charset="0"/>
              <a:buChar char="•"/>
            </a:pPr>
            <a:r>
              <a:rPr lang="en-US" sz="2400" dirty="0"/>
              <a:t>Common side effects of amoxicillin include:</a:t>
            </a:r>
          </a:p>
          <a:p>
            <a:pPr lvl="1">
              <a:buFont typeface="Courier New" pitchFamily="49" charset="0"/>
              <a:buChar char="o"/>
            </a:pPr>
            <a:r>
              <a:rPr lang="en-US" sz="2000" dirty="0"/>
              <a:t>Skin rash </a:t>
            </a:r>
          </a:p>
          <a:p>
            <a:pPr lvl="1">
              <a:buFont typeface="Courier New" pitchFamily="49" charset="0"/>
              <a:buChar char="o"/>
            </a:pPr>
            <a:r>
              <a:rPr lang="en-US" sz="2000" dirty="0"/>
              <a:t>Feeling sick </a:t>
            </a:r>
          </a:p>
          <a:p>
            <a:pPr lvl="1">
              <a:buFont typeface="Courier New" pitchFamily="49" charset="0"/>
              <a:buChar char="o"/>
            </a:pPr>
            <a:r>
              <a:rPr lang="en-US" sz="2000" dirty="0"/>
              <a:t>Diarrhea </a:t>
            </a:r>
          </a:p>
          <a:p>
            <a:pPr marL="0" indent="0">
              <a:buNone/>
            </a:pPr>
            <a:r>
              <a:rPr lang="en-US" sz="2400" dirty="0"/>
              <a:t>Adults who develop a long-term middle ear infection (chronic </a:t>
            </a:r>
            <a:r>
              <a:rPr lang="en-US" sz="2400" dirty="0" err="1"/>
              <a:t>suppurative</a:t>
            </a:r>
            <a:r>
              <a:rPr lang="en-US" sz="2400" dirty="0"/>
              <a:t> otitis media) may benefit from antibiotic ear drops.</a:t>
            </a:r>
          </a:p>
        </p:txBody>
      </p:sp>
    </p:spTree>
    <p:extLst>
      <p:ext uri="{BB962C8B-B14F-4D97-AF65-F5344CB8AC3E}">
        <p14:creationId xmlns:p14="http://schemas.microsoft.com/office/powerpoint/2010/main" xmlns="" val="4048466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Additional treatment</a:t>
            </a:r>
          </a:p>
        </p:txBody>
      </p:sp>
      <p:sp>
        <p:nvSpPr>
          <p:cNvPr id="4" name="Text Placeholder 3"/>
          <p:cNvSpPr>
            <a:spLocks noGrp="1"/>
          </p:cNvSpPr>
          <p:nvPr>
            <p:ph type="body" idx="1"/>
          </p:nvPr>
        </p:nvSpPr>
        <p:spPr/>
        <p:txBody>
          <a:bodyPr/>
          <a:lstStyle/>
          <a:p>
            <a:r>
              <a:rPr lang="en-US" dirty="0" err="1" smtClean="0"/>
              <a:t>Myringotomy</a:t>
            </a:r>
            <a:endParaRPr lang="en-US" dirty="0"/>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15616" y="3399879"/>
            <a:ext cx="2765425" cy="276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quarter" idx="3"/>
          </p:nvPr>
        </p:nvSpPr>
        <p:spPr/>
        <p:txBody>
          <a:bodyPr/>
          <a:lstStyle/>
          <a:p>
            <a:r>
              <a:rPr lang="en-US" dirty="0"/>
              <a:t>Grommets</a:t>
            </a:r>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796211" y="3248025"/>
            <a:ext cx="3325065" cy="2771775"/>
          </a:xfrm>
          <a:prstGeom prst="ellipse">
            <a:avLst/>
          </a:prstGeom>
          <a:ln>
            <a:noFill/>
          </a:ln>
          <a:effectLst>
            <a:softEdge rad="112500"/>
          </a:effectLst>
        </p:spPr>
      </p:pic>
    </p:spTree>
    <p:extLst>
      <p:ext uri="{BB962C8B-B14F-4D97-AF65-F5344CB8AC3E}">
        <p14:creationId xmlns:p14="http://schemas.microsoft.com/office/powerpoint/2010/main" xmlns="" val="11627431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Complications of otitis media</a:t>
            </a:r>
            <a:br>
              <a:rPr lang="en-US" sz="3600" b="1" dirty="0"/>
            </a:br>
            <a:r>
              <a:rPr lang="en-US" sz="3100" b="1" baseline="-25000" dirty="0"/>
              <a:t>are now less common than they were in the past.</a:t>
            </a:r>
          </a:p>
        </p:txBody>
      </p:sp>
      <p:sp>
        <p:nvSpPr>
          <p:cNvPr id="3" name="Content Placeholder 2"/>
          <p:cNvSpPr>
            <a:spLocks noGrp="1"/>
          </p:cNvSpPr>
          <p:nvPr>
            <p:ph sz="half" idx="1"/>
          </p:nvPr>
        </p:nvSpPr>
        <p:spPr>
          <a:xfrm>
            <a:off x="467544" y="2276872"/>
            <a:ext cx="4968552" cy="4392488"/>
          </a:xfrm>
        </p:spPr>
        <p:txBody>
          <a:bodyPr>
            <a:noAutofit/>
          </a:bodyPr>
          <a:lstStyle/>
          <a:p>
            <a:pPr algn="l" rtl="0">
              <a:buFont typeface="Arial" panose="020B0604020202020204" pitchFamily="34" charset="0"/>
              <a:buChar char="•"/>
            </a:pPr>
            <a:r>
              <a:rPr lang="en-US" dirty="0" smtClean="0"/>
              <a:t>Very young children may have an increased risk of developing complications as their immune systems are still developing.</a:t>
            </a:r>
          </a:p>
          <a:p>
            <a:pPr algn="l" rtl="0">
              <a:buFont typeface="Arial" panose="020B0604020202020204" pitchFamily="34" charset="0"/>
              <a:buChar char="•"/>
            </a:pPr>
            <a:r>
              <a:rPr lang="en-US" dirty="0" smtClean="0"/>
              <a:t>Some of the most commonly reported complications are:</a:t>
            </a:r>
            <a:endParaRPr lang="en-US" sz="1100" dirty="0" smtClean="0"/>
          </a:p>
          <a:p>
            <a:pPr lvl="1" algn="l" rtl="0">
              <a:buFont typeface="Courier New" panose="02070309020205020404" pitchFamily="49" charset="0"/>
              <a:buChar char="o"/>
            </a:pPr>
            <a:r>
              <a:rPr lang="en-US" dirty="0" err="1" smtClean="0"/>
              <a:t>Mastoiditis</a:t>
            </a:r>
            <a:endParaRPr lang="en-US" dirty="0" smtClean="0"/>
          </a:p>
          <a:p>
            <a:pPr lvl="1" algn="l" rtl="0">
              <a:buFont typeface="Courier New" panose="02070309020205020404" pitchFamily="49" charset="0"/>
              <a:buChar char="o"/>
            </a:pPr>
            <a:r>
              <a:rPr lang="en-US" dirty="0" err="1" smtClean="0"/>
              <a:t>Cholesteatoma</a:t>
            </a:r>
            <a:r>
              <a:rPr lang="en-US" dirty="0" smtClean="0"/>
              <a:t>: </a:t>
            </a:r>
            <a:r>
              <a:rPr lang="en-US" sz="1800" baseline="-25000" dirty="0" smtClean="0"/>
              <a:t>destructive and expanding growth consisting of keratinizing </a:t>
            </a:r>
            <a:r>
              <a:rPr lang="en-US" sz="1800" baseline="-25000" dirty="0" err="1" smtClean="0"/>
              <a:t>squamous</a:t>
            </a:r>
            <a:r>
              <a:rPr lang="en-US" sz="1800" baseline="-25000" dirty="0" smtClean="0"/>
              <a:t> epithelium in the middle ear and/or mastoid process.</a:t>
            </a:r>
          </a:p>
          <a:p>
            <a:pPr lvl="1" algn="l" rtl="0">
              <a:buFont typeface="Courier New" panose="02070309020205020404" pitchFamily="49" charset="0"/>
              <a:buChar char="o"/>
            </a:pPr>
            <a:r>
              <a:rPr lang="en-US" dirty="0" err="1" smtClean="0"/>
              <a:t>Labyrinthitis</a:t>
            </a:r>
            <a:r>
              <a:rPr lang="en-US" dirty="0" smtClean="0"/>
              <a:t> </a:t>
            </a:r>
          </a:p>
          <a:p>
            <a:pPr lvl="1" algn="l" rtl="0">
              <a:buFont typeface="Courier New" panose="02070309020205020404" pitchFamily="49" charset="0"/>
              <a:buChar char="o"/>
            </a:pPr>
            <a:r>
              <a:rPr lang="en-US" dirty="0" smtClean="0"/>
              <a:t>Facial paralysis</a:t>
            </a:r>
          </a:p>
          <a:p>
            <a:pPr lvl="1" algn="l" rtl="0">
              <a:buFont typeface="Courier New" panose="02070309020205020404" pitchFamily="49" charset="0"/>
              <a:buChar char="o"/>
            </a:pPr>
            <a:r>
              <a:rPr lang="en-US" dirty="0" smtClean="0"/>
              <a:t>Meningitis</a:t>
            </a:r>
          </a:p>
          <a:p>
            <a:pPr lvl="1" algn="l" rtl="0">
              <a:buFont typeface="Courier New" panose="02070309020205020404" pitchFamily="49" charset="0"/>
              <a:buChar char="o"/>
            </a:pPr>
            <a:r>
              <a:rPr lang="en-US" dirty="0" smtClean="0"/>
              <a:t>Brain abscess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580112" y="2489200"/>
            <a:ext cx="2957396" cy="3530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4588140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ar-SA" dirty="0"/>
          </a:p>
        </p:txBody>
      </p:sp>
      <p:sp>
        <p:nvSpPr>
          <p:cNvPr id="3" name="Content Placeholder 2"/>
          <p:cNvSpPr>
            <a:spLocks noGrp="1"/>
          </p:cNvSpPr>
          <p:nvPr>
            <p:ph idx="1"/>
          </p:nvPr>
        </p:nvSpPr>
        <p:spPr>
          <a:xfrm>
            <a:off x="179512" y="2348880"/>
            <a:ext cx="8964488" cy="3805883"/>
          </a:xfrm>
        </p:spPr>
        <p:txBody>
          <a:bodyPr>
            <a:normAutofit/>
          </a:bodyPr>
          <a:lstStyle/>
          <a:p>
            <a:pPr algn="l" rtl="0">
              <a:buFont typeface="Arial" pitchFamily="34" charset="0"/>
              <a:buChar char="•"/>
            </a:pPr>
            <a:r>
              <a:rPr lang="en-US" sz="2400" dirty="0" smtClean="0"/>
              <a:t>Oxford Handbook of General Practitioner, 3</a:t>
            </a:r>
            <a:r>
              <a:rPr lang="en-US" sz="2400" baseline="30000" dirty="0" smtClean="0"/>
              <a:t>rd</a:t>
            </a:r>
            <a:r>
              <a:rPr lang="en-US" sz="2400" dirty="0" smtClean="0"/>
              <a:t> edition.</a:t>
            </a:r>
            <a:endParaRPr lang="ar-SA" sz="2400" dirty="0" smtClean="0"/>
          </a:p>
          <a:p>
            <a:pPr algn="l" rtl="0">
              <a:buFont typeface="Arial" pitchFamily="34" charset="0"/>
              <a:buChar char="•"/>
            </a:pPr>
            <a:r>
              <a:rPr lang="ar-SA" sz="2400" i="1" dirty="0" smtClean="0"/>
              <a:t>American Academy of Family Physicians </a:t>
            </a:r>
            <a:r>
              <a:rPr lang="en-US" sz="2400" i="1" dirty="0" smtClean="0"/>
              <a:t>(</a:t>
            </a:r>
            <a:r>
              <a:rPr lang="en-US" sz="2400" i="1" dirty="0" smtClean="0">
                <a:hlinkClick r:id="rId2"/>
              </a:rPr>
              <a:t>http://www.aafp.org/afp/2009/0215/p320.html</a:t>
            </a:r>
            <a:r>
              <a:rPr lang="en-US" sz="2400" i="1" dirty="0" smtClean="0"/>
              <a:t>)</a:t>
            </a:r>
          </a:p>
          <a:p>
            <a:pPr algn="l" rtl="0">
              <a:buFont typeface="Arial" pitchFamily="34" charset="0"/>
              <a:buChar char="•"/>
            </a:pPr>
            <a:r>
              <a:rPr lang="en-US" sz="2400" i="1" dirty="0" smtClean="0"/>
              <a:t>Acute sinusitis article written by Dr. </a:t>
            </a:r>
            <a:r>
              <a:rPr lang="en-US" sz="2400" dirty="0" err="1" smtClean="0"/>
              <a:t>Itzhak</a:t>
            </a:r>
            <a:r>
              <a:rPr lang="en-US" sz="2400" dirty="0" smtClean="0"/>
              <a:t> Brook (</a:t>
            </a:r>
            <a:r>
              <a:rPr lang="en-US" sz="2400" dirty="0" smtClean="0">
                <a:hlinkClick r:id="rId3"/>
              </a:rPr>
              <a:t>http://emedicine.medscape.com/article/232670-overview</a:t>
            </a:r>
            <a:r>
              <a:rPr lang="en-US" sz="2400" dirty="0" smtClean="0"/>
              <a:t>)</a:t>
            </a:r>
          </a:p>
          <a:p>
            <a:pPr>
              <a:buFont typeface="Arial" pitchFamily="34" charset="0"/>
              <a:buChar char="•"/>
            </a:pPr>
            <a:r>
              <a:rPr lang="en-US" sz="2400" dirty="0">
                <a:hlinkClick r:id="rId4"/>
              </a:rPr>
              <a:t>The National Health Service in </a:t>
            </a:r>
            <a:r>
              <a:rPr lang="en-US" sz="2400" dirty="0" smtClean="0">
                <a:hlinkClick r:id="rId4"/>
              </a:rPr>
              <a:t>England </a:t>
            </a: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6343202" cy="709865"/>
          </a:xfrm>
        </p:spPr>
        <p:txBody>
          <a:bodyPr/>
          <a:lstStyle/>
          <a:p>
            <a:pPr rtl="0"/>
            <a:r>
              <a:rPr lang="en-US" dirty="0" smtClean="0"/>
              <a:t>Etiology </a:t>
            </a:r>
            <a:endParaRPr lang="ar-SA" dirty="0"/>
          </a:p>
        </p:txBody>
      </p:sp>
      <p:sp>
        <p:nvSpPr>
          <p:cNvPr id="3" name="Content Placeholder 2"/>
          <p:cNvSpPr>
            <a:spLocks noGrp="1"/>
          </p:cNvSpPr>
          <p:nvPr>
            <p:ph idx="1"/>
          </p:nvPr>
        </p:nvSpPr>
        <p:spPr>
          <a:xfrm>
            <a:off x="866441" y="2489200"/>
            <a:ext cx="7377967" cy="3530600"/>
          </a:xfrm>
        </p:spPr>
        <p:txBody>
          <a:bodyPr>
            <a:noAutofit/>
          </a:bodyPr>
          <a:lstStyle/>
          <a:p>
            <a:pPr algn="l" rtl="0">
              <a:buFont typeface="Arial" pitchFamily="34" charset="0"/>
              <a:buChar char="•"/>
            </a:pPr>
            <a:r>
              <a:rPr lang="en-US" sz="2300" dirty="0" smtClean="0"/>
              <a:t>May be a result from abrupt pressure changes (air planes, diving) or dental extractions or infections.</a:t>
            </a:r>
          </a:p>
          <a:p>
            <a:pPr algn="l" rtl="0">
              <a:buFont typeface="Arial" pitchFamily="34" charset="0"/>
              <a:buChar char="•"/>
            </a:pPr>
            <a:r>
              <a:rPr lang="en-US" sz="2300" dirty="0" smtClean="0"/>
              <a:t>Purulent sinusitis can occur when </a:t>
            </a:r>
            <a:r>
              <a:rPr lang="en-US" sz="2300" u="sng" dirty="0" err="1" smtClean="0"/>
              <a:t>ciliary</a:t>
            </a:r>
            <a:r>
              <a:rPr lang="en-US" sz="2300" u="sng" dirty="0" smtClean="0"/>
              <a:t> clearance of sinus secretions decreases </a:t>
            </a:r>
            <a:r>
              <a:rPr lang="en-US" sz="2300" dirty="0" smtClean="0"/>
              <a:t>or when the </a:t>
            </a:r>
            <a:r>
              <a:rPr lang="en-US" sz="2300" u="sng" dirty="0" smtClean="0"/>
              <a:t>sinus </a:t>
            </a:r>
            <a:r>
              <a:rPr lang="en-US" sz="2300" u="sng" dirty="0" err="1" smtClean="0"/>
              <a:t>ostium</a:t>
            </a:r>
            <a:r>
              <a:rPr lang="en-US" sz="2300" u="sng" dirty="0" smtClean="0"/>
              <a:t> becomes obstructed</a:t>
            </a:r>
            <a:r>
              <a:rPr lang="en-US" sz="2300" dirty="0" smtClean="0"/>
              <a:t>, which leads to </a:t>
            </a:r>
            <a:r>
              <a:rPr lang="en-US" sz="2300" u="sng" dirty="0" smtClean="0"/>
              <a:t>retention</a:t>
            </a:r>
            <a:r>
              <a:rPr lang="en-US" sz="2300" dirty="0" smtClean="0"/>
              <a:t> of secretions then the environment is suitable for growth of pathogenic organisms.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836712"/>
            <a:ext cx="6343202" cy="709865"/>
          </a:xfrm>
        </p:spPr>
        <p:txBody>
          <a:bodyPr/>
          <a:lstStyle/>
          <a:p>
            <a:r>
              <a:rPr lang="en-US" dirty="0" smtClean="0"/>
              <a:t>Viral Infection</a:t>
            </a:r>
            <a:endParaRPr lang="ar-SA" dirty="0"/>
          </a:p>
        </p:txBody>
      </p:sp>
      <p:sp>
        <p:nvSpPr>
          <p:cNvPr id="3" name="Content Placeholder 2"/>
          <p:cNvSpPr>
            <a:spLocks noGrp="1"/>
          </p:cNvSpPr>
          <p:nvPr>
            <p:ph idx="1"/>
          </p:nvPr>
        </p:nvSpPr>
        <p:spPr>
          <a:xfrm>
            <a:off x="866441" y="2489200"/>
            <a:ext cx="7377967" cy="3530600"/>
          </a:xfrm>
        </p:spPr>
        <p:txBody>
          <a:bodyPr>
            <a:normAutofit/>
          </a:bodyPr>
          <a:lstStyle/>
          <a:p>
            <a:pPr algn="l" rtl="0">
              <a:buFont typeface="Arial" pitchFamily="34" charset="0"/>
              <a:buChar char="•"/>
            </a:pPr>
            <a:r>
              <a:rPr lang="en-US" sz="2400" dirty="0" smtClean="0"/>
              <a:t>The vast majority of </a:t>
            </a:r>
            <a:r>
              <a:rPr lang="en-US" sz="2400" dirty="0" err="1" smtClean="0"/>
              <a:t>rhinosinusitis</a:t>
            </a:r>
            <a:r>
              <a:rPr lang="en-US" sz="2400" dirty="0" smtClean="0"/>
              <a:t> </a:t>
            </a:r>
            <a:r>
              <a:rPr lang="en-US" sz="2400" dirty="0" smtClean="0"/>
              <a:t>are caused by viral infection. </a:t>
            </a:r>
          </a:p>
          <a:p>
            <a:pPr algn="l" rtl="0">
              <a:buFont typeface="Arial" pitchFamily="34" charset="0"/>
              <a:buChar char="•"/>
            </a:pPr>
            <a:r>
              <a:rPr lang="en-US" sz="2400" dirty="0" smtClean="0"/>
              <a:t>Most commonly </a:t>
            </a:r>
            <a:r>
              <a:rPr lang="en-US" sz="2400" u="sng" dirty="0" smtClean="0"/>
              <a:t>Rhinovirus</a:t>
            </a:r>
            <a:r>
              <a:rPr lang="en-US" sz="2400" dirty="0" smtClean="0"/>
              <a:t>, but coronavirus, influenza a and b, </a:t>
            </a:r>
            <a:r>
              <a:rPr lang="en-US" sz="2400" dirty="0" err="1" smtClean="0"/>
              <a:t>Parainfluenza</a:t>
            </a:r>
            <a:r>
              <a:rPr lang="en-US" sz="2400" dirty="0" smtClean="0"/>
              <a:t>, respiratory syncytial virus, adenovirus, and </a:t>
            </a:r>
            <a:r>
              <a:rPr lang="en-US" sz="2400" dirty="0" err="1" smtClean="0"/>
              <a:t>Enterovirus</a:t>
            </a:r>
            <a:r>
              <a:rPr lang="en-US" sz="2400" dirty="0" smtClean="0"/>
              <a:t> are also causative agents.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Bacterial infection </a:t>
            </a:r>
            <a:endParaRPr lang="ar-SA" dirty="0"/>
          </a:p>
        </p:txBody>
      </p:sp>
      <p:sp>
        <p:nvSpPr>
          <p:cNvPr id="3" name="Content Placeholder 2"/>
          <p:cNvSpPr>
            <a:spLocks noGrp="1"/>
          </p:cNvSpPr>
          <p:nvPr>
            <p:ph idx="1"/>
          </p:nvPr>
        </p:nvSpPr>
        <p:spPr>
          <a:xfrm>
            <a:off x="683568" y="2420888"/>
            <a:ext cx="7776864" cy="4176464"/>
          </a:xfrm>
        </p:spPr>
        <p:txBody>
          <a:bodyPr>
            <a:normAutofit/>
          </a:bodyPr>
          <a:lstStyle/>
          <a:p>
            <a:pPr>
              <a:lnSpc>
                <a:spcPct val="90000"/>
              </a:lnSpc>
              <a:buFont typeface="Arial" pitchFamily="34" charset="0"/>
              <a:buChar char="•"/>
            </a:pPr>
            <a:r>
              <a:rPr lang="en-US" sz="2000" dirty="0" smtClean="0"/>
              <a:t>The </a:t>
            </a:r>
            <a:r>
              <a:rPr lang="en-US" sz="2000" dirty="0" smtClean="0"/>
              <a:t>majority of bacterial sinusitis caused by:</a:t>
            </a:r>
          </a:p>
          <a:p>
            <a:pPr lvl="1">
              <a:lnSpc>
                <a:spcPct val="90000"/>
              </a:lnSpc>
              <a:buFont typeface="Courier New" pitchFamily="49" charset="0"/>
              <a:buChar char="o"/>
            </a:pPr>
            <a:r>
              <a:rPr lang="en-US" sz="2000" dirty="0" smtClean="0"/>
              <a:t>Streptococcus </a:t>
            </a:r>
            <a:r>
              <a:rPr lang="en-US" sz="2000" dirty="0" err="1" smtClean="0"/>
              <a:t>pneumoniae</a:t>
            </a:r>
            <a:endParaRPr lang="en-US" sz="2000" dirty="0" smtClean="0"/>
          </a:p>
          <a:p>
            <a:pPr lvl="1">
              <a:lnSpc>
                <a:spcPct val="90000"/>
              </a:lnSpc>
              <a:buFont typeface="Courier New" pitchFamily="49" charset="0"/>
              <a:buChar char="o"/>
            </a:pPr>
            <a:r>
              <a:rPr lang="en-US" sz="2000" dirty="0" err="1" smtClean="0"/>
              <a:t>Haemophilus</a:t>
            </a:r>
            <a:r>
              <a:rPr lang="en-US" sz="2000" dirty="0" smtClean="0"/>
              <a:t> </a:t>
            </a:r>
            <a:r>
              <a:rPr lang="en-US" sz="2000" dirty="0" err="1" smtClean="0"/>
              <a:t>influenzae</a:t>
            </a:r>
            <a:endParaRPr lang="en-US" sz="2000" dirty="0" smtClean="0"/>
          </a:p>
          <a:p>
            <a:pPr lvl="1">
              <a:lnSpc>
                <a:spcPct val="90000"/>
              </a:lnSpc>
              <a:buFont typeface="Courier New" pitchFamily="49" charset="0"/>
              <a:buChar char="o"/>
            </a:pPr>
            <a:r>
              <a:rPr lang="en-US" sz="2000" dirty="0" smtClean="0"/>
              <a:t>Moraxella </a:t>
            </a:r>
            <a:r>
              <a:rPr lang="en-US" sz="2000" dirty="0" err="1" smtClean="0"/>
              <a:t>catarrhalis</a:t>
            </a:r>
            <a:endParaRPr lang="en-US" sz="2000" dirty="0" smtClean="0"/>
          </a:p>
          <a:p>
            <a:pPr>
              <a:lnSpc>
                <a:spcPct val="90000"/>
              </a:lnSpc>
              <a:buFont typeface="Arial" pitchFamily="34" charset="0"/>
              <a:buChar char="•"/>
            </a:pPr>
            <a:r>
              <a:rPr lang="en-US" sz="2000" dirty="0" smtClean="0"/>
              <a:t>  Other causative organisms are:</a:t>
            </a:r>
          </a:p>
          <a:p>
            <a:pPr lvl="1">
              <a:lnSpc>
                <a:spcPct val="90000"/>
              </a:lnSpc>
              <a:buFont typeface="Courier New" pitchFamily="49" charset="0"/>
              <a:buChar char="o"/>
            </a:pPr>
            <a:r>
              <a:rPr lang="en-US" sz="2000" dirty="0" smtClean="0"/>
              <a:t>Staphylococcus </a:t>
            </a:r>
            <a:r>
              <a:rPr lang="en-US" sz="2000" dirty="0" err="1" smtClean="0"/>
              <a:t>aureus</a:t>
            </a:r>
            <a:endParaRPr lang="en-US" sz="2000" dirty="0" smtClean="0"/>
          </a:p>
          <a:p>
            <a:pPr lvl="1">
              <a:lnSpc>
                <a:spcPct val="90000"/>
              </a:lnSpc>
              <a:buFont typeface="Courier New" pitchFamily="49" charset="0"/>
              <a:buChar char="o"/>
            </a:pPr>
            <a:r>
              <a:rPr lang="en-US" sz="2000" dirty="0" smtClean="0"/>
              <a:t>Streptococcus </a:t>
            </a:r>
            <a:r>
              <a:rPr lang="en-US" sz="2000" dirty="0" err="1" smtClean="0"/>
              <a:t>pyogenes</a:t>
            </a:r>
            <a:r>
              <a:rPr lang="en-US" sz="2000" dirty="0" smtClean="0"/>
              <a:t>,</a:t>
            </a:r>
          </a:p>
          <a:p>
            <a:pPr lvl="1">
              <a:lnSpc>
                <a:spcPct val="90000"/>
              </a:lnSpc>
              <a:buFont typeface="Courier New" pitchFamily="49" charset="0"/>
              <a:buChar char="o"/>
            </a:pPr>
            <a:r>
              <a:rPr lang="en-US" sz="2000" dirty="0" smtClean="0"/>
              <a:t>Gram-negative bacilli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SA" dirty="0"/>
          </a:p>
        </p:txBody>
      </p:sp>
      <p:sp>
        <p:nvSpPr>
          <p:cNvPr id="3" name="Content Placeholder 2"/>
          <p:cNvSpPr>
            <a:spLocks noGrp="1"/>
          </p:cNvSpPr>
          <p:nvPr>
            <p:ph idx="1"/>
          </p:nvPr>
        </p:nvSpPr>
        <p:spPr>
          <a:xfrm>
            <a:off x="827584" y="2346672"/>
            <a:ext cx="7449975" cy="3530600"/>
          </a:xfrm>
        </p:spPr>
        <p:txBody>
          <a:bodyPr>
            <a:noAutofit/>
          </a:bodyPr>
          <a:lstStyle/>
          <a:p>
            <a:pPr algn="l" rtl="0">
              <a:buFont typeface="Arial" pitchFamily="34" charset="0"/>
              <a:buChar char="•"/>
            </a:pPr>
            <a:r>
              <a:rPr lang="en-US" sz="2400" dirty="0" smtClean="0"/>
              <a:t>Clinically on the basis of history and clinical examination.</a:t>
            </a:r>
          </a:p>
          <a:p>
            <a:pPr algn="l" rtl="0">
              <a:buFont typeface="Arial" pitchFamily="34" charset="0"/>
              <a:buChar char="•"/>
            </a:pPr>
            <a:r>
              <a:rPr lang="en-US" sz="2400" dirty="0" smtClean="0"/>
              <a:t>It is characterized by:</a:t>
            </a:r>
          </a:p>
          <a:p>
            <a:pPr lvl="1" algn="l" rtl="0">
              <a:buFont typeface="Courier New" pitchFamily="49" charset="0"/>
              <a:buChar char="o"/>
            </a:pPr>
            <a:r>
              <a:rPr lang="en-US" sz="2000" dirty="0" smtClean="0"/>
              <a:t>Nasal congestion</a:t>
            </a:r>
          </a:p>
          <a:p>
            <a:pPr lvl="1" algn="l" rtl="0">
              <a:buFont typeface="Courier New" pitchFamily="49" charset="0"/>
              <a:buChar char="o"/>
            </a:pPr>
            <a:r>
              <a:rPr lang="en-US" sz="2000" dirty="0" smtClean="0"/>
              <a:t>Rhinorrhea</a:t>
            </a:r>
          </a:p>
          <a:p>
            <a:pPr lvl="1" algn="l" rtl="0">
              <a:buFont typeface="Courier New" pitchFamily="49" charset="0"/>
              <a:buChar char="o"/>
            </a:pPr>
            <a:r>
              <a:rPr lang="en-US" sz="2000" dirty="0" smtClean="0"/>
              <a:t> Facial pain</a:t>
            </a:r>
          </a:p>
          <a:p>
            <a:pPr lvl="1" algn="l" rtl="0">
              <a:buFont typeface="Courier New" pitchFamily="49" charset="0"/>
              <a:buChar char="o"/>
            </a:pPr>
            <a:r>
              <a:rPr lang="en-US" sz="2000" dirty="0" smtClean="0"/>
              <a:t> </a:t>
            </a:r>
            <a:r>
              <a:rPr lang="en-US" sz="2000" dirty="0" err="1" smtClean="0"/>
              <a:t>Hyposmia</a:t>
            </a:r>
            <a:endParaRPr lang="en-US" sz="2000" dirty="0" smtClean="0"/>
          </a:p>
          <a:p>
            <a:pPr lvl="1" algn="l" rtl="0">
              <a:buFont typeface="Courier New" pitchFamily="49" charset="0"/>
              <a:buChar char="o"/>
            </a:pPr>
            <a:r>
              <a:rPr lang="en-US" sz="2000" dirty="0" smtClean="0"/>
              <a:t>And</a:t>
            </a:r>
            <a:r>
              <a:rPr lang="en-US" sz="2000" dirty="0" smtClean="0"/>
              <a:t>, if more severe, additional malaise and fever.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Auditorium-SD-Palette3-Staging7">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Auditorium-SD-Palette3-Staging7">
      <a:majorFont>
        <a:latin typeface="Century Gothic"/>
        <a:ea typeface=""/>
        <a:cs typeface=""/>
      </a:majorFont>
      <a:minorFont>
        <a:latin typeface="Century Gothic"/>
        <a:ea typeface=""/>
        <a:cs typeface=""/>
      </a:minorFont>
    </a:fontScheme>
    <a:fmtScheme name="ion-Auditorium-SD-Palette3-Staging7">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985</TotalTime>
  <Words>2493</Words>
  <Application>Microsoft Office PowerPoint</Application>
  <PresentationFormat>On-screen Show (4:3)</PresentationFormat>
  <Paragraphs>376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Ion Boardroom</vt:lpstr>
      <vt:lpstr>Upper Respiratory Tract Infection</vt:lpstr>
      <vt:lpstr>Objective</vt:lpstr>
      <vt:lpstr>SINUSITIS</vt:lpstr>
      <vt:lpstr>Incidence</vt:lpstr>
      <vt:lpstr>Classification</vt:lpstr>
      <vt:lpstr>Etiology </vt:lpstr>
      <vt:lpstr>Viral Infection</vt:lpstr>
      <vt:lpstr>Bacterial infection </vt:lpstr>
      <vt:lpstr>Diagnosis</vt:lpstr>
      <vt:lpstr>We should ask about</vt:lpstr>
      <vt:lpstr>Clinical Examination</vt:lpstr>
      <vt:lpstr>Special assessments</vt:lpstr>
      <vt:lpstr>DDx</vt:lpstr>
      <vt:lpstr>Management</vt:lpstr>
      <vt:lpstr>Non-Pharmacological</vt:lpstr>
      <vt:lpstr>Slide 16</vt:lpstr>
      <vt:lpstr>Pharmacological</vt:lpstr>
      <vt:lpstr>Antibiotic</vt:lpstr>
      <vt:lpstr>Referral</vt:lpstr>
      <vt:lpstr>Complication</vt:lpstr>
      <vt:lpstr>Case 1</vt:lpstr>
      <vt:lpstr>SORE THROAT</vt:lpstr>
      <vt:lpstr>Slide 23</vt:lpstr>
      <vt:lpstr>What causes a sore throat?</vt:lpstr>
      <vt:lpstr>Pharyngitis</vt:lpstr>
      <vt:lpstr>Slide 26</vt:lpstr>
      <vt:lpstr>Slide 27</vt:lpstr>
      <vt:lpstr>Slide 28</vt:lpstr>
      <vt:lpstr>Other Bacterial Causes</vt:lpstr>
      <vt:lpstr>Diagnosis</vt:lpstr>
      <vt:lpstr>Slide 31</vt:lpstr>
      <vt:lpstr>Slide 32</vt:lpstr>
      <vt:lpstr>Clinical Decision Rule for Management of Sore Throat</vt:lpstr>
      <vt:lpstr>Slide 34</vt:lpstr>
      <vt:lpstr>ANTIBIOTIC SELECTION</vt:lpstr>
      <vt:lpstr>Slide 36</vt:lpstr>
      <vt:lpstr>Case 1</vt:lpstr>
      <vt:lpstr>Case 1</vt:lpstr>
      <vt:lpstr>How many points does our patient have?</vt:lpstr>
      <vt:lpstr>Slide 40</vt:lpstr>
      <vt:lpstr>OTITIS MEDIA</vt:lpstr>
      <vt:lpstr>Slide 42</vt:lpstr>
      <vt:lpstr>Symptoms of otitis media</vt:lpstr>
      <vt:lpstr>Symptoms of otitis media</vt:lpstr>
      <vt:lpstr>When to seek medical advice</vt:lpstr>
      <vt:lpstr>Chronic Otitis Media</vt:lpstr>
      <vt:lpstr>Causes of otitis media </vt:lpstr>
      <vt:lpstr>Causes of otitis media </vt:lpstr>
      <vt:lpstr>Diagnosing middle ear infection </vt:lpstr>
      <vt:lpstr>Diagnosing middle ear infection </vt:lpstr>
      <vt:lpstr>Diagnosing middle ear infection </vt:lpstr>
      <vt:lpstr>Treating middle ear infection </vt:lpstr>
      <vt:lpstr>Treating middle ear infection </vt:lpstr>
      <vt:lpstr>Treating middle ear infection </vt:lpstr>
      <vt:lpstr>Slide 55</vt:lpstr>
      <vt:lpstr>Slide 56</vt:lpstr>
      <vt:lpstr>Additional treatment</vt:lpstr>
      <vt:lpstr>Complications of otitis media are now less common than they were in the past.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sinusitis</dc:title>
  <dc:creator>Hassan</dc:creator>
  <cp:lastModifiedBy>Hassan</cp:lastModifiedBy>
  <cp:revision>46</cp:revision>
  <dcterms:created xsi:type="dcterms:W3CDTF">2012-10-08T14:46:42Z</dcterms:created>
  <dcterms:modified xsi:type="dcterms:W3CDTF">2012-11-05T20:44:53Z</dcterms:modified>
</cp:coreProperties>
</file>