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537" r:id="rId2"/>
    <p:sldId id="487" r:id="rId3"/>
    <p:sldId id="488" r:id="rId4"/>
    <p:sldId id="472" r:id="rId5"/>
    <p:sldId id="473" r:id="rId6"/>
    <p:sldId id="474" r:id="rId7"/>
    <p:sldId id="490" r:id="rId8"/>
    <p:sldId id="491" r:id="rId9"/>
    <p:sldId id="492" r:id="rId10"/>
    <p:sldId id="535" r:id="rId11"/>
    <p:sldId id="465" r:id="rId12"/>
    <p:sldId id="496" r:id="rId13"/>
    <p:sldId id="466" r:id="rId14"/>
    <p:sldId id="493" r:id="rId15"/>
    <p:sldId id="494" r:id="rId16"/>
    <p:sldId id="495" r:id="rId17"/>
    <p:sldId id="497" r:id="rId18"/>
    <p:sldId id="499" r:id="rId19"/>
    <p:sldId id="501" r:id="rId20"/>
    <p:sldId id="500" r:id="rId21"/>
    <p:sldId id="502" r:id="rId22"/>
    <p:sldId id="503" r:id="rId23"/>
    <p:sldId id="504" r:id="rId24"/>
    <p:sldId id="477" r:id="rId25"/>
    <p:sldId id="505" r:id="rId26"/>
    <p:sldId id="506" r:id="rId27"/>
    <p:sldId id="478" r:id="rId28"/>
    <p:sldId id="479" r:id="rId29"/>
    <p:sldId id="507" r:id="rId30"/>
    <p:sldId id="480" r:id="rId31"/>
    <p:sldId id="508" r:id="rId32"/>
    <p:sldId id="509" r:id="rId33"/>
    <p:sldId id="510" r:id="rId34"/>
    <p:sldId id="511" r:id="rId35"/>
    <p:sldId id="512" r:id="rId36"/>
    <p:sldId id="513" r:id="rId37"/>
    <p:sldId id="527" r:id="rId38"/>
    <p:sldId id="530" r:id="rId39"/>
    <p:sldId id="516" r:id="rId40"/>
    <p:sldId id="517" r:id="rId41"/>
    <p:sldId id="519" r:id="rId42"/>
    <p:sldId id="520" r:id="rId43"/>
    <p:sldId id="521" r:id="rId44"/>
    <p:sldId id="533" r:id="rId45"/>
    <p:sldId id="518" r:id="rId46"/>
    <p:sldId id="531" r:id="rId47"/>
    <p:sldId id="532" r:id="rId48"/>
    <p:sldId id="448" r:id="rId49"/>
  </p:sldIdLst>
  <p:sldSz cx="9144000" cy="6858000" type="screen4x3"/>
  <p:notesSz cx="6858000" cy="9144000"/>
  <p:defaultTextStyle>
    <a:defPPr>
      <a:defRPr lang="en-CA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r" defTabSz="914400" rtl="1" eaLnBrk="1" latinLnBrk="0" hangingPunct="1">
      <a:defRPr sz="20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r" defTabSz="914400" rtl="1" eaLnBrk="1" latinLnBrk="0" hangingPunct="1">
      <a:defRPr sz="20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r" defTabSz="914400" rtl="1" eaLnBrk="1" latinLnBrk="0" hangingPunct="1">
      <a:defRPr sz="20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r" defTabSz="914400" rtl="1" eaLnBrk="1" latinLnBrk="0" hangingPunct="1">
      <a:defRPr sz="20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33CC33"/>
    <a:srgbClr val="FF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32787"/>
    <p:restoredTop sz="90929"/>
  </p:normalViewPr>
  <p:slideViewPr>
    <p:cSldViewPr showGuides="1">
      <p:cViewPr varScale="1">
        <p:scale>
          <a:sx n="88" d="100"/>
          <a:sy n="88" d="100"/>
        </p:scale>
        <p:origin x="-68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20.xml"/><Relationship Id="rId2" Type="http://schemas.openxmlformats.org/officeDocument/2006/relationships/slide" Target="slides/slide14.xml"/><Relationship Id="rId1" Type="http://schemas.openxmlformats.org/officeDocument/2006/relationships/slide" Target="slides/slide8.xml"/><Relationship Id="rId5" Type="http://schemas.openxmlformats.org/officeDocument/2006/relationships/slide" Target="slides/slide44.xml"/><Relationship Id="rId4" Type="http://schemas.openxmlformats.org/officeDocument/2006/relationships/slide" Target="slides/slide4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ar-S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altLang="ar-S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altLang="ar-S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BF0438-A8CD-44D3-B0E3-586D4AFED278}" type="slidenum">
              <a:rPr lang="en-CA" altLang="ar-SA"/>
              <a:pPr/>
              <a:t>‹#›</a:t>
            </a:fld>
            <a:endParaRPr lang="en-CA" altLang="ar-SA"/>
          </a:p>
        </p:txBody>
      </p:sp>
    </p:spTree>
    <p:extLst>
      <p:ext uri="{BB962C8B-B14F-4D97-AF65-F5344CB8AC3E}">
        <p14:creationId xmlns:p14="http://schemas.microsoft.com/office/powerpoint/2010/main" xmlns="" val="2540337236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altLang="ar-S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altLang="ar-S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D03E71-1671-4676-BD5C-AD70D2A0237F}" type="slidenum">
              <a:rPr lang="en-CA" altLang="ar-SA"/>
              <a:pPr/>
              <a:t>‹#›</a:t>
            </a:fld>
            <a:endParaRPr lang="en-CA" altLang="ar-SA"/>
          </a:p>
        </p:txBody>
      </p:sp>
    </p:spTree>
    <p:extLst>
      <p:ext uri="{BB962C8B-B14F-4D97-AF65-F5344CB8AC3E}">
        <p14:creationId xmlns:p14="http://schemas.microsoft.com/office/powerpoint/2010/main" xmlns="" val="1119636108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altLang="ar-S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altLang="ar-S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7A5A8B-45F6-401F-8F9C-DB01EFCD5342}" type="slidenum">
              <a:rPr lang="en-CA" altLang="ar-SA"/>
              <a:pPr/>
              <a:t>‹#›</a:t>
            </a:fld>
            <a:endParaRPr lang="en-CA" altLang="ar-SA"/>
          </a:p>
        </p:txBody>
      </p:sp>
    </p:spTree>
    <p:extLst>
      <p:ext uri="{BB962C8B-B14F-4D97-AF65-F5344CB8AC3E}">
        <p14:creationId xmlns:p14="http://schemas.microsoft.com/office/powerpoint/2010/main" xmlns="" val="3670924615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altLang="ar-S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altLang="ar-S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D5D2B2-8158-4562-B9A7-01869FE7E32F}" type="slidenum">
              <a:rPr lang="en-CA" altLang="ar-SA"/>
              <a:pPr/>
              <a:t>‹#›</a:t>
            </a:fld>
            <a:endParaRPr lang="en-CA" altLang="ar-SA"/>
          </a:p>
        </p:txBody>
      </p:sp>
    </p:spTree>
    <p:extLst>
      <p:ext uri="{BB962C8B-B14F-4D97-AF65-F5344CB8AC3E}">
        <p14:creationId xmlns:p14="http://schemas.microsoft.com/office/powerpoint/2010/main" xmlns="" val="1653565809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altLang="ar-S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altLang="ar-S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78FF58-FC74-4565-B349-FCEDD06602DD}" type="slidenum">
              <a:rPr lang="en-CA" altLang="ar-SA"/>
              <a:pPr/>
              <a:t>‹#›</a:t>
            </a:fld>
            <a:endParaRPr lang="en-CA" altLang="ar-SA"/>
          </a:p>
        </p:txBody>
      </p:sp>
    </p:spTree>
    <p:extLst>
      <p:ext uri="{BB962C8B-B14F-4D97-AF65-F5344CB8AC3E}">
        <p14:creationId xmlns:p14="http://schemas.microsoft.com/office/powerpoint/2010/main" xmlns="" val="3525984235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altLang="ar-S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altLang="ar-S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E11936-FE9A-4E6F-B7A1-6C6AE769AD28}" type="slidenum">
              <a:rPr lang="en-CA" altLang="ar-SA"/>
              <a:pPr/>
              <a:t>‹#›</a:t>
            </a:fld>
            <a:endParaRPr lang="en-CA" altLang="ar-SA"/>
          </a:p>
        </p:txBody>
      </p:sp>
    </p:spTree>
    <p:extLst>
      <p:ext uri="{BB962C8B-B14F-4D97-AF65-F5344CB8AC3E}">
        <p14:creationId xmlns:p14="http://schemas.microsoft.com/office/powerpoint/2010/main" xmlns="" val="1434093146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altLang="ar-SA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altLang="ar-SA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21E354-4035-42EF-9A61-767D3942FA54}" type="slidenum">
              <a:rPr lang="en-CA" altLang="ar-SA"/>
              <a:pPr/>
              <a:t>‹#›</a:t>
            </a:fld>
            <a:endParaRPr lang="en-CA" altLang="ar-SA"/>
          </a:p>
        </p:txBody>
      </p:sp>
    </p:spTree>
    <p:extLst>
      <p:ext uri="{BB962C8B-B14F-4D97-AF65-F5344CB8AC3E}">
        <p14:creationId xmlns:p14="http://schemas.microsoft.com/office/powerpoint/2010/main" xmlns="" val="153511183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altLang="ar-SA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altLang="ar-SA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AF79B3-AEB2-4069-88CF-DAB31BAEF616}" type="slidenum">
              <a:rPr lang="en-CA" altLang="ar-SA"/>
              <a:pPr/>
              <a:t>‹#›</a:t>
            </a:fld>
            <a:endParaRPr lang="en-CA" altLang="ar-SA"/>
          </a:p>
        </p:txBody>
      </p:sp>
    </p:spTree>
    <p:extLst>
      <p:ext uri="{BB962C8B-B14F-4D97-AF65-F5344CB8AC3E}">
        <p14:creationId xmlns:p14="http://schemas.microsoft.com/office/powerpoint/2010/main" xmlns="" val="1564436014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altLang="ar-SA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altLang="ar-SA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D828DC-2B00-4ABB-AE4E-960DCB829480}" type="slidenum">
              <a:rPr lang="en-CA" altLang="ar-SA"/>
              <a:pPr/>
              <a:t>‹#›</a:t>
            </a:fld>
            <a:endParaRPr lang="en-CA" altLang="ar-SA"/>
          </a:p>
        </p:txBody>
      </p:sp>
    </p:spTree>
    <p:extLst>
      <p:ext uri="{BB962C8B-B14F-4D97-AF65-F5344CB8AC3E}">
        <p14:creationId xmlns:p14="http://schemas.microsoft.com/office/powerpoint/2010/main" xmlns="" val="263488855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altLang="ar-S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altLang="ar-S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5D7EF3-B5E3-4A65-A7A6-E77E9DE217AA}" type="slidenum">
              <a:rPr lang="en-CA" altLang="ar-SA"/>
              <a:pPr/>
              <a:t>‹#›</a:t>
            </a:fld>
            <a:endParaRPr lang="en-CA" altLang="ar-SA"/>
          </a:p>
        </p:txBody>
      </p:sp>
    </p:spTree>
    <p:extLst>
      <p:ext uri="{BB962C8B-B14F-4D97-AF65-F5344CB8AC3E}">
        <p14:creationId xmlns:p14="http://schemas.microsoft.com/office/powerpoint/2010/main" xmlns="" val="1633840160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S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altLang="ar-S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altLang="ar-S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77D625-3EFA-4B41-B5B4-95877CEE2C7D}" type="slidenum">
              <a:rPr lang="en-CA" altLang="ar-SA"/>
              <a:pPr/>
              <a:t>‹#›</a:t>
            </a:fld>
            <a:endParaRPr lang="en-CA" altLang="ar-SA"/>
          </a:p>
        </p:txBody>
      </p:sp>
    </p:spTree>
    <p:extLst>
      <p:ext uri="{BB962C8B-B14F-4D97-AF65-F5344CB8AC3E}">
        <p14:creationId xmlns:p14="http://schemas.microsoft.com/office/powerpoint/2010/main" xmlns="" val="3517191813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ar-SA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ar-SA" smtClean="0"/>
              <a:t>Click to edit Master text styles</a:t>
            </a:r>
          </a:p>
          <a:p>
            <a:pPr lvl="1"/>
            <a:r>
              <a:rPr lang="en-CA" altLang="ar-SA" smtClean="0"/>
              <a:t>Second level</a:t>
            </a:r>
          </a:p>
          <a:p>
            <a:pPr lvl="2"/>
            <a:r>
              <a:rPr lang="en-CA" altLang="ar-SA" smtClean="0"/>
              <a:t>Third level</a:t>
            </a:r>
          </a:p>
          <a:p>
            <a:pPr lvl="3"/>
            <a:r>
              <a:rPr lang="en-CA" altLang="ar-SA" smtClean="0"/>
              <a:t>Fourth level</a:t>
            </a:r>
          </a:p>
          <a:p>
            <a:pPr lvl="4"/>
            <a:r>
              <a:rPr lang="en-CA" altLang="ar-SA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CA" altLang="ar-SA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CA" altLang="ar-SA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C3E1759-7705-4DB5-B6AA-164A57DDA256}" type="slidenum">
              <a:rPr lang="en-CA" altLang="ar-SA"/>
              <a:pPr/>
              <a:t>‹#›</a:t>
            </a:fld>
            <a:endParaRPr lang="en-CA" altLang="ar-SA"/>
          </a:p>
        </p:txBody>
      </p:sp>
      <p:sp>
        <p:nvSpPr>
          <p:cNvPr id="1032" name="Rectangle 8"/>
          <p:cNvSpPr>
            <a:spLocks noChangeArrowheads="1"/>
          </p:cNvSpPr>
          <p:nvPr userDrawn="1"/>
        </p:nvSpPr>
        <p:spPr bwMode="auto">
          <a:xfrm>
            <a:off x="304800" y="304800"/>
            <a:ext cx="8534400" cy="6172200"/>
          </a:xfrm>
          <a:prstGeom prst="rect">
            <a:avLst/>
          </a:prstGeom>
          <a:gradFill rotWithShape="0">
            <a:gsLst>
              <a:gs pos="0">
                <a:schemeClr val="bg1">
                  <a:gamma/>
                  <a:shade val="46275"/>
                  <a:invGamma/>
                </a:schemeClr>
              </a:gs>
              <a:gs pos="50000">
                <a:schemeClr val="bg1"/>
              </a:gs>
              <a:gs pos="100000">
                <a:schemeClr val="bg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ar-SA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Blip>
          <a:blip r:embed="rId15"/>
        </a:buBlip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://eyelearn.med.utoronto.ca/Lectures05-06/RedEye/images/RedEye_011.jpg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://images.google.com/url?q=http://www.kellogg.umich.edu/theeyeshaveit/disturbances/images/endophthalmitis.jpg&amp;sig=__-4lwFCoJiryX2_uX3ThBnwaOMGg=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http://www.tedmontgomery.com/the_eye/eyephotos/pics/RetinalDetachment-grphc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hyperlink" Target="http://www.moraneyecenter.org/opatharch/images/retina/22077.jpg" TargetMode="Externa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5"/>
          <p:cNvSpPr/>
          <p:nvPr/>
        </p:nvSpPr>
        <p:spPr>
          <a:xfrm>
            <a:off x="0" y="2209800"/>
            <a:ext cx="9144000" cy="4648200"/>
          </a:xfrm>
          <a:prstGeom prst="rect">
            <a:avLst/>
          </a:prstGeom>
          <a:solidFill>
            <a:srgbClr val="4F81BD">
              <a:lumMod val="60000"/>
              <a:lumOff val="40000"/>
            </a:srgb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1524000" y="4038600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Abdulrahman Al-Muammar, MD, FRCSC</a:t>
            </a:r>
            <a:endParaRPr lang="en-US" sz="3600" dirty="0">
              <a:ln w="0"/>
              <a:solidFill>
                <a:schemeClr val="tx2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68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2440211"/>
            <a:ext cx="7772400" cy="1470025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ar-SA" sz="72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Ocular Emergencies </a:t>
            </a:r>
          </a:p>
        </p:txBody>
      </p:sp>
      <p:sp>
        <p:nvSpPr>
          <p:cNvPr id="3" name="مستطيل 2"/>
          <p:cNvSpPr/>
          <p:nvPr/>
        </p:nvSpPr>
        <p:spPr bwMode="auto">
          <a:xfrm>
            <a:off x="0" y="0"/>
            <a:ext cx="9144000" cy="1676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SA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13" name="Picture 3" descr="KSU_Logo_COLORED_PNGP-24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34200" y="-136525"/>
            <a:ext cx="22098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Subtitle 2"/>
          <p:cNvSpPr txBox="1">
            <a:spLocks/>
          </p:cNvSpPr>
          <p:nvPr/>
        </p:nvSpPr>
        <p:spPr bwMode="auto">
          <a:xfrm>
            <a:off x="284181" y="494395"/>
            <a:ext cx="441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Autofit/>
          </a:bodyPr>
          <a:lstStyle/>
          <a:p>
            <a:pPr algn="ctr" rtl="1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ea typeface="+mj-ea"/>
                <a:cs typeface="Simplified Arabic" pitchFamily="18" charset="-78"/>
              </a:rPr>
              <a:t>King Saud University</a:t>
            </a:r>
          </a:p>
          <a:p>
            <a:pPr algn="ctr" rtl="1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ea typeface="+mj-ea"/>
                <a:cs typeface="Simplified Arabic" pitchFamily="18" charset="-78"/>
              </a:rPr>
              <a:t>College of Medicine</a:t>
            </a:r>
            <a:endParaRPr lang="en-US" sz="28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plified Arabic" pitchFamily="18" charset="-78"/>
              <a:ea typeface="+mj-ea"/>
              <a:cs typeface="Simplified Arabic" pitchFamily="18" charset="-7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76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8687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ar-SA" dirty="0" smtClean="0">
                <a:solidFill>
                  <a:schemeClr val="tx2"/>
                </a:solidFill>
              </a:rPr>
              <a:t>Contact lens wearer</a:t>
            </a:r>
          </a:p>
        </p:txBody>
      </p:sp>
      <p:sp>
        <p:nvSpPr>
          <p:cNvPr id="373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83602" y="1600200"/>
            <a:ext cx="7772400" cy="4114800"/>
          </a:xfrm>
        </p:spPr>
        <p:txBody>
          <a:bodyPr/>
          <a:lstStyle/>
          <a:p>
            <a:pPr algn="just" eaLnBrk="1" hangingPunct="1">
              <a:spcAft>
                <a:spcPts val="1200"/>
              </a:spcAft>
              <a:defRPr/>
            </a:pPr>
            <a:r>
              <a:rPr lang="en-US" altLang="ar-SA" sz="2800" dirty="0" smtClean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Any redness occurring  for patients who wear contact lens should be managed with extreme caution.</a:t>
            </a:r>
          </a:p>
          <a:p>
            <a:pPr algn="just" eaLnBrk="1" hangingPunct="1">
              <a:spcAft>
                <a:spcPts val="1200"/>
              </a:spcAft>
              <a:defRPr/>
            </a:pPr>
            <a:r>
              <a:rPr lang="en-US" altLang="ar-SA" sz="2800" dirty="0" smtClean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Remove lens.</a:t>
            </a:r>
          </a:p>
          <a:p>
            <a:pPr algn="just" eaLnBrk="1" hangingPunct="1">
              <a:spcAft>
                <a:spcPts val="1200"/>
              </a:spcAft>
              <a:defRPr/>
            </a:pPr>
            <a:r>
              <a:rPr lang="en-US" altLang="ar-SA" sz="2800" dirty="0" smtClean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Rule out corneal infection.</a:t>
            </a:r>
          </a:p>
          <a:p>
            <a:pPr algn="just" eaLnBrk="1" hangingPunct="1">
              <a:spcAft>
                <a:spcPts val="1200"/>
              </a:spcAft>
              <a:defRPr/>
            </a:pPr>
            <a:r>
              <a:rPr lang="en-US" altLang="ar-SA" sz="2800" dirty="0" smtClean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Antibiotics for gram negative organisms</a:t>
            </a:r>
          </a:p>
          <a:p>
            <a:pPr algn="just" eaLnBrk="1" hangingPunct="1">
              <a:spcAft>
                <a:spcPts val="1200"/>
              </a:spcAft>
              <a:defRPr/>
            </a:pPr>
            <a:r>
              <a:rPr lang="en-US" altLang="ar-SA" sz="2800" dirty="0" smtClean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Do not patch.</a:t>
            </a:r>
          </a:p>
          <a:p>
            <a:pPr algn="just" eaLnBrk="1" hangingPunct="1">
              <a:spcAft>
                <a:spcPts val="1200"/>
              </a:spcAft>
              <a:defRPr/>
            </a:pPr>
            <a:r>
              <a:rPr lang="en-US" altLang="ar-SA" sz="2800" dirty="0" smtClean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Follow up with ophthalmologist in 24 hours.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10" name="Rectangle 2"/>
          <p:cNvSpPr>
            <a:spLocks noGrp="1" noChangeArrowheads="1"/>
          </p:cNvSpPr>
          <p:nvPr>
            <p:ph type="title"/>
          </p:nvPr>
        </p:nvSpPr>
        <p:spPr>
          <a:xfrm>
            <a:off x="672353" y="-3586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ar-SA" dirty="0" smtClean="0">
                <a:solidFill>
                  <a:schemeClr val="tx2"/>
                </a:solidFill>
              </a:rPr>
              <a:t>Chemical Injuries</a:t>
            </a:r>
          </a:p>
        </p:txBody>
      </p:sp>
      <p:sp>
        <p:nvSpPr>
          <p:cNvPr id="299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5105400"/>
          </a:xfrm>
        </p:spPr>
        <p:txBody>
          <a:bodyPr/>
          <a:lstStyle/>
          <a:p>
            <a:pPr algn="just" eaLnBrk="1" hangingPunct="1">
              <a:lnSpc>
                <a:spcPct val="150000"/>
              </a:lnSpc>
              <a:defRPr/>
            </a:pPr>
            <a:r>
              <a:rPr lang="en-US" altLang="ar-SA" dirty="0" smtClean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 vision-threatening emergency.</a:t>
            </a:r>
          </a:p>
          <a:p>
            <a:pPr algn="just" eaLnBrk="1" hangingPunct="1">
              <a:lnSpc>
                <a:spcPct val="150000"/>
              </a:lnSpc>
              <a:defRPr/>
            </a:pPr>
            <a:r>
              <a:rPr lang="en-US" altLang="ar-SA" dirty="0" smtClean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 offending chemical may be in the form of a solid, liquid, powder, mist, or vapor.</a:t>
            </a:r>
          </a:p>
          <a:p>
            <a:pPr algn="just" eaLnBrk="1" hangingPunct="1">
              <a:lnSpc>
                <a:spcPct val="150000"/>
              </a:lnSpc>
              <a:defRPr/>
            </a:pPr>
            <a:r>
              <a:rPr lang="en-US" altLang="ar-SA" dirty="0" smtClean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Can occur in the home, most commonly from detergents, disinfectants, solvents, cosmetics, drain cleaners…..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7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ar-SA" b="1" dirty="0" smtClean="0">
                <a:solidFill>
                  <a:schemeClr val="tx2"/>
                </a:solidFill>
              </a:rPr>
              <a:t>Chemical Injuries</a:t>
            </a:r>
          </a:p>
        </p:txBody>
      </p:sp>
      <p:sp>
        <p:nvSpPr>
          <p:cNvPr id="331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7772400" cy="4648200"/>
          </a:xfrm>
        </p:spPr>
        <p:txBody>
          <a:bodyPr/>
          <a:lstStyle/>
          <a:p>
            <a:pPr algn="just" eaLnBrk="1" hangingPunct="1">
              <a:lnSpc>
                <a:spcPct val="150000"/>
              </a:lnSpc>
              <a:defRPr/>
            </a:pPr>
            <a:r>
              <a:rPr lang="en-US" altLang="ar-SA" dirty="0" smtClean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Can range in severity from mild irritation to complete destruction of the ocular surface.</a:t>
            </a:r>
          </a:p>
          <a:p>
            <a:pPr algn="just" eaLnBrk="1" hangingPunct="1">
              <a:lnSpc>
                <a:spcPct val="150000"/>
              </a:lnSpc>
              <a:defRPr/>
            </a:pPr>
            <a:r>
              <a:rPr lang="en-US" altLang="ar-SA" dirty="0" smtClean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Management:</a:t>
            </a:r>
          </a:p>
          <a:p>
            <a:pPr lvl="1" algn="just" eaLnBrk="1" hangingPunct="1">
              <a:lnSpc>
                <a:spcPct val="150000"/>
              </a:lnSpc>
              <a:defRPr/>
            </a:pPr>
            <a:r>
              <a:rPr lang="en-US" altLang="ar-SA" dirty="0" smtClean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Instill topical anesthetic.</a:t>
            </a:r>
          </a:p>
          <a:p>
            <a:pPr lvl="1" algn="just" eaLnBrk="1" hangingPunct="1">
              <a:lnSpc>
                <a:spcPct val="150000"/>
              </a:lnSpc>
              <a:defRPr/>
            </a:pPr>
            <a:r>
              <a:rPr lang="en-US" altLang="ar-SA" dirty="0" smtClean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Check for and remove foreign bodies.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ar-SA" b="1" dirty="0" smtClean="0">
                <a:solidFill>
                  <a:schemeClr val="tx2"/>
                </a:solidFill>
              </a:rPr>
              <a:t>Chemical Injuries</a:t>
            </a:r>
          </a:p>
        </p:txBody>
      </p:sp>
      <p:sp>
        <p:nvSpPr>
          <p:cNvPr id="300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524000"/>
            <a:ext cx="7924800" cy="4114800"/>
          </a:xfrm>
        </p:spPr>
        <p:txBody>
          <a:bodyPr/>
          <a:lstStyle/>
          <a:p>
            <a:pPr marL="285750" lvl="1" algn="just" eaLnBrk="1" hangingPunct="1">
              <a:lnSpc>
                <a:spcPct val="150000"/>
              </a:lnSpc>
              <a:defRPr/>
            </a:pPr>
            <a:r>
              <a:rPr lang="en-US" altLang="ar-SA" dirty="0" smtClean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Immediate irrigation essential, preferably with saline or Ringer’s lactate solution, for at least 30 minutes.</a:t>
            </a:r>
          </a:p>
          <a:p>
            <a:pPr algn="just" eaLnBrk="1" hangingPunct="1">
              <a:defRPr/>
            </a:pPr>
            <a:endParaRPr lang="en-US" altLang="ar-SA" dirty="0" smtClean="0">
              <a:solidFill>
                <a:schemeClr val="tx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340" name="Picture 4" descr="ocular irrig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" y="3581400"/>
            <a:ext cx="3657600" cy="276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5" descr="ocular irrigation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581400"/>
            <a:ext cx="3657600" cy="278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70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7929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ar-SA" b="1" dirty="0" smtClean="0">
                <a:solidFill>
                  <a:schemeClr val="tx2"/>
                </a:solidFill>
              </a:rPr>
              <a:t>Chemicals Injuries</a:t>
            </a:r>
          </a:p>
        </p:txBody>
      </p:sp>
      <p:sp>
        <p:nvSpPr>
          <p:cNvPr id="328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447800"/>
            <a:ext cx="7772400" cy="4114800"/>
          </a:xfrm>
        </p:spPr>
        <p:txBody>
          <a:bodyPr/>
          <a:lstStyle/>
          <a:p>
            <a:pPr marL="452438" lvl="1" indent="-269875" eaLnBrk="1" hangingPunct="1">
              <a:lnSpc>
                <a:spcPct val="150000"/>
              </a:lnSpc>
              <a:defRPr/>
            </a:pPr>
            <a:r>
              <a:rPr lang="en-US" altLang="ar-SA" dirty="0" smtClean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Irrigation should be continued until neutral pH is reached (i.e.,7.0).</a:t>
            </a:r>
          </a:p>
          <a:p>
            <a:pPr marL="452438" lvl="1" indent="-269875" eaLnBrk="1" hangingPunct="1">
              <a:lnSpc>
                <a:spcPct val="150000"/>
              </a:lnSpc>
              <a:defRPr/>
            </a:pPr>
            <a:r>
              <a:rPr lang="en-US" altLang="ar-SA" dirty="0" smtClean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Instill topical antibiotic.</a:t>
            </a:r>
          </a:p>
          <a:p>
            <a:pPr marL="452438" lvl="1" indent="-269875" eaLnBrk="1" hangingPunct="1">
              <a:lnSpc>
                <a:spcPct val="150000"/>
              </a:lnSpc>
              <a:defRPr/>
            </a:pPr>
            <a:r>
              <a:rPr lang="en-US" altLang="ar-SA" dirty="0" smtClean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Frequent lubrications.</a:t>
            </a:r>
          </a:p>
          <a:p>
            <a:pPr marL="452438" lvl="1" indent="-269875" eaLnBrk="1" hangingPunct="1">
              <a:lnSpc>
                <a:spcPct val="150000"/>
              </a:lnSpc>
              <a:defRPr/>
            </a:pPr>
            <a:r>
              <a:rPr lang="en-US" altLang="ar-SA" dirty="0" smtClean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Oral pain medication.</a:t>
            </a:r>
          </a:p>
          <a:p>
            <a:pPr marL="452438" lvl="1" indent="-269875" eaLnBrk="1" hangingPunct="1">
              <a:lnSpc>
                <a:spcPct val="150000"/>
              </a:lnSpc>
              <a:defRPr/>
            </a:pPr>
            <a:r>
              <a:rPr lang="en-US" altLang="ar-SA" dirty="0" smtClean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Refer promptly to </a:t>
            </a:r>
          </a:p>
          <a:p>
            <a:pPr marL="452438" lvl="1" indent="-269875" eaLnBrk="1" hangingPunct="1">
              <a:lnSpc>
                <a:spcPct val="150000"/>
              </a:lnSpc>
              <a:buFontTx/>
              <a:buNone/>
              <a:defRPr/>
            </a:pPr>
            <a:r>
              <a:rPr lang="en-US" altLang="ar-SA" dirty="0" smtClean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ophthalmologist.</a:t>
            </a:r>
          </a:p>
        </p:txBody>
      </p:sp>
      <p:pic>
        <p:nvPicPr>
          <p:cNvPr id="15364" name="Picture 4" descr="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886200"/>
            <a:ext cx="33528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3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ar-SA" sz="3200" dirty="0" smtClean="0">
                <a:solidFill>
                  <a:schemeClr val="tx2"/>
                </a:solidFill>
              </a:rPr>
              <a:t>Corneal and </a:t>
            </a:r>
            <a:r>
              <a:rPr lang="en-US" altLang="ar-SA" sz="3200" dirty="0" err="1" smtClean="0">
                <a:solidFill>
                  <a:schemeClr val="tx2"/>
                </a:solidFill>
              </a:rPr>
              <a:t>Conjunctival</a:t>
            </a:r>
            <a:r>
              <a:rPr lang="en-US" altLang="ar-SA" sz="3200" dirty="0" smtClean="0">
                <a:solidFill>
                  <a:schemeClr val="tx2"/>
                </a:solidFill>
              </a:rPr>
              <a:t> Foreign Bodies</a:t>
            </a:r>
          </a:p>
        </p:txBody>
      </p:sp>
      <p:sp>
        <p:nvSpPr>
          <p:cNvPr id="329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7772400" cy="4114800"/>
          </a:xfrm>
        </p:spPr>
        <p:txBody>
          <a:bodyPr/>
          <a:lstStyle/>
          <a:p>
            <a:pPr lvl="2" eaLnBrk="1" hangingPunct="1">
              <a:defRPr/>
            </a:pPr>
            <a:r>
              <a:rPr lang="en-US" altLang="ar-SA" dirty="0" smtClean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History of trauma.</a:t>
            </a:r>
          </a:p>
          <a:p>
            <a:pPr lvl="2" eaLnBrk="1" hangingPunct="1">
              <a:defRPr/>
            </a:pPr>
            <a:r>
              <a:rPr lang="en-US" altLang="ar-SA" dirty="0" smtClean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Foreign body sensation-Tearing.</a:t>
            </a:r>
          </a:p>
        </p:txBody>
      </p:sp>
      <p:pic>
        <p:nvPicPr>
          <p:cNvPr id="16388" name="Picture 4" descr="corneal F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4400" y="2819400"/>
            <a:ext cx="3429000" cy="292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5" descr="conj F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895600"/>
            <a:ext cx="34290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75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ar-SA" sz="3200" dirty="0" smtClean="0">
                <a:solidFill>
                  <a:schemeClr val="tx2"/>
                </a:solidFill>
              </a:rPr>
              <a:t>Corneal and </a:t>
            </a:r>
            <a:r>
              <a:rPr lang="en-US" altLang="ar-SA" sz="3200" dirty="0" err="1" smtClean="0">
                <a:solidFill>
                  <a:schemeClr val="tx2"/>
                </a:solidFill>
              </a:rPr>
              <a:t>Conjunctival</a:t>
            </a:r>
            <a:r>
              <a:rPr lang="en-US" altLang="ar-SA" sz="3200" dirty="0" smtClean="0">
                <a:solidFill>
                  <a:schemeClr val="tx2"/>
                </a:solidFill>
              </a:rPr>
              <a:t> Foreign Bodies</a:t>
            </a:r>
          </a:p>
        </p:txBody>
      </p:sp>
      <p:sp>
        <p:nvSpPr>
          <p:cNvPr id="330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41148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defRPr/>
            </a:pPr>
            <a:r>
              <a:rPr lang="en-US" altLang="ar-SA" dirty="0" smtClean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Management:</a:t>
            </a:r>
          </a:p>
          <a:p>
            <a:pPr lvl="1" eaLnBrk="1" hangingPunct="1">
              <a:lnSpc>
                <a:spcPct val="150000"/>
              </a:lnSpc>
              <a:defRPr/>
            </a:pPr>
            <a:r>
              <a:rPr lang="en-US" altLang="ar-SA" dirty="0" smtClean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Instill topical anesthetic.</a:t>
            </a:r>
          </a:p>
          <a:p>
            <a:pPr lvl="1" eaLnBrk="1" hangingPunct="1">
              <a:lnSpc>
                <a:spcPct val="150000"/>
              </a:lnSpc>
              <a:defRPr/>
            </a:pPr>
            <a:r>
              <a:rPr lang="en-US" altLang="ar-SA" dirty="0" smtClean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Removal of the foreign body.</a:t>
            </a:r>
          </a:p>
          <a:p>
            <a:pPr lvl="1" eaLnBrk="1" hangingPunct="1">
              <a:lnSpc>
                <a:spcPct val="150000"/>
              </a:lnSpc>
              <a:defRPr/>
            </a:pPr>
            <a:r>
              <a:rPr lang="en-US" altLang="ar-SA" dirty="0" smtClean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Topical antibiotic.</a:t>
            </a:r>
          </a:p>
          <a:p>
            <a:pPr lvl="1" eaLnBrk="1" hangingPunct="1">
              <a:lnSpc>
                <a:spcPct val="150000"/>
              </a:lnSpc>
              <a:defRPr/>
            </a:pPr>
            <a:r>
              <a:rPr lang="en-US" altLang="ar-SA" dirty="0" smtClean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Treat corneal abrasion</a:t>
            </a:r>
            <a:r>
              <a:rPr lang="en-US" altLang="ar-SA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ar-SA" dirty="0" smtClean="0">
              <a:solidFill>
                <a:schemeClr val="tx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80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8687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ar-SA" dirty="0" smtClean="0">
                <a:solidFill>
                  <a:schemeClr val="tx2"/>
                </a:solidFill>
              </a:rPr>
              <a:t>Uveitis</a:t>
            </a:r>
          </a:p>
        </p:txBody>
      </p:sp>
      <p:sp>
        <p:nvSpPr>
          <p:cNvPr id="332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83252"/>
            <a:ext cx="8229600" cy="5257800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  <a:spcAft>
                <a:spcPts val="1200"/>
              </a:spcAft>
              <a:defRPr/>
            </a:pPr>
            <a:r>
              <a:rPr lang="en-US" altLang="ar-SA" sz="2400" dirty="0" smtClean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Inflammation of the </a:t>
            </a:r>
            <a:r>
              <a:rPr lang="en-US" altLang="ar-SA" sz="2400" dirty="0" err="1" smtClean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uveal</a:t>
            </a:r>
            <a:r>
              <a:rPr lang="en-US" altLang="ar-SA" sz="2400" dirty="0" smtClean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tissue (iris, </a:t>
            </a:r>
            <a:r>
              <a:rPr lang="en-US" altLang="ar-SA" sz="2400" dirty="0" err="1" smtClean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ciliary</a:t>
            </a:r>
            <a:r>
              <a:rPr lang="en-US" altLang="ar-SA" sz="2400" dirty="0" smtClean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body, or choroid), retina, blood vessels, optic disc, and vitreous can be involved.</a:t>
            </a:r>
          </a:p>
          <a:p>
            <a:pPr algn="just" eaLnBrk="1" hangingPunct="1">
              <a:lnSpc>
                <a:spcPct val="80000"/>
              </a:lnSpc>
              <a:spcAft>
                <a:spcPts val="1200"/>
              </a:spcAft>
              <a:defRPr/>
            </a:pPr>
            <a:r>
              <a:rPr lang="en-US" altLang="ar-SA" sz="2400" dirty="0" smtClean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Etiology:</a:t>
            </a:r>
          </a:p>
          <a:p>
            <a:pPr lvl="1" algn="just" eaLnBrk="1" hangingPunct="1">
              <a:lnSpc>
                <a:spcPct val="80000"/>
              </a:lnSpc>
              <a:spcAft>
                <a:spcPts val="1200"/>
              </a:spcAft>
              <a:defRPr/>
            </a:pPr>
            <a:r>
              <a:rPr lang="en-US" altLang="ar-SA" sz="2000" dirty="0" smtClean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Idiopathic.</a:t>
            </a:r>
          </a:p>
          <a:p>
            <a:pPr lvl="1" algn="just" eaLnBrk="1" hangingPunct="1">
              <a:lnSpc>
                <a:spcPct val="80000"/>
              </a:lnSpc>
              <a:spcAft>
                <a:spcPts val="1200"/>
              </a:spcAft>
              <a:defRPr/>
            </a:pPr>
            <a:r>
              <a:rPr lang="en-US" altLang="ar-SA" sz="2000" dirty="0" smtClean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Inflammatory diseases:</a:t>
            </a:r>
          </a:p>
          <a:p>
            <a:pPr lvl="2" algn="just" eaLnBrk="1" hangingPunct="1">
              <a:lnSpc>
                <a:spcPct val="80000"/>
              </a:lnSpc>
              <a:spcAft>
                <a:spcPts val="1200"/>
              </a:spcAft>
              <a:defRPr/>
            </a:pPr>
            <a:r>
              <a:rPr lang="en-US" altLang="ar-SA" sz="1800" dirty="0" smtClean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HLA B27, </a:t>
            </a:r>
            <a:r>
              <a:rPr lang="en-US" altLang="ar-SA" sz="1800" dirty="0" err="1" smtClean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Ankylosing</a:t>
            </a:r>
            <a:r>
              <a:rPr lang="en-US" altLang="ar-SA" sz="1800" dirty="0" smtClean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spondylitis, IBD, Reiter’s syndrome, Psoriatic arthritis.</a:t>
            </a:r>
          </a:p>
          <a:p>
            <a:pPr lvl="2" algn="just" eaLnBrk="1" hangingPunct="1">
              <a:lnSpc>
                <a:spcPct val="80000"/>
              </a:lnSpc>
              <a:spcAft>
                <a:spcPts val="1200"/>
              </a:spcAft>
              <a:defRPr/>
            </a:pPr>
            <a:r>
              <a:rPr lang="en-US" altLang="ar-SA" sz="1800" dirty="0" smtClean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Sarcoidosis, </a:t>
            </a:r>
            <a:r>
              <a:rPr lang="en-US" altLang="ar-SA" sz="1800" dirty="0" err="1" smtClean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Behcet’s</a:t>
            </a:r>
            <a:r>
              <a:rPr lang="en-US" altLang="ar-SA" sz="1800" dirty="0" smtClean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Vogt-</a:t>
            </a:r>
            <a:r>
              <a:rPr lang="en-US" altLang="ar-SA" sz="1800" dirty="0" err="1" smtClean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Koyanagi</a:t>
            </a:r>
            <a:r>
              <a:rPr lang="en-US" altLang="ar-SA" sz="1800" dirty="0" smtClean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-Harada Syndrome.</a:t>
            </a:r>
          </a:p>
          <a:p>
            <a:pPr lvl="1" algn="just" eaLnBrk="1" hangingPunct="1">
              <a:lnSpc>
                <a:spcPct val="80000"/>
              </a:lnSpc>
              <a:spcAft>
                <a:spcPts val="1200"/>
              </a:spcAft>
              <a:defRPr/>
            </a:pPr>
            <a:r>
              <a:rPr lang="en-US" altLang="ar-SA" sz="2000" dirty="0" smtClean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Infectious:</a:t>
            </a:r>
          </a:p>
          <a:p>
            <a:pPr lvl="2" algn="just" eaLnBrk="1" hangingPunct="1">
              <a:lnSpc>
                <a:spcPct val="80000"/>
              </a:lnSpc>
              <a:spcAft>
                <a:spcPts val="1200"/>
              </a:spcAft>
              <a:defRPr/>
            </a:pPr>
            <a:r>
              <a:rPr lang="en-US" altLang="ar-SA" sz="1800" dirty="0" smtClean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Toxoplasmosis.</a:t>
            </a:r>
          </a:p>
          <a:p>
            <a:pPr lvl="2" algn="just" eaLnBrk="1" hangingPunct="1">
              <a:lnSpc>
                <a:spcPct val="80000"/>
              </a:lnSpc>
              <a:spcAft>
                <a:spcPts val="1200"/>
              </a:spcAft>
              <a:defRPr/>
            </a:pPr>
            <a:r>
              <a:rPr lang="en-US" altLang="ar-SA" sz="1800" dirty="0" smtClean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Tuberculosis.</a:t>
            </a:r>
          </a:p>
          <a:p>
            <a:pPr lvl="2" algn="just" eaLnBrk="1" hangingPunct="1">
              <a:lnSpc>
                <a:spcPct val="80000"/>
              </a:lnSpc>
              <a:spcAft>
                <a:spcPts val="1200"/>
              </a:spcAft>
              <a:defRPr/>
            </a:pPr>
            <a:r>
              <a:rPr lang="en-US" altLang="ar-SA" sz="1800" dirty="0" smtClean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Syphilis</a:t>
            </a:r>
            <a:r>
              <a:rPr lang="en-US" altLang="ar-SA" sz="20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ar-SA" sz="1800" dirty="0" smtClean="0">
              <a:solidFill>
                <a:schemeClr val="tx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8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1318" y="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ar-SA" dirty="0" smtClean="0">
                <a:solidFill>
                  <a:schemeClr val="tx2"/>
                </a:solidFill>
              </a:rPr>
              <a:t>Uveitis</a:t>
            </a:r>
          </a:p>
        </p:txBody>
      </p:sp>
      <p:sp>
        <p:nvSpPr>
          <p:cNvPr id="334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None/>
              <a:defRPr/>
            </a:pPr>
            <a:r>
              <a:rPr lang="en-US" altLang="ar-SA" dirty="0" smtClean="0"/>
              <a:t> </a:t>
            </a:r>
          </a:p>
        </p:txBody>
      </p:sp>
      <p:pic>
        <p:nvPicPr>
          <p:cNvPr id="19460" name="Picture 4" descr="RedEye_76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057400"/>
            <a:ext cx="44196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898" name="Rectangle 2"/>
          <p:cNvSpPr>
            <a:spLocks noGrp="1" noChangeArrowheads="1"/>
          </p:cNvSpPr>
          <p:nvPr>
            <p:ph type="title"/>
          </p:nvPr>
        </p:nvSpPr>
        <p:spPr>
          <a:xfrm>
            <a:off x="631031" y="762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ar-SA" dirty="0" smtClean="0">
                <a:solidFill>
                  <a:schemeClr val="tx2"/>
                </a:solidFill>
              </a:rPr>
              <a:t>Uveitis</a:t>
            </a:r>
          </a:p>
        </p:txBody>
      </p:sp>
      <p:pic>
        <p:nvPicPr>
          <p:cNvPr id="20483" name="Picture 3" descr="54ToxoActivemacretinitis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828800" y="1981200"/>
            <a:ext cx="5376863" cy="41148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540" name="Rectangle 4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ar-SA" dirty="0" smtClean="0">
                <a:solidFill>
                  <a:schemeClr val="tx2"/>
                </a:solidFill>
              </a:rPr>
              <a:t>Ocular Emergencies</a:t>
            </a:r>
            <a:endParaRPr lang="en-US" altLang="ar-SA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154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730624" y="1524000"/>
            <a:ext cx="3810000" cy="4114800"/>
          </a:xfrm>
        </p:spPr>
        <p:txBody>
          <a:bodyPr/>
          <a:lstStyle/>
          <a:p>
            <a:pPr eaLnBrk="1" hangingPunct="1">
              <a:spcAft>
                <a:spcPts val="1200"/>
              </a:spcAft>
              <a:defRPr/>
            </a:pPr>
            <a:r>
              <a:rPr lang="en-US" altLang="ar-SA" sz="2400" dirty="0" smtClean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Corneal abrasion.</a:t>
            </a:r>
          </a:p>
          <a:p>
            <a:pPr eaLnBrk="1" hangingPunct="1">
              <a:spcAft>
                <a:spcPts val="1200"/>
              </a:spcAft>
              <a:defRPr/>
            </a:pPr>
            <a:r>
              <a:rPr lang="en-US" altLang="ar-SA" sz="2400" dirty="0" smtClean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Corneal ulcer.</a:t>
            </a:r>
          </a:p>
          <a:p>
            <a:pPr eaLnBrk="1" hangingPunct="1">
              <a:spcAft>
                <a:spcPts val="1200"/>
              </a:spcAft>
              <a:defRPr/>
            </a:pPr>
            <a:r>
              <a:rPr lang="en-US" altLang="ar-SA" sz="2400" dirty="0" smtClean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Chemical injury.</a:t>
            </a:r>
          </a:p>
          <a:p>
            <a:pPr eaLnBrk="1" hangingPunct="1">
              <a:spcAft>
                <a:spcPts val="1200"/>
              </a:spcAft>
              <a:defRPr/>
            </a:pPr>
            <a:r>
              <a:rPr lang="en-US" altLang="ar-SA" sz="2400" dirty="0" smtClean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Uveitis.</a:t>
            </a:r>
          </a:p>
          <a:p>
            <a:pPr eaLnBrk="1" hangingPunct="1">
              <a:spcAft>
                <a:spcPts val="1200"/>
              </a:spcAft>
              <a:defRPr/>
            </a:pPr>
            <a:r>
              <a:rPr lang="en-US" altLang="ar-SA" sz="2400" dirty="0" smtClean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Acute angle closure glaucoma.</a:t>
            </a:r>
          </a:p>
          <a:p>
            <a:pPr eaLnBrk="1" hangingPunct="1">
              <a:spcAft>
                <a:spcPts val="1200"/>
              </a:spcAft>
              <a:defRPr/>
            </a:pPr>
            <a:r>
              <a:rPr lang="en-US" altLang="ar-SA" sz="2400" dirty="0" smtClean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Orbital cellulitis.</a:t>
            </a:r>
          </a:p>
          <a:p>
            <a:pPr eaLnBrk="1" hangingPunct="1">
              <a:spcAft>
                <a:spcPts val="1200"/>
              </a:spcAft>
              <a:defRPr/>
            </a:pPr>
            <a:r>
              <a:rPr lang="en-US" altLang="ar-SA" sz="2400" dirty="0" err="1" smtClean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Endophthalmitis</a:t>
            </a:r>
            <a:r>
              <a:rPr lang="en-US" altLang="ar-SA" sz="2400" dirty="0" smtClean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spcAft>
                <a:spcPts val="1200"/>
              </a:spcAft>
              <a:defRPr/>
            </a:pPr>
            <a:r>
              <a:rPr lang="en-US" altLang="ar-SA" sz="2400" dirty="0" smtClean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Retinal detachment</a:t>
            </a:r>
            <a:r>
              <a:rPr lang="en-US" altLang="ar-SA" sz="24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ar-SA" sz="2400" dirty="0" smtClean="0">
              <a:solidFill>
                <a:schemeClr val="tx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1542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0" y="1524000"/>
            <a:ext cx="3810000" cy="4114800"/>
          </a:xfrm>
        </p:spPr>
        <p:txBody>
          <a:bodyPr/>
          <a:lstStyle/>
          <a:p>
            <a:pPr eaLnBrk="1" hangingPunct="1">
              <a:spcAft>
                <a:spcPts val="1200"/>
              </a:spcAft>
              <a:defRPr/>
            </a:pPr>
            <a:r>
              <a:rPr lang="en-US" altLang="ar-SA" sz="2400" dirty="0" smtClean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Orbital/Ocular trauma:</a:t>
            </a:r>
          </a:p>
          <a:p>
            <a:pPr lvl="1" eaLnBrk="1" hangingPunct="1">
              <a:spcAft>
                <a:spcPts val="1200"/>
              </a:spcAft>
              <a:defRPr/>
            </a:pPr>
            <a:r>
              <a:rPr lang="en-US" altLang="ar-SA" sz="2000" dirty="0" smtClean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Corneal and </a:t>
            </a:r>
            <a:r>
              <a:rPr lang="en-US" altLang="ar-SA" sz="2000" dirty="0" err="1" smtClean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conjunctival</a:t>
            </a:r>
            <a:r>
              <a:rPr lang="en-US" altLang="ar-SA" sz="2000" dirty="0" smtClean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foreign bodies.</a:t>
            </a:r>
          </a:p>
          <a:p>
            <a:pPr lvl="1" eaLnBrk="1" hangingPunct="1">
              <a:spcAft>
                <a:spcPts val="1200"/>
              </a:spcAft>
              <a:defRPr/>
            </a:pPr>
            <a:r>
              <a:rPr lang="en-US" altLang="ar-SA" sz="2000" dirty="0" err="1" smtClean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Hyphema</a:t>
            </a:r>
            <a:r>
              <a:rPr lang="en-US" altLang="ar-SA" sz="2000" dirty="0" smtClean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1" eaLnBrk="1" hangingPunct="1">
              <a:spcAft>
                <a:spcPts val="1200"/>
              </a:spcAft>
              <a:defRPr/>
            </a:pPr>
            <a:r>
              <a:rPr lang="en-US" altLang="ar-SA" sz="2000" dirty="0" smtClean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Ruptured globe.</a:t>
            </a:r>
          </a:p>
          <a:p>
            <a:pPr lvl="1" eaLnBrk="1" hangingPunct="1">
              <a:spcAft>
                <a:spcPts val="1200"/>
              </a:spcAft>
              <a:defRPr/>
            </a:pPr>
            <a:r>
              <a:rPr lang="en-US" altLang="ar-SA" sz="2000" dirty="0" smtClean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Orbital wall fracture.</a:t>
            </a:r>
          </a:p>
          <a:p>
            <a:pPr lvl="1" eaLnBrk="1" hangingPunct="1">
              <a:spcAft>
                <a:spcPts val="1200"/>
              </a:spcAft>
              <a:defRPr/>
            </a:pPr>
            <a:r>
              <a:rPr lang="en-US" altLang="ar-SA" sz="2000" dirty="0" smtClean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Lid Laceration</a:t>
            </a:r>
            <a:r>
              <a:rPr lang="en-US" altLang="ar-SA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ar-SA" sz="2000" dirty="0" smtClean="0">
              <a:solidFill>
                <a:schemeClr val="tx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74" name="Rectangle 2"/>
          <p:cNvSpPr>
            <a:spLocks noGrp="1" noChangeArrowheads="1"/>
          </p:cNvSpPr>
          <p:nvPr>
            <p:ph type="title"/>
          </p:nvPr>
        </p:nvSpPr>
        <p:spPr>
          <a:xfrm>
            <a:off x="677732" y="28687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ar-SA" dirty="0" smtClean="0">
                <a:solidFill>
                  <a:schemeClr val="tx2"/>
                </a:solidFill>
              </a:rPr>
              <a:t>Uveitis</a:t>
            </a:r>
          </a:p>
        </p:txBody>
      </p:sp>
      <p:sp>
        <p:nvSpPr>
          <p:cNvPr id="33587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4114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Aft>
                <a:spcPts val="600"/>
              </a:spcAft>
              <a:defRPr/>
            </a:pPr>
            <a:r>
              <a:rPr lang="en-US" altLang="ar-SA" sz="2800" dirty="0" smtClean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Management:</a:t>
            </a:r>
          </a:p>
          <a:p>
            <a:pPr lvl="1" eaLnBrk="1" hangingPunct="1">
              <a:lnSpc>
                <a:spcPct val="80000"/>
              </a:lnSpc>
              <a:spcAft>
                <a:spcPts val="600"/>
              </a:spcAft>
              <a:defRPr/>
            </a:pPr>
            <a:r>
              <a:rPr lang="en-US" altLang="ar-SA" sz="2400" dirty="0" smtClean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Identify possible cause.</a:t>
            </a:r>
          </a:p>
          <a:p>
            <a:pPr lvl="1" eaLnBrk="1" hangingPunct="1">
              <a:lnSpc>
                <a:spcPct val="80000"/>
              </a:lnSpc>
              <a:spcAft>
                <a:spcPts val="600"/>
              </a:spcAft>
              <a:defRPr/>
            </a:pPr>
            <a:r>
              <a:rPr lang="en-US" altLang="ar-SA" sz="2400" dirty="0" smtClean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Topical steroid.</a:t>
            </a:r>
          </a:p>
          <a:p>
            <a:pPr lvl="1" eaLnBrk="1" hangingPunct="1">
              <a:lnSpc>
                <a:spcPct val="80000"/>
              </a:lnSpc>
              <a:spcAft>
                <a:spcPts val="600"/>
              </a:spcAft>
              <a:defRPr/>
            </a:pPr>
            <a:r>
              <a:rPr lang="en-US" altLang="ar-SA" sz="2400" dirty="0" smtClean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Topical </a:t>
            </a:r>
            <a:r>
              <a:rPr lang="en-US" altLang="ar-SA" sz="2400" dirty="0" err="1" smtClean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cycloplegic</a:t>
            </a:r>
            <a:r>
              <a:rPr lang="en-US" altLang="ar-SA" sz="2400" dirty="0" smtClean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1" eaLnBrk="1" hangingPunct="1">
              <a:lnSpc>
                <a:spcPct val="80000"/>
              </a:lnSpc>
              <a:spcAft>
                <a:spcPts val="600"/>
              </a:spcAft>
              <a:defRPr/>
            </a:pPr>
            <a:r>
              <a:rPr lang="en-US" altLang="ar-SA" sz="2400" dirty="0" smtClean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Systemic immunosuppressive medication:</a:t>
            </a:r>
          </a:p>
          <a:p>
            <a:pPr lvl="2" eaLnBrk="1" hangingPunct="1">
              <a:lnSpc>
                <a:spcPct val="80000"/>
              </a:lnSpc>
              <a:spcAft>
                <a:spcPts val="600"/>
              </a:spcAft>
              <a:defRPr/>
            </a:pPr>
            <a:r>
              <a:rPr lang="en-US" altLang="ar-SA" sz="2000" dirty="0" smtClean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Steroid.</a:t>
            </a:r>
          </a:p>
          <a:p>
            <a:pPr lvl="2" eaLnBrk="1" hangingPunct="1">
              <a:lnSpc>
                <a:spcPct val="80000"/>
              </a:lnSpc>
              <a:spcAft>
                <a:spcPts val="600"/>
              </a:spcAft>
              <a:defRPr/>
            </a:pPr>
            <a:r>
              <a:rPr lang="en-US" altLang="ar-SA" sz="2000" dirty="0" smtClean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Cyclosporine.</a:t>
            </a:r>
          </a:p>
          <a:p>
            <a:pPr lvl="2" eaLnBrk="1" hangingPunct="1">
              <a:lnSpc>
                <a:spcPct val="80000"/>
              </a:lnSpc>
              <a:spcAft>
                <a:spcPts val="600"/>
              </a:spcAft>
              <a:defRPr/>
            </a:pPr>
            <a:r>
              <a:rPr lang="en-US" altLang="ar-SA" sz="2000" dirty="0" smtClean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Methotrexate.</a:t>
            </a:r>
          </a:p>
          <a:p>
            <a:pPr lvl="2" eaLnBrk="1" hangingPunct="1">
              <a:lnSpc>
                <a:spcPct val="80000"/>
              </a:lnSpc>
              <a:spcAft>
                <a:spcPts val="600"/>
              </a:spcAft>
              <a:defRPr/>
            </a:pPr>
            <a:r>
              <a:rPr lang="en-US" altLang="ar-SA" sz="2000" dirty="0" smtClean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Azathioprine. </a:t>
            </a:r>
          </a:p>
          <a:p>
            <a:pPr lvl="2" eaLnBrk="1" hangingPunct="1">
              <a:lnSpc>
                <a:spcPct val="80000"/>
              </a:lnSpc>
              <a:spcAft>
                <a:spcPts val="600"/>
              </a:spcAft>
              <a:defRPr/>
            </a:pPr>
            <a:r>
              <a:rPr lang="en-US" altLang="ar-SA" sz="2000" dirty="0" smtClean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Cyclophosphamide.</a:t>
            </a:r>
          </a:p>
          <a:p>
            <a:pPr lvl="1" eaLnBrk="1" hangingPunct="1">
              <a:lnSpc>
                <a:spcPct val="80000"/>
              </a:lnSpc>
              <a:spcAft>
                <a:spcPts val="600"/>
              </a:spcAft>
              <a:defRPr/>
            </a:pPr>
            <a:r>
              <a:rPr lang="en-US" altLang="ar-SA" sz="2400" dirty="0" err="1" smtClean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Immunomodulating</a:t>
            </a:r>
            <a:r>
              <a:rPr lang="en-US" altLang="ar-SA" sz="2400" dirty="0" smtClean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agents:</a:t>
            </a:r>
          </a:p>
          <a:p>
            <a:pPr lvl="2" eaLnBrk="1" hangingPunct="1">
              <a:lnSpc>
                <a:spcPct val="80000"/>
              </a:lnSpc>
              <a:spcAft>
                <a:spcPts val="600"/>
              </a:spcAft>
              <a:defRPr/>
            </a:pPr>
            <a:r>
              <a:rPr lang="en-US" altLang="ar-SA" sz="2000" dirty="0" smtClean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Infliximab.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2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ar-SA" sz="4000" dirty="0" smtClean="0">
                <a:solidFill>
                  <a:schemeClr val="tx2"/>
                </a:solidFill>
              </a:rPr>
              <a:t>Acute Angle Closure Glaucoma</a:t>
            </a:r>
          </a:p>
        </p:txBody>
      </p:sp>
      <p:sp>
        <p:nvSpPr>
          <p:cNvPr id="337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772400" cy="4114800"/>
          </a:xfrm>
        </p:spPr>
        <p:txBody>
          <a:bodyPr/>
          <a:lstStyle/>
          <a:p>
            <a:pPr algn="just" eaLnBrk="1" hangingPunct="1">
              <a:defRPr/>
            </a:pPr>
            <a:r>
              <a:rPr lang="en-US" altLang="ar-SA" dirty="0" smtClean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Result from peripheral iris blocking the outflow of fluid.</a:t>
            </a:r>
          </a:p>
          <a:p>
            <a:pPr eaLnBrk="1" hangingPunct="1">
              <a:defRPr/>
            </a:pPr>
            <a:endParaRPr lang="en-US" altLang="ar-S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532" name="Picture 4" descr="angle closure glaucom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26684" y="3015726"/>
            <a:ext cx="4114800" cy="263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5" descr="normal aqueous flo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5684" y="3015726"/>
            <a:ext cx="4064000" cy="263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94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ar-SA" sz="4000" dirty="0" smtClean="0">
                <a:solidFill>
                  <a:schemeClr val="tx2"/>
                </a:solidFill>
              </a:rPr>
              <a:t>Acute Angle Closure Glaucoma</a:t>
            </a:r>
          </a:p>
        </p:txBody>
      </p:sp>
      <p:sp>
        <p:nvSpPr>
          <p:cNvPr id="338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772400" cy="4114800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  <a:spcAft>
                <a:spcPts val="1200"/>
              </a:spcAft>
              <a:defRPr/>
            </a:pPr>
            <a:r>
              <a:rPr lang="en-US" altLang="ar-SA" sz="2800" dirty="0" smtClean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Present with pain, redness, mid-dilated pupil with decrease vision and </a:t>
            </a:r>
            <a:r>
              <a:rPr lang="en-US" altLang="ar-SA" sz="2800" dirty="0" err="1" smtClean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coloured</a:t>
            </a:r>
            <a:r>
              <a:rPr lang="en-US" altLang="ar-SA" sz="2800" dirty="0" smtClean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haloes around lights.</a:t>
            </a:r>
          </a:p>
          <a:p>
            <a:pPr algn="just" eaLnBrk="1" hangingPunct="1">
              <a:lnSpc>
                <a:spcPct val="90000"/>
              </a:lnSpc>
              <a:spcAft>
                <a:spcPts val="1200"/>
              </a:spcAft>
              <a:defRPr/>
            </a:pPr>
            <a:r>
              <a:rPr lang="en-US" altLang="ar-SA" sz="2800" dirty="0" smtClean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Severe headache or nausea and vomiting.</a:t>
            </a:r>
          </a:p>
          <a:p>
            <a:pPr algn="just" eaLnBrk="1" hangingPunct="1">
              <a:lnSpc>
                <a:spcPct val="90000"/>
              </a:lnSpc>
              <a:spcAft>
                <a:spcPts val="1200"/>
              </a:spcAft>
              <a:defRPr/>
            </a:pPr>
            <a:r>
              <a:rPr lang="en-US" altLang="ar-SA" sz="2800" dirty="0" smtClean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Intraocular pressure is elevated.</a:t>
            </a:r>
          </a:p>
          <a:p>
            <a:pPr algn="just" eaLnBrk="1" hangingPunct="1">
              <a:lnSpc>
                <a:spcPct val="90000"/>
              </a:lnSpc>
              <a:spcAft>
                <a:spcPts val="1200"/>
              </a:spcAft>
              <a:defRPr/>
            </a:pPr>
            <a:r>
              <a:rPr lang="en-US" altLang="ar-SA" sz="2800" dirty="0" smtClean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Can cause severe visual loss due to optic nerve damage.</a:t>
            </a:r>
          </a:p>
          <a:p>
            <a:pPr algn="just" eaLnBrk="1" hangingPunct="1">
              <a:lnSpc>
                <a:spcPct val="90000"/>
              </a:lnSpc>
              <a:spcAft>
                <a:spcPts val="1200"/>
              </a:spcAft>
              <a:defRPr/>
            </a:pPr>
            <a:r>
              <a:rPr lang="en-US" altLang="ar-SA" sz="2800" dirty="0" smtClean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Medical </a:t>
            </a:r>
            <a:r>
              <a:rPr lang="en-US" altLang="ar-SA" sz="2800" dirty="0" err="1" smtClean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Tx</a:t>
            </a:r>
            <a:r>
              <a:rPr lang="en-US" altLang="ar-SA" sz="2800" dirty="0" smtClean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and peripheral laser </a:t>
            </a:r>
            <a:r>
              <a:rPr lang="en-US" altLang="ar-SA" sz="2800" dirty="0" err="1" smtClean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iridotomy</a:t>
            </a:r>
            <a:r>
              <a:rPr lang="en-US" altLang="ar-SA" sz="2800" dirty="0" smtClean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will be curative in most cases</a:t>
            </a:r>
            <a:r>
              <a:rPr lang="en-US" altLang="ar-SA" sz="28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ar-SA" sz="2800" dirty="0" smtClean="0">
              <a:solidFill>
                <a:schemeClr val="tx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97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-3586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ar-SA" sz="4000" dirty="0" smtClean="0">
                <a:solidFill>
                  <a:schemeClr val="tx2"/>
                </a:solidFill>
              </a:rPr>
              <a:t>Acute Angle Closure Glaucoma</a:t>
            </a:r>
          </a:p>
        </p:txBody>
      </p:sp>
      <p:sp>
        <p:nvSpPr>
          <p:cNvPr id="339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4584" y="1524000"/>
            <a:ext cx="7772400" cy="4114800"/>
          </a:xfrm>
        </p:spPr>
        <p:txBody>
          <a:bodyPr/>
          <a:lstStyle/>
          <a:p>
            <a:pPr algn="just" eaLnBrk="1" hangingPunct="1">
              <a:defRPr/>
            </a:pPr>
            <a:r>
              <a:rPr lang="en-US" altLang="ar-SA" dirty="0" smtClean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Medical </a:t>
            </a:r>
            <a:r>
              <a:rPr lang="en-US" altLang="ar-SA" dirty="0" err="1" smtClean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Tx</a:t>
            </a:r>
            <a:r>
              <a:rPr lang="en-US" altLang="ar-SA" dirty="0" smtClean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and peripheral laser </a:t>
            </a:r>
            <a:r>
              <a:rPr lang="en-US" altLang="ar-SA" dirty="0" err="1" smtClean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iridotomy</a:t>
            </a:r>
            <a:r>
              <a:rPr lang="en-US" altLang="ar-SA" dirty="0" smtClean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will be curative in most cases.</a:t>
            </a:r>
          </a:p>
          <a:p>
            <a:pPr eaLnBrk="1" hangingPunct="1">
              <a:buFontTx/>
              <a:buNone/>
              <a:defRPr/>
            </a:pPr>
            <a:endParaRPr lang="en-US" altLang="ar-S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580" name="Picture 4" descr="laser iridotom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200400"/>
            <a:ext cx="3835400" cy="301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5" descr="laser iridotomy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" y="3200400"/>
            <a:ext cx="3810000" cy="306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9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ar-SA" dirty="0" err="1" smtClean="0">
                <a:solidFill>
                  <a:schemeClr val="tx2"/>
                </a:solidFill>
              </a:rPr>
              <a:t>Preseptal</a:t>
            </a:r>
            <a:r>
              <a:rPr lang="en-US" altLang="ar-SA" dirty="0" smtClean="0">
                <a:solidFill>
                  <a:schemeClr val="tx2"/>
                </a:solidFill>
              </a:rPr>
              <a:t> Cellulitis</a:t>
            </a:r>
          </a:p>
        </p:txBody>
      </p:sp>
      <p:sp>
        <p:nvSpPr>
          <p:cNvPr id="311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None/>
              <a:defRPr/>
            </a:pPr>
            <a:r>
              <a:rPr lang="en-US" altLang="ar-SA" dirty="0" smtClean="0"/>
              <a:t> </a:t>
            </a:r>
          </a:p>
        </p:txBody>
      </p:sp>
      <p:pic>
        <p:nvPicPr>
          <p:cNvPr id="25604" name="Picture 4" descr="lid anatom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133600"/>
            <a:ext cx="6578600" cy="377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2"/>
          <p:cNvSpPr>
            <a:spLocks noGrp="1" noChangeArrowheads="1"/>
          </p:cNvSpPr>
          <p:nvPr>
            <p:ph type="title"/>
          </p:nvPr>
        </p:nvSpPr>
        <p:spPr>
          <a:xfrm>
            <a:off x="571500" y="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ar-SA" dirty="0" err="1" smtClean="0">
                <a:solidFill>
                  <a:schemeClr val="tx2"/>
                </a:solidFill>
              </a:rPr>
              <a:t>Preseptal</a:t>
            </a:r>
            <a:r>
              <a:rPr lang="en-US" altLang="ar-SA" dirty="0" smtClean="0">
                <a:solidFill>
                  <a:schemeClr val="tx2"/>
                </a:solidFill>
              </a:rPr>
              <a:t> Cellulitis</a:t>
            </a:r>
          </a:p>
        </p:txBody>
      </p:sp>
      <p:sp>
        <p:nvSpPr>
          <p:cNvPr id="340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772400" cy="4114800"/>
          </a:xfrm>
        </p:spPr>
        <p:txBody>
          <a:bodyPr/>
          <a:lstStyle/>
          <a:p>
            <a:pPr marL="452438" lvl="2" algn="just" eaLnBrk="1" hangingPunct="1">
              <a:defRPr/>
            </a:pPr>
            <a:r>
              <a:rPr lang="en-US" altLang="ar-SA" dirty="0" smtClean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Lid swelling and erythema.</a:t>
            </a:r>
          </a:p>
          <a:p>
            <a:pPr marL="452438" lvl="2" algn="just" eaLnBrk="1" hangingPunct="1">
              <a:defRPr/>
            </a:pPr>
            <a:r>
              <a:rPr lang="en-US" altLang="ar-SA" dirty="0" smtClean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Visual acuity, motility, pupils, and globe are normal.</a:t>
            </a:r>
          </a:p>
          <a:p>
            <a:pPr algn="just" eaLnBrk="1" hangingPunct="1">
              <a:defRPr/>
            </a:pPr>
            <a:endParaRPr lang="en-US" altLang="ar-SA" dirty="0" smtClean="0">
              <a:solidFill>
                <a:schemeClr val="tx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6628" name="Picture 4" descr="preseptal cellulit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743200"/>
            <a:ext cx="4953000" cy="347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01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ar-SA" dirty="0" err="1" smtClean="0">
                <a:solidFill>
                  <a:schemeClr val="tx2"/>
                </a:solidFill>
              </a:rPr>
              <a:t>Preseptal</a:t>
            </a:r>
            <a:r>
              <a:rPr lang="en-US" altLang="ar-SA" dirty="0" smtClean="0">
                <a:solidFill>
                  <a:schemeClr val="tx2"/>
                </a:solidFill>
              </a:rPr>
              <a:t> Cellulitis</a:t>
            </a:r>
          </a:p>
        </p:txBody>
      </p:sp>
      <p:sp>
        <p:nvSpPr>
          <p:cNvPr id="342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3058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US" altLang="ar-SA" dirty="0" smtClean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Etiology: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US" altLang="ar-SA" dirty="0" smtClean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Puncture wound.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US" altLang="ar-SA" dirty="0" smtClean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Laceration.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US" altLang="ar-SA" dirty="0" smtClean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Retained foreign body from trauma.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US" altLang="ar-SA" dirty="0" smtClean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Vascular extension, or extension from sinuses or another infectious site (e.g.,</a:t>
            </a:r>
            <a:r>
              <a:rPr lang="en-US" altLang="ar-SA" dirty="0" err="1" smtClean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dacryocystitis</a:t>
            </a:r>
            <a:r>
              <a:rPr lang="en-US" altLang="ar-SA" dirty="0" smtClean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ar-SA" dirty="0" err="1" smtClean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chalazion</a:t>
            </a:r>
            <a:r>
              <a:rPr lang="en-US" altLang="ar-SA" dirty="0" smtClean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US" altLang="ar-SA" dirty="0" smtClean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Organisms:</a:t>
            </a:r>
          </a:p>
          <a:p>
            <a:pPr lvl="2"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US" altLang="ar-SA" dirty="0" smtClean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Staph </a:t>
            </a:r>
            <a:r>
              <a:rPr lang="en-US" altLang="ar-SA" dirty="0" err="1" smtClean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aureus</a:t>
            </a:r>
            <a:r>
              <a:rPr lang="en-US" altLang="ar-SA" dirty="0" smtClean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– Streptococci- </a:t>
            </a:r>
            <a:r>
              <a:rPr lang="en-US" altLang="ar-SA" dirty="0" err="1" smtClean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H.influenzae</a:t>
            </a:r>
            <a:endParaRPr lang="en-US" altLang="ar-SA" dirty="0" smtClean="0">
              <a:solidFill>
                <a:schemeClr val="tx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32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ar-SA" dirty="0" err="1" smtClean="0">
                <a:solidFill>
                  <a:schemeClr val="tx2"/>
                </a:solidFill>
              </a:rPr>
              <a:t>Preseptal</a:t>
            </a:r>
            <a:r>
              <a:rPr lang="en-US" altLang="ar-SA" dirty="0" smtClean="0">
                <a:solidFill>
                  <a:schemeClr val="tx2"/>
                </a:solidFill>
              </a:rPr>
              <a:t> Cellulitis</a:t>
            </a:r>
          </a:p>
        </p:txBody>
      </p:sp>
      <p:sp>
        <p:nvSpPr>
          <p:cNvPr id="312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7772400" cy="41148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defRPr/>
            </a:pPr>
            <a:r>
              <a:rPr lang="en-US" altLang="ar-SA" dirty="0" smtClean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Management:</a:t>
            </a:r>
          </a:p>
          <a:p>
            <a:pPr lvl="1" eaLnBrk="1" hangingPunct="1">
              <a:lnSpc>
                <a:spcPct val="150000"/>
              </a:lnSpc>
              <a:defRPr/>
            </a:pPr>
            <a:r>
              <a:rPr lang="en-US" altLang="ar-SA" dirty="0" smtClean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Warm compresses.</a:t>
            </a:r>
          </a:p>
          <a:p>
            <a:pPr lvl="1" eaLnBrk="1" hangingPunct="1">
              <a:lnSpc>
                <a:spcPct val="150000"/>
              </a:lnSpc>
              <a:defRPr/>
            </a:pPr>
            <a:r>
              <a:rPr lang="en-US" altLang="ar-SA" dirty="0" smtClean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Systemic antibiotics.</a:t>
            </a:r>
          </a:p>
          <a:p>
            <a:pPr lvl="1" eaLnBrk="1" hangingPunct="1">
              <a:lnSpc>
                <a:spcPct val="150000"/>
              </a:lnSpc>
              <a:defRPr/>
            </a:pPr>
            <a:r>
              <a:rPr lang="en-US" altLang="ar-SA" dirty="0" smtClean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CT sinuses and orbit if not better or +</a:t>
            </a:r>
            <a:r>
              <a:rPr lang="en-US" altLang="ar-SA" dirty="0" err="1" smtClean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altLang="ar-SA" dirty="0" smtClean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history of trauma.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346" name="Rectangle 2"/>
          <p:cNvSpPr>
            <a:spLocks noGrp="1" noChangeArrowheads="1"/>
          </p:cNvSpPr>
          <p:nvPr>
            <p:ph type="title"/>
          </p:nvPr>
        </p:nvSpPr>
        <p:spPr>
          <a:xfrm>
            <a:off x="670560" y="0"/>
            <a:ext cx="7772400" cy="1143000"/>
          </a:xfrm>
        </p:spPr>
        <p:txBody>
          <a:bodyPr/>
          <a:lstStyle/>
          <a:p>
            <a:pPr eaLnBrk="1" hangingPunct="1">
              <a:spcAft>
                <a:spcPts val="600"/>
              </a:spcAft>
              <a:defRPr/>
            </a:pPr>
            <a:r>
              <a:rPr lang="en-US" altLang="ar-SA" dirty="0" smtClean="0">
                <a:solidFill>
                  <a:schemeClr val="tx2"/>
                </a:solidFill>
              </a:rPr>
              <a:t>Orbital Cellulitis</a:t>
            </a:r>
          </a:p>
        </p:txBody>
      </p:sp>
      <p:sp>
        <p:nvSpPr>
          <p:cNvPr id="313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0560" y="1676400"/>
            <a:ext cx="7772400" cy="41148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ar-SA" dirty="0" smtClean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Pain.</a:t>
            </a:r>
          </a:p>
          <a:p>
            <a:pPr eaLnBrk="1" hangingPunct="1">
              <a:defRPr/>
            </a:pPr>
            <a:r>
              <a:rPr lang="en-US" altLang="ar-SA" dirty="0" smtClean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Decreased vision.</a:t>
            </a:r>
          </a:p>
          <a:p>
            <a:pPr eaLnBrk="1" hangingPunct="1">
              <a:defRPr/>
            </a:pPr>
            <a:r>
              <a:rPr lang="en-US" altLang="ar-SA" dirty="0" smtClean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Impaired ocular motility/double vision.</a:t>
            </a:r>
          </a:p>
          <a:p>
            <a:pPr eaLnBrk="1" hangingPunct="1">
              <a:defRPr/>
            </a:pPr>
            <a:r>
              <a:rPr lang="en-US" altLang="ar-SA" dirty="0" smtClean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Afferent pupillary defect.</a:t>
            </a:r>
          </a:p>
          <a:p>
            <a:pPr eaLnBrk="1" hangingPunct="1">
              <a:defRPr/>
            </a:pPr>
            <a:r>
              <a:rPr lang="en-US" altLang="ar-SA" dirty="0" err="1" smtClean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Conjunctival</a:t>
            </a:r>
            <a:r>
              <a:rPr lang="en-US" altLang="ar-SA" dirty="0" smtClean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ar-SA" dirty="0" err="1" smtClean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chemosis</a:t>
            </a:r>
            <a:r>
              <a:rPr lang="en-US" altLang="ar-SA" dirty="0" smtClean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and injection.</a:t>
            </a:r>
          </a:p>
          <a:p>
            <a:pPr eaLnBrk="1" hangingPunct="1">
              <a:defRPr/>
            </a:pPr>
            <a:r>
              <a:rPr lang="en-US" altLang="ar-SA" dirty="0" err="1" smtClean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Proptosis</a:t>
            </a:r>
            <a:r>
              <a:rPr lang="en-US" altLang="ar-SA" dirty="0" smtClean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defRPr/>
            </a:pPr>
            <a:r>
              <a:rPr lang="en-US" altLang="ar-SA" dirty="0" smtClean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Optic nerve swelling.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ar-SA" dirty="0" smtClean="0"/>
              <a:t> </a:t>
            </a:r>
          </a:p>
        </p:txBody>
      </p:sp>
      <p:pic>
        <p:nvPicPr>
          <p:cNvPr id="30723" name="Picture 4" descr="cellultitis 2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4648200" y="1981200"/>
            <a:ext cx="3733800" cy="31242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24" name="Picture 5" descr="preseptal celluliti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" y="1981200"/>
            <a:ext cx="37338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58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ar-SA" dirty="0" smtClean="0">
                <a:solidFill>
                  <a:schemeClr val="tx2"/>
                </a:solidFill>
              </a:rPr>
              <a:t>Corneal Abrasion</a:t>
            </a:r>
          </a:p>
        </p:txBody>
      </p:sp>
      <p:pic>
        <p:nvPicPr>
          <p:cNvPr id="4099" name="Picture 4" descr="corneal layers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447800" y="1905000"/>
            <a:ext cx="6167438" cy="41148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37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762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ar-SA" dirty="0" smtClean="0">
                <a:solidFill>
                  <a:schemeClr val="tx2"/>
                </a:solidFill>
              </a:rPr>
              <a:t>Orbital Cellulitis</a:t>
            </a:r>
          </a:p>
        </p:txBody>
      </p:sp>
      <p:sp>
        <p:nvSpPr>
          <p:cNvPr id="314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41148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defRPr/>
            </a:pPr>
            <a:r>
              <a:rPr lang="en-US" altLang="ar-SA" dirty="0" smtClean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Management:</a:t>
            </a:r>
          </a:p>
          <a:p>
            <a:pPr lvl="1" eaLnBrk="1" hangingPunct="1">
              <a:lnSpc>
                <a:spcPct val="150000"/>
              </a:lnSpc>
              <a:defRPr/>
            </a:pPr>
            <a:r>
              <a:rPr lang="en-US" altLang="ar-SA" dirty="0" smtClean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Admission.</a:t>
            </a:r>
          </a:p>
          <a:p>
            <a:pPr lvl="1" eaLnBrk="1" hangingPunct="1">
              <a:lnSpc>
                <a:spcPct val="150000"/>
              </a:lnSpc>
              <a:defRPr/>
            </a:pPr>
            <a:r>
              <a:rPr lang="en-US" altLang="ar-SA" dirty="0" smtClean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Intravenous antibiotics.</a:t>
            </a:r>
          </a:p>
          <a:p>
            <a:pPr lvl="1" eaLnBrk="1" hangingPunct="1">
              <a:lnSpc>
                <a:spcPct val="150000"/>
              </a:lnSpc>
              <a:defRPr/>
            </a:pPr>
            <a:r>
              <a:rPr lang="en-US" altLang="ar-SA" dirty="0" err="1" smtClean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Nasopharynx</a:t>
            </a:r>
            <a:r>
              <a:rPr lang="en-US" altLang="ar-SA" dirty="0" smtClean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and blood cultures.</a:t>
            </a:r>
          </a:p>
          <a:p>
            <a:pPr lvl="1" eaLnBrk="1" hangingPunct="1">
              <a:lnSpc>
                <a:spcPct val="150000"/>
              </a:lnSpc>
              <a:defRPr/>
            </a:pPr>
            <a:r>
              <a:rPr lang="en-US" altLang="ar-SA" dirty="0" smtClean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Surgery maybe necessary.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06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ar-SA" dirty="0" smtClean="0">
                <a:solidFill>
                  <a:schemeClr val="tx2"/>
                </a:solidFill>
              </a:rPr>
              <a:t>Orbital Cellulitis</a:t>
            </a:r>
          </a:p>
        </p:txBody>
      </p:sp>
      <p:sp>
        <p:nvSpPr>
          <p:cNvPr id="344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None/>
              <a:defRPr/>
            </a:pPr>
            <a:r>
              <a:rPr lang="en-US" altLang="ar-SA" dirty="0" smtClean="0"/>
              <a:t> </a:t>
            </a:r>
          </a:p>
        </p:txBody>
      </p:sp>
      <p:pic>
        <p:nvPicPr>
          <p:cNvPr id="32772" name="Picture 5" descr="RedEye_011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057400"/>
            <a:ext cx="53340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09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7172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ar-SA" dirty="0" err="1" smtClean="0">
                <a:solidFill>
                  <a:schemeClr val="tx2"/>
                </a:solidFill>
              </a:rPr>
              <a:t>Endophthalmitis</a:t>
            </a:r>
            <a:endParaRPr lang="en-US" altLang="ar-SA" dirty="0" smtClean="0">
              <a:solidFill>
                <a:schemeClr val="tx2"/>
              </a:solidFill>
            </a:endParaRPr>
          </a:p>
        </p:txBody>
      </p:sp>
      <p:sp>
        <p:nvSpPr>
          <p:cNvPr id="345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772400" cy="4572000"/>
          </a:xfrm>
        </p:spPr>
        <p:txBody>
          <a:bodyPr/>
          <a:lstStyle/>
          <a:p>
            <a:pPr algn="just" eaLnBrk="1" hangingPunct="1">
              <a:lnSpc>
                <a:spcPct val="150000"/>
              </a:lnSpc>
              <a:defRPr/>
            </a:pPr>
            <a:r>
              <a:rPr lang="en-US" altLang="ar-SA" dirty="0" smtClean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Potentially devastating complication of any intraocular surgery.</a:t>
            </a:r>
          </a:p>
          <a:p>
            <a:pPr algn="just" eaLnBrk="1" hangingPunct="1">
              <a:lnSpc>
                <a:spcPct val="150000"/>
              </a:lnSpc>
              <a:defRPr/>
            </a:pPr>
            <a:r>
              <a:rPr lang="en-US" altLang="ar-SA" dirty="0" smtClean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Any patient in the early postoperative period (within 6 weeks of surgery) c/o pain or decrease vision should be evaluated immediately.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1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8687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ar-SA" dirty="0" err="1" smtClean="0">
                <a:solidFill>
                  <a:schemeClr val="tx2"/>
                </a:solidFill>
              </a:rPr>
              <a:t>Endophthalmitis</a:t>
            </a:r>
            <a:endParaRPr lang="en-US" altLang="ar-SA" dirty="0" smtClean="0">
              <a:solidFill>
                <a:schemeClr val="tx2"/>
              </a:solidFill>
            </a:endParaRPr>
          </a:p>
        </p:txBody>
      </p:sp>
      <p:sp>
        <p:nvSpPr>
          <p:cNvPr id="346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None/>
              <a:defRPr/>
            </a:pPr>
            <a:r>
              <a:rPr lang="en-US" altLang="ar-SA" dirty="0" smtClean="0"/>
              <a:t> </a:t>
            </a:r>
          </a:p>
        </p:txBody>
      </p:sp>
      <p:pic>
        <p:nvPicPr>
          <p:cNvPr id="34820" name="Picture 5" descr="endophthalmitis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209800"/>
            <a:ext cx="54102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1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ar-SA" dirty="0" err="1" smtClean="0">
                <a:solidFill>
                  <a:schemeClr val="tx2"/>
                </a:solidFill>
              </a:rPr>
              <a:t>Endophthalmitis</a:t>
            </a:r>
            <a:endParaRPr lang="en-US" altLang="ar-SA" dirty="0" smtClean="0">
              <a:solidFill>
                <a:schemeClr val="tx2"/>
              </a:solidFill>
            </a:endParaRPr>
          </a:p>
        </p:txBody>
      </p:sp>
      <p:sp>
        <p:nvSpPr>
          <p:cNvPr id="347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699" y="1371600"/>
            <a:ext cx="8001000" cy="4114800"/>
          </a:xfrm>
        </p:spPr>
        <p:txBody>
          <a:bodyPr/>
          <a:lstStyle/>
          <a:p>
            <a:pPr lvl="2" eaLnBrk="1" hangingPunct="1">
              <a:defRPr/>
            </a:pPr>
            <a:r>
              <a:rPr lang="en-US" altLang="ar-SA" dirty="0" smtClean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Management:</a:t>
            </a:r>
          </a:p>
          <a:p>
            <a:pPr lvl="3" eaLnBrk="1" hangingPunct="1">
              <a:defRPr/>
            </a:pPr>
            <a:r>
              <a:rPr lang="en-US" altLang="ar-SA" dirty="0" smtClean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Vitreous sample for culture.</a:t>
            </a:r>
          </a:p>
          <a:p>
            <a:pPr lvl="3" eaLnBrk="1" hangingPunct="1">
              <a:defRPr/>
            </a:pPr>
            <a:r>
              <a:rPr lang="en-US" altLang="ar-SA" dirty="0" err="1" smtClean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Intravitreal</a:t>
            </a:r>
            <a:r>
              <a:rPr lang="en-US" altLang="ar-SA" dirty="0" smtClean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antibiotics injection plus topical antibiotics.</a:t>
            </a:r>
          </a:p>
        </p:txBody>
      </p:sp>
      <p:pic>
        <p:nvPicPr>
          <p:cNvPr id="35844" name="Picture 4" descr="ey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851150"/>
            <a:ext cx="6731000" cy="385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8687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ar-SA" dirty="0" smtClean="0">
                <a:solidFill>
                  <a:schemeClr val="tx2"/>
                </a:solidFill>
              </a:rPr>
              <a:t>Retinal Detachment</a:t>
            </a:r>
          </a:p>
        </p:txBody>
      </p:sp>
      <p:sp>
        <p:nvSpPr>
          <p:cNvPr id="348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5939" y="1600200"/>
            <a:ext cx="7772400" cy="41148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defRPr/>
            </a:pPr>
            <a:r>
              <a:rPr lang="en-US" altLang="ar-SA" dirty="0" smtClean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Symptoms:</a:t>
            </a:r>
          </a:p>
          <a:p>
            <a:pPr lvl="1" eaLnBrk="1" hangingPunct="1">
              <a:lnSpc>
                <a:spcPct val="150000"/>
              </a:lnSpc>
              <a:defRPr/>
            </a:pPr>
            <a:r>
              <a:rPr lang="en-US" altLang="ar-SA" dirty="0" smtClean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Flashes, floaters, a curtain or shadow moving over the field of vision.</a:t>
            </a:r>
          </a:p>
          <a:p>
            <a:pPr lvl="1" eaLnBrk="1" hangingPunct="1">
              <a:lnSpc>
                <a:spcPct val="150000"/>
              </a:lnSpc>
              <a:defRPr/>
            </a:pPr>
            <a:r>
              <a:rPr lang="en-US" altLang="ar-SA" dirty="0" smtClean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Peripheral and/ or central visual loss.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143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ar-SA" dirty="0" smtClean="0">
                <a:solidFill>
                  <a:schemeClr val="tx2"/>
                </a:solidFill>
              </a:rPr>
              <a:t>Retinal Detachment</a:t>
            </a:r>
          </a:p>
        </p:txBody>
      </p:sp>
      <p:sp>
        <p:nvSpPr>
          <p:cNvPr id="349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None/>
              <a:defRPr/>
            </a:pPr>
            <a:r>
              <a:rPr lang="en-US" altLang="ar-SA" dirty="0" smtClean="0"/>
              <a:t>  </a:t>
            </a:r>
          </a:p>
        </p:txBody>
      </p:sp>
      <p:pic>
        <p:nvPicPr>
          <p:cNvPr id="37892" name="Picture 7" descr="RetinalDetachment-grphc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667000"/>
            <a:ext cx="32004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3" name="Picture 9" descr="22077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667000"/>
            <a:ext cx="3276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54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ar-SA" dirty="0" err="1" smtClean="0">
                <a:solidFill>
                  <a:schemeClr val="tx2"/>
                </a:solidFill>
              </a:rPr>
              <a:t>Hyphema</a:t>
            </a:r>
            <a:endParaRPr lang="en-US" altLang="ar-SA" dirty="0" smtClean="0">
              <a:solidFill>
                <a:schemeClr val="tx2"/>
              </a:solidFill>
            </a:endParaRPr>
          </a:p>
        </p:txBody>
      </p:sp>
      <p:sp>
        <p:nvSpPr>
          <p:cNvPr id="364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524000"/>
            <a:ext cx="7772400" cy="4114800"/>
          </a:xfrm>
        </p:spPr>
        <p:txBody>
          <a:bodyPr/>
          <a:lstStyle/>
          <a:p>
            <a:pPr lvl="2" eaLnBrk="1" hangingPunct="1">
              <a:defRPr/>
            </a:pPr>
            <a:r>
              <a:rPr lang="en-US" altLang="ar-SA" dirty="0" smtClean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Can occur with blunt or penetrating injury.</a:t>
            </a:r>
          </a:p>
          <a:p>
            <a:pPr lvl="2" eaLnBrk="1" hangingPunct="1">
              <a:defRPr/>
            </a:pPr>
            <a:r>
              <a:rPr lang="en-US" altLang="ar-SA" dirty="0" smtClean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Blood in the anterior chamber.</a:t>
            </a:r>
          </a:p>
        </p:txBody>
      </p:sp>
      <p:pic>
        <p:nvPicPr>
          <p:cNvPr id="38916" name="Picture 4" descr="hyphem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590800"/>
            <a:ext cx="6273800" cy="385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618" name="Rectangle 2"/>
          <p:cNvSpPr>
            <a:spLocks noGrp="1" noChangeArrowheads="1"/>
          </p:cNvSpPr>
          <p:nvPr>
            <p:ph type="title"/>
          </p:nvPr>
        </p:nvSpPr>
        <p:spPr>
          <a:xfrm>
            <a:off x="671456" y="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ar-SA" dirty="0" err="1" smtClean="0">
                <a:solidFill>
                  <a:schemeClr val="tx2"/>
                </a:solidFill>
              </a:rPr>
              <a:t>Hyphema</a:t>
            </a:r>
            <a:endParaRPr lang="en-US" altLang="ar-SA" dirty="0" smtClean="0">
              <a:solidFill>
                <a:schemeClr val="tx2"/>
              </a:solidFill>
            </a:endParaRPr>
          </a:p>
        </p:txBody>
      </p:sp>
      <p:sp>
        <p:nvSpPr>
          <p:cNvPr id="367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58905" y="1447800"/>
            <a:ext cx="7772400" cy="4114800"/>
          </a:xfrm>
        </p:spPr>
        <p:txBody>
          <a:bodyPr/>
          <a:lstStyle/>
          <a:p>
            <a:pPr eaLnBrk="1" hangingPunct="1">
              <a:spcAft>
                <a:spcPts val="600"/>
              </a:spcAft>
              <a:defRPr/>
            </a:pPr>
            <a:r>
              <a:rPr lang="en-US" altLang="ar-SA" dirty="0" smtClean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Can lead to high intraocular pressure.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US" altLang="ar-SA" dirty="0" smtClean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Detailed history (Sickle cell).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US" altLang="ar-SA" dirty="0" smtClean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Management:</a:t>
            </a:r>
          </a:p>
          <a:p>
            <a:pPr lvl="1" eaLnBrk="1" hangingPunct="1">
              <a:spcAft>
                <a:spcPts val="600"/>
              </a:spcAft>
              <a:defRPr/>
            </a:pPr>
            <a:r>
              <a:rPr lang="en-US" altLang="ar-SA" dirty="0" smtClean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Bed rest.</a:t>
            </a:r>
          </a:p>
          <a:p>
            <a:pPr lvl="1" eaLnBrk="1" hangingPunct="1">
              <a:spcAft>
                <a:spcPts val="600"/>
              </a:spcAft>
              <a:defRPr/>
            </a:pPr>
            <a:r>
              <a:rPr lang="en-US" altLang="ar-SA" dirty="0" smtClean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Topical steroid.</a:t>
            </a:r>
          </a:p>
          <a:p>
            <a:pPr lvl="1" eaLnBrk="1" hangingPunct="1">
              <a:spcAft>
                <a:spcPts val="600"/>
              </a:spcAft>
              <a:defRPr/>
            </a:pPr>
            <a:r>
              <a:rPr lang="en-US" altLang="ar-SA" dirty="0" smtClean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Topical </a:t>
            </a:r>
            <a:r>
              <a:rPr lang="en-US" altLang="ar-SA" dirty="0" err="1" smtClean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cycloplegic</a:t>
            </a:r>
            <a:r>
              <a:rPr lang="en-US" altLang="ar-SA" dirty="0" smtClean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1" eaLnBrk="1" hangingPunct="1">
              <a:spcAft>
                <a:spcPts val="600"/>
              </a:spcAft>
              <a:defRPr/>
            </a:pPr>
            <a:r>
              <a:rPr lang="en-US" altLang="ar-SA" dirty="0" err="1" smtClean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Antifibrinolysis</a:t>
            </a:r>
            <a:r>
              <a:rPr lang="en-US" altLang="ar-SA" dirty="0" smtClean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agents (</a:t>
            </a:r>
            <a:r>
              <a:rPr lang="en-US" altLang="ar-SA" dirty="0" err="1" smtClean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Tranexamic</a:t>
            </a:r>
            <a:r>
              <a:rPr lang="en-US" altLang="ar-SA" dirty="0" smtClean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acid).</a:t>
            </a:r>
          </a:p>
          <a:p>
            <a:pPr lvl="1" eaLnBrk="1" hangingPunct="1">
              <a:spcAft>
                <a:spcPts val="600"/>
              </a:spcAft>
              <a:defRPr/>
            </a:pPr>
            <a:r>
              <a:rPr lang="en-US" altLang="ar-SA" dirty="0" smtClean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Surgical evacuation</a:t>
            </a:r>
            <a:r>
              <a:rPr lang="en-US" altLang="ar-SA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ar-SA" dirty="0" smtClean="0">
              <a:solidFill>
                <a:schemeClr val="tx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25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7652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ar-SA" dirty="0" smtClean="0">
                <a:solidFill>
                  <a:schemeClr val="tx2"/>
                </a:solidFill>
              </a:rPr>
              <a:t>Ruptured Globe</a:t>
            </a:r>
          </a:p>
        </p:txBody>
      </p:sp>
      <p:sp>
        <p:nvSpPr>
          <p:cNvPr id="352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4114800"/>
          </a:xfrm>
        </p:spPr>
        <p:txBody>
          <a:bodyPr/>
          <a:lstStyle/>
          <a:p>
            <a:pPr lvl="2" eaLnBrk="1" hangingPunct="1">
              <a:defRPr/>
            </a:pPr>
            <a:r>
              <a:rPr lang="en-US" altLang="ar-SA" dirty="0" smtClean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Suspect a ruptured globe if:</a:t>
            </a:r>
          </a:p>
          <a:p>
            <a:pPr lvl="3" eaLnBrk="1" hangingPunct="1">
              <a:defRPr/>
            </a:pPr>
            <a:r>
              <a:rPr lang="en-US" altLang="ar-SA" dirty="0" smtClean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Severe blunt trauma.</a:t>
            </a:r>
          </a:p>
          <a:p>
            <a:pPr lvl="3" eaLnBrk="1" hangingPunct="1">
              <a:defRPr/>
            </a:pPr>
            <a:r>
              <a:rPr lang="en-US" altLang="ar-SA" dirty="0" smtClean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Sharp object.</a:t>
            </a:r>
          </a:p>
          <a:p>
            <a:pPr lvl="3" eaLnBrk="1" hangingPunct="1">
              <a:buFontTx/>
              <a:buNone/>
              <a:defRPr/>
            </a:pPr>
            <a:endParaRPr lang="en-US" altLang="ar-SA" dirty="0" smtClean="0">
              <a:solidFill>
                <a:schemeClr val="tx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64" name="Picture 4" descr="ey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590800"/>
            <a:ext cx="6731000" cy="385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7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7929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ar-SA" dirty="0" smtClean="0">
                <a:solidFill>
                  <a:schemeClr val="tx2"/>
                </a:solidFill>
              </a:rPr>
              <a:t>Corneal Abrasions</a:t>
            </a:r>
          </a:p>
        </p:txBody>
      </p:sp>
      <p:sp>
        <p:nvSpPr>
          <p:cNvPr id="306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45720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defRPr/>
            </a:pPr>
            <a:r>
              <a:rPr lang="en-US" altLang="ar-SA" dirty="0" smtClean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History of scratching the eye.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n-US" altLang="ar-SA" dirty="0" smtClean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Symptoms:</a:t>
            </a:r>
          </a:p>
          <a:p>
            <a:pPr lvl="1" eaLnBrk="1" hangingPunct="1">
              <a:lnSpc>
                <a:spcPct val="150000"/>
              </a:lnSpc>
              <a:defRPr/>
            </a:pPr>
            <a:r>
              <a:rPr lang="en-US" altLang="ar-SA" dirty="0" smtClean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Foreign body sensation.</a:t>
            </a:r>
          </a:p>
          <a:p>
            <a:pPr lvl="1" eaLnBrk="1" hangingPunct="1">
              <a:lnSpc>
                <a:spcPct val="150000"/>
              </a:lnSpc>
              <a:defRPr/>
            </a:pPr>
            <a:r>
              <a:rPr lang="en-US" altLang="ar-SA" dirty="0" smtClean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Pain.</a:t>
            </a:r>
          </a:p>
          <a:p>
            <a:pPr lvl="1" eaLnBrk="1" hangingPunct="1">
              <a:lnSpc>
                <a:spcPct val="150000"/>
              </a:lnSpc>
              <a:defRPr/>
            </a:pPr>
            <a:r>
              <a:rPr lang="en-US" altLang="ar-SA" dirty="0" smtClean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Tearing.</a:t>
            </a:r>
          </a:p>
          <a:p>
            <a:pPr lvl="1" eaLnBrk="1" hangingPunct="1">
              <a:lnSpc>
                <a:spcPct val="150000"/>
              </a:lnSpc>
              <a:defRPr/>
            </a:pPr>
            <a:r>
              <a:rPr lang="en-US" altLang="ar-SA" dirty="0" smtClean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Photophobia.</a:t>
            </a:r>
          </a:p>
        </p:txBody>
      </p:sp>
      <p:sp>
        <p:nvSpPr>
          <p:cNvPr id="5124" name="Text Box 5"/>
          <p:cNvSpPr txBox="1">
            <a:spLocks noChangeArrowheads="1"/>
          </p:cNvSpPr>
          <p:nvPr/>
        </p:nvSpPr>
        <p:spPr bwMode="auto">
          <a:xfrm>
            <a:off x="5470525" y="3671888"/>
            <a:ext cx="184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ar-SA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7929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ar-SA" dirty="0" smtClean="0">
                <a:solidFill>
                  <a:schemeClr val="tx2"/>
                </a:solidFill>
              </a:rPr>
              <a:t>Ruptured globe</a:t>
            </a:r>
          </a:p>
        </p:txBody>
      </p:sp>
      <p:sp>
        <p:nvSpPr>
          <p:cNvPr id="353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7724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ts val="1200"/>
              </a:spcAft>
              <a:defRPr/>
            </a:pPr>
            <a:r>
              <a:rPr lang="en-US" altLang="ar-SA" dirty="0" smtClean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Suspect a ruptured globe if:</a:t>
            </a:r>
          </a:p>
          <a:p>
            <a:pPr lvl="1" eaLnBrk="1" hangingPunct="1">
              <a:lnSpc>
                <a:spcPct val="90000"/>
              </a:lnSpc>
              <a:spcAft>
                <a:spcPts val="1200"/>
              </a:spcAft>
              <a:defRPr/>
            </a:pPr>
            <a:r>
              <a:rPr lang="en-US" altLang="ar-SA" dirty="0" smtClean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Bullous </a:t>
            </a:r>
            <a:r>
              <a:rPr lang="en-US" altLang="ar-SA" dirty="0" err="1" smtClean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subconjunctival</a:t>
            </a:r>
            <a:r>
              <a:rPr lang="en-US" altLang="ar-SA" dirty="0" smtClean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hemorrhage.</a:t>
            </a:r>
          </a:p>
          <a:p>
            <a:pPr lvl="1" eaLnBrk="1" hangingPunct="1">
              <a:lnSpc>
                <a:spcPct val="90000"/>
              </a:lnSpc>
              <a:spcAft>
                <a:spcPts val="1200"/>
              </a:spcAft>
              <a:defRPr/>
            </a:pPr>
            <a:r>
              <a:rPr lang="en-US" altLang="ar-SA" dirty="0" err="1" smtClean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Uveal</a:t>
            </a:r>
            <a:r>
              <a:rPr lang="en-US" altLang="ar-SA" dirty="0" smtClean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prolapse (Iris or </a:t>
            </a:r>
            <a:r>
              <a:rPr lang="en-US" altLang="ar-SA" dirty="0" err="1" smtClean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ciliary</a:t>
            </a:r>
            <a:r>
              <a:rPr lang="en-US" altLang="ar-SA" dirty="0" smtClean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body).</a:t>
            </a:r>
          </a:p>
          <a:p>
            <a:pPr lvl="1" eaLnBrk="1" hangingPunct="1">
              <a:lnSpc>
                <a:spcPct val="90000"/>
              </a:lnSpc>
              <a:spcAft>
                <a:spcPts val="1200"/>
              </a:spcAft>
              <a:defRPr/>
            </a:pPr>
            <a:r>
              <a:rPr lang="en-US" altLang="ar-SA" dirty="0" smtClean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Irregular pupil.</a:t>
            </a:r>
          </a:p>
          <a:p>
            <a:pPr lvl="1" eaLnBrk="1" hangingPunct="1">
              <a:lnSpc>
                <a:spcPct val="90000"/>
              </a:lnSpc>
              <a:spcAft>
                <a:spcPts val="1200"/>
              </a:spcAft>
              <a:defRPr/>
            </a:pPr>
            <a:r>
              <a:rPr lang="en-US" altLang="ar-SA" dirty="0" err="1" smtClean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Hyphema</a:t>
            </a:r>
            <a:r>
              <a:rPr lang="en-US" altLang="ar-SA" dirty="0" smtClean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1" eaLnBrk="1" hangingPunct="1">
              <a:lnSpc>
                <a:spcPct val="90000"/>
              </a:lnSpc>
              <a:spcAft>
                <a:spcPts val="1200"/>
              </a:spcAft>
              <a:defRPr/>
            </a:pPr>
            <a:r>
              <a:rPr lang="en-US" altLang="ar-SA" dirty="0" smtClean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Vitreous hemorrhage.</a:t>
            </a:r>
          </a:p>
          <a:p>
            <a:pPr lvl="1" eaLnBrk="1" hangingPunct="1">
              <a:lnSpc>
                <a:spcPct val="90000"/>
              </a:lnSpc>
              <a:spcAft>
                <a:spcPts val="1200"/>
              </a:spcAft>
              <a:defRPr/>
            </a:pPr>
            <a:r>
              <a:rPr lang="en-US" altLang="ar-SA" dirty="0" smtClean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Lens opacity.</a:t>
            </a:r>
          </a:p>
          <a:p>
            <a:pPr lvl="1" eaLnBrk="1" hangingPunct="1">
              <a:lnSpc>
                <a:spcPct val="90000"/>
              </a:lnSpc>
              <a:spcAft>
                <a:spcPts val="1200"/>
              </a:spcAft>
              <a:defRPr/>
            </a:pPr>
            <a:r>
              <a:rPr lang="en-US" altLang="ar-SA" dirty="0" smtClean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Lowered intraocular pressure.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3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3586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ar-SA" dirty="0" smtClean="0">
                <a:solidFill>
                  <a:schemeClr val="tx2"/>
                </a:solidFill>
              </a:rPr>
              <a:t>Ruptured Globe</a:t>
            </a:r>
          </a:p>
        </p:txBody>
      </p:sp>
      <p:sp>
        <p:nvSpPr>
          <p:cNvPr id="355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2075" y="1676400"/>
            <a:ext cx="7772400" cy="41148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ar-SA" dirty="0" smtClean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Bullous </a:t>
            </a:r>
            <a:r>
              <a:rPr lang="en-US" altLang="ar-SA" dirty="0" err="1" smtClean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subconjunctival</a:t>
            </a:r>
            <a:r>
              <a:rPr lang="en-US" altLang="ar-SA" dirty="0" smtClean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hemorrhage.</a:t>
            </a:r>
          </a:p>
        </p:txBody>
      </p:sp>
      <p:pic>
        <p:nvPicPr>
          <p:cNvPr id="43012" name="Picture 4" descr="scleral laceration with oval pupi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438400"/>
            <a:ext cx="4495800" cy="309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3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3586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ar-SA" dirty="0" smtClean="0">
                <a:solidFill>
                  <a:schemeClr val="tx2"/>
                </a:solidFill>
              </a:rPr>
              <a:t>Ruptured Globe</a:t>
            </a:r>
          </a:p>
        </p:txBody>
      </p:sp>
      <p:sp>
        <p:nvSpPr>
          <p:cNvPr id="356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007" y="1600200"/>
            <a:ext cx="7772400" cy="41148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ar-SA" dirty="0" err="1" smtClean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Uveal</a:t>
            </a:r>
            <a:r>
              <a:rPr lang="en-US" altLang="ar-SA" dirty="0" smtClean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prolapse (Iris or </a:t>
            </a:r>
            <a:r>
              <a:rPr lang="en-US" altLang="ar-SA" dirty="0" err="1" smtClean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ciliary</a:t>
            </a:r>
            <a:r>
              <a:rPr lang="en-US" altLang="ar-SA" dirty="0" smtClean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body).</a:t>
            </a:r>
          </a:p>
          <a:p>
            <a:pPr eaLnBrk="1" hangingPunct="1">
              <a:defRPr/>
            </a:pPr>
            <a:endParaRPr lang="en-US" altLang="ar-SA" dirty="0" smtClean="0"/>
          </a:p>
        </p:txBody>
      </p:sp>
      <p:pic>
        <p:nvPicPr>
          <p:cNvPr id="44036" name="Picture 4" descr="scleral laceration with uveal prolap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209800"/>
            <a:ext cx="5257800" cy="359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37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ar-SA" dirty="0" smtClean="0">
                <a:solidFill>
                  <a:schemeClr val="tx2"/>
                </a:solidFill>
              </a:rPr>
              <a:t>Ruptured Globe</a:t>
            </a:r>
          </a:p>
        </p:txBody>
      </p:sp>
      <p:sp>
        <p:nvSpPr>
          <p:cNvPr id="357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772400" cy="41148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ar-SA" dirty="0" smtClean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Irregular pupil.</a:t>
            </a:r>
          </a:p>
        </p:txBody>
      </p:sp>
      <p:pic>
        <p:nvPicPr>
          <p:cNvPr id="45060" name="Picture 4" descr="IOFB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889" r="13889"/>
          <a:stretch>
            <a:fillRect/>
          </a:stretch>
        </p:blipFill>
        <p:spPr bwMode="auto">
          <a:xfrm>
            <a:off x="2438400" y="2438400"/>
            <a:ext cx="42672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714" name="Rectangle 2"/>
          <p:cNvSpPr>
            <a:spLocks noGrp="1" noChangeArrowheads="1"/>
          </p:cNvSpPr>
          <p:nvPr>
            <p:ph type="title"/>
          </p:nvPr>
        </p:nvSpPr>
        <p:spPr>
          <a:xfrm>
            <a:off x="571500" y="7172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ar-SA" dirty="0" smtClean="0">
                <a:solidFill>
                  <a:schemeClr val="tx2"/>
                </a:solidFill>
              </a:rPr>
              <a:t>Ruptured Globe</a:t>
            </a:r>
          </a:p>
        </p:txBody>
      </p:sp>
      <p:sp>
        <p:nvSpPr>
          <p:cNvPr id="371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772400" cy="41148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ar-SA" dirty="0" smtClean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Intraocular foreign body.</a:t>
            </a:r>
          </a:p>
        </p:txBody>
      </p:sp>
      <p:pic>
        <p:nvPicPr>
          <p:cNvPr id="46084" name="Picture 4" descr="Metallic IOF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889" t="5208" r="13889" b="10417"/>
          <a:stretch>
            <a:fillRect/>
          </a:stretch>
        </p:blipFill>
        <p:spPr bwMode="auto">
          <a:xfrm>
            <a:off x="2286000" y="2286000"/>
            <a:ext cx="43434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3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79248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ar-SA" sz="3200" dirty="0" smtClean="0">
                <a:solidFill>
                  <a:schemeClr val="tx2"/>
                </a:solidFill>
              </a:rPr>
              <a:t>If globe ruptured or laceration is suspected</a:t>
            </a:r>
          </a:p>
        </p:txBody>
      </p:sp>
      <p:sp>
        <p:nvSpPr>
          <p:cNvPr id="354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772400" cy="41148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defRPr/>
            </a:pPr>
            <a:r>
              <a:rPr lang="en-US" altLang="ar-SA" dirty="0" smtClean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Stop examination.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n-US" altLang="ar-SA" dirty="0" smtClean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Shield the eye.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n-US" altLang="ar-SA" dirty="0" smtClean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Give tetanus prophylaxis.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n-US" altLang="ar-SA" dirty="0" smtClean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Refer immediately to ophthalmologist.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66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ar-SA" dirty="0" smtClean="0">
                <a:solidFill>
                  <a:schemeClr val="tx2"/>
                </a:solidFill>
              </a:rPr>
              <a:t>Orbital Fractures</a:t>
            </a:r>
          </a:p>
        </p:txBody>
      </p:sp>
      <p:sp>
        <p:nvSpPr>
          <p:cNvPr id="369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447800"/>
            <a:ext cx="7772400" cy="4114800"/>
          </a:xfrm>
        </p:spPr>
        <p:txBody>
          <a:bodyPr/>
          <a:lstStyle/>
          <a:p>
            <a:pPr lvl="2" eaLnBrk="1" hangingPunct="1">
              <a:spcAft>
                <a:spcPts val="1200"/>
              </a:spcAft>
              <a:defRPr/>
            </a:pPr>
            <a:r>
              <a:rPr lang="en-US" altLang="ar-SA" dirty="0" smtClean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Assess ocular motility.</a:t>
            </a:r>
          </a:p>
          <a:p>
            <a:pPr lvl="2" eaLnBrk="1" hangingPunct="1">
              <a:spcAft>
                <a:spcPts val="1200"/>
              </a:spcAft>
              <a:defRPr/>
            </a:pPr>
            <a:r>
              <a:rPr lang="en-US" altLang="ar-SA" dirty="0" smtClean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Assess sensation over cheek and lip.</a:t>
            </a:r>
          </a:p>
          <a:p>
            <a:pPr lvl="2" eaLnBrk="1" hangingPunct="1">
              <a:spcAft>
                <a:spcPts val="1200"/>
              </a:spcAft>
              <a:defRPr/>
            </a:pPr>
            <a:r>
              <a:rPr lang="en-US" altLang="ar-SA" dirty="0" smtClean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Palpate for bony abnormality.</a:t>
            </a:r>
          </a:p>
        </p:txBody>
      </p:sp>
      <p:pic>
        <p:nvPicPr>
          <p:cNvPr id="48132" name="Picture 4" descr="enophthalm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384550"/>
            <a:ext cx="4292600" cy="263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6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8687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ar-SA" dirty="0" smtClean="0">
                <a:solidFill>
                  <a:schemeClr val="tx2"/>
                </a:solidFill>
              </a:rPr>
              <a:t>Lid Laceration</a:t>
            </a:r>
          </a:p>
        </p:txBody>
      </p:sp>
      <p:sp>
        <p:nvSpPr>
          <p:cNvPr id="370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8685" y="1600200"/>
            <a:ext cx="7772400" cy="4114800"/>
          </a:xfrm>
        </p:spPr>
        <p:txBody>
          <a:bodyPr/>
          <a:lstStyle/>
          <a:p>
            <a:pPr lvl="1" eaLnBrk="1" hangingPunct="1">
              <a:defRPr/>
            </a:pPr>
            <a:r>
              <a:rPr lang="en-US" altLang="ar-SA" dirty="0" smtClean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Can result from sharp or blunt trauma.</a:t>
            </a:r>
          </a:p>
          <a:p>
            <a:pPr lvl="1" eaLnBrk="1" hangingPunct="1">
              <a:defRPr/>
            </a:pPr>
            <a:r>
              <a:rPr lang="en-US" altLang="ar-SA" dirty="0" smtClean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Rule out associated ocular injury.</a:t>
            </a:r>
          </a:p>
        </p:txBody>
      </p:sp>
      <p:pic>
        <p:nvPicPr>
          <p:cNvPr id="49156" name="Picture 4" descr="lid lacer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200400"/>
            <a:ext cx="3505200" cy="271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7" name="Picture 5" descr="lacrimal syste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8200" y="3276600"/>
            <a:ext cx="3490913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442120" y="2564904"/>
            <a:ext cx="6406480" cy="2594992"/>
          </a:xfrm>
          <a:prstGeom prst="rect">
            <a:avLst/>
          </a:prstGeom>
        </p:spPr>
        <p:txBody>
          <a:bodyPr vert="horz" lIns="91440" tIns="45720" rIns="91440" bIns="45720" rtlCol="0">
            <a:prstTxWarp prst="textWave2">
              <a:avLst>
                <a:gd name="adj1" fmla="val 12500"/>
                <a:gd name="adj2" fmla="val 178"/>
              </a:avLst>
            </a:prstTxWarp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en-US" sz="7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Thank You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04" name="Rectangle 4"/>
          <p:cNvSpPr>
            <a:spLocks noGrp="1" noChangeAspect="1" noChangeArrowheads="1"/>
          </p:cNvSpPr>
          <p:nvPr isPhoto="1">
            <p:ph type="body" idx="1"/>
          </p:nvPr>
        </p:nvSpPr>
        <p:spPr>
          <a:xfrm>
            <a:off x="914400" y="4343400"/>
            <a:ext cx="3429000" cy="2286000"/>
          </a:xfrm>
          <a:blipFill dpi="0" rotWithShape="1">
            <a:blip r:embed="rId2"/>
            <a:srcRect/>
            <a:stretch>
              <a:fillRect b="-12547"/>
            </a:stretch>
          </a:blip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0" indent="0" eaLnBrk="1" hangingPunct="1">
              <a:buNone/>
              <a:defRPr/>
            </a:pPr>
            <a:r>
              <a:rPr lang="en-US" altLang="ar-SA" dirty="0" smtClean="0"/>
              <a:t> </a:t>
            </a:r>
          </a:p>
        </p:txBody>
      </p:sp>
      <p:pic>
        <p:nvPicPr>
          <p:cNvPr id="6150" name="Picture 5" descr="abras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267200"/>
            <a:ext cx="33528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6" descr="corneal abrasion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676400"/>
            <a:ext cx="34290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2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793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ar-SA" dirty="0" smtClean="0">
                <a:solidFill>
                  <a:schemeClr val="tx2"/>
                </a:solidFill>
              </a:rPr>
              <a:t>Corneal Abrasions</a:t>
            </a:r>
          </a:p>
        </p:txBody>
      </p:sp>
      <p:sp>
        <p:nvSpPr>
          <p:cNvPr id="308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7772400" cy="4114800"/>
          </a:xfrm>
        </p:spPr>
        <p:txBody>
          <a:bodyPr/>
          <a:lstStyle/>
          <a:p>
            <a:pPr eaLnBrk="1" hangingPunct="1">
              <a:spcAft>
                <a:spcPts val="1200"/>
              </a:spcAft>
              <a:defRPr/>
            </a:pPr>
            <a:r>
              <a:rPr lang="en-US" altLang="ar-SA" dirty="0" smtClean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Treatment:</a:t>
            </a:r>
          </a:p>
          <a:p>
            <a:pPr lvl="1" eaLnBrk="1" hangingPunct="1">
              <a:spcAft>
                <a:spcPts val="1200"/>
              </a:spcAft>
              <a:defRPr/>
            </a:pPr>
            <a:r>
              <a:rPr lang="en-US" altLang="ar-SA" dirty="0" smtClean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Topical antibiotic.</a:t>
            </a:r>
          </a:p>
          <a:p>
            <a:pPr lvl="1" eaLnBrk="1" hangingPunct="1">
              <a:spcAft>
                <a:spcPts val="1200"/>
              </a:spcAft>
              <a:defRPr/>
            </a:pPr>
            <a:r>
              <a:rPr lang="en-US" altLang="ar-SA" dirty="0" smtClean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Pressure patch over the eye.</a:t>
            </a:r>
          </a:p>
          <a:p>
            <a:pPr lvl="1" eaLnBrk="1" hangingPunct="1">
              <a:spcAft>
                <a:spcPts val="1200"/>
              </a:spcAft>
              <a:defRPr/>
            </a:pPr>
            <a:r>
              <a:rPr lang="en-US" altLang="ar-SA" dirty="0" smtClean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Refer to ophthalmologist.</a:t>
            </a:r>
          </a:p>
        </p:txBody>
      </p:sp>
      <p:pic>
        <p:nvPicPr>
          <p:cNvPr id="7172" name="Picture 4" descr="eye patch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62200" y="4114800"/>
            <a:ext cx="41402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63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ar-SA" dirty="0" smtClean="0">
                <a:solidFill>
                  <a:schemeClr val="tx2"/>
                </a:solidFill>
              </a:rPr>
              <a:t>Corneal Ulcer</a:t>
            </a:r>
          </a:p>
        </p:txBody>
      </p:sp>
      <p:sp>
        <p:nvSpPr>
          <p:cNvPr id="325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Low" eaLnBrk="1" hangingPunct="1">
              <a:lnSpc>
                <a:spcPct val="150000"/>
              </a:lnSpc>
              <a:defRPr/>
            </a:pPr>
            <a:r>
              <a:rPr lang="en-US" altLang="ar-SA" dirty="0" smtClean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Corneal ulcer occur secondary to lid and </a:t>
            </a:r>
            <a:r>
              <a:rPr lang="en-US" altLang="ar-SA" dirty="0" err="1" smtClean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conjunctival</a:t>
            </a:r>
            <a:r>
              <a:rPr lang="en-US" altLang="ar-SA" dirty="0" smtClean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inflammation but is often due to trauma or contact lens wear.</a:t>
            </a:r>
          </a:p>
          <a:p>
            <a:pPr algn="justLow" eaLnBrk="1" hangingPunct="1">
              <a:lnSpc>
                <a:spcPct val="150000"/>
              </a:lnSpc>
              <a:defRPr/>
            </a:pPr>
            <a:r>
              <a:rPr lang="en-US" altLang="ar-SA" dirty="0" smtClean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Bacterial, viral, fungal or parasitic.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6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ar-SA" dirty="0" smtClean="0">
                <a:solidFill>
                  <a:schemeClr val="tx2"/>
                </a:solidFill>
              </a:rPr>
              <a:t>Corneal Ulcer</a:t>
            </a:r>
          </a:p>
        </p:txBody>
      </p:sp>
      <p:sp>
        <p:nvSpPr>
          <p:cNvPr id="326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772400" cy="4114800"/>
          </a:xfrm>
        </p:spPr>
        <p:txBody>
          <a:bodyPr/>
          <a:lstStyle/>
          <a:p>
            <a:pPr algn="just" eaLnBrk="1" hangingPunct="1">
              <a:lnSpc>
                <a:spcPct val="150000"/>
              </a:lnSpc>
              <a:defRPr/>
            </a:pPr>
            <a:r>
              <a:rPr lang="en-US" altLang="ar-SA" dirty="0" smtClean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Ocular pain, redness and discharge with decrease vision and white lesion on the cornea.</a:t>
            </a:r>
          </a:p>
          <a:p>
            <a:pPr eaLnBrk="1" hangingPunct="1">
              <a:defRPr/>
            </a:pPr>
            <a:endParaRPr lang="en-US" altLang="ar-SA" dirty="0" smtClean="0">
              <a:solidFill>
                <a:schemeClr val="tx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20" name="Picture 5" descr="New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276600"/>
            <a:ext cx="38100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8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ar-SA" dirty="0" smtClean="0">
                <a:solidFill>
                  <a:schemeClr val="tx2"/>
                </a:solidFill>
              </a:rPr>
              <a:t>Corneal Ulcer</a:t>
            </a:r>
          </a:p>
        </p:txBody>
      </p:sp>
      <p:sp>
        <p:nvSpPr>
          <p:cNvPr id="327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>
              <a:lnSpc>
                <a:spcPct val="150000"/>
              </a:lnSpc>
              <a:spcAft>
                <a:spcPts val="1200"/>
              </a:spcAft>
              <a:defRPr/>
            </a:pPr>
            <a:r>
              <a:rPr lang="en-US" altLang="ar-SA" dirty="0" smtClean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Prompt diagnosis of the etiology by doing corneal scraping. </a:t>
            </a:r>
          </a:p>
          <a:p>
            <a:pPr algn="just" eaLnBrk="1" hangingPunct="1">
              <a:lnSpc>
                <a:spcPct val="150000"/>
              </a:lnSpc>
              <a:spcAft>
                <a:spcPts val="1200"/>
              </a:spcAft>
              <a:defRPr/>
            </a:pPr>
            <a:r>
              <a:rPr lang="en-US" altLang="ar-SA" dirty="0" smtClean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Treatment with appropriate antimicrobial therapy are essential to minimize</a:t>
            </a:r>
            <a:br>
              <a:rPr lang="en-US" altLang="ar-SA" dirty="0" smtClean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ar-SA" dirty="0" smtClean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visual loss.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808080"/>
      </a:dk1>
      <a:lt1>
        <a:srgbClr val="FFFF99"/>
      </a:lt1>
      <a:dk2>
        <a:srgbClr val="003366"/>
      </a:dk2>
      <a:lt2>
        <a:srgbClr val="000000"/>
      </a:lt2>
      <a:accent1>
        <a:srgbClr val="0066CC"/>
      </a:accent1>
      <a:accent2>
        <a:srgbClr val="3333CC"/>
      </a:accent2>
      <a:accent3>
        <a:srgbClr val="AAADB8"/>
      </a:accent3>
      <a:accent4>
        <a:srgbClr val="DADA82"/>
      </a:accent4>
      <a:accent5>
        <a:srgbClr val="AAB8E2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CA" altLang="ar-SA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CA" altLang="ar-SA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2799</TotalTime>
  <Words>969</Words>
  <Application>Microsoft Office PowerPoint</Application>
  <PresentationFormat>On-screen Show (4:3)</PresentationFormat>
  <Paragraphs>208</Paragraphs>
  <Slides>48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49" baseType="lpstr">
      <vt:lpstr>Default Design</vt:lpstr>
      <vt:lpstr>Ocular Emergencies </vt:lpstr>
      <vt:lpstr>Ocular Emergencies</vt:lpstr>
      <vt:lpstr>Corneal Abrasion</vt:lpstr>
      <vt:lpstr>Corneal Abrasions</vt:lpstr>
      <vt:lpstr>Slide 5</vt:lpstr>
      <vt:lpstr>Corneal Abrasions</vt:lpstr>
      <vt:lpstr>Corneal Ulcer</vt:lpstr>
      <vt:lpstr>Corneal Ulcer</vt:lpstr>
      <vt:lpstr>Corneal Ulcer</vt:lpstr>
      <vt:lpstr>Contact lens wearer</vt:lpstr>
      <vt:lpstr>Chemical Injuries</vt:lpstr>
      <vt:lpstr>Chemical Injuries</vt:lpstr>
      <vt:lpstr>Chemical Injuries</vt:lpstr>
      <vt:lpstr>Chemicals Injuries</vt:lpstr>
      <vt:lpstr>Corneal and Conjunctival Foreign Bodies</vt:lpstr>
      <vt:lpstr>Corneal and Conjunctival Foreign Bodies</vt:lpstr>
      <vt:lpstr>Uveitis</vt:lpstr>
      <vt:lpstr>Uveitis</vt:lpstr>
      <vt:lpstr>Uveitis</vt:lpstr>
      <vt:lpstr>Uveitis</vt:lpstr>
      <vt:lpstr>Acute Angle Closure Glaucoma</vt:lpstr>
      <vt:lpstr>Acute Angle Closure Glaucoma</vt:lpstr>
      <vt:lpstr>Acute Angle Closure Glaucoma</vt:lpstr>
      <vt:lpstr>Preseptal Cellulitis</vt:lpstr>
      <vt:lpstr>Preseptal Cellulitis</vt:lpstr>
      <vt:lpstr>Preseptal Cellulitis</vt:lpstr>
      <vt:lpstr>Preseptal Cellulitis</vt:lpstr>
      <vt:lpstr>Orbital Cellulitis</vt:lpstr>
      <vt:lpstr> </vt:lpstr>
      <vt:lpstr>Orbital Cellulitis</vt:lpstr>
      <vt:lpstr>Orbital Cellulitis</vt:lpstr>
      <vt:lpstr>Endophthalmitis</vt:lpstr>
      <vt:lpstr>Endophthalmitis</vt:lpstr>
      <vt:lpstr>Endophthalmitis</vt:lpstr>
      <vt:lpstr>Retinal Detachment</vt:lpstr>
      <vt:lpstr>Retinal Detachment</vt:lpstr>
      <vt:lpstr>Hyphema</vt:lpstr>
      <vt:lpstr>Hyphema</vt:lpstr>
      <vt:lpstr>Ruptured Globe</vt:lpstr>
      <vt:lpstr>Ruptured globe</vt:lpstr>
      <vt:lpstr>Ruptured Globe</vt:lpstr>
      <vt:lpstr>Ruptured Globe</vt:lpstr>
      <vt:lpstr>Ruptured Globe</vt:lpstr>
      <vt:lpstr>Ruptured Globe</vt:lpstr>
      <vt:lpstr>If globe ruptured or laceration is suspected</vt:lpstr>
      <vt:lpstr>Orbital Fractures</vt:lpstr>
      <vt:lpstr>Lid Laceration</vt:lpstr>
      <vt:lpstr>Slide 48</vt:lpstr>
    </vt:vector>
  </TitlesOfParts>
  <Company>University of Ottawa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REFRACTIVE SURGERY</dc:title>
  <dc:creator>ABDULRAHMAN AL-MUAMMAR</dc:creator>
  <cp:lastModifiedBy>class2</cp:lastModifiedBy>
  <cp:revision>185</cp:revision>
  <dcterms:created xsi:type="dcterms:W3CDTF">2002-04-21T21:00:31Z</dcterms:created>
  <dcterms:modified xsi:type="dcterms:W3CDTF">2014-03-02T11:34:31Z</dcterms:modified>
</cp:coreProperties>
</file>