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01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55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78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4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09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90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2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4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79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25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4FCE-A89A-4610-8A9C-0780499ABC65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9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rgyclinic.co.nz/images/article_9/Image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rgyclinic.co.nz/images/article_9/Image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kellogg.umich.edu/theeyeshaveit/red-eye/images/pterygium.jpg&amp;imgrefurl=http://www.kellogg.umich.edu/theeyeshaveit/red-eye/pterygium.html&amp;h=272&amp;w=360&amp;sz=90&amp;hl=en&amp;start=3&amp;tbnid=VvIb7NaMTFvUyM:&amp;tbnh=91&amp;tbnw=121&amp;prev=/images?q=Pterygium&amp;svnum=10&amp;hl=en&amp;lr=&amp;sa=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opt.pacificu.edu/ce/catalog/11466-PH/ectropion.jpg&amp;imgrefurl=http://www.opt.pacificu.edu/ce/catalog/11466-PH/WangDrugs.html&amp;h=322&amp;w=432&amp;sz=41&amp;hl=en&amp;start=3&amp;tbnid=Z-e5YSC5mw1mMM:&amp;tbnh=94&amp;tbnw=126&amp;prev=/images?q=Trichiasis&amp;svnum=10&amp;hl=en&amp;lr=&amp;sa=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dro.hs.columbia.edu/op1/trichiasis2b.jpg&amp;imgrefurl=http://dro.hs.columbia.edu/trichiasis2.htm&amp;h=339&amp;w=450&amp;sz=24&amp;hl=en&amp;start=9&amp;tbnid=vVTJjLxJlW9e_M:&amp;tbnh=96&amp;tbnw=127&amp;prev=/images?q=Trichiasis&amp;svnum=10&amp;hl=en&amp;lr=&amp;sa=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5"/>
          <p:cNvSpPr/>
          <p:nvPr/>
        </p:nvSpPr>
        <p:spPr>
          <a:xfrm>
            <a:off x="0" y="2277105"/>
            <a:ext cx="9144000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3" descr="KSU_Logo_COLORED_PNGP-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457200" y="6858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King Saud University</a:t>
            </a:r>
          </a:p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College of Medicine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+mj-ea"/>
              <a:cs typeface="Simplified Arabic" pitchFamily="18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 EYE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Abdulrahman Al-Muammar, MD, FRCSC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5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24384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bdul pics from mike 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9959"/>
            <a:ext cx="29924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9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Allergic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47800"/>
            <a:ext cx="807524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1" algn="just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Encompasses a spectrum of clinical condition.</a:t>
            </a:r>
          </a:p>
          <a:p>
            <a:pPr marL="354013" lvl="1" algn="just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associated with the hallmark symptom of itching.</a:t>
            </a:r>
          </a:p>
          <a:p>
            <a:pPr marL="354013" lvl="1" algn="just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often a history of rhinitis, asthma and family history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atopy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013" lvl="1" algn="just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may include mildly red eyes, watery discharge,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papillary hypertrophy and giant papillae.</a:t>
            </a:r>
          </a:p>
          <a:p>
            <a:pPr marL="354013" lvl="1" algn="just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consist of cold compresses, antihistamines,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nonsteroidals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mast cells stabilizers, topical corticosteroids and cyclosporine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Image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10482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Abdul pics from mike 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16301"/>
            <a:ext cx="29924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50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Chlamydial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5018" y="1570038"/>
            <a:ext cx="8496944" cy="4883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occur in sexually active individuals with or without an associated genital infection.</a:t>
            </a:r>
          </a:p>
          <a:p>
            <a:pPr lvl="1" algn="just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 usually unilateral with tearing, foreign body sensation, lid crusting,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discharge and follicles.</a:t>
            </a:r>
          </a:p>
          <a:p>
            <a:pPr lvl="1" algn="just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often non-tender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preauricular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node.</a:t>
            </a:r>
          </a:p>
          <a:p>
            <a:pPr lvl="1" algn="just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 requires oral tetracycline or azithromycin.</a:t>
            </a:r>
          </a:p>
        </p:txBody>
      </p:sp>
    </p:spTree>
    <p:extLst>
      <p:ext uri="{BB962C8B-B14F-4D97-AF65-F5344CB8AC3E}">
        <p14:creationId xmlns:p14="http://schemas.microsoft.com/office/powerpoint/2010/main" xmlns="" val="1666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1550" y="1398588"/>
            <a:ext cx="7424866" cy="51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Burning or foreign body sensation.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Tearing.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bilateral.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Collagen vascular diseases.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scarring.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Infiltration of the lacrimal gland.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A deficiency.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tears.</a:t>
            </a:r>
          </a:p>
        </p:txBody>
      </p:sp>
    </p:spTree>
    <p:extLst>
      <p:ext uri="{BB962C8B-B14F-4D97-AF65-F5344CB8AC3E}">
        <p14:creationId xmlns:p14="http://schemas.microsoft.com/office/powerpoint/2010/main" xmlns="" val="38676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ar-S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Pterygium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terygiu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584" y="25146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Ectropion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ctrop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76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Trichiasis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ichiasis2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59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16063" y="1981200"/>
            <a:ext cx="61102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Corneal </a:t>
            </a:r>
            <a:r>
              <a:rPr lang="en-US" altLang="ar-S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abrasion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bra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0" y="1905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5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HSV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dendrites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UCUSPL0"/>
          <p:cNvPicPr>
            <a:picLocks noChangeAspect="1" noChangeArrowheads="1"/>
          </p:cNvPicPr>
          <p:nvPr/>
        </p:nvPicPr>
        <p:blipFill>
          <a:blip r:embed="rId3">
            <a:lum bright="30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t="7869" r="5882" b="5574"/>
          <a:stretch>
            <a:fillRect/>
          </a:stretch>
        </p:blipFill>
        <p:spPr>
          <a:xfrm>
            <a:off x="2388840" y="2276872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570038"/>
            <a:ext cx="77724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Relevance.</a:t>
            </a:r>
          </a:p>
          <a:p>
            <a:pPr lvl="1" algn="just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Eye.</a:t>
            </a:r>
          </a:p>
          <a:p>
            <a:pPr lvl="2" algn="just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presentation to GP.</a:t>
            </a:r>
          </a:p>
          <a:p>
            <a:pPr lvl="2" algn="just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able to differentiate between serious vision threatening conditions and simple benign conditions.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3726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rneal 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2514600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nj 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600" y="25146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05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Nasolacrimal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1402432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lead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Dacryocystitis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Pain, redness, and swelling over the innermost aspect of the lower eyelid, tearing, discharge.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Organisms.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Staphylococci, streptococci,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diphtheoids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2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antibiotics.</a:t>
            </a:r>
          </a:p>
          <a:p>
            <a:pPr lvl="2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drainage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dacryocyst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47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14500" y="2505075"/>
            <a:ext cx="5715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0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dEye_7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2057400"/>
            <a:ext cx="63309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Episcleritis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6764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Episcleritis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localized (sectorial) or diffuse redness.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asymptomatic.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self limited.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topical or systemic NSAIDs.</a:t>
            </a:r>
          </a:p>
          <a:p>
            <a:pPr marL="0" indent="0"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episcler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77072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546448"/>
            <a:ext cx="799288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1" algn="just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which maybe severe with tenderness, tearing and photophobia.</a:t>
            </a:r>
          </a:p>
          <a:p>
            <a:pPr marL="446088" lvl="1" algn="just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Maybe localized, diffuse or associated with nodules.</a:t>
            </a:r>
          </a:p>
          <a:p>
            <a:pPr marL="446088" lvl="1" algn="just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result in scleral necrosis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scleromalacia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46088" lvl="1" algn="just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to 60 % may have an associated systemic diseases</a:t>
            </a:r>
          </a:p>
          <a:p>
            <a:pPr marL="446088" lvl="2" indent="-285750" algn="just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………</a:t>
            </a:r>
          </a:p>
          <a:p>
            <a:pPr marL="446088" lvl="1" algn="just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need systemic steroid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Abdul pics from mike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07904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18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Subconjunctival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240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asymptomatic.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underneath the conjunctiva, often in a sector of the eye.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Valsalva (coughing or straining).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disorder.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Idiopathic.</a:t>
            </a:r>
          </a:p>
        </p:txBody>
      </p:sp>
      <p:pic>
        <p:nvPicPr>
          <p:cNvPr id="8" name="Picture 4" descr="subconjunctival 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6524" y="3614534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58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Eye Treatment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1581488"/>
            <a:ext cx="7772400" cy="472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History: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Trauma.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lens wearer.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pain/photophobia.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vision changes.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prior ocular diseases.</a:t>
            </a:r>
          </a:p>
          <a:p>
            <a:pPr lvl="2"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Exam: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pupil.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 tenderness.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corneal opacity.</a:t>
            </a:r>
          </a:p>
          <a:p>
            <a:pPr lvl="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intraocular pressure.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5663579" y="1789718"/>
            <a:ext cx="2436813" cy="4087554"/>
            <a:chOff x="6400800" y="2133600"/>
            <a:chExt cx="2436813" cy="3810000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6705600" y="2133600"/>
              <a:ext cx="0" cy="381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6400800" y="2133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6400800" y="5943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705600" y="4114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162800" y="3810000"/>
              <a:ext cx="83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620000" y="4267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858000" y="4800600"/>
              <a:ext cx="19796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Times New Roman" panose="02020603050405020304" pitchFamily="18" charset="0"/>
                </a:rPr>
                <a:t>Refer urgently 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Times New Roman" panose="02020603050405020304" pitchFamily="18" charset="0"/>
                </a:rPr>
                <a:t>ophthalmologist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790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conjunctivitis?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9796" y="198120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Itching.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person with red eye.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URTI.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history of conjunctivitis.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with morning crusting.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drugs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648200" y="1981200"/>
            <a:ext cx="4038600" cy="4472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edema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redness.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Preauricular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lymph node.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 or eye lid vesicles.</a:t>
            </a:r>
          </a:p>
        </p:txBody>
      </p:sp>
    </p:spTree>
    <p:extLst>
      <p:ext uri="{BB962C8B-B14F-4D97-AF65-F5344CB8AC3E}">
        <p14:creationId xmlns:p14="http://schemas.microsoft.com/office/powerpoint/2010/main" xmlns="" val="1820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2120" y="2564904"/>
            <a:ext cx="6406480" cy="2594992"/>
          </a:xfrm>
          <a:prstGeom prst="rect">
            <a:avLst/>
          </a:prstGeom>
        </p:spPr>
        <p:txBody>
          <a:bodyPr vert="horz" lIns="91440" tIns="45720" rIns="91440" bIns="45720" rtlCol="0">
            <a:prstTxWarp prst="textWave2">
              <a:avLst>
                <a:gd name="adj1" fmla="val 12500"/>
                <a:gd name="adj2" fmla="val 178"/>
              </a:avLst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3797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570038"/>
            <a:ext cx="8134672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1" indent="-228600"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Eye</a:t>
            </a:r>
          </a:p>
          <a:p>
            <a:pPr marL="811213" lvl="3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hyperemia of the superficially visible vessels of the conjunctiva,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episclera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lvl="3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disorders of these structures themselves, or of adjacent structures like the eyelids, cornea, iris,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ul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50149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61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of red eye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79512" y="1493838"/>
            <a:ext cx="4248472" cy="5175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Blepharoconjunctivitis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conjunctivitis.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 conjunctivitis.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Chlamydial conjunctivitis.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Allergic conjunctivitis.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Toxic/chemical reaction.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 eye.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Pinguecula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pteyrgium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 diseases: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Clalazion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lid function.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Corneal disease: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Abrasion.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0" y="1493838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Dacryoadenitis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Dacryocystitis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Masquerade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Carotid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fistula.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angle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glaucoma.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uveitis.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Episcleritis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scleritis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Subconjunctival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Factitious.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4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lephar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0386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halaz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810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27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Blepharitis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6764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 &gt; children.</a:t>
            </a:r>
          </a:p>
          <a:p>
            <a:pPr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lid margin.</a:t>
            </a:r>
          </a:p>
          <a:p>
            <a:pPr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associated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Meibomian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gland dysfunction.</a:t>
            </a:r>
          </a:p>
          <a:p>
            <a:pPr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 hygiene, topical antibiotics, and lubricants are the mainstays of treatment.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301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rn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4600" y="2362200"/>
            <a:ext cx="381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600200"/>
            <a:ext cx="8568952" cy="4277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adults and children.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Tearing, foreign body sensation, burning, stinging and photophobia.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Mucopurulent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purulent discharge.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 and conjunctiva maybe edematous.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Haemophilus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staphylococcus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epidermidis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swab for culture.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Topical broad spectrum antibiotics.</a:t>
            </a:r>
          </a:p>
        </p:txBody>
      </p:sp>
    </p:spTree>
    <p:extLst>
      <p:ext uri="{BB962C8B-B14F-4D97-AF65-F5344CB8AC3E}">
        <p14:creationId xmlns:p14="http://schemas.microsoft.com/office/powerpoint/2010/main" xmlns="" val="26969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325146"/>
            <a:ext cx="8568952" cy="3472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365125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Acute, watery red eye with soreness, foreign body sensation and photophobia.</a:t>
            </a:r>
          </a:p>
          <a:p>
            <a:pPr marL="628650" lvl="1" indent="-365125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 is often intensely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hyperaemic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there maybe follicles,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haemorrhages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inflammatory membranes and a pre-auricular node.</a:t>
            </a:r>
          </a:p>
          <a:p>
            <a:pPr marL="628650" lvl="1" indent="-365125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cause is an adenoviral infection.</a:t>
            </a:r>
          </a:p>
          <a:p>
            <a:pPr marL="628650" lvl="1" indent="-365125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specific therapy but cold compresses are helpful.</a:t>
            </a:r>
          </a:p>
        </p:txBody>
      </p:sp>
      <p:pic>
        <p:nvPicPr>
          <p:cNvPr id="8" name="Picture 4" descr="F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806" y="4725144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3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727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نسق Office</vt:lpstr>
      <vt:lpstr>Slide 1</vt:lpstr>
      <vt:lpstr>Introduction</vt:lpstr>
      <vt:lpstr>Basics</vt:lpstr>
      <vt:lpstr>Differential diagnosis of red eye</vt:lpstr>
      <vt:lpstr>-</vt:lpstr>
      <vt:lpstr>Blepharitis</vt:lpstr>
      <vt:lpstr>-</vt:lpstr>
      <vt:lpstr>Bacterial Conjunctivitis</vt:lpstr>
      <vt:lpstr>Viral Conjunctivitis</vt:lpstr>
      <vt:lpstr>-</vt:lpstr>
      <vt:lpstr>Allergic Conjunctivitis</vt:lpstr>
      <vt:lpstr>Chlamydial Conjunctivitis</vt:lpstr>
      <vt:lpstr>Dry Eye</vt:lpstr>
      <vt:lpstr>Pterygium</vt:lpstr>
      <vt:lpstr>Ectropion</vt:lpstr>
      <vt:lpstr>Trichiasis</vt:lpstr>
      <vt:lpstr>Infectious keratitis</vt:lpstr>
      <vt:lpstr>Corneal abrasion</vt:lpstr>
      <vt:lpstr>HSV dendrites</vt:lpstr>
      <vt:lpstr>Foreign Body</vt:lpstr>
      <vt:lpstr>Nasolacrimal Obstruction</vt:lpstr>
      <vt:lpstr>Conjunctival tumor</vt:lpstr>
      <vt:lpstr>Iritis</vt:lpstr>
      <vt:lpstr>Episcleritis</vt:lpstr>
      <vt:lpstr>Scleritis</vt:lpstr>
      <vt:lpstr>Subconjunctival Hemorrhage</vt:lpstr>
      <vt:lpstr>Red Eye Treatment Algorithm</vt:lpstr>
      <vt:lpstr>Is it conjunctivitis? </vt:lpstr>
      <vt:lpstr>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saad2011</dc:creator>
  <cp:lastModifiedBy>class2</cp:lastModifiedBy>
  <cp:revision>21</cp:revision>
  <dcterms:created xsi:type="dcterms:W3CDTF">2012-07-02T05:16:16Z</dcterms:created>
  <dcterms:modified xsi:type="dcterms:W3CDTF">2014-03-02T11:34:18Z</dcterms:modified>
</cp:coreProperties>
</file>