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304" r:id="rId2"/>
    <p:sldId id="305" r:id="rId3"/>
    <p:sldId id="369" r:id="rId4"/>
    <p:sldId id="371" r:id="rId5"/>
    <p:sldId id="372" r:id="rId6"/>
    <p:sldId id="307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73" r:id="rId21"/>
    <p:sldId id="374" r:id="rId22"/>
    <p:sldId id="406" r:id="rId23"/>
    <p:sldId id="407" r:id="rId24"/>
    <p:sldId id="323" r:id="rId25"/>
    <p:sldId id="376" r:id="rId26"/>
    <p:sldId id="395" r:id="rId27"/>
    <p:sldId id="377" r:id="rId28"/>
    <p:sldId id="378" r:id="rId29"/>
    <p:sldId id="324" r:id="rId30"/>
    <p:sldId id="322" r:id="rId31"/>
    <p:sldId id="379" r:id="rId32"/>
    <p:sldId id="380" r:id="rId33"/>
    <p:sldId id="388" r:id="rId34"/>
    <p:sldId id="389" r:id="rId35"/>
    <p:sldId id="325" r:id="rId36"/>
    <p:sldId id="326" r:id="rId37"/>
    <p:sldId id="327" r:id="rId38"/>
    <p:sldId id="331" r:id="rId39"/>
    <p:sldId id="333" r:id="rId40"/>
    <p:sldId id="332" r:id="rId41"/>
    <p:sldId id="408" r:id="rId42"/>
    <p:sldId id="353" r:id="rId43"/>
    <p:sldId id="409" r:id="rId44"/>
    <p:sldId id="410" r:id="rId45"/>
    <p:sldId id="361" r:id="rId46"/>
    <p:sldId id="362" r:id="rId47"/>
    <p:sldId id="339" r:id="rId48"/>
    <p:sldId id="364" r:id="rId49"/>
    <p:sldId id="351" r:id="rId50"/>
    <p:sldId id="366" r:id="rId51"/>
    <p:sldId id="368" r:id="rId52"/>
    <p:sldId id="399" r:id="rId53"/>
    <p:sldId id="402" r:id="rId54"/>
    <p:sldId id="403" r:id="rId55"/>
    <p:sldId id="348" r:id="rId56"/>
    <p:sldId id="365" r:id="rId57"/>
  </p:sldIdLst>
  <p:sldSz cx="10287000" cy="6858000" type="35mm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24" autoAdjust="0"/>
  </p:normalViewPr>
  <p:slideViewPr>
    <p:cSldViewPr>
      <p:cViewPr varScale="1">
        <p:scale>
          <a:sx n="63" d="100"/>
          <a:sy n="63" d="100"/>
        </p:scale>
        <p:origin x="-1182" y="-102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8.xml"/><Relationship Id="rId2" Type="http://schemas.openxmlformats.org/officeDocument/2006/relationships/slide" Target="slides/slide27.xml"/><Relationship Id="rId1" Type="http://schemas.openxmlformats.org/officeDocument/2006/relationships/slide" Target="slides/slide25.xml"/><Relationship Id="rId6" Type="http://schemas.openxmlformats.org/officeDocument/2006/relationships/slide" Target="slides/slide33.xml"/><Relationship Id="rId5" Type="http://schemas.openxmlformats.org/officeDocument/2006/relationships/slide" Target="slides/slide32.xml"/><Relationship Id="rId4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63600" y="692150"/>
            <a:ext cx="51308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65188" y="690563"/>
            <a:ext cx="5129212" cy="3421062"/>
          </a:xfrm>
          <a:solidFill>
            <a:srgbClr val="FFFFFF"/>
          </a:solidFill>
          <a:ln/>
        </p:spPr>
      </p:sp>
      <p:sp>
        <p:nvSpPr>
          <p:cNvPr id="61443" name="Rectangle 3"/>
          <p:cNvSpPr>
            <a:spLocks noChangeArrowheads="1"/>
          </p:cNvSpPr>
          <p:nvPr>
            <p:ph type="body" idx="1"/>
          </p:nvPr>
        </p:nvSpPr>
        <p:spPr>
          <a:xfrm>
            <a:off x="909638" y="4343400"/>
            <a:ext cx="5038725" cy="41195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577" tIns="45789" rIns="91577" bIns="45789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228600"/>
            <a:ext cx="218598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228600"/>
            <a:ext cx="6405563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7813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4350" y="1600201"/>
            <a:ext cx="4543425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28CEAEEB-E620-4290-9C08-DE2073EC3685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8288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8288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19327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6009" cy="3889"/>
          </a:xfrm>
        </p:grpSpPr>
        <p:sp>
          <p:nvSpPr>
            <p:cNvPr id="1029" name="Freeform 2"/>
            <p:cNvSpPr>
              <a:spLocks/>
            </p:cNvSpPr>
            <p:nvPr/>
          </p:nvSpPr>
          <p:spPr bwMode="auto">
            <a:xfrm>
              <a:off x="0" y="0"/>
              <a:ext cx="4346" cy="3889"/>
            </a:xfrm>
            <a:custGeom>
              <a:avLst/>
              <a:gdLst>
                <a:gd name="T0" fmla="*/ 4345 w 4346"/>
                <a:gd name="T1" fmla="*/ 3418 h 3889"/>
                <a:gd name="T2" fmla="*/ 514 w 4346"/>
                <a:gd name="T3" fmla="*/ 0 h 3889"/>
                <a:gd name="T4" fmla="*/ 0 w 4346"/>
                <a:gd name="T5" fmla="*/ 0 h 3889"/>
                <a:gd name="T6" fmla="*/ 0 w 4346"/>
                <a:gd name="T7" fmla="*/ 481 h 3889"/>
                <a:gd name="T8" fmla="*/ 3818 w 4346"/>
                <a:gd name="T9" fmla="*/ 3888 h 3889"/>
                <a:gd name="T10" fmla="*/ 4345 w 4346"/>
                <a:gd name="T11" fmla="*/ 3418 h 38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46" h="3889">
                  <a:moveTo>
                    <a:pt x="4345" y="3418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818" y="3888"/>
                  </a:lnTo>
                  <a:lnTo>
                    <a:pt x="4345" y="3418"/>
                  </a:lnTo>
                </a:path>
              </a:pathLst>
            </a:custGeom>
            <a:solidFill>
              <a:srgbClr val="264CBC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0" name="Freeform 3"/>
            <p:cNvSpPr>
              <a:spLocks/>
            </p:cNvSpPr>
            <p:nvPr/>
          </p:nvSpPr>
          <p:spPr bwMode="auto">
            <a:xfrm>
              <a:off x="968" y="0"/>
              <a:ext cx="3818" cy="3223"/>
            </a:xfrm>
            <a:custGeom>
              <a:avLst/>
              <a:gdLst>
                <a:gd name="T0" fmla="*/ 416 w 3818"/>
                <a:gd name="T1" fmla="*/ 0 h 3223"/>
                <a:gd name="T2" fmla="*/ 3817 w 3818"/>
                <a:gd name="T3" fmla="*/ 3036 h 3223"/>
                <a:gd name="T4" fmla="*/ 3609 w 3818"/>
                <a:gd name="T5" fmla="*/ 3222 h 3223"/>
                <a:gd name="T6" fmla="*/ 0 w 3818"/>
                <a:gd name="T7" fmla="*/ 0 h 3223"/>
                <a:gd name="T8" fmla="*/ 416 w 3818"/>
                <a:gd name="T9" fmla="*/ 0 h 3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18" h="3223">
                  <a:moveTo>
                    <a:pt x="416" y="0"/>
                  </a:moveTo>
                  <a:lnTo>
                    <a:pt x="3817" y="3036"/>
                  </a:lnTo>
                  <a:lnTo>
                    <a:pt x="3609" y="3222"/>
                  </a:lnTo>
                  <a:lnTo>
                    <a:pt x="0" y="0"/>
                  </a:lnTo>
                  <a:lnTo>
                    <a:pt x="416" y="0"/>
                  </a:lnTo>
                </a:path>
              </a:pathLst>
            </a:custGeom>
            <a:solidFill>
              <a:srgbClr val="264CBC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" name="Freeform 4"/>
            <p:cNvSpPr>
              <a:spLocks/>
            </p:cNvSpPr>
            <p:nvPr/>
          </p:nvSpPr>
          <p:spPr bwMode="auto">
            <a:xfrm>
              <a:off x="2461" y="0"/>
              <a:ext cx="3216" cy="2556"/>
            </a:xfrm>
            <a:custGeom>
              <a:avLst/>
              <a:gdLst>
                <a:gd name="T0" fmla="*/ 709 w 3216"/>
                <a:gd name="T1" fmla="*/ 0 h 2556"/>
                <a:gd name="T2" fmla="*/ 3215 w 3216"/>
                <a:gd name="T3" fmla="*/ 2238 h 2556"/>
                <a:gd name="T4" fmla="*/ 2861 w 3216"/>
                <a:gd name="T5" fmla="*/ 2555 h 2556"/>
                <a:gd name="T6" fmla="*/ 0 w 3216"/>
                <a:gd name="T7" fmla="*/ 0 h 2556"/>
                <a:gd name="T8" fmla="*/ 709 w 3216"/>
                <a:gd name="T9" fmla="*/ 0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16" h="2556">
                  <a:moveTo>
                    <a:pt x="709" y="0"/>
                  </a:moveTo>
                  <a:lnTo>
                    <a:pt x="3215" y="2238"/>
                  </a:lnTo>
                  <a:lnTo>
                    <a:pt x="2861" y="2555"/>
                  </a:lnTo>
                  <a:lnTo>
                    <a:pt x="0" y="0"/>
                  </a:lnTo>
                  <a:lnTo>
                    <a:pt x="709" y="0"/>
                  </a:lnTo>
                </a:path>
              </a:pathLst>
            </a:custGeom>
            <a:solidFill>
              <a:srgbClr val="264CBC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3437" y="0"/>
              <a:ext cx="2572" cy="2121"/>
            </a:xfrm>
            <a:custGeom>
              <a:avLst/>
              <a:gdLst>
                <a:gd name="T0" fmla="*/ 0 w 2572"/>
                <a:gd name="T1" fmla="*/ 0 h 2121"/>
                <a:gd name="T2" fmla="*/ 2375 w 2572"/>
                <a:gd name="T3" fmla="*/ 2120 h 2121"/>
                <a:gd name="T4" fmla="*/ 2571 w 2572"/>
                <a:gd name="T5" fmla="*/ 1945 h 2121"/>
                <a:gd name="T6" fmla="*/ 392 w 2572"/>
                <a:gd name="T7" fmla="*/ 0 h 2121"/>
                <a:gd name="T8" fmla="*/ 0 w 2572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72" h="2121">
                  <a:moveTo>
                    <a:pt x="0" y="0"/>
                  </a:moveTo>
                  <a:lnTo>
                    <a:pt x="2375" y="2120"/>
                  </a:lnTo>
                  <a:lnTo>
                    <a:pt x="2571" y="1945"/>
                  </a:lnTo>
                  <a:lnTo>
                    <a:pt x="392" y="0"/>
                  </a:lnTo>
                  <a:lnTo>
                    <a:pt x="0" y="0"/>
                  </a:lnTo>
                </a:path>
              </a:pathLst>
            </a:custGeom>
            <a:solidFill>
              <a:srgbClr val="264CBC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874395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28800"/>
            <a:ext cx="87439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è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X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3000"/>
        <a:buFont typeface="Monotype Sort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8743950" cy="2286000"/>
          </a:xfrm>
        </p:spPr>
        <p:txBody>
          <a:bodyPr/>
          <a:lstStyle/>
          <a:p>
            <a:pPr>
              <a:defRPr/>
            </a:pPr>
            <a:r>
              <a:rPr lang="en-US" smtClean="0"/>
              <a:t> 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9450" y="1844675"/>
            <a:ext cx="8569325" cy="2016125"/>
          </a:xfrm>
        </p:spPr>
        <p:txBody>
          <a:bodyPr/>
          <a:lstStyle/>
          <a:p>
            <a:pPr marL="342900" indent="-342900">
              <a:defRPr/>
            </a:pPr>
            <a:r>
              <a:rPr lang="en-US" sz="5400" b="1" smtClean="0">
                <a:solidFill>
                  <a:schemeClr val="tx2"/>
                </a:solidFill>
              </a:rPr>
              <a:t>PERIOPERATIVE FLUID THERAPY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752600" y="5013325"/>
            <a:ext cx="7010400" cy="1938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b="1">
                <a:solidFill>
                  <a:schemeClr val="tx2"/>
                </a:solidFill>
              </a:rPr>
              <a:t>Dr. Sayeed Nawaz</a:t>
            </a:r>
          </a:p>
          <a:p>
            <a:pPr algn="ctr"/>
            <a:r>
              <a:rPr lang="en-US" altLang="en-US" b="1">
                <a:solidFill>
                  <a:schemeClr val="tx2"/>
                </a:solidFill>
              </a:rPr>
              <a:t>Consultant anesthesit </a:t>
            </a:r>
          </a:p>
          <a:p>
            <a:pPr algn="ctr"/>
            <a:r>
              <a:rPr lang="en-US" altLang="en-US" b="1">
                <a:solidFill>
                  <a:schemeClr val="tx2"/>
                </a:solidFill>
              </a:rPr>
              <a:t>Department of Anesthesiology</a:t>
            </a:r>
          </a:p>
          <a:p>
            <a:pPr algn="ctr"/>
            <a:r>
              <a:rPr lang="en-US" altLang="en-US" b="1">
                <a:solidFill>
                  <a:schemeClr val="tx2"/>
                </a:solidFill>
              </a:rPr>
              <a:t>KKUH. King Saud University</a:t>
            </a:r>
          </a:p>
          <a:p>
            <a:pPr algn="ctr"/>
            <a:endParaRPr lang="en-US" alt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60350"/>
            <a:ext cx="8743950" cy="1066800"/>
          </a:xfrm>
        </p:spPr>
        <p:txBody>
          <a:bodyPr/>
          <a:lstStyle/>
          <a:p>
            <a:pPr>
              <a:defRPr/>
            </a:pPr>
            <a:r>
              <a:rPr lang="en-US" sz="4000" b="1" smtClean="0"/>
              <a:t>1- Maintenance Fluid Requirements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763588" y="2133600"/>
            <a:ext cx="8743950" cy="3852863"/>
          </a:xfrm>
        </p:spPr>
        <p:txBody>
          <a:bodyPr/>
          <a:lstStyle/>
          <a:p>
            <a:pPr lvl="1"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dirty="0" smtClean="0"/>
              <a:t>Insensible losses such as evaporation of water from respiratory tract, sweat, feces, urinary excretion.</a:t>
            </a:r>
            <a:r>
              <a:rPr lang="en-US" i="1" dirty="0" smtClean="0"/>
              <a:t>  Occurs continually</a:t>
            </a:r>
            <a:r>
              <a:rPr lang="en-US" dirty="0" smtClean="0"/>
              <a:t>.</a:t>
            </a:r>
          </a:p>
          <a:p>
            <a:pPr lvl="1"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dirty="0" smtClean="0"/>
              <a:t>Adults: approximately </a:t>
            </a:r>
            <a:r>
              <a:rPr lang="en-US" b="1" u="sng" dirty="0" smtClean="0">
                <a:solidFill>
                  <a:schemeClr val="tx2"/>
                </a:solidFill>
              </a:rPr>
              <a:t>1.5 ml/kg/</a:t>
            </a:r>
            <a:r>
              <a:rPr lang="en-US" b="1" u="sng" dirty="0" err="1" smtClean="0">
                <a:solidFill>
                  <a:schemeClr val="tx2"/>
                </a:solidFill>
              </a:rPr>
              <a:t>hr</a:t>
            </a:r>
            <a:endParaRPr lang="en-US" b="1" u="sng" dirty="0" smtClean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b="1" dirty="0" smtClean="0">
                <a:solidFill>
                  <a:schemeClr val="tx2"/>
                </a:solidFill>
              </a:rPr>
              <a:t>“4-2-1 Rule”</a:t>
            </a:r>
          </a:p>
          <a:p>
            <a:pPr lvl="2">
              <a:lnSpc>
                <a:spcPct val="90000"/>
              </a:lnSpc>
              <a:buClrTx/>
              <a:buSzTx/>
              <a:buFontTx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-</a:t>
            </a:r>
            <a:r>
              <a:rPr lang="en-US" dirty="0" smtClean="0"/>
              <a:t>  4 ml/kg/hour for the first 10 kg of body weight</a:t>
            </a:r>
          </a:p>
          <a:p>
            <a:pPr lvl="2">
              <a:lnSpc>
                <a:spcPct val="90000"/>
              </a:lnSpc>
              <a:buClrTx/>
              <a:buSzTx/>
              <a:buFontTx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-</a:t>
            </a:r>
            <a:r>
              <a:rPr lang="en-US" dirty="0" smtClean="0"/>
              <a:t>  2 ml/kg/hour for the second 10 kg body weight</a:t>
            </a:r>
          </a:p>
          <a:p>
            <a:pPr lvl="2">
              <a:lnSpc>
                <a:spcPct val="90000"/>
              </a:lnSpc>
              <a:buClrTx/>
              <a:buSzTx/>
              <a:buFontTx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-</a:t>
            </a:r>
            <a:r>
              <a:rPr lang="en-US" dirty="0" smtClean="0"/>
              <a:t>  1 ml/kg/hour subsequent kg body weight</a:t>
            </a:r>
          </a:p>
          <a:p>
            <a:pPr lvl="2">
              <a:lnSpc>
                <a:spcPct val="90000"/>
              </a:lnSpc>
              <a:buClrTx/>
              <a:buSzTx/>
              <a:buFontTx/>
              <a:buNone/>
              <a:defRPr/>
            </a:pPr>
            <a:r>
              <a:rPr lang="en-US" dirty="0" smtClean="0"/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2- NPO and other deficits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828800"/>
            <a:ext cx="8743950" cy="3544888"/>
          </a:xfrm>
        </p:spPr>
        <p:txBody>
          <a:bodyPr/>
          <a:lstStyle/>
          <a:p>
            <a:pPr>
              <a:buSzTx/>
              <a:buFontTx/>
              <a:buChar char="•"/>
              <a:defRPr/>
            </a:pPr>
            <a:r>
              <a:rPr lang="en-US" dirty="0" smtClean="0"/>
              <a:t>NPO deficit = number of NPO hours x maintenance fluid requirement</a:t>
            </a:r>
          </a:p>
          <a:p>
            <a:pPr>
              <a:buSzTx/>
              <a:buFontTx/>
              <a:buChar char="•"/>
              <a:defRPr/>
            </a:pPr>
            <a:r>
              <a:rPr lang="en-US" dirty="0" smtClean="0"/>
              <a:t>Add about 1 liter, if bowel preparation is done</a:t>
            </a:r>
          </a:p>
          <a:p>
            <a:pPr>
              <a:buSzTx/>
              <a:buFontTx/>
              <a:buChar char="•"/>
              <a:defRPr/>
            </a:pPr>
            <a:r>
              <a:rPr lang="en-US" dirty="0" smtClean="0"/>
              <a:t>Measurable fluid losses, e.g. NG suctioning, vomiting, colostomy output, </a:t>
            </a:r>
            <a:r>
              <a:rPr lang="en-US" dirty="0"/>
              <a:t> </a:t>
            </a:r>
            <a:r>
              <a:rPr lang="en-US" dirty="0" smtClean="0"/>
              <a:t>surgical drains.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3- Third Space &amp; invisible Losses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828800"/>
            <a:ext cx="8743950" cy="3276600"/>
          </a:xfrm>
        </p:spPr>
        <p:txBody>
          <a:bodyPr/>
          <a:lstStyle/>
          <a:p>
            <a:pPr>
              <a:buSzTx/>
              <a:buFontTx/>
              <a:buChar char="•"/>
              <a:defRPr/>
            </a:pPr>
            <a:r>
              <a:rPr lang="en-US" dirty="0" smtClean="0"/>
              <a:t>Isotonic transfer of ECF from </a:t>
            </a:r>
            <a:r>
              <a:rPr lang="en-US" i="1" dirty="0" smtClean="0"/>
              <a:t>functional</a:t>
            </a:r>
            <a:r>
              <a:rPr lang="en-US" dirty="0" smtClean="0"/>
              <a:t> body fluid compartments to </a:t>
            </a:r>
            <a:r>
              <a:rPr lang="en-US" i="1" dirty="0" smtClean="0"/>
              <a:t>non-functional</a:t>
            </a:r>
            <a:r>
              <a:rPr lang="en-US" dirty="0" smtClean="0"/>
              <a:t> compartments.</a:t>
            </a:r>
          </a:p>
          <a:p>
            <a:pPr>
              <a:buSzTx/>
              <a:buFontTx/>
              <a:buChar char="•"/>
              <a:defRPr/>
            </a:pPr>
            <a:r>
              <a:rPr lang="en-US" dirty="0" smtClean="0"/>
              <a:t>Depends on location and duration of surgical procedure, amount of tissue trauma, ambient temperature, room ventilation.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Replacing invisible  Losses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828800"/>
            <a:ext cx="8743950" cy="3886200"/>
          </a:xfrm>
        </p:spPr>
        <p:txBody>
          <a:bodyPr/>
          <a:lstStyle/>
          <a:p>
            <a:pPr>
              <a:buSzTx/>
              <a:buFontTx/>
              <a:buChar char="•"/>
              <a:defRPr/>
            </a:pPr>
            <a:r>
              <a:rPr lang="en-US" smtClean="0"/>
              <a:t>Superficial surgical trauma: 1-</a:t>
            </a:r>
            <a:r>
              <a:rPr lang="en-US" b="1" smtClean="0">
                <a:solidFill>
                  <a:schemeClr val="tx2"/>
                </a:solidFill>
              </a:rPr>
              <a:t>2</a:t>
            </a:r>
            <a:r>
              <a:rPr lang="en-US" smtClean="0">
                <a:solidFill>
                  <a:schemeClr val="tx2"/>
                </a:solidFill>
              </a:rPr>
              <a:t> </a:t>
            </a:r>
            <a:r>
              <a:rPr lang="en-US" smtClean="0"/>
              <a:t>ml/kg/hr</a:t>
            </a:r>
          </a:p>
          <a:p>
            <a:pPr>
              <a:buSzTx/>
              <a:buFontTx/>
              <a:buChar char="•"/>
              <a:defRPr/>
            </a:pPr>
            <a:r>
              <a:rPr lang="en-US" smtClean="0"/>
              <a:t>Minimal Surgical Trauma: 3-</a:t>
            </a:r>
            <a:r>
              <a:rPr lang="en-US" b="1" smtClean="0">
                <a:solidFill>
                  <a:schemeClr val="tx2"/>
                </a:solidFill>
              </a:rPr>
              <a:t>4</a:t>
            </a:r>
            <a:r>
              <a:rPr lang="en-US" smtClean="0">
                <a:solidFill>
                  <a:schemeClr val="tx2"/>
                </a:solidFill>
              </a:rPr>
              <a:t> </a:t>
            </a:r>
            <a:r>
              <a:rPr lang="en-US" smtClean="0"/>
              <a:t>ml/kg/hr</a:t>
            </a:r>
          </a:p>
          <a:p>
            <a:pPr lvl="1">
              <a:buClrTx/>
              <a:buFont typeface="Monotype Sorts" pitchFamily="2" charset="2"/>
              <a:buNone/>
              <a:defRPr/>
            </a:pPr>
            <a:r>
              <a:rPr lang="en-US" smtClean="0">
                <a:solidFill>
                  <a:schemeClr val="tx2"/>
                </a:solidFill>
              </a:rPr>
              <a:t>- </a:t>
            </a:r>
            <a:r>
              <a:rPr lang="en-US" smtClean="0"/>
              <a:t> head and neck, hernia, knee surgery</a:t>
            </a:r>
          </a:p>
          <a:p>
            <a:pPr>
              <a:buSzTx/>
              <a:buFontTx/>
              <a:buChar char="•"/>
              <a:defRPr/>
            </a:pPr>
            <a:r>
              <a:rPr lang="en-US" smtClean="0"/>
              <a:t>Moderate Surgical Trauma: 5-</a:t>
            </a:r>
            <a:r>
              <a:rPr lang="en-US" b="1" smtClean="0">
                <a:solidFill>
                  <a:schemeClr val="tx2"/>
                </a:solidFill>
              </a:rPr>
              <a:t>6</a:t>
            </a:r>
            <a:r>
              <a:rPr lang="en-US" smtClean="0"/>
              <a:t> ml/kg/hr</a:t>
            </a:r>
          </a:p>
          <a:p>
            <a:pPr lvl="1">
              <a:buClrTx/>
              <a:buFont typeface="Monotype Sorts" pitchFamily="2" charset="2"/>
              <a:buNone/>
              <a:defRPr/>
            </a:pPr>
            <a:r>
              <a:rPr lang="en-US" smtClean="0">
                <a:solidFill>
                  <a:schemeClr val="tx2"/>
                </a:solidFill>
              </a:rPr>
              <a:t>-</a:t>
            </a:r>
            <a:r>
              <a:rPr lang="en-US" smtClean="0"/>
              <a:t>  hysterectomy, chest surgery</a:t>
            </a:r>
          </a:p>
          <a:p>
            <a:pPr>
              <a:buSzTx/>
              <a:buFontTx/>
              <a:buChar char="•"/>
              <a:defRPr/>
            </a:pPr>
            <a:r>
              <a:rPr lang="en-US" smtClean="0"/>
              <a:t>Severe surgical trauma: </a:t>
            </a:r>
            <a:r>
              <a:rPr lang="en-US" b="1" smtClean="0">
                <a:solidFill>
                  <a:schemeClr val="tx2"/>
                </a:solidFill>
              </a:rPr>
              <a:t>8</a:t>
            </a:r>
            <a:r>
              <a:rPr lang="en-US" smtClean="0"/>
              <a:t>-10 ml/kg/hr (or more)</a:t>
            </a:r>
          </a:p>
          <a:p>
            <a:pPr lvl="1">
              <a:buClrTx/>
              <a:buFont typeface="Monotype Sorts" pitchFamily="2" charset="2"/>
              <a:buNone/>
              <a:defRPr/>
            </a:pPr>
            <a:r>
              <a:rPr lang="en-US" smtClean="0">
                <a:solidFill>
                  <a:schemeClr val="tx2"/>
                </a:solidFill>
              </a:rPr>
              <a:t>-</a:t>
            </a:r>
            <a:r>
              <a:rPr lang="en-US" smtClean="0"/>
              <a:t>  AAA repair, nehprectomy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4- Blood Loss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828800"/>
            <a:ext cx="8743950" cy="2667000"/>
          </a:xfrm>
        </p:spPr>
        <p:txBody>
          <a:bodyPr/>
          <a:lstStyle/>
          <a:p>
            <a:pPr>
              <a:buSzTx/>
              <a:buFontTx/>
              <a:buChar char="•"/>
              <a:defRPr/>
            </a:pPr>
            <a:r>
              <a:rPr lang="en-US" smtClean="0"/>
              <a:t>Replace </a:t>
            </a:r>
            <a:r>
              <a:rPr lang="en-US" b="1" i="1" smtClean="0"/>
              <a:t>3 cc</a:t>
            </a:r>
            <a:r>
              <a:rPr lang="en-US" i="1" smtClean="0"/>
              <a:t> </a:t>
            </a:r>
            <a:r>
              <a:rPr lang="en-US" smtClean="0"/>
              <a:t>of crystalloid solution per cc of blood loss (crystalloid solutions leave the intravascular space)</a:t>
            </a:r>
          </a:p>
          <a:p>
            <a:pPr>
              <a:buSzTx/>
              <a:buFontTx/>
              <a:buChar char="•"/>
              <a:defRPr/>
            </a:pPr>
            <a:r>
              <a:rPr lang="en-US" smtClean="0"/>
              <a:t>When using blood products or colloids replace blood loss volume per volume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5- Other additional losses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828800"/>
            <a:ext cx="8743950" cy="3124200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smtClean="0"/>
              <a:t>Ongoing fluid losses from other sites:</a:t>
            </a:r>
          </a:p>
          <a:p>
            <a:pPr lvl="1">
              <a:lnSpc>
                <a:spcPct val="90000"/>
              </a:lnSpc>
              <a:buClrTx/>
              <a:buFont typeface="Monotype Sorts" pitchFamily="2" charset="2"/>
              <a:buNone/>
              <a:defRPr/>
            </a:pPr>
            <a:r>
              <a:rPr lang="en-US" smtClean="0">
                <a:solidFill>
                  <a:schemeClr val="tx2"/>
                </a:solidFill>
              </a:rPr>
              <a:t>-</a:t>
            </a:r>
            <a:r>
              <a:rPr lang="en-US" smtClean="0"/>
              <a:t>  gastric drainage</a:t>
            </a:r>
          </a:p>
          <a:p>
            <a:pPr lvl="1">
              <a:lnSpc>
                <a:spcPct val="90000"/>
              </a:lnSpc>
              <a:buClrTx/>
              <a:buFont typeface="Monotype Sorts" pitchFamily="2" charset="2"/>
              <a:buNone/>
              <a:defRPr/>
            </a:pPr>
            <a:r>
              <a:rPr lang="en-US" smtClean="0">
                <a:solidFill>
                  <a:schemeClr val="tx2"/>
                </a:solidFill>
              </a:rPr>
              <a:t>-</a:t>
            </a:r>
            <a:r>
              <a:rPr lang="en-US" smtClean="0"/>
              <a:t>  ostomy output</a:t>
            </a:r>
          </a:p>
          <a:p>
            <a:pPr lvl="1">
              <a:lnSpc>
                <a:spcPct val="90000"/>
              </a:lnSpc>
              <a:buClrTx/>
              <a:buFont typeface="Monotype Sorts" pitchFamily="2" charset="2"/>
              <a:buNone/>
              <a:defRPr/>
            </a:pPr>
            <a:r>
              <a:rPr lang="en-US" smtClean="0">
                <a:solidFill>
                  <a:schemeClr val="tx2"/>
                </a:solidFill>
              </a:rPr>
              <a:t>-</a:t>
            </a:r>
            <a:r>
              <a:rPr lang="en-US" smtClean="0"/>
              <a:t>  diarrhea</a:t>
            </a:r>
          </a:p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smtClean="0"/>
              <a:t>Replace volume per volume with crystalloid solutions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Example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828800"/>
            <a:ext cx="8743950" cy="3429000"/>
          </a:xfrm>
        </p:spPr>
        <p:txBody>
          <a:bodyPr/>
          <a:lstStyle/>
          <a:p>
            <a:pPr>
              <a:buSzTx/>
              <a:buFontTx/>
              <a:buChar char="•"/>
              <a:defRPr/>
            </a:pPr>
            <a:r>
              <a:rPr lang="en-US" dirty="0" smtClean="0"/>
              <a:t>62 y/o male, 80 kg, for </a:t>
            </a:r>
            <a:r>
              <a:rPr lang="en-US" dirty="0" err="1" smtClean="0"/>
              <a:t>hemicolectomy</a:t>
            </a:r>
            <a:endParaRPr lang="en-US" dirty="0" smtClean="0"/>
          </a:p>
          <a:p>
            <a:pPr>
              <a:buSzTx/>
              <a:buFontTx/>
              <a:buChar char="•"/>
              <a:defRPr/>
            </a:pPr>
            <a:r>
              <a:rPr lang="en-US" dirty="0" smtClean="0"/>
              <a:t>NPO after 10 PM, surgery at 8 AM,</a:t>
            </a:r>
          </a:p>
          <a:p>
            <a:pPr>
              <a:buSzTx/>
              <a:buFontTx/>
              <a:buChar char="•"/>
              <a:defRPr/>
            </a:pPr>
            <a:r>
              <a:rPr lang="en-US" dirty="0"/>
              <a:t>R</a:t>
            </a:r>
            <a:r>
              <a:rPr lang="en-US" dirty="0" smtClean="0"/>
              <a:t>eceived bowel preparation </a:t>
            </a:r>
          </a:p>
          <a:p>
            <a:pPr>
              <a:buSzTx/>
              <a:buFontTx/>
              <a:buChar char="•"/>
              <a:defRPr/>
            </a:pPr>
            <a:r>
              <a:rPr lang="en-US" dirty="0" smtClean="0"/>
              <a:t>3 hours long procedure</a:t>
            </a:r>
            <a:r>
              <a:rPr lang="en-US" dirty="0"/>
              <a:t> </a:t>
            </a:r>
            <a:r>
              <a:rPr lang="en-US" dirty="0" smtClean="0"/>
              <a:t>with blood loss of 500 ml</a:t>
            </a:r>
          </a:p>
          <a:p>
            <a:pPr>
              <a:buSzTx/>
              <a:buFontTx/>
              <a:buChar char="•"/>
              <a:defRPr/>
            </a:pPr>
            <a:r>
              <a:rPr lang="en-US" dirty="0" smtClean="0"/>
              <a:t>What is his estimated intraoperative fluid requirement?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Fluid requirement of this patient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844675"/>
            <a:ext cx="8743950" cy="4114800"/>
          </a:xfrm>
        </p:spPr>
        <p:txBody>
          <a:bodyPr/>
          <a:lstStyle/>
          <a:p>
            <a:pPr>
              <a:buSzTx/>
              <a:buFontTx/>
              <a:buChar char="•"/>
              <a:defRPr/>
            </a:pPr>
            <a:r>
              <a:rPr lang="en-US" sz="2800" b="1" u="sng" dirty="0" smtClean="0">
                <a:solidFill>
                  <a:schemeClr val="tx2"/>
                </a:solidFill>
              </a:rPr>
              <a:t>Fluid deficit (NPO)</a:t>
            </a:r>
            <a:r>
              <a:rPr lang="en-US" sz="2800" dirty="0" smtClean="0"/>
              <a:t>: 1.5 ml/kg/</a:t>
            </a:r>
            <a:r>
              <a:rPr lang="en-US" sz="2800" dirty="0" err="1" smtClean="0"/>
              <a:t>hr</a:t>
            </a:r>
            <a:r>
              <a:rPr lang="en-US" sz="2800" dirty="0" smtClean="0"/>
              <a:t> x 10 </a:t>
            </a:r>
            <a:r>
              <a:rPr lang="en-US" sz="2800" dirty="0" err="1" smtClean="0"/>
              <a:t>hrs</a:t>
            </a:r>
            <a:r>
              <a:rPr lang="en-US" sz="2800" dirty="0" smtClean="0"/>
              <a:t> = 1200 ml + 1000 ml for bowel preparation = 2200 ml is total deficit: (Replace 1/2 first hour, 1/4 2nd hour, 1/4 3rd hour).</a:t>
            </a:r>
          </a:p>
          <a:p>
            <a:pPr>
              <a:buSzTx/>
              <a:buFontTx/>
              <a:buChar char="•"/>
              <a:defRPr/>
            </a:pPr>
            <a:r>
              <a:rPr lang="en-US" sz="2800" b="1" u="sng" dirty="0" smtClean="0">
                <a:solidFill>
                  <a:schemeClr val="tx2"/>
                </a:solidFill>
              </a:rPr>
              <a:t>Maintenance</a:t>
            </a:r>
            <a:r>
              <a:rPr lang="en-US" sz="2800" b="1" dirty="0" smtClean="0">
                <a:solidFill>
                  <a:schemeClr val="tx2"/>
                </a:solidFill>
              </a:rPr>
              <a:t>:</a:t>
            </a:r>
            <a:r>
              <a:rPr lang="en-US" sz="2800" dirty="0" smtClean="0"/>
              <a:t>  1.5 ml/kg/</a:t>
            </a:r>
            <a:r>
              <a:rPr lang="en-US" sz="2800" dirty="0" err="1" smtClean="0"/>
              <a:t>hr</a:t>
            </a:r>
            <a:r>
              <a:rPr lang="en-US" sz="2800" dirty="0" smtClean="0"/>
              <a:t> x 3hrs = 360mls</a:t>
            </a:r>
          </a:p>
          <a:p>
            <a:pPr>
              <a:buSzTx/>
              <a:buFontTx/>
              <a:buChar char="•"/>
              <a:defRPr/>
            </a:pPr>
            <a:r>
              <a:rPr lang="en-US" sz="2800" b="1" u="sng" dirty="0" smtClean="0">
                <a:solidFill>
                  <a:schemeClr val="tx2"/>
                </a:solidFill>
              </a:rPr>
              <a:t>invisible Losses</a:t>
            </a:r>
            <a:r>
              <a:rPr lang="en-US" sz="2800" b="1" dirty="0" smtClean="0">
                <a:solidFill>
                  <a:schemeClr val="tx2"/>
                </a:solidFill>
              </a:rPr>
              <a:t>:</a:t>
            </a:r>
            <a:r>
              <a:rPr lang="en-US" sz="2800" dirty="0" smtClean="0"/>
              <a:t>  6 ml/kg/hour x 3 hours =1440 ml</a:t>
            </a:r>
          </a:p>
          <a:p>
            <a:pPr>
              <a:buSzTx/>
              <a:buFontTx/>
              <a:buChar char="•"/>
              <a:defRPr/>
            </a:pPr>
            <a:r>
              <a:rPr lang="en-US" sz="2800" b="1" u="sng" dirty="0" smtClean="0">
                <a:solidFill>
                  <a:schemeClr val="tx2"/>
                </a:solidFill>
              </a:rPr>
              <a:t>Blood Loss</a:t>
            </a:r>
            <a:r>
              <a:rPr lang="en-US" sz="2800" b="1" dirty="0" smtClean="0">
                <a:solidFill>
                  <a:schemeClr val="tx2"/>
                </a:solidFill>
              </a:rPr>
              <a:t>:</a:t>
            </a:r>
            <a:r>
              <a:rPr lang="en-US" sz="2800" dirty="0" smtClean="0"/>
              <a:t>  500ml x 3 = 1500ml</a:t>
            </a:r>
          </a:p>
          <a:p>
            <a:pPr>
              <a:buSzTx/>
              <a:buFontTx/>
              <a:buChar char="•"/>
              <a:defRPr/>
            </a:pPr>
            <a:r>
              <a:rPr lang="en-US" sz="2800" b="1" u="sng" dirty="0" smtClean="0"/>
              <a:t>Total</a:t>
            </a:r>
            <a:r>
              <a:rPr lang="en-US" sz="2800" dirty="0" smtClean="0"/>
              <a:t> = 2200+360+1440+1500=5500mls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Intravenous Fluids: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828800"/>
            <a:ext cx="8743950" cy="2590800"/>
          </a:xfrm>
        </p:spPr>
        <p:txBody>
          <a:bodyPr/>
          <a:lstStyle/>
          <a:p>
            <a:pPr>
              <a:buSzTx/>
              <a:buFontTx/>
              <a:buChar char="•"/>
              <a:defRPr/>
            </a:pPr>
            <a:r>
              <a:rPr lang="en-US" smtClean="0"/>
              <a:t>Conventional Crystalloids</a:t>
            </a:r>
          </a:p>
          <a:p>
            <a:pPr>
              <a:buSzTx/>
              <a:buFontTx/>
              <a:buChar char="•"/>
              <a:defRPr/>
            </a:pPr>
            <a:r>
              <a:rPr lang="en-US" smtClean="0"/>
              <a:t>Colloids</a:t>
            </a:r>
          </a:p>
          <a:p>
            <a:pPr>
              <a:buSzTx/>
              <a:buFontTx/>
              <a:buChar char="•"/>
              <a:defRPr/>
            </a:pPr>
            <a:r>
              <a:rPr lang="en-US" smtClean="0"/>
              <a:t>Hypertonic Solutions</a:t>
            </a:r>
          </a:p>
          <a:p>
            <a:pPr>
              <a:buSzTx/>
              <a:buFontTx/>
              <a:buChar char="•"/>
              <a:defRPr/>
            </a:pPr>
            <a:r>
              <a:rPr lang="en-US" smtClean="0"/>
              <a:t>Blood/blood products and blood substitutes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Crystalloids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844675"/>
            <a:ext cx="8743950" cy="4105275"/>
          </a:xfrm>
        </p:spPr>
        <p:txBody>
          <a:bodyPr/>
          <a:lstStyle/>
          <a:p>
            <a:pPr>
              <a:buSzTx/>
              <a:buFontTx/>
              <a:buChar char="•"/>
              <a:defRPr/>
            </a:pPr>
            <a:r>
              <a:rPr lang="en-US" dirty="0" smtClean="0"/>
              <a:t>Combination of </a:t>
            </a:r>
            <a:r>
              <a:rPr lang="en-US" b="1" u="sng" dirty="0" smtClean="0"/>
              <a:t>water and electrolytes</a:t>
            </a:r>
          </a:p>
          <a:p>
            <a:pPr lvl="1">
              <a:buClrTx/>
              <a:buFontTx/>
              <a:buChar char="-"/>
              <a:defRPr/>
            </a:pPr>
            <a:r>
              <a:rPr lang="en-US" dirty="0" smtClean="0"/>
              <a:t>Balanced salt solution: electrolyte composition and osmolality similar to plasma; example: lactated Ringer</a:t>
            </a:r>
          </a:p>
          <a:p>
            <a:pPr lvl="1">
              <a:buClrTx/>
              <a:buFontTx/>
              <a:buChar char="-"/>
              <a:defRPr/>
            </a:pPr>
            <a:endParaRPr lang="en-US" dirty="0" smtClean="0"/>
          </a:p>
          <a:p>
            <a:pPr lvl="1">
              <a:buClrTx/>
              <a:buFontTx/>
              <a:buChar char="-"/>
              <a:defRPr/>
            </a:pPr>
            <a:r>
              <a:rPr lang="en-US" dirty="0" smtClean="0"/>
              <a:t>Hypotonic salt solution: electrolyte composition lower than that of plasma; example: D</a:t>
            </a:r>
            <a:r>
              <a:rPr lang="en-US" sz="2900" baseline="-25000" dirty="0" smtClean="0"/>
              <a:t>5</a:t>
            </a:r>
            <a:r>
              <a:rPr lang="en-US" dirty="0" smtClean="0"/>
              <a:t>W.</a:t>
            </a:r>
          </a:p>
          <a:p>
            <a:pPr lvl="1">
              <a:buClrTx/>
              <a:buFontTx/>
              <a:buChar char="-"/>
              <a:defRPr/>
            </a:pPr>
            <a:endParaRPr lang="en-US" dirty="0" smtClean="0"/>
          </a:p>
          <a:p>
            <a:pPr lvl="1">
              <a:buClrTx/>
              <a:buFontTx/>
              <a:buChar char="-"/>
              <a:defRPr/>
            </a:pPr>
            <a:r>
              <a:rPr lang="en-US" dirty="0" smtClean="0"/>
              <a:t>Hypertonic salt solution: 2.7% </a:t>
            </a:r>
            <a:r>
              <a:rPr lang="en-US" dirty="0" err="1" smtClean="0"/>
              <a:t>NaCl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Total Body Water (TBW)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2205038"/>
            <a:ext cx="8743950" cy="3600450"/>
          </a:xfrm>
        </p:spPr>
        <p:txBody>
          <a:bodyPr/>
          <a:lstStyle/>
          <a:p>
            <a:pPr>
              <a:buSzTx/>
              <a:buFontTx/>
              <a:buChar char="•"/>
              <a:defRPr/>
            </a:pPr>
            <a:r>
              <a:rPr lang="en-US" b="1" smtClean="0"/>
              <a:t>Varies with age, gender</a:t>
            </a:r>
          </a:p>
          <a:p>
            <a:pPr>
              <a:buSzTx/>
              <a:buFontTx/>
              <a:buChar char="•"/>
              <a:defRPr/>
            </a:pPr>
            <a:r>
              <a:rPr lang="en-US" b="1" smtClean="0">
                <a:solidFill>
                  <a:schemeClr val="tx2"/>
                </a:solidFill>
              </a:rPr>
              <a:t>55%</a:t>
            </a:r>
            <a:r>
              <a:rPr lang="en-US" b="1" smtClean="0"/>
              <a:t> body weight in males</a:t>
            </a:r>
          </a:p>
          <a:p>
            <a:pPr>
              <a:buSzTx/>
              <a:buFontTx/>
              <a:buChar char="•"/>
              <a:defRPr/>
            </a:pPr>
            <a:r>
              <a:rPr lang="en-US" b="1" smtClean="0">
                <a:solidFill>
                  <a:schemeClr val="tx2"/>
                </a:solidFill>
              </a:rPr>
              <a:t>45%</a:t>
            </a:r>
            <a:r>
              <a:rPr lang="en-US" b="1" smtClean="0"/>
              <a:t> body weight in females</a:t>
            </a:r>
          </a:p>
          <a:p>
            <a:pPr>
              <a:buSzTx/>
              <a:buFontTx/>
              <a:buChar char="•"/>
              <a:defRPr/>
            </a:pPr>
            <a:r>
              <a:rPr lang="en-US" b="1" smtClean="0">
                <a:solidFill>
                  <a:schemeClr val="tx2"/>
                </a:solidFill>
              </a:rPr>
              <a:t>80%</a:t>
            </a:r>
            <a:r>
              <a:rPr lang="en-US" b="1" smtClean="0"/>
              <a:t> body weight in infants</a:t>
            </a:r>
          </a:p>
          <a:p>
            <a:pPr>
              <a:buSzTx/>
              <a:buFontTx/>
              <a:buChar char="•"/>
              <a:defRPr/>
            </a:pPr>
            <a:r>
              <a:rPr lang="en-US" b="1" smtClean="0"/>
              <a:t>Less in obese: fat contains little water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rgbClr val="FFFF00"/>
                </a:solidFill>
              </a:rPr>
              <a:t>Crystalloids in trauma</a:t>
            </a:r>
            <a:br>
              <a:rPr lang="en-US" sz="3200" b="1" smtClean="0">
                <a:solidFill>
                  <a:srgbClr val="FFFF00"/>
                </a:solidFill>
              </a:rPr>
            </a:br>
            <a:r>
              <a:rPr lang="en-US" sz="3200" b="1" smtClean="0">
                <a:solidFill>
                  <a:srgbClr val="FFFF00"/>
                </a:solidFill>
              </a:rPr>
              <a:t>Advantages: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50" y="1600200"/>
            <a:ext cx="4543425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-</a:t>
            </a:r>
            <a:r>
              <a:rPr lang="en-US" sz="2000" b="1" dirty="0" smtClean="0"/>
              <a:t>Balanced electrolyte solution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-Easy to administer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-No risk of adverse reactions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-No disturbance of </a:t>
            </a:r>
            <a:r>
              <a:rPr lang="en-US" sz="2000" b="1" dirty="0" err="1" smtClean="0"/>
              <a:t>hemostasis</a:t>
            </a:r>
            <a:endParaRPr lang="en-US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-Promote </a:t>
            </a:r>
            <a:r>
              <a:rPr lang="en-US" sz="2000" b="1" dirty="0" err="1" smtClean="0"/>
              <a:t>diuresis</a:t>
            </a:r>
            <a:endParaRPr lang="en-US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-Inexpensive</a:t>
            </a:r>
          </a:p>
        </p:txBody>
      </p:sp>
      <p:sp>
        <p:nvSpPr>
          <p:cNvPr id="17412" name="Content Placeholder 6"/>
          <p:cNvSpPr>
            <a:spLocks noGrp="1"/>
          </p:cNvSpPr>
          <p:nvPr>
            <p:ph sz="half" idx="2"/>
          </p:nvPr>
        </p:nvSpPr>
        <p:spPr>
          <a:xfrm>
            <a:off x="5229225" y="1600200"/>
            <a:ext cx="4543425" cy="4530725"/>
          </a:xfrm>
        </p:spPr>
        <p:txBody>
          <a:bodyPr/>
          <a:lstStyle/>
          <a:p>
            <a:pPr eaLnBrk="1" hangingPunct="1">
              <a:defRPr/>
            </a:pPr>
            <a:endParaRPr lang="ar-S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Crystalloids   </a:t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</a:rPr>
              <a:t>Disadvantages: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50" y="1600200"/>
            <a:ext cx="5565775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-</a:t>
            </a:r>
            <a:r>
              <a:rPr lang="en-US" sz="2400" b="1" dirty="0" smtClean="0"/>
              <a:t>Poor plasma volume support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smtClean="0"/>
              <a:t>-Large quantities needed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smtClean="0"/>
              <a:t>-Risk of Hypothermia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smtClean="0"/>
              <a:t>-Reduced plasma oncotic pressure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smtClean="0"/>
              <a:t>-Risk of edema</a:t>
            </a:r>
          </a:p>
        </p:txBody>
      </p:sp>
      <p:sp>
        <p:nvSpPr>
          <p:cNvPr id="18436" name="Content Placeholder 6"/>
          <p:cNvSpPr>
            <a:spLocks noGrp="1"/>
          </p:cNvSpPr>
          <p:nvPr>
            <p:ph sz="half" idx="2"/>
          </p:nvPr>
        </p:nvSpPr>
        <p:spPr>
          <a:xfrm>
            <a:off x="5229225" y="1600200"/>
            <a:ext cx="4543425" cy="4530725"/>
          </a:xfrm>
        </p:spPr>
        <p:txBody>
          <a:bodyPr/>
          <a:lstStyle/>
          <a:p>
            <a:pPr eaLnBrk="1" hangingPunct="1">
              <a:defRPr/>
            </a:pPr>
            <a:endParaRPr lang="ar-S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Tonicity of the fluids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>
          <a:xfrm>
            <a:off x="463550" y="1828800"/>
            <a:ext cx="9504363" cy="4121150"/>
          </a:xfrm>
        </p:spPr>
        <p:txBody>
          <a:bodyPr/>
          <a:lstStyle/>
          <a:p>
            <a:pPr>
              <a:buSzTx/>
              <a:buFontTx/>
              <a:buChar char="•"/>
              <a:defRPr/>
            </a:pPr>
            <a:r>
              <a:rPr lang="en-US" sz="2800" dirty="0" smtClean="0"/>
              <a:t>Cells can be exposed to three types of solutions in the body</a:t>
            </a:r>
          </a:p>
          <a:p>
            <a:pPr>
              <a:buSzTx/>
              <a:buFontTx/>
              <a:buChar char="•"/>
              <a:defRPr/>
            </a:pPr>
            <a:r>
              <a:rPr lang="en-US" sz="2800" b="1" dirty="0" smtClean="0"/>
              <a:t>Isotonic : </a:t>
            </a:r>
            <a:r>
              <a:rPr lang="en-US" sz="2800" dirty="0" smtClean="0"/>
              <a:t>solute concentration is the same out and inside the cell</a:t>
            </a:r>
          </a:p>
          <a:p>
            <a:pPr>
              <a:buSzTx/>
              <a:buFontTx/>
              <a:buChar char="•"/>
              <a:defRPr/>
            </a:pPr>
            <a:r>
              <a:rPr lang="en-US" sz="2800" b="1" dirty="0" smtClean="0"/>
              <a:t>Hypotonic : </a:t>
            </a:r>
            <a:r>
              <a:rPr lang="en-US" sz="2800" dirty="0" smtClean="0"/>
              <a:t>more</a:t>
            </a:r>
            <a:r>
              <a:rPr lang="en-US" sz="2800" b="1" dirty="0"/>
              <a:t> </a:t>
            </a:r>
            <a:r>
              <a:rPr lang="en-US" sz="2800" dirty="0" smtClean="0"/>
              <a:t>solutes inside the cells than outside</a:t>
            </a:r>
          </a:p>
          <a:p>
            <a:pPr>
              <a:buSzTx/>
              <a:buFontTx/>
              <a:buChar char="•"/>
              <a:defRPr/>
            </a:pPr>
            <a:r>
              <a:rPr lang="en-US" sz="2800" b="1" dirty="0" smtClean="0"/>
              <a:t>Hypertonic : </a:t>
            </a:r>
            <a:r>
              <a:rPr lang="en-US" sz="2800" dirty="0" smtClean="0"/>
              <a:t>more solutes outside the cell than inside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Fluid movement as per tonicity </a:t>
            </a:r>
            <a:endParaRPr lang="en-US" dirty="0"/>
          </a:p>
        </p:txBody>
      </p:sp>
      <p:pic>
        <p:nvPicPr>
          <p:cNvPr id="2662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1250" y="1916113"/>
            <a:ext cx="8064500" cy="410527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Hypertonic Solutions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828800"/>
            <a:ext cx="8743950" cy="4121150"/>
          </a:xfrm>
        </p:spPr>
        <p:txBody>
          <a:bodyPr/>
          <a:lstStyle/>
          <a:p>
            <a:pPr>
              <a:buSzTx/>
              <a:buFontTx/>
              <a:buChar char="•"/>
              <a:defRPr/>
            </a:pPr>
            <a:r>
              <a:rPr lang="en-US" sz="2800" dirty="0" smtClean="0"/>
              <a:t>Fluids containing sodium concentrations greater than normal saline.</a:t>
            </a:r>
          </a:p>
          <a:p>
            <a:pPr>
              <a:buSzTx/>
              <a:buFontTx/>
              <a:buChar char="•"/>
              <a:defRPr/>
            </a:pPr>
            <a:endParaRPr lang="en-US" sz="2800" dirty="0" smtClean="0"/>
          </a:p>
          <a:p>
            <a:pPr>
              <a:buSzTx/>
              <a:buFontTx/>
              <a:buChar char="•"/>
              <a:defRPr/>
            </a:pPr>
            <a:r>
              <a:rPr lang="en-US" sz="2800" dirty="0" smtClean="0"/>
              <a:t>Available in 1.8%, 2.7%,  3%, 5%, 7.5%, 10% solutions.</a:t>
            </a:r>
          </a:p>
          <a:p>
            <a:pPr>
              <a:buSzTx/>
              <a:buFontTx/>
              <a:buChar char="•"/>
              <a:defRPr/>
            </a:pPr>
            <a:endParaRPr lang="en-US" sz="2800" dirty="0" smtClean="0"/>
          </a:p>
          <a:p>
            <a:pPr>
              <a:buSzTx/>
              <a:buFontTx/>
              <a:buChar char="•"/>
              <a:defRPr/>
            </a:pPr>
            <a:r>
              <a:rPr lang="en-US" sz="2800" b="1" dirty="0" err="1" smtClean="0"/>
              <a:t>Hyperosmolarity</a:t>
            </a:r>
            <a:r>
              <a:rPr lang="en-US" sz="2800" b="1" dirty="0" smtClean="0"/>
              <a:t> </a:t>
            </a:r>
            <a:r>
              <a:rPr lang="en-US" sz="2800" dirty="0" smtClean="0"/>
              <a:t>creates a gradient that draws water out of cells; therefore, cellular dehydration is a potential problem.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Hypertonic saline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803275" y="2276475"/>
            <a:ext cx="8743950" cy="4032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Advantages: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-Small volume for resuscitation.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-Osmotic effect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-Direct vasodilator effect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-Increase MAP, CO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-Increase renal, mesenteric, splanchnic, coronary blood flow.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Hypertonic saline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Disadvantages: </a:t>
            </a:r>
          </a:p>
          <a:p>
            <a:pPr marL="514350" indent="-51435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 smtClean="0"/>
              <a:t>increase hemorrhage from open vessels.</a:t>
            </a:r>
          </a:p>
          <a:p>
            <a:pPr marL="514350" indent="-51435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 err="1" smtClean="0"/>
              <a:t>Hypernatremia</a:t>
            </a:r>
            <a:endParaRPr lang="en-US" dirty="0" smtClean="0"/>
          </a:p>
          <a:p>
            <a:pPr marL="514350" indent="-51435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 err="1" smtClean="0"/>
              <a:t>Hyperchloremia</a:t>
            </a:r>
            <a:r>
              <a:rPr lang="en-US" dirty="0" smtClean="0"/>
              <a:t>. 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 smtClean="0"/>
              <a:t>Metabolic acidosis.</a:t>
            </a:r>
            <a:endParaRPr lang="en-US" u="sng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rgbClr val="FFFF00"/>
                </a:solidFill>
              </a:rPr>
              <a:t>Crystalloids</a:t>
            </a:r>
            <a:br>
              <a:rPr lang="en-US" sz="3200" b="1" smtClean="0">
                <a:solidFill>
                  <a:srgbClr val="FFFF00"/>
                </a:solidFill>
              </a:rPr>
            </a:br>
            <a:r>
              <a:rPr lang="en-US" sz="3200" b="1" smtClean="0">
                <a:solidFill>
                  <a:srgbClr val="FFFF00"/>
                </a:solidFill>
              </a:rPr>
              <a:t>Lactated Ringer's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828800"/>
            <a:ext cx="8743950" cy="44084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/>
              <a:t>Composition: </a:t>
            </a:r>
            <a:r>
              <a:rPr lang="en-US" sz="2800" dirty="0" smtClean="0"/>
              <a:t>Na 130, cl 109, K 4, ca 3, Lactate 28, </a:t>
            </a:r>
            <a:r>
              <a:rPr lang="en-US" sz="2800" dirty="0" err="1" smtClean="0"/>
              <a:t>Osmolarity</a:t>
            </a:r>
            <a:r>
              <a:rPr lang="en-US" sz="2800" dirty="0" smtClean="0"/>
              <a:t> 273 </a:t>
            </a:r>
            <a:r>
              <a:rPr lang="en-US" sz="2800" dirty="0" err="1" smtClean="0"/>
              <a:t>mosmol</a:t>
            </a:r>
            <a:r>
              <a:rPr lang="en-US" sz="2800" dirty="0" smtClean="0"/>
              <a:t>/l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-Sydney Ringer 1880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-Hartmann added Lactate=LR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-Minor advantage over </a:t>
            </a:r>
            <a:r>
              <a:rPr lang="en-US" sz="2800" dirty="0" err="1" smtClean="0"/>
              <a:t>NaCl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Disadvantages: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-Not to be used for dilution of blood (Ca citrate)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rgbClr val="FFFF00"/>
                </a:solidFill>
              </a:rPr>
              <a:t>Crystalloids</a:t>
            </a:r>
            <a:br>
              <a:rPr lang="en-US" sz="3200" b="1" smtClean="0">
                <a:solidFill>
                  <a:srgbClr val="FFFF00"/>
                </a:solidFill>
              </a:rPr>
            </a:br>
            <a:r>
              <a:rPr lang="en-US" sz="3200" b="1" smtClean="0">
                <a:solidFill>
                  <a:srgbClr val="FFFF00"/>
                </a:solidFill>
              </a:rPr>
              <a:t>Dextrose 5%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828800"/>
            <a:ext cx="8743950" cy="325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/>
              <a:t>Composition: 50 gm /liter,  provides 170 kcal /liter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/>
              <a:t>Disadvantages: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/>
              <a:t>-enhance CO2 production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/>
              <a:t>-enhance lactate 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1971675" y="0"/>
            <a:ext cx="6257925" cy="533400"/>
          </a:xfrm>
        </p:spPr>
        <p:txBody>
          <a:bodyPr/>
          <a:lstStyle/>
          <a:p>
            <a:pPr>
              <a:defRPr/>
            </a:pPr>
            <a:r>
              <a:rPr lang="en-US" sz="4000" b="1" smtClean="0"/>
              <a:t>Composition</a:t>
            </a:r>
            <a:endParaRPr lang="en-US" b="1" smtClean="0"/>
          </a:p>
        </p:txBody>
      </p:sp>
      <p:graphicFrame>
        <p:nvGraphicFramePr>
          <p:cNvPr id="1026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905000" y="944563"/>
          <a:ext cx="6375400" cy="4968875"/>
        </p:xfrm>
        <a:graphic>
          <a:graphicData uri="http://schemas.openxmlformats.org/presentationml/2006/ole">
            <p:oleObj spid="_x0000_s1026" name="Document" r:id="rId3" imgW="7498008" imgH="6476928" progId="Word.Documen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00063"/>
            <a:ext cx="9596438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Colloids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828800"/>
            <a:ext cx="8743950" cy="3276600"/>
          </a:xfrm>
        </p:spPr>
        <p:txBody>
          <a:bodyPr/>
          <a:lstStyle/>
          <a:p>
            <a:pPr>
              <a:buSzTx/>
              <a:buFontTx/>
              <a:buChar char="•"/>
              <a:defRPr/>
            </a:pPr>
            <a:r>
              <a:rPr lang="en-US" smtClean="0"/>
              <a:t>Fluids containing </a:t>
            </a:r>
            <a:r>
              <a:rPr lang="en-US" b="1" u="sng" smtClean="0"/>
              <a:t>molecules </a:t>
            </a:r>
            <a:r>
              <a:rPr lang="en-US" smtClean="0"/>
              <a:t>sufficiently large enough to prevent transfer across capillary membranes.</a:t>
            </a:r>
          </a:p>
          <a:p>
            <a:pPr>
              <a:buSzTx/>
              <a:buFontTx/>
              <a:buChar char="•"/>
              <a:defRPr/>
            </a:pPr>
            <a:r>
              <a:rPr lang="en-US" smtClean="0"/>
              <a:t>Solutions stay in the space into which they are infused.</a:t>
            </a:r>
          </a:p>
          <a:p>
            <a:pPr>
              <a:buSzTx/>
              <a:buFontTx/>
              <a:buChar char="•"/>
              <a:defRPr/>
            </a:pPr>
            <a:r>
              <a:rPr lang="en-US" smtClean="0"/>
              <a:t>Examples: hetastarch (Hespan), albumin, dextran.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FFFF00"/>
                </a:solidFill>
              </a:rPr>
              <a:t>Colloids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Advantages: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-Prolonged plasma volume support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-Moderate volume needed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-minimal risk of tissue edema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-enhances microvascular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Colloids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</a:rPr>
              <a:t>Disadvantages: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smtClean="0"/>
              <a:t>Risk of volume overload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Adverse effect on </a:t>
            </a:r>
            <a:r>
              <a:rPr lang="en-US" dirty="0" err="1" smtClean="0"/>
              <a:t>haemostasis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Anaphylactic reaction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Expensive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Crystalloids versus colloids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/>
              <a:t>    </a:t>
            </a:r>
            <a:r>
              <a:rPr lang="en-US" sz="2800" b="1" dirty="0" err="1">
                <a:solidFill>
                  <a:srgbClr val="FFC000"/>
                </a:solidFill>
              </a:rPr>
              <a:t>C</a:t>
            </a:r>
            <a:r>
              <a:rPr lang="en-US" sz="2800" b="1" dirty="0" err="1" smtClean="0">
                <a:solidFill>
                  <a:srgbClr val="FFC000"/>
                </a:solidFill>
              </a:rPr>
              <a:t>haractor</a:t>
            </a:r>
            <a:r>
              <a:rPr lang="en-US" sz="2800" b="1" dirty="0" smtClean="0"/>
              <a:t>               </a:t>
            </a:r>
            <a:r>
              <a:rPr lang="en-US" sz="2800" b="1" dirty="0" smtClean="0">
                <a:solidFill>
                  <a:srgbClr val="FFFF00"/>
                </a:solidFill>
              </a:rPr>
              <a:t>Crystalloids           Colloids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/>
              <a:t>In the vein                  Poor                    Good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err="1" smtClean="0"/>
              <a:t>Hemody</a:t>
            </a:r>
            <a:r>
              <a:rPr lang="en-US" sz="2800" b="1" dirty="0" smtClean="0"/>
              <a:t>. Stability      Transient           Prolong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/>
              <a:t>Infusion volume         Large                  Moderate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/>
              <a:t>Plasma COP              Reduced              Maintain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/>
              <a:t>Tissue edema             Obvious               Insignificant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/>
              <a:t>Anaphylaxis              Non-exist              low-mod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/>
              <a:t>Cost                            Inexpensive          Expensive</a:t>
            </a:r>
          </a:p>
        </p:txBody>
      </p:sp>
      <p:pic>
        <p:nvPicPr>
          <p:cNvPr id="35844" name="Picture 4" descr="drip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64688" y="0"/>
            <a:ext cx="7223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SC000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381000"/>
            <a:ext cx="8915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152400"/>
            <a:ext cx="8829675" cy="12192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Assessment of fluid status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2565400"/>
            <a:ext cx="8829675" cy="33274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sz="2800" dirty="0" smtClean="0"/>
              <a:t>1. Urine Output: at least 1.0 ml/kg/hour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sz="2800" dirty="0" smtClean="0"/>
              <a:t>2. Vital Signs:  Blood pressure and heart rate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sz="2800" dirty="0" smtClean="0"/>
              <a:t>3. Physical Assessment:  texture of skin and mucous membranes;  thirst in an awake patient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sz="2800" dirty="0" smtClean="0"/>
              <a:t>4. Invasive monitoring;  CVP  may be used as a guide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sz="2800" dirty="0" smtClean="0"/>
              <a:t>5. Laboratory tests:  periodic monitoring of hemoglobin and hematocrit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743950" cy="1143000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Summary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066800"/>
            <a:ext cx="8743950" cy="5602288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dirty="0" smtClean="0"/>
              <a:t>Fluid therapy is critically important during the perioperative period.</a:t>
            </a:r>
          </a:p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endParaRPr lang="en-US" dirty="0" smtClean="0"/>
          </a:p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dirty="0" smtClean="0"/>
              <a:t>The most important goal is to maintain hemodynamic stability and protect vital organs from </a:t>
            </a:r>
            <a:r>
              <a:rPr lang="en-US" dirty="0" err="1" smtClean="0"/>
              <a:t>hypoperfusion</a:t>
            </a:r>
            <a:r>
              <a:rPr lang="en-US" dirty="0" smtClean="0"/>
              <a:t> (heart, liver, brain, kidneys).</a:t>
            </a:r>
          </a:p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endParaRPr lang="en-US" dirty="0" smtClean="0"/>
          </a:p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dirty="0" smtClean="0"/>
              <a:t>All sources of fluid losses must be accounted for.</a:t>
            </a:r>
          </a:p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endParaRPr lang="en-US" dirty="0" smtClean="0"/>
          </a:p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dirty="0" smtClean="0"/>
              <a:t>Good fluid management goes a long way toward preventing problems.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914400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Transfusion Therapy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8743950" cy="4114800"/>
          </a:xfrm>
        </p:spPr>
        <p:txBody>
          <a:bodyPr/>
          <a:lstStyle/>
          <a:p>
            <a:pPr lvl="1">
              <a:buClrTx/>
              <a:buFont typeface="Monotype Sorts" pitchFamily="2" charset="2"/>
              <a:buNone/>
              <a:defRPr/>
            </a:pPr>
            <a:endParaRPr lang="en-US" smtClean="0">
              <a:solidFill>
                <a:schemeClr val="tx2"/>
              </a:solidFill>
            </a:endParaRPr>
          </a:p>
          <a:p>
            <a:pPr lvl="1">
              <a:buClrTx/>
              <a:buFont typeface="Monotype Sorts" pitchFamily="2" charset="2"/>
              <a:buNone/>
              <a:defRPr/>
            </a:pPr>
            <a:r>
              <a:rPr lang="en-US" smtClean="0">
                <a:solidFill>
                  <a:schemeClr val="tx2"/>
                </a:solidFill>
              </a:rPr>
              <a:t>-</a:t>
            </a:r>
            <a:r>
              <a:rPr lang="en-US" smtClean="0"/>
              <a:t>  </a:t>
            </a:r>
            <a:r>
              <a:rPr lang="en-US" b="1" u="sng" smtClean="0">
                <a:solidFill>
                  <a:schemeClr val="tx2"/>
                </a:solidFill>
              </a:rPr>
              <a:t>60% of transfusions occur perioperatively.</a:t>
            </a:r>
          </a:p>
          <a:p>
            <a:pPr lvl="1">
              <a:buClrTx/>
              <a:buFont typeface="Monotype Sorts" pitchFamily="2" charset="2"/>
              <a:buNone/>
              <a:defRPr/>
            </a:pPr>
            <a:r>
              <a:rPr lang="en-US" smtClean="0">
                <a:solidFill>
                  <a:schemeClr val="tx2"/>
                </a:solidFill>
              </a:rPr>
              <a:t>-</a:t>
            </a:r>
            <a:r>
              <a:rPr lang="en-US" smtClean="0"/>
              <a:t>  responsibility of transfusing perioperatively is with the anesthesiologist.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762000"/>
          </a:xfrm>
        </p:spPr>
        <p:txBody>
          <a:bodyPr/>
          <a:lstStyle/>
          <a:p>
            <a:pPr>
              <a:defRPr/>
            </a:pPr>
            <a:r>
              <a:rPr lang="en-US" smtClean="0"/>
              <a:t>Blood Groups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8743950" cy="3352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smtClean="0"/>
              <a:t>			</a:t>
            </a:r>
            <a:r>
              <a:rPr lang="en-US" sz="2000" smtClean="0"/>
              <a:t>Antigen on	 Plasma 		    </a:t>
            </a:r>
            <a:r>
              <a:rPr lang="en-US" sz="2000" u="sng" smtClean="0"/>
              <a:t>Incidence</a:t>
            </a:r>
            <a:endParaRPr lang="en-US" sz="2000" smtClean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u="sng" smtClean="0"/>
              <a:t>Blood Group</a:t>
            </a:r>
            <a:r>
              <a:rPr lang="en-US" sz="2000" smtClean="0"/>
              <a:t>        </a:t>
            </a:r>
            <a:r>
              <a:rPr lang="en-US" sz="2000" u="sng" smtClean="0"/>
              <a:t>erythrocyte	Antibodies	White	African-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smtClean="0"/>
              <a:t>								</a:t>
            </a:r>
            <a:r>
              <a:rPr lang="en-US" sz="2000" u="sng" smtClean="0"/>
              <a:t>Americans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smtClean="0"/>
              <a:t>A			A		Anti-B		40%	27%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smtClean="0"/>
              <a:t>B			B		Anti-A		11	20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smtClean="0"/>
              <a:t>AB		AB		None		4	4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smtClean="0"/>
              <a:t>O			None		Anti-A		45	49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smtClean="0"/>
              <a:t>					Anti-B				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smtClean="0"/>
              <a:t>Rh			Rh				42	17</a:t>
            </a:r>
            <a:endParaRPr lang="en-US" sz="2000" u="sn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Type and Screen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828800"/>
            <a:ext cx="8743950" cy="3581400"/>
          </a:xfrm>
        </p:spPr>
        <p:txBody>
          <a:bodyPr/>
          <a:lstStyle/>
          <a:p>
            <a:pPr>
              <a:buSzTx/>
              <a:buFontTx/>
              <a:buChar char="•"/>
              <a:defRPr/>
            </a:pPr>
            <a:r>
              <a:rPr lang="en-US" dirty="0" smtClean="0"/>
              <a:t>Donated blood that has been tested for ABO/Rh antigens and screened for common antibodies (not mixed with recipient blood).</a:t>
            </a:r>
          </a:p>
          <a:p>
            <a:pPr lvl="1">
              <a:buClrTx/>
              <a:buSzTx/>
              <a:buFontTx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- </a:t>
            </a:r>
            <a:r>
              <a:rPr lang="en-US" dirty="0" smtClean="0"/>
              <a:t> Used when usage of blood is unlikely, but needs to be available (hysterectomy).</a:t>
            </a:r>
          </a:p>
          <a:p>
            <a:pPr lvl="1">
              <a:buClrTx/>
              <a:buSzTx/>
              <a:buFontTx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-</a:t>
            </a:r>
            <a:r>
              <a:rPr lang="en-US" dirty="0" smtClean="0"/>
              <a:t>  Chance of hemolytic reaction: 1:10,000.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solidFill>
                  <a:srgbClr val="FFFF00"/>
                </a:solidFill>
              </a:rPr>
              <a:t>Final Goals of Fluid resuscitation</a:t>
            </a:r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 smtClean="0"/>
              <a:t>- </a:t>
            </a:r>
            <a:r>
              <a:rPr lang="en-US" sz="2800" dirty="0" smtClean="0"/>
              <a:t>Achievement of normovolemia&amp; hemodynamic  stability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/>
              <a:t>- Correction of major acid-base disturbances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/>
              <a:t>- Compensation of internal fluid fluxes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/>
              <a:t>- Improvement of microvascular blood flow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/>
              <a:t>- Prevention of cascade system activation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/>
              <a:t>- Normalization of O2 delivery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/>
              <a:t>- Prevention of reperfusion cellular injury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/>
              <a:t>- Achievement of adequate urine output 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800975" cy="838200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Cross Match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066800"/>
            <a:ext cx="8582025" cy="4191000"/>
          </a:xfrm>
        </p:spPr>
        <p:txBody>
          <a:bodyPr/>
          <a:lstStyle/>
          <a:p>
            <a:pPr>
              <a:buClr>
                <a:schemeClr val="accent1"/>
              </a:buClr>
              <a:buSzTx/>
              <a:buFontTx/>
              <a:buChar char="•"/>
              <a:defRPr/>
            </a:pPr>
            <a:r>
              <a:rPr lang="en-US" sz="2800" dirty="0" smtClean="0"/>
              <a:t>Major:</a:t>
            </a:r>
          </a:p>
          <a:p>
            <a:pPr lvl="1">
              <a:buClrTx/>
              <a:buFont typeface="Monotype Sorts" pitchFamily="2" charset="2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-</a:t>
            </a:r>
            <a:r>
              <a:rPr lang="en-US" sz="2400" dirty="0" smtClean="0"/>
              <a:t>  </a:t>
            </a:r>
            <a:r>
              <a:rPr lang="en-US" sz="2400" b="1" dirty="0" smtClean="0">
                <a:solidFill>
                  <a:schemeClr val="tx2"/>
                </a:solidFill>
              </a:rPr>
              <a:t>Donor’s erythrocytes incubated with recipients plasma</a:t>
            </a:r>
          </a:p>
          <a:p>
            <a:pPr>
              <a:buSzTx/>
              <a:buFontTx/>
              <a:buChar char="•"/>
              <a:defRPr/>
            </a:pPr>
            <a:r>
              <a:rPr lang="en-US" sz="2800" dirty="0" smtClean="0"/>
              <a:t>Minor:</a:t>
            </a:r>
          </a:p>
          <a:p>
            <a:pPr lvl="1">
              <a:buClrTx/>
              <a:buFont typeface="Monotype Sorts" pitchFamily="2" charset="2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-</a:t>
            </a:r>
            <a:r>
              <a:rPr lang="en-US" sz="2400" dirty="0" smtClean="0"/>
              <a:t>  Donor’s plasma incubated with recipients erythrocytes</a:t>
            </a:r>
          </a:p>
          <a:p>
            <a:pPr>
              <a:buSzTx/>
              <a:buFontTx/>
              <a:buChar char="•"/>
              <a:defRPr/>
            </a:pPr>
            <a:r>
              <a:rPr lang="en-US" sz="2800" dirty="0" smtClean="0"/>
              <a:t>Agglutination:</a:t>
            </a:r>
          </a:p>
          <a:p>
            <a:pPr lvl="1">
              <a:buClrTx/>
              <a:buFont typeface="Monotype Sorts" pitchFamily="2" charset="2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-</a:t>
            </a:r>
            <a:r>
              <a:rPr lang="en-US" sz="2400" dirty="0" smtClean="0"/>
              <a:t>  Occurs if either is incompatible</a:t>
            </a:r>
          </a:p>
          <a:p>
            <a:pPr>
              <a:buSzTx/>
              <a:buFontTx/>
              <a:buChar char="•"/>
              <a:defRPr/>
            </a:pPr>
            <a:r>
              <a:rPr lang="en-US" sz="2800" dirty="0" smtClean="0"/>
              <a:t>Type Specific:</a:t>
            </a:r>
          </a:p>
          <a:p>
            <a:pPr lvl="1">
              <a:buClrTx/>
              <a:buFont typeface="Monotype Sorts" pitchFamily="2" charset="2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-</a:t>
            </a:r>
            <a:r>
              <a:rPr lang="en-US" sz="2400" dirty="0" smtClean="0"/>
              <a:t>  Only ABO-Rh determined;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Screening before transfusion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Various bacterial and viral screening </a:t>
            </a:r>
          </a:p>
          <a:p>
            <a:pPr>
              <a:defRPr/>
            </a:pPr>
            <a:r>
              <a:rPr lang="en-US" dirty="0" smtClean="0"/>
              <a:t>Hepatitis B</a:t>
            </a:r>
          </a:p>
          <a:p>
            <a:pPr>
              <a:defRPr/>
            </a:pPr>
            <a:r>
              <a:rPr lang="en-US" dirty="0" smtClean="0"/>
              <a:t>Hepatitis C</a:t>
            </a:r>
          </a:p>
          <a:p>
            <a:pPr>
              <a:defRPr/>
            </a:pPr>
            <a:r>
              <a:rPr lang="en-US" dirty="0" smtClean="0"/>
              <a:t>HIV 1</a:t>
            </a:r>
          </a:p>
          <a:p>
            <a:pPr>
              <a:defRPr/>
            </a:pPr>
            <a:r>
              <a:rPr lang="en-US" dirty="0" smtClean="0"/>
              <a:t>HIV 2</a:t>
            </a:r>
          </a:p>
          <a:p>
            <a:pPr>
              <a:defRPr/>
            </a:pPr>
            <a:r>
              <a:rPr lang="en-US" dirty="0" smtClean="0"/>
              <a:t>Syphilis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Blood </a:t>
            </a:r>
            <a:r>
              <a:rPr lang="en-US" dirty="0" smtClean="0"/>
              <a:t>Components</a:t>
            </a:r>
            <a:br>
              <a:rPr lang="en-US" dirty="0" smtClean="0"/>
            </a:br>
            <a:r>
              <a:rPr lang="en-US" dirty="0" smtClean="0"/>
              <a:t>Red Blood cells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n-US" sz="2800" dirty="0" smtClean="0"/>
              <a:t>All WBCs are removed</a:t>
            </a:r>
          </a:p>
          <a:p>
            <a:pPr marL="0" indent="0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n-US" sz="2800" dirty="0" smtClean="0"/>
              <a:t>Red cells are stored in a bag containing  CPD-A</a:t>
            </a:r>
          </a:p>
          <a:p>
            <a:pPr marL="0" indent="0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n-US" sz="2800" dirty="0" smtClean="0"/>
              <a:t>( Citrate – Phosphate – Dextrose – Adenine)</a:t>
            </a:r>
          </a:p>
          <a:p>
            <a:pPr marL="0" indent="0">
              <a:lnSpc>
                <a:spcPct val="80000"/>
              </a:lnSpc>
              <a:buFont typeface="Monotype Sorts" pitchFamily="2" charset="2"/>
              <a:buNone/>
              <a:defRPr/>
            </a:pPr>
            <a:endParaRPr lang="en-US" sz="2800" dirty="0"/>
          </a:p>
          <a:p>
            <a:pPr marL="0" indent="0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n-US" sz="2800" dirty="0" smtClean="0"/>
              <a:t>Shelf life is 35 days, store always at 2-6 degrees</a:t>
            </a:r>
          </a:p>
          <a:p>
            <a:pPr marL="0" indent="0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n-US" sz="2800" dirty="0" smtClean="0"/>
              <a:t>Use with in 30 min, and finish before 4 hours.</a:t>
            </a:r>
          </a:p>
          <a:p>
            <a:pPr marL="0" indent="0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n-US" sz="2800" dirty="0" smtClean="0"/>
              <a:t>Never store blood in domestic fridge </a:t>
            </a:r>
            <a:endParaRPr lang="en-US" sz="2800" dirty="0"/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685800" y="914400"/>
            <a:ext cx="600075" cy="533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Blood components</a:t>
            </a:r>
            <a:br>
              <a:rPr lang="en-US" dirty="0" smtClean="0"/>
            </a:br>
            <a:r>
              <a:rPr lang="en-US" dirty="0" smtClean="0"/>
              <a:t>platelets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 platelet deficiency and hemorrhagic disorders</a:t>
            </a:r>
          </a:p>
          <a:p>
            <a:pPr>
              <a:defRPr/>
            </a:pPr>
            <a:r>
              <a:rPr lang="en-US" dirty="0" smtClean="0"/>
              <a:t>Shelf life 5-6 days</a:t>
            </a:r>
          </a:p>
          <a:p>
            <a:pPr>
              <a:defRPr/>
            </a:pPr>
            <a:r>
              <a:rPr lang="en-US" dirty="0" smtClean="0"/>
              <a:t>Stored at 20 degrees, Do not refrigerate  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Blood components</a:t>
            </a:r>
            <a:br>
              <a:rPr lang="en-US" dirty="0" smtClean="0"/>
            </a:br>
            <a:r>
              <a:rPr lang="en-US" dirty="0" smtClean="0"/>
              <a:t>FFP and cryoprecipitate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Plasma frozen to -30 degrees with in 4 hours</a:t>
            </a:r>
          </a:p>
          <a:p>
            <a:pPr>
              <a:defRPr/>
            </a:pPr>
            <a:r>
              <a:rPr lang="en-US" dirty="0" smtClean="0"/>
              <a:t>It contains proteins, enzymes, hormones and electrolyte </a:t>
            </a:r>
          </a:p>
          <a:p>
            <a:pPr>
              <a:defRPr/>
            </a:pPr>
            <a:r>
              <a:rPr lang="en-US" dirty="0" smtClean="0"/>
              <a:t>Supplied at 4 degrees </a:t>
            </a:r>
          </a:p>
          <a:p>
            <a:pPr>
              <a:defRPr/>
            </a:pPr>
            <a:r>
              <a:rPr lang="en-US" dirty="0" smtClean="0"/>
              <a:t>Should be consumed as soon as possible (12 </a:t>
            </a:r>
            <a:r>
              <a:rPr lang="en-US" dirty="0" err="1" smtClean="0"/>
              <a:t>Hrs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smtClean="0"/>
              <a:t>Bacterial proliferation </a:t>
            </a:r>
          </a:p>
          <a:p>
            <a:pPr>
              <a:defRPr/>
            </a:pPr>
            <a:r>
              <a:rPr lang="en-US" dirty="0" smtClean="0"/>
              <a:t>Cryoprecipitate is specially rich in factor VIII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Transfusion Complications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600"/>
              <a:t>Acute Transfusion Reactions (ATR’s)</a:t>
            </a:r>
          </a:p>
          <a:p>
            <a:pPr>
              <a:defRPr/>
            </a:pPr>
            <a:r>
              <a:rPr lang="en-US" sz="3600"/>
              <a:t>Chronic Transfusion Reactions</a:t>
            </a:r>
          </a:p>
          <a:p>
            <a:pPr>
              <a:defRPr/>
            </a:pPr>
            <a:r>
              <a:rPr lang="en-US" sz="3600"/>
              <a:t>Transfusion related infections</a:t>
            </a:r>
          </a:p>
          <a:p>
            <a:pPr>
              <a:defRPr/>
            </a:pPr>
            <a:endParaRPr lang="en-US"/>
          </a:p>
        </p:txBody>
      </p:sp>
      <p:pic>
        <p:nvPicPr>
          <p:cNvPr id="48132" name="Picture 4" descr="81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6700" y="4876800"/>
            <a:ext cx="12858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Acute Transfusion Reactions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Hemolytic Reactions (AHTR)</a:t>
            </a:r>
          </a:p>
          <a:p>
            <a:pPr>
              <a:defRPr/>
            </a:pPr>
            <a:r>
              <a:rPr lang="en-US" dirty="0"/>
              <a:t>Febrile Reactions </a:t>
            </a:r>
          </a:p>
          <a:p>
            <a:pPr>
              <a:defRPr/>
            </a:pPr>
            <a:r>
              <a:rPr lang="en-US" dirty="0"/>
              <a:t>Allergic Reactions</a:t>
            </a:r>
          </a:p>
          <a:p>
            <a:pPr>
              <a:defRPr/>
            </a:pPr>
            <a:r>
              <a:rPr lang="en-US" dirty="0"/>
              <a:t>TRALI</a:t>
            </a:r>
          </a:p>
          <a:p>
            <a:pPr>
              <a:defRPr/>
            </a:pPr>
            <a:r>
              <a:rPr lang="en-US" dirty="0"/>
              <a:t>Coagulopathy with Massive transfusions</a:t>
            </a:r>
          </a:p>
          <a:p>
            <a:pPr>
              <a:defRPr/>
            </a:pPr>
            <a:r>
              <a:rPr lang="en-US" dirty="0"/>
              <a:t>Bacteremia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Complications of Blood Therapy</a:t>
            </a:r>
            <a:r>
              <a:rPr lang="en-US" dirty="0" smtClean="0"/>
              <a:t> (cont.)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743950" cy="3886200"/>
          </a:xfrm>
        </p:spPr>
        <p:txBody>
          <a:bodyPr/>
          <a:lstStyle/>
          <a:p>
            <a:pPr>
              <a:buSzTx/>
              <a:buFontTx/>
              <a:buChar char="•"/>
              <a:defRPr/>
            </a:pPr>
            <a:r>
              <a:rPr lang="en-US" sz="2800" dirty="0" smtClean="0"/>
              <a:t> </a:t>
            </a:r>
            <a:r>
              <a:rPr lang="en-US" sz="2800" b="1" dirty="0" smtClean="0"/>
              <a:t>Hemolytic: </a:t>
            </a:r>
          </a:p>
          <a:p>
            <a:pPr lvl="1">
              <a:buSzTx/>
              <a:buFontTx/>
              <a:buChar char="-"/>
              <a:defRPr/>
            </a:pPr>
            <a:r>
              <a:rPr lang="en-US" sz="3600" dirty="0" smtClean="0"/>
              <a:t>Wrong blood type administered (oops).</a:t>
            </a:r>
          </a:p>
          <a:p>
            <a:pPr lvl="1">
              <a:buSzTx/>
              <a:buFontTx/>
              <a:buChar char="-"/>
              <a:defRPr/>
            </a:pPr>
            <a:r>
              <a:rPr lang="en-US" sz="3600" dirty="0" smtClean="0"/>
              <a:t>Activation of complement system leads to intravascular </a:t>
            </a:r>
            <a:r>
              <a:rPr lang="en-US" sz="3600" dirty="0" err="1" smtClean="0"/>
              <a:t>hemolysis</a:t>
            </a:r>
            <a:r>
              <a:rPr lang="en-US" sz="3600" dirty="0" smtClean="0"/>
              <a:t>, spontaneous hemorrhage.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400" dirty="0" smtClean="0"/>
              <a:t>   </a:t>
            </a:r>
          </a:p>
          <a:p>
            <a:pPr lvl="2">
              <a:buFont typeface="Monotype Sorts" pitchFamily="2" charset="2"/>
              <a:buNone/>
              <a:defRPr/>
            </a:pPr>
            <a:r>
              <a:rPr lang="en-US" sz="1600" dirty="0" smtClean="0"/>
              <a:t> </a:t>
            </a:r>
            <a:endParaRPr lang="en-US" sz="1800" dirty="0" smtClean="0">
              <a:effectLst/>
            </a:endParaRPr>
          </a:p>
          <a:p>
            <a:pPr lvl="1">
              <a:buSzTx/>
              <a:buFont typeface="Monotype Sorts" pitchFamily="2" charset="2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Complications of Blood Therapy</a:t>
            </a:r>
            <a:r>
              <a:rPr lang="en-US" dirty="0" smtClean="0"/>
              <a:t>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950" y="1700213"/>
            <a:ext cx="6769100" cy="4968875"/>
          </a:xfrm>
        </p:spPr>
        <p:txBody>
          <a:bodyPr/>
          <a:lstStyle/>
          <a:p>
            <a:pPr lvl="1">
              <a:buSzTx/>
              <a:buFont typeface="Monotype Sorts" pitchFamily="2" charset="2"/>
              <a:buNone/>
              <a:defRPr/>
            </a:pPr>
            <a:endParaRPr lang="en-US" sz="2400" dirty="0" smtClean="0"/>
          </a:p>
          <a:p>
            <a:pPr lvl="2">
              <a:buClr>
                <a:srgbClr val="FAFD00"/>
              </a:buClr>
              <a:buFontTx/>
              <a:buNone/>
              <a:defRPr/>
            </a:pPr>
            <a:r>
              <a:rPr lang="en-US" dirty="0" smtClean="0">
                <a:solidFill>
                  <a:srgbClr val="FFFFFF"/>
                </a:solidFill>
              </a:rPr>
              <a:t>Hypotension</a:t>
            </a:r>
            <a:endParaRPr lang="en-US" dirty="0">
              <a:solidFill>
                <a:srgbClr val="FFFFFF"/>
              </a:solidFill>
              <a:effectLst/>
            </a:endParaRPr>
          </a:p>
          <a:p>
            <a:pPr lvl="2">
              <a:buClr>
                <a:srgbClr val="FAFD00"/>
              </a:buClr>
              <a:buFontTx/>
              <a:buNone/>
              <a:defRPr/>
            </a:pPr>
            <a:r>
              <a:rPr lang="en-US" dirty="0" smtClean="0">
                <a:solidFill>
                  <a:srgbClr val="FFFFFF"/>
                </a:solidFill>
                <a:effectLst/>
              </a:rPr>
              <a:t>Chills, rigors, fever</a:t>
            </a:r>
            <a:endParaRPr lang="en-US" dirty="0">
              <a:solidFill>
                <a:srgbClr val="FFFFFF"/>
              </a:solidFill>
              <a:effectLst/>
            </a:endParaRPr>
          </a:p>
          <a:p>
            <a:pPr lvl="2">
              <a:buClr>
                <a:srgbClr val="FAFD00"/>
              </a:buClr>
              <a:buFontTx/>
              <a:buNone/>
              <a:defRPr/>
            </a:pPr>
            <a:r>
              <a:rPr lang="en-US" dirty="0">
                <a:solidFill>
                  <a:srgbClr val="FFFFFF"/>
                </a:solidFill>
                <a:effectLst/>
              </a:rPr>
              <a:t>dyspnea, skin flushing, </a:t>
            </a:r>
          </a:p>
          <a:p>
            <a:pPr lvl="2">
              <a:buClr>
                <a:srgbClr val="FAFD00"/>
              </a:buClr>
              <a:buFontTx/>
              <a:buNone/>
              <a:defRPr/>
            </a:pPr>
            <a:r>
              <a:rPr lang="en-US" dirty="0" err="1">
                <a:solidFill>
                  <a:srgbClr val="FFFFFF"/>
                </a:solidFill>
                <a:effectLst/>
              </a:rPr>
              <a:t>substernal</a:t>
            </a:r>
            <a:r>
              <a:rPr lang="en-US" dirty="0">
                <a:solidFill>
                  <a:srgbClr val="FFFFFF"/>
                </a:solidFill>
                <a:effectLst/>
              </a:rPr>
              <a:t> pain , Back/abdominal pain </a:t>
            </a:r>
          </a:p>
          <a:p>
            <a:pPr lvl="2">
              <a:buClr>
                <a:srgbClr val="FAFD00"/>
              </a:buClr>
              <a:buFontTx/>
              <a:buNone/>
              <a:defRPr/>
            </a:pPr>
            <a:r>
              <a:rPr lang="en-US" dirty="0">
                <a:solidFill>
                  <a:srgbClr val="FFFFFF"/>
                </a:solidFill>
                <a:effectLst/>
              </a:rPr>
              <a:t>Oliguria Dark </a:t>
            </a:r>
            <a:r>
              <a:rPr lang="en-US" dirty="0" smtClean="0">
                <a:solidFill>
                  <a:srgbClr val="FFFFFF"/>
                </a:solidFill>
                <a:effectLst/>
              </a:rPr>
              <a:t>urine,</a:t>
            </a:r>
          </a:p>
          <a:p>
            <a:pPr lvl="2">
              <a:buClr>
                <a:srgbClr val="FAFD00"/>
              </a:buClr>
              <a:buFontTx/>
              <a:buNone/>
              <a:defRPr/>
            </a:pPr>
            <a:r>
              <a:rPr lang="en-US" dirty="0" smtClean="0">
                <a:solidFill>
                  <a:srgbClr val="FFFFFF"/>
                </a:solidFill>
                <a:effectLst/>
              </a:rPr>
              <a:t> Pallor</a:t>
            </a:r>
          </a:p>
          <a:p>
            <a:pPr lvl="1">
              <a:buSzTx/>
              <a:buFont typeface="Monotype Sorts" pitchFamily="2" charset="2"/>
              <a:buNone/>
              <a:defRPr/>
            </a:pPr>
            <a:r>
              <a:rPr lang="en-US" sz="2400" dirty="0" smtClean="0"/>
              <a:t>Signs are easily masked by general anesthesia.</a:t>
            </a:r>
          </a:p>
          <a:p>
            <a:pPr lvl="1">
              <a:buSzTx/>
              <a:buFontTx/>
              <a:buChar char="-"/>
              <a:defRPr/>
            </a:pPr>
            <a:r>
              <a:rPr lang="en-US" sz="2400" dirty="0" smtClean="0"/>
              <a:t>Free </a:t>
            </a:r>
            <a:r>
              <a:rPr lang="en-US" sz="2400" dirty="0" err="1" smtClean="0"/>
              <a:t>Hgb</a:t>
            </a:r>
            <a:r>
              <a:rPr lang="en-US" sz="2400" dirty="0" smtClean="0"/>
              <a:t> in plasma or urine </a:t>
            </a:r>
          </a:p>
          <a:p>
            <a:pPr lvl="1">
              <a:buSzTx/>
              <a:buFontTx/>
              <a:buChar char="-"/>
              <a:defRPr/>
            </a:pPr>
            <a:r>
              <a:rPr lang="en-US" sz="2400" dirty="0" smtClean="0"/>
              <a:t>Acute renal failure</a:t>
            </a:r>
          </a:p>
          <a:p>
            <a:pPr lvl="1">
              <a:buSzTx/>
              <a:buFontTx/>
              <a:buChar char="-"/>
              <a:defRPr/>
            </a:pPr>
            <a:r>
              <a:rPr lang="en-US" sz="2400" dirty="0" smtClean="0"/>
              <a:t>Disseminated Intravascular Coagulation (DIC)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Complications (cont.)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2492375"/>
            <a:ext cx="8743950" cy="3313113"/>
          </a:xfrm>
        </p:spPr>
        <p:txBody>
          <a:bodyPr/>
          <a:lstStyle/>
          <a:p>
            <a:pPr>
              <a:buSzTx/>
              <a:buFontTx/>
              <a:buChar char="•"/>
              <a:defRPr/>
            </a:pPr>
            <a:r>
              <a:rPr lang="en-US" dirty="0" smtClean="0"/>
              <a:t>Transmission of Viral Diseases:</a:t>
            </a:r>
          </a:p>
          <a:p>
            <a:pPr lvl="1">
              <a:buSzTx/>
              <a:buFontTx/>
              <a:buChar char="-"/>
              <a:defRPr/>
            </a:pPr>
            <a:r>
              <a:rPr lang="en-US" dirty="0" smtClean="0"/>
              <a:t>Hepatitis C; 1:30,000 per unit</a:t>
            </a:r>
          </a:p>
          <a:p>
            <a:pPr lvl="1">
              <a:buSzTx/>
              <a:buFontTx/>
              <a:buChar char="-"/>
              <a:defRPr/>
            </a:pPr>
            <a:r>
              <a:rPr lang="en-US" dirty="0" smtClean="0"/>
              <a:t>Hepatitis B; 1:200,000 per unit</a:t>
            </a:r>
          </a:p>
          <a:p>
            <a:pPr lvl="1">
              <a:buSzTx/>
              <a:buFontTx/>
              <a:buChar char="-"/>
              <a:defRPr/>
            </a:pPr>
            <a:r>
              <a:rPr lang="en-US" dirty="0" smtClean="0"/>
              <a:t>HIV;  1:450,000-1:600,000 per unit</a:t>
            </a:r>
          </a:p>
          <a:p>
            <a:pPr lvl="1">
              <a:buSzTx/>
              <a:buFontTx/>
              <a:buChar char="-"/>
              <a:defRPr/>
            </a:pPr>
            <a:r>
              <a:rPr lang="en-US" dirty="0" smtClean="0"/>
              <a:t>Parasitic and bacterial transmission very low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smtClean="0">
                <a:solidFill>
                  <a:srgbClr val="FFFF00"/>
                </a:solidFill>
              </a:rPr>
              <a:t>Desirable outcome of fluid resuscitation</a:t>
            </a:r>
            <a:endParaRPr lang="en-US" sz="4000" smtClean="0">
              <a:solidFill>
                <a:srgbClr val="FFFF00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b="1" dirty="0" smtClean="0"/>
              <a:t>- No peripheral edema</a:t>
            </a:r>
            <a:endParaRPr lang="en-US" dirty="0" smtClean="0"/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buFont typeface="Arial" charset="0"/>
              <a:buNone/>
              <a:defRPr/>
            </a:pPr>
            <a:endParaRPr lang="en-US" b="1" dirty="0" smtClean="0"/>
          </a:p>
          <a:p>
            <a:pPr eaLnBrk="1" hangingPunct="1">
              <a:buFont typeface="Arial" charset="0"/>
              <a:buNone/>
              <a:defRPr/>
            </a:pPr>
            <a:endParaRPr lang="en-US" b="1" dirty="0" smtClean="0"/>
          </a:p>
          <a:p>
            <a:pPr eaLnBrk="1" hangingPunct="1">
              <a:buFont typeface="Arial" charset="0"/>
              <a:buNone/>
              <a:defRPr/>
            </a:pPr>
            <a:endParaRPr lang="en-US" b="1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b="1" dirty="0" smtClean="0"/>
              <a:t>- No ARDS</a:t>
            </a:r>
          </a:p>
          <a:p>
            <a:pPr>
              <a:defRPr/>
            </a:pPr>
            <a:endParaRPr lang="en-US" dirty="0" smtClean="0"/>
          </a:p>
        </p:txBody>
      </p:sp>
      <p:pic>
        <p:nvPicPr>
          <p:cNvPr id="8196" name="Picture 6" descr="DSC000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357313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DSC000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28625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What to do?</a:t>
            </a:r>
            <a:br>
              <a:rPr lang="en-US"/>
            </a:br>
            <a:r>
              <a:rPr lang="en-US" sz="3200"/>
              <a:t>If an AHTR occurs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/>
              <a:t>STOP TRANSFUSION</a:t>
            </a:r>
          </a:p>
          <a:p>
            <a:pPr>
              <a:defRPr/>
            </a:pPr>
            <a:r>
              <a:rPr lang="en-US" sz="2800" b="1"/>
              <a:t>ABC’s</a:t>
            </a:r>
            <a:endParaRPr lang="en-US" sz="2800"/>
          </a:p>
          <a:p>
            <a:pPr>
              <a:defRPr/>
            </a:pPr>
            <a:r>
              <a:rPr lang="en-US" sz="2800"/>
              <a:t>Maintain IV access and run IVF (NS or LR)</a:t>
            </a:r>
          </a:p>
          <a:p>
            <a:pPr>
              <a:defRPr/>
            </a:pPr>
            <a:r>
              <a:rPr lang="en-US" sz="2800"/>
              <a:t>Monitor and maintain BP/pulse</a:t>
            </a:r>
          </a:p>
          <a:p>
            <a:pPr>
              <a:defRPr/>
            </a:pPr>
            <a:r>
              <a:rPr lang="en-US" sz="2800"/>
              <a:t>Give diuretic</a:t>
            </a:r>
          </a:p>
          <a:p>
            <a:pPr>
              <a:defRPr/>
            </a:pPr>
            <a:r>
              <a:rPr lang="en-US" sz="2800"/>
              <a:t>Obtain blood and urine for transfusion reaction workup</a:t>
            </a:r>
          </a:p>
          <a:p>
            <a:pPr>
              <a:defRPr/>
            </a:pPr>
            <a:r>
              <a:rPr lang="en-US" sz="2800"/>
              <a:t>Send remaining blood back to Blood Bank</a:t>
            </a:r>
            <a:endParaRPr lang="en-US" sz="2800" b="1"/>
          </a:p>
        </p:txBody>
      </p:sp>
      <p:pic>
        <p:nvPicPr>
          <p:cNvPr id="53252" name="Picture 4" descr="s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1143000"/>
            <a:ext cx="109378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Monitoring in AHTR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828800"/>
            <a:ext cx="8743950" cy="296862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Monitor patient clinical status and vital signs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Monitor renal status (BUN, creatinine)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Monitor coagulation status (DIC panel– PT/PTT, fibrinogen, </a:t>
            </a:r>
            <a:r>
              <a:rPr lang="en-US" dirty="0" smtClean="0"/>
              <a:t>D-dimer/FDP, </a:t>
            </a:r>
            <a:r>
              <a:rPr lang="en-US" dirty="0" err="1"/>
              <a:t>Antithrombin</a:t>
            </a:r>
            <a:r>
              <a:rPr lang="en-US" dirty="0"/>
              <a:t>-III)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Monitor for signs of </a:t>
            </a:r>
            <a:r>
              <a:rPr lang="en-US" dirty="0" smtClean="0"/>
              <a:t>hemolysis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Massive Blood Transfusion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Massive transfusion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More than patients blood volume in 24 hours</a:t>
            </a:r>
          </a:p>
          <a:p>
            <a:pPr>
              <a:defRPr/>
            </a:pPr>
            <a:r>
              <a:rPr lang="en-US" dirty="0" smtClean="0"/>
              <a:t>More than 10 units in 24 hours</a:t>
            </a:r>
          </a:p>
          <a:p>
            <a:pPr>
              <a:defRPr/>
            </a:pPr>
            <a:r>
              <a:rPr lang="en-US" dirty="0" smtClean="0"/>
              <a:t>50% blood volume replaced in 4 hours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Problems of massive transfusion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828800"/>
            <a:ext cx="8743950" cy="3471863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Dilutional</a:t>
            </a:r>
            <a:r>
              <a:rPr lang="en-US" dirty="0" smtClean="0"/>
              <a:t> thrombocytopenia and coagulopathy</a:t>
            </a:r>
          </a:p>
          <a:p>
            <a:pPr>
              <a:defRPr/>
            </a:pPr>
            <a:r>
              <a:rPr lang="en-US" dirty="0" smtClean="0"/>
              <a:t>Citrate toxicity</a:t>
            </a:r>
          </a:p>
          <a:p>
            <a:pPr>
              <a:defRPr/>
            </a:pPr>
            <a:r>
              <a:rPr lang="en-US" dirty="0" smtClean="0"/>
              <a:t>Hypothermia </a:t>
            </a:r>
          </a:p>
          <a:p>
            <a:pPr>
              <a:defRPr/>
            </a:pPr>
            <a:r>
              <a:rPr lang="en-US" dirty="0" err="1" smtClean="0"/>
              <a:t>Metobolic</a:t>
            </a:r>
            <a:r>
              <a:rPr lang="en-US" dirty="0" smtClean="0"/>
              <a:t> alkalosis</a:t>
            </a:r>
          </a:p>
          <a:p>
            <a:pPr>
              <a:defRPr/>
            </a:pPr>
            <a:r>
              <a:rPr lang="en-US" dirty="0" smtClean="0"/>
              <a:t>Hyperkalemia ( stored blood )</a:t>
            </a:r>
          </a:p>
          <a:p>
            <a:pPr>
              <a:defRPr/>
            </a:pPr>
            <a:r>
              <a:rPr lang="en-US" dirty="0" smtClean="0"/>
              <a:t>DIC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to avoid problems of </a:t>
            </a:r>
            <a:br>
              <a:rPr lang="en-US" dirty="0" smtClean="0"/>
            </a:br>
            <a:r>
              <a:rPr lang="en-US" dirty="0" smtClean="0"/>
              <a:t>massive transfusion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50" y="2492375"/>
            <a:ext cx="874395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Use autologous blood transfusion</a:t>
            </a:r>
          </a:p>
          <a:p>
            <a:pPr>
              <a:defRPr/>
            </a:pPr>
            <a:r>
              <a:rPr lang="en-US" dirty="0" smtClean="0"/>
              <a:t>Cell saver technology</a:t>
            </a:r>
          </a:p>
          <a:p>
            <a:pPr>
              <a:defRPr/>
            </a:pPr>
            <a:r>
              <a:rPr lang="en-US" dirty="0" smtClean="0"/>
              <a:t>Substitute to blood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artificial blood ( </a:t>
            </a:r>
            <a:r>
              <a:rPr lang="en-US" dirty="0" err="1" smtClean="0"/>
              <a:t>perflurocarbons</a:t>
            </a:r>
            <a:r>
              <a:rPr lang="en-US" dirty="0" smtClean="0"/>
              <a:t> 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838200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Blood Substitutes</a:t>
            </a:r>
            <a:r>
              <a:rPr lang="en-US" smtClean="0"/>
              <a:t> (cont.)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8743950" cy="4114800"/>
          </a:xfrm>
        </p:spPr>
        <p:txBody>
          <a:bodyPr/>
          <a:lstStyle/>
          <a:p>
            <a:pPr>
              <a:buSzTx/>
              <a:buFontTx/>
              <a:buChar char="•"/>
              <a:defRPr/>
            </a:pPr>
            <a:r>
              <a:rPr lang="en-US" smtClean="0"/>
              <a:t>Potential Advantages:</a:t>
            </a:r>
          </a:p>
          <a:p>
            <a:pPr lvl="1">
              <a:buSzTx/>
              <a:buFontTx/>
              <a:buChar char="-"/>
              <a:defRPr/>
            </a:pPr>
            <a:r>
              <a:rPr lang="en-US" smtClean="0"/>
              <a:t>No cross-match requirements</a:t>
            </a:r>
          </a:p>
          <a:p>
            <a:pPr lvl="1">
              <a:buSzTx/>
              <a:buFontTx/>
              <a:buChar char="-"/>
              <a:defRPr/>
            </a:pPr>
            <a:r>
              <a:rPr lang="en-US" smtClean="0"/>
              <a:t>Long-term shelf storage</a:t>
            </a:r>
          </a:p>
          <a:p>
            <a:pPr lvl="1">
              <a:buSzTx/>
              <a:buFontTx/>
              <a:buChar char="-"/>
              <a:defRPr/>
            </a:pPr>
            <a:r>
              <a:rPr lang="en-US" smtClean="0"/>
              <a:t>No blood-bourne transmission</a:t>
            </a:r>
          </a:p>
          <a:p>
            <a:pPr lvl="1">
              <a:buSzTx/>
              <a:buFontTx/>
              <a:buChar char="-"/>
              <a:defRPr/>
            </a:pPr>
            <a:r>
              <a:rPr lang="en-US" smtClean="0"/>
              <a:t>Rapid restoration of oxygen delivery in traumatized patients</a:t>
            </a:r>
          </a:p>
          <a:p>
            <a:pPr lvl="1">
              <a:buSzTx/>
              <a:buFontTx/>
              <a:buChar char="-"/>
              <a:defRPr/>
            </a:pPr>
            <a:r>
              <a:rPr lang="en-US" smtClean="0"/>
              <a:t>Easy access to product (available on ambulances, field hospitals, hospital ships)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9395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0888" y="0"/>
            <a:ext cx="921702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Fluid and Electrolyte Regulation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828800"/>
            <a:ext cx="8743950" cy="3657600"/>
          </a:xfrm>
        </p:spPr>
        <p:txBody>
          <a:bodyPr/>
          <a:lstStyle/>
          <a:p>
            <a:pPr>
              <a:buSzTx/>
              <a:buFontTx/>
              <a:buChar char="•"/>
              <a:defRPr/>
            </a:pPr>
            <a:r>
              <a:rPr lang="en-US" b="1" dirty="0" smtClean="0"/>
              <a:t>Volume Regulation</a:t>
            </a:r>
          </a:p>
          <a:p>
            <a:pPr lvl="1">
              <a:buSzTx/>
              <a:buFontTx/>
              <a:buChar char="-"/>
              <a:defRPr/>
            </a:pPr>
            <a:r>
              <a:rPr lang="en-US" dirty="0" err="1" smtClean="0"/>
              <a:t>Antidiuretic</a:t>
            </a:r>
            <a:r>
              <a:rPr lang="en-US" dirty="0" smtClean="0"/>
              <a:t> Hormone</a:t>
            </a:r>
          </a:p>
          <a:p>
            <a:pPr lvl="1">
              <a:buSzTx/>
              <a:buFontTx/>
              <a:buChar char="-"/>
              <a:defRPr/>
            </a:pPr>
            <a:r>
              <a:rPr lang="en-US" dirty="0" err="1" smtClean="0"/>
              <a:t>Renin</a:t>
            </a:r>
            <a:r>
              <a:rPr lang="en-US" dirty="0" smtClean="0"/>
              <a:t>/</a:t>
            </a:r>
            <a:r>
              <a:rPr lang="en-US" dirty="0" err="1" smtClean="0"/>
              <a:t>angiotensin</a:t>
            </a:r>
            <a:r>
              <a:rPr lang="en-US" dirty="0" smtClean="0"/>
              <a:t>/</a:t>
            </a:r>
            <a:r>
              <a:rPr lang="en-US" dirty="0" err="1" smtClean="0"/>
              <a:t>aldosterone</a:t>
            </a:r>
            <a:r>
              <a:rPr lang="en-US" dirty="0" smtClean="0"/>
              <a:t> system</a:t>
            </a:r>
          </a:p>
          <a:p>
            <a:pPr lvl="1">
              <a:buSzTx/>
              <a:buFontTx/>
              <a:buChar char="-"/>
              <a:defRPr/>
            </a:pPr>
            <a:r>
              <a:rPr lang="en-US" dirty="0" err="1" smtClean="0"/>
              <a:t>Baroreceptors</a:t>
            </a:r>
            <a:r>
              <a:rPr lang="en-US" dirty="0" smtClean="0"/>
              <a:t> in carotid arteries and aorta</a:t>
            </a:r>
          </a:p>
          <a:p>
            <a:pPr lvl="1">
              <a:buSzTx/>
              <a:buFontTx/>
              <a:buChar char="-"/>
              <a:defRPr/>
            </a:pPr>
            <a:r>
              <a:rPr lang="en-US" dirty="0" smtClean="0"/>
              <a:t>Stretch receptors in atrium and </a:t>
            </a:r>
            <a:r>
              <a:rPr lang="en-US" dirty="0" err="1" smtClean="0"/>
              <a:t>juxtaglomerular</a:t>
            </a:r>
            <a:r>
              <a:rPr lang="en-US" dirty="0" smtClean="0"/>
              <a:t> apparatus</a:t>
            </a:r>
          </a:p>
          <a:p>
            <a:pPr lvl="1">
              <a:buSzTx/>
              <a:buFontTx/>
              <a:buChar char="-"/>
              <a:defRPr/>
            </a:pPr>
            <a:r>
              <a:rPr lang="en-US" dirty="0" err="1" smtClean="0"/>
              <a:t>Cortisol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9601200" cy="1219200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Preoperative Evaluation</a:t>
            </a:r>
            <a:br>
              <a:rPr lang="en-US" b="1" smtClean="0"/>
            </a:br>
            <a:r>
              <a:rPr lang="en-US" b="1" smtClean="0"/>
              <a:t>of Fluid Status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>
          <a:xfrm>
            <a:off x="750888" y="2133600"/>
            <a:ext cx="8743950" cy="3733800"/>
          </a:xfrm>
        </p:spPr>
        <p:txBody>
          <a:bodyPr/>
          <a:lstStyle/>
          <a:p>
            <a:pPr>
              <a:buSzTx/>
              <a:buFontTx/>
              <a:buChar char="•"/>
              <a:defRPr/>
            </a:pPr>
            <a:r>
              <a:rPr lang="en-US" sz="2800" dirty="0" smtClean="0"/>
              <a:t>Factors to Assess:</a:t>
            </a:r>
          </a:p>
          <a:p>
            <a:pPr lvl="1">
              <a:buSzTx/>
              <a:buFontTx/>
              <a:buChar char="-"/>
              <a:defRPr/>
            </a:pPr>
            <a:r>
              <a:rPr lang="en-US" sz="2400" dirty="0" smtClean="0"/>
              <a:t>History of intake and output</a:t>
            </a:r>
          </a:p>
          <a:p>
            <a:pPr lvl="1">
              <a:buSzTx/>
              <a:buFontTx/>
              <a:buChar char="-"/>
              <a:defRPr/>
            </a:pPr>
            <a:r>
              <a:rPr lang="en-US" sz="2400" dirty="0" smtClean="0"/>
              <a:t>blood pressure: supine </a:t>
            </a:r>
            <a:r>
              <a:rPr lang="en-US" sz="2400" i="1" dirty="0" smtClean="0"/>
              <a:t>and</a:t>
            </a:r>
            <a:r>
              <a:rPr lang="en-US" sz="2400" dirty="0" smtClean="0"/>
              <a:t> standing</a:t>
            </a:r>
          </a:p>
          <a:p>
            <a:pPr lvl="1">
              <a:buSzTx/>
              <a:buFontTx/>
              <a:buChar char="-"/>
              <a:defRPr/>
            </a:pPr>
            <a:r>
              <a:rPr lang="en-US" sz="2400" dirty="0" smtClean="0"/>
              <a:t>heart rate</a:t>
            </a:r>
          </a:p>
          <a:p>
            <a:pPr lvl="1">
              <a:buSzTx/>
              <a:buFontTx/>
              <a:buChar char="-"/>
              <a:defRPr/>
            </a:pPr>
            <a:r>
              <a:rPr lang="en-US" sz="2400" dirty="0" smtClean="0"/>
              <a:t>skin </a:t>
            </a:r>
          </a:p>
          <a:p>
            <a:pPr lvl="1">
              <a:buSzTx/>
              <a:buFontTx/>
              <a:buChar char="-"/>
              <a:defRPr/>
            </a:pPr>
            <a:r>
              <a:rPr lang="en-US" sz="2400" dirty="0" smtClean="0"/>
              <a:t>Urinary output</a:t>
            </a:r>
          </a:p>
          <a:p>
            <a:pPr lvl="1">
              <a:buSzTx/>
              <a:buFontTx/>
              <a:buChar char="-"/>
              <a:defRPr/>
            </a:pPr>
            <a:r>
              <a:rPr lang="en-US" sz="2400" dirty="0" smtClean="0"/>
              <a:t>mental status</a:t>
            </a:r>
          </a:p>
          <a:p>
            <a:pPr lvl="1">
              <a:buSzTx/>
              <a:buFontTx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Orthostatic Hypotension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828800"/>
            <a:ext cx="8743950" cy="3200400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sz="2800" smtClean="0"/>
              <a:t>Systolic blood pressure </a:t>
            </a:r>
            <a:r>
              <a:rPr lang="en-US" sz="2800" i="1" smtClean="0"/>
              <a:t>decrease</a:t>
            </a:r>
            <a:r>
              <a:rPr lang="en-US" sz="2800" smtClean="0"/>
              <a:t> of greater than </a:t>
            </a:r>
            <a:r>
              <a:rPr lang="en-US" sz="2800" b="1" u="sng" smtClean="0"/>
              <a:t>20mmHg</a:t>
            </a:r>
            <a:r>
              <a:rPr lang="en-US" sz="2800" smtClean="0"/>
              <a:t> from supine to standing</a:t>
            </a:r>
          </a:p>
          <a:p>
            <a:pPr>
              <a:lnSpc>
                <a:spcPct val="90000"/>
              </a:lnSpc>
              <a:buSzTx/>
              <a:buFontTx/>
              <a:buNone/>
              <a:defRPr/>
            </a:pPr>
            <a:endParaRPr lang="en-US" sz="2800" smtClean="0"/>
          </a:p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sz="2800" smtClean="0"/>
              <a:t>Indicates fluid </a:t>
            </a:r>
            <a:r>
              <a:rPr lang="en-US" sz="2800" i="1" smtClean="0"/>
              <a:t>deficit</a:t>
            </a:r>
            <a:r>
              <a:rPr lang="en-US" sz="2800" smtClean="0"/>
              <a:t> of </a:t>
            </a:r>
            <a:r>
              <a:rPr lang="en-US" sz="2800" b="1" u="sng" smtClean="0"/>
              <a:t>6-8%</a:t>
            </a:r>
            <a:r>
              <a:rPr lang="en-US" sz="2800" smtClean="0"/>
              <a:t> body weight</a:t>
            </a:r>
          </a:p>
          <a:p>
            <a:pPr lvl="1">
              <a:lnSpc>
                <a:spcPct val="90000"/>
              </a:lnSpc>
              <a:buClrTx/>
              <a:buSzTx/>
              <a:buFont typeface="Monotype Sorts" pitchFamily="2" charset="2"/>
              <a:buNone/>
              <a:defRPr/>
            </a:pPr>
            <a:r>
              <a:rPr lang="en-US" sz="2400" smtClean="0">
                <a:solidFill>
                  <a:schemeClr val="tx2"/>
                </a:solidFill>
              </a:rPr>
              <a:t>-</a:t>
            </a:r>
            <a:r>
              <a:rPr lang="en-US" sz="2400" smtClean="0"/>
              <a:t>  Heart rate should increase as a compensatory measure</a:t>
            </a:r>
          </a:p>
          <a:p>
            <a:pPr lvl="1">
              <a:lnSpc>
                <a:spcPct val="90000"/>
              </a:lnSpc>
              <a:buClrTx/>
              <a:buSzTx/>
              <a:buFont typeface="Monotype Sorts" pitchFamily="2" charset="2"/>
              <a:buNone/>
              <a:defRPr/>
            </a:pPr>
            <a:r>
              <a:rPr lang="en-US" sz="2400" smtClean="0">
                <a:solidFill>
                  <a:schemeClr val="tx2"/>
                </a:solidFill>
              </a:rPr>
              <a:t>-</a:t>
            </a:r>
            <a:r>
              <a:rPr lang="en-US" sz="2400" smtClean="0"/>
              <a:t>  If no increase in heart rate, may indicate autonomic dysfunction or antihypertensive drug therapy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Perioperative Fluid Requirements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2133600"/>
            <a:ext cx="8743950" cy="3959225"/>
          </a:xfrm>
        </p:spPr>
        <p:txBody>
          <a:bodyPr/>
          <a:lstStyle/>
          <a:p>
            <a:pPr>
              <a:buSzTx/>
              <a:buFontTx/>
              <a:buNone/>
              <a:defRPr/>
            </a:pPr>
            <a:r>
              <a:rPr lang="en-US" b="1" i="1" u="sng" dirty="0" smtClean="0"/>
              <a:t>The following factors must be taken into account:</a:t>
            </a:r>
            <a:endParaRPr lang="en-US" b="1" u="sng" dirty="0" smtClean="0"/>
          </a:p>
          <a:p>
            <a:pPr>
              <a:buSzTx/>
              <a:buFontTx/>
              <a:buNone/>
              <a:defRPr/>
            </a:pPr>
            <a:r>
              <a:rPr lang="en-US" dirty="0" smtClean="0"/>
              <a:t>1- </a:t>
            </a:r>
            <a:r>
              <a:rPr lang="en-US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M</a:t>
            </a:r>
            <a:r>
              <a:rPr lang="en-US" dirty="0" smtClean="0"/>
              <a:t>aintenance fluid requirements</a:t>
            </a:r>
          </a:p>
          <a:p>
            <a:pPr>
              <a:buSzTx/>
              <a:buFontTx/>
              <a:buNone/>
              <a:defRPr/>
            </a:pPr>
            <a:r>
              <a:rPr lang="en-US" dirty="0" smtClean="0"/>
              <a:t>2- </a:t>
            </a: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NPO</a:t>
            </a:r>
            <a:r>
              <a:rPr lang="en-US" dirty="0" smtClean="0"/>
              <a:t> deficits</a:t>
            </a:r>
          </a:p>
          <a:p>
            <a:pPr>
              <a:buSzTx/>
              <a:buFontTx/>
              <a:buNone/>
              <a:defRPr/>
            </a:pP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3- </a:t>
            </a: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T</a:t>
            </a:r>
            <a:r>
              <a:rPr lang="en-US" dirty="0" smtClean="0"/>
              <a:t>hird space and invisible losses</a:t>
            </a:r>
          </a:p>
          <a:p>
            <a:pPr>
              <a:buSzTx/>
              <a:buFontTx/>
              <a:buNone/>
              <a:defRPr/>
            </a:pPr>
            <a:r>
              <a:rPr lang="en-US" dirty="0"/>
              <a:t>4</a:t>
            </a:r>
            <a:r>
              <a:rPr lang="en-US" dirty="0" smtClean="0"/>
              <a:t>- Special additional losses:  diarrhea, bowel preparation, tracheostomy, </a:t>
            </a:r>
          </a:p>
          <a:p>
            <a:pPr>
              <a:buSzTx/>
              <a:buFontTx/>
              <a:buNone/>
              <a:defRPr/>
            </a:pPr>
            <a:r>
              <a:rPr lang="en-US" dirty="0" smtClean="0"/>
              <a:t>5- Replacement of blood loss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81D58"/>
      </a:dk1>
      <a:lt1>
        <a:srgbClr val="FFFFFF"/>
      </a:lt1>
      <a:dk2>
        <a:srgbClr val="3365FB"/>
      </a:dk2>
      <a:lt2>
        <a:srgbClr val="FAFD00"/>
      </a:lt2>
      <a:accent1>
        <a:srgbClr val="F57B49"/>
      </a:accent1>
      <a:accent2>
        <a:srgbClr val="F95AB7"/>
      </a:accent2>
      <a:accent3>
        <a:srgbClr val="ADB8FD"/>
      </a:accent3>
      <a:accent4>
        <a:srgbClr val="DADADA"/>
      </a:accent4>
      <a:accent5>
        <a:srgbClr val="F9BFB1"/>
      </a:accent5>
      <a:accent6>
        <a:srgbClr val="E251A6"/>
      </a:accent6>
      <a:hlink>
        <a:srgbClr val="FC0128"/>
      </a:hlink>
      <a:folHlink>
        <a:srgbClr val="618FFD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1508</TotalTime>
  <Words>1758</Words>
  <Application>Microsoft Office PowerPoint</Application>
  <PresentationFormat>شرائح 35 مم</PresentationFormat>
  <Paragraphs>338</Paragraphs>
  <Slides>56</Slides>
  <Notes>1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4</vt:i4>
      </vt:variant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56</vt:i4>
      </vt:variant>
    </vt:vector>
  </HeadingPairs>
  <TitlesOfParts>
    <vt:vector size="62" baseType="lpstr">
      <vt:lpstr>Times New Roman</vt:lpstr>
      <vt:lpstr>Arial</vt:lpstr>
      <vt:lpstr>Monotype Sorts</vt:lpstr>
      <vt:lpstr>Wingdings</vt:lpstr>
      <vt:lpstr>Default Design</vt:lpstr>
      <vt:lpstr>Microsoft Word Document</vt:lpstr>
      <vt:lpstr> </vt:lpstr>
      <vt:lpstr>Total Body Water (TBW)</vt:lpstr>
      <vt:lpstr>الشريحة 3</vt:lpstr>
      <vt:lpstr>Final Goals of Fluid resuscitation</vt:lpstr>
      <vt:lpstr>Desirable outcome of fluid resuscitation</vt:lpstr>
      <vt:lpstr>Fluid and Electrolyte Regulation</vt:lpstr>
      <vt:lpstr>Preoperative Evaluation of Fluid Status</vt:lpstr>
      <vt:lpstr>Orthostatic Hypotension</vt:lpstr>
      <vt:lpstr>Perioperative Fluid Requirements</vt:lpstr>
      <vt:lpstr>1- Maintenance Fluid Requirements</vt:lpstr>
      <vt:lpstr>2- NPO and other deficits</vt:lpstr>
      <vt:lpstr>3- Third Space &amp; invisible Losses</vt:lpstr>
      <vt:lpstr>Replacing invisible  Losses</vt:lpstr>
      <vt:lpstr>4- Blood Loss</vt:lpstr>
      <vt:lpstr>5- Other additional losses</vt:lpstr>
      <vt:lpstr>Example</vt:lpstr>
      <vt:lpstr>Fluid requirement of this patient</vt:lpstr>
      <vt:lpstr>Intravenous Fluids:</vt:lpstr>
      <vt:lpstr>Crystalloids</vt:lpstr>
      <vt:lpstr>Crystalloids in trauma Advantages:</vt:lpstr>
      <vt:lpstr>Crystalloids    Disadvantages:</vt:lpstr>
      <vt:lpstr>Tonicity of the fluids</vt:lpstr>
      <vt:lpstr>Fluid movement as per tonicity </vt:lpstr>
      <vt:lpstr>Hypertonic Solutions</vt:lpstr>
      <vt:lpstr>Hypertonic saline</vt:lpstr>
      <vt:lpstr>Hypertonic saline</vt:lpstr>
      <vt:lpstr>Crystalloids Lactated Ringer's</vt:lpstr>
      <vt:lpstr>Crystalloids Dextrose 5%</vt:lpstr>
      <vt:lpstr>Composition</vt:lpstr>
      <vt:lpstr>Colloids</vt:lpstr>
      <vt:lpstr>Colloids</vt:lpstr>
      <vt:lpstr>Colloids</vt:lpstr>
      <vt:lpstr>Crystalloids versus colloids</vt:lpstr>
      <vt:lpstr>الشريحة 34</vt:lpstr>
      <vt:lpstr>Assessment of fluid status</vt:lpstr>
      <vt:lpstr>Summary</vt:lpstr>
      <vt:lpstr>Transfusion Therapy</vt:lpstr>
      <vt:lpstr>Blood Groups</vt:lpstr>
      <vt:lpstr>Type and Screen</vt:lpstr>
      <vt:lpstr>Cross Match</vt:lpstr>
      <vt:lpstr>Screening before transfusion</vt:lpstr>
      <vt:lpstr>Blood Components Red Blood cells</vt:lpstr>
      <vt:lpstr>Blood components platelets</vt:lpstr>
      <vt:lpstr>Blood components FFP and cryoprecipitate </vt:lpstr>
      <vt:lpstr>Transfusion Complications</vt:lpstr>
      <vt:lpstr>Acute Transfusion Reactions</vt:lpstr>
      <vt:lpstr>Complications of Blood Therapy (cont.)</vt:lpstr>
      <vt:lpstr>Complications of Blood Therapy (cont.)</vt:lpstr>
      <vt:lpstr>Complications (cont.)</vt:lpstr>
      <vt:lpstr>What to do? If an AHTR occurs</vt:lpstr>
      <vt:lpstr>Monitoring in AHTR</vt:lpstr>
      <vt:lpstr> Massive Blood Transfusion </vt:lpstr>
      <vt:lpstr>Problems of massive transfusion</vt:lpstr>
      <vt:lpstr>How to avoid problems of  massive transfusion</vt:lpstr>
      <vt:lpstr>Blood Substitutes (cont.)</vt:lpstr>
      <vt:lpstr>الشريحة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Perioperative Fluid Therapy</dc:title>
  <dc:creator>Dept of Anesth</dc:creator>
  <cp:lastModifiedBy>AA</cp:lastModifiedBy>
  <cp:revision>66</cp:revision>
  <cp:lastPrinted>1998-01-20T21:44:38Z</cp:lastPrinted>
  <dcterms:created xsi:type="dcterms:W3CDTF">1998-01-20T15:27:19Z</dcterms:created>
  <dcterms:modified xsi:type="dcterms:W3CDTF">2014-11-13T20:37:58Z</dcterms:modified>
</cp:coreProperties>
</file>