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61" r:id="rId10"/>
    <p:sldId id="273" r:id="rId11"/>
    <p:sldId id="276" r:id="rId12"/>
    <p:sldId id="277" r:id="rId13"/>
    <p:sldId id="280" r:id="rId14"/>
    <p:sldId id="282" r:id="rId15"/>
    <p:sldId id="281" r:id="rId16"/>
    <p:sldId id="279" r:id="rId17"/>
    <p:sldId id="260" r:id="rId18"/>
    <p:sldId id="283" r:id="rId19"/>
    <p:sldId id="284" r:id="rId20"/>
    <p:sldId id="285" r:id="rId21"/>
    <p:sldId id="286" r:id="rId22"/>
    <p:sldId id="262" r:id="rId23"/>
    <p:sldId id="263" r:id="rId24"/>
    <p:sldId id="28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C334745-E8C8-4711-9B50-47A9CB797A28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27FB555-FAD6-436A-B76D-E12EBF2B7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4745-E8C8-4711-9B50-47A9CB797A28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B555-FAD6-436A-B76D-E12EBF2B7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4745-E8C8-4711-9B50-47A9CB797A28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B555-FAD6-436A-B76D-E12EBF2B7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2E1A2-5BBF-4C87-9971-AAC967468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C334745-E8C8-4711-9B50-47A9CB797A28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B555-FAD6-436A-B76D-E12EBF2B7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C334745-E8C8-4711-9B50-47A9CB797A28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27FB555-FAD6-436A-B76D-E12EBF2B76F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C334745-E8C8-4711-9B50-47A9CB797A28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27FB555-FAD6-436A-B76D-E12EBF2B7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C334745-E8C8-4711-9B50-47A9CB797A28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27FB555-FAD6-436A-B76D-E12EBF2B7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4745-E8C8-4711-9B50-47A9CB797A28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B555-FAD6-436A-B76D-E12EBF2B7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C334745-E8C8-4711-9B50-47A9CB797A28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27FB555-FAD6-436A-B76D-E12EBF2B7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C334745-E8C8-4711-9B50-47A9CB797A28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27FB555-FAD6-436A-B76D-E12EBF2B7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C334745-E8C8-4711-9B50-47A9CB797A28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27FB555-FAD6-436A-B76D-E12EBF2B7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C334745-E8C8-4711-9B50-47A9CB797A28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27FB555-FAD6-436A-B76D-E12EBF2B7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nswers.com/topic/tonsils-diagram-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smtClean="0"/>
              <a:t>GENERAL REVISION 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590800"/>
            <a:ext cx="8062912" cy="3048000"/>
          </a:xfrm>
        </p:spPr>
        <p:txBody>
          <a:bodyPr>
            <a:normAutofit/>
          </a:bodyPr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 </a:t>
            </a:r>
            <a:r>
              <a:rPr lang="en-US" b="1" dirty="0" smtClean="0">
                <a:solidFill>
                  <a:schemeClr val="tx1"/>
                </a:solidFill>
              </a:rPr>
              <a:t>Jumana </a:t>
            </a:r>
            <a:r>
              <a:rPr lang="en-US" b="1" dirty="0" smtClean="0">
                <a:solidFill>
                  <a:schemeClr val="tx1"/>
                </a:solidFill>
              </a:rPr>
              <a:t>Baaj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Consultant anesthesit 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Assistant professor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KKUH- KSU 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your preoperative assessment </a:t>
            </a:r>
          </a:p>
          <a:p>
            <a:r>
              <a:rPr lang="en-US" dirty="0" smtClean="0"/>
              <a:t>Anesthesia plan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Preoperative assessment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charset="0"/>
              <a:buNone/>
            </a:pPr>
            <a:r>
              <a:rPr lang="en-US" b="1" dirty="0" smtClean="0">
                <a:cs typeface="Arial" charset="0"/>
              </a:rPr>
              <a:t>1 history</a:t>
            </a:r>
          </a:p>
          <a:p>
            <a:pPr lvl="1">
              <a:buFont typeface="Arial" charset="0"/>
              <a:buNone/>
            </a:pPr>
            <a:r>
              <a:rPr lang="en-US" dirty="0" smtClean="0">
                <a:cs typeface="Arial" charset="0"/>
              </a:rPr>
              <a:t>• age</a:t>
            </a:r>
          </a:p>
          <a:p>
            <a:pPr lvl="1">
              <a:buFont typeface="Arial" charset="0"/>
              <a:buNone/>
            </a:pPr>
            <a:r>
              <a:rPr lang="en-US" dirty="0" smtClean="0">
                <a:cs typeface="Arial" charset="0"/>
              </a:rPr>
              <a:t>• present illness</a:t>
            </a:r>
          </a:p>
          <a:p>
            <a:pPr lvl="1">
              <a:buFont typeface="Arial" charset="0"/>
              <a:buNone/>
            </a:pPr>
            <a:r>
              <a:rPr lang="en-US" dirty="0" smtClean="0">
                <a:cs typeface="Arial" charset="0"/>
              </a:rPr>
              <a:t>• drugs</a:t>
            </a:r>
          </a:p>
          <a:p>
            <a:pPr lvl="1">
              <a:buFont typeface="Arial" charset="0"/>
              <a:buNone/>
            </a:pPr>
            <a:r>
              <a:rPr lang="en-US" dirty="0" smtClean="0">
                <a:cs typeface="Arial" charset="0"/>
              </a:rPr>
              <a:t>• allergies</a:t>
            </a:r>
          </a:p>
          <a:p>
            <a:pPr lvl="1">
              <a:buFont typeface="Arial" charset="0"/>
              <a:buNone/>
            </a:pPr>
            <a:r>
              <a:rPr lang="en-US" dirty="0" smtClean="0">
                <a:cs typeface="Arial" charset="0"/>
              </a:rPr>
              <a:t>• past history (operations and </a:t>
            </a:r>
            <a:r>
              <a:rPr lang="en-US" dirty="0" err="1" smtClean="0">
                <a:cs typeface="Arial" charset="0"/>
              </a:rPr>
              <a:t>anaesthetics</a:t>
            </a:r>
            <a:r>
              <a:rPr lang="en-US" dirty="0" smtClean="0">
                <a:cs typeface="Arial" charset="0"/>
              </a:rPr>
              <a:t>)</a:t>
            </a:r>
          </a:p>
          <a:p>
            <a:pPr lvl="1">
              <a:buFont typeface="Arial" charset="0"/>
              <a:buNone/>
            </a:pPr>
            <a:r>
              <a:rPr lang="en-US" dirty="0" smtClean="0">
                <a:cs typeface="Arial" charset="0"/>
              </a:rPr>
              <a:t>• </a:t>
            </a:r>
            <a:r>
              <a:rPr lang="en-US" dirty="0" err="1" smtClean="0">
                <a:cs typeface="Arial" charset="0"/>
              </a:rPr>
              <a:t>anaesthetic</a:t>
            </a:r>
            <a:r>
              <a:rPr lang="en-US" dirty="0" smtClean="0">
                <a:cs typeface="Arial" charset="0"/>
              </a:rPr>
              <a:t>  family history</a:t>
            </a:r>
          </a:p>
          <a:p>
            <a:pPr lvl="1">
              <a:buFont typeface="Arial" charset="0"/>
              <a:buNone/>
            </a:pPr>
            <a:r>
              <a:rPr lang="en-US" dirty="0" smtClean="0">
                <a:cs typeface="Arial" charset="0"/>
              </a:rPr>
              <a:t>• social (smoking, alcohol</a:t>
            </a:r>
            <a:r>
              <a:rPr lang="en-US" dirty="0" smtClean="0">
                <a:solidFill>
                  <a:schemeClr val="bg1"/>
                </a:solidFill>
                <a:cs typeface="Arial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 typeface="Arial" charset="0"/>
              <a:buNone/>
            </a:pPr>
            <a:r>
              <a:rPr lang="en-US" b="1" dirty="0" smtClean="0">
                <a:cs typeface="Arial" charset="0"/>
              </a:rPr>
              <a:t>2 examination</a:t>
            </a:r>
          </a:p>
          <a:p>
            <a:pPr lvl="2">
              <a:buFont typeface="Arial" charset="0"/>
              <a:buNone/>
            </a:pPr>
            <a:r>
              <a:rPr lang="en-US" dirty="0" smtClean="0">
                <a:cs typeface="Arial" charset="0"/>
              </a:rPr>
              <a:t>• airway </a:t>
            </a:r>
          </a:p>
          <a:p>
            <a:pPr lvl="2">
              <a:buFont typeface="Arial" charset="0"/>
              <a:buNone/>
            </a:pPr>
            <a:r>
              <a:rPr lang="en-US" dirty="0" smtClean="0">
                <a:cs typeface="Arial" charset="0"/>
              </a:rPr>
              <a:t>• teeth</a:t>
            </a:r>
          </a:p>
          <a:p>
            <a:pPr lvl="2">
              <a:buFont typeface="Arial" charset="0"/>
              <a:buNone/>
            </a:pPr>
            <a:r>
              <a:rPr lang="en-US" dirty="0" smtClean="0">
                <a:cs typeface="Arial" charset="0"/>
              </a:rPr>
              <a:t>• general examination</a:t>
            </a:r>
          </a:p>
          <a:p>
            <a:pPr lvl="1">
              <a:buFont typeface="Arial" charset="0"/>
              <a:buNone/>
            </a:pPr>
            <a:r>
              <a:rPr lang="en-US" b="1" dirty="0" smtClean="0">
                <a:cs typeface="Arial" charset="0"/>
              </a:rPr>
              <a:t>3 specific assessment</a:t>
            </a:r>
          </a:p>
          <a:p>
            <a:pPr lvl="1">
              <a:buFont typeface="Arial" charset="0"/>
              <a:buNone/>
            </a:pPr>
            <a:r>
              <a:rPr lang="en-US" b="1" dirty="0" smtClean="0">
                <a:cs typeface="Arial" charset="0"/>
              </a:rPr>
              <a:t>4 investigations</a:t>
            </a:r>
          </a:p>
          <a:p>
            <a:pPr lvl="1">
              <a:buFont typeface="Arial" charset="0"/>
              <a:buNone/>
            </a:pPr>
            <a:r>
              <a:rPr lang="en-US" b="1" dirty="0" smtClean="0">
                <a:cs typeface="Arial" charset="0"/>
              </a:rPr>
              <a:t>5 consent</a:t>
            </a:r>
          </a:p>
          <a:p>
            <a:pPr lvl="1">
              <a:buFont typeface="Arial" charset="0"/>
              <a:buNone/>
            </a:pPr>
            <a:r>
              <a:rPr lang="en-US" b="1" dirty="0" smtClean="0">
                <a:cs typeface="Arial" charset="0"/>
              </a:rPr>
              <a:t>6 premedication</a:t>
            </a:r>
            <a:endParaRPr lang="en-US" dirty="0" smtClean="0">
              <a:cs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 </a:t>
            </a:r>
            <a:r>
              <a:rPr lang="en-GB" dirty="0" smtClean="0"/>
              <a:t>The patient was previously healthy . </a:t>
            </a:r>
            <a:endParaRPr lang="en-US" dirty="0" smtClean="0"/>
          </a:p>
          <a:p>
            <a:r>
              <a:rPr lang="en-GB" dirty="0" smtClean="0"/>
              <a:t>PE:  patient currently look ill. and CVS normal last meal 2hours ago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Surgical </a:t>
            </a:r>
            <a:r>
              <a:rPr lang="en-US" dirty="0" err="1" smtClean="0"/>
              <a:t>Hx</a:t>
            </a:r>
            <a:r>
              <a:rPr lang="en-US" dirty="0" smtClean="0"/>
              <a:t>  : no  previous </a:t>
            </a:r>
            <a:r>
              <a:rPr lang="en-US" dirty="0" err="1" smtClean="0"/>
              <a:t>Hx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- Allergy </a:t>
            </a:r>
            <a:r>
              <a:rPr lang="en-US" dirty="0" err="1" smtClean="0"/>
              <a:t>Hx</a:t>
            </a:r>
            <a:r>
              <a:rPr lang="en-US" dirty="0" smtClean="0"/>
              <a:t> .:not known to have any allergy .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GB" dirty="0" smtClean="0"/>
              <a:t> Family history :not significant .</a:t>
            </a:r>
            <a:endParaRPr lang="en-US" dirty="0" smtClean="0"/>
          </a:p>
          <a:p>
            <a:pPr>
              <a:buNone/>
            </a:pPr>
            <a:r>
              <a:rPr lang="en-GB" dirty="0" smtClean="0"/>
              <a:t>-</a:t>
            </a:r>
            <a:r>
              <a:rPr lang="en-US" dirty="0" smtClean="0"/>
              <a:t> Review  investigation :all within normal range 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SA" altLang="en-US" smtClean="0">
              <a:solidFill>
                <a:schemeClr val="bg1"/>
              </a:solidFill>
            </a:endParaRPr>
          </a:p>
        </p:txBody>
      </p:sp>
      <p:pic>
        <p:nvPicPr>
          <p:cNvPr id="43011" name="Picture 3" descr="The Palatine tonsils with the soft palate, uvula, and tongue visible.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-238125"/>
            <a:ext cx="9144000" cy="75707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dirty="0" err="1" smtClean="0"/>
              <a:t>Thyromental</a:t>
            </a:r>
            <a:r>
              <a:rPr lang="en-US" altLang="ar-SA" dirty="0" smtClean="0"/>
              <a:t> distance 7 cm </a:t>
            </a:r>
            <a:endParaRPr lang="ar-SA" altLang="ar-SA" dirty="0" smtClean="0"/>
          </a:p>
        </p:txBody>
      </p:sp>
      <p:pic>
        <p:nvPicPr>
          <p:cNvPr id="14339" name="Content Placeholder 3" descr="thyromental distan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1143000"/>
            <a:ext cx="7010400" cy="5105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  <a:cs typeface="Times New Roman" pitchFamily="18" charset="0"/>
              </a:rPr>
              <a:t>Airway Evaluation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8229600" cy="2185988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chemeClr val="bg1"/>
                </a:solidFill>
                <a:cs typeface="Arial" charset="0"/>
              </a:rPr>
              <a:t>Oropharyngeal visualization</a:t>
            </a:r>
          </a:p>
          <a:p>
            <a:pPr eaLnBrk="1" hangingPunct="1"/>
            <a:r>
              <a:rPr lang="en-US" altLang="en-US" sz="2800" smtClean="0">
                <a:solidFill>
                  <a:schemeClr val="bg1"/>
                </a:solidFill>
                <a:cs typeface="Arial" charset="0"/>
              </a:rPr>
              <a:t>Mallampati Score</a:t>
            </a:r>
          </a:p>
          <a:p>
            <a:pPr eaLnBrk="1" hangingPunct="1"/>
            <a:r>
              <a:rPr lang="en-US" altLang="en-US" sz="2800" smtClean="0">
                <a:solidFill>
                  <a:schemeClr val="bg1"/>
                </a:solidFill>
                <a:cs typeface="Arial" charset="0"/>
              </a:rPr>
              <a:t>Sitting position, protrude tongue, don’t say “AHH”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ar-SA" altLang="en-US" sz="2800" smtClean="0"/>
          </a:p>
        </p:txBody>
      </p:sp>
      <p:pic>
        <p:nvPicPr>
          <p:cNvPr id="46085" name="Picture 7" descr="Mallampat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3286125"/>
            <a:ext cx="7924800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Airway 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 smtClean="0">
                <a:cs typeface="Arial" charset="0"/>
              </a:rPr>
              <a:t>Take very seriously history of prior difficult intubation  </a:t>
            </a:r>
            <a:r>
              <a:rPr lang="en-US" altLang="en-US" dirty="0" smtClean="0">
                <a:solidFill>
                  <a:schemeClr val="bg1"/>
                </a:solidFill>
                <a:cs typeface="Arial" charset="0"/>
              </a:rPr>
              <a:t>difficulty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Short immobile neck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   Full set of teeth, buck teeth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   High arch palate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   Poor mouth opening – less than three fingers gap between upper and lower teeth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   Receding mandible (may be hidden by a   beard)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  Inability to </a:t>
            </a:r>
            <a:r>
              <a:rPr lang="en-US" dirty="0" err="1" smtClean="0"/>
              <a:t>sublux</a:t>
            </a:r>
            <a:r>
              <a:rPr lang="en-US" dirty="0" smtClean="0"/>
              <a:t> the jaw (forward protrusion of the lower incisors beyond</a:t>
            </a:r>
          </a:p>
          <a:p>
            <a:pPr lvl="1">
              <a:buNone/>
            </a:pPr>
            <a:r>
              <a:rPr lang="en-US" dirty="0" smtClean="0"/>
              <a:t>the upper incisors)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1">
              <a:buNone/>
            </a:pPr>
            <a:r>
              <a:rPr lang="en-US" sz="3300" dirty="0" smtClean="0"/>
              <a:t>-</a:t>
            </a:r>
            <a:r>
              <a:rPr lang="en-US" sz="3300" b="1" i="1" dirty="0" smtClean="0"/>
              <a:t> </a:t>
            </a:r>
            <a:r>
              <a:rPr lang="en-US" sz="3300" b="1" i="1" dirty="0" err="1" smtClean="0"/>
              <a:t>ModifiedMallampati</a:t>
            </a:r>
            <a:r>
              <a:rPr lang="en-US" sz="3300" b="1" i="1" dirty="0" smtClean="0"/>
              <a:t> scoring system</a:t>
            </a:r>
            <a:endParaRPr lang="en-US" sz="3300" dirty="0" smtClean="0"/>
          </a:p>
          <a:p>
            <a:pPr lvl="1">
              <a:buNone/>
            </a:pPr>
            <a:r>
              <a:rPr lang="en-US" sz="3300" dirty="0" smtClean="0"/>
              <a:t>   Grade 1: </a:t>
            </a:r>
            <a:r>
              <a:rPr lang="en-US" sz="3300" dirty="0" err="1" smtClean="0"/>
              <a:t>faucial</a:t>
            </a:r>
            <a:r>
              <a:rPr lang="en-US" sz="3300" dirty="0" smtClean="0"/>
              <a:t> pillars, soft palate and uvula visible</a:t>
            </a:r>
          </a:p>
          <a:p>
            <a:pPr lvl="1">
              <a:buNone/>
            </a:pPr>
            <a:r>
              <a:rPr lang="en-US" sz="3300" dirty="0" smtClean="0"/>
              <a:t>• Grade 2: </a:t>
            </a:r>
            <a:r>
              <a:rPr lang="en-US" sz="3300" dirty="0" err="1" smtClean="0"/>
              <a:t>faucial</a:t>
            </a:r>
            <a:r>
              <a:rPr lang="en-US" sz="3300" dirty="0" smtClean="0"/>
              <a:t> pillars, soft palate visible, but uvula masked by the base of</a:t>
            </a:r>
          </a:p>
          <a:p>
            <a:pPr lvl="1">
              <a:buNone/>
            </a:pPr>
            <a:r>
              <a:rPr lang="en-US" sz="3300" dirty="0" smtClean="0"/>
              <a:t>the tongue</a:t>
            </a:r>
          </a:p>
          <a:p>
            <a:pPr lvl="1">
              <a:buNone/>
            </a:pPr>
            <a:r>
              <a:rPr lang="en-US" sz="3300" dirty="0" smtClean="0"/>
              <a:t>• Grade 3: soft palate and hard palate only visible</a:t>
            </a:r>
          </a:p>
          <a:p>
            <a:pPr lvl="1">
              <a:buNone/>
            </a:pPr>
            <a:r>
              <a:rPr lang="en-US" sz="3300" dirty="0" smtClean="0"/>
              <a:t>• Grade 4: hard  palate not visible</a:t>
            </a:r>
          </a:p>
          <a:p>
            <a:pPr lvl="1">
              <a:buNone/>
            </a:pPr>
            <a:r>
              <a:rPr lang="en-US" sz="3300" dirty="0" smtClean="0"/>
              <a:t> </a:t>
            </a:r>
          </a:p>
          <a:p>
            <a:pPr lvl="1">
              <a:buNone/>
            </a:pPr>
            <a:r>
              <a:rPr lang="en-US" sz="3300" b="1" i="1" dirty="0" smtClean="0"/>
              <a:t>Head and neck movement</a:t>
            </a:r>
            <a:endParaRPr lang="en-US" sz="3300" dirty="0" smtClean="0"/>
          </a:p>
          <a:p>
            <a:pPr lvl="1">
              <a:buNone/>
            </a:pPr>
            <a:r>
              <a:rPr lang="en-US" sz="3300" dirty="0" smtClean="0"/>
              <a:t>Flexion and extension are greater than 90◦ in normal people.</a:t>
            </a:r>
          </a:p>
          <a:p>
            <a:pPr lvl="1">
              <a:buNone/>
            </a:pPr>
            <a:r>
              <a:rPr lang="en-US" sz="3300" dirty="0" smtClean="0"/>
              <a:t>-</a:t>
            </a:r>
            <a:r>
              <a:rPr lang="en-US" sz="3300" b="1" i="1" dirty="0" smtClean="0"/>
              <a:t> Jaw movement and mandible</a:t>
            </a:r>
            <a:endParaRPr lang="en-US" sz="3300" dirty="0" smtClean="0"/>
          </a:p>
          <a:p>
            <a:pPr lvl="1">
              <a:buNone/>
            </a:pPr>
            <a:r>
              <a:rPr lang="en-US" sz="3300" dirty="0" smtClean="0"/>
              <a:t>Check that the patient’s mouth opens normally. It should have an </a:t>
            </a:r>
            <a:r>
              <a:rPr lang="en-US" sz="3300" dirty="0" err="1" smtClean="0"/>
              <a:t>interincisor</a:t>
            </a:r>
            <a:r>
              <a:rPr lang="en-US" sz="3300" dirty="0" smtClean="0"/>
              <a:t> gap of greater than 5 cm(about three finger breadths)</a:t>
            </a:r>
          </a:p>
          <a:p>
            <a:pPr lvl="1">
              <a:buNone/>
            </a:pPr>
            <a:r>
              <a:rPr lang="en-US" sz="3300" dirty="0" smtClean="0"/>
              <a:t> </a:t>
            </a:r>
          </a:p>
          <a:p>
            <a:pPr lvl="1">
              <a:buNone/>
            </a:pPr>
            <a:r>
              <a:rPr lang="en-US" sz="3300" b="1" i="1" dirty="0" err="1" smtClean="0"/>
              <a:t>Thyromental</a:t>
            </a:r>
            <a:r>
              <a:rPr lang="en-US" sz="3300" b="1" i="1" dirty="0" smtClean="0"/>
              <a:t> distance</a:t>
            </a:r>
            <a:endParaRPr lang="en-US" sz="3300" dirty="0" smtClean="0"/>
          </a:p>
          <a:p>
            <a:pPr lvl="1">
              <a:buNone/>
            </a:pPr>
            <a:r>
              <a:rPr lang="en-US" sz="3300" dirty="0" smtClean="0"/>
              <a:t>if the distance is more than 6.5 </a:t>
            </a:r>
            <a:r>
              <a:rPr lang="en-US" sz="3300" dirty="0" err="1" smtClean="0"/>
              <a:t>cm,problems</a:t>
            </a:r>
            <a:r>
              <a:rPr lang="en-US" sz="3300" dirty="0" smtClean="0"/>
              <a:t> should not occur with intubation.  </a:t>
            </a:r>
          </a:p>
          <a:p>
            <a:pPr lvl="1">
              <a:buNone/>
            </a:pPr>
            <a:r>
              <a:rPr lang="en-US" sz="3300" b="1" dirty="0" smtClean="0"/>
              <a:t>Other tests</a:t>
            </a:r>
            <a:endParaRPr lang="en-US" sz="3300" dirty="0" smtClean="0"/>
          </a:p>
          <a:p>
            <a:pPr lvl="1">
              <a:buNone/>
            </a:pPr>
            <a:r>
              <a:rPr lang="en-US" sz="3300" dirty="0" smtClean="0"/>
              <a:t>Indirect </a:t>
            </a:r>
            <a:r>
              <a:rPr lang="en-US" sz="3300" dirty="0" err="1" smtClean="0"/>
              <a:t>laryngoscopy</a:t>
            </a:r>
            <a:r>
              <a:rPr lang="en-US" sz="3300" dirty="0" smtClean="0"/>
              <a:t> and various x-ray procedures are occasionally used.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80 years old patient booked for TURP  under spinal anesthesia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I should expect from you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1">
              <a:buNone/>
            </a:pPr>
            <a:r>
              <a:rPr lang="en-US" dirty="0" smtClean="0"/>
              <a:t>Performance Steps correctly</a:t>
            </a:r>
          </a:p>
          <a:p>
            <a:pPr lvl="1"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Taking Consent from the patient</a:t>
            </a:r>
          </a:p>
          <a:p>
            <a:pPr lvl="1">
              <a:buNone/>
            </a:pPr>
            <a:r>
              <a:rPr lang="en-US" dirty="0" smtClean="0"/>
              <a:t>Assessment (indications and contraindications)</a:t>
            </a:r>
          </a:p>
          <a:p>
            <a:pPr lvl="1">
              <a:buNone/>
            </a:pPr>
            <a:r>
              <a:rPr lang="en-US" dirty="0" smtClean="0"/>
              <a:t>Connect monitors  SPO2, ETCO2, ECG , non invasive blood pressure</a:t>
            </a:r>
          </a:p>
          <a:p>
            <a:pPr lvl="1">
              <a:buNone/>
            </a:pPr>
            <a:r>
              <a:rPr lang="en-US" dirty="0" smtClean="0"/>
              <a:t>Start iv fluids</a:t>
            </a:r>
          </a:p>
          <a:p>
            <a:pPr lvl="1">
              <a:buNone/>
            </a:pPr>
            <a:r>
              <a:rPr lang="en-US" dirty="0" smtClean="0"/>
              <a:t>Mask, cap, gown and gloves</a:t>
            </a:r>
          </a:p>
          <a:p>
            <a:pPr lvl="1">
              <a:buNone/>
            </a:pPr>
            <a:r>
              <a:rPr lang="en-US" dirty="0" smtClean="0"/>
              <a:t>Prepare the back with antiseptic</a:t>
            </a:r>
          </a:p>
          <a:p>
            <a:pPr lvl="1">
              <a:buNone/>
            </a:pPr>
            <a:r>
              <a:rPr lang="en-US" dirty="0" smtClean="0"/>
              <a:t>Place a sterile Drape Over The Area</a:t>
            </a:r>
          </a:p>
          <a:p>
            <a:pPr lvl="1">
              <a:buNone/>
            </a:pPr>
            <a:r>
              <a:rPr lang="en-US" dirty="0" smtClean="0"/>
              <a:t>Identify the anatomical landmarks</a:t>
            </a:r>
          </a:p>
          <a:p>
            <a:pPr lvl="1">
              <a:buNone/>
            </a:pPr>
            <a:r>
              <a:rPr lang="en-US" dirty="0" smtClean="0"/>
              <a:t>Inject local </a:t>
            </a:r>
            <a:r>
              <a:rPr lang="en-US" dirty="0" err="1" smtClean="0"/>
              <a:t>anaesthetic</a:t>
            </a:r>
            <a:r>
              <a:rPr lang="en-US" dirty="0" smtClean="0"/>
              <a:t> into the skin and deeper tissue</a:t>
            </a:r>
          </a:p>
          <a:p>
            <a:pPr lvl="1">
              <a:buNone/>
            </a:pPr>
            <a:r>
              <a:rPr lang="en-US" dirty="0" smtClean="0"/>
              <a:t>Insert the large introducer needle into the selected spinal </a:t>
            </a:r>
            <a:r>
              <a:rPr lang="en-US" dirty="0" err="1" smtClean="0"/>
              <a:t>interspace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Direct the spinal needle through the introducer and into the</a:t>
            </a:r>
          </a:p>
          <a:p>
            <a:pPr lvl="1">
              <a:buNone/>
            </a:pPr>
            <a:r>
              <a:rPr lang="en-US" dirty="0" smtClean="0"/>
              <a:t>subarachnoid space</a:t>
            </a:r>
          </a:p>
          <a:p>
            <a:pPr lvl="1">
              <a:buNone/>
            </a:pPr>
            <a:r>
              <a:rPr lang="en-US" dirty="0" smtClean="0"/>
              <a:t>Free flow of CSF confirms proper placement</a:t>
            </a:r>
          </a:p>
          <a:p>
            <a:pPr lvl="1">
              <a:buNone/>
            </a:pPr>
            <a:r>
              <a:rPr lang="en-US" dirty="0" smtClean="0"/>
              <a:t>Aspirate for CSF if clear inject the proper </a:t>
            </a:r>
            <a:r>
              <a:rPr lang="en-US" dirty="0" err="1" smtClean="0"/>
              <a:t>anaesthetic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Remove the needle, introducer and drape sheet</a:t>
            </a:r>
          </a:p>
          <a:p>
            <a:pPr lvl="1">
              <a:buNone/>
            </a:pPr>
            <a:r>
              <a:rPr lang="en-US" dirty="0" smtClean="0"/>
              <a:t>Have the patient lie down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1143000"/>
          </a:xfrm>
        </p:spPr>
        <p:txBody>
          <a:bodyPr rtlCol="0">
            <a:normAutofit fontScale="90000"/>
          </a:bodyPr>
          <a:lstStyle/>
          <a:p>
            <a:pPr algn="l">
              <a:defRPr/>
            </a:pPr>
            <a:r>
              <a:rPr lang="en-AU" sz="3600" b="1" dirty="0" smtClean="0">
                <a:solidFill>
                  <a:schemeClr val="bg1"/>
                </a:solidFill>
                <a:ea typeface="+mn-ea"/>
                <a:cs typeface="+mn-cs"/>
              </a:rPr>
              <a:t/>
            </a:r>
            <a:br>
              <a:rPr lang="en-AU" sz="3600" b="1" dirty="0" smtClean="0">
                <a:solidFill>
                  <a:schemeClr val="bg1"/>
                </a:solidFill>
                <a:ea typeface="+mn-ea"/>
                <a:cs typeface="+mn-cs"/>
              </a:rPr>
            </a:br>
            <a:r>
              <a:rPr lang="en-AU" sz="3100" b="1" dirty="0" smtClean="0"/>
              <a:t>Role of anaesthetist in the preoperative care </a:t>
            </a:r>
            <a:br>
              <a:rPr lang="en-AU" sz="3100" b="1" dirty="0" smtClean="0"/>
            </a:br>
            <a:r>
              <a:rPr lang="en-AU" sz="3100" b="1" dirty="0" smtClean="0"/>
              <a:t>Lecture</a:t>
            </a:r>
            <a:r>
              <a:rPr lang="en-AU" sz="3100" b="1" dirty="0" smtClean="0">
                <a:solidFill>
                  <a:schemeClr val="bg1"/>
                </a:solidFill>
                <a:ea typeface="+mn-ea"/>
                <a:cs typeface="+mn-cs"/>
              </a:rPr>
              <a:t> </a:t>
            </a:r>
            <a:r>
              <a:rPr lang="en-AU" sz="3600" b="1" dirty="0" smtClean="0">
                <a:solidFill>
                  <a:schemeClr val="bg1"/>
                </a:solidFill>
                <a:ea typeface="+mn-ea"/>
                <a:cs typeface="+mn-cs"/>
              </a:rPr>
              <a:t/>
            </a:r>
            <a:br>
              <a:rPr lang="en-AU" sz="3600" b="1" dirty="0" smtClean="0">
                <a:solidFill>
                  <a:schemeClr val="bg1"/>
                </a:solidFill>
                <a:ea typeface="+mn-ea"/>
                <a:cs typeface="+mn-cs"/>
              </a:rPr>
            </a:br>
            <a:r>
              <a:rPr lang="en-US" sz="2800" dirty="0" smtClean="0">
                <a:solidFill>
                  <a:schemeClr val="bg1"/>
                </a:solidFill>
                <a:ea typeface="+mn-ea"/>
                <a:cs typeface="+mn-cs"/>
              </a:rPr>
              <a:t/>
            </a:r>
            <a:br>
              <a:rPr lang="en-US" sz="2800" dirty="0" smtClean="0">
                <a:solidFill>
                  <a:schemeClr val="bg1"/>
                </a:solidFill>
                <a:ea typeface="+mn-ea"/>
                <a:cs typeface="+mn-cs"/>
              </a:rPr>
            </a:b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67" y="1371600"/>
            <a:ext cx="8398933" cy="5105400"/>
          </a:xfrm>
        </p:spPr>
        <p:txBody>
          <a:bodyPr rtlCol="0">
            <a:normAutofit/>
          </a:bodyPr>
          <a:lstStyle/>
          <a:p>
            <a:pPr marL="457200" indent="-457200">
              <a:buFont typeface="+mj-lt"/>
              <a:buAutoNum type="alphaLcParenR"/>
              <a:defRPr/>
            </a:pPr>
            <a:r>
              <a:rPr lang="en-US" sz="2400" b="1" dirty="0" smtClean="0"/>
              <a:t>Obtain a full history and physical examination including allergies, current medications, past anesthetic history, family anesthetic history 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sz="2400" b="1" dirty="0" smtClean="0"/>
              <a:t>The medical student will understand how patient co-morbidities can affect the anesthetic plan. 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sz="2400" b="1" dirty="0" smtClean="0"/>
              <a:t>The medical student will be able to understand potential anesthetic options for a given surgical procedure.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39 years old patient booked for emergency CS due to fetal distress</a:t>
            </a:r>
          </a:p>
          <a:p>
            <a:r>
              <a:rPr lang="en-US" dirty="0" smtClean="0"/>
              <a:t>How you will manage ?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 should expect from you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sz="3600" dirty="0" smtClean="0"/>
              <a:t>1.Preoxygenate with 100% oxygen by non-</a:t>
            </a:r>
            <a:r>
              <a:rPr lang="en-US" sz="3600" dirty="0" err="1" smtClean="0"/>
              <a:t>rebreather</a:t>
            </a:r>
            <a:r>
              <a:rPr lang="en-US" sz="3600" dirty="0" smtClean="0"/>
              <a:t> mask for at least 3 full, deep breaths.  </a:t>
            </a:r>
            <a:r>
              <a:rPr lang="en-US" sz="3600" u="sng" dirty="0" err="1" smtClean="0"/>
              <a:t>Preoxygenate</a:t>
            </a:r>
            <a:r>
              <a:rPr lang="en-US" sz="3600" u="sng" dirty="0" smtClean="0"/>
              <a:t> four minutes if situation allows.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2. Administer  propofol </a:t>
            </a:r>
            <a:r>
              <a:rPr lang="en-US" sz="3600" b="1" dirty="0" smtClean="0"/>
              <a:t>OR </a:t>
            </a:r>
            <a:r>
              <a:rPr lang="en-US" sz="3600" dirty="0" err="1" smtClean="0"/>
              <a:t>etomidate</a:t>
            </a:r>
            <a:r>
              <a:rPr lang="en-US" sz="3600" dirty="0" smtClean="0"/>
              <a:t>.</a:t>
            </a:r>
          </a:p>
          <a:p>
            <a:pPr>
              <a:buNone/>
            </a:pPr>
            <a:r>
              <a:rPr lang="en-US" sz="3600" dirty="0" smtClean="0"/>
              <a:t>3. Apply </a:t>
            </a:r>
            <a:r>
              <a:rPr lang="en-US" sz="3600" dirty="0" err="1" smtClean="0"/>
              <a:t>cricoid</a:t>
            </a:r>
            <a:r>
              <a:rPr lang="en-US" sz="3600" dirty="0" smtClean="0"/>
              <a:t> pressure and hold until patient has been intubated, balloon of ETT has been inflated, position of tube tip has been assured, and ETT has been secured in place.</a:t>
            </a:r>
          </a:p>
          <a:p>
            <a:pPr>
              <a:buNone/>
            </a:pPr>
            <a:r>
              <a:rPr lang="en-US" sz="3600" dirty="0" smtClean="0"/>
              <a:t>5. Administer succinylcholine 1 mg/kg IVP (100 mg for average 70kg patient) and wait for paralysis to occur.</a:t>
            </a:r>
          </a:p>
          <a:p>
            <a:pPr>
              <a:buNone/>
            </a:pPr>
            <a:r>
              <a:rPr lang="en-US" sz="3600" dirty="0" smtClean="0"/>
              <a:t>6. Intubate.  </a:t>
            </a:r>
          </a:p>
          <a:p>
            <a:pPr>
              <a:buNone/>
            </a:pPr>
            <a:r>
              <a:rPr lang="en-US" sz="3600" dirty="0" smtClean="0"/>
              <a:t>7. When successfully intubated, confirm placement by</a:t>
            </a:r>
          </a:p>
          <a:p>
            <a:pPr>
              <a:buNone/>
            </a:pPr>
            <a:r>
              <a:rPr lang="en-US" sz="3600" dirty="0" smtClean="0"/>
              <a:t>a. Bilateral breath sounds, and</a:t>
            </a:r>
          </a:p>
          <a:p>
            <a:pPr>
              <a:buNone/>
            </a:pPr>
            <a:r>
              <a:rPr lang="en-US" sz="3600" dirty="0" smtClean="0"/>
              <a:t>b. Chest wall rise, and</a:t>
            </a:r>
          </a:p>
          <a:p>
            <a:pPr>
              <a:buNone/>
            </a:pPr>
            <a:r>
              <a:rPr lang="en-US" sz="3600" dirty="0" smtClean="0"/>
              <a:t>c. </a:t>
            </a:r>
            <a:r>
              <a:rPr lang="en-US" sz="3600" dirty="0" err="1" smtClean="0"/>
              <a:t>Absense</a:t>
            </a:r>
            <a:r>
              <a:rPr lang="en-US" sz="3600" dirty="0" smtClean="0"/>
              <a:t> of gastric sounds, and</a:t>
            </a:r>
          </a:p>
          <a:p>
            <a:pPr>
              <a:buNone/>
            </a:pPr>
            <a:r>
              <a:rPr lang="en-US" sz="3600" dirty="0" smtClean="0"/>
              <a:t>d. End tidal CO₂ measurement, and</a:t>
            </a:r>
          </a:p>
          <a:p>
            <a:pPr>
              <a:buNone/>
            </a:pPr>
            <a:r>
              <a:rPr lang="en-US" sz="3600" dirty="0" smtClean="0"/>
              <a:t> 8. fixed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/>
              <a:t>Anesthesia OSCE</a:t>
            </a:r>
          </a:p>
          <a:p>
            <a:pPr>
              <a:buNone/>
            </a:pPr>
            <a:r>
              <a:rPr lang="en-US" dirty="0"/>
              <a:t>The exam with be </a:t>
            </a:r>
            <a:r>
              <a:rPr lang="en-US" dirty="0" smtClean="0"/>
              <a:t>5 </a:t>
            </a:r>
            <a:r>
              <a:rPr lang="en-US" dirty="0"/>
              <a:t>stations, with clinical scenarios in each station.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Objectives</a:t>
            </a:r>
            <a:r>
              <a:rPr lang="en-US" dirty="0" smtClean="0"/>
              <a:t>:</a:t>
            </a:r>
            <a:endParaRPr lang="en-US" dirty="0"/>
          </a:p>
          <a:p>
            <a:pPr lvl="0">
              <a:buNone/>
            </a:pPr>
            <a:r>
              <a:rPr lang="en-US" dirty="0"/>
              <a:t>Pre-operative assessment.</a:t>
            </a:r>
          </a:p>
          <a:p>
            <a:pPr>
              <a:buNone/>
            </a:pPr>
            <a:r>
              <a:rPr lang="en-US" dirty="0"/>
              <a:t>(General and anesthesia specific questions) 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>
              <a:buNone/>
            </a:pPr>
            <a:r>
              <a:rPr lang="en-US" dirty="0"/>
              <a:t> Airway examination.</a:t>
            </a:r>
          </a:p>
          <a:p>
            <a:pPr lvl="0">
              <a:buNone/>
            </a:pPr>
            <a:r>
              <a:rPr lang="en-US" dirty="0" err="1"/>
              <a:t>Malampati</a:t>
            </a:r>
            <a:r>
              <a:rPr lang="en-US" dirty="0"/>
              <a:t> classification </a:t>
            </a:r>
          </a:p>
          <a:p>
            <a:pPr lvl="0">
              <a:buNone/>
            </a:pPr>
            <a:r>
              <a:rPr lang="en-US" dirty="0" err="1"/>
              <a:t>Atlanto</a:t>
            </a:r>
            <a:r>
              <a:rPr lang="en-US" dirty="0"/>
              <a:t>-occipital joint extension</a:t>
            </a:r>
          </a:p>
          <a:p>
            <a:pPr lvl="0">
              <a:buNone/>
            </a:pPr>
            <a:r>
              <a:rPr lang="en-US" dirty="0" err="1"/>
              <a:t>Thyro</a:t>
            </a:r>
            <a:r>
              <a:rPr lang="en-US" dirty="0"/>
              <a:t>-mental distance </a:t>
            </a:r>
          </a:p>
          <a:p>
            <a:pPr lvl="0">
              <a:buNone/>
            </a:pPr>
            <a:r>
              <a:rPr lang="en-US" dirty="0"/>
              <a:t>X-ray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>
              <a:buNone/>
            </a:pPr>
            <a:r>
              <a:rPr lang="en-US" dirty="0"/>
              <a:t>Prolonged apnea *IMP* </a:t>
            </a:r>
          </a:p>
          <a:p>
            <a:pPr lvl="0">
              <a:buNone/>
            </a:pPr>
            <a:r>
              <a:rPr lang="en-US" dirty="0"/>
              <a:t>Anesthesia Complication: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en-US" dirty="0" smtClean="0"/>
              <a:t>Anesthesia Complication: (</a:t>
            </a:r>
            <a:r>
              <a:rPr lang="en-US" dirty="0"/>
              <a:t>tachycardia – </a:t>
            </a:r>
            <a:r>
              <a:rPr lang="en-US" dirty="0" err="1"/>
              <a:t>bradicardia</a:t>
            </a:r>
            <a:r>
              <a:rPr lang="en-US" dirty="0"/>
              <a:t>- hypoxia- </a:t>
            </a:r>
            <a:r>
              <a:rPr lang="en-US" dirty="0" err="1"/>
              <a:t>hypercapnia</a:t>
            </a:r>
            <a:r>
              <a:rPr lang="en-US" dirty="0"/>
              <a:t>….)</a:t>
            </a:r>
          </a:p>
          <a:p>
            <a:pPr>
              <a:buNone/>
            </a:pPr>
            <a:r>
              <a:rPr lang="en-US" dirty="0"/>
              <a:t> </a:t>
            </a:r>
            <a:r>
              <a:rPr lang="en-US" dirty="0" smtClean="0"/>
              <a:t>Common instruments , Name </a:t>
            </a:r>
            <a:r>
              <a:rPr lang="en-US" dirty="0"/>
              <a:t>the instrument</a:t>
            </a:r>
          </a:p>
          <a:p>
            <a:pPr lvl="0">
              <a:buNone/>
            </a:pPr>
            <a:r>
              <a:rPr lang="en-US" dirty="0"/>
              <a:t>Uses </a:t>
            </a:r>
            <a:r>
              <a:rPr lang="en-US" dirty="0" smtClean="0"/>
              <a:t>, Complications </a:t>
            </a:r>
            <a:endParaRPr lang="en-US" dirty="0"/>
          </a:p>
          <a:p>
            <a:pPr lvl="0">
              <a:buNone/>
            </a:pPr>
            <a:r>
              <a:rPr lang="en-US" dirty="0"/>
              <a:t>Central venous cannula</a:t>
            </a:r>
          </a:p>
          <a:p>
            <a:pPr lvl="0">
              <a:buNone/>
            </a:pPr>
            <a:r>
              <a:rPr lang="en-US" dirty="0"/>
              <a:t>Epidural  </a:t>
            </a:r>
          </a:p>
          <a:p>
            <a:pPr lvl="0">
              <a:buNone/>
            </a:pPr>
            <a:r>
              <a:rPr lang="en-US" dirty="0"/>
              <a:t>Spinal </a:t>
            </a:r>
          </a:p>
          <a:p>
            <a:pPr lvl="0">
              <a:buNone/>
            </a:pPr>
            <a:r>
              <a:rPr lang="en-US" dirty="0"/>
              <a:t>How to induce a pt. 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 Pain will not be included in the OCSE </a:t>
            </a:r>
          </a:p>
          <a:p>
            <a:pPr>
              <a:buNone/>
            </a:pPr>
            <a:r>
              <a:rPr lang="en-US" dirty="0"/>
              <a:t>Know your ABC , and start with it if you were asked about the management 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_(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762000"/>
            <a:ext cx="9296400" cy="586143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smtClean="0"/>
              <a:t> General anaesthesia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lphaLcParenR"/>
              <a:defRPr/>
            </a:pPr>
            <a:r>
              <a:rPr lang="en-AU" b="1" dirty="0" smtClean="0"/>
              <a:t>Definition of  general Anaesthesia</a:t>
            </a:r>
            <a:endParaRPr lang="en-US" b="1" dirty="0" smtClean="0"/>
          </a:p>
          <a:p>
            <a:pPr marL="457200" indent="-457200">
              <a:buFont typeface="+mj-lt"/>
              <a:buAutoNum type="alphaLcParenR"/>
              <a:defRPr/>
            </a:pPr>
            <a:r>
              <a:rPr lang="en-AU" b="1" dirty="0" smtClean="0"/>
              <a:t>Learn about several agents used on induction of general anaesthesia including intravenous agents, inhalation agents, neuromuscular blocking agents and reversal agents.  </a:t>
            </a:r>
            <a:endParaRPr lang="en-US" b="1" dirty="0" smtClean="0"/>
          </a:p>
          <a:p>
            <a:pPr marL="457200" indent="-457200">
              <a:buFont typeface="+mj-lt"/>
              <a:buAutoNum type="alphaLcParenR"/>
              <a:defRPr/>
            </a:pPr>
            <a:r>
              <a:rPr lang="en-AU" b="1" dirty="0" smtClean="0"/>
              <a:t>Understand basic advantages and disadvantages of these agents.</a:t>
            </a:r>
            <a:endParaRPr lang="en-US" b="1" dirty="0" smtClean="0"/>
          </a:p>
          <a:p>
            <a:pPr marL="457200" indent="-457200">
              <a:buFont typeface="+mj-lt"/>
              <a:buAutoNum type="alphaLcParenR"/>
              <a:defRPr/>
            </a:pPr>
            <a:r>
              <a:rPr lang="en-AU" b="1" dirty="0" smtClean="0"/>
              <a:t>Complications commonly encountered during general anaesthesia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AU" sz="2800" b="1" dirty="0" smtClean="0"/>
              <a:t>Airway Management and equipment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charset="0"/>
              <a:buAutoNum type="alphaLcParenR"/>
            </a:pPr>
            <a:r>
              <a:rPr lang="en-AU" b="1" dirty="0" smtClean="0"/>
              <a:t>Learn about basic airway anatomy</a:t>
            </a:r>
            <a:endParaRPr lang="en-US" b="1" dirty="0" smtClean="0"/>
          </a:p>
          <a:p>
            <a:pPr>
              <a:buFont typeface="Arial" charset="0"/>
              <a:buAutoNum type="alphaLcParenR"/>
            </a:pPr>
            <a:r>
              <a:rPr lang="en-AU" b="1" dirty="0" smtClean="0"/>
              <a:t>Conduct a preoperative airway assessment</a:t>
            </a:r>
            <a:endParaRPr lang="en-US" b="1" dirty="0" smtClean="0"/>
          </a:p>
          <a:p>
            <a:pPr>
              <a:buFont typeface="Arial" charset="0"/>
              <a:buAutoNum type="alphaLcParenR"/>
            </a:pPr>
            <a:r>
              <a:rPr lang="en-AU" b="1" dirty="0" smtClean="0"/>
              <a:t>Identify a potentially difficult airway</a:t>
            </a:r>
            <a:endParaRPr lang="en-US" b="1" dirty="0" smtClean="0"/>
          </a:p>
          <a:p>
            <a:pPr>
              <a:buFont typeface="Arial" charset="0"/>
              <a:buAutoNum type="alphaLcParenR"/>
            </a:pPr>
            <a:r>
              <a:rPr lang="en-AU" b="1" dirty="0" smtClean="0"/>
              <a:t>Understand the issues around aspiration and its prevention</a:t>
            </a:r>
            <a:endParaRPr lang="en-US" b="1" dirty="0" smtClean="0"/>
          </a:p>
          <a:p>
            <a:pPr>
              <a:buFont typeface="Arial" charset="0"/>
              <a:buAutoNum type="alphaLcParenR"/>
            </a:pPr>
            <a:r>
              <a:rPr lang="en-AU" b="1" dirty="0" smtClean="0"/>
              <a:t>Learn about the management of airway obstruction</a:t>
            </a:r>
            <a:endParaRPr lang="en-US" b="1" dirty="0" smtClean="0"/>
          </a:p>
          <a:p>
            <a:pPr>
              <a:buFont typeface="Arial" charset="0"/>
              <a:buAutoNum type="alphaLcParenR"/>
            </a:pPr>
            <a:r>
              <a:rPr lang="en-AU" b="1" dirty="0" smtClean="0"/>
              <a:t>Become familiar with airway equipment</a:t>
            </a:r>
            <a:endParaRPr lang="en-US" b="1" dirty="0" smtClean="0"/>
          </a:p>
          <a:p>
            <a:pPr>
              <a:buFont typeface="Arial" charset="0"/>
              <a:buAutoNum type="alphaLcParenR"/>
            </a:pPr>
            <a:r>
              <a:rPr lang="en-AU" b="1" dirty="0" smtClean="0"/>
              <a:t>Practice airway management skills including bag and mask ventilation, laryngeal mask insertion, endotracheal intubation</a:t>
            </a:r>
            <a:endParaRPr lang="en-US" b="1" dirty="0" smtClean="0"/>
          </a:p>
          <a:p>
            <a:pPr>
              <a:buFont typeface="Arial" charset="0"/>
              <a:buAutoNum type="alphaLcParenR"/>
            </a:pPr>
            <a:r>
              <a:rPr lang="en-AU" b="1" dirty="0" smtClean="0"/>
              <a:t>Learn about controlled ventilation and become familiar with </a:t>
            </a:r>
            <a:r>
              <a:rPr lang="en-AU" b="1" dirty="0" err="1" smtClean="0"/>
              <a:t>ventilatory</a:t>
            </a:r>
            <a:r>
              <a:rPr lang="en-AU" b="1" dirty="0" smtClean="0"/>
              <a:t> parameters</a:t>
            </a:r>
            <a:endParaRPr lang="en-US" b="1" dirty="0" smtClean="0"/>
          </a:p>
          <a:p>
            <a:pPr>
              <a:buFont typeface="Arial" charset="0"/>
              <a:buAutoNum type="alphaLcParenR"/>
            </a:pPr>
            <a:r>
              <a:rPr lang="en-AU" b="1" dirty="0" smtClean="0"/>
              <a:t>Appreciate the different ways of monitoring oxygenation and ventilation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err="1" smtClean="0"/>
              <a:t>RegionalAnaesthesia</a:t>
            </a:r>
            <a:r>
              <a:rPr lang="en-AU" b="1" dirty="0" smtClean="0"/>
              <a:t>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lphaLcParenR"/>
            </a:pPr>
            <a:r>
              <a:rPr lang="en-US" b="1" dirty="0" smtClean="0"/>
              <a:t>What are the risks and benefits of regional (epidural/spinal) anesthesia/analgesia?</a:t>
            </a:r>
          </a:p>
          <a:p>
            <a:pPr marL="514350" indent="-514350">
              <a:buFont typeface="Arial" charset="0"/>
              <a:buAutoNum type="alphaLcParenR"/>
            </a:pPr>
            <a:r>
              <a:rPr lang="en-US" b="1" dirty="0" smtClean="0"/>
              <a:t>What are the contraindications to regional anesthesia?</a:t>
            </a:r>
          </a:p>
          <a:p>
            <a:pPr marL="514350" indent="-514350">
              <a:buFont typeface="Arial" charset="0"/>
              <a:buAutoNum type="alphaLcParenR"/>
            </a:pPr>
            <a:r>
              <a:rPr lang="en-US" b="1" dirty="0" smtClean="0"/>
              <a:t>How do you prevent hypotension following epidural/spinal anesthesia?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>
                <a:solidFill>
                  <a:schemeClr val="bg1"/>
                </a:solidFill>
              </a:rPr>
              <a:t/>
            </a:r>
            <a:br>
              <a:rPr lang="en-AU" b="1" dirty="0" smtClean="0">
                <a:solidFill>
                  <a:schemeClr val="bg1"/>
                </a:solidFill>
              </a:rPr>
            </a:br>
            <a:r>
              <a:rPr lang="en-AU" b="1" dirty="0" smtClean="0"/>
              <a:t>Spinal Anaesthesia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lphaLcParenR"/>
              <a:defRPr/>
            </a:pPr>
            <a:r>
              <a:rPr lang="en-US" b="1" dirty="0" smtClean="0"/>
              <a:t>Describe the technique of spinal anesthesia.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b="1" dirty="0" smtClean="0"/>
              <a:t>At what level does the adult spinal cord end?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b="1" dirty="0" smtClean="0"/>
              <a:t>Name some of the surgical procedures that can be done with a spinal anesthetic.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b="1" dirty="0" smtClean="0"/>
              <a:t>What are the contraindications to spinal anesthesia?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b="1" dirty="0" smtClean="0"/>
              <a:t>What are the complications?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b="1" dirty="0" smtClean="0"/>
              <a:t>Describe the patient's perception as spinal anesthetic takes effect.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b="1" dirty="0" smtClean="0"/>
              <a:t>What are the expected cardiovascular changes associated with sensory level at T10?  T1?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b="1" dirty="0" smtClean="0"/>
              <a:t>How do you treat post-lumbar puncture headache?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Epidural Anaesthesia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lphaLcParenR"/>
              <a:defRPr/>
            </a:pPr>
            <a:r>
              <a:rPr lang="en-US" b="1" dirty="0" smtClean="0"/>
              <a:t>Discuss the differences between spinal and epidural anesthesia.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b="1" dirty="0" smtClean="0"/>
              <a:t>What are the advantages and disadvantages of epidural compared to spinal anesthesia?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b="1" dirty="0" smtClean="0"/>
              <a:t>Study the size and tip of the epidural needle.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b="1" dirty="0" smtClean="0"/>
              <a:t>Name some of the surgical procedures that can be done with an epidural anesthetic.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b="1" dirty="0" smtClean="0"/>
              <a:t>What role does epidural has for post-operative pain control?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b="1" dirty="0" smtClean="0"/>
              <a:t>Local Anesthetics Pharmacology and toxicity (Lidocaine, </a:t>
            </a:r>
            <a:r>
              <a:rPr lang="en-US" b="1" dirty="0" err="1" smtClean="0"/>
              <a:t>Bupivacaine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Case </a:t>
            </a:r>
            <a:r>
              <a:rPr lang="en-US" dirty="0" err="1" smtClean="0"/>
              <a:t>senareo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 26 year old male patient is admitted to the emergency department  diagnosed to have perforated appendix for urgent emergency appendectomy . last meal 2hours ago. </a:t>
            </a:r>
          </a:p>
          <a:p>
            <a:r>
              <a:rPr lang="en-GB" dirty="0" smtClean="0"/>
              <a:t>Vital signs: BP 120/70mm Hg and HR  90/min.Chest </a:t>
            </a:r>
            <a:endParaRPr lang="en-US" dirty="0" smtClean="0"/>
          </a:p>
          <a:p>
            <a:pPr>
              <a:buNone/>
            </a:pPr>
            <a:r>
              <a:rPr lang="en-CA" dirty="0" smtClean="0"/>
              <a:t> </a:t>
            </a:r>
            <a:endParaRPr lang="en-US" dirty="0" smtClean="0"/>
          </a:p>
          <a:p>
            <a:r>
              <a:rPr lang="en-CA" dirty="0" smtClean="0"/>
              <a:t> </a:t>
            </a:r>
            <a:r>
              <a:rPr lang="en-GB" dirty="0" smtClean="0"/>
              <a:t>The patient was previously healthy . </a:t>
            </a:r>
            <a:endParaRPr lang="en-US" dirty="0" smtClean="0"/>
          </a:p>
          <a:p>
            <a:r>
              <a:rPr lang="en-GB" dirty="0" smtClean="0"/>
              <a:t>PE:  patient currently look ill. and CVS normal .last meal 1hours ago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Professional </a:t>
            </a:r>
            <a:r>
              <a:rPr lang="en-US" b="1" u="sng" dirty="0" smtClean="0"/>
              <a:t>behavior</a:t>
            </a:r>
          </a:p>
          <a:p>
            <a:pPr>
              <a:buNone/>
            </a:pPr>
            <a:r>
              <a:rPr lang="en-US" dirty="0"/>
              <a:t>Introduce your self ,</a:t>
            </a:r>
          </a:p>
          <a:p>
            <a:pPr>
              <a:buNone/>
            </a:pPr>
            <a:r>
              <a:rPr lang="en-US" dirty="0"/>
              <a:t>-Greeting the patient ,</a:t>
            </a:r>
          </a:p>
          <a:p>
            <a:pPr>
              <a:buNone/>
            </a:pPr>
            <a:r>
              <a:rPr lang="en-US" dirty="0"/>
              <a:t>-Take permission to examine her .</a:t>
            </a:r>
          </a:p>
          <a:p>
            <a:pPr>
              <a:buNone/>
            </a:pPr>
            <a:r>
              <a:rPr lang="en-US" dirty="0"/>
              <a:t>-Explain to the patient what </a:t>
            </a:r>
            <a:r>
              <a:rPr lang="en-US" dirty="0" smtClean="0"/>
              <a:t>you  </a:t>
            </a:r>
            <a:r>
              <a:rPr lang="en-US" dirty="0"/>
              <a:t>will do .</a:t>
            </a:r>
          </a:p>
          <a:p>
            <a:pPr>
              <a:buNone/>
            </a:pPr>
            <a:r>
              <a:rPr lang="en-US" dirty="0" smtClean="0"/>
              <a:t>-don’t be tough </a:t>
            </a:r>
            <a:r>
              <a:rPr lang="en-US" dirty="0"/>
              <a:t>, no misbehavior</a:t>
            </a:r>
            <a:r>
              <a:rPr lang="en-US" b="1" dirty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264</TotalTime>
  <Words>822</Words>
  <Application>Microsoft Office PowerPoint</Application>
  <PresentationFormat>On-screen Show (4:3)</PresentationFormat>
  <Paragraphs>178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Verve</vt:lpstr>
      <vt:lpstr>GENERAL REVISION </vt:lpstr>
      <vt:lpstr> Role of anaesthetist in the preoperative care  Lecture   </vt:lpstr>
      <vt:lpstr> General anaesthesia technique</vt:lpstr>
      <vt:lpstr>Airway Management and equipment </vt:lpstr>
      <vt:lpstr>RegionalAnaesthesia Techniques</vt:lpstr>
      <vt:lpstr> Spinal Anaesthesia </vt:lpstr>
      <vt:lpstr>Epidural Anaesthesia</vt:lpstr>
      <vt:lpstr>Case senareo </vt:lpstr>
      <vt:lpstr>Slide 9</vt:lpstr>
      <vt:lpstr>Slide 10</vt:lpstr>
      <vt:lpstr>Preoperative assessment</vt:lpstr>
      <vt:lpstr>Slide 12</vt:lpstr>
      <vt:lpstr>Slide 13</vt:lpstr>
      <vt:lpstr>Thyromental distance 7 cm </vt:lpstr>
      <vt:lpstr>Airway Evaluation</vt:lpstr>
      <vt:lpstr>Airway assessment </vt:lpstr>
      <vt:lpstr>Slide 17</vt:lpstr>
      <vt:lpstr>Example </vt:lpstr>
      <vt:lpstr>What I should expect from you  </vt:lpstr>
      <vt:lpstr>Example </vt:lpstr>
      <vt:lpstr>What I should expect from you 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REVISION</dc:title>
  <dc:creator>Jumanah</dc:creator>
  <cp:lastModifiedBy>Jumanah</cp:lastModifiedBy>
  <cp:revision>8</cp:revision>
  <dcterms:created xsi:type="dcterms:W3CDTF">2013-10-28T19:55:49Z</dcterms:created>
  <dcterms:modified xsi:type="dcterms:W3CDTF">2014-10-29T21:05:24Z</dcterms:modified>
</cp:coreProperties>
</file>