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335" r:id="rId3"/>
    <p:sldId id="257" r:id="rId4"/>
    <p:sldId id="309" r:id="rId5"/>
    <p:sldId id="259" r:id="rId6"/>
    <p:sldId id="311" r:id="rId7"/>
    <p:sldId id="260" r:id="rId8"/>
    <p:sldId id="261" r:id="rId9"/>
    <p:sldId id="262" r:id="rId10"/>
    <p:sldId id="312" r:id="rId11"/>
    <p:sldId id="264" r:id="rId12"/>
    <p:sldId id="265" r:id="rId13"/>
    <p:sldId id="326" r:id="rId14"/>
    <p:sldId id="330" r:id="rId15"/>
    <p:sldId id="331" r:id="rId16"/>
    <p:sldId id="333" r:id="rId17"/>
    <p:sldId id="332" r:id="rId18"/>
    <p:sldId id="334" r:id="rId19"/>
    <p:sldId id="327" r:id="rId20"/>
    <p:sldId id="328" r:id="rId21"/>
    <p:sldId id="329" r:id="rId22"/>
    <p:sldId id="294" r:id="rId23"/>
    <p:sldId id="269" r:id="rId24"/>
    <p:sldId id="270" r:id="rId25"/>
    <p:sldId id="271" r:id="rId26"/>
    <p:sldId id="272" r:id="rId27"/>
    <p:sldId id="296" r:id="rId28"/>
    <p:sldId id="274" r:id="rId29"/>
    <p:sldId id="336" r:id="rId30"/>
    <p:sldId id="275" r:id="rId31"/>
    <p:sldId id="276" r:id="rId32"/>
    <p:sldId id="277" r:id="rId33"/>
    <p:sldId id="278" r:id="rId34"/>
    <p:sldId id="297" r:id="rId35"/>
    <p:sldId id="298" r:id="rId36"/>
    <p:sldId id="299" r:id="rId37"/>
    <p:sldId id="302" r:id="rId38"/>
    <p:sldId id="279" r:id="rId39"/>
    <p:sldId id="280" r:id="rId40"/>
    <p:sldId id="300" r:id="rId41"/>
    <p:sldId id="308" r:id="rId42"/>
    <p:sldId id="283" r:id="rId43"/>
    <p:sldId id="284" r:id="rId44"/>
    <p:sldId id="304" r:id="rId45"/>
    <p:sldId id="305" r:id="rId46"/>
    <p:sldId id="306" r:id="rId47"/>
    <p:sldId id="319" r:id="rId48"/>
    <p:sldId id="321" r:id="rId49"/>
    <p:sldId id="322" r:id="rId50"/>
    <p:sldId id="323" r:id="rId51"/>
    <p:sldId id="324" r:id="rId52"/>
    <p:sldId id="325" r:id="rId53"/>
    <p:sldId id="313" r:id="rId54"/>
    <p:sldId id="316" r:id="rId55"/>
    <p:sldId id="289" r:id="rId56"/>
    <p:sldId id="317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E4B79-096C-4241-B65F-8CB75C41540C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Products and blood transfusion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Dr. Jumana Baaj </a:t>
            </a:r>
          </a:p>
          <a:p>
            <a:r>
              <a:rPr lang="en-US" dirty="0" smtClean="0"/>
              <a:t>Consultant anesthesit - Assistant professor </a:t>
            </a:r>
          </a:p>
          <a:p>
            <a:r>
              <a:rPr lang="en-US" dirty="0" smtClean="0"/>
              <a:t>KKUH – KSU</a:t>
            </a:r>
          </a:p>
          <a:p>
            <a:r>
              <a:rPr lang="en-US" dirty="0" smtClean="0"/>
              <a:t>15 / 9 /2013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First Centrifugation</a:t>
            </a:r>
            <a:endParaRPr lang="en-US" sz="3600"/>
          </a:p>
        </p:txBody>
      </p:sp>
      <p:sp>
        <p:nvSpPr>
          <p:cNvPr id="58371" name="AutoShape 5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828800" y="3505201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Whole Blood</a:t>
            </a:r>
          </a:p>
          <a:p>
            <a:r>
              <a:rPr lang="en-US" sz="1400"/>
              <a:t>  Main Bag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1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6248400" y="3505201"/>
            <a:ext cx="11585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2</a:t>
            </a:r>
          </a:p>
          <a:p>
            <a:endParaRPr lang="en-US"/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4114800" y="6172201"/>
            <a:ext cx="107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8410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Line 21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Line 22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8406" name="Line 25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27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Line 29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AutoShape 30"/>
          <p:cNvSpPr>
            <a:spLocks noChangeArrowheads="1"/>
          </p:cNvSpPr>
          <p:nvPr/>
        </p:nvSpPr>
        <p:spPr bwMode="auto">
          <a:xfrm>
            <a:off x="1752600" y="2209800"/>
            <a:ext cx="1219200" cy="1295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AutoShape 31"/>
          <p:cNvSpPr>
            <a:spLocks noChangeArrowheads="1"/>
          </p:cNvSpPr>
          <p:nvPr/>
        </p:nvSpPr>
        <p:spPr bwMode="auto">
          <a:xfrm>
            <a:off x="1828800" y="54864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AutoShape 32"/>
          <p:cNvSpPr>
            <a:spLocks noChangeArrowheads="1"/>
          </p:cNvSpPr>
          <p:nvPr/>
        </p:nvSpPr>
        <p:spPr bwMode="auto">
          <a:xfrm>
            <a:off x="4114800" y="5181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33"/>
          <p:cNvSpPr txBox="1">
            <a:spLocks noChangeArrowheads="1"/>
          </p:cNvSpPr>
          <p:nvPr/>
        </p:nvSpPr>
        <p:spPr bwMode="auto">
          <a:xfrm>
            <a:off x="4861278" y="3927476"/>
            <a:ext cx="58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8392" name="Oval 35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36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37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38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39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40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Oval 41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Oval 42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43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44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45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46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47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48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Text Box 50"/>
          <p:cNvSpPr txBox="1">
            <a:spLocks noChangeArrowheads="1"/>
          </p:cNvSpPr>
          <p:nvPr/>
        </p:nvSpPr>
        <p:spPr bwMode="auto">
          <a:xfrm>
            <a:off x="7299679" y="1738314"/>
            <a:ext cx="1379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Second Centrifugation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4114800" y="6172201"/>
            <a:ext cx="108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Platelet</a:t>
            </a:r>
          </a:p>
          <a:p>
            <a:r>
              <a:rPr lang="en-US" sz="1400"/>
              <a:t>Concentrate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9450" name="Line 16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Line 17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Line 18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9446" name="Line 21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Line 22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24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Line 25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26"/>
          <p:cNvSpPr txBox="1">
            <a:spLocks noChangeArrowheads="1"/>
          </p:cNvSpPr>
          <p:nvPr/>
        </p:nvSpPr>
        <p:spPr bwMode="auto">
          <a:xfrm>
            <a:off x="1965678" y="3592513"/>
            <a:ext cx="62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RBC’s</a:t>
            </a:r>
          </a:p>
          <a:p>
            <a:endParaRPr lang="en-US"/>
          </a:p>
        </p:txBody>
      </p:sp>
      <p:sp>
        <p:nvSpPr>
          <p:cNvPr id="59409" name="Text Box 27"/>
          <p:cNvSpPr txBox="1">
            <a:spLocks noChangeArrowheads="1"/>
          </p:cNvSpPr>
          <p:nvPr/>
        </p:nvSpPr>
        <p:spPr bwMode="auto">
          <a:xfrm>
            <a:off x="6400800" y="6248401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Plasma</a:t>
            </a:r>
          </a:p>
        </p:txBody>
      </p:sp>
      <p:sp>
        <p:nvSpPr>
          <p:cNvPr id="59410" name="AutoShape 28"/>
          <p:cNvSpPr>
            <a:spLocks noChangeArrowheads="1"/>
          </p:cNvSpPr>
          <p:nvPr/>
        </p:nvSpPr>
        <p:spPr bwMode="auto">
          <a:xfrm>
            <a:off x="1752600" y="25908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31"/>
          <p:cNvSpPr>
            <a:spLocks noChangeArrowheads="1"/>
          </p:cNvSpPr>
          <p:nvPr/>
        </p:nvSpPr>
        <p:spPr bwMode="auto">
          <a:xfrm>
            <a:off x="1828800" y="55626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32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33"/>
          <p:cNvSpPr>
            <a:spLocks noChangeArrowheads="1"/>
          </p:cNvSpPr>
          <p:nvPr/>
        </p:nvSpPr>
        <p:spPr bwMode="auto">
          <a:xfrm>
            <a:off x="6248400" y="5257800"/>
            <a:ext cx="9906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493747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4861278" y="3927476"/>
            <a:ext cx="8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191000" y="2819400"/>
            <a:ext cx="838200" cy="457200"/>
            <a:chOff x="2640" y="3552"/>
            <a:chExt cx="528" cy="288"/>
          </a:xfrm>
        </p:grpSpPr>
        <p:sp>
          <p:nvSpPr>
            <p:cNvPr id="59432" name="Oval 37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38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9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40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41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42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43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4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4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4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47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48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9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Oval 50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5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55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56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57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58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59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62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63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64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65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Prepared from Whole blood collection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Whole blood is separated by differential centrifugation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Antibodies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specific immunoglobulin’s produced in response to an  antigenic challenge.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Antigen:</a:t>
            </a:r>
          </a:p>
          <a:p>
            <a:pPr lvl="1"/>
            <a:r>
              <a:rPr lang="en-US" b="1" dirty="0" smtClean="0"/>
              <a:t> a </a:t>
            </a:r>
            <a:r>
              <a:rPr lang="en-US" dirty="0" smtClean="0"/>
              <a:t>foreign substance that can elicit an immune (antibody) response.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major antigen systems on the red blood cell are the ABO   system   and the Rhesus (</a:t>
            </a:r>
            <a:r>
              <a:rPr lang="en-US" dirty="0" err="1" smtClean="0"/>
              <a:t>Rh</a:t>
            </a:r>
            <a:r>
              <a:rPr lang="en-US" dirty="0" smtClean="0"/>
              <a:t>) system.</a:t>
            </a:r>
          </a:p>
          <a:p>
            <a:r>
              <a:rPr lang="en-US" dirty="0" smtClean="0"/>
              <a:t> Group A individuals have the A antigen present on their red  blood cells.</a:t>
            </a:r>
          </a:p>
          <a:p>
            <a:r>
              <a:rPr lang="en-US" dirty="0" smtClean="0"/>
              <a:t> Group B individuals have the B antigen present on their red  blood cells.</a:t>
            </a:r>
          </a:p>
          <a:p>
            <a:r>
              <a:rPr lang="en-US" dirty="0" smtClean="0"/>
              <a:t>Group AB individuals have antigens A and B present on  their red blood cells.</a:t>
            </a:r>
          </a:p>
          <a:p>
            <a:r>
              <a:rPr lang="en-US" dirty="0" smtClean="0"/>
              <a:t> Group O have neither antigens A nor B present on their red blood cells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healthy individuals make antibodies against the A and B antigen  </a:t>
            </a:r>
          </a:p>
          <a:p>
            <a:r>
              <a:rPr lang="en-US" dirty="0" smtClean="0"/>
              <a:t>The antibodies are found in the individual’s plasma and are referred to as naturally occurring.</a:t>
            </a:r>
          </a:p>
          <a:p>
            <a:pPr>
              <a:buNone/>
            </a:pPr>
            <a:r>
              <a:rPr lang="en-US" dirty="0" smtClean="0"/>
              <a:t>     Group A individuals have anti B antibodies</a:t>
            </a:r>
          </a:p>
          <a:p>
            <a:pPr>
              <a:buNone/>
            </a:pPr>
            <a:r>
              <a:rPr lang="en-US" dirty="0" smtClean="0"/>
              <a:t>     Group B individuals have anti A antibodies</a:t>
            </a:r>
          </a:p>
          <a:p>
            <a:pPr>
              <a:buNone/>
            </a:pPr>
            <a:r>
              <a:rPr lang="en-US" dirty="0" smtClean="0"/>
              <a:t>     Group O individuals have anti A and anti B antibodies</a:t>
            </a:r>
          </a:p>
          <a:p>
            <a:pPr>
              <a:buNone/>
            </a:pPr>
            <a:r>
              <a:rPr lang="en-US" dirty="0" smtClean="0"/>
              <a:t>    Group AB individuals have no antibodies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Rh</a:t>
            </a:r>
            <a:r>
              <a:rPr lang="en-US" dirty="0" smtClean="0"/>
              <a:t> system encompasses multiple antigens. </a:t>
            </a:r>
          </a:p>
          <a:p>
            <a:r>
              <a:rPr lang="en-US" dirty="0" err="1" smtClean="0"/>
              <a:t>Rh</a:t>
            </a:r>
            <a:r>
              <a:rPr lang="en-US" dirty="0" smtClean="0"/>
              <a:t> (D) negative indicates that the </a:t>
            </a:r>
            <a:r>
              <a:rPr lang="en-US" dirty="0" err="1" smtClean="0"/>
              <a:t>Rh</a:t>
            </a:r>
            <a:r>
              <a:rPr lang="en-US" dirty="0" smtClean="0"/>
              <a:t> (D) antigen is not present on the red cell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Blood  </a:t>
            </a:r>
          </a:p>
          <a:p>
            <a:pPr>
              <a:buNone/>
            </a:pPr>
            <a:r>
              <a:rPr lang="en-US" dirty="0" smtClean="0"/>
              <a:t> Blood group O is considered the universal donor for red cells because it lacks the A and B antigen.  </a:t>
            </a:r>
          </a:p>
          <a:p>
            <a:r>
              <a:rPr lang="en-US" dirty="0" smtClean="0"/>
              <a:t> Group O </a:t>
            </a:r>
            <a:r>
              <a:rPr lang="en-US" dirty="0" err="1" smtClean="0"/>
              <a:t>Rh</a:t>
            </a:r>
            <a:r>
              <a:rPr lang="en-US" dirty="0" smtClean="0"/>
              <a:t> negative can be considered for recipients of all blood groups.</a:t>
            </a:r>
          </a:p>
          <a:p>
            <a:r>
              <a:rPr lang="en-US" dirty="0" smtClean="0"/>
              <a:t>Blood group AB is considered the universal donor for platelets,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48267" y="1600200"/>
            <a:ext cx="7772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	</a:t>
            </a:r>
            <a:r>
              <a:rPr lang="en-US" sz="2000" dirty="0" smtClean="0"/>
              <a:t>Antigen on	 Plasma 		    </a:t>
            </a:r>
            <a:r>
              <a:rPr lang="en-US" sz="2000" u="sng" dirty="0" smtClean="0"/>
              <a:t>Incidence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/>
              <a:t>Blood Group</a:t>
            </a:r>
            <a:r>
              <a:rPr lang="en-US" sz="2000" dirty="0" smtClean="0"/>
              <a:t>        </a:t>
            </a:r>
            <a:r>
              <a:rPr lang="en-US" sz="2000" u="sng" dirty="0" smtClean="0"/>
              <a:t>erythrocyte	Antibodies	White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			</a:t>
            </a:r>
            <a:endParaRPr lang="en-US" sz="2000" u="sng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			</a:t>
            </a:r>
            <a:r>
              <a:rPr lang="en-US" sz="2000" dirty="0" err="1" smtClean="0"/>
              <a:t>A</a:t>
            </a:r>
            <a:r>
              <a:rPr lang="en-US" sz="2000" dirty="0" smtClean="0"/>
              <a:t>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B			</a:t>
            </a:r>
            <a:r>
              <a:rPr lang="en-US" sz="2000" dirty="0" err="1" smtClean="0"/>
              <a:t>B</a:t>
            </a:r>
            <a:r>
              <a:rPr lang="en-US" sz="2000" dirty="0" smtClean="0"/>
              <a:t>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AB		             </a:t>
            </a:r>
            <a:r>
              <a:rPr lang="en-US" sz="2000" dirty="0" err="1" smtClean="0"/>
              <a:t>AB</a:t>
            </a:r>
            <a:r>
              <a:rPr lang="en-US" sz="2000" dirty="0" smtClean="0"/>
              <a:t>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Rh</a:t>
            </a:r>
            <a:r>
              <a:rPr lang="en-US" sz="2000" dirty="0" smtClean="0"/>
              <a:t>			</a:t>
            </a:r>
            <a:r>
              <a:rPr lang="en-US" sz="2000" dirty="0" err="1" smtClean="0"/>
              <a:t>Rh</a:t>
            </a:r>
            <a:r>
              <a:rPr lang="en-US" sz="2000" dirty="0" smtClean="0"/>
              <a:t>				42	17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blood transfusion </a:t>
            </a:r>
          </a:p>
          <a:p>
            <a:r>
              <a:rPr lang="en-US" dirty="0" smtClean="0"/>
              <a:t>Blood groups </a:t>
            </a:r>
          </a:p>
          <a:p>
            <a:r>
              <a:rPr lang="en-US" dirty="0" smtClean="0"/>
              <a:t>Blood component </a:t>
            </a:r>
          </a:p>
          <a:p>
            <a:r>
              <a:rPr lang="en-US" sz="3200" dirty="0" smtClean="0"/>
              <a:t>Blood transfusion complication</a:t>
            </a:r>
          </a:p>
          <a:p>
            <a:pPr>
              <a:buNone/>
            </a:pPr>
            <a:r>
              <a:rPr lang="en-US" sz="3200" dirty="0" smtClean="0"/>
              <a:t>    treatment </a:t>
            </a:r>
          </a:p>
          <a:p>
            <a:r>
              <a:rPr lang="en-US" sz="3200" dirty="0" smtClean="0"/>
              <a:t>Alternatives to Blood Products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693420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066800"/>
            <a:ext cx="7628467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Tx/>
              <a:buFontTx/>
              <a:buChar char="•"/>
              <a:defRPr/>
            </a:pPr>
            <a:r>
              <a:rPr lang="en-US" sz="2800" smtClean="0"/>
              <a:t>Major: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</a:t>
            </a:r>
            <a:r>
              <a:rPr lang="en-US" sz="2400" b="1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Minor: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Donor’s plasma incubated with recipients erythrocytes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Agglutination: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Occurs if either is incompatible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Type Specific: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Only ABO-Rh determined; chance of hemolytic reaction is 1:1000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Donated blood that has been tested for ABO/</a:t>
            </a:r>
            <a:r>
              <a:rPr lang="en-US" dirty="0" err="1" smtClean="0"/>
              <a:t>Rh</a:t>
            </a:r>
            <a:r>
              <a:rPr lang="en-US" dirty="0" smtClean="0"/>
              <a:t> antigens and screened for common antibodies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 (not mixed with recipient blood).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Allows blood to available for other patients.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packed red blood cells (</a:t>
            </a:r>
            <a:r>
              <a:rPr lang="en-US" sz="2400" dirty="0" err="1" smtClean="0"/>
              <a:t>pRBC’s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platelet concentrate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fresh frozen plasma (contains all clotting factors)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cryoprecipitate (contains factors VIII and fibrinogen; used in 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albumin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plasma protein fraction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leukocyte poor blood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factor VIII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antibody concentrates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Packed Red Blood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420938"/>
            <a:ext cx="7772400" cy="2989262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1 unit = 250 ml.  </a:t>
            </a:r>
            <a:r>
              <a:rPr lang="en-US" dirty="0" err="1" smtClean="0"/>
              <a:t>Hct</a:t>
            </a:r>
            <a:r>
              <a:rPr lang="en-US" dirty="0" smtClean="0"/>
              <a:t>. = 70-80%.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1 unit </a:t>
            </a:r>
            <a:r>
              <a:rPr lang="en-US" dirty="0" err="1" smtClean="0"/>
              <a:t>pRBC’s</a:t>
            </a:r>
            <a:r>
              <a:rPr lang="en-US" dirty="0" smtClean="0"/>
              <a:t> raises </a:t>
            </a:r>
            <a:r>
              <a:rPr lang="en-US" dirty="0" err="1" smtClean="0"/>
              <a:t>Hgb</a:t>
            </a:r>
            <a:r>
              <a:rPr lang="en-US" dirty="0" smtClean="0"/>
              <a:t> 1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Mixed with saline:  LR(lactate ringer )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RBC Transfusions</a:t>
            </a:r>
            <a:br>
              <a:rPr lang="en-US" sz="3600" b="1" dirty="0"/>
            </a:br>
            <a:r>
              <a:rPr lang="en-US" sz="3200" b="1" dirty="0"/>
              <a:t>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Dose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of 10 cc/kg infused over 2-4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Maximum dose 15-20 cc/kg can be given to hemodynamically stable patient 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Procedure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May need Premedication (Tylenol and/or Benadryl)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Filter use—routinely leukodepleted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Monitoring—VS q 15 minutes, clinical status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Do NOT mix with medications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Complications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Rapid infusion may result in Pulmonary edema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Transfusion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Platelet Concentrate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Storage</a:t>
            </a:r>
          </a:p>
          <a:p>
            <a:pPr lvl="1">
              <a:defRPr/>
            </a:pPr>
            <a:r>
              <a:rPr lang="en-US" sz="2000"/>
              <a:t>Up to 5 days at 20-24</a:t>
            </a:r>
            <a:r>
              <a:rPr lang="en-US" sz="2000">
                <a:cs typeface="Times New Roman" pitchFamily="18" charset="0"/>
              </a:rPr>
              <a:t>°</a:t>
            </a:r>
            <a:endParaRPr lang="en-US" sz="2000"/>
          </a:p>
          <a:p>
            <a:pPr>
              <a:defRPr/>
            </a:pPr>
            <a:r>
              <a:rPr lang="en-US" sz="2800"/>
              <a:t>Indications</a:t>
            </a:r>
          </a:p>
          <a:p>
            <a:pPr lvl="1">
              <a:defRPr/>
            </a:pPr>
            <a:r>
              <a:rPr lang="en-US" sz="2000"/>
              <a:t>Thrombocytopenia, Plt &lt;15,000</a:t>
            </a:r>
          </a:p>
          <a:p>
            <a:pPr lvl="1">
              <a:defRPr/>
            </a:pPr>
            <a:r>
              <a:rPr lang="en-US" sz="2000"/>
              <a:t>Bleeding and Plt &lt;50,000</a:t>
            </a:r>
          </a:p>
          <a:p>
            <a:pPr lvl="1">
              <a:defRPr/>
            </a:pPr>
            <a:r>
              <a:rPr lang="en-US" sz="2000"/>
              <a:t>Invasive procedure and Plt &lt;50,000</a:t>
            </a:r>
          </a:p>
          <a:p>
            <a:pPr>
              <a:defRPr/>
            </a:pPr>
            <a:r>
              <a:rPr lang="en-US" sz="2800"/>
              <a:t>Considerations</a:t>
            </a:r>
          </a:p>
          <a:p>
            <a:pPr lvl="1">
              <a:defRPr/>
            </a:pPr>
            <a:r>
              <a:rPr lang="en-US" sz="2000"/>
              <a:t>Contain Leukocytes and cytokines</a:t>
            </a:r>
          </a:p>
          <a:p>
            <a:pPr lvl="1">
              <a:defRPr/>
            </a:pPr>
            <a:r>
              <a:rPr lang="en-US" sz="2000"/>
              <a:t>1 unit/10 kg of body weight increases Plt count by 50,000</a:t>
            </a:r>
          </a:p>
          <a:p>
            <a:pPr lvl="1">
              <a:defRPr/>
            </a:pPr>
            <a:r>
              <a:rPr lang="en-US" sz="2000"/>
              <a:t>Donor and Recipient must be ABO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Plasma and FFP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Contents—Coagulation Factors (1 unit/ml)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Storage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FFP--12 months at –18 degrees or colder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Indications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Coagulation Factor deficiency, fibrinogen replacement, DIC, liver disease, exchange transfusion, massive transfusion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Considerations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Plasma should be recipient RBC ABO compatible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In children, should also be </a:t>
            </a:r>
            <a:r>
              <a:rPr lang="en-US" sz="2000" u="sng"/>
              <a:t>Rh compatible</a:t>
            </a:r>
            <a:endParaRPr lang="en-US" sz="2000"/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is 20 cc/kg to raise coagulation factors approx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Blood transfusion complication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Physical</a:t>
            </a:r>
          </a:p>
          <a:p>
            <a:pPr lvl="1"/>
            <a:r>
              <a:rPr lang="en-US" sz="1400" dirty="0" smtClean="0"/>
              <a:t>Circulatory overload</a:t>
            </a:r>
          </a:p>
          <a:p>
            <a:pPr lvl="1"/>
            <a:r>
              <a:rPr lang="en-US" sz="1400" dirty="0" smtClean="0"/>
              <a:t>Embolism (air, micro aggregate)</a:t>
            </a:r>
          </a:p>
          <a:p>
            <a:pPr lvl="1"/>
            <a:r>
              <a:rPr lang="en-US" sz="1400" dirty="0" smtClean="0"/>
              <a:t>Hypothermia</a:t>
            </a:r>
          </a:p>
          <a:p>
            <a:r>
              <a:rPr lang="en-US" sz="1600" dirty="0" smtClean="0"/>
              <a:t>Immunological</a:t>
            </a:r>
          </a:p>
          <a:p>
            <a:pPr lvl="1"/>
            <a:r>
              <a:rPr lang="en-US" sz="1400" dirty="0" err="1" smtClean="0"/>
              <a:t>Pyrogenic</a:t>
            </a:r>
            <a:endParaRPr lang="en-US" sz="1400" dirty="0" smtClean="0"/>
          </a:p>
          <a:p>
            <a:pPr lvl="1"/>
            <a:r>
              <a:rPr lang="en-US" sz="1400" dirty="0" smtClean="0"/>
              <a:t>Type 1hypersensitivity</a:t>
            </a:r>
          </a:p>
          <a:p>
            <a:pPr lvl="1"/>
            <a:r>
              <a:rPr lang="en-US" sz="1400" dirty="0" smtClean="0"/>
              <a:t>Graft versus host reactions</a:t>
            </a:r>
          </a:p>
          <a:p>
            <a:r>
              <a:rPr lang="en-US" sz="1800" dirty="0" smtClean="0"/>
              <a:t>Biochemical</a:t>
            </a:r>
          </a:p>
          <a:p>
            <a:pPr lvl="1"/>
            <a:r>
              <a:rPr lang="en-US" sz="1400" dirty="0" smtClean="0"/>
              <a:t>Acid base disturbances</a:t>
            </a:r>
          </a:p>
          <a:p>
            <a:pPr lvl="1"/>
            <a:r>
              <a:rPr lang="en-US" sz="1400" dirty="0" err="1" smtClean="0"/>
              <a:t>Hyperkalaemia</a:t>
            </a:r>
            <a:endParaRPr lang="en-US" sz="1400" dirty="0" smtClean="0"/>
          </a:p>
          <a:p>
            <a:pPr lvl="1"/>
            <a:r>
              <a:rPr lang="en-US" sz="1400" dirty="0" smtClean="0"/>
              <a:t>Citrate toxicity</a:t>
            </a:r>
          </a:p>
          <a:p>
            <a:pPr lvl="1"/>
            <a:r>
              <a:rPr lang="en-US" sz="1400" dirty="0" smtClean="0"/>
              <a:t>Impaired oxygen release</a:t>
            </a:r>
          </a:p>
          <a:p>
            <a:r>
              <a:rPr lang="en-US" sz="1800" dirty="0" smtClean="0"/>
              <a:t>Infective</a:t>
            </a:r>
          </a:p>
          <a:p>
            <a:r>
              <a:rPr lang="en-US" sz="1800" dirty="0" smtClean="0"/>
              <a:t>Hemolytic transfusion reaction </a:t>
            </a:r>
          </a:p>
          <a:p>
            <a:r>
              <a:rPr lang="en-US" sz="1800" dirty="0" smtClean="0"/>
              <a:t>Disseminated intravascular coagulation  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Hemolytic Reactions (AHTR)</a:t>
            </a:r>
          </a:p>
          <a:p>
            <a:pPr>
              <a:defRPr/>
            </a:pPr>
            <a:r>
              <a:rPr lang="en-US"/>
              <a:t>Febrile Reactions (FNHTR)</a:t>
            </a:r>
          </a:p>
          <a:p>
            <a:pPr>
              <a:defRPr/>
            </a:pPr>
            <a:r>
              <a:rPr lang="en-US"/>
              <a:t>Allergic Reactions</a:t>
            </a:r>
          </a:p>
          <a:p>
            <a:pPr>
              <a:defRPr/>
            </a:pPr>
            <a:r>
              <a:rPr lang="en-US"/>
              <a:t>TRALI</a:t>
            </a:r>
          </a:p>
          <a:p>
            <a:pPr>
              <a:defRPr/>
            </a:pPr>
            <a:r>
              <a:rPr lang="en-US"/>
              <a:t>Coagulopathy with Massive transfusions</a:t>
            </a:r>
          </a:p>
          <a:p>
            <a:pPr>
              <a:defRPr/>
            </a:pPr>
            <a:r>
              <a:rPr lang="en-US"/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RELATED ACUTE LUNG INJURY </a:t>
            </a:r>
            <a:endParaRPr lang="en-US" dirty="0"/>
          </a:p>
        </p:txBody>
      </p:sp>
      <p:pic>
        <p:nvPicPr>
          <p:cNvPr id="4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2390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24000"/>
            <a:ext cx="777240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</a:t>
            </a:r>
            <a:r>
              <a:rPr lang="en-US" b="1" u="sng" smtClean="0">
                <a:solidFill>
                  <a:schemeClr val="tx2"/>
                </a:solidFill>
              </a:rPr>
              <a:t>60% of transfusions occur perioperatively.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responsibility of transfusing 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 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Complications (cont.)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Transmission of Viral Diseases: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C; 1:30,000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B; 1:200,000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HIV;  1:450,000-1:600,000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22 day window for HIV infection and test detection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CMV may be the most common agent transmitted, but only effects immuno-compromised patients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Parasitic and bacterial transmission very low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Other Complications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  <a:defRPr/>
            </a:pPr>
            <a:r>
              <a:rPr lang="en-US" dirty="0" smtClean="0"/>
              <a:t>Decreased 2,3-DPG with storage: ? Significance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Citrate: metabolism to bicarbonate; Calcium binding</a:t>
            </a:r>
          </a:p>
          <a:p>
            <a:pPr lvl="1">
              <a:buFontTx/>
              <a:buChar char="-"/>
              <a:defRPr/>
            </a:pPr>
            <a:r>
              <a:rPr lang="en-US" dirty="0" err="1" smtClean="0"/>
              <a:t>Microaggregates</a:t>
            </a:r>
            <a:r>
              <a:rPr lang="en-US" dirty="0" smtClean="0"/>
              <a:t> (platelets, leukocytes): </a:t>
            </a:r>
            <a:r>
              <a:rPr lang="en-US" dirty="0" err="1" smtClean="0"/>
              <a:t>micropore</a:t>
            </a:r>
            <a:r>
              <a:rPr lang="en-US" dirty="0" smtClean="0"/>
              <a:t> filters controversial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Hypothermia: warmers used to prevent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Coagulation disorders: massive transfusion (&gt;10 units) may lead to dilution of platelets and factor V and VIII.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DIC: uncontrolled activation of coagulation system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810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Treatment of Acute Hemolytic Reactions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3622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Immediate </a:t>
            </a:r>
            <a:r>
              <a:rPr lang="en-US" b="1" smtClean="0"/>
              <a:t>discontinuation</a:t>
            </a:r>
            <a:r>
              <a:rPr lang="en-US" smtClean="0"/>
              <a:t> of blood products and send blood bags to lab.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Maintenance of urine output with crystalloid infusions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Administration of mannitol or Furosemide for diuretic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Massive blood transfusion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Blood volume formula</a:t>
            </a:r>
          </a:p>
          <a:p>
            <a:r>
              <a:rPr lang="en-US" dirty="0" smtClean="0"/>
              <a:t>Neonate                              - 90 ml/kg</a:t>
            </a:r>
          </a:p>
          <a:p>
            <a:r>
              <a:rPr lang="en-US" dirty="0" smtClean="0"/>
              <a:t>Infants 2 years ago            - 80ml/kg</a:t>
            </a:r>
          </a:p>
          <a:p>
            <a:r>
              <a:rPr lang="en-US" dirty="0" smtClean="0"/>
              <a:t>Adult male                          - 70ml/kg</a:t>
            </a:r>
          </a:p>
          <a:p>
            <a:r>
              <a:rPr lang="en-US" dirty="0" smtClean="0"/>
              <a:t>Adult female                       - 60ml/kg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one of three ways </a:t>
            </a:r>
          </a:p>
          <a:p>
            <a:pPr lvl="1"/>
            <a:r>
              <a:rPr lang="en-US" dirty="0" smtClean="0"/>
              <a:t>Acute administration of more than 1,5 times of estimated blood volume </a:t>
            </a:r>
          </a:p>
          <a:p>
            <a:pPr lvl="1"/>
            <a:r>
              <a:rPr lang="en-US" dirty="0" smtClean="0"/>
              <a:t>The replacement of patients blood volume by stored bank blood in less than 24 hours </a:t>
            </a:r>
          </a:p>
          <a:p>
            <a:pPr lvl="1"/>
            <a:r>
              <a:rPr lang="en-US" dirty="0" smtClean="0"/>
              <a:t>The acute administration of more than blood volume in less than 24 hours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screening test after six-unit transfusion </a:t>
            </a:r>
          </a:p>
          <a:p>
            <a:pPr lvl="1"/>
            <a:r>
              <a:rPr lang="en-US" dirty="0" smtClean="0"/>
              <a:t>Hemoglobin and platelets count </a:t>
            </a:r>
          </a:p>
          <a:p>
            <a:pPr lvl="1"/>
            <a:r>
              <a:rPr lang="en-US" dirty="0" smtClean="0"/>
              <a:t>Coagulation profile ( Pt </a:t>
            </a:r>
            <a:r>
              <a:rPr lang="en-US" dirty="0" err="1" smtClean="0"/>
              <a:t>prothrompine</a:t>
            </a:r>
            <a:r>
              <a:rPr lang="en-US" dirty="0" smtClean="0"/>
              <a:t> time , activated partial thromboplastine time</a:t>
            </a:r>
          </a:p>
          <a:p>
            <a:pPr lvl="1"/>
            <a:r>
              <a:rPr lang="en-US" dirty="0" smtClean="0"/>
              <a:t>Plasma fibrinogen concentration </a:t>
            </a:r>
          </a:p>
          <a:p>
            <a:pPr lvl="1"/>
            <a:r>
              <a:rPr lang="en-US" dirty="0" smtClean="0"/>
              <a:t>Fibrin degradation products  </a:t>
            </a:r>
          </a:p>
          <a:p>
            <a:pPr lvl="1"/>
            <a:r>
              <a:rPr lang="en-US" dirty="0" smtClean="0"/>
              <a:t>PH from arterial blood gas analysis</a:t>
            </a:r>
          </a:p>
          <a:p>
            <a:pPr lvl="1"/>
            <a:r>
              <a:rPr lang="en-US" dirty="0" smtClean="0"/>
              <a:t>Plasma Electrolyte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</a:t>
            </a:r>
          </a:p>
          <a:p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smtClean="0"/>
              <a:t>Citrate Toxicity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metabolic alkalosis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u="sng" dirty="0" err="1" smtClean="0"/>
              <a:t>Coagulopathy</a:t>
            </a:r>
            <a:r>
              <a:rPr lang="en-US" dirty="0" smtClean="0"/>
              <a:t> due to </a:t>
            </a:r>
            <a:r>
              <a:rPr lang="en-US" dirty="0" err="1" smtClean="0"/>
              <a:t>dilutional</a:t>
            </a:r>
            <a:r>
              <a:rPr lang="en-US" dirty="0" smtClean="0"/>
              <a:t> thrombocytopenia. And dilution of the coagulation factors</a:t>
            </a:r>
          </a:p>
          <a:p>
            <a:pPr>
              <a:defRPr/>
            </a:pPr>
            <a:r>
              <a:rPr lang="en-US" u="sng" dirty="0" smtClean="0"/>
              <a:t>Citrate Toxicity </a:t>
            </a:r>
            <a:r>
              <a:rPr lang="en-US" dirty="0" smtClean="0"/>
              <a:t>does not occur in most normal patients unless the transfusion rate exceeds 1 U every 5 min</a:t>
            </a:r>
          </a:p>
          <a:p>
            <a:pPr>
              <a:defRPr/>
            </a:pPr>
            <a:r>
              <a:rPr lang="en-US" u="sng" dirty="0" smtClean="0"/>
              <a:t>Hypothermia</a:t>
            </a:r>
          </a:p>
          <a:p>
            <a:pPr>
              <a:defRPr/>
            </a:pPr>
            <a:r>
              <a:rPr lang="en-US" dirty="0" smtClean="0"/>
              <a:t>Acid–Base Balance The most consistent acid–base abnormality after massive blood transfusion is postoperative </a:t>
            </a:r>
            <a:r>
              <a:rPr lang="en-US" u="sng" dirty="0" smtClean="0"/>
              <a:t>metabolic alkalosis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Serum Potassium Concentration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/>
              <a:t>The extracellular concentration of potassium in stored blood steadily increases with time.</a:t>
            </a:r>
            <a:r>
              <a:rPr lang="en-US" sz="280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The amount of extra-cellular potassium transfused with each unit less than 4 </a:t>
            </a:r>
            <a:r>
              <a:rPr lang="en-US" sz="2800" dirty="0" err="1" smtClean="0"/>
              <a:t>mEq</a:t>
            </a:r>
            <a:r>
              <a:rPr lang="en-US" sz="2800" dirty="0" smtClean="0"/>
              <a:t> per unit.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can develop regardless of the age of the blood when transfusion rates exceed 100 </a:t>
            </a:r>
            <a:r>
              <a:rPr lang="en-US" sz="2800" dirty="0" err="1" smtClean="0"/>
              <a:t>mL</a:t>
            </a:r>
            <a:r>
              <a:rPr lang="en-US" sz="2800" dirty="0" smtClean="0"/>
              <a:t>/min.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 to 30% of blood volume can be treated with crystalloids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Diagnosis of DIC</a:t>
            </a:r>
          </a:p>
          <a:p>
            <a:pPr lvl="1"/>
            <a:r>
              <a:rPr lang="en-US" dirty="0" smtClean="0"/>
              <a:t>Increase APTT , PT , fibrin degradation product </a:t>
            </a:r>
          </a:p>
          <a:p>
            <a:pPr lvl="1"/>
            <a:r>
              <a:rPr lang="en-US" dirty="0" smtClean="0"/>
              <a:t>Decrease platelet count , fibrinogen concentration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4 units of FFP</a:t>
            </a:r>
          </a:p>
          <a:p>
            <a:pPr lvl="1"/>
            <a:r>
              <a:rPr lang="en-US" dirty="0" smtClean="0"/>
              <a:t>6-8 units of platelets </a:t>
            </a:r>
          </a:p>
          <a:p>
            <a:pPr lvl="1"/>
            <a:r>
              <a:rPr lang="en-US" dirty="0" smtClean="0"/>
              <a:t>Cryoprecipitate if fibrinogen  level less than 1 g/l</a:t>
            </a:r>
          </a:p>
          <a:p>
            <a:pPr lvl="1"/>
            <a:r>
              <a:rPr lang="en-US" dirty="0" smtClean="0"/>
              <a:t>PH less than 7,2 administrate 50 </a:t>
            </a:r>
            <a:r>
              <a:rPr lang="en-US" dirty="0" err="1" smtClean="0"/>
              <a:t>mmol</a:t>
            </a:r>
            <a:r>
              <a:rPr lang="en-US" dirty="0" smtClean="0"/>
              <a:t> bicarbonate   </a:t>
            </a:r>
          </a:p>
          <a:p>
            <a:pPr lvl="1"/>
            <a:r>
              <a:rPr lang="en-US" dirty="0" smtClean="0"/>
              <a:t>Recombinant activated factor </a:t>
            </a:r>
            <a:r>
              <a:rPr lang="en-US" dirty="0" err="1" smtClean="0"/>
              <a:t>VIIa</a:t>
            </a:r>
            <a:r>
              <a:rPr lang="en-US" dirty="0" smtClean="0"/>
              <a:t> if bleeding continue in spite of use FFP platelets and </a:t>
            </a:r>
            <a:r>
              <a:rPr lang="en-US" dirty="0" err="1" smtClean="0"/>
              <a:t>cryoprecipatae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Alternatives to Blood Products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7772400" cy="1600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Autotransfusion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/>
              <a:t>STOP TRANSFUSION</a:t>
            </a:r>
          </a:p>
          <a:p>
            <a:pPr>
              <a:defRPr/>
            </a:pPr>
            <a:r>
              <a:rPr lang="en-US" sz="2800" b="1"/>
              <a:t>ABC’s</a:t>
            </a:r>
            <a:endParaRPr lang="en-US" sz="2800"/>
          </a:p>
          <a:p>
            <a:pPr>
              <a:defRPr/>
            </a:pPr>
            <a:r>
              <a:rPr lang="en-US" sz="2800"/>
              <a:t>Maintain IV access and run IVF (NS or LR)</a:t>
            </a:r>
          </a:p>
          <a:p>
            <a:pPr>
              <a:defRPr/>
            </a:pPr>
            <a:r>
              <a:rPr lang="en-US" sz="2800"/>
              <a:t>Monitor and maintain BP/pulse</a:t>
            </a:r>
          </a:p>
          <a:p>
            <a:pPr>
              <a:defRPr/>
            </a:pPr>
            <a:r>
              <a:rPr lang="en-US" sz="2800"/>
              <a:t>Give diuretic</a:t>
            </a:r>
          </a:p>
          <a:p>
            <a:pPr>
              <a:defRPr/>
            </a:pPr>
            <a:r>
              <a:rPr lang="en-US" sz="2800"/>
              <a:t>Obtain blood and urine for transfusion reaction workup</a:t>
            </a:r>
          </a:p>
          <a:p>
            <a:pPr>
              <a:defRPr/>
            </a:pPr>
            <a:r>
              <a:rPr lang="en-US" sz="2800"/>
              <a:t>Send remaining blood back to Blood Bank</a:t>
            </a:r>
            <a:endParaRPr lang="en-US" sz="2800" b="1"/>
          </a:p>
        </p:txBody>
      </p:sp>
      <p:pic>
        <p:nvPicPr>
          <p:cNvPr id="88068" name="Picture 4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9722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Blood Bank Work-up of AHTR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Check paperwork to assure no errors</a:t>
            </a:r>
          </a:p>
          <a:p>
            <a:pPr>
              <a:defRPr/>
            </a:pPr>
            <a:r>
              <a:rPr lang="en-US"/>
              <a:t>Check plasma for hemoglobin</a:t>
            </a:r>
          </a:p>
          <a:p>
            <a:pPr>
              <a:defRPr/>
            </a:pPr>
            <a:r>
              <a:rPr lang="en-US"/>
              <a:t>Repeat crossmatch</a:t>
            </a:r>
          </a:p>
          <a:p>
            <a:pPr>
              <a:defRPr/>
            </a:pPr>
            <a:r>
              <a:rPr lang="en-US"/>
              <a:t>Repeat Blood group typing</a:t>
            </a:r>
          </a:p>
          <a:p>
            <a:pPr>
              <a:defRPr/>
            </a:pPr>
            <a:r>
              <a:rPr lang="en-US"/>
              <a:t>Blood culture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001000" y="5562600"/>
            <a:ext cx="533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Monitor patient clinical status and vital signs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renal status (BUN, creatinine)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coagulation status (DIC panel– PT/PTT, fibrinogen, D-dimer/FDP, Plt, Antithrombin-III)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for signs of hemolysis (LDH, bili, haptoglobin)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Auto-transfusion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Pre-deposit transfusion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acute normovolemic hemodilution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0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Users\HP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1"/>
            <a:ext cx="4584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Blood Transfusion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Why?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Increase oxygen carrying capacity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Restoration of red cell mass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platelet dysfunction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Pre-deposit transfusion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blood collection begins 3-5 weeks preoperatively (2-4 units store)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Eliminates risk of viral transmission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Reduces risk of immunological reactions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is expensive and time consuming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Intra-operative acute normovolemic hemodilution</a:t>
            </a:r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1-1.5L can be collected  with volume replacement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-Blood stored in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-Re-infused during or after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-Cheaper than pre-deposit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-Little risk of clerical error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Intra-operative cell salvage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shed blood is collected from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-heparin added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cells washed with saline and concentrated by centrifugation.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-concentrate transfused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-large volume could be 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-platelets and clotting factors are consumed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-suitable for cardiac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-contraindicated in contaminated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Intraoperative and Postoperative Management of Blood Loss and Transfusions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 and postoperative interventions include</a:t>
            </a:r>
          </a:p>
          <a:p>
            <a:r>
              <a:rPr lang="en-US" dirty="0" smtClean="0"/>
              <a:t>(A) red blood cell transfusion, (B) management of </a:t>
            </a:r>
            <a:r>
              <a:rPr lang="en-US" dirty="0" err="1" smtClean="0"/>
              <a:t>coagulopathy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(C) monitoring and treatment of adverse</a:t>
            </a:r>
          </a:p>
          <a:p>
            <a:r>
              <a:rPr lang="en-US" dirty="0" smtClean="0"/>
              <a:t>effects of transfusion.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Recommendations from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1. Monitoring for blood loss.</a:t>
            </a:r>
          </a:p>
          <a:p>
            <a:pPr>
              <a:buNone/>
            </a:pPr>
            <a:r>
              <a:rPr lang="en-US" b="1" dirty="0" smtClean="0"/>
              <a:t> 2. Monitoring for inadequate perfusion and oxygenation of vital organs(</a:t>
            </a:r>
            <a:r>
              <a:rPr lang="en-US" dirty="0" smtClean="0"/>
              <a:t>blood pressure, heart rate, oxygen saturation, urine output, electrocardiography)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3. Monitoring for transfusion indications (hemoglobin and hematocrit) 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Transfusion Therapy Summary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 fontScale="925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Decision to transfuse involves many factors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Availability of component factors allows treatment of specific deficiency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Risks of transfusion must be understood and explained to patients and patient should be consented 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Anesthesiologists Task Force on Perioperative Blood Transfusion and Adjuvant Therapies. Practice guidelines for perioperative blood transfusion and adjuvant therapies. </a:t>
            </a:r>
            <a:r>
              <a:rPr lang="en-US" u="sng" dirty="0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_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86600" cy="2057400"/>
          </a:xfrm>
        </p:spPr>
        <p:txBody>
          <a:bodyPr/>
          <a:lstStyle/>
          <a:p>
            <a:pPr algn="ctr"/>
            <a:r>
              <a:rPr lang="en-US" dirty="0" smtClean="0"/>
              <a:t>When is Transfusion Necessary?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Oxygen Delivery</a:t>
            </a:r>
            <a:endParaRPr 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2600"/>
            <a:ext cx="7315200" cy="35052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Delivery (DO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 is the oxygen that is delivered to the tissues</a:t>
            </a:r>
          </a:p>
          <a:p>
            <a:pPr>
              <a:buSzTx/>
              <a:buFontTx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DO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= COP x CaO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Cardiac Output (CO) = HR x SV 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Content (CaO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(</a:t>
            </a:r>
            <a:r>
              <a:rPr lang="en-US" sz="2400" b="1" dirty="0" err="1" smtClean="0"/>
              <a:t>Hgb</a:t>
            </a:r>
            <a:r>
              <a:rPr lang="en-US" sz="2400" dirty="0" smtClean="0"/>
              <a:t> x 1.39)O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 saturation + PaO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(0.003)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dirty="0" err="1" smtClean="0"/>
              <a:t>Hgb</a:t>
            </a:r>
            <a:r>
              <a:rPr lang="en-US" sz="2400" dirty="0" smtClean="0"/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Oxygen Delivery</a:t>
            </a:r>
            <a:r>
              <a:rPr lang="en-US" smtClean="0"/>
              <a:t> (cont.)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6002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Therefore: </a:t>
            </a:r>
            <a:r>
              <a:rPr lang="en-US" b="1" smtClean="0">
                <a:solidFill>
                  <a:schemeClr val="tx2"/>
                </a:solidFill>
              </a:rPr>
              <a:t>DO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= HR x SV x CaO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endParaRPr lang="en-US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If HR or SV are unable to compensate, Hgb is the major deterimant factor in O</a:t>
            </a:r>
            <a:r>
              <a:rPr lang="en-US" baseline="-25000" smtClean="0"/>
              <a:t>2</a:t>
            </a:r>
            <a:r>
              <a:rPr lang="en-US" smtClean="0"/>
              <a:t> delivery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Healthy patients have excellent compensatory mechanisms and can tolerate Hgb levels of 7 gm/dL.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Compromised patients may require Hgb levels above 10 gm/dL.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449</TotalTime>
  <Words>2063</Words>
  <Application>Microsoft Office PowerPoint</Application>
  <PresentationFormat>On-screen Show (4:3)</PresentationFormat>
  <Paragraphs>349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Technic</vt:lpstr>
      <vt:lpstr>Blood Products and blood transfusion </vt:lpstr>
      <vt:lpstr>Objective </vt:lpstr>
      <vt:lpstr>Transfusion Therapy</vt:lpstr>
      <vt:lpstr>Blood Transfusion</vt:lpstr>
      <vt:lpstr>Blood Transfusion</vt:lpstr>
      <vt:lpstr>When is Transfusion Necessary?</vt:lpstr>
      <vt:lpstr>Slide 7</vt:lpstr>
      <vt:lpstr>Oxygen Delivery</vt:lpstr>
      <vt:lpstr>Oxygen Delivery (cont.)</vt:lpstr>
      <vt:lpstr>Slide 10</vt:lpstr>
      <vt:lpstr>Differential Centrifugation First Centrifugation</vt:lpstr>
      <vt:lpstr>Differential Centrifugation Second Centrifugation</vt:lpstr>
      <vt:lpstr>Blood components</vt:lpstr>
      <vt:lpstr>Slide 14</vt:lpstr>
      <vt:lpstr>Slide 15</vt:lpstr>
      <vt:lpstr>Slide 16</vt:lpstr>
      <vt:lpstr>Slide 17</vt:lpstr>
      <vt:lpstr>Slide 18</vt:lpstr>
      <vt:lpstr>Blood Groups</vt:lpstr>
      <vt:lpstr>Cross Match</vt:lpstr>
      <vt:lpstr>Type and Screen</vt:lpstr>
      <vt:lpstr>Blood components</vt:lpstr>
      <vt:lpstr>Packed Red Blood Cells</vt:lpstr>
      <vt:lpstr>RBC Transfusions Administration</vt:lpstr>
      <vt:lpstr>Platelet Concentrate</vt:lpstr>
      <vt:lpstr>Plasma and FFP</vt:lpstr>
      <vt:lpstr>Blood transfusion complication </vt:lpstr>
      <vt:lpstr>Acute Transfusion Reactions</vt:lpstr>
      <vt:lpstr>TRANSFUSION RELATED ACUTE LUNG INJURY </vt:lpstr>
      <vt:lpstr>Complications of Blood Therapy (cont.)</vt:lpstr>
      <vt:lpstr>Complications (cont.)</vt:lpstr>
      <vt:lpstr>Other Complications</vt:lpstr>
      <vt:lpstr>Treatment of Acute Hemolytic Reactions</vt:lpstr>
      <vt:lpstr>Massive blood transfusion </vt:lpstr>
      <vt:lpstr>Massive blood transfusion </vt:lpstr>
      <vt:lpstr>Massive blood transfusion </vt:lpstr>
      <vt:lpstr>Massive blood transfusion </vt:lpstr>
      <vt:lpstr>Massive Blood Transfusion</vt:lpstr>
      <vt:lpstr>Massive Blood Transfusion</vt:lpstr>
      <vt:lpstr>Massive blood transfusion </vt:lpstr>
      <vt:lpstr>Alternatives to Blood Products</vt:lpstr>
      <vt:lpstr>Administering Blood Products</vt:lpstr>
      <vt:lpstr>Administering Blood Products</vt:lpstr>
      <vt:lpstr>What to do? If an AHTR occurs</vt:lpstr>
      <vt:lpstr>Blood Bank Work-up of AHTR</vt:lpstr>
      <vt:lpstr>Monitoring in AHTR</vt:lpstr>
      <vt:lpstr>Auto-transfusion</vt:lpstr>
      <vt:lpstr>Slide 48</vt:lpstr>
      <vt:lpstr>Slide 49</vt:lpstr>
      <vt:lpstr>Pre-deposit transfusion </vt:lpstr>
      <vt:lpstr>Intra-operative acute normovolemic hemodilution </vt:lpstr>
      <vt:lpstr>Intra-operative cell salvage </vt:lpstr>
      <vt:lpstr>Intraoperative and Postoperative Management of Blood Loss and Transfusions</vt:lpstr>
      <vt:lpstr>Recommendations from ASA</vt:lpstr>
      <vt:lpstr>Transfusion Therapy Summary</vt:lpstr>
      <vt:lpstr>Reference book and Journal reference</vt:lpstr>
      <vt:lpstr>Slide 57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WADHA</dc:creator>
  <cp:lastModifiedBy>Jumanah</cp:lastModifiedBy>
  <cp:revision>12</cp:revision>
  <dcterms:created xsi:type="dcterms:W3CDTF">2013-09-08T07:02:13Z</dcterms:created>
  <dcterms:modified xsi:type="dcterms:W3CDTF">2013-09-30T21:38:27Z</dcterms:modified>
</cp:coreProperties>
</file>