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9" r:id="rId4"/>
    <p:sldId id="270" r:id="rId5"/>
    <p:sldId id="271" r:id="rId6"/>
    <p:sldId id="273" r:id="rId7"/>
    <p:sldId id="257" r:id="rId8"/>
    <p:sldId id="258" r:id="rId9"/>
    <p:sldId id="275" r:id="rId10"/>
    <p:sldId id="259" r:id="rId11"/>
    <p:sldId id="280" r:id="rId12"/>
    <p:sldId id="281" r:id="rId13"/>
    <p:sldId id="282" r:id="rId14"/>
    <p:sldId id="283" r:id="rId15"/>
    <p:sldId id="260" r:id="rId16"/>
    <p:sldId id="261" r:id="rId17"/>
    <p:sldId id="262" r:id="rId18"/>
    <p:sldId id="263" r:id="rId19"/>
    <p:sldId id="274" r:id="rId20"/>
    <p:sldId id="264" r:id="rId21"/>
    <p:sldId id="265" r:id="rId22"/>
    <p:sldId id="276" r:id="rId23"/>
    <p:sldId id="266" r:id="rId24"/>
    <p:sldId id="277" r:id="rId25"/>
    <p:sldId id="278" r:id="rId26"/>
    <p:sldId id="267" r:id="rId27"/>
    <p:sldId id="279" r:id="rId28"/>
    <p:sldId id="268" r:id="rId29"/>
    <p:sldId id="284" r:id="rId30"/>
    <p:sldId id="287" r:id="rId31"/>
    <p:sldId id="286" r:id="rId32"/>
    <p:sldId id="295" r:id="rId33"/>
    <p:sldId id="285" r:id="rId34"/>
    <p:sldId id="288" r:id="rId35"/>
    <p:sldId id="289" r:id="rId36"/>
    <p:sldId id="290" r:id="rId37"/>
    <p:sldId id="291"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06"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B6A1B-40D3-4573-9A53-C2D350589550}"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6A1B-40D3-4573-9A53-C2D350589550}"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6A1B-40D3-4573-9A53-C2D350589550}"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6A1B-40D3-4573-9A53-C2D350589550}"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B6A1B-40D3-4573-9A53-C2D350589550}"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B6A1B-40D3-4573-9A53-C2D350589550}"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B6A1B-40D3-4573-9A53-C2D350589550}" type="datetimeFigureOut">
              <a:rPr lang="en-US" smtClean="0"/>
              <a:pPr/>
              <a:t>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B6A1B-40D3-4573-9A53-C2D350589550}" type="datetimeFigureOut">
              <a:rPr lang="en-US" smtClean="0"/>
              <a:pPr/>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B6A1B-40D3-4573-9A53-C2D350589550}" type="datetimeFigureOut">
              <a:rPr lang="en-US" smtClean="0"/>
              <a:pPr/>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B6A1B-40D3-4573-9A53-C2D350589550}"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B6A1B-40D3-4573-9A53-C2D350589550}"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B6A1B-40D3-4573-9A53-C2D350589550}" type="datetimeFigureOut">
              <a:rPr lang="en-US" smtClean="0"/>
              <a:pPr/>
              <a:t>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10514-7AF5-436C-AC75-C2162AFE3B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R7CJkgjSkvk"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R7CJkgjSkvk"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zV3hw_QbgK4&amp;feature=player_detailpage#t=13s" TargetMode="External"/><Relationship Id="rId2" Type="http://schemas.openxmlformats.org/officeDocument/2006/relationships/hyperlink" Target="http://www.youtube.com/watch?v=vRIIaMZL9XI&amp;feature=player_detailpage" TargetMode="External"/><Relationship Id="rId1" Type="http://schemas.openxmlformats.org/officeDocument/2006/relationships/slideLayout" Target="../slideLayouts/slideLayout1.xml"/><Relationship Id="rId6" Type="http://schemas.openxmlformats.org/officeDocument/2006/relationships/hyperlink" Target="http://www.youtube.com/watch?v=0EPTfXx0Np8" TargetMode="External"/><Relationship Id="rId5" Type="http://schemas.openxmlformats.org/officeDocument/2006/relationships/hyperlink" Target="http://www.youtube.com/watch?v=jzv99DBa2jE&amp;feature=player_detailpage" TargetMode="External"/><Relationship Id="rId4" Type="http://schemas.openxmlformats.org/officeDocument/2006/relationships/hyperlink" Target="http://www.youtube.com/watch?v=GHfGdpVJuMA&amp;feature=player_detailpag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400" b="1" dirty="0" smtClean="0">
                <a:solidFill>
                  <a:srgbClr val="C00000"/>
                </a:solidFill>
              </a:rPr>
              <a:t>Intravenous Access</a:t>
            </a:r>
            <a:endParaRPr lang="en-US" sz="5400" b="1" dirty="0">
              <a:solidFill>
                <a:srgbClr val="C00000"/>
              </a:solidFill>
            </a:endParaRPr>
          </a:p>
        </p:txBody>
      </p:sp>
      <p:sp>
        <p:nvSpPr>
          <p:cNvPr id="3" name="Subtitle 2"/>
          <p:cNvSpPr>
            <a:spLocks noGrp="1"/>
          </p:cNvSpPr>
          <p:nvPr>
            <p:ph type="subTitle" idx="1"/>
          </p:nvPr>
        </p:nvSpPr>
        <p:spPr>
          <a:xfrm>
            <a:off x="1371600" y="2286000"/>
            <a:ext cx="6400800" cy="3352800"/>
          </a:xfrm>
        </p:spPr>
        <p:txBody>
          <a:bodyPr>
            <a:normAutofit/>
          </a:bodyPr>
          <a:lstStyle/>
          <a:p>
            <a:pPr algn="l"/>
            <a:r>
              <a:rPr lang="en-US" sz="2000" dirty="0">
                <a:solidFill>
                  <a:schemeClr val="tx1"/>
                </a:solidFill>
              </a:rPr>
              <a:t>The ability to obtain intravenous (IV) access is an essential skill in medicine and is performed in a variety of settings by paramedics, nurses and physicians. </a:t>
            </a:r>
            <a:endParaRPr lang="en-US" sz="2000" dirty="0" smtClean="0">
              <a:solidFill>
                <a:schemeClr val="tx1"/>
              </a:solidFill>
            </a:endParaRPr>
          </a:p>
          <a:p>
            <a:pPr algn="l"/>
            <a:endParaRPr lang="en-US" sz="2000" dirty="0">
              <a:solidFill>
                <a:schemeClr val="tx1"/>
              </a:solidFill>
            </a:endParaRPr>
          </a:p>
          <a:p>
            <a:pPr algn="l"/>
            <a:r>
              <a:rPr lang="en-US" sz="2000" dirty="0" smtClean="0">
                <a:solidFill>
                  <a:schemeClr val="tx1"/>
                </a:solidFill>
              </a:rPr>
              <a:t>Although </a:t>
            </a:r>
            <a:r>
              <a:rPr lang="en-US" sz="2000" dirty="0">
                <a:solidFill>
                  <a:schemeClr val="tx1"/>
                </a:solidFill>
              </a:rPr>
              <a:t>the procedure can appear deceptively simple when performed by an expert, it is in fact a difficult skill which requires considerable practice to perfect. </a:t>
            </a:r>
          </a:p>
          <a:p>
            <a:pPr algn="l"/>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Complications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just"/>
            <a:r>
              <a:rPr lang="en-US" sz="2400" dirty="0" smtClean="0">
                <a:solidFill>
                  <a:schemeClr val="tx1"/>
                </a:solidFill>
              </a:rPr>
              <a:t>The </a:t>
            </a:r>
            <a:r>
              <a:rPr lang="en-US" sz="2400" dirty="0">
                <a:solidFill>
                  <a:schemeClr val="tx1"/>
                </a:solidFill>
              </a:rPr>
              <a:t>main complications of an IV catheter are infection at the site and development of superficial </a:t>
            </a:r>
            <a:r>
              <a:rPr lang="en-US" sz="2400" dirty="0" err="1">
                <a:solidFill>
                  <a:schemeClr val="tx1"/>
                </a:solidFill>
              </a:rPr>
              <a:t>thrombophlebitis</a:t>
            </a:r>
            <a:r>
              <a:rPr lang="en-US" sz="2400" dirty="0">
                <a:solidFill>
                  <a:schemeClr val="tx1"/>
                </a:solidFill>
              </a:rPr>
              <a:t> in the vein that is catheterized. </a:t>
            </a:r>
            <a:endParaRPr lang="en-US" sz="2400" dirty="0" smtClean="0">
              <a:solidFill>
                <a:schemeClr val="tx1"/>
              </a:solidFill>
            </a:endParaRPr>
          </a:p>
          <a:p>
            <a:pPr algn="just"/>
            <a:endParaRPr lang="en-US" sz="2400" dirty="0" smtClean="0">
              <a:solidFill>
                <a:schemeClr val="tx1"/>
              </a:solidFill>
            </a:endParaRPr>
          </a:p>
          <a:p>
            <a:pPr algn="just"/>
            <a:r>
              <a:rPr lang="en-US" sz="2400" dirty="0" smtClean="0">
                <a:solidFill>
                  <a:schemeClr val="tx1"/>
                </a:solidFill>
              </a:rPr>
              <a:t>It </a:t>
            </a:r>
            <a:r>
              <a:rPr lang="en-US" sz="2400" dirty="0">
                <a:solidFill>
                  <a:schemeClr val="tx1"/>
                </a:solidFill>
              </a:rPr>
              <a:t>is also common for the IV sites to leak interstitially.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Complications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0" y="2286000"/>
            <a:ext cx="5029200" cy="4114800"/>
          </a:xfrm>
        </p:spPr>
        <p:txBody>
          <a:bodyPr>
            <a:normAutofit/>
          </a:bodyPr>
          <a:lstStyle/>
          <a:p>
            <a:pPr algn="l"/>
            <a:r>
              <a:rPr lang="en-US" sz="2800" b="1" dirty="0" err="1" smtClean="0">
                <a:solidFill>
                  <a:schemeClr val="tx1"/>
                </a:solidFill>
              </a:rPr>
              <a:t>Cellulitis</a:t>
            </a:r>
            <a:endParaRPr lang="en-US" sz="2800" b="1" dirty="0" smtClean="0">
              <a:solidFill>
                <a:schemeClr val="tx1"/>
              </a:solidFill>
            </a:endParaRPr>
          </a:p>
          <a:p>
            <a:pPr algn="l"/>
            <a:endParaRPr lang="en-US" sz="2000" dirty="0">
              <a:solidFill>
                <a:schemeClr val="tx1"/>
              </a:solidFill>
            </a:endParaRPr>
          </a:p>
          <a:p>
            <a:pPr algn="l">
              <a:spcBef>
                <a:spcPct val="50000"/>
              </a:spcBef>
              <a:buClr>
                <a:schemeClr val="accent1"/>
              </a:buClr>
              <a:buFont typeface="Wingdings" pitchFamily="2" charset="2"/>
              <a:buChar char="§"/>
            </a:pPr>
            <a:r>
              <a:rPr lang="en-US" sz="2000" dirty="0" smtClean="0">
                <a:solidFill>
                  <a:schemeClr val="tx1"/>
                </a:solidFill>
                <a:latin typeface="Tahoma" pitchFamily="34" charset="0"/>
              </a:rPr>
              <a:t>Inflammation of loose connective tissue around insertion site. </a:t>
            </a:r>
          </a:p>
          <a:p>
            <a:pPr algn="l">
              <a:spcBef>
                <a:spcPct val="50000"/>
              </a:spcBef>
              <a:buClr>
                <a:schemeClr val="accent1"/>
              </a:buClr>
            </a:pPr>
            <a:r>
              <a:rPr lang="en-US" sz="2000" dirty="0" smtClean="0">
                <a:solidFill>
                  <a:schemeClr val="tx1"/>
                </a:solidFill>
                <a:latin typeface="Tahoma" pitchFamily="34" charset="0"/>
              </a:rPr>
              <a:t>	- Caused by poor insertion 		technique</a:t>
            </a:r>
          </a:p>
          <a:p>
            <a:pPr algn="l">
              <a:spcBef>
                <a:spcPct val="50000"/>
              </a:spcBef>
              <a:buClr>
                <a:schemeClr val="accent1"/>
              </a:buClr>
            </a:pPr>
            <a:r>
              <a:rPr lang="en-US" sz="2000" dirty="0" smtClean="0">
                <a:solidFill>
                  <a:schemeClr val="tx1"/>
                </a:solidFill>
                <a:latin typeface="Tahoma" pitchFamily="34" charset="0"/>
              </a:rPr>
              <a:t>	- Red swollen area spreads from 	insertion site outwardly in a diffuse 	circular pattern</a:t>
            </a:r>
          </a:p>
          <a:p>
            <a:pPr algn="l">
              <a:spcBef>
                <a:spcPct val="50000"/>
              </a:spcBef>
              <a:buClr>
                <a:schemeClr val="accent1"/>
              </a:buClr>
            </a:pPr>
            <a:r>
              <a:rPr lang="en-US" sz="2000" dirty="0" smtClean="0">
                <a:solidFill>
                  <a:schemeClr val="tx1"/>
                </a:solidFill>
                <a:latin typeface="Tahoma" pitchFamily="34" charset="0"/>
              </a:rPr>
              <a:t>	- Treated w/antibiotics</a:t>
            </a:r>
          </a:p>
          <a:p>
            <a:pPr algn="l"/>
            <a:endParaRPr lang="en-US" sz="2000" dirty="0">
              <a:solidFill>
                <a:schemeClr val="tx1"/>
              </a:solidFill>
            </a:endParaRPr>
          </a:p>
        </p:txBody>
      </p:sp>
      <p:pic>
        <p:nvPicPr>
          <p:cNvPr id="4" name="Picture 4" descr="Cellulitis"/>
          <p:cNvPicPr>
            <a:picLocks noChangeAspect="1" noChangeArrowheads="1"/>
          </p:cNvPicPr>
          <p:nvPr/>
        </p:nvPicPr>
        <p:blipFill>
          <a:blip r:embed="rId2"/>
          <a:srcRect/>
          <a:stretch>
            <a:fillRect/>
          </a:stretch>
        </p:blipFill>
        <p:spPr bwMode="auto">
          <a:xfrm>
            <a:off x="5486400" y="3200400"/>
            <a:ext cx="3429000" cy="2628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Complications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0" y="1524000"/>
            <a:ext cx="4724400" cy="4876800"/>
          </a:xfrm>
        </p:spPr>
        <p:txBody>
          <a:bodyPr>
            <a:normAutofit/>
          </a:bodyPr>
          <a:lstStyle/>
          <a:p>
            <a:pPr algn="l"/>
            <a:r>
              <a:rPr lang="en-US" sz="2800" b="1" dirty="0" smtClean="0">
                <a:solidFill>
                  <a:schemeClr val="tx1"/>
                </a:solidFill>
              </a:rPr>
              <a:t>Phlebitis/</a:t>
            </a:r>
            <a:r>
              <a:rPr lang="en-US" sz="2800" b="1" dirty="0" err="1" smtClean="0">
                <a:solidFill>
                  <a:schemeClr val="tx1"/>
                </a:solidFill>
              </a:rPr>
              <a:t>Thrombophlebitis</a:t>
            </a:r>
            <a:endParaRPr lang="en-US" sz="2800" b="1" dirty="0">
              <a:solidFill>
                <a:schemeClr val="tx1"/>
              </a:solidFill>
            </a:endParaRPr>
          </a:p>
          <a:p>
            <a:pPr algn="l">
              <a:spcBef>
                <a:spcPct val="50000"/>
              </a:spcBef>
              <a:buClr>
                <a:schemeClr val="accent1"/>
              </a:buClr>
              <a:buFont typeface="Wingdings" pitchFamily="2" charset="2"/>
              <a:buChar char="§"/>
            </a:pPr>
            <a:r>
              <a:rPr lang="en-US" sz="1800" b="1" dirty="0" smtClean="0">
                <a:solidFill>
                  <a:schemeClr val="tx1"/>
                </a:solidFill>
                <a:latin typeface="Tahoma" pitchFamily="34" charset="0"/>
              </a:rPr>
              <a:t>Chemical</a:t>
            </a:r>
          </a:p>
          <a:p>
            <a:pPr algn="l">
              <a:spcBef>
                <a:spcPct val="50000"/>
              </a:spcBef>
              <a:buClr>
                <a:schemeClr val="accent1"/>
              </a:buClr>
            </a:pPr>
            <a:r>
              <a:rPr lang="en-US" sz="1800" dirty="0" smtClean="0">
                <a:solidFill>
                  <a:schemeClr val="tx1"/>
                </a:solidFill>
                <a:latin typeface="Tahoma" pitchFamily="34" charset="0"/>
              </a:rPr>
              <a:t>	- </a:t>
            </a:r>
            <a:r>
              <a:rPr lang="en-US" sz="1800" dirty="0" err="1" smtClean="0">
                <a:solidFill>
                  <a:schemeClr val="tx1"/>
                </a:solidFill>
                <a:latin typeface="Tahoma" pitchFamily="34" charset="0"/>
              </a:rPr>
              <a:t>Infusate</a:t>
            </a:r>
            <a:r>
              <a:rPr lang="en-US" sz="1800" dirty="0" smtClean="0">
                <a:solidFill>
                  <a:schemeClr val="tx1"/>
                </a:solidFill>
                <a:latin typeface="Tahoma" pitchFamily="34" charset="0"/>
              </a:rPr>
              <a:t> chemically erodes internal layers. Warm compresses may help  while the </a:t>
            </a:r>
            <a:r>
              <a:rPr lang="en-US" sz="1800" dirty="0" err="1" smtClean="0">
                <a:solidFill>
                  <a:schemeClr val="tx1"/>
                </a:solidFill>
                <a:latin typeface="Tahoma" pitchFamily="34" charset="0"/>
              </a:rPr>
              <a:t>infusate</a:t>
            </a:r>
            <a:r>
              <a:rPr lang="en-US" sz="1800" dirty="0" smtClean="0">
                <a:solidFill>
                  <a:schemeClr val="tx1"/>
                </a:solidFill>
                <a:latin typeface="Tahoma" pitchFamily="34" charset="0"/>
              </a:rPr>
              <a:t> is stopped/changed. Anti-inflammatory and analgesic medications are often used no matter what the cause</a:t>
            </a:r>
            <a:endParaRPr lang="en-US" sz="1800" dirty="0">
              <a:solidFill>
                <a:schemeClr val="tx1"/>
              </a:solidFill>
              <a:latin typeface="Tahoma" pitchFamily="34" charset="0"/>
            </a:endParaRPr>
          </a:p>
          <a:p>
            <a:pPr algn="l">
              <a:spcBef>
                <a:spcPct val="50000"/>
              </a:spcBef>
              <a:buClr>
                <a:schemeClr val="accent1"/>
              </a:buClr>
              <a:buFont typeface="Wingdings" pitchFamily="2" charset="2"/>
              <a:buChar char="§"/>
            </a:pPr>
            <a:r>
              <a:rPr lang="en-US" sz="1800" b="1" dirty="0" smtClean="0">
                <a:solidFill>
                  <a:schemeClr val="tx1"/>
                </a:solidFill>
                <a:latin typeface="Tahoma" pitchFamily="34" charset="0"/>
              </a:rPr>
              <a:t>Mechanical</a:t>
            </a:r>
          </a:p>
          <a:p>
            <a:pPr algn="l">
              <a:spcBef>
                <a:spcPct val="50000"/>
              </a:spcBef>
              <a:buClr>
                <a:schemeClr val="accent1"/>
              </a:buClr>
            </a:pPr>
            <a:r>
              <a:rPr lang="en-US" sz="1800" dirty="0" smtClean="0">
                <a:solidFill>
                  <a:schemeClr val="tx1"/>
                </a:solidFill>
                <a:latin typeface="Tahoma" pitchFamily="34" charset="0"/>
              </a:rPr>
              <a:t>	- Caused by irritation to internal lumen of vein during insertion of vascular access device and usually appears shortly after insertion. The device may need to be removed and warm compresses applied</a:t>
            </a:r>
          </a:p>
          <a:p>
            <a:pPr algn="l">
              <a:spcBef>
                <a:spcPct val="50000"/>
              </a:spcBef>
              <a:buClr>
                <a:schemeClr val="accent1"/>
              </a:buClr>
            </a:pPr>
            <a:endParaRPr lang="en-US" sz="1800" dirty="0" smtClean="0">
              <a:solidFill>
                <a:schemeClr val="tx1"/>
              </a:solidFill>
              <a:latin typeface="Tahoma" pitchFamily="34" charset="0"/>
            </a:endParaRPr>
          </a:p>
          <a:p>
            <a:pPr algn="l"/>
            <a:endParaRPr lang="en-US" sz="1800" dirty="0">
              <a:solidFill>
                <a:schemeClr val="tx1"/>
              </a:solidFill>
            </a:endParaRPr>
          </a:p>
        </p:txBody>
      </p:sp>
      <p:pic>
        <p:nvPicPr>
          <p:cNvPr id="5" name="Picture 5" descr="Phlebitis"/>
          <p:cNvPicPr>
            <a:picLocks noChangeAspect="1" noChangeArrowheads="1"/>
          </p:cNvPicPr>
          <p:nvPr/>
        </p:nvPicPr>
        <p:blipFill>
          <a:blip r:embed="rId2"/>
          <a:srcRect/>
          <a:stretch>
            <a:fillRect/>
          </a:stretch>
        </p:blipFill>
        <p:spPr bwMode="auto">
          <a:xfrm>
            <a:off x="5943600" y="1447800"/>
            <a:ext cx="3048000" cy="2337063"/>
          </a:xfrm>
          <a:prstGeom prst="rect">
            <a:avLst/>
          </a:prstGeom>
          <a:noFill/>
        </p:spPr>
      </p:pic>
      <p:sp>
        <p:nvSpPr>
          <p:cNvPr id="6" name="Rectangle 5"/>
          <p:cNvSpPr/>
          <p:nvPr/>
        </p:nvSpPr>
        <p:spPr>
          <a:xfrm>
            <a:off x="4572000" y="3886200"/>
            <a:ext cx="4572000" cy="1892826"/>
          </a:xfrm>
          <a:prstGeom prst="rect">
            <a:avLst/>
          </a:prstGeom>
        </p:spPr>
        <p:txBody>
          <a:bodyPr>
            <a:spAutoFit/>
          </a:bodyPr>
          <a:lstStyle/>
          <a:p>
            <a:pPr>
              <a:spcBef>
                <a:spcPct val="50000"/>
              </a:spcBef>
              <a:buClr>
                <a:schemeClr val="accent1"/>
              </a:buClr>
              <a:buFont typeface="Wingdings" pitchFamily="2" charset="2"/>
              <a:buChar char="§"/>
            </a:pPr>
            <a:r>
              <a:rPr lang="en-US" dirty="0" smtClean="0">
                <a:latin typeface="Tahoma" pitchFamily="34" charset="0"/>
              </a:rPr>
              <a:t> </a:t>
            </a:r>
            <a:r>
              <a:rPr lang="en-US" b="1" dirty="0" smtClean="0">
                <a:latin typeface="Tahoma" pitchFamily="34" charset="0"/>
              </a:rPr>
              <a:t>Bacterial</a:t>
            </a:r>
          </a:p>
          <a:p>
            <a:pPr>
              <a:spcBef>
                <a:spcPct val="50000"/>
              </a:spcBef>
              <a:buClr>
                <a:schemeClr val="accent1"/>
              </a:buClr>
              <a:buFont typeface="Wingdings" pitchFamily="2" charset="2"/>
              <a:buNone/>
            </a:pPr>
            <a:r>
              <a:rPr lang="en-US" dirty="0" smtClean="0">
                <a:latin typeface="Tahoma" pitchFamily="34" charset="0"/>
              </a:rPr>
              <a:t>	- Caused by introduction of bacteria into the vein. Remove the device immediately and treat w/antibiotics. The arm will be painful, red and warm; edema may accompany</a:t>
            </a:r>
            <a:endParaRPr lang="en-US" dirty="0">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Complications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0" y="1524000"/>
            <a:ext cx="4724400" cy="4876800"/>
          </a:xfrm>
        </p:spPr>
        <p:txBody>
          <a:bodyPr>
            <a:normAutofit/>
          </a:bodyPr>
          <a:lstStyle/>
          <a:p>
            <a:pPr algn="l"/>
            <a:r>
              <a:rPr lang="en-US" sz="2800" b="1" dirty="0" smtClean="0">
                <a:solidFill>
                  <a:schemeClr val="tx1"/>
                </a:solidFill>
              </a:rPr>
              <a:t>Infiltration/</a:t>
            </a:r>
            <a:r>
              <a:rPr lang="en-US" sz="2800" b="1" dirty="0" err="1" smtClean="0">
                <a:solidFill>
                  <a:schemeClr val="tx1"/>
                </a:solidFill>
              </a:rPr>
              <a:t>Extravasation</a:t>
            </a:r>
            <a:endParaRPr lang="en-US" sz="2800" b="1" dirty="0" smtClean="0">
              <a:solidFill>
                <a:schemeClr val="tx1"/>
              </a:solidFill>
            </a:endParaRPr>
          </a:p>
          <a:p>
            <a:pPr algn="l"/>
            <a:endParaRPr lang="en-US" sz="2800" b="1" dirty="0">
              <a:solidFill>
                <a:schemeClr val="tx1"/>
              </a:solidFill>
              <a:latin typeface="Tahoma" pitchFamily="34" charset="0"/>
            </a:endParaRPr>
          </a:p>
          <a:p>
            <a:pPr algn="l">
              <a:spcBef>
                <a:spcPct val="50000"/>
              </a:spcBef>
              <a:buClr>
                <a:schemeClr val="accent1"/>
              </a:buClr>
            </a:pPr>
            <a:endParaRPr lang="en-US" sz="1800" dirty="0" smtClean="0">
              <a:solidFill>
                <a:schemeClr val="tx1"/>
              </a:solidFill>
              <a:latin typeface="Tahoma" pitchFamily="34" charset="0"/>
            </a:endParaRPr>
          </a:p>
          <a:p>
            <a:pPr algn="l"/>
            <a:r>
              <a:rPr lang="en-US" sz="1800" dirty="0" smtClean="0">
                <a:solidFill>
                  <a:schemeClr val="tx1"/>
                </a:solidFill>
                <a:latin typeface="Tahoma" pitchFamily="34" charset="0"/>
              </a:rPr>
              <a:t>The most common cause is damage to the wall during insertion or angle of placement. </a:t>
            </a:r>
          </a:p>
          <a:p>
            <a:pPr algn="l"/>
            <a:endParaRPr lang="en-US" sz="1800" dirty="0" smtClean="0">
              <a:solidFill>
                <a:schemeClr val="tx1"/>
              </a:solidFill>
            </a:endParaRPr>
          </a:p>
          <a:p>
            <a:pPr algn="l"/>
            <a:endParaRPr lang="en-US" sz="1800" dirty="0">
              <a:solidFill>
                <a:schemeClr val="tx1"/>
              </a:solidFill>
            </a:endParaRPr>
          </a:p>
          <a:p>
            <a:pPr algn="l"/>
            <a:r>
              <a:rPr lang="en-US" sz="1800" dirty="0" smtClean="0">
                <a:solidFill>
                  <a:schemeClr val="tx1"/>
                </a:solidFill>
                <a:latin typeface="Tahoma" pitchFamily="34" charset="0"/>
              </a:rPr>
              <a:t>STOP INFUSION  and treat as indicated by Pharmacy, Medication package insert or drug reference book.</a:t>
            </a:r>
          </a:p>
          <a:p>
            <a:pPr algn="l"/>
            <a:endParaRPr lang="en-US" sz="1800" dirty="0" smtClean="0">
              <a:latin typeface="Tahoma" pitchFamily="34" charset="0"/>
            </a:endParaRPr>
          </a:p>
          <a:p>
            <a:pPr algn="l"/>
            <a:endParaRPr lang="en-US" sz="1800" dirty="0">
              <a:solidFill>
                <a:schemeClr val="tx1"/>
              </a:solidFill>
            </a:endParaRPr>
          </a:p>
        </p:txBody>
      </p:sp>
      <p:sp>
        <p:nvSpPr>
          <p:cNvPr id="6" name="Rectangle 5"/>
          <p:cNvSpPr/>
          <p:nvPr/>
        </p:nvSpPr>
        <p:spPr>
          <a:xfrm>
            <a:off x="4572000" y="3886200"/>
            <a:ext cx="4572000" cy="369332"/>
          </a:xfrm>
          <a:prstGeom prst="rect">
            <a:avLst/>
          </a:prstGeom>
        </p:spPr>
        <p:txBody>
          <a:bodyPr>
            <a:spAutoFit/>
          </a:bodyPr>
          <a:lstStyle/>
          <a:p>
            <a:pPr>
              <a:spcBef>
                <a:spcPct val="50000"/>
              </a:spcBef>
              <a:buClr>
                <a:schemeClr val="accent1"/>
              </a:buClr>
              <a:buFont typeface="Wingdings" pitchFamily="2" charset="2"/>
              <a:buChar char="§"/>
            </a:pPr>
            <a:r>
              <a:rPr lang="en-US" dirty="0" smtClean="0">
                <a:latin typeface="Tahoma" pitchFamily="34" charset="0"/>
              </a:rPr>
              <a:t> </a:t>
            </a:r>
            <a:endParaRPr lang="en-US" dirty="0">
              <a:latin typeface="Tahoma" pitchFamily="34" charset="0"/>
            </a:endParaRPr>
          </a:p>
        </p:txBody>
      </p:sp>
      <p:pic>
        <p:nvPicPr>
          <p:cNvPr id="7" name="Picture 5" descr="Infiltrate"/>
          <p:cNvPicPr>
            <a:picLocks noChangeAspect="1" noChangeArrowheads="1"/>
          </p:cNvPicPr>
          <p:nvPr/>
        </p:nvPicPr>
        <p:blipFill>
          <a:blip r:embed="rId2"/>
          <a:srcRect/>
          <a:stretch>
            <a:fillRect/>
          </a:stretch>
        </p:blipFill>
        <p:spPr bwMode="auto">
          <a:xfrm>
            <a:off x="5638800" y="1524000"/>
            <a:ext cx="2882348" cy="2209800"/>
          </a:xfrm>
          <a:prstGeom prst="rect">
            <a:avLst/>
          </a:prstGeom>
          <a:noFill/>
        </p:spPr>
      </p:pic>
      <p:pic>
        <p:nvPicPr>
          <p:cNvPr id="8" name="Picture 6" descr="Extravasation"/>
          <p:cNvPicPr>
            <a:picLocks noChangeAspect="1" noChangeArrowheads="1"/>
          </p:cNvPicPr>
          <p:nvPr/>
        </p:nvPicPr>
        <p:blipFill>
          <a:blip r:embed="rId3"/>
          <a:srcRect/>
          <a:stretch>
            <a:fillRect/>
          </a:stretch>
        </p:blipFill>
        <p:spPr bwMode="auto">
          <a:xfrm>
            <a:off x="5638800" y="4038600"/>
            <a:ext cx="2844800" cy="2133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Complications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0" y="1524000"/>
            <a:ext cx="8001000" cy="4876800"/>
          </a:xfrm>
        </p:spPr>
        <p:txBody>
          <a:bodyPr>
            <a:normAutofit/>
          </a:bodyPr>
          <a:lstStyle/>
          <a:p>
            <a:pPr algn="l"/>
            <a:r>
              <a:rPr lang="en-US" sz="2800" b="1" dirty="0" smtClean="0">
                <a:solidFill>
                  <a:schemeClr val="tx1"/>
                </a:solidFill>
              </a:rPr>
              <a:t>Septicemia/Pulmonary Edema/Embolism</a:t>
            </a:r>
            <a:endParaRPr lang="en-US" sz="2800" b="1" dirty="0">
              <a:solidFill>
                <a:schemeClr val="tx1"/>
              </a:solidFill>
              <a:latin typeface="Tahoma" pitchFamily="34" charset="0"/>
            </a:endParaRPr>
          </a:p>
          <a:p>
            <a:pPr algn="l">
              <a:spcBef>
                <a:spcPct val="50000"/>
              </a:spcBef>
              <a:buClr>
                <a:schemeClr val="accent1"/>
              </a:buClr>
              <a:buFont typeface="Wingdings" pitchFamily="2" charset="2"/>
              <a:buChar char="§"/>
            </a:pPr>
            <a:r>
              <a:rPr lang="en-US" sz="1800" b="1" dirty="0" smtClean="0">
                <a:solidFill>
                  <a:schemeClr val="tx1"/>
                </a:solidFill>
                <a:latin typeface="Tahoma" pitchFamily="34" charset="0"/>
              </a:rPr>
              <a:t>Septicemia</a:t>
            </a:r>
          </a:p>
          <a:p>
            <a:pPr algn="l">
              <a:spcBef>
                <a:spcPct val="50000"/>
              </a:spcBef>
              <a:buClr>
                <a:schemeClr val="accent1"/>
              </a:buClr>
            </a:pPr>
            <a:r>
              <a:rPr lang="en-US" sz="1800" dirty="0" smtClean="0">
                <a:solidFill>
                  <a:schemeClr val="tx1"/>
                </a:solidFill>
              </a:rPr>
              <a:t>	- </a:t>
            </a:r>
            <a:r>
              <a:rPr lang="en-US" sz="1800" dirty="0" smtClean="0">
                <a:solidFill>
                  <a:schemeClr val="tx1"/>
                </a:solidFill>
                <a:latin typeface="Tahoma" pitchFamily="34" charset="0"/>
              </a:rPr>
              <a:t>Severe infection that occurs to a system or entire body</a:t>
            </a:r>
          </a:p>
          <a:p>
            <a:pPr algn="l">
              <a:spcBef>
                <a:spcPct val="50000"/>
              </a:spcBef>
              <a:buClr>
                <a:schemeClr val="accent1"/>
              </a:buClr>
            </a:pPr>
            <a:r>
              <a:rPr lang="en-US" sz="1800" dirty="0" smtClean="0">
                <a:solidFill>
                  <a:schemeClr val="tx1"/>
                </a:solidFill>
                <a:latin typeface="Tahoma" pitchFamily="34" charset="0"/>
              </a:rPr>
              <a:t>	- Most often caused by poor insertion technique or poor site care</a:t>
            </a:r>
          </a:p>
          <a:p>
            <a:pPr algn="l">
              <a:spcBef>
                <a:spcPct val="50000"/>
              </a:spcBef>
              <a:buClr>
                <a:schemeClr val="accent1"/>
              </a:buClr>
            </a:pPr>
            <a:r>
              <a:rPr lang="en-US" sz="1800" dirty="0" smtClean="0">
                <a:solidFill>
                  <a:schemeClr val="tx1"/>
                </a:solidFill>
                <a:latin typeface="Tahoma" pitchFamily="34" charset="0"/>
              </a:rPr>
              <a:t>	- Discontinue device immediately, culture and treat appropriately</a:t>
            </a:r>
          </a:p>
          <a:p>
            <a:pPr algn="l">
              <a:spcBef>
                <a:spcPct val="50000"/>
              </a:spcBef>
              <a:buClr>
                <a:schemeClr val="accent1"/>
              </a:buClr>
            </a:pPr>
            <a:endParaRPr lang="en-US" sz="1800" dirty="0">
              <a:solidFill>
                <a:schemeClr val="tx1"/>
              </a:solidFill>
              <a:latin typeface="Tahoma" pitchFamily="34" charset="0"/>
            </a:endParaRPr>
          </a:p>
          <a:p>
            <a:pPr algn="l">
              <a:spcBef>
                <a:spcPct val="50000"/>
              </a:spcBef>
              <a:buClr>
                <a:schemeClr val="accent1"/>
              </a:buClr>
              <a:buFont typeface="Wingdings" pitchFamily="2" charset="2"/>
              <a:buChar char="§"/>
            </a:pPr>
            <a:r>
              <a:rPr lang="en-US" sz="1800" b="1" dirty="0" smtClean="0">
                <a:solidFill>
                  <a:schemeClr val="tx1"/>
                </a:solidFill>
                <a:latin typeface="Tahoma" pitchFamily="34" charset="0"/>
              </a:rPr>
              <a:t>Pulmonary edema-</a:t>
            </a:r>
            <a:r>
              <a:rPr lang="en-US" sz="1800" dirty="0" smtClean="0">
                <a:solidFill>
                  <a:schemeClr val="tx1"/>
                </a:solidFill>
                <a:latin typeface="Tahoma" pitchFamily="34" charset="0"/>
              </a:rPr>
              <a:t> caused by rapid infusion </a:t>
            </a:r>
          </a:p>
          <a:p>
            <a:pPr algn="l">
              <a:spcBef>
                <a:spcPct val="50000"/>
              </a:spcBef>
              <a:buClr>
                <a:schemeClr val="accent1"/>
              </a:buClr>
              <a:buFont typeface="Wingdings" pitchFamily="2" charset="2"/>
              <a:buChar char="§"/>
            </a:pPr>
            <a:r>
              <a:rPr lang="en-US" sz="1800" b="1" dirty="0" smtClean="0">
                <a:solidFill>
                  <a:schemeClr val="tx1"/>
                </a:solidFill>
                <a:latin typeface="Tahoma" pitchFamily="34" charset="0"/>
              </a:rPr>
              <a:t> Pulmonary embolism </a:t>
            </a:r>
            <a:r>
              <a:rPr lang="en-US" sz="1800" dirty="0" smtClean="0">
                <a:solidFill>
                  <a:schemeClr val="tx1"/>
                </a:solidFill>
                <a:latin typeface="Tahoma" pitchFamily="34" charset="0"/>
              </a:rPr>
              <a:t>- Caused by any free floating substances that require thrombolytic therapy for several months. Increased risk w/lower ext.</a:t>
            </a:r>
          </a:p>
          <a:p>
            <a:pPr algn="l">
              <a:spcBef>
                <a:spcPct val="50000"/>
              </a:spcBef>
              <a:buClr>
                <a:schemeClr val="accent1"/>
              </a:buClr>
              <a:buFont typeface="Wingdings" pitchFamily="2" charset="2"/>
              <a:buChar char="§"/>
            </a:pPr>
            <a:r>
              <a:rPr lang="en-US" sz="1800" dirty="0" smtClean="0">
                <a:solidFill>
                  <a:schemeClr val="tx1"/>
                </a:solidFill>
                <a:latin typeface="Tahoma" pitchFamily="34" charset="0"/>
              </a:rPr>
              <a:t> </a:t>
            </a:r>
            <a:r>
              <a:rPr lang="en-US" sz="1800" b="1" dirty="0" smtClean="0">
                <a:solidFill>
                  <a:schemeClr val="tx1"/>
                </a:solidFill>
                <a:latin typeface="Tahoma" pitchFamily="34" charset="0"/>
              </a:rPr>
              <a:t>Air embolism</a:t>
            </a:r>
            <a:r>
              <a:rPr lang="en-US" sz="1800" dirty="0" smtClean="0">
                <a:solidFill>
                  <a:schemeClr val="tx1"/>
                </a:solidFill>
                <a:latin typeface="Tahoma" pitchFamily="34" charset="0"/>
              </a:rPr>
              <a:t>- caused by air injected into IV system. Keep insertion site below level of heart	</a:t>
            </a:r>
          </a:p>
          <a:p>
            <a:pPr algn="l">
              <a:spcBef>
                <a:spcPct val="50000"/>
              </a:spcBef>
              <a:buClr>
                <a:schemeClr val="accent1"/>
              </a:buClr>
            </a:pPr>
            <a:endParaRPr lang="en-US" sz="1800" dirty="0" smtClean="0">
              <a:solidFill>
                <a:schemeClr val="tx1"/>
              </a:solidFill>
              <a:latin typeface="Tahoma" pitchFamily="34" charset="0"/>
            </a:endParaRPr>
          </a:p>
          <a:p>
            <a:pPr>
              <a:spcBef>
                <a:spcPct val="50000"/>
              </a:spcBef>
              <a:buClr>
                <a:schemeClr val="accent1"/>
              </a:buClr>
            </a:pPr>
            <a:endParaRPr lang="en-US" sz="1800" dirty="0">
              <a:latin typeface="Tahoma" pitchFamily="34" charset="0"/>
            </a:endParaRPr>
          </a:p>
          <a:p>
            <a:pPr>
              <a:spcBef>
                <a:spcPct val="50000"/>
              </a:spcBef>
              <a:buClr>
                <a:schemeClr val="accent1"/>
              </a:buClr>
            </a:pPr>
            <a:endParaRPr lang="en-US" sz="1800" dirty="0" smtClean="0"/>
          </a:p>
          <a:p>
            <a:pPr algn="l">
              <a:spcBef>
                <a:spcPct val="50000"/>
              </a:spcBef>
              <a:buClr>
                <a:schemeClr val="accent1"/>
              </a:buClr>
            </a:pPr>
            <a:endParaRPr lang="en-US" sz="1800" dirty="0" smtClean="0">
              <a:solidFill>
                <a:schemeClr val="tx1"/>
              </a:solidFill>
              <a:latin typeface="Tahoma" pitchFamily="34" charset="0"/>
            </a:endParaRPr>
          </a:p>
        </p:txBody>
      </p:sp>
      <p:sp>
        <p:nvSpPr>
          <p:cNvPr id="6" name="Rectangle 5"/>
          <p:cNvSpPr/>
          <p:nvPr/>
        </p:nvSpPr>
        <p:spPr>
          <a:xfrm>
            <a:off x="4572000" y="3886200"/>
            <a:ext cx="4572000" cy="369332"/>
          </a:xfrm>
          <a:prstGeom prst="rect">
            <a:avLst/>
          </a:prstGeom>
        </p:spPr>
        <p:txBody>
          <a:bodyPr>
            <a:spAutoFit/>
          </a:bodyPr>
          <a:lstStyle/>
          <a:p>
            <a:pPr>
              <a:spcBef>
                <a:spcPct val="50000"/>
              </a:spcBef>
              <a:buClr>
                <a:schemeClr val="accent1"/>
              </a:buClr>
              <a:buFont typeface="Wingdings" pitchFamily="2" charset="2"/>
              <a:buChar char="§"/>
            </a:pPr>
            <a:r>
              <a:rPr lang="en-US" dirty="0" smtClean="0">
                <a:latin typeface="Tahoma" pitchFamily="34" charset="0"/>
              </a:rPr>
              <a:t> </a:t>
            </a:r>
            <a:endParaRPr lang="en-US" dirty="0">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Universal precautions</a:t>
            </a:r>
            <a:br>
              <a:rPr lang="en-US" u="sng" dirty="0" smtClean="0">
                <a:solidFill>
                  <a:srgbClr val="C00000"/>
                </a:solidFill>
              </a:rPr>
            </a:br>
            <a:endParaRPr lang="en-US" u="sng" dirty="0">
              <a:solidFill>
                <a:srgbClr val="C00000"/>
              </a:solidFill>
            </a:endParaRPr>
          </a:p>
        </p:txBody>
      </p:sp>
      <p:sp>
        <p:nvSpPr>
          <p:cNvPr id="3" name="Subtitle 2"/>
          <p:cNvSpPr>
            <a:spLocks noGrp="1"/>
          </p:cNvSpPr>
          <p:nvPr>
            <p:ph type="subTitle" idx="1"/>
          </p:nvPr>
        </p:nvSpPr>
        <p:spPr>
          <a:xfrm>
            <a:off x="1371600" y="1524000"/>
            <a:ext cx="6400800" cy="4876800"/>
          </a:xfrm>
        </p:spPr>
        <p:txBody>
          <a:bodyPr>
            <a:noAutofit/>
          </a:bodyPr>
          <a:lstStyle/>
          <a:p>
            <a:pPr algn="l"/>
            <a:r>
              <a:rPr lang="en-US" sz="2200" dirty="0" smtClean="0">
                <a:solidFill>
                  <a:schemeClr val="tx1"/>
                </a:solidFill>
              </a:rPr>
              <a:t>The </a:t>
            </a:r>
            <a:r>
              <a:rPr lang="en-US" sz="2200" dirty="0">
                <a:solidFill>
                  <a:schemeClr val="tx1"/>
                </a:solidFill>
              </a:rPr>
              <a:t>potential for contact with a patient's blood while starting an IV is high and increases with the inexperience of the operator. </a:t>
            </a:r>
            <a:endParaRPr lang="en-US" sz="2200" dirty="0" smtClean="0">
              <a:solidFill>
                <a:schemeClr val="tx1"/>
              </a:solidFill>
            </a:endParaRPr>
          </a:p>
          <a:p>
            <a:pPr algn="l"/>
            <a:r>
              <a:rPr lang="en-US" sz="2200" dirty="0" smtClean="0">
                <a:solidFill>
                  <a:schemeClr val="tx1"/>
                </a:solidFill>
              </a:rPr>
              <a:t>Gloves </a:t>
            </a:r>
            <a:r>
              <a:rPr lang="en-US" sz="2200" dirty="0">
                <a:solidFill>
                  <a:schemeClr val="tx1"/>
                </a:solidFill>
              </a:rPr>
              <a:t>must be worn while starting an IV and if the risk of blood splatter is high, such as an agitated patient, the operator should consider face and eye protection as well as a gown. </a:t>
            </a:r>
            <a:endParaRPr lang="en-US" sz="2200" dirty="0" smtClean="0">
              <a:solidFill>
                <a:schemeClr val="tx1"/>
              </a:solidFill>
            </a:endParaRPr>
          </a:p>
          <a:p>
            <a:pPr algn="l"/>
            <a:r>
              <a:rPr lang="en-US" sz="2200" dirty="0" smtClean="0">
                <a:solidFill>
                  <a:schemeClr val="tx1"/>
                </a:solidFill>
              </a:rPr>
              <a:t>Trauma </a:t>
            </a:r>
            <a:r>
              <a:rPr lang="en-US" sz="2200" dirty="0">
                <a:solidFill>
                  <a:schemeClr val="tx1"/>
                </a:solidFill>
              </a:rPr>
              <a:t>protocol calls for all team members to wear gloves, face and eye protection and gowns. </a:t>
            </a:r>
            <a:endParaRPr lang="en-US" sz="2200" dirty="0" smtClean="0">
              <a:solidFill>
                <a:schemeClr val="tx1"/>
              </a:solidFill>
            </a:endParaRPr>
          </a:p>
          <a:p>
            <a:pPr algn="l"/>
            <a:r>
              <a:rPr lang="en-US" sz="2200" dirty="0" smtClean="0">
                <a:solidFill>
                  <a:schemeClr val="tx1"/>
                </a:solidFill>
              </a:rPr>
              <a:t>As </a:t>
            </a:r>
            <a:r>
              <a:rPr lang="en-US" sz="2200" dirty="0">
                <a:solidFill>
                  <a:schemeClr val="tx1"/>
                </a:solidFill>
              </a:rPr>
              <a:t>well, once removed from the protective sheath, IV catheters should either go into the patient or into an appropriate sharps container. </a:t>
            </a:r>
            <a:br>
              <a:rPr lang="en-US" sz="2200" dirty="0">
                <a:solidFill>
                  <a:schemeClr val="tx1"/>
                </a:solidFill>
              </a:rPr>
            </a:br>
            <a:r>
              <a:rPr lang="en-US" sz="2200" b="1" dirty="0">
                <a:solidFill>
                  <a:schemeClr val="tx1"/>
                </a:solidFill>
              </a:rPr>
              <a:t/>
            </a:r>
            <a:br>
              <a:rPr lang="en-US" sz="2200" b="1" dirty="0">
                <a:solidFill>
                  <a:schemeClr val="tx1"/>
                </a:solidFill>
              </a:rPr>
            </a:b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Universal precautions</a:t>
            </a:r>
            <a:br>
              <a:rPr lang="en-US" u="sng" dirty="0" smtClean="0">
                <a:solidFill>
                  <a:srgbClr val="C00000"/>
                </a:solidFill>
              </a:rPr>
            </a:br>
            <a:endParaRPr lang="en-US"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r>
              <a:rPr lang="en-US" sz="2000" b="1" dirty="0" smtClean="0">
                <a:solidFill>
                  <a:schemeClr val="tx1"/>
                </a:solidFill>
              </a:rPr>
              <a:t>Important:</a:t>
            </a:r>
            <a:r>
              <a:rPr lang="en-US" sz="2000" dirty="0" smtClean="0">
                <a:solidFill>
                  <a:schemeClr val="tx1"/>
                </a:solidFill>
              </a:rPr>
              <a:t> Recapping needles, putting catheters back into their sheath or dropping sharps to the floor (an unfortunately common practice in trauma) should be strictly avoided. </a:t>
            </a:r>
          </a:p>
          <a:p>
            <a:pPr algn="l"/>
            <a:endParaRPr lang="en-US" sz="2000" b="1" dirty="0">
              <a:solidFill>
                <a:schemeClr val="tx1"/>
              </a:solidFill>
            </a:endParaRPr>
          </a:p>
          <a:p>
            <a:pPr algn="l"/>
            <a:r>
              <a:rPr lang="en-US" sz="2000" b="1" dirty="0" smtClean="0">
                <a:solidFill>
                  <a:schemeClr val="tx1"/>
                </a:solidFill>
              </a:rPr>
              <a:t>Recapping of needles is one of the commonest causes of preventable needle stick injuries in health care workers.</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Peripheral IV sites</a:t>
            </a:r>
            <a:endParaRPr lang="en-US" u="sng" dirty="0">
              <a:solidFill>
                <a:srgbClr val="C00000"/>
              </a:solidFill>
            </a:endParaRPr>
          </a:p>
        </p:txBody>
      </p:sp>
      <p:sp>
        <p:nvSpPr>
          <p:cNvPr id="3" name="Subtitle 2"/>
          <p:cNvSpPr>
            <a:spLocks noGrp="1"/>
          </p:cNvSpPr>
          <p:nvPr>
            <p:ph type="subTitle" idx="1"/>
          </p:nvPr>
        </p:nvSpPr>
        <p:spPr>
          <a:xfrm>
            <a:off x="228600" y="1905000"/>
            <a:ext cx="4724400" cy="4572000"/>
          </a:xfrm>
        </p:spPr>
        <p:txBody>
          <a:bodyPr>
            <a:normAutofit fontScale="92500" lnSpcReduction="10000"/>
          </a:bodyPr>
          <a:lstStyle/>
          <a:p>
            <a:pPr algn="l"/>
            <a:r>
              <a:rPr lang="en-US" sz="2000" dirty="0" smtClean="0">
                <a:solidFill>
                  <a:schemeClr val="tx1"/>
                </a:solidFill>
              </a:rPr>
              <a:t>Generally </a:t>
            </a:r>
            <a:r>
              <a:rPr lang="en-US" sz="2000" dirty="0">
                <a:solidFill>
                  <a:schemeClr val="tx1"/>
                </a:solidFill>
              </a:rPr>
              <a:t>IV's are started at the most peripheral site that is available and appropriate for the situation. </a:t>
            </a:r>
            <a:endParaRPr lang="en-US" sz="2000" dirty="0" smtClean="0">
              <a:solidFill>
                <a:schemeClr val="tx1"/>
              </a:solidFill>
            </a:endParaRPr>
          </a:p>
          <a:p>
            <a:pPr lvl="1" algn="l"/>
            <a:r>
              <a:rPr lang="en-US" sz="1600" dirty="0" smtClean="0">
                <a:solidFill>
                  <a:schemeClr val="tx1"/>
                </a:solidFill>
              </a:rPr>
              <a:t>This </a:t>
            </a:r>
            <a:r>
              <a:rPr lang="en-US" sz="1600" dirty="0">
                <a:solidFill>
                  <a:schemeClr val="tx1"/>
                </a:solidFill>
              </a:rPr>
              <a:t>allows </a:t>
            </a:r>
            <a:r>
              <a:rPr lang="en-US" sz="1600" dirty="0" err="1">
                <a:solidFill>
                  <a:schemeClr val="tx1"/>
                </a:solidFill>
              </a:rPr>
              <a:t>cannulation</a:t>
            </a:r>
            <a:r>
              <a:rPr lang="en-US" sz="1600" dirty="0">
                <a:solidFill>
                  <a:schemeClr val="tx1"/>
                </a:solidFill>
              </a:rPr>
              <a:t> of a more proximal site if your initial attempt fails. </a:t>
            </a:r>
            <a:endParaRPr lang="en-US" sz="1600" dirty="0" smtClean="0">
              <a:solidFill>
                <a:schemeClr val="tx1"/>
              </a:solidFill>
            </a:endParaRPr>
          </a:p>
          <a:p>
            <a:pPr lvl="1" algn="l"/>
            <a:r>
              <a:rPr lang="en-US" sz="1600" dirty="0" smtClean="0">
                <a:solidFill>
                  <a:schemeClr val="tx1"/>
                </a:solidFill>
              </a:rPr>
              <a:t>If </a:t>
            </a:r>
            <a:r>
              <a:rPr lang="en-US" sz="1600" dirty="0">
                <a:solidFill>
                  <a:schemeClr val="tx1"/>
                </a:solidFill>
              </a:rPr>
              <a:t>you puncture a proximal vein first, and then try to start an IV distal to that site, the fluid may leak from the injured proximal vessel. </a:t>
            </a:r>
            <a:endParaRPr lang="en-US" sz="1600" dirty="0" smtClean="0">
              <a:solidFill>
                <a:schemeClr val="tx1"/>
              </a:solidFill>
            </a:endParaRPr>
          </a:p>
          <a:p>
            <a:pPr algn="l"/>
            <a:endParaRPr lang="en-US" sz="2000" dirty="0" smtClean="0">
              <a:solidFill>
                <a:schemeClr val="tx1"/>
              </a:solidFill>
            </a:endParaRPr>
          </a:p>
          <a:p>
            <a:pPr algn="l"/>
            <a:r>
              <a:rPr lang="en-US" sz="2000" dirty="0" smtClean="0">
                <a:solidFill>
                  <a:schemeClr val="tx1"/>
                </a:solidFill>
              </a:rPr>
              <a:t>The </a:t>
            </a:r>
            <a:r>
              <a:rPr lang="en-US" sz="2000" dirty="0">
                <a:solidFill>
                  <a:schemeClr val="tx1"/>
                </a:solidFill>
              </a:rPr>
              <a:t>preferred site in the emergency department is the veins of the forearm, followed by the median </a:t>
            </a:r>
            <a:r>
              <a:rPr lang="en-US" sz="2000" dirty="0" err="1">
                <a:solidFill>
                  <a:schemeClr val="tx1"/>
                </a:solidFill>
              </a:rPr>
              <a:t>cubital</a:t>
            </a:r>
            <a:r>
              <a:rPr lang="en-US" sz="2000" dirty="0">
                <a:solidFill>
                  <a:schemeClr val="tx1"/>
                </a:solidFill>
              </a:rPr>
              <a:t> vein that crosses the </a:t>
            </a:r>
            <a:r>
              <a:rPr lang="en-US" sz="2000" dirty="0" err="1">
                <a:solidFill>
                  <a:schemeClr val="tx1"/>
                </a:solidFill>
              </a:rPr>
              <a:t>antecubital</a:t>
            </a:r>
            <a:r>
              <a:rPr lang="en-US" sz="2000" dirty="0">
                <a:solidFill>
                  <a:schemeClr val="tx1"/>
                </a:solidFill>
              </a:rPr>
              <a:t> </a:t>
            </a:r>
            <a:r>
              <a:rPr lang="en-US" sz="2000" dirty="0" err="1">
                <a:solidFill>
                  <a:schemeClr val="tx1"/>
                </a:solidFill>
              </a:rPr>
              <a:t>fossa</a:t>
            </a:r>
            <a:r>
              <a:rPr lang="en-US" sz="2000" dirty="0">
                <a:solidFill>
                  <a:schemeClr val="tx1"/>
                </a:solidFill>
              </a:rPr>
              <a:t>. </a:t>
            </a:r>
            <a:endParaRPr lang="en-US" sz="2000" dirty="0" smtClean="0">
              <a:solidFill>
                <a:schemeClr val="tx1"/>
              </a:solidFill>
            </a:endParaRPr>
          </a:p>
          <a:p>
            <a:pPr algn="l"/>
            <a:r>
              <a:rPr lang="en-US" sz="2000" dirty="0" smtClean="0">
                <a:solidFill>
                  <a:schemeClr val="tx1"/>
                </a:solidFill>
              </a:rPr>
              <a:t>In </a:t>
            </a:r>
            <a:r>
              <a:rPr lang="en-US" sz="2000" dirty="0">
                <a:solidFill>
                  <a:schemeClr val="tx1"/>
                </a:solidFill>
              </a:rPr>
              <a:t>trauma patients, it is common to go directly to the median </a:t>
            </a:r>
            <a:r>
              <a:rPr lang="en-US" sz="2000" dirty="0" err="1">
                <a:solidFill>
                  <a:schemeClr val="tx1"/>
                </a:solidFill>
              </a:rPr>
              <a:t>cubital</a:t>
            </a:r>
            <a:r>
              <a:rPr lang="en-US" sz="2000" dirty="0">
                <a:solidFill>
                  <a:schemeClr val="tx1"/>
                </a:solidFill>
              </a:rPr>
              <a:t> vein as the first choice because it will accommodate a large bore IV and it is generally easy to catheterize</a:t>
            </a:r>
            <a:r>
              <a:rPr lang="en-US" sz="2000" dirty="0" smtClean="0">
                <a:solidFill>
                  <a:schemeClr val="tx1"/>
                </a:solidFill>
              </a:rPr>
              <a:t>.</a:t>
            </a:r>
          </a:p>
        </p:txBody>
      </p:sp>
      <p:pic>
        <p:nvPicPr>
          <p:cNvPr id="4" name="Picture 4"/>
          <p:cNvPicPr>
            <a:picLocks noChangeAspect="1" noChangeArrowheads="1"/>
          </p:cNvPicPr>
          <p:nvPr/>
        </p:nvPicPr>
        <p:blipFill>
          <a:blip r:embed="rId2"/>
          <a:srcRect/>
          <a:stretch>
            <a:fillRect/>
          </a:stretch>
        </p:blipFill>
        <p:spPr bwMode="auto">
          <a:xfrm>
            <a:off x="5029200" y="2743200"/>
            <a:ext cx="4114800" cy="267306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Peripheral IV sites</a:t>
            </a:r>
            <a:endParaRPr lang="en-US" u="sng" dirty="0">
              <a:solidFill>
                <a:srgbClr val="C00000"/>
              </a:solidFill>
            </a:endParaRPr>
          </a:p>
        </p:txBody>
      </p:sp>
      <p:sp>
        <p:nvSpPr>
          <p:cNvPr id="3" name="Subtitle 2"/>
          <p:cNvSpPr>
            <a:spLocks noGrp="1"/>
          </p:cNvSpPr>
          <p:nvPr>
            <p:ph type="subTitle" idx="1"/>
          </p:nvPr>
        </p:nvSpPr>
        <p:spPr>
          <a:xfrm>
            <a:off x="304800" y="2286000"/>
            <a:ext cx="4953000" cy="4114800"/>
          </a:xfrm>
        </p:spPr>
        <p:txBody>
          <a:bodyPr>
            <a:normAutofit/>
          </a:bodyPr>
          <a:lstStyle/>
          <a:p>
            <a:pPr algn="l"/>
            <a:r>
              <a:rPr lang="en-US" sz="2000" dirty="0" smtClean="0">
                <a:solidFill>
                  <a:schemeClr val="tx1"/>
                </a:solidFill>
              </a:rPr>
              <a:t> In circumstances where the veins of the upper extremities are inaccessible, the veins of the dorsum of the foot or the </a:t>
            </a:r>
            <a:r>
              <a:rPr lang="en-US" sz="2000" dirty="0" err="1" smtClean="0">
                <a:solidFill>
                  <a:schemeClr val="tx1"/>
                </a:solidFill>
              </a:rPr>
              <a:t>saphenous</a:t>
            </a:r>
            <a:r>
              <a:rPr lang="en-US" sz="2000" dirty="0" smtClean="0">
                <a:solidFill>
                  <a:schemeClr val="tx1"/>
                </a:solidFill>
              </a:rPr>
              <a:t> vein of the lower leg can be used. </a:t>
            </a:r>
          </a:p>
          <a:p>
            <a:pPr algn="l"/>
            <a:endParaRPr lang="en-US" sz="2000" dirty="0" smtClean="0">
              <a:solidFill>
                <a:schemeClr val="tx1"/>
              </a:solidFill>
            </a:endParaRPr>
          </a:p>
          <a:p>
            <a:pPr algn="l"/>
            <a:endParaRPr lang="en-US" sz="2000" dirty="0">
              <a:solidFill>
                <a:schemeClr val="tx1"/>
              </a:solidFill>
            </a:endParaRPr>
          </a:p>
          <a:p>
            <a:pPr algn="l"/>
            <a:r>
              <a:rPr lang="en-US" sz="2000" dirty="0" smtClean="0">
                <a:solidFill>
                  <a:schemeClr val="tx1"/>
                </a:solidFill>
              </a:rPr>
              <a:t>In circumstances in which no peripheral IV access is possible a central IV can be started.</a:t>
            </a:r>
            <a:endParaRPr lang="en-US" sz="2000" dirty="0">
              <a:solidFill>
                <a:schemeClr val="tx1"/>
              </a:solidFill>
            </a:endParaRPr>
          </a:p>
        </p:txBody>
      </p:sp>
      <p:pic>
        <p:nvPicPr>
          <p:cNvPr id="4" name="Picture 4"/>
          <p:cNvPicPr>
            <a:picLocks noChangeAspect="1" noChangeArrowheads="1"/>
          </p:cNvPicPr>
          <p:nvPr/>
        </p:nvPicPr>
        <p:blipFill>
          <a:blip r:embed="rId2"/>
          <a:srcRect/>
          <a:stretch>
            <a:fillRect/>
          </a:stretch>
        </p:blipFill>
        <p:spPr bwMode="auto">
          <a:xfrm>
            <a:off x="5029200" y="1905000"/>
            <a:ext cx="4114800" cy="27289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Alternate sites</a:t>
            </a:r>
            <a:r>
              <a:rPr lang="en-US" dirty="0" smtClean="0">
                <a:solidFill>
                  <a:srgbClr val="C00000"/>
                </a:solidFill>
              </a:rPr>
              <a:t/>
            </a:r>
            <a:br>
              <a:rPr lang="en-US" dirty="0" smtClean="0">
                <a:solidFill>
                  <a:srgbClr val="C00000"/>
                </a:solidFill>
              </a:rPr>
            </a:br>
            <a:endParaRPr lang="en-US" u="sng" dirty="0">
              <a:solidFill>
                <a:srgbClr val="C00000"/>
              </a:solidFill>
            </a:endParaRPr>
          </a:p>
        </p:txBody>
      </p:sp>
      <p:sp>
        <p:nvSpPr>
          <p:cNvPr id="3" name="Subtitle 2"/>
          <p:cNvSpPr>
            <a:spLocks noGrp="1"/>
          </p:cNvSpPr>
          <p:nvPr>
            <p:ph type="subTitle" idx="1"/>
          </p:nvPr>
        </p:nvSpPr>
        <p:spPr>
          <a:xfrm>
            <a:off x="304800" y="2286000"/>
            <a:ext cx="4953000" cy="4114800"/>
          </a:xfrm>
        </p:spPr>
        <p:txBody>
          <a:bodyPr>
            <a:normAutofit/>
          </a:bodyPr>
          <a:lstStyle/>
          <a:p>
            <a:pPr lvl="1" algn="l"/>
            <a:endParaRPr lang="en-US" sz="3200" dirty="0" smtClean="0">
              <a:solidFill>
                <a:schemeClr val="tx1"/>
              </a:solidFill>
            </a:endParaRPr>
          </a:p>
          <a:p>
            <a:pPr lvl="1" algn="l"/>
            <a:endParaRPr lang="en-US" sz="3200" dirty="0">
              <a:solidFill>
                <a:schemeClr val="tx1"/>
              </a:solidFill>
            </a:endParaRPr>
          </a:p>
          <a:p>
            <a:pPr lvl="1" algn="l"/>
            <a:r>
              <a:rPr lang="en-US" sz="3200" dirty="0" smtClean="0">
                <a:solidFill>
                  <a:schemeClr val="tx1"/>
                </a:solidFill>
              </a:rPr>
              <a:t>External jugular veins</a:t>
            </a:r>
          </a:p>
          <a:p>
            <a:pPr lvl="1" algn="l"/>
            <a:endParaRPr lang="en-US" sz="3200" dirty="0" smtClean="0">
              <a:solidFill>
                <a:schemeClr val="tx1"/>
              </a:solidFill>
            </a:endParaRPr>
          </a:p>
          <a:p>
            <a:pPr lvl="1" algn="l"/>
            <a:r>
              <a:rPr lang="en-US" sz="3200" dirty="0" smtClean="0">
                <a:solidFill>
                  <a:schemeClr val="tx1"/>
                </a:solidFill>
              </a:rPr>
              <a:t>Central vein</a:t>
            </a:r>
          </a:p>
          <a:p>
            <a:pPr algn="l"/>
            <a:endParaRPr lang="en-US" sz="2000" dirty="0">
              <a:solidFill>
                <a:schemeClr val="tx1"/>
              </a:solidFill>
            </a:endParaRPr>
          </a:p>
        </p:txBody>
      </p:sp>
      <p:pic>
        <p:nvPicPr>
          <p:cNvPr id="5" name="Picture 5"/>
          <p:cNvPicPr>
            <a:picLocks noChangeAspect="1" noChangeArrowheads="1"/>
          </p:cNvPicPr>
          <p:nvPr/>
        </p:nvPicPr>
        <p:blipFill>
          <a:blip r:embed="rId2"/>
          <a:srcRect/>
          <a:stretch>
            <a:fillRect/>
          </a:stretch>
        </p:blipFill>
        <p:spPr bwMode="auto">
          <a:xfrm>
            <a:off x="4800600" y="3352800"/>
            <a:ext cx="3962400" cy="27257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400" b="1" dirty="0" smtClean="0">
                <a:solidFill>
                  <a:srgbClr val="C00000"/>
                </a:solidFill>
              </a:rPr>
              <a:t>Intravenous Access</a:t>
            </a:r>
            <a:endParaRPr lang="en-US" sz="5400" b="1" dirty="0">
              <a:solidFill>
                <a:srgbClr val="C00000"/>
              </a:solidFill>
            </a:endParaRPr>
          </a:p>
        </p:txBody>
      </p:sp>
      <p:sp>
        <p:nvSpPr>
          <p:cNvPr id="3" name="Subtitle 2"/>
          <p:cNvSpPr>
            <a:spLocks noGrp="1"/>
          </p:cNvSpPr>
          <p:nvPr>
            <p:ph type="subTitle" idx="1"/>
          </p:nvPr>
        </p:nvSpPr>
        <p:spPr>
          <a:xfrm>
            <a:off x="1371600" y="2286000"/>
            <a:ext cx="6400800" cy="3352800"/>
          </a:xfrm>
        </p:spPr>
        <p:txBody>
          <a:bodyPr>
            <a:normAutofit fontScale="77500" lnSpcReduction="20000"/>
          </a:bodyPr>
          <a:lstStyle/>
          <a:p>
            <a:pPr algn="l"/>
            <a:r>
              <a:rPr lang="en-US" dirty="0" smtClean="0">
                <a:solidFill>
                  <a:schemeClr val="tx1"/>
                </a:solidFill>
              </a:rPr>
              <a:t>Used for access to body's circulation</a:t>
            </a:r>
          </a:p>
          <a:p>
            <a:pPr algn="l"/>
            <a:endParaRPr lang="en-US" dirty="0" smtClean="0">
              <a:solidFill>
                <a:schemeClr val="tx1"/>
              </a:solidFill>
            </a:endParaRPr>
          </a:p>
          <a:p>
            <a:pPr algn="l"/>
            <a:r>
              <a:rPr lang="en-US" dirty="0" smtClean="0">
                <a:solidFill>
                  <a:schemeClr val="tx1"/>
                </a:solidFill>
              </a:rPr>
              <a:t>Indications:</a:t>
            </a:r>
          </a:p>
          <a:p>
            <a:pPr lvl="1" algn="l"/>
            <a:r>
              <a:rPr lang="en-US" dirty="0" smtClean="0">
                <a:solidFill>
                  <a:schemeClr val="tx1"/>
                </a:solidFill>
              </a:rPr>
              <a:t>Administer fluids</a:t>
            </a:r>
          </a:p>
          <a:p>
            <a:pPr lvl="1" algn="l"/>
            <a:r>
              <a:rPr lang="en-US" dirty="0" smtClean="0">
                <a:solidFill>
                  <a:schemeClr val="tx1"/>
                </a:solidFill>
              </a:rPr>
              <a:t>Administer drugs</a:t>
            </a:r>
          </a:p>
          <a:p>
            <a:pPr lvl="1" algn="l"/>
            <a:r>
              <a:rPr lang="en-US" dirty="0" smtClean="0">
                <a:solidFill>
                  <a:schemeClr val="tx1"/>
                </a:solidFill>
              </a:rPr>
              <a:t>Obtain laboratory specimens </a:t>
            </a:r>
          </a:p>
          <a:p>
            <a:pPr algn="l"/>
            <a:endParaRPr lang="en-US" dirty="0" smtClean="0">
              <a:solidFill>
                <a:schemeClr val="tx1"/>
              </a:solidFill>
            </a:endParaRPr>
          </a:p>
          <a:p>
            <a:pPr algn="l"/>
            <a:r>
              <a:rPr lang="en-US" dirty="0" smtClean="0">
                <a:solidFill>
                  <a:schemeClr val="tx1"/>
                </a:solidFill>
              </a:rPr>
              <a:t>Route of choice for fluid replacement is peripheral vein in an extremity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 Equipment</a:t>
            </a:r>
            <a:endParaRPr lang="en-US" u="sng" dirty="0">
              <a:solidFill>
                <a:srgbClr val="C00000"/>
              </a:solidFill>
            </a:endParaRPr>
          </a:p>
        </p:txBody>
      </p:sp>
      <p:sp>
        <p:nvSpPr>
          <p:cNvPr id="3" name="Subtitle 2"/>
          <p:cNvSpPr>
            <a:spLocks noGrp="1"/>
          </p:cNvSpPr>
          <p:nvPr>
            <p:ph type="subTitle" idx="1"/>
          </p:nvPr>
        </p:nvSpPr>
        <p:spPr>
          <a:xfrm>
            <a:off x="0" y="2209800"/>
            <a:ext cx="5562600" cy="4114800"/>
          </a:xfrm>
        </p:spPr>
        <p:txBody>
          <a:bodyPr>
            <a:normAutofit lnSpcReduction="10000"/>
          </a:bodyPr>
          <a:lstStyle/>
          <a:p>
            <a:pPr algn="l"/>
            <a:r>
              <a:rPr lang="en-US" sz="2000" dirty="0" smtClean="0">
                <a:solidFill>
                  <a:schemeClr val="tx1"/>
                </a:solidFill>
              </a:rPr>
              <a:t>All </a:t>
            </a:r>
            <a:r>
              <a:rPr lang="en-US" sz="2000" dirty="0">
                <a:solidFill>
                  <a:schemeClr val="tx1"/>
                </a:solidFill>
              </a:rPr>
              <a:t>necessary equipment should be prepared, assembled and available at the bedside prior to starting the IV. Basic equipment includes: </a:t>
            </a:r>
          </a:p>
          <a:p>
            <a:pPr lvl="1" algn="l"/>
            <a:r>
              <a:rPr lang="en-US" sz="1600" dirty="0">
                <a:solidFill>
                  <a:schemeClr val="tx1"/>
                </a:solidFill>
              </a:rPr>
              <a:t>gloves and protective equipment </a:t>
            </a:r>
          </a:p>
          <a:p>
            <a:pPr lvl="1" algn="l"/>
            <a:r>
              <a:rPr lang="en-US" sz="1600" dirty="0" err="1">
                <a:solidFill>
                  <a:schemeClr val="tx1"/>
                </a:solidFill>
              </a:rPr>
              <a:t>appropirate</a:t>
            </a:r>
            <a:r>
              <a:rPr lang="en-US" sz="1600" dirty="0">
                <a:solidFill>
                  <a:schemeClr val="tx1"/>
                </a:solidFill>
              </a:rPr>
              <a:t> size catheter 14-25 G IV catheter </a:t>
            </a:r>
          </a:p>
          <a:p>
            <a:pPr lvl="1" algn="l"/>
            <a:r>
              <a:rPr lang="en-US" sz="1600" dirty="0">
                <a:solidFill>
                  <a:schemeClr val="tx1"/>
                </a:solidFill>
              </a:rPr>
              <a:t>non-latex tourniquet </a:t>
            </a:r>
          </a:p>
          <a:p>
            <a:pPr lvl="1" algn="l"/>
            <a:r>
              <a:rPr lang="en-US" sz="1600" dirty="0">
                <a:solidFill>
                  <a:schemeClr val="tx1"/>
                </a:solidFill>
              </a:rPr>
              <a:t>alcohol swab/other cleaning instrument </a:t>
            </a:r>
          </a:p>
          <a:p>
            <a:pPr lvl="1" algn="l"/>
            <a:r>
              <a:rPr lang="en-US" sz="1600" dirty="0">
                <a:solidFill>
                  <a:schemeClr val="tx1"/>
                </a:solidFill>
              </a:rPr>
              <a:t>non-sterile 2x2 gauze </a:t>
            </a:r>
          </a:p>
          <a:p>
            <a:pPr lvl="1" algn="l"/>
            <a:r>
              <a:rPr lang="en-US" sz="1600" dirty="0">
                <a:solidFill>
                  <a:schemeClr val="tx1"/>
                </a:solidFill>
              </a:rPr>
              <a:t>sterile 2x2 gauze (this is not practiced in nursing) </a:t>
            </a:r>
          </a:p>
          <a:p>
            <a:pPr lvl="1" algn="l"/>
            <a:r>
              <a:rPr lang="en-US" sz="1600" dirty="0">
                <a:solidFill>
                  <a:schemeClr val="tx1"/>
                </a:solidFill>
              </a:rPr>
              <a:t>6x7cm </a:t>
            </a:r>
            <a:r>
              <a:rPr lang="en-US" sz="1600" dirty="0" err="1">
                <a:solidFill>
                  <a:schemeClr val="tx1"/>
                </a:solidFill>
              </a:rPr>
              <a:t>Tegaderm</a:t>
            </a:r>
            <a:r>
              <a:rPr lang="en-US" sz="1600" dirty="0">
                <a:solidFill>
                  <a:schemeClr val="tx1"/>
                </a:solidFill>
              </a:rPr>
              <a:t>™ Transparent Dressing </a:t>
            </a:r>
          </a:p>
          <a:p>
            <a:pPr lvl="1" algn="l"/>
            <a:r>
              <a:rPr lang="en-US" sz="1600" dirty="0">
                <a:solidFill>
                  <a:schemeClr val="tx1"/>
                </a:solidFill>
              </a:rPr>
              <a:t>3 pieces of 2.5 cm tape approximately 10 cm in length </a:t>
            </a:r>
          </a:p>
          <a:p>
            <a:pPr lvl="1" algn="l"/>
            <a:r>
              <a:rPr lang="en-US" sz="1600" dirty="0">
                <a:solidFill>
                  <a:schemeClr val="tx1"/>
                </a:solidFill>
              </a:rPr>
              <a:t>IV bag with solution set (tubing) (flushed and ready) or saline lock </a:t>
            </a:r>
          </a:p>
          <a:p>
            <a:pPr lvl="1" algn="l"/>
            <a:r>
              <a:rPr lang="en-US" sz="1600" dirty="0">
                <a:solidFill>
                  <a:schemeClr val="tx1"/>
                </a:solidFill>
              </a:rPr>
              <a:t>sharps container </a:t>
            </a:r>
          </a:p>
        </p:txBody>
      </p:sp>
      <p:pic>
        <p:nvPicPr>
          <p:cNvPr id="1026" name="Picture 2" descr="C:\Users\imad\Documents\a c t i v e\KKUH INFO\044 MED STUDENTS\IVSETUP.jpg"/>
          <p:cNvPicPr>
            <a:picLocks noChangeAspect="1" noChangeArrowheads="1"/>
          </p:cNvPicPr>
          <p:nvPr/>
        </p:nvPicPr>
        <p:blipFill>
          <a:blip r:embed="rId2"/>
          <a:srcRect/>
          <a:stretch>
            <a:fillRect/>
          </a:stretch>
        </p:blipFill>
        <p:spPr bwMode="auto">
          <a:xfrm>
            <a:off x="5177653" y="2590800"/>
            <a:ext cx="3966347" cy="3073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lnSpc>
                <a:spcPct val="90000"/>
              </a:lnSpc>
            </a:pPr>
            <a:r>
              <a:rPr lang="en-US" sz="2000" dirty="0" smtClean="0">
                <a:solidFill>
                  <a:schemeClr val="tx1"/>
                </a:solidFill>
              </a:rPr>
              <a:t>Explain procedure </a:t>
            </a:r>
          </a:p>
          <a:p>
            <a:pPr algn="l">
              <a:lnSpc>
                <a:spcPct val="90000"/>
              </a:lnSpc>
            </a:pPr>
            <a:r>
              <a:rPr lang="en-US" sz="2000" dirty="0" smtClean="0">
                <a:solidFill>
                  <a:schemeClr val="tx1"/>
                </a:solidFill>
              </a:rPr>
              <a:t>Inspect fluid for contamination, appearance, and expiration date</a:t>
            </a:r>
          </a:p>
          <a:p>
            <a:pPr algn="l">
              <a:lnSpc>
                <a:spcPct val="90000"/>
              </a:lnSpc>
            </a:pPr>
            <a:r>
              <a:rPr lang="en-US" sz="2000" dirty="0" smtClean="0">
                <a:solidFill>
                  <a:schemeClr val="tx1"/>
                </a:solidFill>
              </a:rPr>
              <a:t>Prepare infusion set</a:t>
            </a:r>
          </a:p>
          <a:p>
            <a:pPr lvl="1" algn="l">
              <a:lnSpc>
                <a:spcPct val="90000"/>
              </a:lnSpc>
            </a:pPr>
            <a:r>
              <a:rPr lang="en-US" sz="2000" dirty="0" smtClean="0">
                <a:solidFill>
                  <a:schemeClr val="tx1"/>
                </a:solidFill>
              </a:rPr>
              <a:t>Attach infusion set to bag of solution</a:t>
            </a:r>
          </a:p>
          <a:p>
            <a:pPr lvl="0" algn="l"/>
            <a:r>
              <a:rPr lang="en-US" sz="2000" dirty="0" smtClean="0">
                <a:solidFill>
                  <a:schemeClr val="tx1"/>
                </a:solidFill>
              </a:rPr>
              <a:t>Assemble </a:t>
            </a:r>
            <a:r>
              <a:rPr lang="en-US" sz="2000" dirty="0">
                <a:solidFill>
                  <a:schemeClr val="tx1"/>
                </a:solidFill>
              </a:rPr>
              <a:t>your equipment.</a:t>
            </a:r>
          </a:p>
          <a:p>
            <a:pPr lvl="0" algn="l"/>
            <a:r>
              <a:rPr lang="en-US" sz="2000" dirty="0" smtClean="0">
                <a:solidFill>
                  <a:schemeClr val="tx1"/>
                </a:solidFill>
              </a:rPr>
              <a:t>Put </a:t>
            </a:r>
            <a:r>
              <a:rPr lang="en-US" sz="2000" dirty="0">
                <a:solidFill>
                  <a:schemeClr val="tx1"/>
                </a:solidFill>
              </a:rPr>
              <a:t>a pair of appropriately sized non-latex examination gloves. </a:t>
            </a:r>
          </a:p>
          <a:p>
            <a:pPr lvl="0" algn="l"/>
            <a:r>
              <a:rPr lang="en-US" sz="2000" dirty="0">
                <a:solidFill>
                  <a:schemeClr val="tx1"/>
                </a:solidFill>
              </a:rPr>
              <a:t>Apply tourniquet to the IV arm above the site.</a:t>
            </a:r>
          </a:p>
          <a:p>
            <a:pPr lvl="0" algn="l"/>
            <a:r>
              <a:rPr lang="en-US" sz="2000" dirty="0">
                <a:solidFill>
                  <a:schemeClr val="tx1"/>
                </a:solidFill>
              </a:rPr>
              <a:t>Visualize and palpate the vein.</a:t>
            </a:r>
          </a:p>
          <a:p>
            <a:pPr lvl="0" algn="l"/>
            <a:r>
              <a:rPr lang="en-US" sz="2000" dirty="0">
                <a:solidFill>
                  <a:schemeClr val="tx1"/>
                </a:solidFill>
              </a:rPr>
              <a:t>Cleanse the site with a </a:t>
            </a:r>
            <a:r>
              <a:rPr lang="en-US" sz="2000" dirty="0" err="1">
                <a:solidFill>
                  <a:schemeClr val="tx1"/>
                </a:solidFill>
              </a:rPr>
              <a:t>chlorhexidine</a:t>
            </a:r>
            <a:r>
              <a:rPr lang="en-US" sz="2000" dirty="0">
                <a:solidFill>
                  <a:schemeClr val="tx1"/>
                </a:solidFill>
              </a:rPr>
              <a:t> swab using an expanding circular motion</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lvl="0" algn="l"/>
            <a:r>
              <a:rPr lang="en-US" sz="2400" dirty="0" smtClean="0">
                <a:solidFill>
                  <a:schemeClr val="tx1"/>
                </a:solidFill>
              </a:rPr>
              <a:t>Prepare and inspect the catheter:</a:t>
            </a:r>
            <a:br>
              <a:rPr lang="en-US" sz="2400" dirty="0" smtClean="0">
                <a:solidFill>
                  <a:schemeClr val="tx1"/>
                </a:solidFill>
              </a:rPr>
            </a:br>
            <a:r>
              <a:rPr lang="en-US" sz="2400" dirty="0" smtClean="0">
                <a:solidFill>
                  <a:schemeClr val="tx1"/>
                </a:solidFill>
              </a:rPr>
              <a:t>Remove the catheter from the package. </a:t>
            </a:r>
            <a:br>
              <a:rPr lang="en-US" sz="2400" dirty="0" smtClean="0">
                <a:solidFill>
                  <a:schemeClr val="tx1"/>
                </a:solidFill>
              </a:rPr>
            </a:br>
            <a:r>
              <a:rPr lang="en-US" sz="2400" dirty="0" smtClean="0">
                <a:solidFill>
                  <a:schemeClr val="tx1"/>
                </a:solidFill>
              </a:rPr>
              <a:t>Push down on the flashback chamber to ensure it is tight. </a:t>
            </a:r>
            <a:br>
              <a:rPr lang="en-US" sz="2400" dirty="0" smtClean="0">
                <a:solidFill>
                  <a:schemeClr val="tx1"/>
                </a:solidFill>
              </a:rPr>
            </a:br>
            <a:r>
              <a:rPr lang="en-US" sz="2400" dirty="0" smtClean="0">
                <a:solidFill>
                  <a:schemeClr val="tx1"/>
                </a:solidFill>
              </a:rPr>
              <a:t>Remove the protective cover. </a:t>
            </a:r>
            <a:br>
              <a:rPr lang="en-US" sz="2400" dirty="0" smtClean="0">
                <a:solidFill>
                  <a:schemeClr val="tx1"/>
                </a:solidFill>
              </a:rPr>
            </a:br>
            <a:r>
              <a:rPr lang="en-US" sz="2400" dirty="0" smtClean="0">
                <a:solidFill>
                  <a:schemeClr val="tx1"/>
                </a:solidFill>
              </a:rPr>
              <a:t>Inspect the catheter and needle for any damage or contaminants. </a:t>
            </a:r>
            <a:br>
              <a:rPr lang="en-US" sz="2400" dirty="0" smtClean="0">
                <a:solidFill>
                  <a:schemeClr val="tx1"/>
                </a:solidFill>
              </a:rPr>
            </a:br>
            <a:r>
              <a:rPr lang="en-US" sz="2400" dirty="0" smtClean="0">
                <a:solidFill>
                  <a:schemeClr val="tx1"/>
                </a:solidFill>
              </a:rPr>
              <a:t>Spin the hub of the catheter to ensure that it moves freely on the needle</a:t>
            </a:r>
            <a:br>
              <a:rPr lang="en-US" sz="2400" dirty="0" smtClean="0">
                <a:solidFill>
                  <a:schemeClr val="tx1"/>
                </a:solidFill>
              </a:rPr>
            </a:br>
            <a:r>
              <a:rPr lang="en-US" sz="2400" dirty="0" smtClean="0">
                <a:solidFill>
                  <a:schemeClr val="tx1"/>
                </a:solidFill>
              </a:rPr>
              <a:t>Do not move the catheter tip over the bevel of the </a:t>
            </a:r>
            <a:r>
              <a:rPr lang="en-US" sz="2400" dirty="0" err="1" smtClean="0">
                <a:solidFill>
                  <a:schemeClr val="tx1"/>
                </a:solidFill>
              </a:rPr>
              <a:t>stylet</a:t>
            </a:r>
            <a:r>
              <a:rPr lang="en-US" sz="2400" dirty="0" smtClean="0">
                <a:solidFill>
                  <a:schemeClr val="tx1"/>
                </a:solidFill>
              </a:rPr>
              <a:t>.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304800" y="2286000"/>
            <a:ext cx="5562600" cy="4114800"/>
          </a:xfrm>
        </p:spPr>
        <p:txBody>
          <a:bodyPr>
            <a:normAutofit fontScale="92500" lnSpcReduction="10000"/>
          </a:bodyPr>
          <a:lstStyle/>
          <a:p>
            <a:endParaRPr lang="en-US" sz="2000" dirty="0"/>
          </a:p>
          <a:p>
            <a:pPr lvl="0" algn="l"/>
            <a:r>
              <a:rPr lang="en-US" sz="2000" dirty="0" smtClean="0">
                <a:solidFill>
                  <a:schemeClr val="tx1"/>
                </a:solidFill>
              </a:rPr>
              <a:t>Stabilize the vein and apply </a:t>
            </a:r>
            <a:r>
              <a:rPr lang="en-US" sz="2000" dirty="0" err="1" smtClean="0">
                <a:solidFill>
                  <a:schemeClr val="tx1"/>
                </a:solidFill>
              </a:rPr>
              <a:t>countertension</a:t>
            </a:r>
            <a:r>
              <a:rPr lang="en-US" sz="2000" dirty="0" smtClean="0">
                <a:solidFill>
                  <a:schemeClr val="tx1"/>
                </a:solidFill>
              </a:rPr>
              <a:t> to the skin.</a:t>
            </a:r>
          </a:p>
          <a:p>
            <a:pPr lvl="0" algn="l"/>
            <a:r>
              <a:rPr lang="en-US" sz="2000" dirty="0" smtClean="0">
                <a:solidFill>
                  <a:schemeClr val="tx1"/>
                </a:solidFill>
              </a:rPr>
              <a:t>Insert the </a:t>
            </a:r>
            <a:r>
              <a:rPr lang="en-US" sz="2000" dirty="0" err="1" smtClean="0">
                <a:solidFill>
                  <a:schemeClr val="tx1"/>
                </a:solidFill>
              </a:rPr>
              <a:t>stylet</a:t>
            </a:r>
            <a:r>
              <a:rPr lang="en-US" sz="2000" dirty="0" smtClean="0">
                <a:solidFill>
                  <a:schemeClr val="tx1"/>
                </a:solidFill>
              </a:rPr>
              <a:t> through the skin and then reduce the angle as you advance </a:t>
            </a:r>
            <a:br>
              <a:rPr lang="en-US" sz="2000" dirty="0" smtClean="0">
                <a:solidFill>
                  <a:schemeClr val="tx1"/>
                </a:solidFill>
              </a:rPr>
            </a:br>
            <a:r>
              <a:rPr lang="en-US" sz="2000" dirty="0" smtClean="0">
                <a:solidFill>
                  <a:schemeClr val="tx1"/>
                </a:solidFill>
              </a:rPr>
              <a:t>through the vein.</a:t>
            </a:r>
          </a:p>
          <a:p>
            <a:pPr lvl="0" algn="l"/>
            <a:r>
              <a:rPr lang="en-US" sz="2000" dirty="0" smtClean="0">
                <a:solidFill>
                  <a:schemeClr val="tx1"/>
                </a:solidFill>
              </a:rPr>
              <a:t>Observe for "flash back" as blood slowly fills the flash back chamber.</a:t>
            </a:r>
          </a:p>
          <a:p>
            <a:pPr lvl="0" algn="l"/>
            <a:r>
              <a:rPr lang="en-US" sz="2000" dirty="0" smtClean="0">
                <a:solidFill>
                  <a:schemeClr val="tx1"/>
                </a:solidFill>
              </a:rPr>
              <a:t>Advance the needle approximately 1 cm further into the vein.</a:t>
            </a:r>
          </a:p>
          <a:p>
            <a:pPr lvl="0" algn="l"/>
            <a:r>
              <a:rPr lang="en-US" sz="2000" dirty="0" smtClean="0">
                <a:solidFill>
                  <a:schemeClr val="tx1"/>
                </a:solidFill>
              </a:rPr>
              <a:t>Holding the end of the catheter with your thumb and index finger, pull the </a:t>
            </a:r>
            <a:br>
              <a:rPr lang="en-US" sz="2000" dirty="0" smtClean="0">
                <a:solidFill>
                  <a:schemeClr val="tx1"/>
                </a:solidFill>
              </a:rPr>
            </a:br>
            <a:r>
              <a:rPr lang="en-US" sz="2000" dirty="0" smtClean="0">
                <a:solidFill>
                  <a:schemeClr val="tx1"/>
                </a:solidFill>
              </a:rPr>
              <a:t>needle (only) back 1 cm with your middle finger.</a:t>
            </a:r>
          </a:p>
          <a:p>
            <a:pPr lvl="0" algn="l"/>
            <a:r>
              <a:rPr lang="en-US" sz="2000" dirty="0" smtClean="0">
                <a:solidFill>
                  <a:schemeClr val="tx1"/>
                </a:solidFill>
              </a:rPr>
              <a:t>Slowly advance the catheter into the vein while keeping tension on the vein and skin.</a:t>
            </a:r>
          </a:p>
        </p:txBody>
      </p:sp>
      <p:pic>
        <p:nvPicPr>
          <p:cNvPr id="4" name="Picture 8" descr="A02786-18-24A"/>
          <p:cNvPicPr>
            <a:picLocks noChangeAspect="1" noChangeArrowheads="1"/>
          </p:cNvPicPr>
          <p:nvPr/>
        </p:nvPicPr>
        <p:blipFill>
          <a:blip r:embed="rId2"/>
          <a:srcRect/>
          <a:stretch>
            <a:fillRect/>
          </a:stretch>
        </p:blipFill>
        <p:spPr>
          <a:xfrm>
            <a:off x="6172200" y="2057400"/>
            <a:ext cx="2243667" cy="2209800"/>
          </a:xfrm>
          <a:prstGeom prst="rect">
            <a:avLst/>
          </a:prstGeom>
          <a:noFill/>
          <a:ln/>
        </p:spPr>
      </p:pic>
      <p:pic>
        <p:nvPicPr>
          <p:cNvPr id="5" name="Picture 8" descr="A02786-18-24C"/>
          <p:cNvPicPr>
            <a:picLocks noChangeAspect="1" noChangeArrowheads="1"/>
          </p:cNvPicPr>
          <p:nvPr/>
        </p:nvPicPr>
        <p:blipFill>
          <a:blip r:embed="rId3"/>
          <a:srcRect/>
          <a:stretch>
            <a:fillRect/>
          </a:stretch>
        </p:blipFill>
        <p:spPr>
          <a:xfrm>
            <a:off x="6400800" y="4419600"/>
            <a:ext cx="1860331" cy="2157984"/>
          </a:xfrm>
          <a:prstGeom prst="rect">
            <a:avLst/>
          </a:prstGeo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304800" y="1981200"/>
            <a:ext cx="5562600" cy="4419600"/>
          </a:xfrm>
        </p:spPr>
        <p:txBody>
          <a:bodyPr>
            <a:normAutofit/>
          </a:bodyPr>
          <a:lstStyle/>
          <a:p>
            <a:endParaRPr lang="en-US" sz="2000" dirty="0"/>
          </a:p>
          <a:p>
            <a:pPr algn="l"/>
            <a:r>
              <a:rPr lang="en-US" sz="2000" dirty="0" smtClean="0">
                <a:solidFill>
                  <a:schemeClr val="tx1"/>
                </a:solidFill>
              </a:rPr>
              <a:t>Remove the tourniquet.</a:t>
            </a:r>
          </a:p>
          <a:p>
            <a:pPr lvl="0" algn="l"/>
            <a:endParaRPr lang="en-US" sz="2000" dirty="0" smtClean="0">
              <a:solidFill>
                <a:schemeClr val="tx1"/>
              </a:solidFill>
            </a:endParaRPr>
          </a:p>
          <a:p>
            <a:pPr lvl="0" algn="l"/>
            <a:r>
              <a:rPr lang="en-US" sz="2400" dirty="0" smtClean="0">
                <a:solidFill>
                  <a:schemeClr val="tx1"/>
                </a:solidFill>
              </a:rPr>
              <a:t>Secure the catheter by placing the </a:t>
            </a:r>
            <a:r>
              <a:rPr lang="en-US" sz="2400" dirty="0" err="1" smtClean="0">
                <a:solidFill>
                  <a:schemeClr val="tx1"/>
                </a:solidFill>
              </a:rPr>
              <a:t>Tegaderm</a:t>
            </a:r>
            <a:r>
              <a:rPr lang="en-US" sz="2400" dirty="0" smtClean="0">
                <a:solidFill>
                  <a:schemeClr val="tx1"/>
                </a:solidFill>
              </a:rPr>
              <a:t>™ over the lower half of the catheter hub taking care not to cover the IV tubing connection</a:t>
            </a:r>
          </a:p>
          <a:p>
            <a:pPr lvl="0" algn="l"/>
            <a:r>
              <a:rPr lang="en-US" sz="2400" dirty="0" smtClean="0">
                <a:solidFill>
                  <a:schemeClr val="tx1"/>
                </a:solidFill>
              </a:rPr>
              <a:t>Occlude the distal end of the catheter with the 3rd, 4th and 5th fingers of your non-dominant hand.</a:t>
            </a:r>
          </a:p>
          <a:p>
            <a:pPr algn="l"/>
            <a:r>
              <a:rPr lang="en-US" sz="2400" dirty="0" smtClean="0">
                <a:solidFill>
                  <a:schemeClr val="tx1"/>
                </a:solidFill>
              </a:rPr>
              <a:t>Cover puncture site dressing</a:t>
            </a:r>
          </a:p>
          <a:p>
            <a:pPr lvl="0" algn="l"/>
            <a:endParaRPr lang="en-US" sz="2600" dirty="0">
              <a:solidFill>
                <a:schemeClr val="tx1"/>
              </a:solidFill>
            </a:endParaRPr>
          </a:p>
        </p:txBody>
      </p:sp>
      <p:pic>
        <p:nvPicPr>
          <p:cNvPr id="6" name="Picture 4"/>
          <p:cNvPicPr>
            <a:picLocks noChangeAspect="1" noChangeArrowheads="1"/>
          </p:cNvPicPr>
          <p:nvPr/>
        </p:nvPicPr>
        <p:blipFill>
          <a:blip r:embed="rId2"/>
          <a:srcRect/>
          <a:stretch>
            <a:fillRect/>
          </a:stretch>
        </p:blipFill>
        <p:spPr bwMode="auto">
          <a:xfrm>
            <a:off x="6477000" y="4267200"/>
            <a:ext cx="2243270" cy="2280889"/>
          </a:xfrm>
          <a:prstGeom prst="rect">
            <a:avLst/>
          </a:prstGeom>
          <a:noFill/>
        </p:spPr>
      </p:pic>
      <p:pic>
        <p:nvPicPr>
          <p:cNvPr id="7" name="Picture 8" descr="A02786-18-24C"/>
          <p:cNvPicPr>
            <a:picLocks noChangeAspect="1" noChangeArrowheads="1"/>
          </p:cNvPicPr>
          <p:nvPr/>
        </p:nvPicPr>
        <p:blipFill>
          <a:blip r:embed="rId3"/>
          <a:srcRect/>
          <a:stretch>
            <a:fillRect/>
          </a:stretch>
        </p:blipFill>
        <p:spPr>
          <a:xfrm>
            <a:off x="6400800" y="1981200"/>
            <a:ext cx="1860331" cy="2157984"/>
          </a:xfrm>
          <a:prstGeom prst="rect">
            <a:avLst/>
          </a:prstGeo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304800" y="1981200"/>
            <a:ext cx="5562600" cy="4419600"/>
          </a:xfrm>
        </p:spPr>
        <p:txBody>
          <a:bodyPr>
            <a:normAutofit/>
          </a:bodyPr>
          <a:lstStyle/>
          <a:p>
            <a:endParaRPr lang="en-US" sz="2000" dirty="0"/>
          </a:p>
          <a:p>
            <a:pPr algn="l"/>
            <a:r>
              <a:rPr lang="en-US" sz="2000" dirty="0" smtClean="0">
                <a:solidFill>
                  <a:schemeClr val="tx1"/>
                </a:solidFill>
              </a:rPr>
              <a:t>Antibiotic ointment if indicated by protocol</a:t>
            </a:r>
          </a:p>
          <a:p>
            <a:pPr algn="l"/>
            <a:r>
              <a:rPr lang="en-US" sz="2000" dirty="0" smtClean="0">
                <a:solidFill>
                  <a:schemeClr val="tx1"/>
                </a:solidFill>
              </a:rPr>
              <a:t>Anchor tubing</a:t>
            </a:r>
          </a:p>
          <a:p>
            <a:pPr algn="l"/>
            <a:r>
              <a:rPr lang="en-US" sz="2000" dirty="0" smtClean="0">
                <a:solidFill>
                  <a:schemeClr val="tx1"/>
                </a:solidFill>
              </a:rPr>
              <a:t>Secure catheter</a:t>
            </a:r>
          </a:p>
          <a:p>
            <a:pPr algn="l"/>
            <a:r>
              <a:rPr lang="en-US" sz="2000" dirty="0" smtClean="0">
                <a:solidFill>
                  <a:schemeClr val="tx1"/>
                </a:solidFill>
              </a:rPr>
              <a:t>Document procedure</a:t>
            </a:r>
          </a:p>
          <a:p>
            <a:pPr algn="l"/>
            <a:r>
              <a:rPr lang="en-US" sz="2000" dirty="0" smtClean="0">
                <a:solidFill>
                  <a:schemeClr val="tx1"/>
                </a:solidFill>
              </a:rPr>
              <a:t>Monitor flow</a:t>
            </a:r>
          </a:p>
          <a:p>
            <a:pPr lvl="0" algn="l"/>
            <a:endParaRPr lang="en-US" sz="2600" dirty="0">
              <a:solidFill>
                <a:schemeClr val="tx1"/>
              </a:solidFill>
            </a:endParaRPr>
          </a:p>
        </p:txBody>
      </p:sp>
      <p:pic>
        <p:nvPicPr>
          <p:cNvPr id="6" name="Picture 4"/>
          <p:cNvPicPr>
            <a:picLocks noChangeAspect="1" noChangeArrowheads="1"/>
          </p:cNvPicPr>
          <p:nvPr/>
        </p:nvPicPr>
        <p:blipFill>
          <a:blip r:embed="rId2"/>
          <a:srcRect/>
          <a:stretch>
            <a:fillRect/>
          </a:stretch>
        </p:blipFill>
        <p:spPr bwMode="auto">
          <a:xfrm>
            <a:off x="6477000" y="4267200"/>
            <a:ext cx="2243270" cy="2280889"/>
          </a:xfrm>
          <a:prstGeom prst="rect">
            <a:avLst/>
          </a:prstGeom>
          <a:noFill/>
        </p:spPr>
      </p:pic>
      <p:pic>
        <p:nvPicPr>
          <p:cNvPr id="7" name="Picture 8" descr="A02786-18-24C"/>
          <p:cNvPicPr>
            <a:picLocks noChangeAspect="1" noChangeArrowheads="1"/>
          </p:cNvPicPr>
          <p:nvPr/>
        </p:nvPicPr>
        <p:blipFill>
          <a:blip r:embed="rId3"/>
          <a:srcRect/>
          <a:stretch>
            <a:fillRect/>
          </a:stretch>
        </p:blipFill>
        <p:spPr>
          <a:xfrm>
            <a:off x="6400800" y="1981200"/>
            <a:ext cx="1860331" cy="2157984"/>
          </a:xfrm>
          <a:prstGeom prst="rect">
            <a:avLst/>
          </a:prstGeo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endParaRPr lang="en-US" sz="2000" dirty="0" smtClean="0"/>
          </a:p>
          <a:p>
            <a:endParaRPr lang="en-US" sz="2000" dirty="0"/>
          </a:p>
          <a:p>
            <a:r>
              <a:rPr lang="en-US" sz="2000" u="sng" dirty="0">
                <a:hlinkClick r:id="rId2"/>
              </a:rPr>
              <a:t>http://www.youtube.com/watch?v=R7CJkgjSkvk</a:t>
            </a:r>
            <a:endParaRPr lang="en-US" sz="2000" dirty="0"/>
          </a:p>
          <a:p>
            <a:endParaRPr lang="en-US" sz="2000" dirty="0" smtClean="0"/>
          </a:p>
          <a:p>
            <a:endParaRPr lang="en-US" sz="2000" dirty="0"/>
          </a:p>
          <a:p>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endParaRPr lang="en-US" sz="2000" dirty="0" smtClean="0"/>
          </a:p>
          <a:p>
            <a:endParaRPr lang="en-US" sz="2000" dirty="0"/>
          </a:p>
          <a:p>
            <a:r>
              <a:rPr lang="en-US" sz="2000" u="sng" dirty="0" smtClean="0">
                <a:hlinkClick r:id="rId2"/>
              </a:rPr>
              <a:t>http://www.youtube.com/watch?v=R7CJkgjSkvk</a:t>
            </a:r>
            <a:endParaRPr lang="en-US" sz="2000" dirty="0" smtClean="0"/>
          </a:p>
          <a:p>
            <a:endParaRPr lang="en-US" sz="2000" dirty="0" smtClean="0"/>
          </a:p>
          <a:p>
            <a:endParaRPr lang="en-US" sz="2000" dirty="0"/>
          </a:p>
          <a:p>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 </a:t>
            </a:r>
            <a:r>
              <a:rPr lang="en-US" sz="3600" u="sng" dirty="0">
                <a:solidFill>
                  <a:srgbClr val="C00000"/>
                </a:solidFill>
              </a:rPr>
              <a:t>R</a:t>
            </a:r>
            <a:r>
              <a:rPr lang="en-US" sz="3600" u="sng" dirty="0" smtClean="0">
                <a:solidFill>
                  <a:srgbClr val="C00000"/>
                </a:solidFill>
              </a:rPr>
              <a:t>emoval of the IV</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endParaRPr lang="en-US" sz="2000" dirty="0" smtClean="0"/>
          </a:p>
          <a:p>
            <a:endParaRPr lang="en-US" sz="2000" dirty="0"/>
          </a:p>
          <a:p>
            <a:pPr lvl="0" algn="l"/>
            <a:r>
              <a:rPr lang="en-US" sz="2000" dirty="0" smtClean="0">
                <a:solidFill>
                  <a:schemeClr val="tx1"/>
                </a:solidFill>
              </a:rPr>
              <a:t>Shut </a:t>
            </a:r>
            <a:r>
              <a:rPr lang="en-US" sz="2000" dirty="0">
                <a:solidFill>
                  <a:schemeClr val="tx1"/>
                </a:solidFill>
              </a:rPr>
              <a:t>off the IV by closing the roller camp.</a:t>
            </a:r>
          </a:p>
          <a:p>
            <a:pPr lvl="0" algn="l"/>
            <a:endParaRPr lang="en-US" sz="2000" dirty="0" smtClean="0">
              <a:solidFill>
                <a:schemeClr val="tx1"/>
              </a:solidFill>
            </a:endParaRPr>
          </a:p>
          <a:p>
            <a:pPr lvl="0" algn="l"/>
            <a:r>
              <a:rPr lang="en-US" sz="2000" dirty="0" smtClean="0">
                <a:solidFill>
                  <a:schemeClr val="tx1"/>
                </a:solidFill>
              </a:rPr>
              <a:t>Remove </a:t>
            </a:r>
            <a:r>
              <a:rPr lang="en-US" sz="2000" dirty="0">
                <a:solidFill>
                  <a:schemeClr val="tx1"/>
                </a:solidFill>
              </a:rPr>
              <a:t>the tape and </a:t>
            </a:r>
            <a:r>
              <a:rPr lang="en-US" sz="2000" dirty="0" err="1">
                <a:solidFill>
                  <a:schemeClr val="tx1"/>
                </a:solidFill>
              </a:rPr>
              <a:t>Tegaderm</a:t>
            </a:r>
            <a:r>
              <a:rPr lang="en-US" sz="2000" dirty="0">
                <a:solidFill>
                  <a:schemeClr val="tx1"/>
                </a:solidFill>
              </a:rPr>
              <a:t>™ from the tubing and catheter.</a:t>
            </a:r>
          </a:p>
          <a:p>
            <a:pPr lvl="0" algn="l"/>
            <a:endParaRPr lang="en-US" sz="2000" dirty="0" smtClean="0">
              <a:solidFill>
                <a:schemeClr val="tx1"/>
              </a:solidFill>
            </a:endParaRPr>
          </a:p>
          <a:p>
            <a:pPr lvl="0" algn="l"/>
            <a:r>
              <a:rPr lang="en-US" sz="2000" dirty="0" smtClean="0">
                <a:solidFill>
                  <a:schemeClr val="tx1"/>
                </a:solidFill>
              </a:rPr>
              <a:t>Place </a:t>
            </a:r>
            <a:r>
              <a:rPr lang="en-US" sz="2000" dirty="0">
                <a:solidFill>
                  <a:schemeClr val="tx1"/>
                </a:solidFill>
              </a:rPr>
              <a:t>a non-sterile 2x2 gauze over the IV site and remove the catheter from the arm and secure it in place with a piece of tape. </a:t>
            </a:r>
          </a:p>
          <a:p>
            <a:endParaRPr lang="en-US" sz="2000" dirty="0"/>
          </a:p>
          <a:p>
            <a:endParaRPr lang="en-US" sz="2000" dirty="0" smtClean="0"/>
          </a:p>
          <a:p>
            <a:endParaRPr lang="en-US" sz="2000" dirty="0"/>
          </a:p>
          <a:p>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r>
              <a:rPr lang="en-US" sz="2000" dirty="0" smtClean="0"/>
              <a:t>Internal Jugular Anatomy</a:t>
            </a:r>
          </a:p>
        </p:txBody>
      </p:sp>
      <p:pic>
        <p:nvPicPr>
          <p:cNvPr id="8" name="Picture 8" descr="A02786-18-26A"/>
          <p:cNvPicPr>
            <a:picLocks noChangeAspect="1" noChangeArrowheads="1"/>
          </p:cNvPicPr>
          <p:nvPr/>
        </p:nvPicPr>
        <p:blipFill>
          <a:blip r:embed="rId2"/>
          <a:srcRect/>
          <a:stretch>
            <a:fillRect/>
          </a:stretch>
        </p:blipFill>
        <p:spPr>
          <a:xfrm>
            <a:off x="2971800" y="3048000"/>
            <a:ext cx="3657600" cy="2757488"/>
          </a:xfrm>
          <a:prstGeom prst="rect">
            <a:avLst/>
          </a:prstGeom>
          <a:noFill/>
          <a:ln/>
        </p:spPr>
      </p:pic>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400" dirty="0" smtClean="0">
                <a:solidFill>
                  <a:srgbClr val="C00000"/>
                </a:solidFill>
              </a:rPr>
              <a:t>Intravenous Access</a:t>
            </a:r>
            <a:endParaRPr lang="en-US" sz="5400" dirty="0">
              <a:solidFill>
                <a:srgbClr val="C00000"/>
              </a:solidFill>
            </a:endParaRPr>
          </a:p>
        </p:txBody>
      </p:sp>
      <p:sp>
        <p:nvSpPr>
          <p:cNvPr id="3" name="Subtitle 2"/>
          <p:cNvSpPr>
            <a:spLocks noGrp="1"/>
          </p:cNvSpPr>
          <p:nvPr>
            <p:ph type="subTitle" idx="1"/>
          </p:nvPr>
        </p:nvSpPr>
        <p:spPr>
          <a:xfrm>
            <a:off x="1371600" y="2286000"/>
            <a:ext cx="6400800" cy="3352800"/>
          </a:xfrm>
        </p:spPr>
        <p:txBody>
          <a:bodyPr>
            <a:normAutofit lnSpcReduction="10000"/>
          </a:bodyPr>
          <a:lstStyle/>
          <a:p>
            <a:pPr algn="l"/>
            <a:r>
              <a:rPr lang="en-US" sz="2000" dirty="0">
                <a:solidFill>
                  <a:schemeClr val="tx1"/>
                </a:solidFill>
              </a:rPr>
              <a:t>No general or regional </a:t>
            </a:r>
            <a:r>
              <a:rPr lang="en-US" sz="2000" dirty="0" err="1">
                <a:solidFill>
                  <a:schemeClr val="tx1"/>
                </a:solidFill>
              </a:rPr>
              <a:t>anaesthetic</a:t>
            </a:r>
            <a:r>
              <a:rPr lang="en-US" sz="2000" dirty="0">
                <a:solidFill>
                  <a:schemeClr val="tx1"/>
                </a:solidFill>
              </a:rPr>
              <a:t> procedure should </a:t>
            </a:r>
            <a:r>
              <a:rPr lang="en-US" sz="2000" dirty="0" smtClean="0">
                <a:solidFill>
                  <a:schemeClr val="tx1"/>
                </a:solidFill>
              </a:rPr>
              <a:t>start without intravenous access</a:t>
            </a:r>
            <a:r>
              <a:rPr lang="en-US" sz="2000" dirty="0">
                <a:solidFill>
                  <a:schemeClr val="tx1"/>
                </a:solidFill>
              </a:rPr>
              <a:t>. </a:t>
            </a:r>
            <a:endParaRPr lang="en-US" sz="2000" dirty="0" smtClean="0">
              <a:solidFill>
                <a:schemeClr val="tx1"/>
              </a:solidFill>
            </a:endParaRPr>
          </a:p>
          <a:p>
            <a:pPr algn="l"/>
            <a:endParaRPr lang="en-US" sz="2000" dirty="0" smtClean="0">
              <a:solidFill>
                <a:schemeClr val="tx1"/>
              </a:solidFill>
            </a:endParaRPr>
          </a:p>
          <a:p>
            <a:pPr algn="l"/>
            <a:r>
              <a:rPr lang="en-US" sz="2000" dirty="0" smtClean="0">
                <a:solidFill>
                  <a:schemeClr val="tx1"/>
                </a:solidFill>
              </a:rPr>
              <a:t>A </a:t>
            </a:r>
            <a:r>
              <a:rPr lang="en-US" sz="2000" dirty="0">
                <a:solidFill>
                  <a:schemeClr val="tx1"/>
                </a:solidFill>
              </a:rPr>
              <a:t>large bore </a:t>
            </a:r>
            <a:r>
              <a:rPr lang="en-US" sz="2000" dirty="0" err="1">
                <a:solidFill>
                  <a:schemeClr val="tx1"/>
                </a:solidFill>
              </a:rPr>
              <a:t>cannula</a:t>
            </a:r>
            <a:r>
              <a:rPr lang="en-US" sz="2000" dirty="0">
                <a:solidFill>
                  <a:schemeClr val="tx1"/>
                </a:solidFill>
              </a:rPr>
              <a:t> (14 or 16 gauge) or occasionally a small </a:t>
            </a:r>
            <a:r>
              <a:rPr lang="en-US" sz="2000" dirty="0" err="1" smtClean="0">
                <a:solidFill>
                  <a:schemeClr val="tx1"/>
                </a:solidFill>
              </a:rPr>
              <a:t>cannula</a:t>
            </a:r>
            <a:r>
              <a:rPr lang="en-US" sz="2000" dirty="0" smtClean="0">
                <a:solidFill>
                  <a:schemeClr val="tx1"/>
                </a:solidFill>
              </a:rPr>
              <a:t> (21 </a:t>
            </a:r>
            <a:r>
              <a:rPr lang="en-US" sz="2000" dirty="0">
                <a:solidFill>
                  <a:schemeClr val="tx1"/>
                </a:solidFill>
              </a:rPr>
              <a:t>or 23 gauge)may be used, depending on the type </a:t>
            </a:r>
            <a:r>
              <a:rPr lang="en-US" sz="2000" dirty="0" smtClean="0">
                <a:solidFill>
                  <a:schemeClr val="tx1"/>
                </a:solidFill>
              </a:rPr>
              <a:t>of </a:t>
            </a:r>
            <a:r>
              <a:rPr lang="en-US" sz="2000" dirty="0">
                <a:solidFill>
                  <a:schemeClr val="tx1"/>
                </a:solidFill>
              </a:rPr>
              <a:t>surgery. </a:t>
            </a:r>
            <a:endParaRPr lang="en-US" sz="2000" dirty="0" smtClean="0">
              <a:solidFill>
                <a:schemeClr val="tx1"/>
              </a:solidFill>
            </a:endParaRPr>
          </a:p>
          <a:p>
            <a:pPr algn="l"/>
            <a:endParaRPr lang="en-US" sz="2000" dirty="0">
              <a:solidFill>
                <a:schemeClr val="tx1"/>
              </a:solidFill>
            </a:endParaRPr>
          </a:p>
          <a:p>
            <a:pPr algn="l"/>
            <a:r>
              <a:rPr lang="en-US" sz="2000" dirty="0">
                <a:solidFill>
                  <a:schemeClr val="tx1"/>
                </a:solidFill>
              </a:rPr>
              <a:t>For any surgical procedure in which rapid blood loss may occur, </a:t>
            </a:r>
            <a:r>
              <a:rPr lang="en-US" sz="2000" dirty="0" smtClean="0">
                <a:solidFill>
                  <a:schemeClr val="tx1"/>
                </a:solidFill>
              </a:rPr>
              <a:t>nothing smaller </a:t>
            </a:r>
            <a:r>
              <a:rPr lang="en-US" sz="2000" dirty="0">
                <a:solidFill>
                  <a:schemeClr val="tx1"/>
                </a:solidFill>
              </a:rPr>
              <a:t>than a 16 gauge </a:t>
            </a:r>
            <a:r>
              <a:rPr lang="en-US" sz="2000" dirty="0" err="1">
                <a:solidFill>
                  <a:schemeClr val="tx1"/>
                </a:solidFill>
              </a:rPr>
              <a:t>cannula</a:t>
            </a:r>
            <a:r>
              <a:rPr lang="en-US" sz="2000" dirty="0">
                <a:solidFill>
                  <a:schemeClr val="tx1"/>
                </a:solidFill>
              </a:rPr>
              <a:t> should be used. </a:t>
            </a:r>
            <a:endParaRPr lang="en-US" sz="2000" dirty="0" smtClean="0">
              <a:solidFill>
                <a:schemeClr val="tx1"/>
              </a:solidFill>
            </a:endParaRPr>
          </a:p>
          <a:p>
            <a:pPr algn="l"/>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br>
              <a:rPr lang="en-US" sz="3600" u="sng" dirty="0" smtClean="0">
                <a:solidFill>
                  <a:srgbClr val="C00000"/>
                </a:solidFill>
              </a:rPr>
            </a:br>
            <a:r>
              <a:rPr lang="en-US" sz="2700" dirty="0" err="1" smtClean="0"/>
              <a:t>Subcalvian</a:t>
            </a:r>
            <a:r>
              <a:rPr lang="en-US" sz="2700" dirty="0" smtClean="0"/>
              <a:t> Vein Anatomy</a:t>
            </a:r>
            <a:endParaRPr lang="en-US" sz="2700" dirty="0"/>
          </a:p>
        </p:txBody>
      </p:sp>
      <p:sp>
        <p:nvSpPr>
          <p:cNvPr id="3" name="Subtitle 2"/>
          <p:cNvSpPr>
            <a:spLocks noGrp="1"/>
          </p:cNvSpPr>
          <p:nvPr>
            <p:ph type="subTitle" idx="1"/>
          </p:nvPr>
        </p:nvSpPr>
        <p:spPr>
          <a:xfrm>
            <a:off x="1371600" y="2286000"/>
            <a:ext cx="6400800" cy="4114800"/>
          </a:xfrm>
        </p:spPr>
        <p:txBody>
          <a:bodyPr>
            <a:normAutofit/>
          </a:bodyPr>
          <a:lstStyle/>
          <a:p>
            <a:endParaRPr lang="en-US" sz="2000" dirty="0" smtClean="0"/>
          </a:p>
        </p:txBody>
      </p:sp>
      <p:sp>
        <p:nvSpPr>
          <p:cNvPr id="6" name="Subtitle 5"/>
          <p:cNvSpPr>
            <a:spLocks noGrp="1"/>
          </p:cNvSpPr>
          <p:nvPr>
            <p:ph type="subTitle" idx="1"/>
          </p:nvPr>
        </p:nvSpPr>
        <p:spPr/>
        <p:txBody>
          <a:bodyPr/>
          <a:lstStyle/>
          <a:p>
            <a:endParaRPr lang="en-US" dirty="0"/>
          </a:p>
        </p:txBody>
      </p:sp>
      <p:pic>
        <p:nvPicPr>
          <p:cNvPr id="7" name="Picture 7" descr="A02786-18-27A"/>
          <p:cNvPicPr>
            <a:picLocks noGrp="1" noChangeAspect="1" noChangeArrowheads="1"/>
          </p:cNvPicPr>
          <p:nvPr>
            <p:ph idx="1"/>
          </p:nvPr>
        </p:nvPicPr>
        <p:blipFill>
          <a:blip r:embed="rId2"/>
          <a:srcRect/>
          <a:stretch>
            <a:fillRect/>
          </a:stretch>
        </p:blipFill>
        <p:spPr>
          <a:xfrm>
            <a:off x="762000" y="2133600"/>
            <a:ext cx="2889250" cy="4454525"/>
          </a:xfrm>
          <a:noFill/>
          <a:ln/>
        </p:spPr>
      </p:pic>
      <p:pic>
        <p:nvPicPr>
          <p:cNvPr id="9" name="Picture 7" descr="A02786-18-27B"/>
          <p:cNvPicPr>
            <a:picLocks noGrp="1" noChangeAspect="1" noChangeArrowheads="1"/>
          </p:cNvPicPr>
          <p:nvPr>
            <p:ph idx="1"/>
          </p:nvPr>
        </p:nvPicPr>
        <p:blipFill>
          <a:blip r:embed="rId3"/>
          <a:srcRect/>
          <a:stretch>
            <a:fillRect/>
          </a:stretch>
        </p:blipFill>
        <p:spPr>
          <a:xfrm>
            <a:off x="4813300" y="3048000"/>
            <a:ext cx="4330700" cy="2717800"/>
          </a:xfrm>
          <a:noFill/>
          <a:ln/>
        </p:spPr>
      </p:pic>
      <p:pic>
        <p:nvPicPr>
          <p:cNvPr id="11" name="Picture 7" descr="A02786-18-27B"/>
          <p:cNvPicPr>
            <a:picLocks noChangeAspect="1" noChangeArrowheads="1"/>
          </p:cNvPicPr>
          <p:nvPr/>
        </p:nvPicPr>
        <p:blipFill>
          <a:blip r:embed="rId3"/>
          <a:srcRect/>
          <a:stretch>
            <a:fillRect/>
          </a:stretch>
        </p:blipFill>
        <p:spPr>
          <a:xfrm>
            <a:off x="4114800" y="3048000"/>
            <a:ext cx="4330700" cy="2717800"/>
          </a:xfrm>
          <a:prstGeom prst="rect">
            <a:avLst/>
          </a:prstGeom>
          <a:noFill/>
          <a:ln/>
        </p:spPr>
      </p:pic>
      <p:sp>
        <p:nvSpPr>
          <p:cNvPr id="13" name="Subtitle 1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r>
              <a:rPr lang="en-US" sz="2000" dirty="0" smtClean="0">
                <a:solidFill>
                  <a:schemeClr val="tx1"/>
                </a:solidFill>
              </a:rPr>
              <a:t>Femoral Vein Anatomy</a:t>
            </a:r>
          </a:p>
        </p:txBody>
      </p:sp>
      <p:sp>
        <p:nvSpPr>
          <p:cNvPr id="6" name="Subtitle 5"/>
          <p:cNvSpPr>
            <a:spLocks noGrp="1"/>
          </p:cNvSpPr>
          <p:nvPr>
            <p:ph type="subTitle" idx="1"/>
          </p:nvPr>
        </p:nvSpPr>
        <p:spPr/>
        <p:txBody>
          <a:bodyPr/>
          <a:lstStyle/>
          <a:p>
            <a:endParaRPr lang="en-US" dirty="0"/>
          </a:p>
        </p:txBody>
      </p:sp>
      <p:pic>
        <p:nvPicPr>
          <p:cNvPr id="7" name="Picture 7" descr="A02786-18-25A"/>
          <p:cNvPicPr>
            <a:picLocks noChangeAspect="1" noChangeArrowheads="1"/>
          </p:cNvPicPr>
          <p:nvPr/>
        </p:nvPicPr>
        <p:blipFill>
          <a:blip r:embed="rId2"/>
          <a:srcRect/>
          <a:stretch>
            <a:fillRect/>
          </a:stretch>
        </p:blipFill>
        <p:spPr>
          <a:xfrm>
            <a:off x="533400" y="2971800"/>
            <a:ext cx="4114800" cy="3060700"/>
          </a:xfrm>
          <a:prstGeom prst="rect">
            <a:avLst/>
          </a:prstGeom>
          <a:noFill/>
          <a:ln/>
        </p:spPr>
      </p:pic>
      <p:pic>
        <p:nvPicPr>
          <p:cNvPr id="9" name="Picture 7" descr="A02786-18-25B"/>
          <p:cNvPicPr>
            <a:picLocks noChangeAspect="1" noChangeArrowheads="1"/>
          </p:cNvPicPr>
          <p:nvPr/>
        </p:nvPicPr>
        <p:blipFill>
          <a:blip r:embed="rId3"/>
          <a:srcRect/>
          <a:stretch>
            <a:fillRect/>
          </a:stretch>
        </p:blipFill>
        <p:spPr>
          <a:xfrm>
            <a:off x="4876800" y="3276600"/>
            <a:ext cx="4025900" cy="2544763"/>
          </a:xfrm>
          <a:prstGeom prst="rect">
            <a:avLst/>
          </a:prstGeo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endParaRPr lang="en-US" sz="2000" dirty="0" smtClean="0">
              <a:solidFill>
                <a:schemeClr val="tx1"/>
              </a:solidFill>
            </a:endParaRPr>
          </a:p>
        </p:txBody>
      </p:sp>
      <p:sp>
        <p:nvSpPr>
          <p:cNvPr id="6" name="Subtitle 5"/>
          <p:cNvSpPr>
            <a:spLocks noGrp="1"/>
          </p:cNvSpPr>
          <p:nvPr>
            <p:ph type="subTitle" idx="1"/>
          </p:nvPr>
        </p:nvSpPr>
        <p:spPr/>
        <p:txBody>
          <a:bodyPr/>
          <a:lstStyle/>
          <a:p>
            <a:endParaRPr lang="en-US" dirty="0"/>
          </a:p>
        </p:txBody>
      </p:sp>
      <p:pic>
        <p:nvPicPr>
          <p:cNvPr id="1026" name="Picture 2" descr="C:\Users\imad\Documents\central lines.jpg"/>
          <p:cNvPicPr>
            <a:picLocks noChangeAspect="1" noChangeArrowheads="1"/>
          </p:cNvPicPr>
          <p:nvPr/>
        </p:nvPicPr>
        <p:blipFill>
          <a:blip r:embed="rId2" cstate="print"/>
          <a:srcRect/>
          <a:stretch>
            <a:fillRect/>
          </a:stretch>
        </p:blipFill>
        <p:spPr bwMode="auto">
          <a:xfrm>
            <a:off x="533400" y="2362200"/>
            <a:ext cx="8305799" cy="249264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fontScale="70000" lnSpcReduction="20000"/>
          </a:bodyPr>
          <a:lstStyle/>
          <a:p>
            <a:endParaRPr lang="en-US" sz="2000" dirty="0" smtClean="0"/>
          </a:p>
          <a:p>
            <a:r>
              <a:rPr lang="en-US" sz="2000" dirty="0"/>
              <a:t>IJ Ultrasound Guidance for Central Venous Access, Part 1   (8 min)</a:t>
            </a:r>
          </a:p>
          <a:p>
            <a:r>
              <a:rPr lang="en-US" sz="2000" u="sng" dirty="0">
                <a:hlinkClick r:id="rId2"/>
              </a:rPr>
              <a:t>http://www.youtube.com/watch?v=vRIIaMZL9XI&amp;feature=player_detailpage</a:t>
            </a:r>
            <a:endParaRPr lang="en-US" sz="2000" dirty="0"/>
          </a:p>
          <a:p>
            <a:r>
              <a:rPr lang="en-US" sz="2000" dirty="0"/>
              <a:t> </a:t>
            </a:r>
          </a:p>
          <a:p>
            <a:r>
              <a:rPr lang="en-US" sz="2000" dirty="0"/>
              <a:t>IJ Ultrasound Guidance for Central Venous Access - Part 2 - </a:t>
            </a:r>
            <a:r>
              <a:rPr lang="en-US" sz="2000" dirty="0" err="1"/>
              <a:t>SonoSite</a:t>
            </a:r>
            <a:r>
              <a:rPr lang="en-US" sz="2000" dirty="0"/>
              <a:t>, Inc.  (9min)</a:t>
            </a:r>
          </a:p>
          <a:p>
            <a:r>
              <a:rPr lang="en-US" sz="2000" u="sng" dirty="0">
                <a:hlinkClick r:id="rId3"/>
              </a:rPr>
              <a:t>http://www.youtube.com/watch?v=zV3hw_QbgK4&amp;feature=player_detailpage#t=13s</a:t>
            </a:r>
            <a:endParaRPr lang="en-US" sz="2000" dirty="0"/>
          </a:p>
          <a:p>
            <a:r>
              <a:rPr lang="en-US" sz="2000" dirty="0"/>
              <a:t> </a:t>
            </a:r>
          </a:p>
          <a:p>
            <a:r>
              <a:rPr lang="en-US" sz="2000" dirty="0"/>
              <a:t> </a:t>
            </a:r>
          </a:p>
          <a:p>
            <a:r>
              <a:rPr lang="en-US" sz="2000" dirty="0"/>
              <a:t>PLACEMENT OF A FEMORAL VENOUS </a:t>
            </a:r>
            <a:r>
              <a:rPr lang="en-US" sz="2000" dirty="0" smtClean="0"/>
              <a:t>CATHETER  (13min)</a:t>
            </a:r>
            <a:endParaRPr lang="en-US" sz="2000" dirty="0"/>
          </a:p>
          <a:p>
            <a:r>
              <a:rPr lang="en-US" sz="2000" u="sng" dirty="0">
                <a:hlinkClick r:id="rId4"/>
              </a:rPr>
              <a:t>http://www.youtube.com/watch?v=GHfGdpVJuMA&amp;feature=player_detailpage</a:t>
            </a:r>
            <a:endParaRPr lang="en-US" sz="2000" dirty="0"/>
          </a:p>
          <a:p>
            <a:r>
              <a:rPr lang="en-US" sz="2000" dirty="0"/>
              <a:t> </a:t>
            </a:r>
          </a:p>
          <a:p>
            <a:r>
              <a:rPr lang="en-US" sz="2000" dirty="0"/>
              <a:t>US GUIDED SUBCLAVIAN CENTRAL </a:t>
            </a:r>
            <a:r>
              <a:rPr lang="en-US" sz="2000" dirty="0" smtClean="0"/>
              <a:t>LINE  (12min)</a:t>
            </a:r>
            <a:endParaRPr lang="en-US" sz="2000" dirty="0"/>
          </a:p>
          <a:p>
            <a:r>
              <a:rPr lang="en-US" sz="2000" u="sng" dirty="0">
                <a:hlinkClick r:id="rId5"/>
              </a:rPr>
              <a:t>http://www.youtube.com/watch?v=jzv99DBa2jE&amp;feature=player_detailpage</a:t>
            </a:r>
            <a:endParaRPr lang="en-US" sz="2000" dirty="0"/>
          </a:p>
          <a:p>
            <a:r>
              <a:rPr lang="en-US" sz="2000" dirty="0"/>
              <a:t> </a:t>
            </a:r>
          </a:p>
          <a:p>
            <a:r>
              <a:rPr lang="en-US" sz="2000" dirty="0"/>
              <a:t> </a:t>
            </a:r>
          </a:p>
          <a:p>
            <a:r>
              <a:rPr lang="en-US" sz="2000" dirty="0" err="1" smtClean="0">
                <a:solidFill>
                  <a:schemeClr val="tx1"/>
                </a:solidFill>
              </a:rPr>
              <a:t>Percutaneous</a:t>
            </a:r>
            <a:r>
              <a:rPr lang="en-US" sz="2000" dirty="0" smtClean="0">
                <a:solidFill>
                  <a:schemeClr val="tx1"/>
                </a:solidFill>
              </a:rPr>
              <a:t> Sheath insertion</a:t>
            </a:r>
          </a:p>
          <a:p>
            <a:r>
              <a:rPr lang="en-US" sz="2000" dirty="0" smtClean="0">
                <a:solidFill>
                  <a:schemeClr val="tx1"/>
                </a:solidFill>
                <a:hlinkClick r:id="rId6"/>
              </a:rPr>
              <a:t>http://www.youtube.com/watch?v=0EPTfXx0Np8</a:t>
            </a:r>
            <a:endParaRPr lang="en-US" sz="2000" dirty="0" smtClean="0">
              <a:solidFill>
                <a:schemeClr val="tx1"/>
              </a:solidFill>
            </a:endParaRPr>
          </a:p>
          <a:p>
            <a:endParaRPr lang="en-US" sz="2000" dirty="0">
              <a:solidFill>
                <a:schemeClr val="tx1"/>
              </a:solidFill>
            </a:endParaRPr>
          </a:p>
          <a:p>
            <a:endParaRPr lang="en-US" sz="2000" dirty="0" smtClean="0"/>
          </a:p>
          <a:p>
            <a:endParaRPr lang="en-US" sz="2000" dirty="0"/>
          </a:p>
          <a:p>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endParaRPr lang="en-US" sz="2000" dirty="0" smtClean="0">
              <a:solidFill>
                <a:schemeClr val="tx1"/>
              </a:solidFill>
            </a:endParaRPr>
          </a:p>
          <a:p>
            <a:pPr algn="l"/>
            <a:r>
              <a:rPr lang="en-US" dirty="0" smtClean="0">
                <a:solidFill>
                  <a:schemeClr val="tx1"/>
                </a:solidFill>
              </a:rPr>
              <a:t>Advantages</a:t>
            </a:r>
          </a:p>
          <a:p>
            <a:pPr lvl="1" algn="l"/>
            <a:r>
              <a:rPr lang="en-US" dirty="0" smtClean="0">
                <a:solidFill>
                  <a:schemeClr val="tx1"/>
                </a:solidFill>
              </a:rPr>
              <a:t>Available when peripheral vessels collapse</a:t>
            </a:r>
          </a:p>
          <a:p>
            <a:pPr lvl="1" algn="l"/>
            <a:r>
              <a:rPr lang="en-US" dirty="0" smtClean="0">
                <a:solidFill>
                  <a:schemeClr val="tx1"/>
                </a:solidFill>
              </a:rPr>
              <a:t>Access to central pressure measurements</a:t>
            </a:r>
          </a:p>
          <a:p>
            <a:pPr lvl="2" algn="l"/>
            <a:r>
              <a:rPr lang="en-US" dirty="0" smtClean="0">
                <a:solidFill>
                  <a:schemeClr val="tx1"/>
                </a:solidFill>
              </a:rPr>
              <a:t>In-hospital procedure</a:t>
            </a:r>
          </a:p>
          <a:p>
            <a:pPr lvl="1" algn="l"/>
            <a:r>
              <a:rPr lang="en-US" dirty="0" smtClean="0">
                <a:solidFill>
                  <a:schemeClr val="tx1"/>
                </a:solidFill>
              </a:rPr>
              <a:t>Safer </a:t>
            </a:r>
            <a:r>
              <a:rPr lang="en-US" dirty="0" err="1" smtClean="0">
                <a:solidFill>
                  <a:schemeClr val="tx1"/>
                </a:solidFill>
              </a:rPr>
              <a:t>vasopressor</a:t>
            </a:r>
            <a:r>
              <a:rPr lang="en-US" dirty="0" smtClean="0">
                <a:solidFill>
                  <a:schemeClr val="tx1"/>
                </a:solidFill>
              </a:rPr>
              <a:t> administration</a:t>
            </a:r>
          </a:p>
          <a:p>
            <a:pPr algn="l"/>
            <a:endParaRPr lang="en-US" sz="2000" dirty="0">
              <a:solidFill>
                <a:schemeClr val="tx1"/>
              </a:solidFill>
            </a:endParaRPr>
          </a:p>
          <a:p>
            <a:pPr algn="l"/>
            <a:endParaRPr lang="en-US" sz="2000" dirty="0" smtClean="0">
              <a:solidFill>
                <a:schemeClr val="tx1"/>
              </a:solidFill>
            </a:endParaRPr>
          </a:p>
          <a:p>
            <a:pPr algn="l"/>
            <a:endParaRPr lang="en-US" sz="2000" dirty="0">
              <a:solidFill>
                <a:schemeClr val="tx1"/>
              </a:solidFill>
            </a:endParaRPr>
          </a:p>
          <a:p>
            <a:pPr algn="l"/>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fontScale="92500" lnSpcReduction="10000"/>
          </a:bodyPr>
          <a:lstStyle/>
          <a:p>
            <a:pPr algn="l"/>
            <a:endParaRPr lang="en-US" sz="2000" dirty="0" smtClean="0">
              <a:solidFill>
                <a:schemeClr val="tx1"/>
              </a:solidFill>
            </a:endParaRPr>
          </a:p>
          <a:p>
            <a:pPr algn="l">
              <a:lnSpc>
                <a:spcPct val="90000"/>
              </a:lnSpc>
            </a:pPr>
            <a:r>
              <a:rPr lang="en-US" dirty="0" smtClean="0">
                <a:solidFill>
                  <a:schemeClr val="tx1"/>
                </a:solidFill>
              </a:rPr>
              <a:t>Disadvantages</a:t>
            </a:r>
          </a:p>
          <a:p>
            <a:pPr lvl="1" algn="l">
              <a:lnSpc>
                <a:spcPct val="90000"/>
              </a:lnSpc>
            </a:pPr>
            <a:r>
              <a:rPr lang="en-US" dirty="0" smtClean="0">
                <a:solidFill>
                  <a:schemeClr val="tx1"/>
                </a:solidFill>
              </a:rPr>
              <a:t>Excessive time for placement</a:t>
            </a:r>
          </a:p>
          <a:p>
            <a:pPr lvl="1" algn="l">
              <a:lnSpc>
                <a:spcPct val="90000"/>
              </a:lnSpc>
            </a:pPr>
            <a:r>
              <a:rPr lang="en-US" dirty="0" smtClean="0">
                <a:solidFill>
                  <a:schemeClr val="tx1"/>
                </a:solidFill>
              </a:rPr>
              <a:t>Sterile technique </a:t>
            </a:r>
          </a:p>
          <a:p>
            <a:pPr lvl="1" algn="l">
              <a:lnSpc>
                <a:spcPct val="90000"/>
              </a:lnSpc>
            </a:pPr>
            <a:r>
              <a:rPr lang="en-US" dirty="0" smtClean="0">
                <a:solidFill>
                  <a:schemeClr val="tx1"/>
                </a:solidFill>
              </a:rPr>
              <a:t>Special equipment </a:t>
            </a:r>
          </a:p>
          <a:p>
            <a:pPr lvl="1" algn="l">
              <a:lnSpc>
                <a:spcPct val="90000"/>
              </a:lnSpc>
            </a:pPr>
            <a:r>
              <a:rPr lang="en-US" dirty="0" smtClean="0">
                <a:solidFill>
                  <a:schemeClr val="tx1"/>
                </a:solidFill>
              </a:rPr>
              <a:t>Skill deterioration</a:t>
            </a:r>
          </a:p>
          <a:p>
            <a:pPr lvl="1" algn="l">
              <a:lnSpc>
                <a:spcPct val="90000"/>
              </a:lnSpc>
            </a:pPr>
            <a:r>
              <a:rPr lang="en-US" dirty="0" smtClean="0">
                <a:solidFill>
                  <a:schemeClr val="tx1"/>
                </a:solidFill>
              </a:rPr>
              <a:t>High complication rate </a:t>
            </a:r>
          </a:p>
          <a:p>
            <a:pPr lvl="2" algn="l">
              <a:lnSpc>
                <a:spcPct val="90000"/>
              </a:lnSpc>
            </a:pPr>
            <a:r>
              <a:rPr lang="en-US" dirty="0" err="1" smtClean="0">
                <a:solidFill>
                  <a:schemeClr val="tx1"/>
                </a:solidFill>
              </a:rPr>
              <a:t>Pneumothorax</a:t>
            </a:r>
            <a:r>
              <a:rPr lang="en-US" dirty="0" smtClean="0">
                <a:solidFill>
                  <a:schemeClr val="tx1"/>
                </a:solidFill>
              </a:rPr>
              <a:t>, arterial injury, abnormal placement</a:t>
            </a:r>
          </a:p>
          <a:p>
            <a:pPr lvl="1" algn="l">
              <a:lnSpc>
                <a:spcPct val="90000"/>
              </a:lnSpc>
            </a:pPr>
            <a:r>
              <a:rPr lang="en-US" dirty="0" smtClean="0">
                <a:solidFill>
                  <a:schemeClr val="tx1"/>
                </a:solidFill>
              </a:rPr>
              <a:t>Chest x-ray should be obtained immediately</a:t>
            </a:r>
          </a:p>
          <a:p>
            <a:pPr algn="l"/>
            <a:endParaRPr lang="en-US" sz="2000" dirty="0">
              <a:solidFill>
                <a:schemeClr val="tx1"/>
              </a:solidFill>
            </a:endParaRPr>
          </a:p>
          <a:p>
            <a:pPr algn="l"/>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endParaRPr lang="en-US" sz="2400" dirty="0" smtClean="0">
              <a:solidFill>
                <a:schemeClr val="tx1"/>
              </a:solidFill>
            </a:endParaRPr>
          </a:p>
          <a:p>
            <a:pPr algn="l"/>
            <a:r>
              <a:rPr lang="en-US" sz="2400" dirty="0" smtClean="0">
                <a:solidFill>
                  <a:schemeClr val="tx1"/>
                </a:solidFill>
              </a:rPr>
              <a:t>Air Embolism</a:t>
            </a:r>
          </a:p>
          <a:p>
            <a:pPr algn="l"/>
            <a:endParaRPr lang="en-US" sz="2400" dirty="0" smtClean="0">
              <a:solidFill>
                <a:schemeClr val="tx1"/>
              </a:solidFill>
            </a:endParaRPr>
          </a:p>
          <a:p>
            <a:pPr algn="l"/>
            <a:r>
              <a:rPr lang="en-US" sz="2400" dirty="0" smtClean="0">
                <a:solidFill>
                  <a:schemeClr val="tx1"/>
                </a:solidFill>
              </a:rPr>
              <a:t>Uncommon but can be fatal</a:t>
            </a:r>
          </a:p>
          <a:p>
            <a:pPr algn="l"/>
            <a:r>
              <a:rPr lang="en-US" sz="2400" dirty="0" smtClean="0">
                <a:solidFill>
                  <a:schemeClr val="tx1"/>
                </a:solidFill>
              </a:rPr>
              <a:t>Air enters bloodstream through catheter tubing</a:t>
            </a:r>
          </a:p>
          <a:p>
            <a:pPr algn="l"/>
            <a:r>
              <a:rPr lang="en-US" sz="2400" dirty="0" smtClean="0">
                <a:solidFill>
                  <a:schemeClr val="tx1"/>
                </a:solidFill>
              </a:rPr>
              <a:t>Risk greatest with catheter in central circulation</a:t>
            </a:r>
          </a:p>
          <a:p>
            <a:pPr lvl="1">
              <a:spcBef>
                <a:spcPts val="500"/>
              </a:spcBef>
            </a:pPr>
            <a:r>
              <a:rPr lang="en-US" sz="2400" dirty="0" smtClean="0">
                <a:solidFill>
                  <a:schemeClr val="tx1"/>
                </a:solidFill>
              </a:rPr>
              <a:t>Negative pressure may pull air in</a:t>
            </a:r>
          </a:p>
          <a:p>
            <a:pPr algn="l"/>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endParaRPr lang="en-US" sz="2800" dirty="0" smtClean="0">
              <a:solidFill>
                <a:schemeClr val="tx1"/>
              </a:solidFill>
            </a:endParaRPr>
          </a:p>
          <a:p>
            <a:pPr algn="l"/>
            <a:r>
              <a:rPr lang="en-US" sz="2800" dirty="0" smtClean="0">
                <a:solidFill>
                  <a:schemeClr val="tx1"/>
                </a:solidFill>
              </a:rPr>
              <a:t>Air Embolism</a:t>
            </a:r>
          </a:p>
          <a:p>
            <a:pPr algn="l"/>
            <a:endParaRPr lang="en-US" sz="2800" dirty="0" smtClean="0">
              <a:solidFill>
                <a:schemeClr val="tx1"/>
              </a:solidFill>
            </a:endParaRPr>
          </a:p>
          <a:p>
            <a:pPr algn="l">
              <a:spcBef>
                <a:spcPts val="500"/>
              </a:spcBef>
            </a:pPr>
            <a:r>
              <a:rPr lang="en-US" sz="2800" dirty="0" smtClean="0">
                <a:solidFill>
                  <a:schemeClr val="tx1"/>
                </a:solidFill>
              </a:rPr>
              <a:t>Signs and symptoms</a:t>
            </a:r>
          </a:p>
          <a:p>
            <a:pPr lvl="1" algn="l">
              <a:spcBef>
                <a:spcPts val="500"/>
              </a:spcBef>
            </a:pPr>
            <a:r>
              <a:rPr lang="en-US" dirty="0" smtClean="0">
                <a:solidFill>
                  <a:schemeClr val="tx1"/>
                </a:solidFill>
              </a:rPr>
              <a:t>Hypotension</a:t>
            </a:r>
          </a:p>
          <a:p>
            <a:pPr lvl="1" algn="l">
              <a:spcBef>
                <a:spcPts val="500"/>
              </a:spcBef>
            </a:pPr>
            <a:r>
              <a:rPr lang="en-US" dirty="0" smtClean="0">
                <a:solidFill>
                  <a:schemeClr val="tx1"/>
                </a:solidFill>
              </a:rPr>
              <a:t>Cyanosis</a:t>
            </a:r>
          </a:p>
          <a:p>
            <a:pPr lvl="1" algn="l">
              <a:spcBef>
                <a:spcPts val="500"/>
              </a:spcBef>
            </a:pPr>
            <a:r>
              <a:rPr lang="en-US" dirty="0" smtClean="0">
                <a:solidFill>
                  <a:schemeClr val="tx1"/>
                </a:solidFill>
              </a:rPr>
              <a:t>Weak and rapid pulse</a:t>
            </a:r>
          </a:p>
          <a:p>
            <a:pPr lvl="1" algn="l">
              <a:spcBef>
                <a:spcPts val="500"/>
              </a:spcBef>
            </a:pPr>
            <a:r>
              <a:rPr lang="en-US" dirty="0" smtClean="0">
                <a:solidFill>
                  <a:schemeClr val="tx1"/>
                </a:solidFill>
              </a:rPr>
              <a:t>Loss of consciousness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fontScale="92500" lnSpcReduction="10000"/>
          </a:bodyPr>
          <a:lstStyle/>
          <a:p>
            <a:pPr algn="l"/>
            <a:endParaRPr lang="en-US" sz="2800" dirty="0" smtClean="0">
              <a:solidFill>
                <a:schemeClr val="tx1"/>
              </a:solidFill>
            </a:endParaRPr>
          </a:p>
          <a:p>
            <a:pPr algn="l"/>
            <a:r>
              <a:rPr lang="en-US" sz="2800" dirty="0" smtClean="0">
                <a:solidFill>
                  <a:schemeClr val="tx1"/>
                </a:solidFill>
              </a:rPr>
              <a:t>Air Embolism</a:t>
            </a:r>
          </a:p>
          <a:p>
            <a:pPr algn="l"/>
            <a:endParaRPr lang="en-US" sz="2800" dirty="0" smtClean="0">
              <a:solidFill>
                <a:schemeClr val="tx1"/>
              </a:solidFill>
            </a:endParaRPr>
          </a:p>
          <a:p>
            <a:pPr algn="l">
              <a:spcBef>
                <a:spcPts val="500"/>
              </a:spcBef>
            </a:pPr>
            <a:r>
              <a:rPr lang="en-US" dirty="0" smtClean="0">
                <a:solidFill>
                  <a:schemeClr val="tx1"/>
                </a:solidFill>
              </a:rPr>
              <a:t>Management</a:t>
            </a:r>
          </a:p>
          <a:p>
            <a:pPr lvl="1" algn="l">
              <a:spcBef>
                <a:spcPts val="500"/>
              </a:spcBef>
            </a:pPr>
            <a:r>
              <a:rPr lang="en-US" dirty="0" smtClean="0">
                <a:solidFill>
                  <a:schemeClr val="tx1"/>
                </a:solidFill>
              </a:rPr>
              <a:t>Close the tubing</a:t>
            </a:r>
          </a:p>
          <a:p>
            <a:pPr lvl="1" algn="l">
              <a:spcBef>
                <a:spcPts val="500"/>
              </a:spcBef>
            </a:pPr>
            <a:r>
              <a:rPr lang="en-US" dirty="0" smtClean="0">
                <a:solidFill>
                  <a:schemeClr val="tx1"/>
                </a:solidFill>
              </a:rPr>
              <a:t>Turn patient on left side with head down</a:t>
            </a:r>
          </a:p>
          <a:p>
            <a:pPr lvl="1" algn="l">
              <a:spcBef>
                <a:spcPts val="500"/>
              </a:spcBef>
            </a:pPr>
            <a:r>
              <a:rPr lang="en-US" dirty="0" smtClean="0">
                <a:solidFill>
                  <a:schemeClr val="tx1"/>
                </a:solidFill>
              </a:rPr>
              <a:t>Check tubing for leaks</a:t>
            </a:r>
          </a:p>
          <a:p>
            <a:pPr lvl="1" algn="l">
              <a:spcBef>
                <a:spcPts val="500"/>
              </a:spcBef>
            </a:pPr>
            <a:r>
              <a:rPr lang="en-US" dirty="0" smtClean="0">
                <a:solidFill>
                  <a:schemeClr val="tx1"/>
                </a:solidFill>
              </a:rPr>
              <a:t>Administer high-concentration oxygen</a:t>
            </a:r>
          </a:p>
          <a:p>
            <a:pPr algn="l"/>
            <a:r>
              <a:rPr lang="en-US" dirty="0" smtClean="0">
                <a:solidFill>
                  <a:schemeClr val="tx1"/>
                </a:solidFill>
              </a:rPr>
              <a:t>     Aspirate</a:t>
            </a: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endParaRPr lang="en-US" sz="3600" u="sng" dirty="0">
              <a:solidFill>
                <a:srgbClr val="C00000"/>
              </a:solidFill>
            </a:endParaRPr>
          </a:p>
        </p:txBody>
      </p:sp>
      <p:sp>
        <p:nvSpPr>
          <p:cNvPr id="3" name="Subtitle 2"/>
          <p:cNvSpPr>
            <a:spLocks noGrp="1"/>
          </p:cNvSpPr>
          <p:nvPr>
            <p:ph type="subTitle" idx="1"/>
          </p:nvPr>
        </p:nvSpPr>
        <p:spPr>
          <a:xfrm>
            <a:off x="1371600" y="1905000"/>
            <a:ext cx="6400800" cy="4495800"/>
          </a:xfrm>
        </p:spPr>
        <p:txBody>
          <a:bodyPr>
            <a:normAutofit fontScale="92500" lnSpcReduction="20000"/>
          </a:bodyPr>
          <a:lstStyle/>
          <a:p>
            <a:r>
              <a:rPr lang="en-US" sz="2800" dirty="0" smtClean="0">
                <a:solidFill>
                  <a:schemeClr val="tx1"/>
                </a:solidFill>
              </a:rPr>
              <a:t>Complications</a:t>
            </a:r>
          </a:p>
          <a:p>
            <a:pPr algn="l"/>
            <a:r>
              <a:rPr lang="en-US" sz="2800" dirty="0" smtClean="0">
                <a:solidFill>
                  <a:schemeClr val="tx1"/>
                </a:solidFill>
              </a:rPr>
              <a:t>Air/Thrombus embolism</a:t>
            </a:r>
          </a:p>
          <a:p>
            <a:pPr algn="l"/>
            <a:r>
              <a:rPr lang="en-US" sz="2800" dirty="0" err="1" smtClean="0">
                <a:solidFill>
                  <a:schemeClr val="tx1"/>
                </a:solidFill>
              </a:rPr>
              <a:t>Arrythmias</a:t>
            </a:r>
            <a:endParaRPr lang="en-US" sz="2800" dirty="0" smtClean="0">
              <a:solidFill>
                <a:schemeClr val="tx1"/>
              </a:solidFill>
            </a:endParaRPr>
          </a:p>
          <a:p>
            <a:pPr algn="l"/>
            <a:r>
              <a:rPr lang="en-US" sz="2800" dirty="0" smtClean="0">
                <a:solidFill>
                  <a:schemeClr val="tx1"/>
                </a:solidFill>
              </a:rPr>
              <a:t>Hematoma</a:t>
            </a:r>
          </a:p>
          <a:p>
            <a:pPr algn="l"/>
            <a:r>
              <a:rPr lang="en-US" sz="2800" dirty="0" err="1" smtClean="0">
                <a:solidFill>
                  <a:schemeClr val="tx1"/>
                </a:solidFill>
              </a:rPr>
              <a:t>Pneumothorax</a:t>
            </a:r>
            <a:endParaRPr lang="en-US" sz="2800" dirty="0" smtClean="0">
              <a:solidFill>
                <a:schemeClr val="tx1"/>
              </a:solidFill>
            </a:endParaRPr>
          </a:p>
          <a:p>
            <a:pPr algn="l"/>
            <a:r>
              <a:rPr lang="en-US" sz="2800" dirty="0" err="1" smtClean="0">
                <a:solidFill>
                  <a:schemeClr val="tx1"/>
                </a:solidFill>
              </a:rPr>
              <a:t>Hemothorax</a:t>
            </a:r>
            <a:endParaRPr lang="en-US" sz="2800" dirty="0" smtClean="0">
              <a:solidFill>
                <a:schemeClr val="tx1"/>
              </a:solidFill>
            </a:endParaRPr>
          </a:p>
          <a:p>
            <a:pPr algn="l"/>
            <a:r>
              <a:rPr lang="en-US" sz="2800" dirty="0" err="1" smtClean="0">
                <a:solidFill>
                  <a:schemeClr val="tx1"/>
                </a:solidFill>
              </a:rPr>
              <a:t>Chylothorax</a:t>
            </a:r>
            <a:endParaRPr lang="en-US" sz="2800" dirty="0" smtClean="0">
              <a:solidFill>
                <a:schemeClr val="tx1"/>
              </a:solidFill>
            </a:endParaRPr>
          </a:p>
          <a:p>
            <a:pPr algn="l"/>
            <a:r>
              <a:rPr lang="en-US" sz="2800" dirty="0" smtClean="0">
                <a:solidFill>
                  <a:schemeClr val="tx1"/>
                </a:solidFill>
              </a:rPr>
              <a:t>Cardiac perforation</a:t>
            </a:r>
          </a:p>
          <a:p>
            <a:pPr algn="l"/>
            <a:r>
              <a:rPr lang="en-US" sz="2800" dirty="0" smtClean="0">
                <a:solidFill>
                  <a:schemeClr val="tx1"/>
                </a:solidFill>
              </a:rPr>
              <a:t>Cardiac </a:t>
            </a:r>
            <a:r>
              <a:rPr lang="en-US" sz="2800" dirty="0" err="1" smtClean="0">
                <a:solidFill>
                  <a:schemeClr val="tx1"/>
                </a:solidFill>
              </a:rPr>
              <a:t>tamponade</a:t>
            </a:r>
            <a:endParaRPr lang="en-US" sz="2800" dirty="0" smtClean="0">
              <a:solidFill>
                <a:schemeClr val="tx1"/>
              </a:solidFill>
            </a:endParaRPr>
          </a:p>
          <a:p>
            <a:pPr algn="l"/>
            <a:r>
              <a:rPr lang="en-US" sz="2800" dirty="0" smtClean="0">
                <a:solidFill>
                  <a:schemeClr val="tx1"/>
                </a:solidFill>
              </a:rPr>
              <a:t>Trauma to nearby nerves and arteries</a:t>
            </a:r>
          </a:p>
          <a:p>
            <a:pPr algn="l"/>
            <a:r>
              <a:rPr lang="en-US" sz="2800" dirty="0" smtClean="0">
                <a:solidFill>
                  <a:schemeClr val="tx1"/>
                </a:solidFill>
              </a:rPr>
              <a:t>Thrombosis</a:t>
            </a:r>
          </a:p>
          <a:p>
            <a:pPr algn="l"/>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400" dirty="0" smtClean="0">
                <a:solidFill>
                  <a:srgbClr val="C00000"/>
                </a:solidFill>
              </a:rPr>
              <a:t>Intravenous Access</a:t>
            </a:r>
            <a:endParaRPr lang="en-US" sz="5400" dirty="0">
              <a:solidFill>
                <a:srgbClr val="C00000"/>
              </a:solidFill>
            </a:endParaRPr>
          </a:p>
        </p:txBody>
      </p:sp>
      <p:sp>
        <p:nvSpPr>
          <p:cNvPr id="3" name="Subtitle 2"/>
          <p:cNvSpPr>
            <a:spLocks noGrp="1"/>
          </p:cNvSpPr>
          <p:nvPr>
            <p:ph type="subTitle" idx="1"/>
          </p:nvPr>
        </p:nvSpPr>
        <p:spPr>
          <a:xfrm>
            <a:off x="1371600" y="2286000"/>
            <a:ext cx="4572000" cy="3962400"/>
          </a:xfrm>
        </p:spPr>
        <p:txBody>
          <a:bodyPr>
            <a:normAutofit fontScale="85000" lnSpcReduction="10000"/>
          </a:bodyPr>
          <a:lstStyle/>
          <a:p>
            <a:pPr algn="l"/>
            <a:r>
              <a:rPr lang="en-US" sz="2000" dirty="0" smtClean="0">
                <a:solidFill>
                  <a:schemeClr val="tx1"/>
                </a:solidFill>
              </a:rPr>
              <a:t>For major surgery at least one 14 gauge </a:t>
            </a:r>
            <a:r>
              <a:rPr lang="en-US" sz="2000" dirty="0" err="1" smtClean="0">
                <a:solidFill>
                  <a:schemeClr val="tx1"/>
                </a:solidFill>
              </a:rPr>
              <a:t>cannula</a:t>
            </a:r>
            <a:r>
              <a:rPr lang="en-US" sz="2000" dirty="0" smtClean="0">
                <a:solidFill>
                  <a:schemeClr val="tx1"/>
                </a:solidFill>
              </a:rPr>
              <a:t> is essential. </a:t>
            </a:r>
          </a:p>
          <a:p>
            <a:pPr algn="l"/>
            <a:endParaRPr lang="en-US" sz="2000" dirty="0" smtClean="0">
              <a:solidFill>
                <a:schemeClr val="tx1"/>
              </a:solidFill>
            </a:endParaRPr>
          </a:p>
          <a:p>
            <a:pPr algn="just"/>
            <a:r>
              <a:rPr lang="en-US" sz="2000" dirty="0" smtClean="0">
                <a:solidFill>
                  <a:schemeClr val="tx1"/>
                </a:solidFill>
              </a:rPr>
              <a:t>The major determinant of the flow rate achieved through a </a:t>
            </a:r>
            <a:r>
              <a:rPr lang="en-US" sz="2000" dirty="0" err="1" smtClean="0">
                <a:solidFill>
                  <a:schemeClr val="tx1"/>
                </a:solidFill>
              </a:rPr>
              <a:t>cannula</a:t>
            </a:r>
            <a:r>
              <a:rPr lang="en-US" sz="2000" dirty="0" smtClean="0">
                <a:solidFill>
                  <a:schemeClr val="tx1"/>
                </a:solidFill>
              </a:rPr>
              <a:t> is the fourth power of the internal radius. </a:t>
            </a:r>
            <a:endParaRPr lang="en-US" sz="2000" dirty="0" smtClean="0">
              <a:solidFill>
                <a:schemeClr val="tx1"/>
              </a:solidFill>
            </a:endParaRPr>
          </a:p>
          <a:p>
            <a:pPr algn="just"/>
            <a:endParaRPr lang="en-US" sz="2000" dirty="0" smtClean="0">
              <a:solidFill>
                <a:schemeClr val="tx1"/>
              </a:solidFill>
            </a:endParaRPr>
          </a:p>
          <a:p>
            <a:pPr algn="just"/>
            <a:r>
              <a:rPr lang="en-US" sz="2000" dirty="0" smtClean="0">
                <a:solidFill>
                  <a:schemeClr val="tx1"/>
                </a:solidFill>
              </a:rPr>
              <a:t>All large-bore  intravenous </a:t>
            </a:r>
            <a:r>
              <a:rPr lang="en-US" sz="2000" dirty="0" err="1" smtClean="0">
                <a:solidFill>
                  <a:schemeClr val="tx1"/>
                </a:solidFill>
              </a:rPr>
              <a:t>cannulae</a:t>
            </a:r>
            <a:r>
              <a:rPr lang="en-US" sz="2000" dirty="0" smtClean="0">
                <a:solidFill>
                  <a:schemeClr val="tx1"/>
                </a:solidFill>
              </a:rPr>
              <a:t> that are inserted before induction of </a:t>
            </a:r>
            <a:r>
              <a:rPr lang="en-US" sz="2000" dirty="0" err="1" smtClean="0">
                <a:solidFill>
                  <a:schemeClr val="tx1"/>
                </a:solidFill>
              </a:rPr>
              <a:t>anaesthesia</a:t>
            </a:r>
            <a:r>
              <a:rPr lang="en-US" sz="2000" dirty="0" smtClean="0">
                <a:solidFill>
                  <a:schemeClr val="tx1"/>
                </a:solidFill>
              </a:rPr>
              <a:t> should </a:t>
            </a:r>
            <a:r>
              <a:rPr lang="en-US" sz="2000" dirty="0">
                <a:solidFill>
                  <a:schemeClr val="tx1"/>
                </a:solidFill>
              </a:rPr>
              <a:t>be placed after the </a:t>
            </a:r>
            <a:r>
              <a:rPr lang="en-US" sz="2000" dirty="0" err="1">
                <a:solidFill>
                  <a:schemeClr val="tx1"/>
                </a:solidFill>
              </a:rPr>
              <a:t>intradermal</a:t>
            </a:r>
            <a:r>
              <a:rPr lang="en-US" sz="2000" dirty="0">
                <a:solidFill>
                  <a:schemeClr val="tx1"/>
                </a:solidFill>
              </a:rPr>
              <a:t> infiltration of </a:t>
            </a:r>
            <a:r>
              <a:rPr lang="en-US" sz="2000" dirty="0" err="1">
                <a:solidFill>
                  <a:schemeClr val="tx1"/>
                </a:solidFill>
              </a:rPr>
              <a:t>lignocaine</a:t>
            </a:r>
            <a:r>
              <a:rPr lang="en-US" sz="2000" dirty="0">
                <a:solidFill>
                  <a:schemeClr val="tx1"/>
                </a:solidFill>
              </a:rPr>
              <a:t> using a 25 </a:t>
            </a:r>
            <a:r>
              <a:rPr lang="en-US" sz="2000" dirty="0" smtClean="0">
                <a:solidFill>
                  <a:schemeClr val="tx1"/>
                </a:solidFill>
              </a:rPr>
              <a:t>gauge needle</a:t>
            </a:r>
            <a:r>
              <a:rPr lang="en-US" sz="2000" dirty="0">
                <a:solidFill>
                  <a:schemeClr val="tx1"/>
                </a:solidFill>
              </a:rPr>
              <a:t>. </a:t>
            </a:r>
            <a:endParaRPr lang="en-US" sz="2000" dirty="0" smtClean="0">
              <a:solidFill>
                <a:schemeClr val="tx1"/>
              </a:solidFill>
            </a:endParaRPr>
          </a:p>
          <a:p>
            <a:pPr algn="just"/>
            <a:endParaRPr lang="en-US" sz="2000" dirty="0">
              <a:solidFill>
                <a:schemeClr val="tx1"/>
              </a:solidFill>
            </a:endParaRPr>
          </a:p>
          <a:p>
            <a:pPr algn="just"/>
            <a:r>
              <a:rPr lang="en-US" sz="2000" dirty="0" smtClean="0">
                <a:solidFill>
                  <a:schemeClr val="tx1"/>
                </a:solidFill>
              </a:rPr>
              <a:t>The </a:t>
            </a:r>
            <a:r>
              <a:rPr lang="en-US" sz="2000" dirty="0">
                <a:solidFill>
                  <a:schemeClr val="tx1"/>
                </a:solidFill>
              </a:rPr>
              <a:t>‘sting’ of the local </a:t>
            </a:r>
            <a:r>
              <a:rPr lang="en-US" sz="2000" dirty="0" err="1">
                <a:solidFill>
                  <a:schemeClr val="tx1"/>
                </a:solidFill>
              </a:rPr>
              <a:t>anaesthetic</a:t>
            </a:r>
            <a:r>
              <a:rPr lang="en-US" sz="2000" dirty="0">
                <a:solidFill>
                  <a:schemeClr val="tx1"/>
                </a:solidFill>
              </a:rPr>
              <a:t> is trivial compared with the pain </a:t>
            </a:r>
            <a:r>
              <a:rPr lang="en-US" sz="2000" dirty="0" smtClean="0">
                <a:solidFill>
                  <a:schemeClr val="tx1"/>
                </a:solidFill>
              </a:rPr>
              <a:t>of a </a:t>
            </a:r>
            <a:r>
              <a:rPr lang="en-US" sz="2000" dirty="0">
                <a:solidFill>
                  <a:schemeClr val="tx1"/>
                </a:solidFill>
              </a:rPr>
              <a:t>large intravenous </a:t>
            </a:r>
            <a:r>
              <a:rPr lang="en-US" sz="2000" dirty="0" err="1">
                <a:solidFill>
                  <a:schemeClr val="tx1"/>
                </a:solidFill>
              </a:rPr>
              <a:t>cannula</a:t>
            </a:r>
            <a:r>
              <a:rPr lang="en-US" sz="2000" dirty="0">
                <a:solidFill>
                  <a:schemeClr val="tx1"/>
                </a:solidFill>
              </a:rPr>
              <a:t> pushed through </a:t>
            </a:r>
            <a:r>
              <a:rPr lang="en-US" sz="2000" dirty="0" smtClean="0">
                <a:solidFill>
                  <a:schemeClr val="tx1"/>
                </a:solidFill>
              </a:rPr>
              <a:t>the skin. </a:t>
            </a:r>
          </a:p>
          <a:p>
            <a:pPr algn="just"/>
            <a:endParaRPr lang="en-US" sz="2000" dirty="0">
              <a:solidFill>
                <a:schemeClr val="tx1"/>
              </a:solidFill>
            </a:endParaRPr>
          </a:p>
        </p:txBody>
      </p:sp>
      <p:pic>
        <p:nvPicPr>
          <p:cNvPr id="4" name="Picture 4" descr="CEM-0046_RJ"/>
          <p:cNvPicPr>
            <a:picLocks noChangeAspect="1" noChangeArrowheads="1"/>
          </p:cNvPicPr>
          <p:nvPr/>
        </p:nvPicPr>
        <p:blipFill>
          <a:blip r:embed="rId2" cstate="print"/>
          <a:srcRect/>
          <a:stretch>
            <a:fillRect/>
          </a:stretch>
        </p:blipFill>
        <p:spPr>
          <a:xfrm>
            <a:off x="6324600" y="4648200"/>
            <a:ext cx="2519420" cy="1676400"/>
          </a:xfrm>
          <a:prstGeom prst="rect">
            <a:avLst/>
          </a:prstGeo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endParaRPr lang="en-US" sz="3600" u="sng" dirty="0">
              <a:solidFill>
                <a:srgbClr val="C00000"/>
              </a:solidFill>
            </a:endParaRPr>
          </a:p>
        </p:txBody>
      </p:sp>
      <p:sp>
        <p:nvSpPr>
          <p:cNvPr id="3" name="Subtitle 2"/>
          <p:cNvSpPr>
            <a:spLocks noGrp="1"/>
          </p:cNvSpPr>
          <p:nvPr>
            <p:ph type="subTitle" idx="1"/>
          </p:nvPr>
        </p:nvSpPr>
        <p:spPr>
          <a:xfrm>
            <a:off x="1371600" y="1905000"/>
            <a:ext cx="6400800" cy="4495800"/>
          </a:xfrm>
        </p:spPr>
        <p:txBody>
          <a:bodyPr>
            <a:normAutofit/>
          </a:bodyPr>
          <a:lstStyle/>
          <a:p>
            <a:r>
              <a:rPr lang="en-US" sz="2800" dirty="0" smtClean="0">
                <a:solidFill>
                  <a:schemeClr val="tx1"/>
                </a:solidFill>
              </a:rPr>
              <a:t>Complications</a:t>
            </a:r>
          </a:p>
          <a:p>
            <a:pPr algn="l"/>
            <a:endParaRPr lang="en-US" sz="2800" dirty="0" smtClean="0">
              <a:solidFill>
                <a:schemeClr val="tx1"/>
              </a:solidFill>
            </a:endParaRPr>
          </a:p>
          <a:p>
            <a:pPr algn="l"/>
            <a:endParaRPr lang="en-US" sz="2800" dirty="0" smtClean="0">
              <a:solidFill>
                <a:schemeClr val="tx1"/>
              </a:solidFill>
            </a:endParaRPr>
          </a:p>
          <a:p>
            <a:pPr algn="l"/>
            <a:r>
              <a:rPr lang="en-US" sz="2800" dirty="0" smtClean="0">
                <a:solidFill>
                  <a:schemeClr val="tx1"/>
                </a:solidFill>
              </a:rPr>
              <a:t>Line infection</a:t>
            </a:r>
          </a:p>
          <a:p>
            <a:pPr algn="l"/>
            <a:r>
              <a:rPr lang="en-US" sz="2800" dirty="0" smtClean="0">
                <a:solidFill>
                  <a:schemeClr val="tx1"/>
                </a:solidFill>
              </a:rPr>
              <a:t>Blood stream infection</a:t>
            </a:r>
          </a:p>
          <a:p>
            <a:pPr algn="l"/>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400" b="1" dirty="0" smtClean="0">
                <a:solidFill>
                  <a:srgbClr val="C00000"/>
                </a:solidFill>
              </a:rPr>
              <a:t>Intravenous Access</a:t>
            </a:r>
            <a:endParaRPr lang="en-US" sz="5400" b="1" dirty="0">
              <a:solidFill>
                <a:srgbClr val="C00000"/>
              </a:solidFill>
            </a:endParaRPr>
          </a:p>
        </p:txBody>
      </p:sp>
      <p:sp>
        <p:nvSpPr>
          <p:cNvPr id="3" name="Subtitle 2"/>
          <p:cNvSpPr>
            <a:spLocks noGrp="1"/>
          </p:cNvSpPr>
          <p:nvPr>
            <p:ph type="subTitle" idx="1"/>
          </p:nvPr>
        </p:nvSpPr>
        <p:spPr>
          <a:xfrm>
            <a:off x="1371600" y="2286000"/>
            <a:ext cx="6400800" cy="3352800"/>
          </a:xfrm>
        </p:spPr>
        <p:txBody>
          <a:bodyPr>
            <a:normAutofit/>
          </a:bodyPr>
          <a:lstStyle/>
          <a:p>
            <a:pPr algn="just"/>
            <a:endParaRPr lang="en-US" sz="20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838200" y="2286000"/>
            <a:ext cx="7687899" cy="342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sz="5400" b="1" dirty="0" smtClean="0">
                <a:solidFill>
                  <a:srgbClr val="C00000"/>
                </a:solidFill>
              </a:rPr>
              <a:t>Intravenous Access</a:t>
            </a:r>
            <a:br>
              <a:rPr lang="en-US" sz="5400" b="1" dirty="0" smtClean="0">
                <a:solidFill>
                  <a:srgbClr val="C00000"/>
                </a:solidFill>
              </a:rPr>
            </a:br>
            <a:r>
              <a:rPr lang="en-US" sz="3200" u="sng" dirty="0" smtClean="0">
                <a:solidFill>
                  <a:srgbClr val="C00000"/>
                </a:solidFill>
              </a:rPr>
              <a:t>Types of IV Catheters</a:t>
            </a:r>
            <a:endParaRPr lang="en-US" sz="3200" u="sng" dirty="0">
              <a:solidFill>
                <a:srgbClr val="C00000"/>
              </a:solidFill>
            </a:endParaRPr>
          </a:p>
        </p:txBody>
      </p:sp>
      <p:sp>
        <p:nvSpPr>
          <p:cNvPr id="3" name="Subtitle 2"/>
          <p:cNvSpPr>
            <a:spLocks noGrp="1"/>
          </p:cNvSpPr>
          <p:nvPr>
            <p:ph type="subTitle" idx="1"/>
          </p:nvPr>
        </p:nvSpPr>
        <p:spPr>
          <a:xfrm>
            <a:off x="1371600" y="2286000"/>
            <a:ext cx="4648200" cy="3352800"/>
          </a:xfrm>
        </p:spPr>
        <p:txBody>
          <a:bodyPr>
            <a:normAutofit fontScale="92500" lnSpcReduction="10000"/>
          </a:bodyPr>
          <a:lstStyle/>
          <a:p>
            <a:pPr algn="l"/>
            <a:r>
              <a:rPr lang="en-US" sz="2400" dirty="0" smtClean="0">
                <a:solidFill>
                  <a:schemeClr val="tx1"/>
                </a:solidFill>
              </a:rPr>
              <a:t>Hollow needles</a:t>
            </a:r>
          </a:p>
          <a:p>
            <a:pPr lvl="1" algn="l"/>
            <a:r>
              <a:rPr lang="en-US" sz="2000" dirty="0" smtClean="0">
                <a:solidFill>
                  <a:schemeClr val="tx1"/>
                </a:solidFill>
              </a:rPr>
              <a:t>Butterfly type</a:t>
            </a:r>
          </a:p>
          <a:p>
            <a:pPr algn="l"/>
            <a:endParaRPr lang="en-US" sz="2400" dirty="0" smtClean="0">
              <a:solidFill>
                <a:schemeClr val="tx1"/>
              </a:solidFill>
            </a:endParaRPr>
          </a:p>
          <a:p>
            <a:pPr algn="l"/>
            <a:r>
              <a:rPr lang="en-US" sz="2400" dirty="0" smtClean="0">
                <a:solidFill>
                  <a:schemeClr val="tx1"/>
                </a:solidFill>
              </a:rPr>
              <a:t>Indwelling plastic catheter over hollow needle</a:t>
            </a:r>
          </a:p>
          <a:p>
            <a:pPr algn="l"/>
            <a:endParaRPr lang="en-US" sz="2400" dirty="0" smtClean="0">
              <a:solidFill>
                <a:schemeClr val="tx1"/>
              </a:solidFill>
            </a:endParaRPr>
          </a:p>
          <a:p>
            <a:pPr algn="l"/>
            <a:r>
              <a:rPr lang="en-US" sz="2400" dirty="0" smtClean="0">
                <a:solidFill>
                  <a:schemeClr val="tx1"/>
                </a:solidFill>
              </a:rPr>
              <a:t>Indwelling plastic catheter inserted through a hollow needle</a:t>
            </a:r>
          </a:p>
          <a:p>
            <a:pPr lvl="1" algn="l"/>
            <a:r>
              <a:rPr lang="en-US" sz="2000" dirty="0" err="1" smtClean="0">
                <a:solidFill>
                  <a:schemeClr val="tx1"/>
                </a:solidFill>
              </a:rPr>
              <a:t>Intracath</a:t>
            </a:r>
            <a:endParaRPr lang="en-US" sz="2000" dirty="0" smtClean="0">
              <a:solidFill>
                <a:schemeClr val="tx1"/>
              </a:solidFill>
            </a:endParaRPr>
          </a:p>
          <a:p>
            <a:pPr algn="l"/>
            <a:endParaRPr lang="en-US" sz="2000" dirty="0">
              <a:solidFill>
                <a:schemeClr val="tx1"/>
              </a:solidFill>
            </a:endParaRPr>
          </a:p>
        </p:txBody>
      </p:sp>
      <p:pic>
        <p:nvPicPr>
          <p:cNvPr id="6" name="Picture 8" descr="A02786-18-19"/>
          <p:cNvPicPr>
            <a:picLocks noChangeAspect="1" noChangeArrowheads="1"/>
          </p:cNvPicPr>
          <p:nvPr/>
        </p:nvPicPr>
        <p:blipFill>
          <a:blip r:embed="rId2"/>
          <a:srcRect/>
          <a:stretch>
            <a:fillRect/>
          </a:stretch>
        </p:blipFill>
        <p:spPr>
          <a:xfrm>
            <a:off x="5943600" y="3733800"/>
            <a:ext cx="2895600" cy="2708787"/>
          </a:xfrm>
          <a:prstGeom prst="rect">
            <a:avLst/>
          </a:prstGeo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Indications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1371600" y="1600200"/>
            <a:ext cx="6934200" cy="4800600"/>
          </a:xfrm>
        </p:spPr>
        <p:txBody>
          <a:bodyPr>
            <a:normAutofit/>
          </a:bodyPr>
          <a:lstStyle/>
          <a:p>
            <a:pPr algn="l"/>
            <a:r>
              <a:rPr lang="en-US" sz="2000" dirty="0" smtClean="0">
                <a:solidFill>
                  <a:schemeClr val="tx1"/>
                </a:solidFill>
              </a:rPr>
              <a:t>By </a:t>
            </a:r>
            <a:r>
              <a:rPr lang="en-US" sz="2000" dirty="0">
                <a:solidFill>
                  <a:schemeClr val="tx1"/>
                </a:solidFill>
              </a:rPr>
              <a:t>starting a peripheral IV, you gain access to the peripheral circulation of a patient, which will enable you to sample blood as well as infuse fluids and IV medications</a:t>
            </a:r>
            <a:r>
              <a:rPr lang="en-US" sz="2000" dirty="0" smtClean="0">
                <a:solidFill>
                  <a:schemeClr val="tx1"/>
                </a:solidFill>
              </a:rPr>
              <a:t>.</a:t>
            </a:r>
          </a:p>
          <a:p>
            <a:pPr algn="l"/>
            <a:endParaRPr lang="en-US" sz="2000" dirty="0" smtClean="0">
              <a:solidFill>
                <a:schemeClr val="tx1"/>
              </a:solidFill>
            </a:endParaRPr>
          </a:p>
          <a:p>
            <a:pPr algn="l"/>
            <a:r>
              <a:rPr lang="en-US" sz="2000" dirty="0" smtClean="0">
                <a:solidFill>
                  <a:schemeClr val="tx1"/>
                </a:solidFill>
              </a:rPr>
              <a:t> </a:t>
            </a:r>
            <a:r>
              <a:rPr lang="en-US" sz="2000" dirty="0">
                <a:solidFill>
                  <a:schemeClr val="tx1"/>
                </a:solidFill>
              </a:rPr>
              <a:t>IV access is essential to manage problems in all critically ill patients. </a:t>
            </a:r>
            <a:endParaRPr lang="en-US" sz="2000" dirty="0" smtClean="0">
              <a:solidFill>
                <a:schemeClr val="tx1"/>
              </a:solidFill>
            </a:endParaRPr>
          </a:p>
          <a:p>
            <a:pPr algn="l"/>
            <a:endParaRPr lang="en-US" sz="2000" dirty="0" smtClean="0">
              <a:solidFill>
                <a:schemeClr val="tx1"/>
              </a:solidFill>
            </a:endParaRPr>
          </a:p>
          <a:p>
            <a:pPr algn="l"/>
            <a:r>
              <a:rPr lang="en-US" sz="2000" dirty="0" smtClean="0">
                <a:solidFill>
                  <a:schemeClr val="tx1"/>
                </a:solidFill>
              </a:rPr>
              <a:t>High </a:t>
            </a:r>
            <a:r>
              <a:rPr lang="en-US" sz="2000" dirty="0">
                <a:solidFill>
                  <a:schemeClr val="tx1"/>
                </a:solidFill>
              </a:rPr>
              <a:t>volume fluid resuscitation may be required for the trauma patient, in which case at least two large bore (14-16 G) IV catheters are usually inserted. </a:t>
            </a:r>
            <a:endParaRPr lang="en-US" sz="2000" dirty="0" smtClean="0">
              <a:solidFill>
                <a:schemeClr val="tx1"/>
              </a:solidFill>
            </a:endParaRPr>
          </a:p>
          <a:p>
            <a:pPr algn="l"/>
            <a:endParaRPr lang="en-US" sz="2000" dirty="0" smtClean="0">
              <a:solidFill>
                <a:schemeClr val="tx1"/>
              </a:solidFill>
            </a:endParaRPr>
          </a:p>
          <a:p>
            <a:pPr algn="l"/>
            <a:r>
              <a:rPr lang="en-US" sz="2000" dirty="0" smtClean="0">
                <a:solidFill>
                  <a:schemeClr val="tx1"/>
                </a:solidFill>
              </a:rPr>
              <a:t>All </a:t>
            </a:r>
            <a:r>
              <a:rPr lang="en-US" sz="2000" dirty="0">
                <a:solidFill>
                  <a:schemeClr val="tx1"/>
                </a:solidFill>
              </a:rPr>
              <a:t>critically ill patients require IV access in anticipation of future potential problems, when fluid and/or medication resuscitation may be necessary.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Contraindications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1219200" y="1371600"/>
            <a:ext cx="6781800" cy="5334000"/>
          </a:xfrm>
        </p:spPr>
        <p:txBody>
          <a:bodyPr>
            <a:noAutofit/>
          </a:bodyPr>
          <a:lstStyle/>
          <a:p>
            <a:pPr algn="l"/>
            <a:r>
              <a:rPr lang="en-US" sz="2400" dirty="0" smtClean="0">
                <a:solidFill>
                  <a:schemeClr val="tx1"/>
                </a:solidFill>
              </a:rPr>
              <a:t>Some </a:t>
            </a:r>
            <a:r>
              <a:rPr lang="en-US" sz="2400" dirty="0">
                <a:solidFill>
                  <a:schemeClr val="tx1"/>
                </a:solidFill>
              </a:rPr>
              <a:t>patients have anatomy that poses a risk for fluid </a:t>
            </a:r>
            <a:r>
              <a:rPr lang="en-US" sz="2200" dirty="0" err="1">
                <a:solidFill>
                  <a:schemeClr val="tx1"/>
                </a:solidFill>
              </a:rPr>
              <a:t>extravasation</a:t>
            </a:r>
            <a:r>
              <a:rPr lang="en-US" sz="2400" dirty="0">
                <a:solidFill>
                  <a:schemeClr val="tx1"/>
                </a:solidFill>
              </a:rPr>
              <a:t> or inadequate flow and peripheral IVs should be avoided in these situations</a:t>
            </a:r>
            <a:r>
              <a:rPr lang="en-US" sz="2400" dirty="0" smtClean="0">
                <a:solidFill>
                  <a:schemeClr val="tx1"/>
                </a:solidFill>
              </a:rPr>
              <a:t>.</a:t>
            </a:r>
          </a:p>
          <a:p>
            <a:pPr algn="l"/>
            <a:r>
              <a:rPr lang="en-US" sz="2400" dirty="0" smtClean="0">
                <a:solidFill>
                  <a:schemeClr val="tx1"/>
                </a:solidFill>
              </a:rPr>
              <a:t> </a:t>
            </a:r>
            <a:r>
              <a:rPr lang="en-US" sz="2400" dirty="0">
                <a:solidFill>
                  <a:schemeClr val="tx1"/>
                </a:solidFill>
              </a:rPr>
              <a:t>Examples include extremities that have massive edema, burns or injury; in these cases other IV sites need to be accessed. </a:t>
            </a:r>
            <a:endParaRPr lang="en-US" sz="2400" dirty="0" smtClean="0">
              <a:solidFill>
                <a:schemeClr val="tx1"/>
              </a:solidFill>
            </a:endParaRPr>
          </a:p>
          <a:p>
            <a:pPr algn="l"/>
            <a:r>
              <a:rPr lang="en-US" sz="2400" dirty="0" smtClean="0">
                <a:solidFill>
                  <a:schemeClr val="tx1"/>
                </a:solidFill>
              </a:rPr>
              <a:t>For </a:t>
            </a:r>
            <a:r>
              <a:rPr lang="en-US" sz="2400" dirty="0">
                <a:solidFill>
                  <a:schemeClr val="tx1"/>
                </a:solidFill>
              </a:rPr>
              <a:t>the patient with severe abdominal trauma, it is preferable to start the IV in an upper extremity because of the potential for injury to vessels between the lower extremities and the heart. </a:t>
            </a:r>
            <a:endParaRPr lang="en-US" sz="2400" dirty="0" smtClean="0">
              <a:solidFill>
                <a:schemeClr val="tx1"/>
              </a:solidFill>
            </a:endParaRPr>
          </a:p>
          <a:p>
            <a:pPr algn="l"/>
            <a:r>
              <a:rPr lang="en-US" sz="2400" dirty="0" smtClean="0">
                <a:solidFill>
                  <a:schemeClr val="tx1"/>
                </a:solidFill>
              </a:rPr>
              <a:t>For </a:t>
            </a:r>
            <a:r>
              <a:rPr lang="en-US" sz="2400" dirty="0">
                <a:solidFill>
                  <a:schemeClr val="tx1"/>
                </a:solidFill>
              </a:rPr>
              <a:t>the patient with </a:t>
            </a:r>
            <a:r>
              <a:rPr lang="en-US" sz="2400" dirty="0" err="1">
                <a:solidFill>
                  <a:schemeClr val="tx1"/>
                </a:solidFill>
              </a:rPr>
              <a:t>cellulitis</a:t>
            </a:r>
            <a:r>
              <a:rPr lang="en-US" sz="2400" dirty="0">
                <a:solidFill>
                  <a:schemeClr val="tx1"/>
                </a:solidFill>
              </a:rPr>
              <a:t> of an extremity, the area of infection should be avoided when starting an IV because of the risk of inoculating the circulation with bacteria. </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Contraindications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r>
              <a:rPr lang="en-US" dirty="0" smtClean="0">
                <a:solidFill>
                  <a:schemeClr val="tx1"/>
                </a:solidFill>
              </a:rPr>
              <a:t>Avoid sites that have injury or disease: </a:t>
            </a:r>
          </a:p>
          <a:p>
            <a:pPr lvl="1" algn="l"/>
            <a:r>
              <a:rPr lang="en-US" dirty="0" smtClean="0">
                <a:solidFill>
                  <a:schemeClr val="tx1"/>
                </a:solidFill>
              </a:rPr>
              <a:t>Trauma</a:t>
            </a:r>
          </a:p>
          <a:p>
            <a:pPr lvl="1" algn="l"/>
            <a:r>
              <a:rPr lang="en-US" dirty="0" smtClean="0">
                <a:solidFill>
                  <a:schemeClr val="tx1"/>
                </a:solidFill>
              </a:rPr>
              <a:t>Dialysis fistula</a:t>
            </a:r>
          </a:p>
          <a:p>
            <a:pPr lvl="1" algn="l"/>
            <a:r>
              <a:rPr lang="en-US" dirty="0" smtClean="0">
                <a:solidFill>
                  <a:schemeClr val="tx1"/>
                </a:solidFill>
              </a:rPr>
              <a:t>History of mastectomy</a:t>
            </a:r>
          </a:p>
          <a:p>
            <a:pPr lvl="1" algn="l"/>
            <a:r>
              <a:rPr lang="en-US" sz="2400" dirty="0" smtClean="0">
                <a:solidFill>
                  <a:schemeClr val="tx1"/>
                </a:solidFill>
              </a:rPr>
              <a:t>	(concerns about adequate vascular flow)</a:t>
            </a:r>
          </a:p>
          <a:p>
            <a:pPr lvl="1" algn="l"/>
            <a:endParaRPr lang="en-US"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1437</Words>
  <Application>Microsoft Office PowerPoint</Application>
  <PresentationFormat>On-screen Show (4:3)</PresentationFormat>
  <Paragraphs>279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Intravenous Access</vt:lpstr>
      <vt:lpstr>Intravenous Access</vt:lpstr>
      <vt:lpstr>Intravenous Access</vt:lpstr>
      <vt:lpstr>Intravenous Access</vt:lpstr>
      <vt:lpstr>Intravenous Access</vt:lpstr>
      <vt:lpstr>Intravenous Access Types of IV Catheters</vt:lpstr>
      <vt:lpstr>Intravenous Access Indications </vt:lpstr>
      <vt:lpstr>Intravenous Access Contraindications </vt:lpstr>
      <vt:lpstr>Intravenous Access Contraindications </vt:lpstr>
      <vt:lpstr>Intravenous Access Complications </vt:lpstr>
      <vt:lpstr>Intravenous Access Complications </vt:lpstr>
      <vt:lpstr>Intravenous Access Complications </vt:lpstr>
      <vt:lpstr>Intravenous Access Complications </vt:lpstr>
      <vt:lpstr>Intravenous Access Complications </vt:lpstr>
      <vt:lpstr>Intravenous Access Universal precautions </vt:lpstr>
      <vt:lpstr>Intravenous Access Universal precautions </vt:lpstr>
      <vt:lpstr>Intravenous Access Peripheral IV sites</vt:lpstr>
      <vt:lpstr>Intravenous Access Peripheral IV sites</vt:lpstr>
      <vt:lpstr>Intravenous Access Alternate sites </vt:lpstr>
      <vt:lpstr>Intravenous Access  Equipment</vt:lpstr>
      <vt:lpstr>Intravenous Access  Establishing a peripheral intravenous line </vt:lpstr>
      <vt:lpstr>Intravenous Access  Establishing a peripheral intravenous line </vt:lpstr>
      <vt:lpstr>Intravenous Access  Establishing a peripheral intravenous line </vt:lpstr>
      <vt:lpstr>Intravenous Access  Establishing a peripheral intravenous line </vt:lpstr>
      <vt:lpstr>Intravenous Access  Establishing a peripheral intravenous line </vt:lpstr>
      <vt:lpstr>Intravenous Access  Establishing a peripheral intravenous line </vt:lpstr>
      <vt:lpstr>Intravenous Access  Establishing a peripheral intravenous line </vt:lpstr>
      <vt:lpstr>Intravenous Access  Removal of the IV</vt:lpstr>
      <vt:lpstr>Intravenous Access Central line</vt:lpstr>
      <vt:lpstr>Intravenous Access Central line Subcalvian Vein Anatomy</vt:lpstr>
      <vt:lpstr>Intravenous Access Central line</vt:lpstr>
      <vt:lpstr>Intravenous Access Central line</vt:lpstr>
      <vt:lpstr>Intravenous Access Central line</vt:lpstr>
      <vt:lpstr>Intravenous Access Central line</vt:lpstr>
      <vt:lpstr>Intravenous Access Central line</vt:lpstr>
      <vt:lpstr>Intravenous Access Central line</vt:lpstr>
      <vt:lpstr>Intravenous Access Central line</vt:lpstr>
      <vt:lpstr>Intravenous Access Central line</vt:lpstr>
      <vt:lpstr>Intravenous Access Central line</vt:lpstr>
      <vt:lpstr>Intravenous Access Central 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2013-10-29T21:43:16Z</dcterms:created>
  <dcterms:modified xsi:type="dcterms:W3CDTF">2015-01-08T05:49:19Z</dcterms:modified>
</cp:coreProperties>
</file>