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302" r:id="rId5"/>
    <p:sldId id="266" r:id="rId6"/>
    <p:sldId id="303" r:id="rId7"/>
    <p:sldId id="260" r:id="rId8"/>
    <p:sldId id="267" r:id="rId9"/>
    <p:sldId id="296" r:id="rId10"/>
    <p:sldId id="262" r:id="rId11"/>
    <p:sldId id="269" r:id="rId12"/>
    <p:sldId id="286" r:id="rId13"/>
    <p:sldId id="261" r:id="rId14"/>
    <p:sldId id="297" r:id="rId15"/>
    <p:sldId id="298" r:id="rId16"/>
    <p:sldId id="299" r:id="rId17"/>
    <p:sldId id="294" r:id="rId18"/>
    <p:sldId id="295" r:id="rId19"/>
    <p:sldId id="277" r:id="rId20"/>
    <p:sldId id="300" r:id="rId21"/>
    <p:sldId id="301" r:id="rId22"/>
    <p:sldId id="293" r:id="rId23"/>
    <p:sldId id="263" r:id="rId24"/>
    <p:sldId id="264" r:id="rId25"/>
    <p:sldId id="304" r:id="rId26"/>
    <p:sldId id="276" r:id="rId27"/>
    <p:sldId id="268" r:id="rId28"/>
    <p:sldId id="278" r:id="rId29"/>
    <p:sldId id="270" r:id="rId30"/>
    <p:sldId id="279" r:id="rId31"/>
    <p:sldId id="271" r:id="rId32"/>
    <p:sldId id="272" r:id="rId33"/>
    <p:sldId id="288" r:id="rId34"/>
    <p:sldId id="280" r:id="rId35"/>
    <p:sldId id="289" r:id="rId36"/>
    <p:sldId id="281" r:id="rId37"/>
    <p:sldId id="273" r:id="rId38"/>
    <p:sldId id="274" r:id="rId39"/>
    <p:sldId id="282" r:id="rId40"/>
    <p:sldId id="290" r:id="rId41"/>
    <p:sldId id="283" r:id="rId42"/>
    <p:sldId id="285" r:id="rId43"/>
    <p:sldId id="284" r:id="rId44"/>
    <p:sldId id="291" r:id="rId45"/>
    <p:sldId id="29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171BF-B5D8-4444-8E26-9890678D3968}" type="datetimeFigureOut">
              <a:rPr lang="en-US" smtClean="0"/>
              <a:pPr/>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09336-85A3-4DFA-B846-D680B25B4F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09336-85A3-4DFA-B846-D680B25B4F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09336-85A3-4DFA-B846-D680B25B4FC7}"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83194D-552F-42B7-B4B9-EF9F954CCC86}"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3194D-552F-42B7-B4B9-EF9F954CCC86}"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3194D-552F-42B7-B4B9-EF9F954CCC86}"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3194D-552F-42B7-B4B9-EF9F954CCC86}"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3194D-552F-42B7-B4B9-EF9F954CCC86}"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83194D-552F-42B7-B4B9-EF9F954CCC86}"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83194D-552F-42B7-B4B9-EF9F954CCC86}" type="datetimeFigureOut">
              <a:rPr lang="en-US" smtClean="0"/>
              <a:pPr/>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83194D-552F-42B7-B4B9-EF9F954CCC86}" type="datetimeFigureOut">
              <a:rPr lang="en-US" smtClean="0"/>
              <a:pPr/>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194D-552F-42B7-B4B9-EF9F954CCC86}" type="datetimeFigureOut">
              <a:rPr lang="en-US" smtClean="0"/>
              <a:pPr/>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3194D-552F-42B7-B4B9-EF9F954CCC86}"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3194D-552F-42B7-B4B9-EF9F954CCC86}"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04835-28C0-4231-ABE4-D9CB1AFEEC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3194D-552F-42B7-B4B9-EF9F954CCC86}" type="datetimeFigureOut">
              <a:rPr lang="en-US" smtClean="0"/>
              <a:pPr/>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04835-28C0-4231-ABE4-D9CB1AFEEC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62500" lnSpcReduction="20000"/>
          </a:bodyPr>
          <a:lstStyle/>
          <a:p>
            <a:r>
              <a:rPr lang="en-US" dirty="0">
                <a:solidFill>
                  <a:srgbClr val="C00000"/>
                </a:solidFill>
              </a:rPr>
              <a:t>A 52-year-old man has had progressive knee pain with swelling, and a Baker cyst just behind his right knee. Recently, the pain has increased in intensity, and has kept him from sleeping at night. His orthopedic surgeon has tentatively diagnosed a torn meniscus, and recommended an arthroscopy as an outpatient. The patient has had no major illnesses other than the typical childhood diseases. He has had no previous operations or anesthetics, nor a family history of problems with anesthesia. He has no allergies to medications, does not smoke, and consumes alcohol occasionally at social events. His laboratory results and physical examination by an internist were all normal. He has had nothing to eat or drink since he went to bed last night. On examination, the patient weighs 160 lb and is 5 ft, 8 in tall. His neck appears to be supple and mobile. He opens his mouth without difficulty, and with his head extended and tongue protruding, his uvula is completely visible.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endParaRPr lang="en-US" dirty="0" smtClean="0"/>
          </a:p>
          <a:p>
            <a:r>
              <a:rPr lang="en-US" b="1" dirty="0" smtClean="0"/>
              <a:t>Considerations</a:t>
            </a:r>
          </a:p>
        </p:txBody>
      </p:sp>
      <p:pic>
        <p:nvPicPr>
          <p:cNvPr id="2050" name="Picture 2"/>
          <p:cNvPicPr>
            <a:picLocks noChangeAspect="1" noChangeArrowheads="1"/>
          </p:cNvPicPr>
          <p:nvPr/>
        </p:nvPicPr>
        <p:blipFill>
          <a:blip r:embed="rId2"/>
          <a:srcRect/>
          <a:stretch>
            <a:fillRect/>
          </a:stretch>
        </p:blipFill>
        <p:spPr bwMode="auto">
          <a:xfrm>
            <a:off x="2133600" y="1752600"/>
            <a:ext cx="441325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0000" lnSpcReduction="20000"/>
          </a:bodyPr>
          <a:lstStyle/>
          <a:p>
            <a:pPr algn="just"/>
            <a:r>
              <a:rPr lang="en-US" dirty="0" smtClean="0"/>
              <a:t>The pre-anesthesia evaluation addresses factors such as </a:t>
            </a:r>
            <a:endParaRPr lang="en-US" dirty="0" smtClean="0"/>
          </a:p>
          <a:p>
            <a:pPr algn="just"/>
            <a:r>
              <a:rPr lang="en-US" dirty="0" smtClean="0"/>
              <a:t>the </a:t>
            </a:r>
            <a:r>
              <a:rPr lang="en-US" dirty="0" smtClean="0"/>
              <a:t>patient's NPO </a:t>
            </a:r>
            <a:r>
              <a:rPr lang="en-US" dirty="0" smtClean="0"/>
              <a:t>status</a:t>
            </a:r>
          </a:p>
          <a:p>
            <a:pPr algn="just"/>
            <a:r>
              <a:rPr lang="en-US" dirty="0" smtClean="0"/>
              <a:t>the </a:t>
            </a:r>
            <a:r>
              <a:rPr lang="en-US" dirty="0" smtClean="0"/>
              <a:t>presence or absence of gastric </a:t>
            </a:r>
            <a:r>
              <a:rPr lang="en-US" dirty="0" smtClean="0"/>
              <a:t>reflux</a:t>
            </a:r>
          </a:p>
          <a:p>
            <a:pPr algn="just"/>
            <a:r>
              <a:rPr lang="en-US" dirty="0" smtClean="0"/>
              <a:t>his </a:t>
            </a:r>
            <a:r>
              <a:rPr lang="en-US" dirty="0" smtClean="0"/>
              <a:t>or her response to previous </a:t>
            </a:r>
            <a:r>
              <a:rPr lang="en-US" dirty="0" smtClean="0"/>
              <a:t>anesthetics</a:t>
            </a:r>
          </a:p>
          <a:p>
            <a:pPr algn="just"/>
            <a:r>
              <a:rPr lang="en-US" dirty="0" smtClean="0"/>
              <a:t>a </a:t>
            </a:r>
            <a:r>
              <a:rPr lang="en-US" dirty="0" smtClean="0"/>
              <a:t>reconciliation of medications taken on the day of </a:t>
            </a:r>
            <a:r>
              <a:rPr lang="en-US" dirty="0" smtClean="0"/>
              <a:t>surgery</a:t>
            </a:r>
          </a:p>
          <a:p>
            <a:pPr algn="just"/>
            <a:r>
              <a:rPr lang="en-US" dirty="0" smtClean="0"/>
              <a:t>and </a:t>
            </a:r>
            <a:r>
              <a:rPr lang="en-US" dirty="0" smtClean="0"/>
              <a:t>any pertinent family history including direct queries regarding malignant hyperthermia or </a:t>
            </a:r>
            <a:r>
              <a:rPr lang="en-US" dirty="0" err="1"/>
              <a:t>pseudocholinesterase</a:t>
            </a:r>
            <a:r>
              <a:rPr lang="en-US" dirty="0"/>
              <a:t> deficiency. </a:t>
            </a:r>
            <a:endParaRPr lang="en-US" dirty="0" smtClean="0"/>
          </a:p>
          <a:p>
            <a:pPr algn="just"/>
            <a:endParaRPr lang="en-US" dirty="0"/>
          </a:p>
          <a:p>
            <a:pPr algn="just"/>
            <a:r>
              <a:rPr lang="en-US" dirty="0" smtClean="0"/>
              <a:t>In </a:t>
            </a:r>
            <a:r>
              <a:rPr lang="en-US" dirty="0"/>
              <a:t>addition to the routine history and physical, this information is necessary to allow the formulation of a safe and effective anesthetic plan.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62500" lnSpcReduction="20000"/>
          </a:bodyPr>
          <a:lstStyle/>
          <a:p>
            <a:pPr algn="just"/>
            <a:r>
              <a:rPr lang="en-US" dirty="0" smtClean="0"/>
              <a:t>Additional items on the physical examination include </a:t>
            </a:r>
            <a:endParaRPr lang="en-US" dirty="0" smtClean="0"/>
          </a:p>
          <a:p>
            <a:pPr algn="just"/>
            <a:r>
              <a:rPr lang="en-US" dirty="0" smtClean="0"/>
              <a:t>a </a:t>
            </a:r>
            <a:r>
              <a:rPr lang="en-US" dirty="0" smtClean="0"/>
              <a:t>careful evaluation of the patient's airway anatomy and neck </a:t>
            </a:r>
            <a:r>
              <a:rPr lang="en-US" dirty="0" smtClean="0"/>
              <a:t>mobility</a:t>
            </a:r>
          </a:p>
          <a:p>
            <a:pPr algn="just"/>
            <a:r>
              <a:rPr lang="en-US" dirty="0" smtClean="0"/>
              <a:t>and </a:t>
            </a:r>
            <a:r>
              <a:rPr lang="en-US" dirty="0" smtClean="0"/>
              <a:t>the ease of </a:t>
            </a:r>
            <a:r>
              <a:rPr lang="en-US" dirty="0" err="1" smtClean="0"/>
              <a:t>i.v</a:t>
            </a:r>
            <a:r>
              <a:rPr lang="en-US" dirty="0" smtClean="0"/>
              <a:t>. access. </a:t>
            </a:r>
            <a:endParaRPr lang="en-US" dirty="0" smtClean="0"/>
          </a:p>
          <a:p>
            <a:pPr algn="just"/>
            <a:endParaRPr lang="en-US" dirty="0" smtClean="0"/>
          </a:p>
          <a:p>
            <a:pPr algn="just"/>
            <a:r>
              <a:rPr lang="en-US" dirty="0" smtClean="0"/>
              <a:t>In </a:t>
            </a:r>
            <a:r>
              <a:rPr lang="en-US" dirty="0" smtClean="0"/>
              <a:t>particular, the airway examination, including the "fingers breadth" of mouth opening, </a:t>
            </a:r>
            <a:r>
              <a:rPr lang="en-US" dirty="0" err="1" smtClean="0"/>
              <a:t>hyomental</a:t>
            </a:r>
            <a:r>
              <a:rPr lang="en-US" dirty="0" smtClean="0"/>
              <a:t> distance, and </a:t>
            </a:r>
            <a:r>
              <a:rPr lang="en-US" dirty="0" err="1" smtClean="0"/>
              <a:t>Mallampati</a:t>
            </a:r>
            <a:r>
              <a:rPr lang="en-US" dirty="0" smtClean="0"/>
              <a:t> classification, provide information regarding the potential difficulty or ease of intubation. </a:t>
            </a:r>
          </a:p>
          <a:p>
            <a:pPr algn="just"/>
            <a:endParaRPr lang="en-US" dirty="0"/>
          </a:p>
          <a:p>
            <a:pPr algn="just"/>
            <a:r>
              <a:rPr lang="en-US" dirty="0" smtClean="0"/>
              <a:t>The patient's NPO status, and presence or absence of gastric reflux or of a syndrome that significantly increases gastric volume may signal the need for a rapid sequence induction ,and similarly influences the anesthetic plan.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just"/>
            <a:r>
              <a:rPr lang="en-US" sz="1800" dirty="0" smtClean="0">
                <a:solidFill>
                  <a:srgbClr val="C00000"/>
                </a:solidFill>
              </a:rPr>
              <a:t>An anesthetic evaluation prior to surgery should include the following:</a:t>
            </a:r>
          </a:p>
          <a:p>
            <a:pPr algn="just"/>
            <a:endParaRPr lang="en-US" sz="1800" dirty="0" smtClean="0">
              <a:solidFill>
                <a:srgbClr val="C00000"/>
              </a:solidFill>
            </a:endParaRPr>
          </a:p>
          <a:p>
            <a:endParaRPr lang="en-US" dirty="0" smtClean="0"/>
          </a:p>
          <a:p>
            <a:r>
              <a:rPr lang="en-US" b="1" dirty="0" smtClean="0"/>
              <a:t>Considerations</a:t>
            </a:r>
          </a:p>
        </p:txBody>
      </p:sp>
      <p:pic>
        <p:nvPicPr>
          <p:cNvPr id="1026" name="Picture 2"/>
          <p:cNvPicPr>
            <a:picLocks noChangeAspect="1" noChangeArrowheads="1"/>
          </p:cNvPicPr>
          <p:nvPr/>
        </p:nvPicPr>
        <p:blipFill>
          <a:blip r:embed="rId2"/>
          <a:srcRect/>
          <a:stretch>
            <a:fillRect/>
          </a:stretch>
        </p:blipFill>
        <p:spPr bwMode="auto">
          <a:xfrm>
            <a:off x="1295400" y="2590800"/>
            <a:ext cx="734988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just"/>
            <a:endParaRPr lang="en-US" sz="1800" dirty="0" smtClean="0">
              <a:solidFill>
                <a:srgbClr val="C00000"/>
              </a:solidFill>
            </a:endParaRPr>
          </a:p>
          <a:p>
            <a:endParaRPr lang="en-US" dirty="0" smtClean="0"/>
          </a:p>
        </p:txBody>
      </p:sp>
      <p:sp>
        <p:nvSpPr>
          <p:cNvPr id="5" name="Rectangle 4"/>
          <p:cNvSpPr/>
          <p:nvPr/>
        </p:nvSpPr>
        <p:spPr>
          <a:xfrm>
            <a:off x="990600" y="2057400"/>
            <a:ext cx="6858000" cy="461665"/>
          </a:xfrm>
          <a:prstGeom prst="rect">
            <a:avLst/>
          </a:prstGeom>
        </p:spPr>
        <p:txBody>
          <a:bodyPr wrap="square">
            <a:spAutoFit/>
          </a:bodyPr>
          <a:lstStyle/>
          <a:p>
            <a:pPr algn="just"/>
            <a:r>
              <a:rPr lang="en-US" sz="2400" dirty="0" smtClean="0"/>
              <a:t>So this patient is ASA ?</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just"/>
            <a:endParaRPr lang="en-US" sz="1800" dirty="0" smtClean="0">
              <a:solidFill>
                <a:srgbClr val="C00000"/>
              </a:solidFill>
            </a:endParaRPr>
          </a:p>
          <a:p>
            <a:endParaRPr lang="en-US" dirty="0" smtClean="0"/>
          </a:p>
        </p:txBody>
      </p:sp>
      <p:sp>
        <p:nvSpPr>
          <p:cNvPr id="5" name="Rectangle 4"/>
          <p:cNvSpPr/>
          <p:nvPr/>
        </p:nvSpPr>
        <p:spPr>
          <a:xfrm>
            <a:off x="990600" y="2057400"/>
            <a:ext cx="6858000" cy="461665"/>
          </a:xfrm>
          <a:prstGeom prst="rect">
            <a:avLst/>
          </a:prstGeom>
        </p:spPr>
        <p:txBody>
          <a:bodyPr wrap="square">
            <a:spAutoFit/>
          </a:bodyPr>
          <a:lstStyle/>
          <a:p>
            <a:pPr algn="just"/>
            <a:r>
              <a:rPr lang="en-US" sz="2400" dirty="0" smtClean="0"/>
              <a:t>So this patient is ASA 1</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just"/>
            <a:endParaRPr lang="en-US" sz="1800" dirty="0" smtClean="0">
              <a:solidFill>
                <a:srgbClr val="C00000"/>
              </a:solidFill>
            </a:endParaRPr>
          </a:p>
          <a:p>
            <a:endParaRPr lang="en-US" dirty="0" smtClean="0"/>
          </a:p>
        </p:txBody>
      </p:sp>
      <p:sp>
        <p:nvSpPr>
          <p:cNvPr id="5" name="Rectangle 4"/>
          <p:cNvSpPr/>
          <p:nvPr/>
        </p:nvSpPr>
        <p:spPr>
          <a:xfrm>
            <a:off x="990600" y="2057400"/>
            <a:ext cx="6858000" cy="3970318"/>
          </a:xfrm>
          <a:prstGeom prst="rect">
            <a:avLst/>
          </a:prstGeom>
        </p:spPr>
        <p:txBody>
          <a:bodyPr wrap="square">
            <a:spAutoFit/>
          </a:bodyPr>
          <a:lstStyle/>
          <a:p>
            <a:pPr algn="just"/>
            <a:r>
              <a:rPr lang="en-US" sz="2400" dirty="0" smtClean="0"/>
              <a:t>So this patient is ASA 1</a:t>
            </a:r>
          </a:p>
          <a:p>
            <a:pPr algn="just"/>
            <a:endParaRPr lang="en-US" sz="2400" dirty="0" smtClean="0"/>
          </a:p>
          <a:p>
            <a:pPr algn="just"/>
            <a:endParaRPr lang="en-US" sz="2400" dirty="0" smtClean="0"/>
          </a:p>
          <a:p>
            <a:pPr algn="just"/>
            <a:r>
              <a:rPr lang="en-US" dirty="0" smtClean="0"/>
              <a:t>ASA PHYSICAL STATUS CLASSIFICATION: Addresses the extent of a patient's medical </a:t>
            </a:r>
            <a:r>
              <a:rPr lang="en-US" dirty="0" err="1" smtClean="0"/>
              <a:t>comorbidities</a:t>
            </a:r>
            <a:r>
              <a:rPr lang="en-US" dirty="0" smtClean="0"/>
              <a:t> prior to surgery as ASA I to IV. </a:t>
            </a:r>
          </a:p>
          <a:p>
            <a:endParaRPr lang="en-US" dirty="0" smtClean="0">
              <a:solidFill>
                <a:srgbClr val="C00000"/>
              </a:solidFill>
            </a:endParaRPr>
          </a:p>
          <a:p>
            <a:r>
              <a:rPr lang="en-US" dirty="0" smtClean="0">
                <a:solidFill>
                  <a:srgbClr val="C00000"/>
                </a:solidFill>
              </a:rPr>
              <a:t>This classification is a useful indicator of surgical mortality. </a:t>
            </a:r>
          </a:p>
          <a:p>
            <a:endParaRPr lang="en-US" dirty="0" smtClean="0">
              <a:solidFill>
                <a:srgbClr val="C00000"/>
              </a:solidFill>
            </a:endParaRPr>
          </a:p>
          <a:p>
            <a:r>
              <a:rPr lang="en-US" dirty="0" smtClean="0">
                <a:solidFill>
                  <a:srgbClr val="C00000"/>
                </a:solidFill>
              </a:rPr>
              <a:t>Since this patient has no medical </a:t>
            </a:r>
            <a:r>
              <a:rPr lang="en-US" dirty="0" err="1" smtClean="0">
                <a:solidFill>
                  <a:srgbClr val="C00000"/>
                </a:solidFill>
              </a:rPr>
              <a:t>comorbidities</a:t>
            </a:r>
            <a:r>
              <a:rPr lang="en-US" dirty="0" smtClean="0">
                <a:solidFill>
                  <a:srgbClr val="C00000"/>
                </a:solidFill>
              </a:rPr>
              <a:t>, he is classified as an "ASA Class 1." </a:t>
            </a:r>
          </a:p>
          <a:p>
            <a:pPr algn="just"/>
            <a:endParaRPr lang="en-US" dirty="0" smtClean="0"/>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19200" y="1905000"/>
            <a:ext cx="6400800" cy="4495800"/>
          </a:xfrm>
        </p:spPr>
        <p:txBody>
          <a:bodyPr>
            <a:normAutofit/>
          </a:bodyPr>
          <a:lstStyle/>
          <a:p>
            <a:pPr algn="just"/>
            <a:endParaRPr lang="en-US" sz="1800" dirty="0" smtClean="0">
              <a:solidFill>
                <a:srgbClr val="C00000"/>
              </a:solidFill>
            </a:endParaRPr>
          </a:p>
          <a:p>
            <a:endParaRPr lang="en-US" dirty="0" smtClean="0"/>
          </a:p>
          <a:p>
            <a:r>
              <a:rPr lang="en-US" b="1" dirty="0" smtClean="0"/>
              <a:t>AIRWAY ASSESSMENT</a:t>
            </a:r>
          </a:p>
          <a:p>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rtlCol="0">
            <a:normAutofit fontScale="90000"/>
          </a:bodyPr>
          <a:lstStyle/>
          <a:p>
            <a:pPr fontAlgn="auto">
              <a:spcAft>
                <a:spcPts val="0"/>
              </a:spcAft>
              <a:defRPr/>
            </a:pPr>
            <a:r>
              <a:rPr lang="en-US" sz="2700" dirty="0" smtClean="0"/>
              <a:t>Problem Based Learning</a:t>
            </a:r>
            <a:r>
              <a:rPr lang="en-US" dirty="0" smtClean="0"/>
              <a:t/>
            </a:r>
            <a:br>
              <a:rPr lang="en-US" dirty="0" smtClean="0"/>
            </a:br>
            <a:r>
              <a:rPr lang="en-US" dirty="0" smtClean="0"/>
              <a:t>Anesthesia for the “Healthy” Patient</a:t>
            </a:r>
          </a:p>
        </p:txBody>
      </p:sp>
      <p:pic>
        <p:nvPicPr>
          <p:cNvPr id="14339" name="Picture 2"/>
          <p:cNvPicPr>
            <a:picLocks noChangeAspect="1" noChangeArrowheads="1"/>
          </p:cNvPicPr>
          <p:nvPr/>
        </p:nvPicPr>
        <p:blipFill>
          <a:blip r:embed="rId2"/>
          <a:srcRect/>
          <a:stretch>
            <a:fillRect/>
          </a:stretch>
        </p:blipFill>
        <p:spPr bwMode="auto">
          <a:xfrm>
            <a:off x="1524000" y="4572000"/>
            <a:ext cx="6494463" cy="1914525"/>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2057400" y="2057400"/>
            <a:ext cx="5114925"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676400"/>
            <a:ext cx="6400800" cy="4800600"/>
          </a:xfrm>
        </p:spPr>
        <p:txBody>
          <a:bodyPr>
            <a:normAutofit fontScale="85000" lnSpcReduction="20000"/>
          </a:bodyPr>
          <a:lstStyle/>
          <a:p>
            <a:r>
              <a:rPr lang="en-US" dirty="0" smtClean="0"/>
              <a:t>APPROACH TO</a:t>
            </a:r>
          </a:p>
          <a:p>
            <a:r>
              <a:rPr lang="en-US" dirty="0" smtClean="0"/>
              <a:t>The "Healthy"" </a:t>
            </a:r>
            <a:r>
              <a:rPr lang="en-US" b="1" dirty="0" smtClean="0"/>
              <a:t>Patient: ASA I, </a:t>
            </a:r>
            <a:r>
              <a:rPr lang="en-US" b="1" dirty="0" err="1" smtClean="0"/>
              <a:t>Mallampati</a:t>
            </a:r>
            <a:r>
              <a:rPr lang="en-US" b="1" dirty="0" smtClean="0"/>
              <a:t> Class</a:t>
            </a:r>
          </a:p>
          <a:p>
            <a:endParaRPr lang="en-US" b="1" dirty="0" smtClean="0"/>
          </a:p>
          <a:p>
            <a:r>
              <a:rPr lang="en-US" b="1" dirty="0" smtClean="0"/>
              <a:t>DEFINITIONS</a:t>
            </a:r>
          </a:p>
          <a:p>
            <a:pPr algn="just"/>
            <a:endParaRPr lang="en-US" dirty="0" smtClean="0"/>
          </a:p>
          <a:p>
            <a:pPr algn="just"/>
            <a:r>
              <a:rPr lang="en-US" dirty="0" smtClean="0">
                <a:solidFill>
                  <a:srgbClr val="C00000"/>
                </a:solidFill>
              </a:rPr>
              <a:t>MALLAMPATI CLASSIFICATION: One of the factors predicting the difficulty of airway management and the placement of an </a:t>
            </a:r>
            <a:r>
              <a:rPr lang="en-US" dirty="0" err="1" smtClean="0">
                <a:solidFill>
                  <a:srgbClr val="C00000"/>
                </a:solidFill>
              </a:rPr>
              <a:t>endotracheal</a:t>
            </a:r>
            <a:r>
              <a:rPr lang="en-US" dirty="0" smtClean="0">
                <a:solidFill>
                  <a:srgbClr val="C00000"/>
                </a:solidFill>
              </a:rPr>
              <a:t> tube. It refers to the amount of the uvula visible when a patient's head is extended and his or her tongue protruded.</a:t>
            </a: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l"/>
            <a:r>
              <a:rPr lang="en-US" dirty="0" smtClean="0"/>
              <a:t>- </a:t>
            </a:r>
            <a:r>
              <a:rPr lang="en-US" dirty="0" smtClean="0">
                <a:solidFill>
                  <a:srgbClr val="C00000"/>
                </a:solidFill>
              </a:rPr>
              <a:t>How are a patient's general medical condition, and his risk for difficult airway management classified?</a:t>
            </a:r>
          </a:p>
          <a:p>
            <a:pPr algn="l"/>
            <a:endParaRPr lang="en-US" dirty="0"/>
          </a:p>
          <a:p>
            <a:pPr algn="l"/>
            <a:r>
              <a:rPr lang="en-US" dirty="0" smtClean="0"/>
              <a:t>- </a:t>
            </a:r>
            <a:r>
              <a:rPr lang="en-US" dirty="0" smtClean="0">
                <a:solidFill>
                  <a:srgbClr val="C00000"/>
                </a:solidFill>
              </a:rPr>
              <a:t>Which components of a pre-anesthetic evaluation are often not included in a patient's typical history and physical examination?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rtlCol="0">
            <a:normAutofit fontScale="90000"/>
          </a:bodyPr>
          <a:lstStyle/>
          <a:p>
            <a:pPr fontAlgn="auto">
              <a:spcAft>
                <a:spcPts val="0"/>
              </a:spcAft>
              <a:defRPr/>
            </a:pPr>
            <a:r>
              <a:rPr lang="en-US" sz="2700" dirty="0" smtClean="0"/>
              <a:t>Problem Based Learning</a:t>
            </a:r>
            <a:r>
              <a:rPr lang="en-US" dirty="0" smtClean="0"/>
              <a:t/>
            </a:r>
            <a:br>
              <a:rPr lang="en-US" dirty="0" smtClean="0"/>
            </a:br>
            <a:r>
              <a:rPr lang="en-US" dirty="0" smtClean="0"/>
              <a:t>Anesthesia for the “Healthy” Patient</a:t>
            </a:r>
          </a:p>
        </p:txBody>
      </p:sp>
      <p:pic>
        <p:nvPicPr>
          <p:cNvPr id="14339" name="Picture 2"/>
          <p:cNvPicPr>
            <a:picLocks noChangeAspect="1" noChangeArrowheads="1"/>
          </p:cNvPicPr>
          <p:nvPr/>
        </p:nvPicPr>
        <p:blipFill>
          <a:blip r:embed="rId2"/>
          <a:srcRect/>
          <a:stretch>
            <a:fillRect/>
          </a:stretch>
        </p:blipFill>
        <p:spPr bwMode="auto">
          <a:xfrm>
            <a:off x="1752600" y="5029200"/>
            <a:ext cx="4891294" cy="1441921"/>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2133600" y="3200400"/>
            <a:ext cx="4030866" cy="1676400"/>
          </a:xfrm>
          <a:prstGeom prst="rect">
            <a:avLst/>
          </a:prstGeom>
          <a:noFill/>
          <a:ln w="9525">
            <a:noFill/>
            <a:miter lim="800000"/>
            <a:headEnd/>
            <a:tailEnd/>
          </a:ln>
        </p:spPr>
      </p:pic>
      <p:sp>
        <p:nvSpPr>
          <p:cNvPr id="5" name="TextBox 4"/>
          <p:cNvSpPr txBox="1"/>
          <p:nvPr/>
        </p:nvSpPr>
        <p:spPr>
          <a:xfrm>
            <a:off x="2362200" y="2057400"/>
            <a:ext cx="3571875" cy="369332"/>
          </a:xfrm>
          <a:prstGeom prst="rect">
            <a:avLst/>
          </a:prstGeom>
          <a:noFill/>
        </p:spPr>
        <p:txBody>
          <a:bodyPr wrap="none" rtlCol="0">
            <a:spAutoFit/>
          </a:bodyPr>
          <a:lstStyle/>
          <a:p>
            <a:r>
              <a:rPr lang="en-US" dirty="0" smtClean="0"/>
              <a:t>So this </a:t>
            </a:r>
            <a:r>
              <a:rPr lang="en-US" dirty="0" smtClean="0"/>
              <a:t>patient </a:t>
            </a:r>
            <a:r>
              <a:rPr lang="en-US" dirty="0" smtClean="0"/>
              <a:t>is </a:t>
            </a:r>
            <a:r>
              <a:rPr lang="en-US" dirty="0" err="1" smtClean="0"/>
              <a:t>Mallampati</a:t>
            </a:r>
            <a:r>
              <a:rPr lang="en-US" dirty="0" smtClean="0"/>
              <a:t> class?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rtlCol="0">
            <a:normAutofit fontScale="90000"/>
          </a:bodyPr>
          <a:lstStyle/>
          <a:p>
            <a:pPr fontAlgn="auto">
              <a:spcAft>
                <a:spcPts val="0"/>
              </a:spcAft>
              <a:defRPr/>
            </a:pPr>
            <a:r>
              <a:rPr lang="en-US" sz="2700" dirty="0" smtClean="0"/>
              <a:t>Problem Based Learning</a:t>
            </a:r>
            <a:r>
              <a:rPr lang="en-US" dirty="0" smtClean="0"/>
              <a:t/>
            </a:r>
            <a:br>
              <a:rPr lang="en-US" dirty="0" smtClean="0"/>
            </a:br>
            <a:r>
              <a:rPr lang="en-US" dirty="0" smtClean="0"/>
              <a:t>Anesthesia for the “Healthy” Patient</a:t>
            </a:r>
          </a:p>
        </p:txBody>
      </p:sp>
      <p:pic>
        <p:nvPicPr>
          <p:cNvPr id="14339" name="Picture 2"/>
          <p:cNvPicPr>
            <a:picLocks noChangeAspect="1" noChangeArrowheads="1"/>
          </p:cNvPicPr>
          <p:nvPr/>
        </p:nvPicPr>
        <p:blipFill>
          <a:blip r:embed="rId2"/>
          <a:srcRect/>
          <a:stretch>
            <a:fillRect/>
          </a:stretch>
        </p:blipFill>
        <p:spPr bwMode="auto">
          <a:xfrm>
            <a:off x="1752600" y="5029200"/>
            <a:ext cx="4891294" cy="1441921"/>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2133600" y="3200400"/>
            <a:ext cx="4030866" cy="1676400"/>
          </a:xfrm>
          <a:prstGeom prst="rect">
            <a:avLst/>
          </a:prstGeom>
          <a:noFill/>
          <a:ln w="9525">
            <a:noFill/>
            <a:miter lim="800000"/>
            <a:headEnd/>
            <a:tailEnd/>
          </a:ln>
        </p:spPr>
      </p:pic>
      <p:sp>
        <p:nvSpPr>
          <p:cNvPr id="5" name="TextBox 4"/>
          <p:cNvSpPr txBox="1"/>
          <p:nvPr/>
        </p:nvSpPr>
        <p:spPr>
          <a:xfrm>
            <a:off x="2362200" y="2057400"/>
            <a:ext cx="3634393" cy="369332"/>
          </a:xfrm>
          <a:prstGeom prst="rect">
            <a:avLst/>
          </a:prstGeom>
          <a:noFill/>
        </p:spPr>
        <p:txBody>
          <a:bodyPr wrap="none" rtlCol="0">
            <a:spAutoFit/>
          </a:bodyPr>
          <a:lstStyle/>
          <a:p>
            <a:r>
              <a:rPr lang="en-US" dirty="0" smtClean="0"/>
              <a:t>So this </a:t>
            </a:r>
            <a:r>
              <a:rPr lang="en-US" dirty="0" smtClean="0"/>
              <a:t>patient </a:t>
            </a:r>
            <a:r>
              <a:rPr lang="en-US" dirty="0" smtClean="0"/>
              <a:t>is </a:t>
            </a:r>
            <a:r>
              <a:rPr lang="en-US" dirty="0" err="1" smtClean="0"/>
              <a:t>Mallampati</a:t>
            </a:r>
            <a:r>
              <a:rPr lang="en-US" dirty="0" smtClean="0"/>
              <a:t> class 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0000" lnSpcReduction="20000"/>
          </a:bodyPr>
          <a:lstStyle/>
          <a:p>
            <a:endParaRPr lang="en-US" dirty="0" smtClean="0"/>
          </a:p>
          <a:p>
            <a:pPr algn="l"/>
            <a:r>
              <a:rPr lang="en-US" i="1" dirty="0"/>
              <a:t>Summary: A 52-year-old healthy patient with persistent and increasing knee pain is scheduled for an outpatient arthroscopy. His uvula is completely visible</a:t>
            </a:r>
            <a:r>
              <a:rPr lang="en-US" i="1" dirty="0" smtClean="0"/>
              <a:t>.</a:t>
            </a:r>
          </a:p>
          <a:p>
            <a:pPr algn="l"/>
            <a:endParaRPr lang="en-US" i="1" dirty="0"/>
          </a:p>
          <a:p>
            <a:pPr algn="l"/>
            <a:r>
              <a:rPr lang="en-US" dirty="0" smtClean="0">
                <a:solidFill>
                  <a:srgbClr val="C00000"/>
                </a:solidFill>
              </a:rPr>
              <a:t>A </a:t>
            </a:r>
            <a:r>
              <a:rPr lang="en-US" dirty="0">
                <a:solidFill>
                  <a:srgbClr val="C00000"/>
                </a:solidFill>
              </a:rPr>
              <a:t>patient's ASA Physical Status Classification, noted as ASA I-IV, categorizes patients according to their </a:t>
            </a:r>
            <a:r>
              <a:rPr lang="en-US" dirty="0" err="1">
                <a:solidFill>
                  <a:srgbClr val="C00000"/>
                </a:solidFill>
              </a:rPr>
              <a:t>comorbidities</a:t>
            </a:r>
            <a:r>
              <a:rPr lang="en-US" dirty="0">
                <a:solidFill>
                  <a:srgbClr val="C00000"/>
                </a:solidFill>
              </a:rPr>
              <a:t>. </a:t>
            </a:r>
            <a:endParaRPr lang="en-US" dirty="0" smtClean="0">
              <a:solidFill>
                <a:srgbClr val="C00000"/>
              </a:solidFill>
            </a:endParaRPr>
          </a:p>
          <a:p>
            <a:pPr algn="l"/>
            <a:endParaRPr lang="en-US" dirty="0"/>
          </a:p>
          <a:p>
            <a:pPr algn="l"/>
            <a:r>
              <a:rPr lang="en-US" dirty="0" smtClean="0">
                <a:solidFill>
                  <a:srgbClr val="C00000"/>
                </a:solidFill>
              </a:rPr>
              <a:t>The </a:t>
            </a:r>
            <a:r>
              <a:rPr lang="en-US" dirty="0" err="1">
                <a:solidFill>
                  <a:srgbClr val="C00000"/>
                </a:solidFill>
              </a:rPr>
              <a:t>Mallampati</a:t>
            </a:r>
            <a:r>
              <a:rPr lang="en-US" dirty="0">
                <a:solidFill>
                  <a:srgbClr val="C00000"/>
                </a:solidFill>
              </a:rPr>
              <a:t> airway classification describes the amount of a patient's uvula visible when a patient extends his neck and protrudes his tongue, and is one predictor of the risk of difficult airway management.</a:t>
            </a:r>
          </a:p>
          <a:p>
            <a:pPr algn="l"/>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just"/>
            <a:endParaRPr lang="en-US" dirty="0" smtClean="0"/>
          </a:p>
          <a:p>
            <a:pPr algn="just"/>
            <a:endParaRPr lang="en-US" sz="2600" dirty="0">
              <a:solidFill>
                <a:schemeClr val="bg1">
                  <a:lumMod val="50000"/>
                </a:schemeClr>
              </a:solidFill>
            </a:endParaRPr>
          </a:p>
          <a:p>
            <a:pPr algn="just"/>
            <a:r>
              <a:rPr lang="en-US" sz="2600" dirty="0" smtClean="0">
                <a:solidFill>
                  <a:schemeClr val="bg1">
                    <a:lumMod val="50000"/>
                  </a:schemeClr>
                </a:solidFill>
              </a:rPr>
              <a:t>The </a:t>
            </a:r>
            <a:r>
              <a:rPr lang="en-US" sz="2600" dirty="0">
                <a:solidFill>
                  <a:schemeClr val="bg1">
                    <a:lumMod val="50000"/>
                  </a:schemeClr>
                </a:solidFill>
              </a:rPr>
              <a:t>potential ease or difficulty of intubation is often addressed using the </a:t>
            </a:r>
            <a:r>
              <a:rPr lang="en-US" sz="2600" dirty="0" err="1">
                <a:solidFill>
                  <a:schemeClr val="bg1">
                    <a:lumMod val="50000"/>
                  </a:schemeClr>
                </a:solidFill>
              </a:rPr>
              <a:t>Mallampati</a:t>
            </a:r>
            <a:r>
              <a:rPr lang="en-US" sz="2600" dirty="0">
                <a:solidFill>
                  <a:schemeClr val="bg1">
                    <a:lumMod val="50000"/>
                  </a:schemeClr>
                </a:solidFill>
              </a:rPr>
              <a:t> airway classification. </a:t>
            </a:r>
            <a:endParaRPr lang="en-US" sz="2600" dirty="0" smtClean="0">
              <a:solidFill>
                <a:schemeClr val="bg1">
                  <a:lumMod val="50000"/>
                </a:schemeClr>
              </a:solidFill>
            </a:endParaRPr>
          </a:p>
          <a:p>
            <a:pPr algn="just"/>
            <a:endParaRPr lang="en-US" sz="2600" dirty="0">
              <a:solidFill>
                <a:srgbClr val="C00000"/>
              </a:solidFill>
            </a:endParaRPr>
          </a:p>
          <a:p>
            <a:pPr algn="just"/>
            <a:r>
              <a:rPr lang="en-US" sz="2600" dirty="0" smtClean="0">
                <a:solidFill>
                  <a:srgbClr val="C00000"/>
                </a:solidFill>
              </a:rPr>
              <a:t>In </a:t>
            </a:r>
            <a:r>
              <a:rPr lang="en-US" sz="2600" dirty="0">
                <a:solidFill>
                  <a:srgbClr val="C00000"/>
                </a:solidFill>
              </a:rPr>
              <a:t>this particular patient, the uvula is completely visible when the patient's head is extended and his tongue protruded </a:t>
            </a:r>
            <a:endParaRPr lang="en-US" sz="2600" dirty="0" smtClean="0">
              <a:solidFill>
                <a:srgbClr val="C00000"/>
              </a:solidFill>
            </a:endParaRPr>
          </a:p>
          <a:p>
            <a:pPr algn="just"/>
            <a:endParaRPr lang="en-US"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676400"/>
            <a:ext cx="6400800" cy="4800600"/>
          </a:xfrm>
        </p:spPr>
        <p:txBody>
          <a:bodyPr>
            <a:normAutofit/>
          </a:bodyPr>
          <a:lstStyle/>
          <a:p>
            <a:r>
              <a:rPr lang="en-US" dirty="0" smtClean="0"/>
              <a:t>APPROACH TO</a:t>
            </a:r>
          </a:p>
          <a:p>
            <a:r>
              <a:rPr lang="en-US" dirty="0" smtClean="0"/>
              <a:t>The "Healthy"" </a:t>
            </a:r>
            <a:r>
              <a:rPr lang="en-US" b="1" dirty="0" smtClean="0"/>
              <a:t>Patient: ASA I, </a:t>
            </a:r>
            <a:r>
              <a:rPr lang="en-US" b="1" dirty="0" err="1" smtClean="0"/>
              <a:t>Mallampati</a:t>
            </a:r>
            <a:r>
              <a:rPr lang="en-US" b="1" dirty="0" smtClean="0"/>
              <a:t> Class I</a:t>
            </a:r>
          </a:p>
          <a:p>
            <a:endParaRPr lang="en-US" b="1" dirty="0" smtClean="0"/>
          </a:p>
          <a:p>
            <a:r>
              <a:rPr lang="en-US" b="1" dirty="0" smtClean="0"/>
              <a:t>DEFINITIONS</a:t>
            </a:r>
          </a:p>
          <a:p>
            <a:pPr algn="just"/>
            <a:r>
              <a:rPr lang="en-US" sz="2600" dirty="0" smtClean="0"/>
              <a:t>AIRWAY PROTECTION: The ability to prevent the aspiration of gastric </a:t>
            </a:r>
            <a:r>
              <a:rPr lang="en-US" sz="2600" dirty="0" smtClean="0"/>
              <a:t>contents </a:t>
            </a:r>
            <a:r>
              <a:rPr lang="en-US" sz="2600" dirty="0" smtClean="0"/>
              <a:t>into the lungs which could cause pneumonia.</a:t>
            </a:r>
          </a:p>
          <a:p>
            <a:pPr algn="just"/>
            <a:r>
              <a:rPr lang="en-US" sz="2600" dirty="0" smtClean="0"/>
              <a:t>Lost during anesthesia</a:t>
            </a:r>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676400"/>
            <a:ext cx="6400800" cy="4800600"/>
          </a:xfrm>
        </p:spPr>
        <p:txBody>
          <a:bodyPr>
            <a:normAutofit fontScale="92500" lnSpcReduction="10000"/>
          </a:bodyPr>
          <a:lstStyle/>
          <a:p>
            <a:r>
              <a:rPr lang="en-US" dirty="0" smtClean="0"/>
              <a:t>APPROACH TO</a:t>
            </a:r>
          </a:p>
          <a:p>
            <a:r>
              <a:rPr lang="en-US" dirty="0" smtClean="0"/>
              <a:t>The "Healthy"" </a:t>
            </a:r>
            <a:r>
              <a:rPr lang="en-US" b="1" dirty="0" smtClean="0"/>
              <a:t>Patient: ASA I, </a:t>
            </a:r>
            <a:r>
              <a:rPr lang="en-US" b="1" dirty="0" err="1" smtClean="0"/>
              <a:t>Mallampati</a:t>
            </a:r>
            <a:r>
              <a:rPr lang="en-US" b="1" dirty="0" smtClean="0"/>
              <a:t> Class I</a:t>
            </a:r>
          </a:p>
          <a:p>
            <a:endParaRPr lang="en-US" b="1" dirty="0" smtClean="0"/>
          </a:p>
          <a:p>
            <a:r>
              <a:rPr lang="en-US" b="1" dirty="0" smtClean="0"/>
              <a:t>DEFINITIONS</a:t>
            </a:r>
          </a:p>
          <a:p>
            <a:pPr algn="just"/>
            <a:r>
              <a:rPr lang="en-US" sz="2600" dirty="0" smtClean="0"/>
              <a:t>AIRWAY PROTECTION: The ability to prevent the aspiration of gastric </a:t>
            </a:r>
            <a:r>
              <a:rPr lang="en-US" sz="2600" dirty="0" smtClean="0"/>
              <a:t>contents </a:t>
            </a:r>
            <a:r>
              <a:rPr lang="en-US" sz="2600" dirty="0" smtClean="0"/>
              <a:t>into the lungs which could cause pneumonia.</a:t>
            </a:r>
          </a:p>
          <a:p>
            <a:pPr algn="just"/>
            <a:r>
              <a:rPr lang="en-US" sz="2600" dirty="0" smtClean="0"/>
              <a:t>Lost during </a:t>
            </a:r>
            <a:r>
              <a:rPr lang="en-US" sz="2600" dirty="0" smtClean="0"/>
              <a:t>anesthesia</a:t>
            </a:r>
          </a:p>
          <a:p>
            <a:pPr algn="just"/>
            <a:r>
              <a:rPr lang="en-US" sz="2800" dirty="0" smtClean="0">
                <a:solidFill>
                  <a:srgbClr val="C00000"/>
                </a:solidFill>
              </a:rPr>
              <a:t>He has not had anything to eat or drink since midnight, so he can be considered as "NPO." </a:t>
            </a:r>
          </a:p>
          <a:p>
            <a:pPr algn="just"/>
            <a:endParaRPr lang="en-US" sz="2600" dirty="0" smtClean="0"/>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3733800"/>
          </a:xfrm>
        </p:spPr>
        <p:txBody>
          <a:bodyPr>
            <a:normAutofit fontScale="92500" lnSpcReduction="20000"/>
          </a:bodyPr>
          <a:lstStyle/>
          <a:p>
            <a:pPr algn="l"/>
            <a:endParaRPr lang="en-US" dirty="0" smtClean="0"/>
          </a:p>
          <a:p>
            <a:pPr algn="l"/>
            <a:r>
              <a:rPr lang="en-US" sz="2600" b="1" dirty="0" smtClean="0">
                <a:solidFill>
                  <a:srgbClr val="C00000"/>
                </a:solidFill>
              </a:rPr>
              <a:t>Considerations</a:t>
            </a:r>
            <a:endParaRPr lang="en-US" sz="2600" b="1" dirty="0">
              <a:solidFill>
                <a:srgbClr val="C00000"/>
              </a:solidFill>
            </a:endParaRPr>
          </a:p>
          <a:p>
            <a:pPr algn="l"/>
            <a:r>
              <a:rPr lang="en-US" sz="2600" dirty="0" smtClean="0">
                <a:solidFill>
                  <a:srgbClr val="C00000"/>
                </a:solidFill>
              </a:rPr>
              <a:t>Thus, this patient is anticipated to pose little or no difficulty with airway management and his airway is classed as </a:t>
            </a:r>
            <a:r>
              <a:rPr lang="en-US" sz="2600" dirty="0" err="1" smtClean="0">
                <a:solidFill>
                  <a:srgbClr val="C00000"/>
                </a:solidFill>
              </a:rPr>
              <a:t>Mallampati</a:t>
            </a:r>
            <a:r>
              <a:rPr lang="en-US" sz="2600" dirty="0" smtClean="0">
                <a:solidFill>
                  <a:srgbClr val="C00000"/>
                </a:solidFill>
              </a:rPr>
              <a:t> Class 1. </a:t>
            </a:r>
          </a:p>
          <a:p>
            <a:pPr algn="l"/>
            <a:endParaRPr lang="en-US" sz="2600" dirty="0">
              <a:solidFill>
                <a:srgbClr val="C00000"/>
              </a:solidFill>
            </a:endParaRPr>
          </a:p>
          <a:p>
            <a:pPr algn="l"/>
            <a:r>
              <a:rPr lang="en-US" sz="2600" dirty="0" smtClean="0">
                <a:solidFill>
                  <a:srgbClr val="C00000"/>
                </a:solidFill>
              </a:rPr>
              <a:t>Since he is undergoing a quick procedure such as an arthroscopy, a general anesthetic would provide the fastest recovery with few complications.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676400"/>
            <a:ext cx="6400800" cy="533400"/>
          </a:xfrm>
        </p:spPr>
        <p:txBody>
          <a:bodyPr>
            <a:normAutofit fontScale="92500" lnSpcReduction="10000"/>
          </a:bodyPr>
          <a:lstStyle/>
          <a:p>
            <a:r>
              <a:rPr lang="en-US" dirty="0" smtClean="0"/>
              <a:t>“Stages” of Anesthesia</a:t>
            </a:r>
            <a:endParaRPr lang="en-US" dirty="0" smtClean="0"/>
          </a:p>
        </p:txBody>
      </p:sp>
      <p:pic>
        <p:nvPicPr>
          <p:cNvPr id="5122" name="Picture 2"/>
          <p:cNvPicPr>
            <a:picLocks noChangeAspect="1" noChangeArrowheads="1"/>
          </p:cNvPicPr>
          <p:nvPr/>
        </p:nvPicPr>
        <p:blipFill>
          <a:blip r:embed="rId2"/>
          <a:srcRect/>
          <a:stretch>
            <a:fillRect/>
          </a:stretch>
        </p:blipFill>
        <p:spPr bwMode="auto">
          <a:xfrm>
            <a:off x="1600200" y="2209800"/>
            <a:ext cx="5921357"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2362200"/>
          </a:xfrm>
        </p:spPr>
        <p:txBody>
          <a:bodyPr>
            <a:normAutofit fontScale="70000" lnSpcReduction="20000"/>
          </a:bodyPr>
          <a:lstStyle/>
          <a:p>
            <a:pPr algn="just"/>
            <a:r>
              <a:rPr lang="en-US" dirty="0" smtClean="0"/>
              <a:t>The anesthetic plan should allow for a rapid return of mental function, and especially in the case of outpatients, recovery of psychomotor skills prior to discharge, as well as to minimize complications. Patients must be able to walk (if they could walk prior to the procedure), be medically stable, and free of pain, and nausea or vomiting prior to discharge from the hospital.</a:t>
            </a:r>
          </a:p>
          <a:p>
            <a:pPr algn="just"/>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752600"/>
            <a:ext cx="6400800" cy="4953000"/>
          </a:xfrm>
        </p:spPr>
        <p:txBody>
          <a:bodyPr>
            <a:normAutofit fontScale="62500" lnSpcReduction="20000"/>
          </a:bodyPr>
          <a:lstStyle/>
          <a:p>
            <a:pPr algn="just"/>
            <a:r>
              <a:rPr lang="en-US" dirty="0" smtClean="0"/>
              <a:t>Prior to the induction of anesthesia, monitors are placed including </a:t>
            </a:r>
            <a:endParaRPr lang="en-US" dirty="0" smtClean="0"/>
          </a:p>
          <a:p>
            <a:pPr algn="just"/>
            <a:r>
              <a:rPr lang="en-US" dirty="0" smtClean="0"/>
              <a:t>a </a:t>
            </a:r>
            <a:r>
              <a:rPr lang="en-US" dirty="0" smtClean="0"/>
              <a:t>blood pressure cuff, </a:t>
            </a:r>
            <a:endParaRPr lang="en-US" dirty="0" smtClean="0"/>
          </a:p>
          <a:p>
            <a:pPr algn="just"/>
            <a:r>
              <a:rPr lang="en-US" dirty="0" smtClean="0"/>
              <a:t>an </a:t>
            </a:r>
            <a:r>
              <a:rPr lang="en-US" dirty="0" smtClean="0"/>
              <a:t>electrocardiogram, </a:t>
            </a:r>
            <a:endParaRPr lang="en-US" dirty="0" smtClean="0"/>
          </a:p>
          <a:p>
            <a:pPr algn="just"/>
            <a:r>
              <a:rPr lang="en-US" dirty="0" smtClean="0"/>
              <a:t>a </a:t>
            </a:r>
            <a:r>
              <a:rPr lang="en-US" dirty="0" smtClean="0"/>
              <a:t>pulse </a:t>
            </a:r>
            <a:r>
              <a:rPr lang="en-US" dirty="0" err="1" smtClean="0"/>
              <a:t>oximeter</a:t>
            </a:r>
            <a:r>
              <a:rPr lang="en-US" dirty="0" smtClean="0"/>
              <a:t>, </a:t>
            </a:r>
            <a:endParaRPr lang="en-US" dirty="0" smtClean="0"/>
          </a:p>
          <a:p>
            <a:pPr algn="just"/>
            <a:r>
              <a:rPr lang="en-US" dirty="0" smtClean="0"/>
              <a:t>a </a:t>
            </a:r>
            <a:r>
              <a:rPr lang="en-US" dirty="0" err="1" smtClean="0"/>
              <a:t>capnograph</a:t>
            </a:r>
            <a:r>
              <a:rPr lang="en-US" dirty="0" smtClean="0"/>
              <a:t> (which monitors end-tidal CO</a:t>
            </a:r>
            <a:r>
              <a:rPr lang="en-US" baseline="-25000" dirty="0" smtClean="0"/>
              <a:t>2</a:t>
            </a:r>
            <a:r>
              <a:rPr lang="en-US" dirty="0" smtClean="0"/>
              <a:t> detecting any deficit in ventilation or metabolism or elimination of CO</a:t>
            </a:r>
            <a:r>
              <a:rPr lang="en-US" baseline="-25000" dirty="0" smtClean="0"/>
              <a:t>2</a:t>
            </a:r>
            <a:r>
              <a:rPr lang="en-US" dirty="0" smtClean="0"/>
              <a:t>),</a:t>
            </a:r>
          </a:p>
          <a:p>
            <a:pPr algn="just"/>
            <a:r>
              <a:rPr lang="en-US" dirty="0" smtClean="0"/>
              <a:t>an </a:t>
            </a:r>
            <a:r>
              <a:rPr lang="en-US" dirty="0" smtClean="0"/>
              <a:t>oxygen analyzer in the breathing circuit (which confirms the continuous flow of oxygen</a:t>
            </a:r>
            <a:r>
              <a:rPr lang="en-US" dirty="0" smtClean="0"/>
              <a:t>).</a:t>
            </a:r>
          </a:p>
          <a:p>
            <a:pPr algn="just"/>
            <a:endParaRPr lang="en-US" dirty="0" smtClean="0"/>
          </a:p>
          <a:p>
            <a:pPr algn="just"/>
            <a:r>
              <a:rPr lang="en-US" dirty="0" smtClean="0"/>
              <a:t>Anesthesia is most frequently </a:t>
            </a:r>
            <a:r>
              <a:rPr lang="en-US" i="1" dirty="0" smtClean="0"/>
              <a:t>induced using an intravenous anesthetic such as </a:t>
            </a:r>
            <a:r>
              <a:rPr lang="en-US" i="1" dirty="0" err="1" smtClean="0"/>
              <a:t>propofol</a:t>
            </a:r>
            <a:r>
              <a:rPr lang="en-US" i="1" dirty="0" smtClean="0"/>
              <a:t>, </a:t>
            </a:r>
            <a:r>
              <a:rPr lang="en-US" i="1" dirty="0" err="1" smtClean="0"/>
              <a:t>etomidate</a:t>
            </a:r>
            <a:r>
              <a:rPr lang="en-US" i="1" dirty="0" smtClean="0"/>
              <a:t>, or sodium thiopental. </a:t>
            </a:r>
          </a:p>
          <a:p>
            <a:pPr algn="just"/>
            <a:r>
              <a:rPr lang="en-US" i="1" dirty="0" smtClean="0"/>
              <a:t>Patients perceive intravenous anesthetics as a pleasant way to go to sleep, and these agents rapidly render the patient </a:t>
            </a:r>
            <a:r>
              <a:rPr lang="en-US" i="1" dirty="0" smtClean="0"/>
              <a:t>unconscious</a:t>
            </a:r>
            <a:endParaRPr lang="en-US"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92500" lnSpcReduction="20000"/>
          </a:bodyPr>
          <a:lstStyle/>
          <a:p>
            <a:endParaRPr lang="en-US" dirty="0" smtClean="0"/>
          </a:p>
          <a:p>
            <a:pPr algn="l"/>
            <a:r>
              <a:rPr lang="en-US" i="1" dirty="0">
                <a:solidFill>
                  <a:srgbClr val="C00000"/>
                </a:solidFill>
              </a:rPr>
              <a:t>Summary: A 52-year-old healthy patient with persistent and increasing knee pain is scheduled for an outpatient arthroscopy. His uvula is completely visible</a:t>
            </a:r>
            <a:r>
              <a:rPr lang="en-US" i="1" dirty="0" smtClean="0">
                <a:solidFill>
                  <a:srgbClr val="C00000"/>
                </a:solidFill>
              </a:rPr>
              <a:t>.</a:t>
            </a:r>
          </a:p>
          <a:p>
            <a:pPr algn="l"/>
            <a:endParaRPr lang="en-US" i="1" dirty="0">
              <a:solidFill>
                <a:srgbClr val="C00000"/>
              </a:solidFill>
            </a:endParaRPr>
          </a:p>
          <a:p>
            <a:pPr algn="l"/>
            <a:r>
              <a:rPr lang="en-US" dirty="0" smtClean="0">
                <a:solidFill>
                  <a:srgbClr val="C00000"/>
                </a:solidFill>
              </a:rPr>
              <a:t>How to evaluate the anesthetic risk of this patient?</a:t>
            </a:r>
          </a:p>
          <a:p>
            <a:pPr algn="l"/>
            <a:r>
              <a:rPr lang="en-US" dirty="0" smtClean="0">
                <a:solidFill>
                  <a:srgbClr val="C00000"/>
                </a:solidFill>
              </a:rPr>
              <a:t>What should be included in the preoperative evaluation?</a:t>
            </a:r>
          </a:p>
          <a:p>
            <a:pPr algn="l"/>
            <a:endParaRPr lang="en-US" dirty="0" smtClean="0">
              <a:solidFill>
                <a:srgbClr val="C00000"/>
              </a:solidFill>
            </a:endParaRPr>
          </a:p>
          <a:p>
            <a:pPr algn="l"/>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7500" lnSpcReduction="20000"/>
          </a:bodyPr>
          <a:lstStyle/>
          <a:p>
            <a:pPr algn="just"/>
            <a:r>
              <a:rPr lang="en-US" dirty="0" smtClean="0"/>
              <a:t>Once anesthesia is induced , the oral and pharyngeal muscles lose tone and the patient's airway often begins to obstruct</a:t>
            </a:r>
            <a:r>
              <a:rPr lang="en-US" dirty="0" smtClean="0"/>
              <a:t>.</a:t>
            </a:r>
          </a:p>
          <a:p>
            <a:pPr algn="just"/>
            <a:r>
              <a:rPr lang="en-US" dirty="0" smtClean="0"/>
              <a:t> </a:t>
            </a:r>
            <a:endParaRPr lang="en-US" dirty="0"/>
          </a:p>
          <a:p>
            <a:pPr algn="just"/>
            <a:r>
              <a:rPr lang="en-US" dirty="0" smtClean="0"/>
              <a:t>The airway can be managed by tilting the head back and moving the jaw forward at the angle of the mandible until the airway is patent. </a:t>
            </a:r>
            <a:endParaRPr lang="en-US" dirty="0" smtClean="0"/>
          </a:p>
          <a:p>
            <a:pPr algn="just"/>
            <a:endParaRPr lang="en-US" dirty="0" smtClean="0"/>
          </a:p>
          <a:p>
            <a:pPr algn="just"/>
            <a:r>
              <a:rPr lang="en-US" dirty="0" smtClean="0"/>
              <a:t>An oral airway may be helpful in preventing the tongue from obstructing the pharynx, or it may not be necessary. Induction can also be accomplished with inhalational anesthetics, and with the newer agents, can be quite pleasant. </a:t>
            </a:r>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62500" lnSpcReduction="20000"/>
          </a:bodyPr>
          <a:lstStyle/>
          <a:p>
            <a:pPr algn="just"/>
            <a:r>
              <a:rPr lang="en-US" dirty="0"/>
              <a:t>Anesthesia is typically </a:t>
            </a:r>
            <a:r>
              <a:rPr lang="en-US" i="1" dirty="0"/>
              <a:t>maintained with an inhalation agent such as </a:t>
            </a:r>
            <a:r>
              <a:rPr lang="en-US" i="1" dirty="0" err="1"/>
              <a:t>desflurane</a:t>
            </a:r>
            <a:r>
              <a:rPr lang="en-US" i="1" dirty="0"/>
              <a:t> or </a:t>
            </a:r>
            <a:r>
              <a:rPr lang="en-US" i="1" dirty="0" err="1"/>
              <a:t>sevoflurane</a:t>
            </a:r>
            <a:r>
              <a:rPr lang="en-US" i="1" dirty="0"/>
              <a:t>, or with an intravenous infusion of </a:t>
            </a:r>
            <a:r>
              <a:rPr lang="en-US" i="1" dirty="0" err="1"/>
              <a:t>propofol</a:t>
            </a:r>
            <a:r>
              <a:rPr lang="en-US" i="1" dirty="0"/>
              <a:t>. </a:t>
            </a:r>
            <a:endParaRPr lang="en-US" i="1" dirty="0" smtClean="0"/>
          </a:p>
          <a:p>
            <a:pPr algn="just"/>
            <a:endParaRPr lang="en-US" i="1" dirty="0"/>
          </a:p>
          <a:p>
            <a:pPr algn="just"/>
            <a:r>
              <a:rPr lang="en-US" i="1" dirty="0" smtClean="0"/>
              <a:t>Oxygen </a:t>
            </a:r>
            <a:r>
              <a:rPr lang="en-US" i="1" dirty="0"/>
              <a:t>and inhalation anesthetics are administered with a mask or through airway device such as a laryngeal mask airway (LMA) or an </a:t>
            </a:r>
            <a:r>
              <a:rPr lang="en-US" i="1" dirty="0" err="1"/>
              <a:t>endotracheal</a:t>
            </a:r>
            <a:r>
              <a:rPr lang="en-US" i="1" dirty="0"/>
              <a:t> tube. It should be noted that after a period of 2 hours, pressure on nerves from a mask may cause nerve palsies involving small branches of the facial nerves, particularly in the </a:t>
            </a:r>
            <a:r>
              <a:rPr lang="en-US" i="1" dirty="0" err="1" smtClean="0"/>
              <a:t>perioral</a:t>
            </a:r>
            <a:r>
              <a:rPr lang="en-US" i="1" dirty="0" smtClean="0"/>
              <a:t> </a:t>
            </a:r>
            <a:r>
              <a:rPr lang="en-US" i="1" dirty="0"/>
              <a:t>region, potentially yielding hyperesthesia or analgesia on the face. </a:t>
            </a:r>
            <a:endParaRPr lang="en-US" i="1" dirty="0" smtClean="0"/>
          </a:p>
          <a:p>
            <a:pPr algn="just"/>
            <a:endParaRPr lang="en-US" i="1" dirty="0" smtClean="0"/>
          </a:p>
          <a:p>
            <a:pPr algn="just"/>
            <a:r>
              <a:rPr lang="en-US" i="1" dirty="0" smtClean="0"/>
              <a:t>The </a:t>
            </a:r>
            <a:r>
              <a:rPr lang="en-US" i="1" dirty="0"/>
              <a:t>laryngeal mask airway can similarly cause pressure on the recurrent </a:t>
            </a:r>
            <a:r>
              <a:rPr lang="en-US" i="1" dirty="0" err="1"/>
              <a:t>larynzeal</a:t>
            </a:r>
            <a:r>
              <a:rPr lang="en-US" i="1" dirty="0"/>
              <a:t> nerves, leading to (usually transient) vocal cord paralysis</a:t>
            </a:r>
            <a:r>
              <a:rPr lang="en-US" i="1" dirty="0" smtClean="0"/>
              <a:t>.</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endParaRPr lang="en-US" dirty="0" smtClean="0"/>
          </a:p>
        </p:txBody>
      </p:sp>
      <p:pic>
        <p:nvPicPr>
          <p:cNvPr id="6146" name="Picture 2"/>
          <p:cNvPicPr>
            <a:picLocks noChangeAspect="1" noChangeArrowheads="1"/>
          </p:cNvPicPr>
          <p:nvPr/>
        </p:nvPicPr>
        <p:blipFill>
          <a:blip r:embed="rId2"/>
          <a:srcRect/>
          <a:stretch>
            <a:fillRect/>
          </a:stretch>
        </p:blipFill>
        <p:spPr bwMode="auto">
          <a:xfrm>
            <a:off x="1066800" y="2743200"/>
            <a:ext cx="6989886" cy="227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3581400"/>
          </a:xfrm>
        </p:spPr>
        <p:txBody>
          <a:bodyPr>
            <a:normAutofit fontScale="92500"/>
          </a:bodyPr>
          <a:lstStyle/>
          <a:p>
            <a:pPr algn="just"/>
            <a:r>
              <a:rPr lang="en-US" sz="2400" dirty="0" smtClean="0"/>
              <a:t>Unlike a mask or laryngeal mask airway, the placement of an </a:t>
            </a:r>
            <a:r>
              <a:rPr lang="en-US" sz="2400" dirty="0" err="1" smtClean="0"/>
              <a:t>endotracheal</a:t>
            </a:r>
            <a:r>
              <a:rPr lang="en-US" sz="2400" dirty="0" smtClean="0"/>
              <a:t> tube usually requires paralyzing a patient with a neuromuscular blocker. </a:t>
            </a:r>
          </a:p>
          <a:p>
            <a:pPr algn="just"/>
            <a:endParaRPr lang="en-US" sz="2400" dirty="0"/>
          </a:p>
          <a:p>
            <a:pPr algn="just"/>
            <a:r>
              <a:rPr lang="en-US" sz="2400" dirty="0" smtClean="0"/>
              <a:t>Since paralysis removes the patient's </a:t>
            </a:r>
            <a:r>
              <a:rPr lang="en-US" sz="2400" baseline="30000" dirty="0" smtClean="0"/>
              <a:t>`</a:t>
            </a:r>
            <a:r>
              <a:rPr lang="en-US" sz="2400" dirty="0" smtClean="0"/>
              <a:t>ability to breathe, and since intubation requires the mechanical instrumentation of the pharynx and trachea (which can lead to complications), intubation is only performed when there is an indication. </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3505200"/>
          </a:xfrm>
        </p:spPr>
        <p:txBody>
          <a:bodyPr>
            <a:normAutofit fontScale="77500" lnSpcReduction="20000"/>
          </a:bodyPr>
          <a:lstStyle/>
          <a:p>
            <a:pPr algn="just"/>
            <a:r>
              <a:rPr lang="en-US" dirty="0" smtClean="0"/>
              <a:t>The maintenance of anesthesia is often supplemented with an opiate to reduce pain during and after surgery. </a:t>
            </a:r>
          </a:p>
          <a:p>
            <a:pPr algn="just"/>
            <a:endParaRPr lang="en-US" dirty="0"/>
          </a:p>
          <a:p>
            <a:pPr algn="just"/>
            <a:r>
              <a:rPr lang="en-US" dirty="0" smtClean="0"/>
              <a:t>This in turn facilitates a reduction in the amount of anesthetic that is required. This patient, for example, would receive </a:t>
            </a:r>
            <a:r>
              <a:rPr lang="en-US" dirty="0" err="1" smtClean="0"/>
              <a:t>desflurane</a:t>
            </a:r>
            <a:r>
              <a:rPr lang="en-US" dirty="0" smtClean="0"/>
              <a:t> as the inhalation agent, 0</a:t>
            </a:r>
            <a:r>
              <a:rPr lang="en-US" baseline="-25000" dirty="0" smtClean="0"/>
              <a:t>2</a:t>
            </a:r>
            <a:r>
              <a:rPr lang="en-US" dirty="0" smtClean="0"/>
              <a:t>, and a small amount of </a:t>
            </a:r>
            <a:r>
              <a:rPr lang="en-US" dirty="0" err="1" smtClean="0"/>
              <a:t>fentanyl</a:t>
            </a:r>
            <a:r>
              <a:rPr lang="en-US" dirty="0" smtClean="0"/>
              <a:t> </a:t>
            </a:r>
            <a:r>
              <a:rPr lang="en-US" dirty="0" smtClean="0"/>
              <a:t>, and may be </a:t>
            </a:r>
            <a:r>
              <a:rPr lang="en-US" dirty="0" smtClean="0"/>
              <a:t>added </a:t>
            </a:r>
            <a:r>
              <a:rPr lang="en-US" dirty="0" smtClean="0"/>
              <a:t>near the end of the procedure to minimize postoperative pain.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1981200"/>
          </a:xfrm>
        </p:spPr>
        <p:txBody>
          <a:bodyPr>
            <a:normAutofit fontScale="85000" lnSpcReduction="20000"/>
          </a:bodyPr>
          <a:lstStyle/>
          <a:p>
            <a:pPr algn="just"/>
            <a:r>
              <a:rPr lang="en-US" dirty="0" smtClean="0"/>
              <a:t>As wound closure begins, the anesthetic agent is discontinued. </a:t>
            </a:r>
          </a:p>
          <a:p>
            <a:pPr algn="just"/>
            <a:r>
              <a:rPr lang="en-US" i="1" dirty="0" smtClean="0"/>
              <a:t>Emergence begins, and the patient is allowed to awaken.</a:t>
            </a:r>
          </a:p>
          <a:p>
            <a:pPr algn="just"/>
            <a:r>
              <a:rPr lang="en-US" i="1"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0000" lnSpcReduction="20000"/>
          </a:bodyPr>
          <a:lstStyle/>
          <a:p>
            <a:r>
              <a:rPr lang="en-US" b="1" dirty="0" smtClean="0"/>
              <a:t>CLINICAL SUMMARY</a:t>
            </a:r>
          </a:p>
          <a:p>
            <a:pPr algn="l"/>
            <a:r>
              <a:rPr lang="en-US" dirty="0" smtClean="0"/>
              <a:t>This healthy man undergoing an arthroscopy will be monitored with a blood pressure cuff, electrocardiogram, pulse </a:t>
            </a:r>
            <a:r>
              <a:rPr lang="en-US" dirty="0" err="1" smtClean="0"/>
              <a:t>oximeter</a:t>
            </a:r>
            <a:r>
              <a:rPr lang="en-US" dirty="0" smtClean="0"/>
              <a:t>, end-tidal CO</a:t>
            </a:r>
            <a:r>
              <a:rPr lang="en-US" baseline="-25000" dirty="0" smtClean="0"/>
              <a:t>2</a:t>
            </a:r>
            <a:r>
              <a:rPr lang="en-US" dirty="0" smtClean="0"/>
              <a:t> monitor (</a:t>
            </a:r>
            <a:r>
              <a:rPr lang="en-US" dirty="0" err="1" smtClean="0"/>
              <a:t>capnograph</a:t>
            </a:r>
            <a:r>
              <a:rPr lang="en-US" dirty="0" smtClean="0"/>
              <a:t>), and a circuit oxygen analyzer. </a:t>
            </a:r>
          </a:p>
          <a:p>
            <a:pPr algn="l"/>
            <a:endParaRPr lang="en-US" dirty="0" smtClean="0"/>
          </a:p>
          <a:p>
            <a:pPr algn="l"/>
            <a:r>
              <a:rPr lang="en-US" dirty="0" smtClean="0"/>
              <a:t>His anesthetic will be induced with </a:t>
            </a:r>
            <a:r>
              <a:rPr lang="en-US" dirty="0" err="1" smtClean="0"/>
              <a:t>propofol</a:t>
            </a:r>
            <a:r>
              <a:rPr lang="en-US" dirty="0" smtClean="0"/>
              <a:t>, a laryngeal mask placed, and his anesthetic maintained with </a:t>
            </a:r>
            <a:r>
              <a:rPr lang="en-US" dirty="0" err="1" smtClean="0"/>
              <a:t>desflurane</a:t>
            </a:r>
            <a:r>
              <a:rPr lang="en-US" dirty="0" smtClean="0"/>
              <a:t> including a small amount of opiate at the end of the case.</a:t>
            </a:r>
          </a:p>
          <a:p>
            <a:pPr algn="l"/>
            <a:endParaRPr lang="en-US" dirty="0" smtClean="0"/>
          </a:p>
          <a:p>
            <a:pPr algn="l"/>
            <a:r>
              <a:rPr lang="en-US" dirty="0" smtClean="0"/>
              <a:t>Once he awakens and can respond to commands the laryngeal mask will be removed.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55000" lnSpcReduction="20000"/>
          </a:bodyPr>
          <a:lstStyle/>
          <a:p>
            <a:pPr algn="l"/>
            <a:r>
              <a:rPr lang="en-US" dirty="0"/>
              <a:t>Comprehension Questions</a:t>
            </a:r>
          </a:p>
          <a:p>
            <a:pPr algn="l"/>
            <a:r>
              <a:rPr lang="en-US" dirty="0"/>
              <a:t>10.1. A 32-year-old woman is scheduled for a laparoscopic tubal ligation. A surgical admission history and physical, and pre-anesthesia evaluation are performed. The patient's personal and family history of problems with anesthesia (</a:t>
            </a:r>
            <a:r>
              <a:rPr lang="en-US" dirty="0" err="1"/>
              <a:t>ie</a:t>
            </a:r>
            <a:r>
              <a:rPr lang="en-US" dirty="0"/>
              <a:t>, malignant hyperthermia or </a:t>
            </a:r>
            <a:r>
              <a:rPr lang="en-US" dirty="0" err="1"/>
              <a:t>pseudocholinesterase</a:t>
            </a:r>
            <a:r>
              <a:rPr lang="en-US" dirty="0"/>
              <a:t> deficiency), her NPO status, the presence or absence of gastric reflux, and medications taken on the day of surgery are elicited. Which of the following should also be included in her preoperative management?</a:t>
            </a:r>
          </a:p>
          <a:p>
            <a:pPr algn="l"/>
            <a:r>
              <a:rPr lang="en-US" dirty="0" smtClean="0"/>
              <a:t>A. An </a:t>
            </a:r>
            <a:r>
              <a:rPr lang="en-US" dirty="0"/>
              <a:t>abdominal examination, noting any tenderness and/or</a:t>
            </a:r>
          </a:p>
          <a:p>
            <a:pPr algn="l"/>
            <a:r>
              <a:rPr lang="en-US" dirty="0"/>
              <a:t>rebound.</a:t>
            </a:r>
          </a:p>
          <a:p>
            <a:pPr algn="l"/>
            <a:r>
              <a:rPr lang="en-US" dirty="0" smtClean="0"/>
              <a:t>B. An </a:t>
            </a:r>
            <a:r>
              <a:rPr lang="en-US" dirty="0"/>
              <a:t>electrocardiogram and chest x-ray.</a:t>
            </a:r>
          </a:p>
          <a:p>
            <a:pPr algn="l"/>
            <a:r>
              <a:rPr lang="en-US" dirty="0" smtClean="0"/>
              <a:t>C. An </a:t>
            </a:r>
            <a:r>
              <a:rPr lang="en-US" dirty="0"/>
              <a:t>airway examination including the degree of mouth opening and neck range of motion.</a:t>
            </a:r>
          </a:p>
          <a:p>
            <a:pPr algn="l"/>
            <a:r>
              <a:rPr lang="en-US" dirty="0" smtClean="0"/>
              <a:t>D. A </a:t>
            </a:r>
            <a:r>
              <a:rPr lang="en-US" dirty="0"/>
              <a:t>prescription for postoperative analgesics.</a:t>
            </a:r>
          </a:p>
          <a:p>
            <a:pPr algn="l"/>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0000" lnSpcReduction="20000"/>
          </a:bodyPr>
          <a:lstStyle/>
          <a:p>
            <a:r>
              <a:rPr lang="en-US" b="1" dirty="0"/>
              <a:t>ANSWERS</a:t>
            </a:r>
          </a:p>
          <a:p>
            <a:pPr algn="just"/>
            <a:r>
              <a:rPr lang="en-US" dirty="0"/>
              <a:t> 10.1. C. </a:t>
            </a:r>
            <a:endParaRPr lang="en-US" dirty="0" smtClean="0"/>
          </a:p>
          <a:p>
            <a:pPr algn="just"/>
            <a:r>
              <a:rPr lang="en-US" dirty="0" smtClean="0"/>
              <a:t>An </a:t>
            </a:r>
            <a:r>
              <a:rPr lang="en-US" dirty="0"/>
              <a:t>anesthetic evaluation includes an airway examination addressing the patient's degree of mouth opening typically expressed in "fingers breadths," and neck range of motion including flexion and extension, and side-to-side motions. </a:t>
            </a:r>
            <a:endParaRPr lang="en-US" dirty="0" smtClean="0"/>
          </a:p>
          <a:p>
            <a:pPr algn="just"/>
            <a:endParaRPr lang="en-US" dirty="0"/>
          </a:p>
          <a:p>
            <a:pPr algn="just"/>
            <a:r>
              <a:rPr lang="en-US" dirty="0" smtClean="0"/>
              <a:t>An </a:t>
            </a:r>
            <a:r>
              <a:rPr lang="en-US" dirty="0"/>
              <a:t>electrocardiogram is not necessary for young, healthy patients, and a chest x-ray is only necessary as medically indicated.</a:t>
            </a:r>
          </a:p>
          <a:p>
            <a:endParaRPr lang="en-US" dirty="0" smtClean="0"/>
          </a:p>
          <a:p>
            <a:r>
              <a:rPr lang="en-US" dirty="0" smtClean="0"/>
              <a:t> </a:t>
            </a:r>
            <a:endParaRPr lang="en-US" dirty="0"/>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7500" lnSpcReduction="20000"/>
          </a:bodyPr>
          <a:lstStyle/>
          <a:p>
            <a:pPr algn="l"/>
            <a:r>
              <a:rPr lang="en-US" dirty="0"/>
              <a:t>Comprehension Questions</a:t>
            </a:r>
          </a:p>
          <a:p>
            <a:pPr algn="l"/>
            <a:r>
              <a:rPr lang="en-US" dirty="0" smtClean="0"/>
              <a:t>10.2. A 63-year-old man presents for an elective laparoscopic </a:t>
            </a:r>
            <a:r>
              <a:rPr lang="en-US" dirty="0" err="1" smtClean="0"/>
              <a:t>cholecystectomy</a:t>
            </a:r>
            <a:r>
              <a:rPr lang="en-US" dirty="0" smtClean="0"/>
              <a:t>. He is obese, has angina unpredictably and at rest, and chronic obstructive pulmonary disease (COPD). Which of the following would be his ASA classification?</a:t>
            </a:r>
          </a:p>
          <a:p>
            <a:pPr algn="l"/>
            <a:r>
              <a:rPr lang="en-US" dirty="0" smtClean="0"/>
              <a:t>A. ASA I</a:t>
            </a:r>
          </a:p>
          <a:p>
            <a:pPr algn="l"/>
            <a:r>
              <a:rPr lang="en-US" dirty="0" smtClean="0"/>
              <a:t>B. ASA II</a:t>
            </a:r>
          </a:p>
          <a:p>
            <a:pPr algn="l"/>
            <a:r>
              <a:rPr lang="en-US" dirty="0" smtClean="0"/>
              <a:t>C. ASA III</a:t>
            </a:r>
          </a:p>
          <a:p>
            <a:pPr algn="l"/>
            <a:r>
              <a:rPr lang="en-US" dirty="0" smtClean="0"/>
              <a:t>D. ASA IV</a:t>
            </a:r>
          </a:p>
          <a:p>
            <a:pPr algn="l"/>
            <a:r>
              <a:rPr lang="en-US" dirty="0" smtClean="0"/>
              <a:t>E. ASA V</a:t>
            </a:r>
          </a:p>
          <a:p>
            <a:pPr algn="l"/>
            <a:endParaRPr lang="en-US" dirty="0" smtClean="0"/>
          </a:p>
          <a:p>
            <a:pPr algn="l"/>
            <a:endParaRPr lang="en-US" dirty="0"/>
          </a:p>
          <a:p>
            <a:pPr algn="l"/>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92500" lnSpcReduction="20000"/>
          </a:bodyPr>
          <a:lstStyle/>
          <a:p>
            <a:endParaRPr lang="en-US" dirty="0" smtClean="0"/>
          </a:p>
          <a:p>
            <a:pPr algn="l"/>
            <a:r>
              <a:rPr lang="en-US" i="1" dirty="0">
                <a:solidFill>
                  <a:srgbClr val="C00000"/>
                </a:solidFill>
              </a:rPr>
              <a:t>Summary: A 52-year-old healthy patient with persistent and increasing knee pain is scheduled for an outpatient arthroscopy. His uvula is completely visible</a:t>
            </a:r>
            <a:r>
              <a:rPr lang="en-US" i="1" dirty="0" smtClean="0">
                <a:solidFill>
                  <a:srgbClr val="C00000"/>
                </a:solidFill>
              </a:rPr>
              <a:t>.</a:t>
            </a:r>
          </a:p>
          <a:p>
            <a:pPr algn="l"/>
            <a:endParaRPr lang="en-US" i="1" dirty="0">
              <a:solidFill>
                <a:srgbClr val="C00000"/>
              </a:solidFill>
            </a:endParaRPr>
          </a:p>
          <a:p>
            <a:pPr algn="l"/>
            <a:r>
              <a:rPr lang="en-US" dirty="0" smtClean="0">
                <a:solidFill>
                  <a:srgbClr val="C00000"/>
                </a:solidFill>
              </a:rPr>
              <a:t>How to evaluate the anesthetic risk of this patient?</a:t>
            </a:r>
          </a:p>
          <a:p>
            <a:pPr algn="l"/>
            <a:r>
              <a:rPr lang="en-US" dirty="0" smtClean="0">
                <a:solidFill>
                  <a:srgbClr val="C00000"/>
                </a:solidFill>
              </a:rPr>
              <a:t>What should be included in the preoperative evaluation?</a:t>
            </a:r>
          </a:p>
          <a:p>
            <a:pPr algn="l"/>
            <a:endParaRPr lang="en-US" dirty="0" smtClean="0">
              <a:solidFill>
                <a:srgbClr val="C00000"/>
              </a:solidFill>
            </a:endParaRPr>
          </a:p>
          <a:p>
            <a:pPr algn="l"/>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b="1" dirty="0"/>
          </a:p>
        </p:txBody>
      </p:sp>
      <p:sp>
        <p:nvSpPr>
          <p:cNvPr id="3" name="Subtitle 2"/>
          <p:cNvSpPr>
            <a:spLocks noGrp="1"/>
          </p:cNvSpPr>
          <p:nvPr>
            <p:ph type="subTitle" idx="1"/>
          </p:nvPr>
        </p:nvSpPr>
        <p:spPr>
          <a:xfrm>
            <a:off x="1295400" y="1981200"/>
            <a:ext cx="6400800" cy="4495800"/>
          </a:xfrm>
        </p:spPr>
        <p:txBody>
          <a:bodyPr>
            <a:normAutofit fontScale="77500" lnSpcReduction="20000"/>
          </a:bodyPr>
          <a:lstStyle/>
          <a:p>
            <a:r>
              <a:rPr lang="en-US" b="1" dirty="0"/>
              <a:t>ANSWERS</a:t>
            </a:r>
          </a:p>
          <a:p>
            <a:pPr algn="just"/>
            <a:r>
              <a:rPr lang="en-US" dirty="0"/>
              <a:t> </a:t>
            </a:r>
            <a:r>
              <a:rPr lang="en-US" dirty="0" smtClean="0"/>
              <a:t>10.2. D. </a:t>
            </a:r>
          </a:p>
          <a:p>
            <a:pPr algn="just"/>
            <a:r>
              <a:rPr lang="en-US" dirty="0" smtClean="0"/>
              <a:t>The patient is obese, with angina unpredictably and at rest, and COPD. </a:t>
            </a:r>
          </a:p>
          <a:p>
            <a:pPr algn="just"/>
            <a:r>
              <a:rPr lang="en-US" dirty="0" smtClean="0"/>
              <a:t>His angina at rest represents a systemic disease which is unstable, and which could be life threatening. </a:t>
            </a:r>
          </a:p>
          <a:p>
            <a:pPr algn="just"/>
            <a:r>
              <a:rPr lang="en-US" dirty="0" smtClean="0"/>
              <a:t>In addition, he also has another </a:t>
            </a:r>
            <a:r>
              <a:rPr lang="en-US" dirty="0" err="1" smtClean="0"/>
              <a:t>comorbidity</a:t>
            </a:r>
            <a:r>
              <a:rPr lang="en-US" dirty="0" smtClean="0"/>
              <a:t>, COPD. His classification is ASA IV. Because this is a scheduled case, no "E" is added after the </a:t>
            </a:r>
            <a:r>
              <a:rPr lang="en-US" baseline="30000" dirty="0" smtClean="0"/>
              <a:t>"</a:t>
            </a:r>
            <a:r>
              <a:rPr lang="en-US" dirty="0" smtClean="0"/>
              <a:t>IV.</a:t>
            </a:r>
            <a:r>
              <a:rPr lang="en-US" baseline="30000" dirty="0" smtClean="0"/>
              <a:t>"</a:t>
            </a:r>
            <a:endParaRPr lang="en-US" dirty="0"/>
          </a:p>
          <a:p>
            <a:endParaRPr lang="en-US" dirty="0" smtClean="0"/>
          </a:p>
          <a:p>
            <a:r>
              <a:rPr lang="en-US" dirty="0" smtClean="0"/>
              <a:t> </a:t>
            </a:r>
            <a:endParaRPr lang="en-US" dirty="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92500" lnSpcReduction="20000"/>
          </a:bodyPr>
          <a:lstStyle/>
          <a:p>
            <a:pPr algn="l"/>
            <a:r>
              <a:rPr lang="en-US" dirty="0"/>
              <a:t>Comprehension Questions</a:t>
            </a:r>
          </a:p>
          <a:p>
            <a:pPr algn="l"/>
            <a:r>
              <a:rPr lang="en-US" dirty="0" smtClean="0"/>
              <a:t>10.3. With his neck extended, mouth open, and tongue protruded, the patient's uvula is not visible. His airway should be classed as which of the following?</a:t>
            </a:r>
          </a:p>
          <a:p>
            <a:pPr algn="l"/>
            <a:r>
              <a:rPr lang="en-US" dirty="0" smtClean="0"/>
              <a:t>A. </a:t>
            </a:r>
            <a:r>
              <a:rPr lang="en-US" dirty="0" err="1" smtClean="0"/>
              <a:t>Mallampati</a:t>
            </a:r>
            <a:r>
              <a:rPr lang="en-US" dirty="0" smtClean="0"/>
              <a:t> 1</a:t>
            </a:r>
          </a:p>
          <a:p>
            <a:pPr algn="l"/>
            <a:r>
              <a:rPr lang="en-US" dirty="0" smtClean="0"/>
              <a:t>B. </a:t>
            </a:r>
            <a:r>
              <a:rPr lang="en-US" dirty="0" err="1" smtClean="0"/>
              <a:t>Mallampati</a:t>
            </a:r>
            <a:r>
              <a:rPr lang="en-US" dirty="0" smtClean="0"/>
              <a:t> 2</a:t>
            </a:r>
          </a:p>
          <a:p>
            <a:pPr algn="l"/>
            <a:r>
              <a:rPr lang="en-US" dirty="0" smtClean="0"/>
              <a:t>C. </a:t>
            </a:r>
            <a:r>
              <a:rPr lang="en-US" dirty="0" err="1" smtClean="0"/>
              <a:t>Mallampati</a:t>
            </a:r>
            <a:r>
              <a:rPr lang="en-US" dirty="0" smtClean="0"/>
              <a:t> </a:t>
            </a:r>
            <a:r>
              <a:rPr lang="en-US" dirty="0" smtClean="0"/>
              <a:t>3</a:t>
            </a:r>
          </a:p>
          <a:p>
            <a:pPr algn="l"/>
            <a:r>
              <a:rPr lang="en-US" dirty="0" smtClean="0"/>
              <a:t>D. </a:t>
            </a:r>
            <a:r>
              <a:rPr lang="en-US" dirty="0" err="1" smtClean="0"/>
              <a:t>Mallampati</a:t>
            </a:r>
            <a:r>
              <a:rPr lang="en-US" dirty="0" smtClean="0"/>
              <a:t> 4</a:t>
            </a:r>
            <a:endParaRPr lang="en-US" dirty="0" smtClean="0"/>
          </a:p>
          <a:p>
            <a:pPr algn="l"/>
            <a:endParaRPr lang="en-US" dirty="0" smtClean="0"/>
          </a:p>
          <a:p>
            <a:pPr algn="l"/>
            <a:endParaRPr lang="en-US" dirty="0"/>
          </a:p>
          <a:p>
            <a:pPr algn="l"/>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r>
              <a:rPr lang="en-US" b="1" dirty="0"/>
              <a:t>ANSWERS</a:t>
            </a:r>
          </a:p>
          <a:p>
            <a:pPr algn="just"/>
            <a:r>
              <a:rPr lang="en-US" dirty="0"/>
              <a:t> </a:t>
            </a:r>
            <a:r>
              <a:rPr lang="en-US" dirty="0" smtClean="0"/>
              <a:t>10.3.	C. </a:t>
            </a:r>
          </a:p>
          <a:p>
            <a:pPr algn="just"/>
            <a:endParaRPr lang="en-US" dirty="0"/>
          </a:p>
          <a:p>
            <a:pPr algn="just"/>
            <a:r>
              <a:rPr lang="en-US" dirty="0" smtClean="0"/>
              <a:t>Since this patient's uvula is not visible, his airway is classed as </a:t>
            </a:r>
            <a:r>
              <a:rPr lang="en-US" dirty="0" err="1" smtClean="0"/>
              <a:t>Mallampati</a:t>
            </a:r>
            <a:r>
              <a:rPr lang="en-US" dirty="0" smtClean="0"/>
              <a:t> 3, suggesting a difficult intubation.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0000" lnSpcReduction="20000"/>
          </a:bodyPr>
          <a:lstStyle/>
          <a:p>
            <a:pPr algn="l"/>
            <a:r>
              <a:rPr lang="en-US" dirty="0" smtClean="0"/>
              <a:t>Comprehension Questions</a:t>
            </a:r>
          </a:p>
          <a:p>
            <a:pPr algn="l"/>
            <a:r>
              <a:rPr lang="en-US" dirty="0" smtClean="0"/>
              <a:t>10.4. As this patient awakens from a general anesthetic for an arthroscopy, he coughs, moves his arm, squirms on the table, and phonates when touched by the surgeon. He does not open his eyes or squeeze his hand on command. Which of the following is most accurate?</a:t>
            </a:r>
          </a:p>
          <a:p>
            <a:pPr algn="l"/>
            <a:r>
              <a:rPr lang="en-US" dirty="0" smtClean="0"/>
              <a:t>A. Movement and phonation indicate that the patient is "awake."</a:t>
            </a:r>
          </a:p>
          <a:p>
            <a:pPr algn="l"/>
            <a:r>
              <a:rPr lang="en-US" dirty="0" smtClean="0"/>
              <a:t>B. The patient is emerging from anesthesia. Since he can phonate, he can protect his airway.</a:t>
            </a:r>
          </a:p>
          <a:p>
            <a:pPr algn="l"/>
            <a:r>
              <a:rPr lang="en-US" dirty="0" smtClean="0"/>
              <a:t>C. Stage II is the stage at which the risk of complications is greatest.</a:t>
            </a:r>
          </a:p>
          <a:p>
            <a:pPr algn="l"/>
            <a:r>
              <a:rPr lang="en-US" dirty="0" smtClean="0"/>
              <a:t>D. This stage of anesthesia is observed more frequently at induction than emergence.</a:t>
            </a:r>
          </a:p>
          <a:p>
            <a:pPr algn="l"/>
            <a:endParaRPr lang="en-US" dirty="0" smtClean="0"/>
          </a:p>
          <a:p>
            <a:pPr algn="l"/>
            <a:endParaRPr lang="en-US" dirty="0"/>
          </a:p>
          <a:p>
            <a:pPr algn="l"/>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70000" lnSpcReduction="20000"/>
          </a:bodyPr>
          <a:lstStyle/>
          <a:p>
            <a:r>
              <a:rPr lang="en-US" b="1" dirty="0"/>
              <a:t>ANSWERS</a:t>
            </a:r>
          </a:p>
          <a:p>
            <a:pPr algn="just"/>
            <a:r>
              <a:rPr lang="en-US" dirty="0"/>
              <a:t> </a:t>
            </a:r>
            <a:r>
              <a:rPr lang="en-US" dirty="0" smtClean="0"/>
              <a:t> 10.4. C. </a:t>
            </a:r>
          </a:p>
          <a:p>
            <a:pPr algn="just"/>
            <a:r>
              <a:rPr lang="en-US" dirty="0" smtClean="0"/>
              <a:t>During Stage II of anesthesia, patients are </a:t>
            </a:r>
            <a:r>
              <a:rPr lang="en-US" dirty="0" err="1" smtClean="0"/>
              <a:t>hyperexcitable</a:t>
            </a:r>
            <a:r>
              <a:rPr lang="en-US" dirty="0" smtClean="0"/>
              <a:t> to external stimuli, and may phonate, move, manifest autonomic instability including arrhythmias, and cannot protect their airways. </a:t>
            </a:r>
          </a:p>
          <a:p>
            <a:pPr algn="just"/>
            <a:r>
              <a:rPr lang="en-US" dirty="0" smtClean="0"/>
              <a:t>This is the stage at</a:t>
            </a:r>
            <a:r>
              <a:rPr lang="en-US" baseline="-25000" dirty="0" smtClean="0"/>
              <a:t>,</a:t>
            </a:r>
            <a:r>
              <a:rPr lang="en-US" dirty="0" smtClean="0"/>
              <a:t> which the risk of complications is greatest. </a:t>
            </a:r>
          </a:p>
          <a:p>
            <a:pPr algn="just"/>
            <a:r>
              <a:rPr lang="en-US" dirty="0" smtClean="0"/>
              <a:t>Because of the rapidity with which patients receiving intravenous induction agents pass through Stage II, this stage of anesthesia is observed more frequently at emergence than induction. </a:t>
            </a:r>
          </a:p>
          <a:p>
            <a:pPr algn="just"/>
            <a:r>
              <a:rPr lang="en-US" dirty="0" smtClean="0"/>
              <a:t>The patient's ability to phonate is not related to his ability to protect his airway.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r>
              <a:rPr lang="en-US" b="1" dirty="0" smtClean="0"/>
              <a:t>Clinical Pearls</a:t>
            </a:r>
            <a:endParaRPr lang="en-US" b="1" dirty="0"/>
          </a:p>
          <a:p>
            <a:pPr algn="just"/>
            <a:endParaRPr lang="en-US" dirty="0" smtClean="0"/>
          </a:p>
          <a:p>
            <a:pPr algn="just"/>
            <a:r>
              <a:rPr lang="en-US" sz="2800" dirty="0" smtClean="0"/>
              <a:t>The pre-anesthetic evaluation determines the anesthetic plan. </a:t>
            </a:r>
          </a:p>
          <a:p>
            <a:pPr algn="just"/>
            <a:r>
              <a:rPr lang="en-US" sz="2800" dirty="0" smtClean="0"/>
              <a:t>Difficult intubations may often be predicted.</a:t>
            </a:r>
          </a:p>
          <a:p>
            <a:pPr algn="just"/>
            <a:r>
              <a:rPr lang="en-US" sz="2800" dirty="0" smtClean="0"/>
              <a:t>The excitement stage of anesthesia (Stage II) happens at induction and emergence.</a:t>
            </a:r>
          </a:p>
          <a:p>
            <a:pPr algn="just"/>
            <a:r>
              <a:rPr lang="en-US" sz="2800" dirty="0" smtClean="0"/>
              <a:t>Intubation requires an indication.</a:t>
            </a:r>
          </a:p>
          <a:p>
            <a:pPr algn="just"/>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lnSpcReduction="10000"/>
          </a:bodyPr>
          <a:lstStyle/>
          <a:p>
            <a:r>
              <a:rPr lang="en-US" sz="2000" b="1" dirty="0"/>
              <a:t>CLINICAL APPROACH</a:t>
            </a:r>
          </a:p>
          <a:p>
            <a:pPr algn="l"/>
            <a:endParaRPr lang="en-US" sz="2000" dirty="0" smtClean="0"/>
          </a:p>
          <a:p>
            <a:pPr algn="just"/>
            <a:r>
              <a:rPr lang="en-US" sz="2000" dirty="0" smtClean="0"/>
              <a:t>The </a:t>
            </a:r>
            <a:r>
              <a:rPr lang="en-US" sz="2000" dirty="0"/>
              <a:t>preparation for any surgical procedure includes </a:t>
            </a:r>
            <a:endParaRPr lang="en-US" sz="2000" dirty="0" smtClean="0"/>
          </a:p>
          <a:p>
            <a:pPr algn="just"/>
            <a:r>
              <a:rPr lang="en-US" sz="2000" dirty="0" smtClean="0"/>
              <a:t>a history</a:t>
            </a:r>
          </a:p>
          <a:p>
            <a:pPr algn="just"/>
            <a:r>
              <a:rPr lang="en-US" sz="2000" dirty="0" smtClean="0"/>
              <a:t>a </a:t>
            </a:r>
            <a:r>
              <a:rPr lang="en-US" sz="2000" dirty="0"/>
              <a:t>physical </a:t>
            </a:r>
            <a:r>
              <a:rPr lang="en-US" sz="2000" dirty="0" smtClean="0"/>
              <a:t>examination</a:t>
            </a:r>
          </a:p>
          <a:p>
            <a:pPr algn="just"/>
            <a:r>
              <a:rPr lang="en-US" sz="2000" dirty="0" smtClean="0"/>
              <a:t>and </a:t>
            </a:r>
            <a:r>
              <a:rPr lang="en-US" sz="2000" dirty="0"/>
              <a:t>laboratory tests </a:t>
            </a:r>
            <a:endParaRPr lang="en-US" sz="2000" dirty="0" smtClean="0"/>
          </a:p>
          <a:p>
            <a:pPr algn="just"/>
            <a:r>
              <a:rPr lang="en-US" sz="2000" dirty="0" smtClean="0"/>
              <a:t>which </a:t>
            </a:r>
            <a:r>
              <a:rPr lang="en-US" sz="2000" dirty="0"/>
              <a:t>are appropriate when considering the patient's age, medical problems, and the type of procedure. </a:t>
            </a:r>
            <a:endParaRPr lang="en-US" sz="2000" dirty="0" smtClean="0"/>
          </a:p>
          <a:p>
            <a:pPr algn="just"/>
            <a:endParaRPr lang="en-US" sz="2000" dirty="0"/>
          </a:p>
          <a:p>
            <a:pPr algn="just"/>
            <a:r>
              <a:rPr lang="en-US" sz="2000" dirty="0" smtClean="0"/>
              <a:t>In </a:t>
            </a:r>
            <a:r>
              <a:rPr lang="en-US" sz="2000" dirty="0"/>
              <a:t>addition to the typical </a:t>
            </a:r>
            <a:r>
              <a:rPr lang="en-US" sz="2000" dirty="0" err="1" smtClean="0"/>
              <a:t>presurgical</a:t>
            </a:r>
            <a:r>
              <a:rPr lang="en-US" sz="2000" dirty="0" smtClean="0"/>
              <a:t> </a:t>
            </a:r>
            <a:r>
              <a:rPr lang="en-US" sz="2000" dirty="0"/>
              <a:t>"work up," </a:t>
            </a:r>
            <a:endParaRPr lang="en-US" sz="2000" dirty="0" smtClean="0"/>
          </a:p>
          <a:p>
            <a:pPr algn="just"/>
            <a:r>
              <a:rPr lang="en-US" sz="2000" dirty="0" smtClean="0"/>
              <a:t>an </a:t>
            </a:r>
            <a:r>
              <a:rPr lang="en-US" sz="2000" dirty="0"/>
              <a:t>'anesthetic evaluation is also important prior to the administration of anesthesia—whether general, regional anesthesia, or monitored anesthesia care (local infiltration with monitoring and sedation by an anesthesia provider). </a:t>
            </a: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fontScale="62500" lnSpcReduction="20000"/>
          </a:bodyPr>
          <a:lstStyle/>
          <a:p>
            <a:endParaRPr lang="en-US" dirty="0" smtClean="0"/>
          </a:p>
          <a:p>
            <a:pPr algn="l"/>
            <a:r>
              <a:rPr lang="en-US" i="1" dirty="0"/>
              <a:t>Summary: A 52-year-old healthy patient with persistent and increasing knee pain is scheduled for an outpatient arthroscopy. His uvula is completely visible</a:t>
            </a:r>
            <a:r>
              <a:rPr lang="en-US" i="1" dirty="0" smtClean="0"/>
              <a:t>.</a:t>
            </a:r>
          </a:p>
          <a:p>
            <a:pPr algn="l"/>
            <a:endParaRPr lang="en-US" i="1" dirty="0"/>
          </a:p>
          <a:p>
            <a:pPr algn="l"/>
            <a:r>
              <a:rPr lang="en-US" dirty="0" smtClean="0">
                <a:solidFill>
                  <a:srgbClr val="C00000"/>
                </a:solidFill>
              </a:rPr>
              <a:t>C</a:t>
            </a:r>
            <a:r>
              <a:rPr lang="en-US" dirty="0" smtClean="0">
                <a:solidFill>
                  <a:srgbClr val="C00000"/>
                </a:solidFill>
              </a:rPr>
              <a:t>ategorizes </a:t>
            </a:r>
            <a:r>
              <a:rPr lang="en-US" dirty="0">
                <a:solidFill>
                  <a:srgbClr val="C00000"/>
                </a:solidFill>
              </a:rPr>
              <a:t>patients according to their </a:t>
            </a:r>
            <a:r>
              <a:rPr lang="en-US" dirty="0" err="1">
                <a:solidFill>
                  <a:srgbClr val="C00000"/>
                </a:solidFill>
              </a:rPr>
              <a:t>comorbidities</a:t>
            </a:r>
            <a:r>
              <a:rPr lang="en-US" dirty="0">
                <a:solidFill>
                  <a:srgbClr val="C00000"/>
                </a:solidFill>
              </a:rPr>
              <a:t>. </a:t>
            </a:r>
            <a:endParaRPr lang="en-US" dirty="0" smtClean="0">
              <a:solidFill>
                <a:srgbClr val="C00000"/>
              </a:solidFill>
            </a:endParaRPr>
          </a:p>
          <a:p>
            <a:pPr algn="l"/>
            <a:r>
              <a:rPr lang="en-US" dirty="0" smtClean="0">
                <a:solidFill>
                  <a:srgbClr val="C00000"/>
                </a:solidFill>
              </a:rPr>
              <a:t>Cardiac</a:t>
            </a:r>
          </a:p>
          <a:p>
            <a:pPr algn="l"/>
            <a:r>
              <a:rPr lang="en-US" dirty="0" err="1" smtClean="0">
                <a:solidFill>
                  <a:srgbClr val="C00000"/>
                </a:solidFill>
              </a:rPr>
              <a:t>Pulmorary</a:t>
            </a:r>
            <a:endParaRPr lang="en-US" dirty="0" smtClean="0">
              <a:solidFill>
                <a:srgbClr val="C00000"/>
              </a:solidFill>
            </a:endParaRPr>
          </a:p>
          <a:p>
            <a:pPr algn="l"/>
            <a:r>
              <a:rPr lang="en-US" dirty="0" smtClean="0">
                <a:solidFill>
                  <a:srgbClr val="C00000"/>
                </a:solidFill>
              </a:rPr>
              <a:t>Renal</a:t>
            </a:r>
          </a:p>
          <a:p>
            <a:pPr algn="l"/>
            <a:r>
              <a:rPr lang="en-US" dirty="0" smtClean="0">
                <a:solidFill>
                  <a:srgbClr val="C00000"/>
                </a:solidFill>
              </a:rPr>
              <a:t>Neurologic</a:t>
            </a:r>
          </a:p>
          <a:p>
            <a:pPr algn="l"/>
            <a:r>
              <a:rPr lang="en-US" dirty="0" smtClean="0">
                <a:solidFill>
                  <a:srgbClr val="C00000"/>
                </a:solidFill>
              </a:rPr>
              <a:t>Endocrine</a:t>
            </a:r>
          </a:p>
          <a:p>
            <a:pPr algn="l"/>
            <a:r>
              <a:rPr lang="en-US" dirty="0" smtClean="0">
                <a:solidFill>
                  <a:srgbClr val="C00000"/>
                </a:solidFill>
              </a:rPr>
              <a:t>Musculoskeletal</a:t>
            </a:r>
          </a:p>
          <a:p>
            <a:pPr algn="l"/>
            <a:r>
              <a:rPr lang="en-US" dirty="0" smtClean="0">
                <a:solidFill>
                  <a:srgbClr val="C00000"/>
                </a:solidFill>
              </a:rPr>
              <a:t>Allergy and Immunology</a:t>
            </a:r>
          </a:p>
          <a:p>
            <a:pPr algn="l"/>
            <a:r>
              <a:rPr lang="en-US" dirty="0" smtClean="0">
                <a:solidFill>
                  <a:srgbClr val="C00000"/>
                </a:solidFill>
              </a:rPr>
              <a:t>Other</a:t>
            </a:r>
          </a:p>
          <a:p>
            <a:pPr algn="l"/>
            <a:endParaRPr lang="en-US" dirty="0" smtClean="0">
              <a:solidFill>
                <a:srgbClr val="C00000"/>
              </a:solidFill>
            </a:endParaRPr>
          </a:p>
          <a:p>
            <a:pPr algn="l"/>
            <a:endParaRPr lang="en-US" dirty="0"/>
          </a:p>
          <a:p>
            <a:pPr algn="l"/>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r>
              <a:rPr lang="en-US" b="1" dirty="0" smtClean="0"/>
              <a:t>Considerations</a:t>
            </a:r>
          </a:p>
          <a:p>
            <a:endParaRPr lang="en-US" dirty="0" smtClean="0"/>
          </a:p>
          <a:p>
            <a:pPr algn="l"/>
            <a:r>
              <a:rPr lang="en-US" sz="2000" dirty="0" smtClean="0">
                <a:solidFill>
                  <a:srgbClr val="C00000"/>
                </a:solidFill>
              </a:rPr>
              <a:t>A commonly-used method of describing the complexity of a patient's medical condition is the American Society of Anesthesiologists' (ASA) Physical Status Classification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endParaRPr lang="en-US" dirty="0" smtClean="0"/>
          </a:p>
        </p:txBody>
      </p:sp>
      <p:pic>
        <p:nvPicPr>
          <p:cNvPr id="4098" name="Picture 2"/>
          <p:cNvPicPr>
            <a:picLocks noChangeAspect="1" noChangeArrowheads="1"/>
          </p:cNvPicPr>
          <p:nvPr/>
        </p:nvPicPr>
        <p:blipFill>
          <a:blip r:embed="rId2"/>
          <a:srcRect/>
          <a:stretch>
            <a:fillRect/>
          </a:stretch>
        </p:blipFill>
        <p:spPr bwMode="auto">
          <a:xfrm>
            <a:off x="1524000" y="1981200"/>
            <a:ext cx="6608650" cy="360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sz="2700" dirty="0" smtClean="0"/>
              <a:t>Problem Based Learning</a:t>
            </a:r>
            <a:r>
              <a:rPr lang="en-US" dirty="0" smtClean="0"/>
              <a:t/>
            </a:r>
            <a:br>
              <a:rPr lang="en-US" dirty="0" smtClean="0"/>
            </a:br>
            <a:r>
              <a:rPr lang="en-US" dirty="0" smtClean="0"/>
              <a:t>Anesthesia for the “Healthy” Patient</a:t>
            </a:r>
            <a:endParaRPr lang="en-US" dirty="0"/>
          </a:p>
        </p:txBody>
      </p:sp>
      <p:sp>
        <p:nvSpPr>
          <p:cNvPr id="3" name="Subtitle 2"/>
          <p:cNvSpPr>
            <a:spLocks noGrp="1"/>
          </p:cNvSpPr>
          <p:nvPr>
            <p:ph type="subTitle" idx="1"/>
          </p:nvPr>
        </p:nvSpPr>
        <p:spPr>
          <a:xfrm>
            <a:off x="1295400" y="1981200"/>
            <a:ext cx="6400800" cy="4495800"/>
          </a:xfrm>
        </p:spPr>
        <p:txBody>
          <a:bodyPr>
            <a:normAutofit/>
          </a:bodyPr>
          <a:lstStyle/>
          <a:p>
            <a:pPr algn="just"/>
            <a:endParaRPr lang="en-US" sz="1800" dirty="0" smtClean="0">
              <a:solidFill>
                <a:srgbClr val="C00000"/>
              </a:solidFill>
            </a:endParaRPr>
          </a:p>
          <a:p>
            <a:endParaRPr lang="en-US" dirty="0" smtClean="0"/>
          </a:p>
        </p:txBody>
      </p:sp>
      <p:sp>
        <p:nvSpPr>
          <p:cNvPr id="5" name="Rectangle 4"/>
          <p:cNvSpPr/>
          <p:nvPr/>
        </p:nvSpPr>
        <p:spPr>
          <a:xfrm>
            <a:off x="990600" y="2057400"/>
            <a:ext cx="6858000" cy="3416320"/>
          </a:xfrm>
          <a:prstGeom prst="rect">
            <a:avLst/>
          </a:prstGeom>
        </p:spPr>
        <p:txBody>
          <a:bodyPr wrap="square">
            <a:spAutoFit/>
          </a:bodyPr>
          <a:lstStyle/>
          <a:p>
            <a:pPr algn="just"/>
            <a:r>
              <a:rPr lang="en-US" sz="2400" dirty="0" err="1" smtClean="0">
                <a:solidFill>
                  <a:srgbClr val="C00000"/>
                </a:solidFill>
              </a:rPr>
              <a:t>Comorbidities</a:t>
            </a:r>
            <a:r>
              <a:rPr lang="en-US" sz="2400" dirty="0" smtClean="0">
                <a:solidFill>
                  <a:srgbClr val="C00000"/>
                </a:solidFill>
              </a:rPr>
              <a:t> are often associated with an increase in postoperative complications. </a:t>
            </a:r>
          </a:p>
          <a:p>
            <a:pPr algn="just"/>
            <a:r>
              <a:rPr lang="en-US" sz="2400" dirty="0" smtClean="0">
                <a:solidFill>
                  <a:srgbClr val="C00000"/>
                </a:solidFill>
              </a:rPr>
              <a:t>Both </a:t>
            </a:r>
            <a:r>
              <a:rPr lang="en-US" sz="2400" dirty="0" err="1" smtClean="0">
                <a:solidFill>
                  <a:srgbClr val="C00000"/>
                </a:solidFill>
              </a:rPr>
              <a:t>comorbidities</a:t>
            </a:r>
            <a:r>
              <a:rPr lang="en-US" sz="2400" dirty="0" smtClean="0">
                <a:solidFill>
                  <a:srgbClr val="C00000"/>
                </a:solidFill>
              </a:rPr>
              <a:t> and complications influence the likelihood that this ambulatory patient could be discharged on the day of surgery, versus needing to remain in the hospital. </a:t>
            </a:r>
          </a:p>
          <a:p>
            <a:pPr algn="just"/>
            <a:r>
              <a:rPr lang="en-US" sz="2400" dirty="0" smtClean="0">
                <a:solidFill>
                  <a:srgbClr val="C00000"/>
                </a:solidFill>
              </a:rPr>
              <a:t>For an emergency case, an "E" is added. </a:t>
            </a:r>
          </a:p>
          <a:p>
            <a:pPr algn="just"/>
            <a:r>
              <a:rPr lang="en-US" sz="2400" dirty="0" smtClean="0">
                <a:solidFill>
                  <a:srgbClr val="C00000"/>
                </a:solidFill>
              </a:rPr>
              <a:t>The ASA classifications are also commonly used by other specialties</a:t>
            </a:r>
            <a:r>
              <a:rPr lang="en-US" dirty="0" smtClean="0">
                <a:solidFill>
                  <a:srgbClr val="C00000"/>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2507</Words>
  <Application>Microsoft Office PowerPoint</Application>
  <PresentationFormat>On-screen Show (4:3)</PresentationFormat>
  <Paragraphs>259</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lpstr>Problem Based Learning Anesthesia for the “Healthy” Patient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2013-01-14T23:42:32Z</dcterms:created>
  <dcterms:modified xsi:type="dcterms:W3CDTF">2015-01-08T06:42:18Z</dcterms:modified>
</cp:coreProperties>
</file>