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86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D973-4AEA-4E77-8A9E-8DF374DBB1A1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B6BB-452D-4F7F-8EED-51C0EF099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9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D973-4AEA-4E77-8A9E-8DF374DBB1A1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B6BB-452D-4F7F-8EED-51C0EF099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5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D973-4AEA-4E77-8A9E-8DF374DBB1A1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B6BB-452D-4F7F-8EED-51C0EF099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1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D973-4AEA-4E77-8A9E-8DF374DBB1A1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B6BB-452D-4F7F-8EED-51C0EF099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4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D973-4AEA-4E77-8A9E-8DF374DBB1A1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B6BB-452D-4F7F-8EED-51C0EF099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9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D973-4AEA-4E77-8A9E-8DF374DBB1A1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B6BB-452D-4F7F-8EED-51C0EF099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27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D973-4AEA-4E77-8A9E-8DF374DBB1A1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B6BB-452D-4F7F-8EED-51C0EF099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6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D973-4AEA-4E77-8A9E-8DF374DBB1A1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B6BB-452D-4F7F-8EED-51C0EF099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4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D973-4AEA-4E77-8A9E-8DF374DBB1A1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B6BB-452D-4F7F-8EED-51C0EF099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9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D973-4AEA-4E77-8A9E-8DF374DBB1A1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B6BB-452D-4F7F-8EED-51C0EF099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9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D973-4AEA-4E77-8A9E-8DF374DBB1A1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B6BB-452D-4F7F-8EED-51C0EF099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6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AD973-4AEA-4E77-8A9E-8DF374DBB1A1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6B6BB-452D-4F7F-8EED-51C0EF099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0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Cutaneous manifestations of systemic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844"/>
            <a:ext cx="9144000" cy="12911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Mohammed Al-Haddab,MD,FRCPC,DABD</a:t>
            </a:r>
          </a:p>
          <a:p>
            <a:r>
              <a:rPr lang="en-US" dirty="0" smtClean="0"/>
              <a:t>Assistant Professor, Dept. of Dermatology</a:t>
            </a:r>
          </a:p>
          <a:p>
            <a:r>
              <a:rPr lang="en-US" dirty="0" smtClean="0"/>
              <a:t>College of Medicine, King Saud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39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Necrobiosis lipoidica diabeticorum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Yellow atrophic plaques on the shins.</a:t>
            </a:r>
          </a:p>
          <a:p>
            <a:r>
              <a:rPr lang="en-US" dirty="0" smtClean="0"/>
              <a:t>Sometimes they ulcerate.</a:t>
            </a:r>
          </a:p>
          <a:p>
            <a:r>
              <a:rPr lang="en-US" dirty="0" smtClean="0"/>
              <a:t>Histopathology shows tiered granulomatous reaction.</a:t>
            </a:r>
          </a:p>
          <a:p>
            <a:r>
              <a:rPr lang="en-US" dirty="0" smtClean="0"/>
              <a:t>Treatment with topical, intralesional steroids, tacrolimus, phototherapy, cyclosporine, and rarely surgery.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2000250"/>
            <a:ext cx="5295900" cy="3695700"/>
          </a:xfrm>
        </p:spPr>
      </p:pic>
    </p:spTree>
    <p:extLst>
      <p:ext uri="{BB962C8B-B14F-4D97-AF65-F5344CB8AC3E}">
        <p14:creationId xmlns:p14="http://schemas.microsoft.com/office/powerpoint/2010/main" val="133593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Bacterial and fungal infections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effectLst/>
              </a:rPr>
              <a:t>Pyodermic infections such as impetigo, folliculitis, carbuncles, furunculosis, ecthyma, and erysipelas can be more severe and widespread in diabetic patients.</a:t>
            </a:r>
          </a:p>
          <a:p>
            <a:r>
              <a:rPr lang="en-US" dirty="0" smtClean="0">
                <a:effectLst/>
              </a:rPr>
              <a:t>Erythrasma, caused by </a:t>
            </a:r>
            <a:r>
              <a:rPr lang="en-US" i="1" dirty="0" smtClean="0">
                <a:effectLst/>
              </a:rPr>
              <a:t>Corynebacterium minutissimum</a:t>
            </a:r>
            <a:r>
              <a:rPr lang="en-US" i="1" dirty="0"/>
              <a:t> </a:t>
            </a:r>
            <a:r>
              <a:rPr lang="en-US" i="1" dirty="0" smtClean="0"/>
              <a:t>mostly on axillae and groin.</a:t>
            </a:r>
          </a:p>
          <a:p>
            <a:r>
              <a:rPr lang="en-US" dirty="0" smtClean="0">
                <a:effectLst/>
              </a:rPr>
              <a:t>malignant otitis externa, often caused by </a:t>
            </a:r>
            <a:r>
              <a:rPr lang="en-US" i="1" dirty="0" smtClean="0">
                <a:effectLst/>
              </a:rPr>
              <a:t>Pseudomonas aeruginosa</a:t>
            </a:r>
            <a:r>
              <a:rPr lang="en-US" dirty="0"/>
              <a:t>.</a:t>
            </a:r>
            <a:endParaRPr lang="en-US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Tinea pedis and onychomycosis.</a:t>
            </a:r>
          </a:p>
          <a:p>
            <a:r>
              <a:rPr lang="en-US" dirty="0" smtClean="0"/>
              <a:t>Candidal infections like perleche on corners of mouth, and on vulva.</a:t>
            </a:r>
          </a:p>
          <a:p>
            <a:r>
              <a:rPr lang="en-US" dirty="0" smtClean="0"/>
              <a:t>Rare infections like </a:t>
            </a:r>
            <a:r>
              <a:rPr lang="en-US" dirty="0" smtClean="0">
                <a:effectLst/>
              </a:rPr>
              <a:t>mucormycosis by Phycomycetes and anaerobic cellulitis by </a:t>
            </a:r>
            <a:r>
              <a:rPr lang="en-US" i="1" dirty="0" smtClean="0">
                <a:effectLst/>
              </a:rPr>
              <a:t>Clostridium</a:t>
            </a:r>
            <a:r>
              <a:rPr lang="en-US" dirty="0" smtClean="0">
                <a:effectLst/>
              </a:rPr>
              <a:t> species.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13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Perforating dermatosis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Pruritic hyperkeratotic papules on the legs and trunk.</a:t>
            </a:r>
          </a:p>
          <a:p>
            <a:r>
              <a:rPr lang="en-US" dirty="0" smtClean="0"/>
              <a:t>Histopathology shows  transepidermal elimination of collagen and/or elastin.</a:t>
            </a:r>
          </a:p>
          <a:p>
            <a:r>
              <a:rPr lang="en-US" dirty="0" smtClean="0"/>
              <a:t>Common in patients with diabetes and renal failure.</a:t>
            </a:r>
          </a:p>
          <a:p>
            <a:r>
              <a:rPr lang="en-US" dirty="0" smtClean="0">
                <a:effectLst/>
              </a:rPr>
              <a:t>treatments include topical keratolytics, phototherapy, topical and systemic retinoids, topical and intralesional steroids, oral antihistamines, and cryotherapy.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11" y="1825625"/>
            <a:ext cx="5418009" cy="4351337"/>
          </a:xfrm>
        </p:spPr>
      </p:pic>
    </p:spTree>
    <p:extLst>
      <p:ext uri="{BB962C8B-B14F-4D97-AF65-F5344CB8AC3E}">
        <p14:creationId xmlns:p14="http://schemas.microsoft.com/office/powerpoint/2010/main" val="2143922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854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Hyperthyroidism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Pretibial </a:t>
            </a:r>
            <a:r>
              <a:rPr lang="en-US" dirty="0"/>
              <a:t>myxedema: is the most characteristic features of thyrotoxicosis appearing as shiny waxy papules and plaques having orange-skin appearance on the chin of the tibia</a:t>
            </a:r>
            <a:r>
              <a:rPr lang="en-US" dirty="0" smtClean="0"/>
              <a:t>.</a:t>
            </a:r>
          </a:p>
          <a:p>
            <a:r>
              <a:rPr lang="en-US" dirty="0"/>
              <a:t>Warm skin and increased </a:t>
            </a:r>
            <a:r>
              <a:rPr lang="en-US" dirty="0" smtClean="0"/>
              <a:t>sweating.</a:t>
            </a:r>
          </a:p>
          <a:p>
            <a:r>
              <a:rPr lang="en-US" dirty="0" smtClean="0"/>
              <a:t>Pruritus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58156"/>
            <a:ext cx="5181600" cy="4486275"/>
          </a:xfrm>
        </p:spPr>
        <p:txBody>
          <a:bodyPr/>
          <a:lstStyle/>
          <a:p>
            <a:r>
              <a:rPr lang="en-US" dirty="0" smtClean="0"/>
              <a:t>Premature hair graying.</a:t>
            </a:r>
          </a:p>
          <a:p>
            <a:r>
              <a:rPr lang="en-US" dirty="0" smtClean="0"/>
              <a:t>Alopecia with </a:t>
            </a:r>
            <a:r>
              <a:rPr lang="en-US" dirty="0"/>
              <a:t>f</a:t>
            </a:r>
            <a:r>
              <a:rPr lang="en-US" dirty="0" smtClean="0">
                <a:effectLst/>
              </a:rPr>
              <a:t>ine soft thinned scalp hair.</a:t>
            </a:r>
            <a:endParaRPr lang="en-US" dirty="0" smtClean="0"/>
          </a:p>
          <a:p>
            <a:r>
              <a:rPr lang="en-US" dirty="0"/>
              <a:t>Hyperpigmentation or </a:t>
            </a:r>
            <a:r>
              <a:rPr lang="en-US" dirty="0" smtClean="0"/>
              <a:t>vitiligo.</a:t>
            </a:r>
          </a:p>
          <a:p>
            <a:r>
              <a:rPr lang="en-US" dirty="0" smtClean="0"/>
              <a:t>Brittle nails.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67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Hyperthyroidism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04" y="1690688"/>
            <a:ext cx="3057995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66" y="1690688"/>
            <a:ext cx="2929283" cy="4351338"/>
          </a:xfrm>
        </p:spPr>
      </p:pic>
    </p:spTree>
    <p:extLst>
      <p:ext uri="{BB962C8B-B14F-4D97-AF65-F5344CB8AC3E}">
        <p14:creationId xmlns:p14="http://schemas.microsoft.com/office/powerpoint/2010/main" val="4222767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Hypothyroidism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Cold, pale and dry skin.</a:t>
            </a:r>
          </a:p>
          <a:p>
            <a:r>
              <a:rPr lang="en-US" dirty="0" smtClean="0"/>
              <a:t>Pruritus.</a:t>
            </a:r>
          </a:p>
          <a:p>
            <a:r>
              <a:rPr lang="en-US" dirty="0" smtClean="0">
                <a:effectLst/>
              </a:rPr>
              <a:t>A yellowish hue to the skin due to carotenaemia.</a:t>
            </a:r>
          </a:p>
          <a:p>
            <a:r>
              <a:rPr lang="en-US" dirty="0" smtClean="0">
                <a:effectLst/>
              </a:rPr>
              <a:t>Slow growing ridged and brittle nails.</a:t>
            </a:r>
          </a:p>
          <a:p>
            <a:r>
              <a:rPr lang="en-US" dirty="0" smtClean="0">
                <a:effectLst/>
              </a:rPr>
              <a:t>Delayed wound healing.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20" y="1825625"/>
            <a:ext cx="4693230" cy="4351337"/>
          </a:xfrm>
        </p:spPr>
      </p:pic>
    </p:spTree>
    <p:extLst>
      <p:ext uri="{BB962C8B-B14F-4D97-AF65-F5344CB8AC3E}">
        <p14:creationId xmlns:p14="http://schemas.microsoft.com/office/powerpoint/2010/main" val="30115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Cushing’s syndrome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effectLst/>
              </a:rPr>
              <a:t>caused by prolonged exposure to high levels of plasma glucocorticoid.</a:t>
            </a:r>
          </a:p>
          <a:p>
            <a:r>
              <a:rPr lang="en-US" dirty="0" smtClean="0">
                <a:effectLst/>
              </a:rPr>
              <a:t>Adrenocortical hyperplasia.</a:t>
            </a:r>
          </a:p>
          <a:p>
            <a:r>
              <a:rPr lang="fr-FR" dirty="0" smtClean="0">
                <a:effectLst/>
              </a:rPr>
              <a:t>Benign or malignant adrenal tumours.</a:t>
            </a:r>
          </a:p>
          <a:p>
            <a:r>
              <a:rPr lang="en-US" dirty="0" smtClean="0">
                <a:effectLst/>
              </a:rPr>
              <a:t>Ectopic ACTH syndrome – secretion of ACTH by malignant or benign tumours arising in structures other than the pituitary or adrenal glands.</a:t>
            </a:r>
          </a:p>
          <a:p>
            <a:r>
              <a:rPr lang="en-US" dirty="0" smtClean="0">
                <a:effectLst/>
              </a:rPr>
              <a:t>Exogenous steroid administration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Acne and hirsutism.</a:t>
            </a:r>
          </a:p>
          <a:p>
            <a:r>
              <a:rPr lang="en-US" dirty="0" smtClean="0"/>
              <a:t>Clitromegaly and male pattern alopecia.</a:t>
            </a:r>
          </a:p>
          <a:p>
            <a:r>
              <a:rPr lang="en-US" dirty="0" smtClean="0"/>
              <a:t>Striae.</a:t>
            </a:r>
          </a:p>
          <a:p>
            <a:r>
              <a:rPr lang="en-US" dirty="0" smtClean="0"/>
              <a:t>Easy bruising and purpura.</a:t>
            </a:r>
          </a:p>
          <a:p>
            <a:r>
              <a:rPr lang="en-US" dirty="0" smtClean="0"/>
              <a:t>Moon face and buffalo hump with fat redistribution.</a:t>
            </a:r>
          </a:p>
          <a:p>
            <a:r>
              <a:rPr lang="en-US" dirty="0" smtClean="0"/>
              <a:t>Telangectasia on face.</a:t>
            </a:r>
          </a:p>
          <a:p>
            <a:r>
              <a:rPr lang="en-US" dirty="0" smtClean="0"/>
              <a:t>Poor wound healing.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3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61174"/>
            <a:ext cx="9867900" cy="67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Addison’s disease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Adrenocortical hypofunction.</a:t>
            </a:r>
          </a:p>
          <a:p>
            <a:r>
              <a:rPr lang="en-US" dirty="0" smtClean="0"/>
              <a:t>Diffuse pigmentation on skin and mucous membranes.</a:t>
            </a:r>
          </a:p>
          <a:p>
            <a:r>
              <a:rPr lang="en-US" dirty="0" smtClean="0"/>
              <a:t>Melanocytes stimulation by ACTH.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3780577"/>
          </a:xfrm>
        </p:spPr>
      </p:pic>
    </p:spTree>
    <p:extLst>
      <p:ext uri="{BB962C8B-B14F-4D97-AF65-F5344CB8AC3E}">
        <p14:creationId xmlns:p14="http://schemas.microsoft.com/office/powerpoint/2010/main" val="96986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1536700"/>
          </a:xfrm>
        </p:spPr>
        <p:txBody>
          <a:bodyPr/>
          <a:lstStyle/>
          <a:p>
            <a:pPr algn="ctr"/>
            <a:r>
              <a:rPr lang="en-US" b="1" dirty="0" smtClean="0"/>
              <a:t>Objectives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0475"/>
            <a:ext cx="10515600" cy="3203575"/>
          </a:xfrm>
        </p:spPr>
        <p:txBody>
          <a:bodyPr/>
          <a:lstStyle/>
          <a:p>
            <a:r>
              <a:rPr lang="en-US" dirty="0" smtClean="0"/>
              <a:t>To highlight the relation between skin manifestations and common systemic disorders.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understands various skin clues and their importance in investigating and managing different systemic diseases.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49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445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Gastrointestinal disease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Dermatitis herpetiformis.</a:t>
            </a:r>
          </a:p>
          <a:p>
            <a:r>
              <a:rPr lang="en-US" dirty="0" smtClean="0"/>
              <a:t>Acrodermatits enteropathica.</a:t>
            </a:r>
          </a:p>
          <a:p>
            <a:r>
              <a:rPr lang="en-US" dirty="0" smtClean="0"/>
              <a:t>Pyoderma gangrenosum.</a:t>
            </a:r>
          </a:p>
          <a:p>
            <a:r>
              <a:rPr lang="en-US" dirty="0" smtClean="0"/>
              <a:t>Peutz Jeghers syndrome.</a:t>
            </a:r>
          </a:p>
          <a:p>
            <a:r>
              <a:rPr lang="en-US" dirty="0" smtClean="0"/>
              <a:t>Porphyria cutanea tarda.</a:t>
            </a:r>
          </a:p>
          <a:p>
            <a:r>
              <a:rPr lang="en-US" dirty="0" smtClean="0"/>
              <a:t>Hemochromatosis.</a:t>
            </a:r>
          </a:p>
          <a:p>
            <a:r>
              <a:rPr lang="en-US" dirty="0" smtClean="0"/>
              <a:t>Liver cirrhosis.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64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Dermatitis herpetiformis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effectLst/>
              </a:rPr>
              <a:t>Small severely pruritic vesicular lesions found in a symmetric distribution of both upper and lower extensor surfaces, buttocks and the scalp.</a:t>
            </a:r>
          </a:p>
          <a:p>
            <a:r>
              <a:rPr lang="en-US" dirty="0" smtClean="0">
                <a:effectLst/>
              </a:rPr>
              <a:t>direct immunofluorescence finding is granular deposition of IgA within the dermal papillae.</a:t>
            </a:r>
          </a:p>
          <a:p>
            <a:r>
              <a:rPr lang="en-US" dirty="0" smtClean="0">
                <a:effectLst/>
              </a:rPr>
              <a:t>celiac disease (also known as gluten-sensitive enteropathy and celiac sprue) are caused by the inability to absorb gluten from the diet.</a:t>
            </a:r>
          </a:p>
          <a:p>
            <a:r>
              <a:rPr lang="en-US" dirty="0" smtClean="0"/>
              <a:t>Treatment: </a:t>
            </a:r>
            <a:r>
              <a:rPr lang="en-US" dirty="0" smtClean="0">
                <a:effectLst/>
              </a:rPr>
              <a:t>gluten-free diet and dapsone.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86551" y="1825625"/>
            <a:ext cx="3922096" cy="42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42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Acrodermatits enteropathica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effectLst/>
              </a:rPr>
              <a:t>a rare autosomal recessive disorder that impairs dietary zinc absorption in the jejunum and ileum.</a:t>
            </a:r>
          </a:p>
          <a:p>
            <a:r>
              <a:rPr lang="en-US" dirty="0" smtClean="0">
                <a:effectLst/>
              </a:rPr>
              <a:t>presents in infants several weeks after breastfeeding is discontinued.</a:t>
            </a:r>
          </a:p>
          <a:p>
            <a:r>
              <a:rPr lang="en-US" dirty="0" smtClean="0">
                <a:effectLst/>
              </a:rPr>
              <a:t>characterized by diarrhea, inflammatory rash, and hair loss.</a:t>
            </a:r>
          </a:p>
          <a:p>
            <a:r>
              <a:rPr lang="en-US" dirty="0" smtClean="0">
                <a:effectLst/>
              </a:rPr>
              <a:t>scaly, erythematous patches and plaques similar to atopic dermatitis, but progress to vesicles, crusts, erosions, and pustules on acral areas, perioral and perianal  areas.</a:t>
            </a:r>
          </a:p>
          <a:p>
            <a:r>
              <a:rPr lang="en-US" dirty="0" smtClean="0"/>
              <a:t>Treatment by zinc supplementation for life.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0" y="1825626"/>
            <a:ext cx="4343399" cy="3870324"/>
          </a:xfrm>
        </p:spPr>
      </p:pic>
    </p:spTree>
    <p:extLst>
      <p:ext uri="{BB962C8B-B14F-4D97-AF65-F5344CB8AC3E}">
        <p14:creationId xmlns:p14="http://schemas.microsoft.com/office/powerpoint/2010/main" val="1908335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Pyoderma gangrenosum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effectLst/>
              </a:rPr>
              <a:t>a painful, ulcerative lesion with a well-defined, undermined violaceous border.</a:t>
            </a:r>
          </a:p>
          <a:p>
            <a:r>
              <a:rPr lang="en-US" dirty="0" smtClean="0">
                <a:effectLst/>
              </a:rPr>
              <a:t>start as small pustules, which subsequently burst and expand to form the larger noninfectious ulcer.</a:t>
            </a:r>
          </a:p>
          <a:p>
            <a:r>
              <a:rPr lang="en-US" dirty="0" smtClean="0"/>
              <a:t>Positive pathergy test.</a:t>
            </a:r>
          </a:p>
          <a:p>
            <a:r>
              <a:rPr lang="en-US" dirty="0" smtClean="0"/>
              <a:t>Mostly associated with ulcerative colitis. Also with Crohn’s disease, rheumatoid arthritis, and leukemia.</a:t>
            </a:r>
          </a:p>
          <a:p>
            <a:r>
              <a:rPr lang="en-US" dirty="0" smtClean="0"/>
              <a:t>Surgery is contraindicated.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098925"/>
          </a:xfrm>
        </p:spPr>
      </p:pic>
    </p:spTree>
    <p:extLst>
      <p:ext uri="{BB962C8B-B14F-4D97-AF65-F5344CB8AC3E}">
        <p14:creationId xmlns:p14="http://schemas.microsoft.com/office/powerpoint/2010/main" val="3578564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Peutz Jeghers syndrome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effectLst/>
              </a:rPr>
              <a:t>autosomal dominant disorder.</a:t>
            </a:r>
          </a:p>
          <a:p>
            <a:r>
              <a:rPr lang="en-US" dirty="0" smtClean="0">
                <a:effectLst/>
              </a:rPr>
              <a:t>mucocutaneous hyperpigmentation together with GI polyposis.</a:t>
            </a:r>
          </a:p>
          <a:p>
            <a:r>
              <a:rPr lang="en-US" dirty="0" smtClean="0">
                <a:effectLst/>
              </a:rPr>
              <a:t>The skin findings first appear in infancy or early childhood and involve brown macules on the lips and buccal mucosa.</a:t>
            </a:r>
          </a:p>
          <a:p>
            <a:r>
              <a:rPr lang="en-US" dirty="0" smtClean="0">
                <a:effectLst/>
              </a:rPr>
              <a:t>multiple hamartomatous polyps occurring most commonly in the jejunum.</a:t>
            </a:r>
          </a:p>
          <a:p>
            <a:r>
              <a:rPr lang="en-US" dirty="0" smtClean="0">
                <a:effectLst/>
              </a:rPr>
              <a:t>2-3% of patients develop GI carcinoma during their lifetimes.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5625"/>
            <a:ext cx="5333999" cy="4351337"/>
          </a:xfrm>
        </p:spPr>
      </p:pic>
    </p:spTree>
    <p:extLst>
      <p:ext uri="{BB962C8B-B14F-4D97-AF65-F5344CB8AC3E}">
        <p14:creationId xmlns:p14="http://schemas.microsoft.com/office/powerpoint/2010/main" val="2468814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Porphyria cutanea tarda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effectLst/>
              </a:rPr>
              <a:t>most common porphyria occurring in adults.</a:t>
            </a:r>
          </a:p>
          <a:p>
            <a:r>
              <a:rPr lang="en-US" dirty="0" smtClean="0">
                <a:effectLst/>
              </a:rPr>
              <a:t>skin photosensitivity with increased skin fragility, facial hypertrichosis, blisters, scarring with milia formation, and skin hyperpigmentation on the hands and other sun-exposed areas.</a:t>
            </a:r>
          </a:p>
          <a:p>
            <a:r>
              <a:rPr lang="en-US" dirty="0" smtClean="0">
                <a:effectLst/>
              </a:rPr>
              <a:t>results from the decreased activity of the enzyme uroporphyrinogen decarboxylase.</a:t>
            </a:r>
          </a:p>
          <a:p>
            <a:r>
              <a:rPr lang="en-US" dirty="0" smtClean="0"/>
              <a:t>Associated with Hep C virus.</a:t>
            </a:r>
          </a:p>
          <a:p>
            <a:r>
              <a:rPr lang="en-US" dirty="0" smtClean="0"/>
              <a:t>Treatment by </a:t>
            </a:r>
            <a:r>
              <a:rPr lang="en-US" dirty="0" smtClean="0">
                <a:effectLst/>
              </a:rPr>
              <a:t>removal of possible triggers, including iron supplementation, alcohol, and estrogens. Also by </a:t>
            </a:r>
            <a:r>
              <a:rPr lang="en-US" dirty="0" smtClean="0"/>
              <a:t>phlebotomy and hydroxycholorquine.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90688"/>
            <a:ext cx="5334000" cy="4486275"/>
          </a:xfrm>
        </p:spPr>
      </p:pic>
    </p:spTree>
    <p:extLst>
      <p:ext uri="{BB962C8B-B14F-4D97-AF65-F5344CB8AC3E}">
        <p14:creationId xmlns:p14="http://schemas.microsoft.com/office/powerpoint/2010/main" val="2681752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Hemochromatosis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effectLst/>
              </a:rPr>
              <a:t>a disorder of iron overload leading to excess deposition in multiple body organs.</a:t>
            </a:r>
            <a:endParaRPr lang="en-US" baseline="30000" dirty="0"/>
          </a:p>
          <a:p>
            <a:r>
              <a:rPr lang="en-US" dirty="0" smtClean="0">
                <a:effectLst/>
              </a:rPr>
              <a:t>metallic gray or bronze-brown color that is generally diffuse.</a:t>
            </a:r>
          </a:p>
          <a:p>
            <a:r>
              <a:rPr lang="en-US" dirty="0" smtClean="0">
                <a:effectLst/>
              </a:rPr>
              <a:t>skin atrophy, ichthyosis, partial hair loss (most often in the pubic region), and koilonychia.</a:t>
            </a:r>
            <a:endParaRPr lang="en-US" baseline="30000" dirty="0"/>
          </a:p>
          <a:p>
            <a:r>
              <a:rPr lang="en-US" dirty="0" smtClean="0">
                <a:effectLst/>
              </a:rPr>
              <a:t>cirrhosis may develop, and might lead to hepatocellular carcinoma.</a:t>
            </a:r>
          </a:p>
          <a:p>
            <a:r>
              <a:rPr lang="en-US" dirty="0" smtClean="0">
                <a:effectLst/>
              </a:rPr>
              <a:t>treatment involves phlebotomy and chelating agents.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1722914"/>
            <a:ext cx="4819650" cy="4454049"/>
          </a:xfrm>
        </p:spPr>
      </p:pic>
    </p:spTree>
    <p:extLst>
      <p:ext uri="{BB962C8B-B14F-4D97-AF65-F5344CB8AC3E}">
        <p14:creationId xmlns:p14="http://schemas.microsoft.com/office/powerpoint/2010/main" val="31876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Liver cirrhosis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14450"/>
            <a:ext cx="9277350" cy="5353049"/>
          </a:xfrm>
        </p:spPr>
      </p:pic>
    </p:spTree>
    <p:extLst>
      <p:ext uri="{BB962C8B-B14F-4D97-AF65-F5344CB8AC3E}">
        <p14:creationId xmlns:p14="http://schemas.microsoft.com/office/powerpoint/2010/main" val="10693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58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Skin and endocrine system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Diabetes mellitus.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Thyroid diseases.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Cushing’s syndrome.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Addison’s disease.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22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Xerosis</a:t>
            </a:r>
            <a:r>
              <a:rPr lang="en-US" dirty="0" smtClean="0"/>
              <a:t> </a:t>
            </a:r>
            <a:r>
              <a:rPr lang="en-US" dirty="0"/>
              <a:t>occurs </a:t>
            </a:r>
            <a:r>
              <a:rPr lang="en-US" dirty="0" smtClean="0"/>
              <a:t>in </a:t>
            </a:r>
            <a:r>
              <a:rPr lang="en-US" dirty="0"/>
              <a:t>50-92% of the dialysis </a:t>
            </a:r>
            <a:r>
              <a:rPr lang="en-US" dirty="0" smtClean="0"/>
              <a:t>population.</a:t>
            </a:r>
          </a:p>
          <a:p>
            <a:r>
              <a:rPr lang="en-US" dirty="0"/>
              <a:t>Some patients may develop acquired </a:t>
            </a:r>
            <a:r>
              <a:rPr lang="en-US" dirty="0" smtClean="0"/>
              <a:t>ichthyosis.</a:t>
            </a:r>
          </a:p>
          <a:p>
            <a:r>
              <a:rPr lang="en-US" dirty="0"/>
              <a:t>the exact cause of xerosis in ESRD remains </a:t>
            </a:r>
            <a:r>
              <a:rPr lang="en-US" dirty="0" smtClean="0"/>
              <a:t>unknown.</a:t>
            </a:r>
          </a:p>
          <a:p>
            <a:r>
              <a:rPr lang="en-US" dirty="0"/>
              <a:t>Many patients respond to routine use of emollients.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Pruritus</a:t>
            </a:r>
            <a:r>
              <a:rPr lang="en-US" dirty="0" smtClean="0"/>
              <a:t> </a:t>
            </a:r>
            <a:r>
              <a:rPr lang="en-US" dirty="0"/>
              <a:t>affects 15-49% of patients with chronic renal failure and 50-90% of the dialysis </a:t>
            </a:r>
            <a:r>
              <a:rPr lang="en-US" dirty="0" smtClean="0"/>
              <a:t>population.</a:t>
            </a:r>
          </a:p>
          <a:p>
            <a:r>
              <a:rPr lang="en-US" dirty="0"/>
              <a:t>Uremia is the most common metabolic cause of </a:t>
            </a:r>
            <a:r>
              <a:rPr lang="en-US" dirty="0" smtClean="0"/>
              <a:t>pruritus.</a:t>
            </a:r>
          </a:p>
          <a:p>
            <a:r>
              <a:rPr lang="en-US" dirty="0"/>
              <a:t>Cutaneous manifestations of pruritus include excoriations, prurigo nodularis, and lichen simplex chronicus</a:t>
            </a:r>
            <a:r>
              <a:rPr lang="en-US" dirty="0" smtClean="0"/>
              <a:t>.</a:t>
            </a:r>
          </a:p>
          <a:p>
            <a:r>
              <a:rPr lang="en-US" dirty="0"/>
              <a:t>Pruritus typically resolves after </a:t>
            </a:r>
            <a:r>
              <a:rPr lang="en-US" dirty="0" smtClean="0"/>
              <a:t>transplantation.</a:t>
            </a:r>
          </a:p>
          <a:p>
            <a:r>
              <a:rPr lang="en-US" dirty="0" smtClean="0"/>
              <a:t>Treatment include sedating antihistamines, emollients, phototherapy, thalidomide, and gabapentin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90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Half and half nails </a:t>
            </a:r>
            <a:r>
              <a:rPr lang="en-US" dirty="0"/>
              <a:t>occur in </a:t>
            </a:r>
            <a:r>
              <a:rPr lang="en-US" dirty="0" smtClean="0"/>
              <a:t>around 40</a:t>
            </a:r>
            <a:r>
              <a:rPr lang="en-US" dirty="0"/>
              <a:t>% of patients on </a:t>
            </a:r>
            <a:r>
              <a:rPr lang="en-US" dirty="0" smtClean="0"/>
              <a:t>dialysis.</a:t>
            </a:r>
          </a:p>
          <a:p>
            <a:r>
              <a:rPr lang="en-US" dirty="0" smtClean="0"/>
              <a:t>Kidney transplant usually resolve this sign.</a:t>
            </a:r>
          </a:p>
          <a:p>
            <a:r>
              <a:rPr lang="en-US" dirty="0" smtClean="0"/>
              <a:t>Usually involve fingernails.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24334"/>
            <a:ext cx="5181600" cy="3613572"/>
          </a:xfrm>
        </p:spPr>
      </p:pic>
    </p:spTree>
    <p:extLst>
      <p:ext uri="{BB962C8B-B14F-4D97-AF65-F5344CB8AC3E}">
        <p14:creationId xmlns:p14="http://schemas.microsoft.com/office/powerpoint/2010/main" val="1035409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Nephrogenic systemic </a:t>
            </a:r>
            <a:r>
              <a:rPr lang="en-US" b="1" dirty="0" smtClean="0"/>
              <a:t>fibrosis </a:t>
            </a:r>
            <a:r>
              <a:rPr lang="en-US" dirty="0" smtClean="0"/>
              <a:t>mostly seen in ESRD and dialysis patients.</a:t>
            </a:r>
          </a:p>
          <a:p>
            <a:r>
              <a:rPr lang="en-US" dirty="0"/>
              <a:t>Presents as thick, indurated plaques on the extremities and the </a:t>
            </a:r>
            <a:r>
              <a:rPr lang="en-US" dirty="0" smtClean="0"/>
              <a:t>trunk similar to scleroderma.</a:t>
            </a:r>
          </a:p>
          <a:p>
            <a:r>
              <a:rPr lang="en-US" dirty="0"/>
              <a:t>gadolinium might have a role in the pathogenesis of this </a:t>
            </a:r>
            <a:r>
              <a:rPr lang="en-US" dirty="0" smtClean="0"/>
              <a:t>condition.</a:t>
            </a:r>
          </a:p>
          <a:p>
            <a:r>
              <a:rPr lang="en-US" dirty="0"/>
              <a:t>Treatment includes immunosuppressive agents, phototherapy, topical steroids, retinoids, and </a:t>
            </a:r>
            <a:r>
              <a:rPr lang="en-US" dirty="0" smtClean="0"/>
              <a:t>photophoresis.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47166"/>
            <a:ext cx="5257800" cy="3794076"/>
          </a:xfrm>
        </p:spPr>
      </p:pic>
    </p:spTree>
    <p:extLst>
      <p:ext uri="{BB962C8B-B14F-4D97-AF65-F5344CB8AC3E}">
        <p14:creationId xmlns:p14="http://schemas.microsoft.com/office/powerpoint/2010/main" val="3731821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358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3837"/>
            <a:ext cx="10515600" cy="1325563"/>
          </a:xfrm>
        </p:spPr>
        <p:txBody>
          <a:bodyPr/>
          <a:lstStyle/>
          <a:p>
            <a:r>
              <a:rPr lang="en-US" dirty="0" smtClean="0"/>
              <a:t>hyperlipidemia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69400"/>
            <a:ext cx="53340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Xanthelasma </a:t>
            </a:r>
            <a:r>
              <a:rPr lang="en-US" b="1" dirty="0" smtClean="0"/>
              <a:t>palpebrarum</a:t>
            </a:r>
            <a:r>
              <a:rPr lang="en-US" b="1" dirty="0"/>
              <a:t> </a:t>
            </a:r>
            <a:r>
              <a:rPr lang="en-US" dirty="0" smtClean="0"/>
              <a:t>is </a:t>
            </a:r>
            <a:r>
              <a:rPr lang="en-US" dirty="0"/>
              <a:t>the most common of the </a:t>
            </a:r>
            <a:r>
              <a:rPr lang="en-US" dirty="0" smtClean="0"/>
              <a:t>xanthomas.</a:t>
            </a:r>
          </a:p>
          <a:p>
            <a:r>
              <a:rPr lang="en-US" dirty="0"/>
              <a:t>asymptomatic and usually bilateral and </a:t>
            </a:r>
            <a:r>
              <a:rPr lang="en-US" dirty="0" smtClean="0"/>
              <a:t>symmetric.</a:t>
            </a:r>
          </a:p>
          <a:p>
            <a:r>
              <a:rPr lang="en-US" dirty="0" smtClean="0"/>
              <a:t>Can be associated with any </a:t>
            </a:r>
            <a:r>
              <a:rPr lang="en-US" dirty="0"/>
              <a:t>type of primary </a:t>
            </a:r>
            <a:r>
              <a:rPr lang="en-US" dirty="0" smtClean="0"/>
              <a:t>hyperlipoproteinemia. And could be without hyperlipidemia. </a:t>
            </a:r>
          </a:p>
          <a:p>
            <a:r>
              <a:rPr lang="en-US" dirty="0"/>
              <a:t>often treated with topical trichloroacetic acid, electrodesiccation, laser therapy, and </a:t>
            </a:r>
            <a:r>
              <a:rPr lang="en-US" dirty="0" smtClean="0"/>
              <a:t>surgical excision.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8346" y="1846645"/>
            <a:ext cx="4701654" cy="389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355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Hyperlipidemia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Tendinous </a:t>
            </a:r>
            <a:r>
              <a:rPr lang="en-US" b="1" dirty="0"/>
              <a:t>xanthomas </a:t>
            </a:r>
            <a:r>
              <a:rPr lang="en-US" dirty="0" smtClean="0"/>
              <a:t>commonly seen on the </a:t>
            </a:r>
            <a:r>
              <a:rPr lang="en-US" dirty="0"/>
              <a:t>Achilles </a:t>
            </a:r>
            <a:r>
              <a:rPr lang="en-US" dirty="0" smtClean="0"/>
              <a:t>tendon</a:t>
            </a:r>
            <a:r>
              <a:rPr lang="en-US" baseline="30000" dirty="0"/>
              <a:t> </a:t>
            </a:r>
            <a:r>
              <a:rPr lang="en-US" dirty="0" smtClean="0"/>
              <a:t>followed </a:t>
            </a:r>
            <a:r>
              <a:rPr lang="en-US" dirty="0"/>
              <a:t>by the hands, feet, elbows, and </a:t>
            </a:r>
            <a:r>
              <a:rPr lang="en-US" dirty="0" smtClean="0"/>
              <a:t>knees.</a:t>
            </a:r>
          </a:p>
          <a:p>
            <a:r>
              <a:rPr lang="en-US" dirty="0" smtClean="0"/>
              <a:t> The least responsive xanthoma to treatment.</a:t>
            </a:r>
          </a:p>
          <a:p>
            <a:r>
              <a:rPr lang="en-US" dirty="0" smtClean="0"/>
              <a:t>Mostly seen in patients with familial hypercholesterolemia.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2687" y="1825625"/>
            <a:ext cx="4717643" cy="405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800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hyperlipidemia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Tuberous xanthomas </a:t>
            </a:r>
            <a:r>
              <a:rPr lang="en-US" dirty="0"/>
              <a:t>are firm and nontender cutaneous and </a:t>
            </a:r>
            <a:r>
              <a:rPr lang="en-US" dirty="0" smtClean="0"/>
              <a:t>subcutaneous yellowish </a:t>
            </a:r>
            <a:r>
              <a:rPr lang="en-US" dirty="0"/>
              <a:t>nodules </a:t>
            </a:r>
            <a:r>
              <a:rPr lang="en-US" dirty="0" smtClean="0"/>
              <a:t>on extensor surfaces.</a:t>
            </a:r>
          </a:p>
          <a:p>
            <a:r>
              <a:rPr lang="en-US" dirty="0" smtClean="0"/>
              <a:t>Mostly associated with familial dysbetalipoproteinemia.</a:t>
            </a:r>
          </a:p>
          <a:p>
            <a:r>
              <a:rPr lang="en-US" dirty="0" smtClean="0"/>
              <a:t>May resolve after months of treatment with lipid lowering agents.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0676" y="1690688"/>
            <a:ext cx="5112626" cy="43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206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Hyperlipidemia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Eruptive xanthomas</a:t>
            </a:r>
            <a:r>
              <a:rPr lang="en-US" dirty="0"/>
              <a:t> </a:t>
            </a:r>
            <a:r>
              <a:rPr lang="en-US" dirty="0" smtClean="0"/>
              <a:t>are painless</a:t>
            </a:r>
            <a:r>
              <a:rPr lang="en-US" dirty="0"/>
              <a:t>, yellowish papules on an erythematous base that present as grouped </a:t>
            </a:r>
            <a:r>
              <a:rPr lang="en-US" dirty="0" smtClean="0"/>
              <a:t>lesions on trunk, elbows and buttocks.</a:t>
            </a:r>
          </a:p>
          <a:p>
            <a:r>
              <a:rPr lang="en-US" dirty="0" smtClean="0"/>
              <a:t>Usually associated with hypertriglyceridemia.</a:t>
            </a:r>
          </a:p>
          <a:p>
            <a:r>
              <a:rPr lang="en-US" dirty="0" smtClean="0"/>
              <a:t>Could be seen in poorly controlled diabetes and acute pancreatitis.</a:t>
            </a:r>
          </a:p>
          <a:p>
            <a:r>
              <a:rPr lang="en-US" dirty="0" smtClean="0"/>
              <a:t>Usually resolve in few weeks after therapy.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7000" y="1825625"/>
            <a:ext cx="4974186" cy="386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138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Hyperlipidemia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Planar xanthomas are elevated cutaneous yellowish-orange </a:t>
            </a:r>
            <a:r>
              <a:rPr lang="en-US" dirty="0" smtClean="0"/>
              <a:t>deposits on palmar creases.</a:t>
            </a:r>
          </a:p>
          <a:p>
            <a:r>
              <a:rPr lang="en-US" dirty="0" smtClean="0"/>
              <a:t>Usually associated with familial dysbetalipoproteinemia. 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2436" y="1825625"/>
            <a:ext cx="5368152" cy="376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1479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746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Diabetes mellitus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Skin tags.</a:t>
            </a:r>
          </a:p>
          <a:p>
            <a:r>
              <a:rPr lang="en-US" dirty="0" smtClean="0"/>
              <a:t>Acanthosis nigricans.</a:t>
            </a:r>
          </a:p>
          <a:p>
            <a:r>
              <a:rPr lang="en-US" dirty="0" smtClean="0"/>
              <a:t>Diabetic dermopathy.</a:t>
            </a:r>
          </a:p>
          <a:p>
            <a:r>
              <a:rPr lang="en-US" dirty="0" smtClean="0"/>
              <a:t>Bullous diabeticorum.</a:t>
            </a:r>
          </a:p>
          <a:p>
            <a:r>
              <a:rPr lang="en-US" dirty="0" smtClean="0"/>
              <a:t>Thickening of skin.</a:t>
            </a:r>
            <a:endParaRPr lang="en-US" dirty="0"/>
          </a:p>
          <a:p>
            <a:r>
              <a:rPr lang="en-US" dirty="0" smtClean="0"/>
              <a:t>Necrobiosis lipoidica diabeticorum. </a:t>
            </a:r>
          </a:p>
          <a:p>
            <a:r>
              <a:rPr lang="en-US" dirty="0" smtClean="0"/>
              <a:t>Bacterial and fungal infections.</a:t>
            </a:r>
          </a:p>
          <a:p>
            <a:r>
              <a:rPr lang="en-US" dirty="0" smtClean="0"/>
              <a:t>Perforating dermatosis.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8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Skin tags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small, pedunculated, soft papules on the eyelids, the neck, and the axillae.</a:t>
            </a:r>
          </a:p>
          <a:p>
            <a:r>
              <a:rPr lang="en-US" dirty="0" smtClean="0"/>
              <a:t>Mostly associated with obesity and insulin resistance.</a:t>
            </a:r>
          </a:p>
          <a:p>
            <a:r>
              <a:rPr lang="en-US" dirty="0" smtClean="0"/>
              <a:t>If numerous usually on top of acantohsis nigricans.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28654"/>
            <a:ext cx="5181600" cy="4145280"/>
          </a:xfrm>
        </p:spPr>
      </p:pic>
    </p:spTree>
    <p:extLst>
      <p:ext uri="{BB962C8B-B14F-4D97-AF65-F5344CB8AC3E}">
        <p14:creationId xmlns:p14="http://schemas.microsoft.com/office/powerpoint/2010/main" val="45383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Acanthosis nigricans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hyperpigmented, velvety plaques in body folds.</a:t>
            </a:r>
          </a:p>
          <a:p>
            <a:r>
              <a:rPr lang="en-US" dirty="0" smtClean="0"/>
              <a:t>Increased </a:t>
            </a:r>
            <a:r>
              <a:rPr lang="en-US" dirty="0" smtClean="0">
                <a:effectLst/>
              </a:rPr>
              <a:t>insulin, which binds to insulin-like growth factor receptors to stimulate the growth of keratinocytes and dermal fibroblasts.</a:t>
            </a:r>
          </a:p>
          <a:p>
            <a:r>
              <a:rPr lang="en-US" dirty="0" smtClean="0"/>
              <a:t>Treatment is by weight reduction and decrease insulin resistance.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548" y="1825625"/>
            <a:ext cx="4988252" cy="3686969"/>
          </a:xfrm>
        </p:spPr>
      </p:pic>
    </p:spTree>
    <p:extLst>
      <p:ext uri="{BB962C8B-B14F-4D97-AF65-F5344CB8AC3E}">
        <p14:creationId xmlns:p14="http://schemas.microsoft.com/office/powerpoint/2010/main" val="236467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Diabetic dermopathy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Very common.</a:t>
            </a:r>
          </a:p>
          <a:p>
            <a:r>
              <a:rPr lang="en-US" dirty="0" smtClean="0"/>
              <a:t>Atrophic, hyperpigmented papules and plaques on shins.</a:t>
            </a:r>
          </a:p>
          <a:p>
            <a:r>
              <a:rPr lang="en-US" dirty="0" smtClean="0">
                <a:effectLst/>
              </a:rPr>
              <a:t>Men are affected more often than women.</a:t>
            </a:r>
          </a:p>
          <a:p>
            <a:r>
              <a:rPr lang="en-US" dirty="0" smtClean="0"/>
              <a:t>Possibly related to diabetic neuropathy and vasculopathy.</a:t>
            </a:r>
            <a:endParaRPr lang="en-US" dirty="0" smtClean="0">
              <a:effectLst/>
            </a:endParaRPr>
          </a:p>
          <a:p>
            <a:r>
              <a:rPr lang="en-US" dirty="0" smtClean="0"/>
              <a:t>No effective treatment, but it does improve with diabetic control.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1825625"/>
            <a:ext cx="4329643" cy="3247232"/>
          </a:xfrm>
        </p:spPr>
      </p:pic>
    </p:spTree>
    <p:extLst>
      <p:ext uri="{BB962C8B-B14F-4D97-AF65-F5344CB8AC3E}">
        <p14:creationId xmlns:p14="http://schemas.microsoft.com/office/powerpoint/2010/main" val="221859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Bullous diabeticorum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Rare.</a:t>
            </a:r>
          </a:p>
          <a:p>
            <a:r>
              <a:rPr lang="en-US" dirty="0" smtClean="0"/>
              <a:t>Spontaneous blistering of the hands and feet.</a:t>
            </a:r>
          </a:p>
          <a:p>
            <a:r>
              <a:rPr lang="en-US" dirty="0" smtClean="0"/>
              <a:t>Heals without scaring.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09" y="1825625"/>
            <a:ext cx="4578349" cy="3433762"/>
          </a:xfrm>
        </p:spPr>
      </p:pic>
    </p:spTree>
    <p:extLst>
      <p:ext uri="{BB962C8B-B14F-4D97-AF65-F5344CB8AC3E}">
        <p14:creationId xmlns:p14="http://schemas.microsoft.com/office/powerpoint/2010/main" val="1355252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Thickening of skin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Thickening of the hands with tiny papules on fingers and stiff joints.</a:t>
            </a:r>
          </a:p>
          <a:p>
            <a:r>
              <a:rPr lang="en-US" dirty="0" smtClean="0">
                <a:effectLst/>
              </a:rPr>
              <a:t>Pebbled knuckles (or Huntley papules) are multiple minute papules, grouped on the extensor side of the fingers, on the knuckles, or on the periungual surface</a:t>
            </a:r>
            <a:endParaRPr lang="en-US" dirty="0" smtClean="0"/>
          </a:p>
          <a:p>
            <a:r>
              <a:rPr lang="en-US" dirty="0" smtClean="0"/>
              <a:t>Generalized asymptomatic thickening of the skin (</a:t>
            </a:r>
            <a:r>
              <a:rPr lang="en-US" dirty="0" smtClean="0">
                <a:effectLst/>
              </a:rPr>
              <a:t>diabetic stiff skin)</a:t>
            </a:r>
          </a:p>
          <a:p>
            <a:r>
              <a:rPr lang="en-US" dirty="0" smtClean="0"/>
              <a:t>Scleredema on upper back and neck.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96" y="1825625"/>
            <a:ext cx="4177904" cy="3775075"/>
          </a:xfrm>
        </p:spPr>
      </p:pic>
    </p:spTree>
    <p:extLst>
      <p:ext uri="{BB962C8B-B14F-4D97-AF65-F5344CB8AC3E}">
        <p14:creationId xmlns:p14="http://schemas.microsoft.com/office/powerpoint/2010/main" val="120977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1446</Words>
  <Application>Microsoft Office PowerPoint</Application>
  <PresentationFormat>ملء الشاشة</PresentationFormat>
  <Paragraphs>181</Paragraphs>
  <Slides>39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Cutaneous manifestations of systemic disease</vt:lpstr>
      <vt:lpstr>Objectives </vt:lpstr>
      <vt:lpstr>Skin and endocrine system </vt:lpstr>
      <vt:lpstr>Diabetes mellitus</vt:lpstr>
      <vt:lpstr>Skin tags</vt:lpstr>
      <vt:lpstr>Acanthosis nigricans</vt:lpstr>
      <vt:lpstr>Diabetic dermopathy</vt:lpstr>
      <vt:lpstr>Bullous diabeticorum</vt:lpstr>
      <vt:lpstr>Thickening of skin</vt:lpstr>
      <vt:lpstr>Necrobiosis lipoidica diabeticorum</vt:lpstr>
      <vt:lpstr>Bacterial and fungal infections</vt:lpstr>
      <vt:lpstr>Perforating dermatosis</vt:lpstr>
      <vt:lpstr>عرض تقديمي في PowerPoint</vt:lpstr>
      <vt:lpstr>Hyperthyroidism </vt:lpstr>
      <vt:lpstr>Hyperthyroidism </vt:lpstr>
      <vt:lpstr>Hypothyroidism </vt:lpstr>
      <vt:lpstr>Cushing’s syndrome</vt:lpstr>
      <vt:lpstr>عرض تقديمي في PowerPoint</vt:lpstr>
      <vt:lpstr>Addison’s disease</vt:lpstr>
      <vt:lpstr>عرض تقديمي في PowerPoint</vt:lpstr>
      <vt:lpstr>Gastrointestinal disease</vt:lpstr>
      <vt:lpstr>Dermatitis herpetiformis</vt:lpstr>
      <vt:lpstr>Acrodermatits enteropathica</vt:lpstr>
      <vt:lpstr>Pyoderma gangrenosum</vt:lpstr>
      <vt:lpstr>Peutz Jeghers syndrome</vt:lpstr>
      <vt:lpstr>Porphyria cutanea tarda</vt:lpstr>
      <vt:lpstr>Hemochromatosis</vt:lpstr>
      <vt:lpstr>Liver cirrhosis</vt:lpstr>
      <vt:lpstr>عرض تقديمي في PowerPoint</vt:lpstr>
      <vt:lpstr>Renal diseases</vt:lpstr>
      <vt:lpstr>Renal diseases</vt:lpstr>
      <vt:lpstr>Renal diseases</vt:lpstr>
      <vt:lpstr>عرض تقديمي في PowerPoint</vt:lpstr>
      <vt:lpstr>hyperlipidemia</vt:lpstr>
      <vt:lpstr>Hyperlipidemia </vt:lpstr>
      <vt:lpstr>hyperlipidemia</vt:lpstr>
      <vt:lpstr>Hyperlipidemia </vt:lpstr>
      <vt:lpstr>Hyperlipidemia 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Cutaneous manifestations of systemic disease</dc:title>
  <dc:creator>mohammed alhaddab</dc:creator>
  <cp:lastModifiedBy>hamad ..</cp:lastModifiedBy>
  <cp:revision>35</cp:revision>
  <dcterms:created xsi:type="dcterms:W3CDTF">2014-09-02T11:12:21Z</dcterms:created>
  <dcterms:modified xsi:type="dcterms:W3CDTF">2014-09-15T13:57:44Z</dcterms:modified>
</cp:coreProperties>
</file>