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118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91" r:id="rId2"/>
    <p:sldMasterId id="2147483706" r:id="rId3"/>
    <p:sldMasterId id="2147483721" r:id="rId4"/>
    <p:sldMasterId id="2147483736" r:id="rId5"/>
    <p:sldMasterId id="2147483751" r:id="rId6"/>
  </p:sldMasterIdLst>
  <p:notesMasterIdLst>
    <p:notesMasterId r:id="rId131"/>
  </p:notesMasterIdLst>
  <p:sldIdLst>
    <p:sldId id="375" r:id="rId7"/>
    <p:sldId id="523" r:id="rId8"/>
    <p:sldId id="534" r:id="rId9"/>
    <p:sldId id="256" r:id="rId10"/>
    <p:sldId id="510" r:id="rId11"/>
    <p:sldId id="497" r:id="rId12"/>
    <p:sldId id="257" r:id="rId13"/>
    <p:sldId id="383" r:id="rId14"/>
    <p:sldId id="495" r:id="rId15"/>
    <p:sldId id="387" r:id="rId16"/>
    <p:sldId id="388" r:id="rId17"/>
    <p:sldId id="389" r:id="rId18"/>
    <p:sldId id="561" r:id="rId19"/>
    <p:sldId id="531" r:id="rId20"/>
    <p:sldId id="496" r:id="rId21"/>
    <p:sldId id="258" r:id="rId22"/>
    <p:sldId id="487" r:id="rId23"/>
    <p:sldId id="486" r:id="rId24"/>
    <p:sldId id="381" r:id="rId25"/>
    <p:sldId id="485" r:id="rId26"/>
    <p:sldId id="489" r:id="rId27"/>
    <p:sldId id="429" r:id="rId28"/>
    <p:sldId id="511" r:id="rId29"/>
    <p:sldId id="385" r:id="rId30"/>
    <p:sldId id="512" r:id="rId31"/>
    <p:sldId id="386" r:id="rId32"/>
    <p:sldId id="513" r:id="rId33"/>
    <p:sldId id="490" r:id="rId34"/>
    <p:sldId id="428" r:id="rId35"/>
    <p:sldId id="514" r:id="rId36"/>
    <p:sldId id="382" r:id="rId37"/>
    <p:sldId id="515" r:id="rId38"/>
    <p:sldId id="522" r:id="rId39"/>
    <p:sldId id="400" r:id="rId40"/>
    <p:sldId id="401" r:id="rId41"/>
    <p:sldId id="430" r:id="rId42"/>
    <p:sldId id="403" r:id="rId43"/>
    <p:sldId id="478" r:id="rId44"/>
    <p:sldId id="404" r:id="rId45"/>
    <p:sldId id="482" r:id="rId46"/>
    <p:sldId id="483" r:id="rId47"/>
    <p:sldId id="475" r:id="rId48"/>
    <p:sldId id="407" r:id="rId49"/>
    <p:sldId id="420" r:id="rId50"/>
    <p:sldId id="504" r:id="rId51"/>
    <p:sldId id="421" r:id="rId52"/>
    <p:sldId id="498" r:id="rId53"/>
    <p:sldId id="524" r:id="rId54"/>
    <p:sldId id="493" r:id="rId55"/>
    <p:sldId id="494" r:id="rId56"/>
    <p:sldId id="516" r:id="rId57"/>
    <p:sldId id="431" r:id="rId58"/>
    <p:sldId id="532" r:id="rId59"/>
    <p:sldId id="432" r:id="rId60"/>
    <p:sldId id="433" r:id="rId61"/>
    <p:sldId id="262" r:id="rId62"/>
    <p:sldId id="276" r:id="rId63"/>
    <p:sldId id="436" r:id="rId64"/>
    <p:sldId id="468" r:id="rId65"/>
    <p:sldId id="467" r:id="rId66"/>
    <p:sldId id="435" r:id="rId67"/>
    <p:sldId id="437" r:id="rId68"/>
    <p:sldId id="277" r:id="rId69"/>
    <p:sldId id="439" r:id="rId70"/>
    <p:sldId id="278" r:id="rId71"/>
    <p:sldId id="440" r:id="rId72"/>
    <p:sldId id="438" r:id="rId73"/>
    <p:sldId id="466" r:id="rId74"/>
    <p:sldId id="415" r:id="rId75"/>
    <p:sldId id="442" r:id="rId76"/>
    <p:sldId id="441" r:id="rId77"/>
    <p:sldId id="392" r:id="rId78"/>
    <p:sldId id="535" r:id="rId79"/>
    <p:sldId id="537" r:id="rId80"/>
    <p:sldId id="538" r:id="rId81"/>
    <p:sldId id="539" r:id="rId82"/>
    <p:sldId id="540" r:id="rId83"/>
    <p:sldId id="541" r:id="rId84"/>
    <p:sldId id="542" r:id="rId85"/>
    <p:sldId id="543" r:id="rId86"/>
    <p:sldId id="525" r:id="rId87"/>
    <p:sldId id="263" r:id="rId88"/>
    <p:sldId id="444" r:id="rId89"/>
    <p:sldId id="264" r:id="rId90"/>
    <p:sldId id="449" r:id="rId91"/>
    <p:sldId id="265" r:id="rId92"/>
    <p:sldId id="517" r:id="rId93"/>
    <p:sldId id="266" r:id="rId94"/>
    <p:sldId id="518" r:id="rId95"/>
    <p:sldId id="267" r:id="rId96"/>
    <p:sldId id="519" r:id="rId97"/>
    <p:sldId id="365" r:id="rId98"/>
    <p:sldId id="520" r:id="rId99"/>
    <p:sldId id="445" r:id="rId100"/>
    <p:sldId id="533" r:id="rId101"/>
    <p:sldId id="268" r:id="rId102"/>
    <p:sldId id="562" r:id="rId103"/>
    <p:sldId id="446" r:id="rId104"/>
    <p:sldId id="521" r:id="rId105"/>
    <p:sldId id="546" r:id="rId106"/>
    <p:sldId id="269" r:id="rId107"/>
    <p:sldId id="528" r:id="rId108"/>
    <p:sldId id="472" r:id="rId109"/>
    <p:sldId id="371" r:id="rId110"/>
    <p:sldId id="476" r:id="rId111"/>
    <p:sldId id="553" r:id="rId112"/>
    <p:sldId id="554" r:id="rId113"/>
    <p:sldId id="372" r:id="rId114"/>
    <p:sldId id="470" r:id="rId115"/>
    <p:sldId id="471" r:id="rId116"/>
    <p:sldId id="502" r:id="rId117"/>
    <p:sldId id="503" r:id="rId118"/>
    <p:sldId id="555" r:id="rId119"/>
    <p:sldId id="557" r:id="rId120"/>
    <p:sldId id="558" r:id="rId121"/>
    <p:sldId id="559" r:id="rId122"/>
    <p:sldId id="560" r:id="rId123"/>
    <p:sldId id="547" r:id="rId124"/>
    <p:sldId id="548" r:id="rId125"/>
    <p:sldId id="549" r:id="rId126"/>
    <p:sldId id="550" r:id="rId127"/>
    <p:sldId id="551" r:id="rId128"/>
    <p:sldId id="552" r:id="rId129"/>
    <p:sldId id="563" r:id="rId1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00"/>
    <a:srgbClr val="0033CC"/>
    <a:srgbClr val="008000"/>
    <a:srgbClr val="FFFFFF"/>
    <a:srgbClr val="FF3300"/>
    <a:srgbClr val="CCFF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7402" autoAdjust="0"/>
    <p:restoredTop sz="94667" autoAdjust="0"/>
  </p:normalViewPr>
  <p:slideViewPr>
    <p:cSldViewPr>
      <p:cViewPr>
        <p:scale>
          <a:sx n="100" d="100"/>
          <a:sy n="100" d="100"/>
        </p:scale>
        <p:origin x="-72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12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viewProps" Target="viewProps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28" Type="http://schemas.openxmlformats.org/officeDocument/2006/relationships/slide" Target="slides/slide12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126" Type="http://schemas.openxmlformats.org/officeDocument/2006/relationships/slide" Target="slides/slide120.xml"/><Relationship Id="rId134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16" Type="http://schemas.openxmlformats.org/officeDocument/2006/relationships/slide" Target="slides/slide110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11" Type="http://schemas.openxmlformats.org/officeDocument/2006/relationships/slide" Target="slides/slide105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30" Type="http://schemas.openxmlformats.org/officeDocument/2006/relationships/slide" Target="slides/slide124.xml"/><Relationship Id="rId13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38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8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8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38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fld id="{7C3D2ECA-EDAA-48D3-879D-19E1EA3838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67091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5425D7-0385-4D90-869F-400BBACB550A}" type="slidenum">
              <a:rPr lang="en-US"/>
              <a:pPr/>
              <a:t>4</a:t>
            </a:fld>
            <a:endParaRPr lang="en-US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18074E-8375-403F-ADCA-A9FE417C5A0B}" type="slidenum">
              <a:rPr lang="en-US"/>
              <a:pPr/>
              <a:t>5</a:t>
            </a:fld>
            <a:endParaRPr lang="en-US"/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55651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55652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5653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5654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5655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5656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55657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 smtClean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55658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 smtClean="0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  <p:sp>
        <p:nvSpPr>
          <p:cNvPr id="15565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5566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Batang" pitchFamily="18" charset="-127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55661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5662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5663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08F9553-CDDA-4BF5-BE81-177CF1A2E0C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6912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454C5C9-F02B-4ADD-8691-E8B3B134689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8433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2E910D8-C5B6-4209-9E06-2EEF2159523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4442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x-non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651593F-38C7-4AA1-8B30-06C1553C694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2244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FC20EAB-2A71-47CE-B7C9-6A99CB4F741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0724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350CBEA-79A5-44E4-9791-D41D10DFD5A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8427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55651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55652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5653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5654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5655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5656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55657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 smtClean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55658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 smtClean="0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  <p:sp>
        <p:nvSpPr>
          <p:cNvPr id="15565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5566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Batang" pitchFamily="18" charset="-127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55661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5662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5663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08F9553-CDDA-4BF5-BE81-177CF1A2E0C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9671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C00AE7-F3F9-42E2-9074-15B9D5E83DE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2943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5DD5D1D-0F4C-4C3C-83A4-88952EF4AF3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4297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2BE978-D112-446D-8F21-38B1B06D109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8206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5D0C17-E7AB-4627-AA3B-D1FD4D8467A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3143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C00AE7-F3F9-42E2-9074-15B9D5E83DE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1424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E486EE3-29FB-4C4F-8355-2D9A3A06AE8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19309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EF68E6-EFDD-4601-B770-DA4475908F3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90957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8A52DF9-FF04-415A-9FA2-F93CAB7ECF9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00675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9566921-E092-414D-A75A-925D019DBC1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05168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454C5C9-F02B-4ADD-8691-E8B3B134689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0505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2E910D8-C5B6-4209-9E06-2EEF2159523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32408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x-non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651593F-38C7-4AA1-8B30-06C1553C694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8944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FC20EAB-2A71-47CE-B7C9-6A99CB4F741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28114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350CBEA-79A5-44E4-9791-D41D10DFD5A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50443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55651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55652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5653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5654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5655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5656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55657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 smtClean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55658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 smtClean="0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  <p:sp>
        <p:nvSpPr>
          <p:cNvPr id="15565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5566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Batang" pitchFamily="18" charset="-127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55661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5662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5663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08F9553-CDDA-4BF5-BE81-177CF1A2E0C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3618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5DD5D1D-0F4C-4C3C-83A4-88952EF4AF3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14400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C00AE7-F3F9-42E2-9074-15B9D5E83DE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59238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5DD5D1D-0F4C-4C3C-83A4-88952EF4AF3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55081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2BE978-D112-446D-8F21-38B1B06D109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22896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5D0C17-E7AB-4627-AA3B-D1FD4D8467A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1533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E486EE3-29FB-4C4F-8355-2D9A3A06AE8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71577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EF68E6-EFDD-4601-B770-DA4475908F3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95558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8A52DF9-FF04-415A-9FA2-F93CAB7ECF9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23862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9566921-E092-414D-A75A-925D019DBC1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97780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454C5C9-F02B-4ADD-8691-E8B3B134689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27611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2E910D8-C5B6-4209-9E06-2EEF2159523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9944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2BE978-D112-446D-8F21-38B1B06D109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5469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x-non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651593F-38C7-4AA1-8B30-06C1553C694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08034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FC20EAB-2A71-47CE-B7C9-6A99CB4F741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89795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350CBEA-79A5-44E4-9791-D41D10DFD5A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14634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55651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55652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5653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5654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5655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5656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55657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 smtClean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55658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 smtClean="0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  <p:sp>
        <p:nvSpPr>
          <p:cNvPr id="15565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5566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Batang" pitchFamily="18" charset="-127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55661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5662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5663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08F9553-CDDA-4BF5-BE81-177CF1A2E0C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4793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C00AE7-F3F9-42E2-9074-15B9D5E83DE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2052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5DD5D1D-0F4C-4C3C-83A4-88952EF4AF3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2985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2BE978-D112-446D-8F21-38B1B06D109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93223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5D0C17-E7AB-4627-AA3B-D1FD4D8467A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97796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E486EE3-29FB-4C4F-8355-2D9A3A06AE8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59818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EF68E6-EFDD-4601-B770-DA4475908F3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4624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5D0C17-E7AB-4627-AA3B-D1FD4D8467A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45089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8A52DF9-FF04-415A-9FA2-F93CAB7ECF9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61659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9566921-E092-414D-A75A-925D019DBC1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67951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454C5C9-F02B-4ADD-8691-E8B3B134689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73083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2E910D8-C5B6-4209-9E06-2EEF2159523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56219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x-non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651593F-38C7-4AA1-8B30-06C1553C694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37557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FC20EAB-2A71-47CE-B7C9-6A99CB4F741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44789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350CBEA-79A5-44E4-9791-D41D10DFD5A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17607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55651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55652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5653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5654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5655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5656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55657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 smtClean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55658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 smtClean="0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  <p:sp>
        <p:nvSpPr>
          <p:cNvPr id="15565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5566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Batang" pitchFamily="18" charset="-127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55661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5662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5663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08F9553-CDDA-4BF5-BE81-177CF1A2E0C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0317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C00AE7-F3F9-42E2-9074-15B9D5E83DE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16034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5DD5D1D-0F4C-4C3C-83A4-88952EF4AF3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3260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E486EE3-29FB-4C4F-8355-2D9A3A06AE8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62909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2BE978-D112-446D-8F21-38B1B06D109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6794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5D0C17-E7AB-4627-AA3B-D1FD4D8467A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0135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E486EE3-29FB-4C4F-8355-2D9A3A06AE8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01175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EF68E6-EFDD-4601-B770-DA4475908F3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3802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8A52DF9-FF04-415A-9FA2-F93CAB7ECF9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05800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9566921-E092-414D-A75A-925D019DBC1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36964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454C5C9-F02B-4ADD-8691-E8B3B134689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03649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2E910D8-C5B6-4209-9E06-2EEF2159523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63200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x-non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651593F-38C7-4AA1-8B30-06C1553C694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8306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FC20EAB-2A71-47CE-B7C9-6A99CB4F741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3894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EF68E6-EFDD-4601-B770-DA4475908F3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08179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350CBEA-79A5-44E4-9791-D41D10DFD5A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4055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E507-ABBE-46C1-B7D0-2F601DF7A4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589D7-5704-4170-B563-FC7BE4998B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77053-A8A6-4F6E-8AB7-D519AB2684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46EE4-9248-494C-B639-B83F38426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CB846-9D90-48B3-A9AE-3AAEBBC096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9FBD1-C8B2-4B4F-A672-6C2C5B1255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1CA61-0B18-4B74-AFC1-C086202F5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0F161-285E-4DB8-971B-255410FF40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C93E7-7CE4-4388-9B9E-9AAA50068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8A52DF9-FF04-415A-9FA2-F93CAB7ECF9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22583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0276B-0891-41C2-BB7D-DC080FB7EE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C2B45-B0D5-4A85-8976-160B4AF479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27D194B-F3A5-46C4-9BC7-9944231FF21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AC6D6EF-FD98-404B-B3BD-83E9C82D2AC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43CCBE7-7919-49F3-A5B0-B5F95979D5E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x-non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9566921-E092-414D-A75A-925D019DBC1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7767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pitchFamily="34" charset="0"/>
              </a:defRPr>
            </a:lvl1pPr>
          </a:lstStyle>
          <a:p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34" charset="0"/>
              </a:defRPr>
            </a:lvl1pPr>
          </a:lstStyle>
          <a:p>
            <a:fld id="{393B4834-B8CD-4FEB-8598-C42D4EF60253}" type="slidenum">
              <a:rPr lang="en-US" smtClean="0">
                <a:solidFill>
                  <a:srgbClr val="FFFFFF"/>
                </a:solidFill>
                <a:cs typeface="Arial" pitchFamily="34" charset="0"/>
              </a:rPr>
              <a:pPr/>
              <a:t>‹#›</a:t>
            </a:fld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grpSp>
        <p:nvGrpSpPr>
          <p:cNvPr id="1546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54629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5463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463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463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463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463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5463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 smtClean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5463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 smtClean="0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  <p:sp>
        <p:nvSpPr>
          <p:cNvPr id="15463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463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>
                <a:latin typeface="Arial" pitchFamily="34" charset="0"/>
              </a:defRPr>
            </a:lvl1pPr>
          </a:lstStyle>
          <a:p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5463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374004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Batang" pitchFamily="18" charset="-127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Batang" pitchFamily="18" charset="-127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Batang" pitchFamily="18" charset="-127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Batang" pitchFamily="18" charset="-127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Batang" pitchFamily="18" charset="-127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Batang" pitchFamily="18" charset="-127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Batang" pitchFamily="18" charset="-127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Batang" pitchFamily="18" charset="-127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Batang" pitchFamily="18" charset="-127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x-non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pitchFamily="34" charset="0"/>
              </a:defRPr>
            </a:lvl1pPr>
          </a:lstStyle>
          <a:p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34" charset="0"/>
              </a:defRPr>
            </a:lvl1pPr>
          </a:lstStyle>
          <a:p>
            <a:fld id="{393B4834-B8CD-4FEB-8598-C42D4EF60253}" type="slidenum">
              <a:rPr lang="en-US" smtClean="0">
                <a:solidFill>
                  <a:srgbClr val="FFFFFF"/>
                </a:solidFill>
                <a:cs typeface="Arial" pitchFamily="34" charset="0"/>
              </a:rPr>
              <a:pPr/>
              <a:t>‹#›</a:t>
            </a:fld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grpSp>
        <p:nvGrpSpPr>
          <p:cNvPr id="1546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54629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5463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463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463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463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463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5463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 smtClean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5463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 smtClean="0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  <p:sp>
        <p:nvSpPr>
          <p:cNvPr id="15463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463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>
                <a:latin typeface="Arial" pitchFamily="34" charset="0"/>
              </a:defRPr>
            </a:lvl1pPr>
          </a:lstStyle>
          <a:p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5463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4523477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Batang" pitchFamily="18" charset="-127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Batang" pitchFamily="18" charset="-127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Batang" pitchFamily="18" charset="-127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Batang" pitchFamily="18" charset="-127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Batang" pitchFamily="18" charset="-127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Batang" pitchFamily="18" charset="-127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Batang" pitchFamily="18" charset="-127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Batang" pitchFamily="18" charset="-127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Batang" pitchFamily="18" charset="-127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x-non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pitchFamily="34" charset="0"/>
              </a:defRPr>
            </a:lvl1pPr>
          </a:lstStyle>
          <a:p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34" charset="0"/>
              </a:defRPr>
            </a:lvl1pPr>
          </a:lstStyle>
          <a:p>
            <a:fld id="{393B4834-B8CD-4FEB-8598-C42D4EF60253}" type="slidenum">
              <a:rPr lang="en-US" smtClean="0">
                <a:solidFill>
                  <a:srgbClr val="FFFFFF"/>
                </a:solidFill>
                <a:cs typeface="Arial" pitchFamily="34" charset="0"/>
              </a:rPr>
              <a:pPr/>
              <a:t>‹#›</a:t>
            </a:fld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grpSp>
        <p:nvGrpSpPr>
          <p:cNvPr id="1546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54629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5463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463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463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463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463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5463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 smtClean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5463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 smtClean="0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  <p:sp>
        <p:nvSpPr>
          <p:cNvPr id="15463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463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>
                <a:latin typeface="Arial" pitchFamily="34" charset="0"/>
              </a:defRPr>
            </a:lvl1pPr>
          </a:lstStyle>
          <a:p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5463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2274350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Batang" pitchFamily="18" charset="-127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Batang" pitchFamily="18" charset="-127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Batang" pitchFamily="18" charset="-127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Batang" pitchFamily="18" charset="-127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Batang" pitchFamily="18" charset="-127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Batang" pitchFamily="18" charset="-127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Batang" pitchFamily="18" charset="-127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Batang" pitchFamily="18" charset="-127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Batang" pitchFamily="18" charset="-127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x-non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pitchFamily="34" charset="0"/>
              </a:defRPr>
            </a:lvl1pPr>
          </a:lstStyle>
          <a:p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34" charset="0"/>
              </a:defRPr>
            </a:lvl1pPr>
          </a:lstStyle>
          <a:p>
            <a:fld id="{393B4834-B8CD-4FEB-8598-C42D4EF60253}" type="slidenum">
              <a:rPr lang="en-US" smtClean="0">
                <a:solidFill>
                  <a:srgbClr val="FFFFFF"/>
                </a:solidFill>
                <a:cs typeface="Arial" pitchFamily="34" charset="0"/>
              </a:rPr>
              <a:pPr/>
              <a:t>‹#›</a:t>
            </a:fld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grpSp>
        <p:nvGrpSpPr>
          <p:cNvPr id="1546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54629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5463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463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463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463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463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5463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 smtClean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5463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 smtClean="0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  <p:sp>
        <p:nvSpPr>
          <p:cNvPr id="15463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463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>
                <a:latin typeface="Arial" pitchFamily="34" charset="0"/>
              </a:defRPr>
            </a:lvl1pPr>
          </a:lstStyle>
          <a:p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5463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0345167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Batang" pitchFamily="18" charset="-127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Batang" pitchFamily="18" charset="-127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Batang" pitchFamily="18" charset="-127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Batang" pitchFamily="18" charset="-127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Batang" pitchFamily="18" charset="-127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Batang" pitchFamily="18" charset="-127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Batang" pitchFamily="18" charset="-127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Batang" pitchFamily="18" charset="-127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Batang" pitchFamily="18" charset="-127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x-non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pitchFamily="34" charset="0"/>
              </a:defRPr>
            </a:lvl1pPr>
          </a:lstStyle>
          <a:p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34" charset="0"/>
              </a:defRPr>
            </a:lvl1pPr>
          </a:lstStyle>
          <a:p>
            <a:fld id="{393B4834-B8CD-4FEB-8598-C42D4EF60253}" type="slidenum">
              <a:rPr lang="en-US" smtClean="0">
                <a:solidFill>
                  <a:srgbClr val="FFFFFF"/>
                </a:solidFill>
                <a:cs typeface="Arial" pitchFamily="34" charset="0"/>
              </a:rPr>
              <a:pPr/>
              <a:t>‹#›</a:t>
            </a:fld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grpSp>
        <p:nvGrpSpPr>
          <p:cNvPr id="1546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54629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5463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463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463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463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15463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x-none" smtClean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5463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 smtClean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15463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x-none" smtClean="0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  <p:sp>
        <p:nvSpPr>
          <p:cNvPr id="15463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463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>
                <a:latin typeface="Arial" pitchFamily="34" charset="0"/>
              </a:defRPr>
            </a:lvl1pPr>
          </a:lstStyle>
          <a:p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5463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5889246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Batang" pitchFamily="18" charset="-127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Batang" pitchFamily="18" charset="-127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Batang" pitchFamily="18" charset="-127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Batang" pitchFamily="18" charset="-127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Batang" pitchFamily="18" charset="-127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Batang" pitchFamily="18" charset="-127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Batang" pitchFamily="18" charset="-127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Batang" pitchFamily="18" charset="-127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Batang" pitchFamily="18" charset="-127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x-non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30CDA41-3B40-47CB-BDA0-A36629541D3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09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30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5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8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8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8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3860800"/>
            <a:ext cx="6841058" cy="17526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C000"/>
                </a:solidFill>
              </a:rPr>
              <a:t>DR. MOHAMMAD AL SHAHWAN</a:t>
            </a:r>
            <a:endParaRPr lang="en-US" sz="4000" b="1" dirty="0">
              <a:solidFill>
                <a:srgbClr val="FFC000"/>
              </a:solidFill>
            </a:endParaRPr>
          </a:p>
        </p:txBody>
      </p:sp>
      <p:sp>
        <p:nvSpPr>
          <p:cNvPr id="1628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hlink"/>
                </a:solidFill>
              </a:rPr>
              <a:t>INTRODUCTION TO DERMATOLOGY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-387424"/>
            <a:ext cx="8229600" cy="1143000"/>
          </a:xfrm>
        </p:spPr>
        <p:txBody>
          <a:bodyPr/>
          <a:lstStyle/>
          <a:p>
            <a:pPr marL="838200" indent="-838200"/>
            <a:r>
              <a:rPr lang="en-US" sz="3600" b="1" u="sng" dirty="0">
                <a:solidFill>
                  <a:srgbClr val="FFC000"/>
                </a:solidFill>
              </a:rPr>
              <a:t>Skin Structure</a:t>
            </a:r>
          </a:p>
        </p:txBody>
      </p:sp>
      <p:pic>
        <p:nvPicPr>
          <p:cNvPr id="180232" name="Picture 8" descr="the 4 layers epiderm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8819" y="980728"/>
            <a:ext cx="4392612" cy="4537398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79512" y="1536174"/>
            <a:ext cx="41764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>
              <a:buFont typeface="Batang" pitchFamily="18" charset="-127"/>
              <a:buNone/>
            </a:pPr>
            <a:r>
              <a:rPr lang="en-US" dirty="0">
                <a:solidFill>
                  <a:srgbClr val="FFC000"/>
                </a:solidFill>
              </a:rPr>
              <a:t>Spinous cell layer:</a:t>
            </a:r>
          </a:p>
          <a:p>
            <a:pPr marL="533400" indent="-533400">
              <a:buFont typeface="Batang" pitchFamily="18" charset="-127"/>
              <a:buNone/>
            </a:pPr>
            <a:r>
              <a:rPr lang="en-US" dirty="0" smtClean="0">
                <a:solidFill>
                  <a:srgbClr val="FFC000"/>
                </a:solidFill>
              </a:rPr>
              <a:t>Keratinocyte adhere </a:t>
            </a:r>
            <a:r>
              <a:rPr lang="en-US" dirty="0">
                <a:solidFill>
                  <a:srgbClr val="FFC000"/>
                </a:solidFill>
              </a:rPr>
              <a:t>to each other by </a:t>
            </a:r>
            <a:r>
              <a:rPr lang="en-US" dirty="0" smtClean="0">
                <a:solidFill>
                  <a:srgbClr val="FFC000"/>
                </a:solidFill>
              </a:rPr>
              <a:t>desmosomes </a:t>
            </a:r>
            <a:r>
              <a:rPr lang="en-US" dirty="0">
                <a:solidFill>
                  <a:srgbClr val="FFC000"/>
                </a:solidFill>
              </a:rPr>
              <a:t>(complex </a:t>
            </a:r>
            <a:r>
              <a:rPr lang="en-US" dirty="0" smtClean="0">
                <a:solidFill>
                  <a:srgbClr val="FFC000"/>
                </a:solidFill>
              </a:rPr>
              <a:t>modification </a:t>
            </a:r>
            <a:r>
              <a:rPr lang="en-US" dirty="0">
                <a:solidFill>
                  <a:srgbClr val="FFC000"/>
                </a:solidFill>
              </a:rPr>
              <a:t>of the cell  </a:t>
            </a:r>
            <a:r>
              <a:rPr lang="en-US" dirty="0" smtClean="0">
                <a:solidFill>
                  <a:srgbClr val="FFC000"/>
                </a:solidFill>
              </a:rPr>
              <a:t>membrane ) which appear </a:t>
            </a:r>
            <a:r>
              <a:rPr lang="en-US" dirty="0">
                <a:solidFill>
                  <a:srgbClr val="FFC000"/>
                </a:solidFill>
              </a:rPr>
              <a:t>like spines </a:t>
            </a:r>
            <a:endParaRPr lang="en-US" dirty="0" smtClean="0">
              <a:solidFill>
                <a:srgbClr val="FFC000"/>
              </a:solidFill>
            </a:endParaRPr>
          </a:p>
          <a:p>
            <a:pPr marL="533400" indent="-533400">
              <a:buFont typeface="Batang" pitchFamily="18" charset="-127"/>
              <a:buNone/>
            </a:pPr>
            <a:endParaRPr lang="en-US" dirty="0" smtClean="0">
              <a:solidFill>
                <a:srgbClr val="FFC000"/>
              </a:solidFill>
            </a:endParaRPr>
          </a:p>
          <a:p>
            <a:pPr marL="533400" indent="-533400">
              <a:buFont typeface="Batang" pitchFamily="18" charset="-127"/>
              <a:buNone/>
            </a:pPr>
            <a:r>
              <a:rPr lang="en-US" dirty="0" smtClean="0">
                <a:solidFill>
                  <a:srgbClr val="FFC000"/>
                </a:solidFill>
              </a:rPr>
              <a:t>Langerhans </a:t>
            </a:r>
            <a:r>
              <a:rPr lang="en-US" dirty="0">
                <a:solidFill>
                  <a:srgbClr val="FFC000"/>
                </a:solidFill>
              </a:rPr>
              <a:t>cells are antigen presenting  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endParaRPr lang="en-U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387424"/>
            <a:ext cx="8229600" cy="1143000"/>
          </a:xfrm>
        </p:spPr>
        <p:txBody>
          <a:bodyPr/>
          <a:lstStyle/>
          <a:p>
            <a:r>
              <a:rPr lang="en-US" b="1" u="sng" dirty="0" smtClean="0">
                <a:solidFill>
                  <a:srgbClr val="FFC000"/>
                </a:solidFill>
              </a:rPr>
              <a:t>Investigations</a:t>
            </a:r>
            <a:endParaRPr lang="en-US" b="1" u="sng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24744"/>
            <a:ext cx="5410944" cy="500141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800" b="1" u="sng" dirty="0" smtClean="0">
                <a:solidFill>
                  <a:srgbClr val="FFC000"/>
                </a:solidFill>
              </a:rPr>
              <a:t>Direct immunoflouresence</a:t>
            </a:r>
            <a:endParaRPr lang="en-US" sz="2800" b="1" dirty="0" smtClean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sz="2800" b="1" dirty="0" smtClean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Fluorescence will be noted if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immunoglobulin deposits are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 </a:t>
            </a:r>
            <a:r>
              <a:rPr lang="en-US" sz="2800" b="1" dirty="0">
                <a:solidFill>
                  <a:srgbClr val="FFC000"/>
                </a:solidFill>
              </a:rPr>
              <a:t>I</a:t>
            </a:r>
            <a:r>
              <a:rPr lang="en-US" sz="2800" b="1" dirty="0" smtClean="0">
                <a:solidFill>
                  <a:srgbClr val="FFC000"/>
                </a:solidFill>
              </a:rPr>
              <a:t>ntercellularly between the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epidermal cells as in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pemphigus vulgaris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 or at the Basement membrane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zone as in bullous </a:t>
            </a:r>
            <a:r>
              <a:rPr lang="en-US" sz="2800" b="1" dirty="0" err="1" smtClean="0">
                <a:solidFill>
                  <a:srgbClr val="FFC000"/>
                </a:solidFill>
              </a:rPr>
              <a:t>pempigoid</a:t>
            </a:r>
            <a:endParaRPr lang="en-US" sz="2800" b="1" dirty="0" smtClean="0">
              <a:solidFill>
                <a:srgbClr val="FFC000"/>
              </a:solidFill>
            </a:endParaRPr>
          </a:p>
        </p:txBody>
      </p:sp>
      <p:pic>
        <p:nvPicPr>
          <p:cNvPr id="6" name="Content Placeholder 5" descr="pv.bmp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 t="10252" b="10252"/>
          <a:stretch>
            <a:fillRect/>
          </a:stretch>
        </p:blipFill>
        <p:spPr>
          <a:xfrm>
            <a:off x="5080992" y="1412776"/>
            <a:ext cx="4038600" cy="2185988"/>
          </a:xfrm>
        </p:spPr>
      </p:pic>
      <p:pic>
        <p:nvPicPr>
          <p:cNvPr id="9" name="Content Placeholder 8" descr="dif.bmp"/>
          <p:cNvPicPr>
            <a:picLocks noGrp="1" noChangeAspect="1"/>
          </p:cNvPicPr>
          <p:nvPr>
            <p:ph sz="quarter" idx="3"/>
          </p:nvPr>
        </p:nvPicPr>
        <p:blipFill>
          <a:blip r:embed="rId3" cstate="print"/>
          <a:srcRect t="12948" b="12948"/>
          <a:stretch>
            <a:fillRect/>
          </a:stretch>
        </p:blipFill>
        <p:spPr>
          <a:xfrm>
            <a:off x="5102200" y="3861048"/>
            <a:ext cx="4038600" cy="21875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5186536" cy="51411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b="1" u="sng" dirty="0">
                <a:solidFill>
                  <a:srgbClr val="FFC000"/>
                </a:solidFill>
              </a:rPr>
              <a:t>Indirect </a:t>
            </a:r>
            <a:r>
              <a:rPr lang="en-US" sz="2800" b="1" u="sng" dirty="0" err="1">
                <a:solidFill>
                  <a:srgbClr val="FFC000"/>
                </a:solidFill>
              </a:rPr>
              <a:t>Immuno</a:t>
            </a:r>
            <a:endParaRPr lang="en-US" sz="2800" b="1" u="sng" dirty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b="1" u="sng" dirty="0" smtClean="0">
                <a:solidFill>
                  <a:srgbClr val="FFC000"/>
                </a:solidFill>
              </a:rPr>
              <a:t>Fluorescence : IDIF</a:t>
            </a:r>
            <a:endParaRPr lang="en-US" sz="2800" b="1" u="sng" dirty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b="1" dirty="0">
                <a:solidFill>
                  <a:srgbClr val="FFC000"/>
                </a:solidFill>
              </a:rPr>
              <a:t>Detect auto antibodies </a:t>
            </a:r>
            <a:r>
              <a:rPr lang="en-US" sz="2800" b="1" dirty="0" smtClean="0">
                <a:solidFill>
                  <a:srgbClr val="FFC000"/>
                </a:solidFill>
              </a:rPr>
              <a:t> in the serum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It is used to confirm a diagnosis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To differentiate between bullous diseases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To monitor disease activity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800" b="1" dirty="0" smtClean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15364" name="Rectangle 4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Investigation</a:t>
            </a:r>
            <a:r>
              <a:rPr lang="en-US" dirty="0">
                <a:solidFill>
                  <a:schemeClr val="hlink"/>
                </a:solidFill>
              </a:rPr>
              <a:t>:</a:t>
            </a:r>
          </a:p>
        </p:txBody>
      </p:sp>
      <p:pic>
        <p:nvPicPr>
          <p:cNvPr id="6" name="Picture 5" descr="indirect if.bmp"/>
          <p:cNvPicPr>
            <a:picLocks noChangeAspect="1"/>
          </p:cNvPicPr>
          <p:nvPr/>
        </p:nvPicPr>
        <p:blipFill>
          <a:blip r:embed="rId2" cstate="print"/>
          <a:srcRect r="81500" b="62600"/>
          <a:stretch>
            <a:fillRect/>
          </a:stretch>
        </p:blipFill>
        <p:spPr>
          <a:xfrm>
            <a:off x="5364088" y="1628800"/>
            <a:ext cx="3384376" cy="410445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Lecture </a:t>
            </a:r>
            <a:r>
              <a:rPr lang="en-US" b="1" u="sng" dirty="0" smtClean="0">
                <a:solidFill>
                  <a:srgbClr val="FFC000"/>
                </a:solidFill>
              </a:rPr>
              <a:t>Outlines</a:t>
            </a:r>
            <a:endParaRPr lang="en-US" b="1" u="sng" dirty="0">
              <a:solidFill>
                <a:srgbClr val="FFC000"/>
              </a:solidFill>
            </a:endParaRPr>
          </a:p>
        </p:txBody>
      </p:sp>
      <p:sp>
        <p:nvSpPr>
          <p:cNvPr id="508931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3600" b="1" dirty="0">
                <a:solidFill>
                  <a:schemeClr val="tx1">
                    <a:lumMod val="50000"/>
                  </a:schemeClr>
                </a:solidFill>
              </a:rPr>
              <a:t>-Function , Structure of the skin.</a:t>
            </a:r>
          </a:p>
          <a:p>
            <a:pPr>
              <a:lnSpc>
                <a:spcPct val="90000"/>
              </a:lnSpc>
              <a:buNone/>
            </a:pPr>
            <a:r>
              <a:rPr lang="en-US" sz="3600" b="1" dirty="0">
                <a:solidFill>
                  <a:schemeClr val="tx1">
                    <a:lumMod val="50000"/>
                  </a:schemeClr>
                </a:solidFill>
              </a:rPr>
              <a:t>-Approach to dermatology patient.</a:t>
            </a:r>
          </a:p>
          <a:p>
            <a:pPr>
              <a:lnSpc>
                <a:spcPct val="90000"/>
              </a:lnSpc>
              <a:buNone/>
            </a:pPr>
            <a:r>
              <a:rPr lang="en-US" sz="3600" b="1" dirty="0">
                <a:solidFill>
                  <a:schemeClr val="tx1">
                    <a:lumMod val="50000"/>
                  </a:schemeClr>
                </a:solidFill>
              </a:rPr>
              <a:t>-Morphology of skin lesions.</a:t>
            </a:r>
          </a:p>
          <a:p>
            <a:pPr>
              <a:lnSpc>
                <a:spcPct val="90000"/>
              </a:lnSpc>
              <a:buNone/>
            </a:pPr>
            <a:r>
              <a:rPr lang="en-US" sz="3600" b="1" dirty="0">
                <a:solidFill>
                  <a:schemeClr val="tx1">
                    <a:lumMod val="50000"/>
                  </a:schemeClr>
                </a:solidFill>
              </a:rPr>
              <a:t>-Important signs and Investigations</a:t>
            </a:r>
            <a:r>
              <a:rPr lang="en-US" sz="3600" b="1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  <a:endParaRPr lang="en-US" sz="3600" b="1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en-US" sz="3600" b="1" dirty="0">
                <a:solidFill>
                  <a:srgbClr val="FFC000"/>
                </a:solidFill>
              </a:rPr>
              <a:t>-Topical </a:t>
            </a:r>
            <a:r>
              <a:rPr lang="en-US" sz="3600" b="1" dirty="0" smtClean="0">
                <a:solidFill>
                  <a:srgbClr val="FFC000"/>
                </a:solidFill>
              </a:rPr>
              <a:t>therapy and others.</a:t>
            </a:r>
            <a:endParaRPr lang="en-US" sz="36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41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457200" y="1556792"/>
            <a:ext cx="4038600" cy="4525963"/>
          </a:xfrm>
        </p:spPr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wide variety of topical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agents are available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Delivers the drug to target site.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Batang" pitchFamily="18" charset="-127"/>
              <a:buNone/>
            </a:pP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the lesion is dry -wet it 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wet -dry it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.(Golden rule)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Batang" pitchFamily="18" charset="-127"/>
              <a:buNone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Batang" pitchFamily="18" charset="-127"/>
              <a:buNone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2742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274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67544" y="260648"/>
            <a:ext cx="7924800" cy="1143000"/>
          </a:xfrm>
        </p:spPr>
        <p:txBody>
          <a:bodyPr/>
          <a:lstStyle/>
          <a:p>
            <a:r>
              <a:rPr lang="en-US" u="sng" dirty="0">
                <a:solidFill>
                  <a:schemeClr val="hlink"/>
                </a:solidFill>
              </a:rPr>
              <a:t> </a:t>
            </a:r>
            <a:r>
              <a:rPr lang="en-US" b="1" u="sng" dirty="0">
                <a:solidFill>
                  <a:srgbClr val="FFC000"/>
                </a:solidFill>
              </a:rPr>
              <a:t>Topical Therapy</a:t>
            </a:r>
          </a:p>
        </p:txBody>
      </p:sp>
      <p:pic>
        <p:nvPicPr>
          <p:cNvPr id="372743" name="Picture 7" descr="winter-skin-care-pictu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557338"/>
            <a:ext cx="4032250" cy="453548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79512" y="1600199"/>
            <a:ext cx="4463926" cy="449262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Batang" pitchFamily="18" charset="-127"/>
              <a:buNone/>
            </a:pPr>
            <a:endParaRPr lang="en-US" sz="2400" dirty="0"/>
          </a:p>
          <a:p>
            <a:pPr>
              <a:lnSpc>
                <a:spcPct val="80000"/>
              </a:lnSpc>
              <a:buNone/>
            </a:pPr>
            <a:r>
              <a:rPr lang="en-US" sz="3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Wet </a:t>
            </a:r>
            <a:r>
              <a:rPr lang="en-US" sz="3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compresses - </a:t>
            </a:r>
            <a:r>
              <a:rPr lang="en-US" sz="3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dries wet lesions.</a:t>
            </a:r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sz="3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Like  KMNO4</a:t>
            </a:r>
            <a:endParaRPr lang="en-US" sz="30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sz="3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Wet </a:t>
            </a:r>
            <a:r>
              <a:rPr lang="en-US" sz="3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compresses are </a:t>
            </a:r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sz="3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Antibacterial</a:t>
            </a:r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sz="3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ause </a:t>
            </a:r>
            <a:r>
              <a:rPr lang="en-US" sz="30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debridment</a:t>
            </a:r>
            <a:r>
              <a:rPr lang="en-US" sz="3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sz="3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uppress inflammation</a:t>
            </a:r>
            <a:r>
              <a:rPr lang="en-US" sz="3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  <p:sp>
        <p:nvSpPr>
          <p:cNvPr id="157700" name="Rectangle 4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76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chemeClr val="hlink"/>
                </a:solidFill>
              </a:rPr>
              <a:t> </a:t>
            </a:r>
            <a:r>
              <a:rPr lang="en-US" b="1" u="sng" dirty="0">
                <a:solidFill>
                  <a:srgbClr val="FFC000"/>
                </a:solidFill>
              </a:rPr>
              <a:t>Topical Therapy</a:t>
            </a:r>
          </a:p>
        </p:txBody>
      </p:sp>
      <p:pic>
        <p:nvPicPr>
          <p:cNvPr id="157701" name="Picture 5" descr="co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628775"/>
            <a:ext cx="4157662" cy="44640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Topical</a:t>
            </a:r>
            <a:r>
              <a:rPr lang="en-US" b="1" u="sng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Therapy</a:t>
            </a:r>
            <a:endParaRPr lang="en-US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400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00808"/>
            <a:ext cx="8507288" cy="4425355"/>
          </a:xfrm>
        </p:spPr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Topical drugs consist of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Active substance  like steroids, antimicrobial agents and vehicle.</a:t>
            </a: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Vehicle</a:t>
            </a:r>
            <a:r>
              <a:rPr lang="en-US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Is the base in which the active ingredient is dispersed.</a:t>
            </a:r>
          </a:p>
          <a:p>
            <a:pPr>
              <a:buFont typeface="Batang" pitchFamily="18" charset="-127"/>
              <a:buNone/>
            </a:pPr>
            <a:endParaRPr lang="en-US" sz="2800" b="1" dirty="0" smtClean="0">
              <a:solidFill>
                <a:srgbClr val="FFC000"/>
              </a:solidFill>
            </a:endParaRPr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384007" name="Picture 7" descr="vehicle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 t="7391" b="7391"/>
          <a:stretch>
            <a:fillRect/>
          </a:stretch>
        </p:blipFill>
        <p:spPr>
          <a:xfrm>
            <a:off x="8100392" y="1600200"/>
            <a:ext cx="58640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FFC000"/>
                </a:solidFill>
              </a:rPr>
              <a:t>Topical therapy </a:t>
            </a:r>
            <a:endParaRPr lang="x-none" b="1" u="sng" dirty="0">
              <a:solidFill>
                <a:srgbClr val="FFC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 smtClean="0">
                <a:solidFill>
                  <a:srgbClr val="FFC000"/>
                </a:solidFill>
              </a:rPr>
              <a:t>Topical steroids side effects: 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Atrophy and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striae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Telangiectasia and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purpura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Masking the initial lesion.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Perioral dermatitis and rosacea or acne.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Systemic absorption.</a:t>
            </a:r>
          </a:p>
          <a:p>
            <a:pPr marL="0" indent="0">
              <a:buNone/>
            </a:pP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Tachyphylaxis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 (sudden loss of response)</a:t>
            </a:r>
            <a:endParaRPr lang="x-none" sz="2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019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Topical therapy</a:t>
            </a:r>
            <a:endParaRPr lang="x-none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 smtClean="0">
                <a:solidFill>
                  <a:srgbClr val="FFC000"/>
                </a:solidFill>
              </a:rPr>
              <a:t>Guidelines regarding steroid use: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Avoid high potency steroid on flexures and face.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Avoid high potency 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steroid in children.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Avoid use for extended periods of time.</a:t>
            </a:r>
            <a:endParaRPr lang="x-none" sz="2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300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1340768"/>
            <a:ext cx="4643438" cy="4464496"/>
          </a:xfrm>
        </p:spPr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endParaRPr lang="en-US" sz="2800" b="1" dirty="0" smtClean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Creams 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are mixture 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of oils and 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water in which the 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active 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substance 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is dispersed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Batang" pitchFamily="18" charset="-127"/>
              <a:buNone/>
            </a:pPr>
            <a:endParaRPr lang="en-US" sz="2800" b="1" dirty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Creams are white 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in color- useful 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in folds.</a:t>
            </a:r>
          </a:p>
        </p:txBody>
      </p:sp>
      <p:sp>
        <p:nvSpPr>
          <p:cNvPr id="159748" name="Rectangle 4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97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Topical </a:t>
            </a:r>
            <a:r>
              <a:rPr lang="en-US" b="1" u="sng" dirty="0" smtClean="0">
                <a:solidFill>
                  <a:srgbClr val="FFC000"/>
                </a:solidFill>
              </a:rPr>
              <a:t>Therapy            </a:t>
            </a:r>
            <a:endParaRPr lang="en-US" b="1" u="sng" dirty="0">
              <a:solidFill>
                <a:srgbClr val="FFC000"/>
              </a:solidFill>
            </a:endParaRPr>
          </a:p>
        </p:txBody>
      </p:sp>
      <p:pic>
        <p:nvPicPr>
          <p:cNvPr id="159750" name="Picture 6" descr="cre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196752"/>
            <a:ext cx="4032250" cy="44640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21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323528" y="1124744"/>
            <a:ext cx="5688632" cy="573325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Batang" pitchFamily="18" charset="-127"/>
              <a:buNone/>
            </a:pPr>
            <a:endParaRPr lang="en-US" sz="28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Ointments</a:t>
            </a:r>
            <a:r>
              <a:rPr lang="en-US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are primarily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grease. They are useful in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dry lesions 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e.g.  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petrolatum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jelly and mineral oil.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endParaRPr lang="en-US" sz="28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They are translucent </a:t>
            </a:r>
            <a:endParaRPr lang="en-US" sz="2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7622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36762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899592" y="274638"/>
            <a:ext cx="7634808" cy="850106"/>
          </a:xfrm>
        </p:spPr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Topical </a:t>
            </a:r>
            <a:r>
              <a:rPr lang="en-US" b="1" u="sng" dirty="0" smtClean="0">
                <a:solidFill>
                  <a:srgbClr val="FFC000"/>
                </a:solidFill>
              </a:rPr>
              <a:t>Therapy</a:t>
            </a:r>
            <a:endParaRPr lang="en-US" b="1" u="sng" dirty="0">
              <a:solidFill>
                <a:srgbClr val="FFC000"/>
              </a:solidFill>
            </a:endParaRPr>
          </a:p>
        </p:txBody>
      </p:sp>
      <p:pic>
        <p:nvPicPr>
          <p:cNvPr id="367623" name="Picture 7" descr="ointment"/>
          <p:cNvPicPr>
            <a:picLocks noChangeAspect="1" noChangeArrowheads="1"/>
          </p:cNvPicPr>
          <p:nvPr/>
        </p:nvPicPr>
        <p:blipFill>
          <a:blip r:embed="rId2" cstate="print"/>
          <a:srcRect t="4485"/>
          <a:stretch>
            <a:fillRect/>
          </a:stretch>
        </p:blipFill>
        <p:spPr bwMode="auto">
          <a:xfrm>
            <a:off x="4788023" y="1196752"/>
            <a:ext cx="4176713" cy="439248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1124744"/>
            <a:ext cx="4495800" cy="4752528"/>
          </a:xfrm>
        </p:spPr>
        <p:txBody>
          <a:bodyPr>
            <a:normAutofit lnSpcReduction="10000"/>
          </a:bodyPr>
          <a:lstStyle/>
          <a:p>
            <a:pPr>
              <a:buFont typeface="Batang" pitchFamily="18" charset="-127"/>
              <a:buNone/>
            </a:pP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b="1" dirty="0">
                <a:solidFill>
                  <a:srgbClr val="FFC000"/>
                </a:solidFill>
              </a:rPr>
              <a:t>Granular cell layer :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rgbClr val="FFC000"/>
                </a:solidFill>
              </a:rPr>
              <a:t> Diamond </a:t>
            </a:r>
            <a:r>
              <a:rPr lang="en-US" sz="2400" b="1" dirty="0">
                <a:solidFill>
                  <a:srgbClr val="FFC000"/>
                </a:solidFill>
              </a:rPr>
              <a:t>shaped cells.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rgbClr val="FFC000"/>
                </a:solidFill>
              </a:rPr>
              <a:t>Cytoplasm </a:t>
            </a:r>
            <a:r>
              <a:rPr lang="en-US" sz="2400" b="1" dirty="0">
                <a:solidFill>
                  <a:srgbClr val="FFC000"/>
                </a:solidFill>
              </a:rPr>
              <a:t>is filled with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keratohyaline  granules.</a:t>
            </a:r>
          </a:p>
          <a:p>
            <a:pPr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Thickness </a:t>
            </a:r>
            <a:r>
              <a:rPr lang="en-US" sz="2400" b="1" dirty="0">
                <a:solidFill>
                  <a:srgbClr val="FFC000"/>
                </a:solidFill>
              </a:rPr>
              <a:t>of this layer is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proportional to the thickness </a:t>
            </a:r>
            <a:r>
              <a:rPr lang="en-US" sz="2400" b="1" dirty="0" smtClean="0">
                <a:solidFill>
                  <a:srgbClr val="FFC000"/>
                </a:solidFill>
              </a:rPr>
              <a:t>of </a:t>
            </a:r>
            <a:r>
              <a:rPr lang="en-US" sz="2400" b="1" dirty="0">
                <a:solidFill>
                  <a:srgbClr val="FFC000"/>
                </a:solidFill>
              </a:rPr>
              <a:t>the stratum cornium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“In </a:t>
            </a:r>
            <a:r>
              <a:rPr lang="en-US" sz="2400" b="1" dirty="0">
                <a:solidFill>
                  <a:srgbClr val="FFC000"/>
                </a:solidFill>
              </a:rPr>
              <a:t>thin skin it is 1 -3- cell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layers and 10 cell layers in thick  </a:t>
            </a:r>
            <a:r>
              <a:rPr lang="en-US" sz="2400" b="1" dirty="0" smtClean="0">
                <a:solidFill>
                  <a:srgbClr val="FFC000"/>
                </a:solidFill>
              </a:rPr>
              <a:t>skin </a:t>
            </a:r>
            <a:r>
              <a:rPr lang="en-US" sz="2400" b="1" dirty="0">
                <a:solidFill>
                  <a:srgbClr val="FFC000"/>
                </a:solidFill>
              </a:rPr>
              <a:t>like palms and </a:t>
            </a:r>
            <a:r>
              <a:rPr lang="en-US" sz="2400" b="1" dirty="0" smtClean="0">
                <a:solidFill>
                  <a:srgbClr val="FFC000"/>
                </a:solidFill>
              </a:rPr>
              <a:t>soles”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181252" name="Rectangle 4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>
              <a:solidFill>
                <a:srgbClr val="FFC000"/>
              </a:solidFill>
            </a:endParaRPr>
          </a:p>
        </p:txBody>
      </p:sp>
      <p:sp>
        <p:nvSpPr>
          <p:cNvPr id="1812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-243408"/>
            <a:ext cx="7924800" cy="1143000"/>
          </a:xfrm>
        </p:spPr>
        <p:txBody>
          <a:bodyPr/>
          <a:lstStyle/>
          <a:p>
            <a:r>
              <a:rPr lang="en-US" sz="3600" b="1" u="sng" dirty="0">
                <a:solidFill>
                  <a:srgbClr val="FFC000"/>
                </a:solidFill>
              </a:rPr>
              <a:t>Skin Structure</a:t>
            </a:r>
          </a:p>
        </p:txBody>
      </p:sp>
      <p:pic>
        <p:nvPicPr>
          <p:cNvPr id="181253" name="Picture 5" descr="histolo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1694" y="980728"/>
            <a:ext cx="4032250" cy="45354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9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124744"/>
            <a:ext cx="4573588" cy="5544616"/>
          </a:xfrm>
        </p:spPr>
        <p:txBody>
          <a:bodyPr>
            <a:noAutofit/>
          </a:bodyPr>
          <a:lstStyle/>
          <a:p>
            <a:pPr>
              <a:buFont typeface="Batang" pitchFamily="18" charset="-127"/>
              <a:buNone/>
            </a:pPr>
            <a:endParaRPr lang="en-US" sz="2800" b="1" dirty="0" smtClean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Gels 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are mixtures of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propylene glycol 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and water. </a:t>
            </a:r>
            <a:endParaRPr lang="en-US" sz="2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Sometimes they contain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alcohol 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  They 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are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translucent and are best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used in wet disorders and 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hairy 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regions</a:t>
            </a:r>
          </a:p>
        </p:txBody>
      </p:sp>
      <p:sp>
        <p:nvSpPr>
          <p:cNvPr id="369670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966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609600" y="274638"/>
            <a:ext cx="7924800" cy="850106"/>
          </a:xfrm>
        </p:spPr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Topical </a:t>
            </a:r>
            <a:r>
              <a:rPr lang="en-US" b="1" u="sng" dirty="0" smtClean="0">
                <a:solidFill>
                  <a:srgbClr val="FFC000"/>
                </a:solidFill>
              </a:rPr>
              <a:t>Therapy</a:t>
            </a:r>
            <a:endParaRPr lang="en-US" b="1" u="sng" dirty="0">
              <a:solidFill>
                <a:srgbClr val="FFC000"/>
              </a:solidFill>
            </a:endParaRPr>
          </a:p>
        </p:txBody>
      </p:sp>
      <p:pic>
        <p:nvPicPr>
          <p:cNvPr id="369671" name="Picture 7" descr="g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3188" y="1124744"/>
            <a:ext cx="3960812" cy="44640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3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0" y="1600200"/>
            <a:ext cx="4596358" cy="4709120"/>
          </a:xfrm>
        </p:spPr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endParaRPr lang="en-US" sz="2800" b="1" u="sng" dirty="0" smtClean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800" b="1" u="sng" dirty="0" smtClean="0">
                <a:solidFill>
                  <a:srgbClr val="FFC000"/>
                </a:solidFill>
              </a:rPr>
              <a:t>Finger </a:t>
            </a:r>
            <a:r>
              <a:rPr lang="en-US" sz="2800" b="1" u="sng" dirty="0">
                <a:solidFill>
                  <a:srgbClr val="FFC000"/>
                </a:solidFill>
              </a:rPr>
              <a:t>tip unit</a:t>
            </a:r>
            <a:r>
              <a:rPr lang="en-US" sz="2800" b="1" dirty="0">
                <a:solidFill>
                  <a:srgbClr val="FFC000"/>
                </a:solidFill>
              </a:rPr>
              <a:t>:</a:t>
            </a:r>
          </a:p>
          <a:p>
            <a:pPr>
              <a:buFont typeface="Batang" pitchFamily="18" charset="-127"/>
              <a:buNone/>
            </a:pPr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amount of cream/ointment 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expressed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from 5mm nozzle.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It weighs 0.5g.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It covers 2 hand units.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6285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How much to use?</a:t>
            </a:r>
          </a:p>
        </p:txBody>
      </p:sp>
      <p:pic>
        <p:nvPicPr>
          <p:cNvPr id="462855" name="Picture 7" descr="finger tip un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562100"/>
            <a:ext cx="3167112" cy="396334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900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-18752"/>
            <a:ext cx="8229600" cy="1143000"/>
          </a:xfrm>
        </p:spPr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Finger Tip Unit </a:t>
            </a:r>
          </a:p>
        </p:txBody>
      </p:sp>
      <p:pic>
        <p:nvPicPr>
          <p:cNvPr id="464905" name="Picture 9" descr="ft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5538"/>
            <a:ext cx="9144000" cy="5676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ny\Desktop\slides\UV_phototherapy_unit_for_treatment_of_dermatitis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86" y="3076"/>
            <a:ext cx="338437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1601606" y="5805264"/>
            <a:ext cx="621897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</a:rPr>
              <a:t>Phototherapy machine/NBUVB</a:t>
            </a:r>
            <a:endParaRPr lang="x-none" sz="2800" dirty="0">
              <a:solidFill>
                <a:srgbClr val="FFC000"/>
              </a:solidFill>
            </a:endParaRPr>
          </a:p>
        </p:txBody>
      </p:sp>
      <p:pic>
        <p:nvPicPr>
          <p:cNvPr id="1027" name="Picture 3" descr="C:\Users\sony\Desktop\slides\Guy-in-3-Series-2_1_edited-1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8600"/>
            <a:ext cx="2608734" cy="335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ony\Desktop\slides\UV_Photo_therapy_Psoriasis_Vitiligo_Eczema_machine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2690" y="2204864"/>
            <a:ext cx="187642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7024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ony\Desktop\slides\hf_uva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6672"/>
            <a:ext cx="5616624" cy="42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5596" y="4776936"/>
            <a:ext cx="70567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</a:rPr>
              <a:t>Hand and feet narrow band UVB</a:t>
            </a:r>
            <a:endParaRPr lang="x-none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632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sony\Desktop\slides\110442pics23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92832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3789040"/>
            <a:ext cx="7148111" cy="181588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dirty="0" err="1" smtClean="0">
                <a:solidFill>
                  <a:srgbClr val="FFC000"/>
                </a:solidFill>
              </a:rPr>
              <a:t>Vitiligo</a:t>
            </a:r>
            <a:r>
              <a:rPr lang="en-US" sz="2800" dirty="0" smtClean="0">
                <a:solidFill>
                  <a:srgbClr val="FFC000"/>
                </a:solidFill>
              </a:rPr>
              <a:t> treated by NBUVB</a:t>
            </a:r>
          </a:p>
          <a:p>
            <a:r>
              <a:rPr lang="en-US" sz="2800" dirty="0" smtClean="0">
                <a:solidFill>
                  <a:srgbClr val="FFC000"/>
                </a:solidFill>
              </a:rPr>
              <a:t>Other indications include psoriasis</a:t>
            </a:r>
          </a:p>
          <a:p>
            <a:r>
              <a:rPr lang="en-US" sz="2800" dirty="0" smtClean="0">
                <a:solidFill>
                  <a:srgbClr val="FFC000"/>
                </a:solidFill>
              </a:rPr>
              <a:t>Lichen </a:t>
            </a:r>
            <a:r>
              <a:rPr lang="en-US" sz="2800" dirty="0" err="1" smtClean="0">
                <a:solidFill>
                  <a:srgbClr val="FFC000"/>
                </a:solidFill>
              </a:rPr>
              <a:t>planus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</a:p>
          <a:p>
            <a:r>
              <a:rPr lang="en-US" sz="2800" dirty="0" smtClean="0">
                <a:solidFill>
                  <a:srgbClr val="FFC000"/>
                </a:solidFill>
              </a:rPr>
              <a:t> Eczema </a:t>
            </a:r>
            <a:endParaRPr lang="x-none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943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ony\Desktop\slides\cryo.e07mwy4qjw8wscc8oo0gwkoww.6ylu316ao144c8c4woosog48w.th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702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ony\Desktop\slides\cryotherapy-liquid-nitrogen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5982" y="34702"/>
            <a:ext cx="2547938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ony\Desktop\slides\afp20030315p1233-f3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87" y="3356992"/>
            <a:ext cx="2762250" cy="30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sony\Desktop\slides\200823_10150255971849128_712164127_9318151_3069446_o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6570" y="3356992"/>
            <a:ext cx="2307450" cy="30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7912" y="1253902"/>
            <a:ext cx="3928070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</a:rPr>
              <a:t>Liquid nitrogen gun</a:t>
            </a:r>
          </a:p>
          <a:p>
            <a:r>
              <a:rPr lang="en-US" sz="2800" dirty="0" smtClean="0">
                <a:solidFill>
                  <a:srgbClr val="FFC000"/>
                </a:solidFill>
              </a:rPr>
              <a:t>(</a:t>
            </a:r>
            <a:r>
              <a:rPr lang="en-US" sz="2800" dirty="0" err="1" smtClean="0">
                <a:solidFill>
                  <a:srgbClr val="FFC000"/>
                </a:solidFill>
              </a:rPr>
              <a:t>Cryotherapy</a:t>
            </a:r>
            <a:r>
              <a:rPr lang="en-US" sz="2800" dirty="0" smtClean="0">
                <a:solidFill>
                  <a:srgbClr val="FFC000"/>
                </a:solidFill>
              </a:rPr>
              <a:t>)</a:t>
            </a:r>
          </a:p>
          <a:p>
            <a:r>
              <a:rPr lang="en-US" sz="2800" dirty="0" smtClean="0">
                <a:solidFill>
                  <a:srgbClr val="FFC000"/>
                </a:solidFill>
              </a:rPr>
              <a:t>Used to treat warts</a:t>
            </a:r>
            <a:endParaRPr lang="x-none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675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sony\Desktop\slides\bh-7-900-1_h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732" y="188640"/>
            <a:ext cx="3989462" cy="336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sony\Desktop\slides\hyfrecator%20wand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9710" y="188640"/>
            <a:ext cx="3600400" cy="336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4293096"/>
            <a:ext cx="5274201" cy="138499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</a:rPr>
              <a:t>Electric cautery </a:t>
            </a:r>
          </a:p>
          <a:p>
            <a:r>
              <a:rPr lang="en-US" sz="2800" dirty="0" smtClean="0">
                <a:solidFill>
                  <a:srgbClr val="FFC000"/>
                </a:solidFill>
              </a:rPr>
              <a:t>Used to destroy  skin tags</a:t>
            </a:r>
          </a:p>
          <a:p>
            <a:r>
              <a:rPr lang="en-US" sz="2800" dirty="0" smtClean="0">
                <a:solidFill>
                  <a:srgbClr val="FFC000"/>
                </a:solidFill>
              </a:rPr>
              <a:t>Malignant tumors</a:t>
            </a:r>
            <a:endParaRPr lang="x-none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754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404664"/>
            <a:ext cx="5148064" cy="38610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7814" y="4576772"/>
            <a:ext cx="273630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Quiz</a:t>
            </a:r>
            <a:endParaRPr lang="x-none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1720" y="5589240"/>
            <a:ext cx="486003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Linear nodules with ulceration </a:t>
            </a:r>
            <a:endParaRPr lang="x-none" sz="36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964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332" name="Picture 4" descr="leg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164"/>
            <a:ext cx="5436096" cy="407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4797152"/>
            <a:ext cx="5436096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Quiz</a:t>
            </a:r>
          </a:p>
          <a:p>
            <a:endParaRPr lang="x-none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7704" y="5505038"/>
            <a:ext cx="3715761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Multiple erosions </a:t>
            </a:r>
            <a:endParaRPr lang="x-none" sz="36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995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83568" y="1628775"/>
            <a:ext cx="3733800" cy="4114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Stratum corneum </a:t>
            </a:r>
          </a:p>
          <a:p>
            <a:pPr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FFC000"/>
                </a:solidFill>
              </a:rPr>
              <a:t> The cells in this layer  have </a:t>
            </a:r>
            <a:r>
              <a:rPr lang="en-US" sz="2400" b="1" dirty="0" smtClean="0">
                <a:solidFill>
                  <a:srgbClr val="FFC000"/>
                </a:solidFill>
              </a:rPr>
              <a:t>no nucleus </a:t>
            </a:r>
            <a:r>
              <a:rPr lang="en-US" sz="2400" b="1" dirty="0">
                <a:solidFill>
                  <a:srgbClr val="FFC000"/>
                </a:solidFill>
              </a:rPr>
              <a:t>. It is 25 cell layer 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Cells </a:t>
            </a:r>
            <a:r>
              <a:rPr lang="en-US" sz="2400" b="1" dirty="0">
                <a:solidFill>
                  <a:srgbClr val="FFC000"/>
                </a:solidFill>
              </a:rPr>
              <a:t>have thick envelope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that resist chemicals</a:t>
            </a:r>
            <a:r>
              <a:rPr lang="en-US" sz="2400" b="1" dirty="0" smtClean="0">
                <a:solidFill>
                  <a:srgbClr val="FFC000"/>
                </a:solidFill>
              </a:rPr>
              <a:t>.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182276" name="Rectangle 4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82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11560" y="-243408"/>
            <a:ext cx="7924800" cy="1143000"/>
          </a:xfrm>
        </p:spPr>
        <p:txBody>
          <a:bodyPr/>
          <a:lstStyle/>
          <a:p>
            <a:r>
              <a:rPr lang="en-US" sz="3600" b="1" u="sng" dirty="0">
                <a:solidFill>
                  <a:srgbClr val="FFC000"/>
                </a:solidFill>
              </a:rPr>
              <a:t>Skin Structure</a:t>
            </a:r>
          </a:p>
        </p:txBody>
      </p:sp>
      <p:pic>
        <p:nvPicPr>
          <p:cNvPr id="182278" name="Picture 6" descr="the 4 layers epiderm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7" y="1124744"/>
            <a:ext cx="4105275" cy="4537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84356" name="Picture 4" descr="LinearIgAbullousdise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2493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47814" y="4576772"/>
            <a:ext cx="2736304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en-US" sz="3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Quiz</a:t>
            </a:r>
            <a:endParaRPr lang="x-none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5776" y="5517232"/>
            <a:ext cx="5184576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Erosions, crusts, annular bullae</a:t>
            </a:r>
            <a:endParaRPr lang="x-none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hevron 8"/>
          <p:cNvSpPr/>
          <p:nvPr/>
        </p:nvSpPr>
        <p:spPr bwMode="auto">
          <a:xfrm>
            <a:off x="3923928" y="4293096"/>
            <a:ext cx="432048" cy="45719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x-non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ungsuh" pitchFamily="18" charset="-127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7814" y="4293096"/>
            <a:ext cx="2087431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Annular bulla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123770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86404" name="Picture 4" descr="Lymphomatoid_Papulosis_HIV_1_0801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145" y="498313"/>
            <a:ext cx="8856984" cy="375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7814" y="4576772"/>
            <a:ext cx="273630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Quiz</a:t>
            </a:r>
            <a:endParaRPr lang="x-none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1760" y="5589240"/>
            <a:ext cx="536408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Scales, plaques, scars 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erosions, hyperpigmentation</a:t>
            </a:r>
            <a:endParaRPr lang="x-none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811710" y="2316814"/>
            <a:ext cx="384026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5117894" y="2636912"/>
            <a:ext cx="305780" cy="8640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H="1" flipV="1">
            <a:off x="7214533" y="1556792"/>
            <a:ext cx="195019" cy="432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899592" y="3124140"/>
            <a:ext cx="1245854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erosion</a:t>
            </a:r>
            <a:endParaRPr lang="x-none" dirty="0"/>
          </a:p>
        </p:txBody>
      </p:sp>
      <p:sp>
        <p:nvSpPr>
          <p:cNvPr id="3" name="TextBox 2"/>
          <p:cNvSpPr txBox="1"/>
          <p:nvPr/>
        </p:nvSpPr>
        <p:spPr>
          <a:xfrm>
            <a:off x="4461378" y="3228945"/>
            <a:ext cx="1069524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scales</a:t>
            </a:r>
            <a:endParaRPr lang="x-none" dirty="0"/>
          </a:p>
        </p:txBody>
      </p:sp>
      <p:sp>
        <p:nvSpPr>
          <p:cNvPr id="4" name="TextBox 3"/>
          <p:cNvSpPr txBox="1"/>
          <p:nvPr/>
        </p:nvSpPr>
        <p:spPr>
          <a:xfrm>
            <a:off x="1691680" y="2174776"/>
            <a:ext cx="788999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scar</a:t>
            </a:r>
            <a:endParaRPr lang="x-none" dirty="0"/>
          </a:p>
        </p:txBody>
      </p:sp>
      <p:sp>
        <p:nvSpPr>
          <p:cNvPr id="14" name="TextBox 13"/>
          <p:cNvSpPr txBox="1"/>
          <p:nvPr/>
        </p:nvSpPr>
        <p:spPr>
          <a:xfrm>
            <a:off x="6372200" y="2174776"/>
            <a:ext cx="2844047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hyperpigmentation</a:t>
            </a:r>
            <a:endParaRPr lang="x-none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2003723" y="1556792"/>
            <a:ext cx="74409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755576" y="1340768"/>
            <a:ext cx="125867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plaques</a:t>
            </a:r>
            <a:endParaRPr lang="x-none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2375768" y="3324195"/>
            <a:ext cx="104911" cy="2000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xmlns="" val="233056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87428" name="Picture 4" descr="lichen_planus_9_0902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08912" cy="308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7814" y="4576772"/>
            <a:ext cx="273630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spc="30" dirty="0">
                <a:solidFill>
                  <a:srgbClr val="FFC000"/>
                </a:solidFill>
                <a:latin typeface="+mn-lt"/>
                <a:cs typeface="+mn-cs"/>
              </a:rPr>
              <a:t>Quiz</a:t>
            </a:r>
            <a:endParaRPr lang="x-none" sz="2800" spc="30" dirty="0">
              <a:solidFill>
                <a:srgbClr val="FFC000"/>
              </a:solidFill>
              <a:latin typeface="+mn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5436513"/>
            <a:ext cx="77768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2800" spc="30" dirty="0">
                <a:solidFill>
                  <a:srgbClr val="FFC000"/>
                </a:solidFill>
                <a:latin typeface="+mn-lt"/>
                <a:cs typeface="+mn-cs"/>
              </a:rPr>
              <a:t>Confluent flat topped papules forming plaques</a:t>
            </a:r>
            <a:endParaRPr lang="x-none" sz="2800" spc="30" dirty="0">
              <a:solidFill>
                <a:srgbClr val="FFC000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107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488452" name="Picture 4" descr="macular_rash_2_0911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5888"/>
            <a:ext cx="8208912" cy="417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7814" y="4576772"/>
            <a:ext cx="273630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Quiz</a:t>
            </a:r>
            <a:endParaRPr lang="x-none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7704" y="5517231"/>
            <a:ext cx="633670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Erythematous papules </a:t>
            </a:r>
            <a:endParaRPr lang="x-none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09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ue Thank You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80647">
            <a:off x="1600200" y="1300448"/>
            <a:ext cx="5943600" cy="425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Batang" pitchFamily="18" charset="-127"/>
              <a:buNone/>
            </a:pPr>
            <a:endParaRPr lang="en-US" sz="2400" b="1" dirty="0" smtClean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endParaRPr lang="en-US" sz="2400" b="1" dirty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Stratum </a:t>
            </a:r>
            <a:r>
              <a:rPr lang="en-US" sz="2400" b="1" dirty="0" err="1">
                <a:solidFill>
                  <a:srgbClr val="FFC000"/>
                </a:solidFill>
              </a:rPr>
              <a:t>lucidum</a:t>
            </a:r>
            <a:r>
              <a:rPr lang="en-US" sz="2400" b="1" dirty="0">
                <a:solidFill>
                  <a:srgbClr val="FFC000"/>
                </a:solidFill>
              </a:rPr>
              <a:t> is found in thick skin below Stratum cornium.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u="sng" dirty="0">
                <a:solidFill>
                  <a:srgbClr val="FFC000"/>
                </a:solidFill>
              </a:rPr>
              <a:t>Skin Structure</a:t>
            </a:r>
            <a:endParaRPr lang="x-none" sz="3600" b="1" u="sng" dirty="0">
              <a:solidFill>
                <a:srgbClr val="FFC000"/>
              </a:solidFill>
            </a:endParaRPr>
          </a:p>
        </p:txBody>
      </p:sp>
      <p:pic>
        <p:nvPicPr>
          <p:cNvPr id="7170" name="Picture 2" descr="C:\Users\sony\Desktop\slides\Stratum-lucidum-Image[1]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8800"/>
            <a:ext cx="374441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923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It is a pink undulated </a:t>
            </a:r>
          </a:p>
          <a:p>
            <a:pPr>
              <a:lnSpc>
                <a:spcPct val="90000"/>
              </a:lnSpc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homogenous area between the epidermis and dermis </a:t>
            </a:r>
          </a:p>
          <a:p>
            <a:pPr>
              <a:lnSpc>
                <a:spcPct val="90000"/>
              </a:lnSpc>
              <a:buNone/>
            </a:pPr>
            <a:endParaRPr lang="en-US" sz="2400" b="1" dirty="0" smtClean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It consist of number of </a:t>
            </a:r>
          </a:p>
          <a:p>
            <a:pPr>
              <a:lnSpc>
                <a:spcPct val="90000"/>
              </a:lnSpc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proteins.</a:t>
            </a:r>
          </a:p>
          <a:p>
            <a:pPr>
              <a:lnSpc>
                <a:spcPct val="90000"/>
              </a:lnSpc>
              <a:buNone/>
            </a:pPr>
            <a:endParaRPr lang="en-US" sz="2400" b="1" dirty="0" smtClean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It is the site of attack injury in blistering diseases.</a:t>
            </a:r>
          </a:p>
          <a:p>
            <a:endParaRPr lang="en-US" sz="2400" dirty="0"/>
          </a:p>
        </p:txBody>
      </p:sp>
      <p:pic>
        <p:nvPicPr>
          <p:cNvPr id="5" name="Content Placeholder 4" descr="basment membrane.bmp"/>
          <p:cNvPicPr>
            <a:picLocks noGrp="1" noChangeAspect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700808"/>
            <a:ext cx="4038600" cy="3561549"/>
          </a:xfrm>
          <a:ln w="57150">
            <a:solidFill>
              <a:srgbClr val="C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u="sng" dirty="0" smtClean="0">
                <a:solidFill>
                  <a:srgbClr val="FFC000"/>
                </a:solidFill>
              </a:rPr>
              <a:t>Basement membrane </a:t>
            </a:r>
            <a:br>
              <a:rPr lang="en-US" sz="3600" b="1" u="sng" dirty="0" smtClean="0">
                <a:solidFill>
                  <a:srgbClr val="FFC000"/>
                </a:solidFill>
              </a:rPr>
            </a:br>
            <a:endParaRPr lang="en-US" sz="3600" b="1" u="sng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3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251520" y="1125538"/>
            <a:ext cx="4244280" cy="5732462"/>
          </a:xfrm>
        </p:spPr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Basement membrane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Formed by</a:t>
            </a:r>
            <a:r>
              <a:rPr lang="en-US" sz="2400" b="1" dirty="0" smtClean="0">
                <a:solidFill>
                  <a:srgbClr val="FFC000"/>
                </a:solidFill>
              </a:rPr>
              <a:t>: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Plasma membrane of  basal cells and </a:t>
            </a:r>
            <a:r>
              <a:rPr lang="en-US" sz="2400" b="1" dirty="0" err="1" smtClean="0">
                <a:solidFill>
                  <a:srgbClr val="FFC000"/>
                </a:solidFill>
              </a:rPr>
              <a:t>hemidesmosomes</a:t>
            </a:r>
            <a:r>
              <a:rPr lang="en-US" sz="2400" b="1" dirty="0" smtClean="0">
                <a:solidFill>
                  <a:srgbClr val="FFC000"/>
                </a:solidFill>
              </a:rPr>
              <a:t>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>
                <a:solidFill>
                  <a:srgbClr val="FFC000"/>
                </a:solidFill>
              </a:rPr>
              <a:t>Thin clear amorphous 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space (lamina </a:t>
            </a:r>
            <a:r>
              <a:rPr lang="en-US" sz="2400" b="1" dirty="0" err="1">
                <a:solidFill>
                  <a:srgbClr val="FFC000"/>
                </a:solidFill>
              </a:rPr>
              <a:t>lucida</a:t>
            </a:r>
            <a:r>
              <a:rPr lang="en-US" sz="2400" b="1" dirty="0">
                <a:solidFill>
                  <a:srgbClr val="FFC000"/>
                </a:solidFill>
              </a:rPr>
              <a:t>)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 An electron dense area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(lamina </a:t>
            </a:r>
            <a:r>
              <a:rPr lang="en-US" sz="2400" b="1" dirty="0" err="1">
                <a:solidFill>
                  <a:srgbClr val="FFC000"/>
                </a:solidFill>
              </a:rPr>
              <a:t>densa</a:t>
            </a:r>
            <a:r>
              <a:rPr lang="en-US" sz="2400" b="1" dirty="0">
                <a:solidFill>
                  <a:srgbClr val="FFC000"/>
                </a:solidFill>
              </a:rPr>
              <a:t> )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 Anchoring </a:t>
            </a:r>
            <a:r>
              <a:rPr lang="en-US" sz="2400" b="1" dirty="0" smtClean="0">
                <a:solidFill>
                  <a:srgbClr val="FFC000"/>
                </a:solidFill>
              </a:rPr>
              <a:t>fibrils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rgbClr val="FFC000"/>
                </a:solidFill>
              </a:rPr>
              <a:t>that </a:t>
            </a:r>
            <a:r>
              <a:rPr lang="en-US" sz="2400" b="1" dirty="0">
                <a:solidFill>
                  <a:srgbClr val="FFC000"/>
                </a:solidFill>
              </a:rPr>
              <a:t>anchors the </a:t>
            </a:r>
            <a:r>
              <a:rPr lang="en-US" sz="2400" b="1" dirty="0" smtClean="0">
                <a:solidFill>
                  <a:srgbClr val="FFC000"/>
                </a:solidFill>
              </a:rPr>
              <a:t>epidermis </a:t>
            </a:r>
            <a:r>
              <a:rPr lang="en-US" sz="2400" b="1" dirty="0">
                <a:solidFill>
                  <a:srgbClr val="FFC000"/>
                </a:solidFill>
              </a:rPr>
              <a:t>to dermis .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42374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44237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67544" y="-127000"/>
            <a:ext cx="7924800" cy="1143000"/>
          </a:xfrm>
        </p:spPr>
        <p:txBody>
          <a:bodyPr/>
          <a:lstStyle/>
          <a:p>
            <a:r>
              <a:rPr lang="en-US" sz="3600" b="1" u="sng" dirty="0">
                <a:solidFill>
                  <a:srgbClr val="FFC000"/>
                </a:solidFill>
              </a:rPr>
              <a:t>Skin Structure</a:t>
            </a:r>
          </a:p>
        </p:txBody>
      </p:sp>
      <p:pic>
        <p:nvPicPr>
          <p:cNvPr id="442375" name="Picture 7" descr="bm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92250"/>
            <a:ext cx="4500562" cy="402498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639888"/>
            <a:ext cx="4038600" cy="4525962"/>
          </a:xfrm>
        </p:spPr>
        <p:txBody>
          <a:bodyPr>
            <a:normAutofit/>
          </a:bodyPr>
          <a:lstStyle/>
          <a:p>
            <a:pPr marL="609600" indent="-609600"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Dermis is divided into</a:t>
            </a:r>
          </a:p>
          <a:p>
            <a:pPr marL="609600" indent="-609600"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Papillary dermis </a:t>
            </a:r>
          </a:p>
          <a:p>
            <a:pPr marL="609600" indent="-609600"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Reticular dermis </a:t>
            </a:r>
          </a:p>
          <a:p>
            <a:pPr marL="609600" indent="-609600"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Consists </a:t>
            </a:r>
            <a:r>
              <a:rPr lang="en-US" sz="2400" b="1" dirty="0" smtClean="0">
                <a:solidFill>
                  <a:srgbClr val="FFC000"/>
                </a:solidFill>
              </a:rPr>
              <a:t>of  :</a:t>
            </a:r>
            <a:endParaRPr lang="en-US" sz="2400" b="1" dirty="0">
              <a:solidFill>
                <a:srgbClr val="FFC000"/>
              </a:solidFill>
            </a:endParaRPr>
          </a:p>
          <a:p>
            <a:pPr marL="609600" indent="-609600"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1.Collagen fibers </a:t>
            </a:r>
          </a:p>
          <a:p>
            <a:pPr marL="609600" indent="-609600"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Provides strength </a:t>
            </a:r>
          </a:p>
          <a:p>
            <a:pPr marL="609600" indent="-609600"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Thin fibers in </a:t>
            </a:r>
            <a:r>
              <a:rPr lang="en-US" sz="2400" b="1" dirty="0" smtClean="0">
                <a:solidFill>
                  <a:srgbClr val="FFC000"/>
                </a:solidFill>
              </a:rPr>
              <a:t>papillary </a:t>
            </a:r>
            <a:endParaRPr lang="en-US" sz="2400" b="1" dirty="0">
              <a:solidFill>
                <a:srgbClr val="FFC000"/>
              </a:solidFill>
            </a:endParaRPr>
          </a:p>
          <a:p>
            <a:pPr marL="609600" indent="-609600"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Dermis but thick </a:t>
            </a:r>
            <a:r>
              <a:rPr lang="en-US" sz="2400" b="1" dirty="0" smtClean="0">
                <a:solidFill>
                  <a:srgbClr val="FFC000"/>
                </a:solidFill>
              </a:rPr>
              <a:t>and coarse </a:t>
            </a:r>
            <a:r>
              <a:rPr lang="en-US" sz="2400" b="1" dirty="0">
                <a:solidFill>
                  <a:srgbClr val="FFC000"/>
                </a:solidFill>
              </a:rPr>
              <a:t>in </a:t>
            </a:r>
            <a:r>
              <a:rPr lang="en-US" sz="2400" b="1" dirty="0" smtClean="0">
                <a:solidFill>
                  <a:srgbClr val="FFC000"/>
                </a:solidFill>
              </a:rPr>
              <a:t>the </a:t>
            </a:r>
            <a:r>
              <a:rPr lang="en-US" sz="2400" b="1" dirty="0">
                <a:solidFill>
                  <a:srgbClr val="FFC000"/>
                </a:solidFill>
              </a:rPr>
              <a:t>reticular dermis .	</a:t>
            </a:r>
          </a:p>
          <a:p>
            <a:pPr marL="609600" indent="-609600">
              <a:buFont typeface="Batang" pitchFamily="18" charset="-127"/>
              <a:buNone/>
            </a:pPr>
            <a:endParaRPr lang="en-US" sz="2400" dirty="0"/>
          </a:p>
          <a:p>
            <a:pPr marL="609600" indent="-609600">
              <a:buFont typeface="Batang" pitchFamily="18" charset="-127"/>
              <a:buNone/>
            </a:pPr>
            <a:endParaRPr lang="en-US" sz="2400" b="1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en-US" sz="2000" dirty="0"/>
          </a:p>
        </p:txBody>
      </p:sp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u="sng" dirty="0">
                <a:solidFill>
                  <a:srgbClr val="FFC000"/>
                </a:solidFill>
              </a:rPr>
              <a:t>Skin structure</a:t>
            </a:r>
          </a:p>
        </p:txBody>
      </p:sp>
      <p:pic>
        <p:nvPicPr>
          <p:cNvPr id="6" name="Picture 5" descr="dermis r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1628800"/>
            <a:ext cx="4209524" cy="396044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5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2</a:t>
            </a:r>
            <a:r>
              <a:rPr lang="en-US" sz="2400" b="1" dirty="0">
                <a:solidFill>
                  <a:srgbClr val="FFC000"/>
                </a:solidFill>
              </a:rPr>
              <a:t>. Elastic Fibers.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Provides elasticity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Protection against shearing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forces.</a:t>
            </a:r>
          </a:p>
          <a:p>
            <a:pPr>
              <a:buFont typeface="Batang" pitchFamily="18" charset="-127"/>
              <a:buNone/>
            </a:pPr>
            <a:endParaRPr lang="en-US" sz="2400" b="1" dirty="0"/>
          </a:p>
          <a:p>
            <a:endParaRPr lang="en-US" sz="2400" dirty="0"/>
          </a:p>
        </p:txBody>
      </p:sp>
      <p:sp>
        <p:nvSpPr>
          <p:cNvPr id="419846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984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u="sng" dirty="0">
                <a:solidFill>
                  <a:srgbClr val="FFC000"/>
                </a:solidFill>
              </a:rPr>
              <a:t>Skin Structure </a:t>
            </a:r>
          </a:p>
        </p:txBody>
      </p:sp>
      <p:pic>
        <p:nvPicPr>
          <p:cNvPr id="419852" name="Picture 12" descr="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700213"/>
            <a:ext cx="3924300" cy="396103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7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457200" y="1052736"/>
            <a:ext cx="4038600" cy="507342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400" dirty="0"/>
              <a:t>	</a:t>
            </a:r>
            <a:endParaRPr lang="en-US" sz="2400" dirty="0" smtClean="0"/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3</a:t>
            </a:r>
            <a:r>
              <a:rPr lang="en-US" sz="2400" b="1" dirty="0">
                <a:solidFill>
                  <a:srgbClr val="FFC000"/>
                </a:solidFill>
              </a:rPr>
              <a:t>. Ground substance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Binds </a:t>
            </a:r>
            <a:r>
              <a:rPr lang="en-US" sz="2400" b="1" dirty="0">
                <a:solidFill>
                  <a:srgbClr val="FFC000"/>
                </a:solidFill>
              </a:rPr>
              <a:t>water and maintains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the skin </a:t>
            </a:r>
            <a:r>
              <a:rPr lang="en-US" sz="2400" b="1" dirty="0" err="1">
                <a:solidFill>
                  <a:srgbClr val="FFC000"/>
                </a:solidFill>
              </a:rPr>
              <a:t>turgor</a:t>
            </a:r>
            <a:r>
              <a:rPr lang="en-US" sz="2400" b="1" dirty="0">
                <a:solidFill>
                  <a:srgbClr val="FFC000"/>
                </a:solidFill>
              </a:rPr>
              <a:t>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	</a:t>
            </a:r>
            <a:r>
              <a:rPr lang="en-US" sz="2400" b="1" dirty="0" smtClean="0">
                <a:solidFill>
                  <a:srgbClr val="FFC000"/>
                </a:solidFill>
              </a:rPr>
              <a:t>4</a:t>
            </a:r>
            <a:r>
              <a:rPr lang="en-US" sz="2400" b="1" dirty="0">
                <a:solidFill>
                  <a:srgbClr val="FFC000"/>
                </a:solidFill>
              </a:rPr>
              <a:t>. Blood </a:t>
            </a:r>
            <a:r>
              <a:rPr lang="en-US" sz="2400" b="1" dirty="0" smtClean="0">
                <a:solidFill>
                  <a:srgbClr val="FFC000"/>
                </a:solidFill>
              </a:rPr>
              <a:t>vessels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rgbClr val="FFC000"/>
                </a:solidFill>
              </a:rPr>
              <a:t>and nerve </a:t>
            </a:r>
            <a:endParaRPr lang="en-US" sz="2400" b="1" dirty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To nourish the overlying 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epidermis also.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	</a:t>
            </a:r>
            <a:r>
              <a:rPr lang="en-US" sz="2400" b="1" dirty="0" smtClean="0">
                <a:solidFill>
                  <a:srgbClr val="FFC000"/>
                </a:solidFill>
              </a:rPr>
              <a:t>“Fibroblasts </a:t>
            </a:r>
            <a:endParaRPr lang="en-US" sz="2400" b="1" dirty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Produce the above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elements”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417798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41779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u="sng" dirty="0">
                <a:solidFill>
                  <a:srgbClr val="FFC000"/>
                </a:solidFill>
              </a:rPr>
              <a:t>Skin structure</a:t>
            </a:r>
          </a:p>
        </p:txBody>
      </p:sp>
      <p:pic>
        <p:nvPicPr>
          <p:cNvPr id="417799" name="Picture 7" descr="skth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701254"/>
            <a:ext cx="4103688" cy="381597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3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  <a:latin typeface="Arial Rounded MT Bold" pitchFamily="34" charset="0"/>
                <a:cs typeface="FrankRuehl" pitchFamily="2" charset="-79"/>
              </a:rPr>
              <a:t> Function of dermis</a:t>
            </a:r>
            <a:r>
              <a:rPr lang="en-US" sz="2400" b="1" dirty="0">
                <a:solidFill>
                  <a:srgbClr val="FFC000"/>
                </a:solidFill>
                <a:latin typeface="Arial Rounded MT Bold" pitchFamily="34" charset="0"/>
              </a:rPr>
              <a:t>: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It provides nourishment to </a:t>
            </a:r>
            <a:r>
              <a:rPr lang="en-US" sz="2400" b="1" dirty="0" smtClean="0">
                <a:solidFill>
                  <a:srgbClr val="FFC000"/>
                </a:solidFill>
              </a:rPr>
              <a:t>the </a:t>
            </a:r>
            <a:r>
              <a:rPr lang="en-US" sz="2400" b="1" dirty="0">
                <a:solidFill>
                  <a:srgbClr val="FFC000"/>
                </a:solidFill>
              </a:rPr>
              <a:t>epidermis and interact </a:t>
            </a:r>
            <a:r>
              <a:rPr lang="en-US" sz="2400" b="1" dirty="0" smtClean="0">
                <a:solidFill>
                  <a:srgbClr val="FFC000"/>
                </a:solidFill>
              </a:rPr>
              <a:t>with </a:t>
            </a:r>
            <a:r>
              <a:rPr lang="en-US" sz="2400" b="1" dirty="0">
                <a:solidFill>
                  <a:srgbClr val="FFC000"/>
                </a:solidFill>
              </a:rPr>
              <a:t>it during wound repair.</a:t>
            </a:r>
          </a:p>
          <a:p>
            <a:pPr>
              <a:buFont typeface="Batang" pitchFamily="18" charset="-127"/>
              <a:buNone/>
            </a:pPr>
            <a:endParaRPr lang="en-US" sz="2400" b="1" dirty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It gives the skin its strength </a:t>
            </a:r>
            <a:r>
              <a:rPr lang="en-US" sz="2400" b="1" dirty="0" smtClean="0">
                <a:solidFill>
                  <a:srgbClr val="FFC000"/>
                </a:solidFill>
              </a:rPr>
              <a:t>,elasticity</a:t>
            </a:r>
            <a:r>
              <a:rPr lang="en-US" sz="2400" b="1" dirty="0">
                <a:solidFill>
                  <a:srgbClr val="FFC000"/>
                </a:solidFill>
              </a:rPr>
              <a:t>, and softness.</a:t>
            </a:r>
          </a:p>
        </p:txBody>
      </p:sp>
      <p:sp>
        <p:nvSpPr>
          <p:cNvPr id="168964" name="Rectangle 4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89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u="sng" dirty="0">
                <a:solidFill>
                  <a:srgbClr val="FFC000"/>
                </a:solidFill>
              </a:rPr>
              <a:t>Skin Structure  </a:t>
            </a:r>
            <a:endParaRPr lang="en-US" sz="3600" b="1" u="sng" dirty="0">
              <a:solidFill>
                <a:srgbClr val="FFC000"/>
              </a:solidFill>
              <a:latin typeface="Arial Rounded MT Bold" pitchFamily="34" charset="0"/>
            </a:endParaRPr>
          </a:p>
        </p:txBody>
      </p:sp>
      <p:pic>
        <p:nvPicPr>
          <p:cNvPr id="168965" name="Picture 5" descr="derm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628775"/>
            <a:ext cx="4105275" cy="396046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u="sng" dirty="0">
                <a:solidFill>
                  <a:srgbClr val="FFC000"/>
                </a:solidFill>
              </a:rPr>
              <a:t>Lecture outlines</a:t>
            </a:r>
          </a:p>
        </p:txBody>
      </p:sp>
      <p:sp>
        <p:nvSpPr>
          <p:cNvPr id="503811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r>
              <a:rPr lang="en-US" sz="3600" dirty="0">
                <a:solidFill>
                  <a:srgbClr val="FFC000"/>
                </a:solidFill>
              </a:rPr>
              <a:t>-</a:t>
            </a:r>
            <a:r>
              <a:rPr lang="en-US" sz="3600" b="1" dirty="0">
                <a:solidFill>
                  <a:srgbClr val="FFC000"/>
                </a:solidFill>
              </a:rPr>
              <a:t>Function , Structure of the skin.</a:t>
            </a:r>
          </a:p>
          <a:p>
            <a:pPr>
              <a:buFont typeface="Batang" pitchFamily="18" charset="-127"/>
              <a:buNone/>
            </a:pPr>
            <a:r>
              <a:rPr lang="en-US" sz="3600" b="1" dirty="0">
                <a:solidFill>
                  <a:srgbClr val="FFC000"/>
                </a:solidFill>
              </a:rPr>
              <a:t>-Approach to dermatology patient.</a:t>
            </a:r>
          </a:p>
          <a:p>
            <a:pPr>
              <a:buFont typeface="Batang" pitchFamily="18" charset="-127"/>
              <a:buNone/>
            </a:pPr>
            <a:r>
              <a:rPr lang="en-US" sz="3600" b="1" dirty="0">
                <a:solidFill>
                  <a:srgbClr val="FFC000"/>
                </a:solidFill>
              </a:rPr>
              <a:t>-Morphology of skin lesions.</a:t>
            </a:r>
          </a:p>
          <a:p>
            <a:pPr>
              <a:buNone/>
            </a:pPr>
            <a:r>
              <a:rPr lang="en-US" sz="3600" b="1" dirty="0">
                <a:solidFill>
                  <a:srgbClr val="FFC000"/>
                </a:solidFill>
              </a:rPr>
              <a:t>-Important signs and Investigations</a:t>
            </a:r>
            <a:r>
              <a:rPr lang="en-US" sz="3600" b="1" dirty="0" smtClean="0">
                <a:solidFill>
                  <a:srgbClr val="FFC000"/>
                </a:solidFill>
              </a:rPr>
              <a:t>.</a:t>
            </a:r>
            <a:endParaRPr lang="en-US" sz="3600" b="1" dirty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3600" b="1" dirty="0" smtClean="0">
                <a:solidFill>
                  <a:srgbClr val="FFC000"/>
                </a:solidFill>
              </a:rPr>
              <a:t>-</a:t>
            </a:r>
            <a:r>
              <a:rPr lang="en-US" sz="3600" b="1" dirty="0">
                <a:solidFill>
                  <a:srgbClr val="FFC000"/>
                </a:solidFill>
              </a:rPr>
              <a:t>Topical </a:t>
            </a:r>
            <a:r>
              <a:rPr lang="en-US" sz="3600" b="1" dirty="0" smtClean="0">
                <a:solidFill>
                  <a:srgbClr val="FFC000"/>
                </a:solidFill>
              </a:rPr>
              <a:t>therapy and others.</a:t>
            </a:r>
            <a:endParaRPr lang="en-US" sz="36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9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Subcutaneous Fat: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Composed of </a:t>
            </a:r>
            <a:r>
              <a:rPr lang="en-US" sz="2400" b="1" dirty="0" err="1">
                <a:solidFill>
                  <a:srgbClr val="FFC000"/>
                </a:solidFill>
              </a:rPr>
              <a:t>lipocytes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415750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574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u="sng" dirty="0">
                <a:solidFill>
                  <a:srgbClr val="FFC000"/>
                </a:solidFill>
              </a:rPr>
              <a:t>Skin structure</a:t>
            </a:r>
          </a:p>
        </p:txBody>
      </p:sp>
      <p:pic>
        <p:nvPicPr>
          <p:cNvPr id="415754" name="Picture 10" descr="f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84313"/>
            <a:ext cx="3960812" cy="410492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9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r>
              <a:rPr lang="en-US" sz="2400" b="1" u="sng" dirty="0">
                <a:solidFill>
                  <a:srgbClr val="FFC000"/>
                </a:solidFill>
              </a:rPr>
              <a:t>Skin Appendages include</a:t>
            </a:r>
            <a:r>
              <a:rPr lang="en-US" sz="2400" b="1" dirty="0">
                <a:solidFill>
                  <a:srgbClr val="FFC000"/>
                </a:solidFill>
              </a:rPr>
              <a:t>:</a:t>
            </a:r>
          </a:p>
          <a:p>
            <a:pPr>
              <a:buFontTx/>
              <a:buNone/>
            </a:pPr>
            <a:r>
              <a:rPr lang="en-US" sz="2400" b="1" dirty="0" err="1">
                <a:solidFill>
                  <a:srgbClr val="FFC000"/>
                </a:solidFill>
              </a:rPr>
              <a:t>Eccrine</a:t>
            </a:r>
            <a:r>
              <a:rPr lang="en-US" sz="2400" b="1" dirty="0">
                <a:solidFill>
                  <a:srgbClr val="FFC000"/>
                </a:solidFill>
              </a:rPr>
              <a:t>/ apocrine sweat </a:t>
            </a:r>
          </a:p>
          <a:p>
            <a:pPr>
              <a:buFontTx/>
              <a:buNone/>
            </a:pPr>
            <a:r>
              <a:rPr lang="en-US" sz="2400" b="1" dirty="0">
                <a:solidFill>
                  <a:srgbClr val="FFC000"/>
                </a:solidFill>
              </a:rPr>
              <a:t>glands.</a:t>
            </a:r>
          </a:p>
          <a:p>
            <a:pPr>
              <a:buFontTx/>
              <a:buNone/>
            </a:pPr>
            <a:r>
              <a:rPr lang="en-US" sz="2400" b="1" dirty="0">
                <a:solidFill>
                  <a:srgbClr val="FFC000"/>
                </a:solidFill>
              </a:rPr>
              <a:t>Sebaceous glands.</a:t>
            </a:r>
          </a:p>
          <a:p>
            <a:pPr>
              <a:buFontTx/>
              <a:buNone/>
            </a:pP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rgbClr val="FFC000"/>
                </a:solidFill>
              </a:rPr>
              <a:t>Hair </a:t>
            </a:r>
            <a:r>
              <a:rPr lang="en-US" sz="2400" b="1" dirty="0">
                <a:solidFill>
                  <a:srgbClr val="FFC000"/>
                </a:solidFill>
              </a:rPr>
              <a:t>Follicles.</a:t>
            </a:r>
          </a:p>
          <a:p>
            <a:pPr>
              <a:buFontTx/>
              <a:buNone/>
            </a:pPr>
            <a:r>
              <a:rPr lang="en-US" sz="2400" b="1" dirty="0">
                <a:solidFill>
                  <a:srgbClr val="FFC000"/>
                </a:solidFill>
              </a:rPr>
              <a:t>Nails</a:t>
            </a:r>
          </a:p>
        </p:txBody>
      </p:sp>
      <p:sp>
        <p:nvSpPr>
          <p:cNvPr id="425990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2598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Skin Structure </a:t>
            </a:r>
          </a:p>
        </p:txBody>
      </p:sp>
      <p:pic>
        <p:nvPicPr>
          <p:cNvPr id="425991" name="Picture 7" descr="pilos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628775"/>
            <a:ext cx="3960812" cy="388845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3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sz="3200" b="1" dirty="0" err="1">
                <a:solidFill>
                  <a:srgbClr val="FFC000"/>
                </a:solidFill>
              </a:rPr>
              <a:t>Eccrine</a:t>
            </a:r>
            <a:r>
              <a:rPr lang="en-US" sz="3200" b="1" dirty="0">
                <a:solidFill>
                  <a:srgbClr val="FFC000"/>
                </a:solidFill>
              </a:rPr>
              <a:t> sweat glands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Tubular structures open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freely on the skin ;not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attached to hair follicles.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Under the influence of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cholinergic stimuli.</a:t>
            </a:r>
          </a:p>
          <a:p>
            <a:pPr>
              <a:buFont typeface="Batang" pitchFamily="18" charset="-127"/>
              <a:buNone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247814" name="Rectangle 6"/>
          <p:cNvSpPr>
            <a:spLocks noGrp="1" noChangeArrowheads="1"/>
          </p:cNvSpPr>
          <p:nvPr>
            <p:ph sz="quarter" idx="14"/>
          </p:nvPr>
        </p:nvSpPr>
        <p:spPr>
          <a:xfrm>
            <a:off x="4648200" y="1600201"/>
            <a:ext cx="3308176" cy="4277072"/>
          </a:xfrm>
          <a:ln w="57150">
            <a:solidFill>
              <a:srgbClr val="C00000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24781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u="sng" dirty="0">
                <a:solidFill>
                  <a:srgbClr val="FFC000"/>
                </a:solidFill>
              </a:rPr>
              <a:t>Skin appendages</a:t>
            </a:r>
          </a:p>
        </p:txBody>
      </p:sp>
      <p:pic>
        <p:nvPicPr>
          <p:cNvPr id="6" name="Picture 5" descr="sweat gland.bmp"/>
          <p:cNvPicPr>
            <a:picLocks noChangeAspect="1"/>
          </p:cNvPicPr>
          <p:nvPr/>
        </p:nvPicPr>
        <p:blipFill>
          <a:blip r:embed="rId2" cstate="print"/>
          <a:srcRect t="18501" r="64962" b="20600"/>
          <a:stretch>
            <a:fillRect/>
          </a:stretch>
        </p:blipFill>
        <p:spPr>
          <a:xfrm>
            <a:off x="4716016" y="1772816"/>
            <a:ext cx="3203848" cy="3888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3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sz="3200" b="1" dirty="0" err="1">
                <a:solidFill>
                  <a:srgbClr val="FFC000"/>
                </a:solidFill>
              </a:rPr>
              <a:t>Eccrine</a:t>
            </a:r>
            <a:r>
              <a:rPr lang="en-US" sz="3200" b="1" dirty="0">
                <a:solidFill>
                  <a:srgbClr val="FFC000"/>
                </a:solidFill>
              </a:rPr>
              <a:t> sweat glands</a:t>
            </a:r>
            <a:r>
              <a:rPr lang="en-US" b="1" dirty="0">
                <a:solidFill>
                  <a:srgbClr val="FFC000"/>
                </a:solidFill>
              </a:rPr>
              <a:t>.</a:t>
            </a:r>
          </a:p>
          <a:p>
            <a:pPr>
              <a:buFont typeface="Batang" pitchFamily="18" charset="-127"/>
              <a:buNone/>
            </a:pP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sz="2400" b="1" dirty="0">
                <a:solidFill>
                  <a:srgbClr val="FFC000"/>
                </a:solidFill>
              </a:rPr>
              <a:t>Present everywhere except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“the </a:t>
            </a:r>
            <a:r>
              <a:rPr lang="en-US" sz="2400" b="1" dirty="0">
                <a:solidFill>
                  <a:srgbClr val="FFC000"/>
                </a:solidFill>
              </a:rPr>
              <a:t>vermilion border ; nail </a:t>
            </a:r>
            <a:r>
              <a:rPr lang="en-US" sz="2400" b="1" dirty="0" smtClean="0">
                <a:solidFill>
                  <a:srgbClr val="FFC000"/>
                </a:solidFill>
              </a:rPr>
              <a:t>beds </a:t>
            </a:r>
            <a:r>
              <a:rPr lang="en-US" sz="2400" b="1" dirty="0">
                <a:solidFill>
                  <a:srgbClr val="FFC000"/>
                </a:solidFill>
              </a:rPr>
              <a:t>; labia minora ; </a:t>
            </a:r>
            <a:r>
              <a:rPr lang="en-US" sz="2400" b="1" dirty="0" smtClean="0">
                <a:solidFill>
                  <a:srgbClr val="FFC000"/>
                </a:solidFill>
              </a:rPr>
              <a:t>glans”</a:t>
            </a:r>
            <a:endParaRPr lang="en-US" sz="2400" b="1" dirty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endParaRPr lang="en-US" sz="2400" b="1" dirty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 Abundant in </a:t>
            </a:r>
            <a:r>
              <a:rPr lang="en-US" sz="2400" b="1" dirty="0" smtClean="0">
                <a:solidFill>
                  <a:srgbClr val="FFC000"/>
                </a:solidFill>
              </a:rPr>
              <a:t>“palms &amp;soles”</a:t>
            </a:r>
            <a:endParaRPr lang="en-US" sz="2400" b="1" dirty="0">
              <a:solidFill>
                <a:srgbClr val="FFC000"/>
              </a:solidFill>
            </a:endParaRP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86404" name="Rectangle 4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4864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u="sng" dirty="0">
                <a:solidFill>
                  <a:srgbClr val="FFC000"/>
                </a:solidFill>
              </a:rPr>
              <a:t>Skin appendages</a:t>
            </a:r>
          </a:p>
        </p:txBody>
      </p:sp>
      <p:pic>
        <p:nvPicPr>
          <p:cNvPr id="486405" name="Picture 5" descr="swe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557339"/>
            <a:ext cx="4103688" cy="374386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3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468313" y="1628775"/>
            <a:ext cx="4038600" cy="4525963"/>
          </a:xfrm>
        </p:spPr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r>
              <a:rPr lang="en-US" sz="2400" dirty="0"/>
              <a:t> </a:t>
            </a:r>
            <a:r>
              <a:rPr lang="en-US" sz="2400" b="1" dirty="0">
                <a:solidFill>
                  <a:srgbClr val="FFC000"/>
                </a:solidFill>
              </a:rPr>
              <a:t>Apocrine sweat glands: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Secrete viscous material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that give musky odor when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acted upon by bacteria.</a:t>
            </a:r>
          </a:p>
          <a:p>
            <a:pPr>
              <a:buFont typeface="Batang" pitchFamily="18" charset="-127"/>
              <a:buNone/>
            </a:pPr>
            <a:endParaRPr lang="en-US" sz="2400" dirty="0"/>
          </a:p>
        </p:txBody>
      </p:sp>
      <p:sp>
        <p:nvSpPr>
          <p:cNvPr id="176134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7613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u="sng" dirty="0">
                <a:solidFill>
                  <a:srgbClr val="FFC000"/>
                </a:solidFill>
              </a:rPr>
              <a:t>Skin appendages</a:t>
            </a:r>
          </a:p>
        </p:txBody>
      </p:sp>
      <p:pic>
        <p:nvPicPr>
          <p:cNvPr id="176138" name="Picture 10" descr="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628800"/>
            <a:ext cx="3887787" cy="38884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68313" y="1628775"/>
            <a:ext cx="4038600" cy="4525963"/>
          </a:xfrm>
        </p:spPr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r>
              <a:rPr lang="en-US" sz="2400" dirty="0"/>
              <a:t> </a:t>
            </a:r>
            <a:r>
              <a:rPr lang="en-US" sz="2400" b="1" dirty="0">
                <a:solidFill>
                  <a:srgbClr val="FFC000"/>
                </a:solidFill>
              </a:rPr>
              <a:t>Apocrine sweat glands: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Present in the axillae ;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anogenital area ;  modified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glands in the external ear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canal ; the eye </a:t>
            </a:r>
            <a:r>
              <a:rPr lang="en-US" sz="2400" b="1" dirty="0" smtClean="0">
                <a:solidFill>
                  <a:srgbClr val="FFC000"/>
                </a:solidFill>
              </a:rPr>
              <a:t>lids and  </a:t>
            </a:r>
            <a:r>
              <a:rPr lang="en-US" sz="2400" b="1" dirty="0">
                <a:solidFill>
                  <a:srgbClr val="FFC000"/>
                </a:solidFill>
              </a:rPr>
              <a:t>areolae.</a:t>
            </a:r>
          </a:p>
          <a:p>
            <a:pPr>
              <a:buFont typeface="Batang" pitchFamily="18" charset="-127"/>
              <a:buNone/>
            </a:pPr>
            <a:endParaRPr lang="en-US" sz="2400" b="1" dirty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 Under adrenergic stimuli.</a:t>
            </a:r>
          </a:p>
        </p:txBody>
      </p:sp>
      <p:sp>
        <p:nvSpPr>
          <p:cNvPr id="487428" name="Rectangle 4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4874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u="sng" dirty="0">
                <a:solidFill>
                  <a:srgbClr val="FFC000"/>
                </a:solidFill>
              </a:rPr>
              <a:t>Skin appendages</a:t>
            </a:r>
          </a:p>
        </p:txBody>
      </p:sp>
      <p:pic>
        <p:nvPicPr>
          <p:cNvPr id="487429" name="Picture 5" descr="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700213"/>
            <a:ext cx="3887787" cy="367300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79388" y="1341438"/>
            <a:ext cx="5256212" cy="492918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 </a:t>
            </a:r>
            <a:endParaRPr lang="en-US" sz="2400" b="1" dirty="0" smtClean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Sebaceous </a:t>
            </a:r>
            <a:r>
              <a:rPr lang="en-US" sz="2400" b="1" dirty="0">
                <a:solidFill>
                  <a:srgbClr val="FFC000"/>
                </a:solidFill>
              </a:rPr>
              <a:t>glands: </a:t>
            </a:r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Attached to hair follicles or open </a:t>
            </a:r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freely.</a:t>
            </a:r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 </a:t>
            </a:r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Present in the scalp, forehead, face </a:t>
            </a:r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upper chest except palms and soles</a:t>
            </a:r>
            <a:r>
              <a:rPr lang="en-US" sz="2400" dirty="0"/>
              <a:t>.</a:t>
            </a:r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sz="2400" dirty="0"/>
              <a:t> </a:t>
            </a:r>
          </a:p>
        </p:txBody>
      </p:sp>
      <p:sp>
        <p:nvSpPr>
          <p:cNvPr id="178180" name="Rectangle 4"/>
          <p:cNvSpPr>
            <a:spLocks noGrp="1" noChangeArrowheads="1"/>
          </p:cNvSpPr>
          <p:nvPr>
            <p:ph sz="quarter" idx="14"/>
          </p:nvPr>
        </p:nvSpPr>
        <p:spPr>
          <a:xfrm>
            <a:off x="5508625" y="1700213"/>
            <a:ext cx="3635375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sz="1800"/>
          </a:p>
        </p:txBody>
      </p:sp>
      <p:sp>
        <p:nvSpPr>
          <p:cNvPr id="178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u="sng" dirty="0">
                <a:solidFill>
                  <a:srgbClr val="FFC000"/>
                </a:solidFill>
              </a:rPr>
              <a:t>Skin appendages</a:t>
            </a:r>
          </a:p>
        </p:txBody>
      </p:sp>
      <p:pic>
        <p:nvPicPr>
          <p:cNvPr id="178186" name="Picture 10" descr="seb g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0103" y="1700808"/>
            <a:ext cx="3742961" cy="39604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79388" y="1341438"/>
            <a:ext cx="4968676" cy="4929187"/>
          </a:xfrm>
        </p:spPr>
        <p:txBody>
          <a:bodyPr/>
          <a:lstStyle/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sz="800" dirty="0"/>
              <a:t> </a:t>
            </a:r>
            <a:endParaRPr lang="en-US" sz="800" dirty="0" smtClean="0"/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sz="3200" b="1" dirty="0" smtClean="0">
                <a:solidFill>
                  <a:srgbClr val="FFC000"/>
                </a:solidFill>
              </a:rPr>
              <a:t>Sebaceous </a:t>
            </a:r>
            <a:r>
              <a:rPr lang="en-US" sz="3200" b="1" dirty="0">
                <a:solidFill>
                  <a:srgbClr val="FFC000"/>
                </a:solidFill>
              </a:rPr>
              <a:t>glands:.</a:t>
            </a:r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smtClean="0">
                <a:solidFill>
                  <a:srgbClr val="FFC000"/>
                </a:solidFill>
              </a:rPr>
              <a:t> </a:t>
            </a:r>
            <a:r>
              <a:rPr lang="en-US" sz="2800" b="1" dirty="0">
                <a:solidFill>
                  <a:srgbClr val="FFC000"/>
                </a:solidFill>
              </a:rPr>
              <a:t>I</a:t>
            </a:r>
            <a:r>
              <a:rPr lang="en-US" sz="2800" b="1" dirty="0" smtClean="0">
                <a:solidFill>
                  <a:srgbClr val="FFC000"/>
                </a:solidFill>
              </a:rPr>
              <a:t>n </a:t>
            </a:r>
            <a:r>
              <a:rPr lang="en-US" sz="2800" b="1" dirty="0">
                <a:solidFill>
                  <a:srgbClr val="FFC000"/>
                </a:solidFill>
              </a:rPr>
              <a:t>the areola as </a:t>
            </a:r>
            <a:r>
              <a:rPr lang="en-US" sz="2800" b="1" dirty="0" smtClean="0">
                <a:solidFill>
                  <a:srgbClr val="FFC000"/>
                </a:solidFill>
              </a:rPr>
              <a:t>Montgomery</a:t>
            </a:r>
            <a:endParaRPr lang="en-US" sz="2800" b="1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tubercles </a:t>
            </a:r>
            <a:endParaRPr lang="en-US" sz="2800" b="1" dirty="0" smtClean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In </a:t>
            </a:r>
            <a:r>
              <a:rPr lang="en-US" sz="2800" b="1" dirty="0">
                <a:solidFill>
                  <a:srgbClr val="FFC000"/>
                </a:solidFill>
              </a:rPr>
              <a:t>the eye lids as </a:t>
            </a:r>
            <a:r>
              <a:rPr lang="en-US" sz="2800" b="1" dirty="0" err="1">
                <a:solidFill>
                  <a:srgbClr val="FFC000"/>
                </a:solidFill>
              </a:rPr>
              <a:t>Meibomian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glands.</a:t>
            </a:r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Ectopic </a:t>
            </a:r>
            <a:r>
              <a:rPr lang="en-US" sz="2800" b="1" dirty="0">
                <a:solidFill>
                  <a:srgbClr val="FFC000"/>
                </a:solidFill>
              </a:rPr>
              <a:t>glands in the </a:t>
            </a:r>
            <a:r>
              <a:rPr lang="en-US" sz="2800" b="1" dirty="0" smtClean="0">
                <a:solidFill>
                  <a:srgbClr val="FFC000"/>
                </a:solidFill>
              </a:rPr>
              <a:t>mucous </a:t>
            </a:r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membrane are </a:t>
            </a:r>
            <a:r>
              <a:rPr lang="en-US" sz="2800" b="1" dirty="0">
                <a:solidFill>
                  <a:srgbClr val="FFC000"/>
                </a:solidFill>
              </a:rPr>
              <a:t>called </a:t>
            </a:r>
            <a:r>
              <a:rPr lang="en-US" sz="2800" b="1" dirty="0" err="1">
                <a:solidFill>
                  <a:srgbClr val="FFC000"/>
                </a:solidFill>
              </a:rPr>
              <a:t>fordyce</a:t>
            </a:r>
            <a:r>
              <a:rPr lang="en-US" sz="2800" b="1" dirty="0">
                <a:solidFill>
                  <a:srgbClr val="FFC000"/>
                </a:solidFill>
              </a:rPr>
              <a:t>  </a:t>
            </a:r>
            <a:endParaRPr lang="en-US" sz="2800" b="1" dirty="0" smtClean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spots.</a:t>
            </a:r>
          </a:p>
          <a:p>
            <a:pPr>
              <a:lnSpc>
                <a:spcPct val="80000"/>
              </a:lnSpc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Under the control of androgens.</a:t>
            </a:r>
          </a:p>
          <a:p>
            <a:pPr>
              <a:lnSpc>
                <a:spcPct val="80000"/>
              </a:lnSpc>
              <a:buFont typeface="Batang" pitchFamily="18" charset="-127"/>
              <a:buNone/>
            </a:pPr>
            <a:endParaRPr lang="en-US" dirty="0"/>
          </a:p>
        </p:txBody>
      </p:sp>
      <p:sp>
        <p:nvSpPr>
          <p:cNvPr id="488452" name="Rectangle 4"/>
          <p:cNvSpPr>
            <a:spLocks noGrp="1" noChangeArrowheads="1"/>
          </p:cNvSpPr>
          <p:nvPr>
            <p:ph sz="quarter" idx="14"/>
          </p:nvPr>
        </p:nvSpPr>
        <p:spPr>
          <a:xfrm>
            <a:off x="5105400" y="1412776"/>
            <a:ext cx="4038600" cy="4093915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sz="1800" dirty="0"/>
          </a:p>
        </p:txBody>
      </p:sp>
      <p:sp>
        <p:nvSpPr>
          <p:cNvPr id="4884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u="sng" dirty="0">
                <a:solidFill>
                  <a:srgbClr val="FFC000"/>
                </a:solidFill>
              </a:rPr>
              <a:t>Skin appendages</a:t>
            </a:r>
          </a:p>
        </p:txBody>
      </p:sp>
      <p:pic>
        <p:nvPicPr>
          <p:cNvPr id="6" name="Picture 5" descr="frdyce spots.bmp"/>
          <p:cNvPicPr>
            <a:picLocks noChangeAspect="1"/>
          </p:cNvPicPr>
          <p:nvPr/>
        </p:nvPicPr>
        <p:blipFill>
          <a:blip r:embed="rId2" cstate="print"/>
          <a:srcRect r="56300" b="43700"/>
          <a:stretch>
            <a:fillRect/>
          </a:stretch>
        </p:blipFill>
        <p:spPr>
          <a:xfrm>
            <a:off x="5148064" y="1556792"/>
            <a:ext cx="3744416" cy="386104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7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Hair follicles: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The hair follicle with it’s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attached sebaceous gland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Form </a:t>
            </a:r>
            <a:r>
              <a:rPr lang="en-US" sz="2800" b="1" dirty="0">
                <a:solidFill>
                  <a:srgbClr val="FFC000"/>
                </a:solidFill>
              </a:rPr>
              <a:t>the </a:t>
            </a:r>
            <a:r>
              <a:rPr lang="en-US" sz="2800" b="1" dirty="0" err="1">
                <a:solidFill>
                  <a:srgbClr val="FFC000"/>
                </a:solidFill>
              </a:rPr>
              <a:t>Pilosebaceous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Unit.</a:t>
            </a:r>
          </a:p>
        </p:txBody>
      </p:sp>
      <p:sp>
        <p:nvSpPr>
          <p:cNvPr id="428038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2803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Skin Appendages</a:t>
            </a:r>
          </a:p>
        </p:txBody>
      </p:sp>
      <p:pic>
        <p:nvPicPr>
          <p:cNvPr id="428039" name="Picture 7" descr="h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196752"/>
            <a:ext cx="4103688" cy="45450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5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2800" b="1" dirty="0">
                <a:solidFill>
                  <a:srgbClr val="FFC000"/>
                </a:solidFill>
              </a:rPr>
              <a:t>Nails</a:t>
            </a:r>
            <a:r>
              <a:rPr lang="en-US" sz="2800" b="1" dirty="0" smtClean="0">
                <a:solidFill>
                  <a:srgbClr val="FFC000"/>
                </a:solidFill>
              </a:rPr>
              <a:t>.</a:t>
            </a:r>
          </a:p>
          <a:p>
            <a:pPr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 </a:t>
            </a:r>
            <a:r>
              <a:rPr lang="en-US" sz="2800" b="1" dirty="0">
                <a:solidFill>
                  <a:srgbClr val="FFC000"/>
                </a:solidFill>
              </a:rPr>
              <a:t>The nail plate is formed of </a:t>
            </a:r>
            <a:r>
              <a:rPr lang="en-US" sz="2800" b="1" dirty="0" smtClean="0">
                <a:solidFill>
                  <a:srgbClr val="FFC000"/>
                </a:solidFill>
              </a:rPr>
              <a:t>hard </a:t>
            </a:r>
            <a:r>
              <a:rPr lang="en-US" sz="2800" b="1" dirty="0">
                <a:solidFill>
                  <a:srgbClr val="FFC000"/>
                </a:solidFill>
              </a:rPr>
              <a:t>keratin </a:t>
            </a:r>
          </a:p>
          <a:p>
            <a:pPr>
              <a:buFont typeface="Batang" pitchFamily="18" charset="-127"/>
              <a:buNone/>
            </a:pPr>
            <a:endParaRPr lang="en-US" sz="2800" b="1" dirty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Proximal </a:t>
            </a:r>
            <a:r>
              <a:rPr lang="en-US" sz="2800" b="1" dirty="0">
                <a:solidFill>
                  <a:srgbClr val="FFC000"/>
                </a:solidFill>
              </a:rPr>
              <a:t>nail fold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morphology can be altered </a:t>
            </a:r>
            <a:r>
              <a:rPr lang="en-US" sz="2800" b="1" dirty="0" smtClean="0">
                <a:solidFill>
                  <a:srgbClr val="FFC000"/>
                </a:solidFill>
              </a:rPr>
              <a:t>in </a:t>
            </a:r>
            <a:r>
              <a:rPr lang="en-US" sz="2800" b="1" dirty="0">
                <a:solidFill>
                  <a:srgbClr val="FFC000"/>
                </a:solidFill>
              </a:rPr>
              <a:t>connective tissue disease </a:t>
            </a:r>
          </a:p>
        </p:txBody>
      </p:sp>
      <p:sp>
        <p:nvSpPr>
          <p:cNvPr id="245766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576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Skin appendages:</a:t>
            </a:r>
          </a:p>
        </p:txBody>
      </p:sp>
      <p:pic>
        <p:nvPicPr>
          <p:cNvPr id="245767" name="Picture 7" descr="nai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196752"/>
            <a:ext cx="4032250" cy="453707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1" u="sng" dirty="0" smtClean="0">
                <a:solidFill>
                  <a:srgbClr val="FFC000"/>
                </a:solidFill>
              </a:rPr>
              <a:t>Introduction to dermatology</a:t>
            </a:r>
            <a:endParaRPr lang="en-US" sz="3600" b="1" i="1" u="sng" dirty="0">
              <a:solidFill>
                <a:srgbClr val="FFC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FFC000"/>
                </a:solidFill>
              </a:rPr>
              <a:t>The skin is a complex, dynamic organ.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It is the largest organ of the body.</a:t>
            </a:r>
          </a:p>
          <a:p>
            <a:endParaRPr lang="en-US" sz="2800" b="1" dirty="0">
              <a:solidFill>
                <a:srgbClr val="FFC000"/>
              </a:solidFill>
            </a:endParaRPr>
          </a:p>
        </p:txBody>
      </p:sp>
      <p:pic>
        <p:nvPicPr>
          <p:cNvPr id="3" name="Content Placeholder 2" descr="skin logo.bmp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-1561" r="43896" b="58471"/>
          <a:stretch/>
        </p:blipFill>
        <p:spPr>
          <a:xfrm>
            <a:off x="4644008" y="1844824"/>
            <a:ext cx="3479800" cy="1879600"/>
          </a:xfr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5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The </a:t>
            </a:r>
            <a:r>
              <a:rPr lang="en-US" sz="2800" b="1" dirty="0" err="1">
                <a:solidFill>
                  <a:srgbClr val="FFC000"/>
                </a:solidFill>
              </a:rPr>
              <a:t>lunula</a:t>
            </a:r>
            <a:r>
              <a:rPr lang="en-US" sz="2800" b="1" dirty="0">
                <a:solidFill>
                  <a:srgbClr val="FFC000"/>
                </a:solidFill>
              </a:rPr>
              <a:t> is the visible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part of the matrix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The matrix covers the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 err="1">
                <a:solidFill>
                  <a:srgbClr val="FFC000"/>
                </a:solidFill>
              </a:rPr>
              <a:t>midportion</a:t>
            </a:r>
            <a:r>
              <a:rPr lang="en-US" sz="2800" b="1" dirty="0">
                <a:solidFill>
                  <a:srgbClr val="FFC000"/>
                </a:solidFill>
              </a:rPr>
              <a:t> of the distal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Phalanx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Fingernails grow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3mm/month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Toenails grow 1mm/month</a:t>
            </a:r>
          </a:p>
        </p:txBody>
      </p:sp>
      <p:sp>
        <p:nvSpPr>
          <p:cNvPr id="489476" name="Rectangle 4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894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Skin appendages:</a:t>
            </a:r>
          </a:p>
        </p:txBody>
      </p:sp>
      <p:pic>
        <p:nvPicPr>
          <p:cNvPr id="489478" name="Picture 6" descr="nail le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836712"/>
            <a:ext cx="4032250" cy="46799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980728"/>
            <a:ext cx="4495800" cy="5391150"/>
          </a:xfrm>
        </p:spPr>
        <p:txBody>
          <a:bodyPr>
            <a:normAutofit lnSpcReduction="10000"/>
          </a:bodyPr>
          <a:lstStyle/>
          <a:p>
            <a:pPr>
              <a:buFont typeface="Batang" pitchFamily="18" charset="-127"/>
              <a:buNone/>
            </a:pPr>
            <a:r>
              <a:rPr lang="en-US" sz="3200" b="1" dirty="0">
                <a:solidFill>
                  <a:srgbClr val="FFC000"/>
                </a:solidFill>
              </a:rPr>
              <a:t>It is the cytoplasmic events </a:t>
            </a:r>
            <a:r>
              <a:rPr lang="en-US" sz="3200" b="1" dirty="0" smtClean="0">
                <a:solidFill>
                  <a:srgbClr val="FFC000"/>
                </a:solidFill>
              </a:rPr>
              <a:t>that </a:t>
            </a:r>
            <a:r>
              <a:rPr lang="en-US" sz="3200" b="1" dirty="0">
                <a:solidFill>
                  <a:srgbClr val="FFC000"/>
                </a:solidFill>
              </a:rPr>
              <a:t>occur in the cytoplasm </a:t>
            </a:r>
            <a:r>
              <a:rPr lang="en-US" sz="3200" b="1" dirty="0" smtClean="0">
                <a:solidFill>
                  <a:srgbClr val="FFC000"/>
                </a:solidFill>
              </a:rPr>
              <a:t>of epidermal keratinocytes </a:t>
            </a:r>
            <a:endParaRPr lang="en-US" sz="3200" b="1" dirty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3200" b="1" dirty="0">
                <a:solidFill>
                  <a:srgbClr val="FFC000"/>
                </a:solidFill>
              </a:rPr>
              <a:t>during their terminal </a:t>
            </a:r>
          </a:p>
          <a:p>
            <a:pPr>
              <a:buFont typeface="Batang" pitchFamily="18" charset="-127"/>
              <a:buNone/>
            </a:pPr>
            <a:r>
              <a:rPr lang="en-US" sz="3200" b="1" dirty="0" err="1">
                <a:solidFill>
                  <a:srgbClr val="FFC000"/>
                </a:solidFill>
              </a:rPr>
              <a:t>differantiation</a:t>
            </a:r>
            <a:r>
              <a:rPr lang="en-US" sz="3200" b="1" dirty="0">
                <a:solidFill>
                  <a:srgbClr val="FFC000"/>
                </a:solidFill>
              </a:rPr>
              <a:t> into dead </a:t>
            </a:r>
          </a:p>
          <a:p>
            <a:pPr>
              <a:buFont typeface="Batang" pitchFamily="18" charset="-127"/>
              <a:buNone/>
            </a:pPr>
            <a:r>
              <a:rPr lang="en-US" sz="3200" b="1" dirty="0">
                <a:solidFill>
                  <a:srgbClr val="FFC000"/>
                </a:solidFill>
              </a:rPr>
              <a:t>horny cell(</a:t>
            </a:r>
            <a:r>
              <a:rPr lang="en-US" sz="3200" b="1" dirty="0" err="1">
                <a:solidFill>
                  <a:srgbClr val="FFC000"/>
                </a:solidFill>
              </a:rPr>
              <a:t>corneocyte</a:t>
            </a:r>
            <a:r>
              <a:rPr lang="en-US" sz="3200" b="1" dirty="0">
                <a:solidFill>
                  <a:srgbClr val="FFC000"/>
                </a:solidFill>
              </a:rPr>
              <a:t>)</a:t>
            </a:r>
          </a:p>
          <a:p>
            <a:pPr>
              <a:buFont typeface="Batang" pitchFamily="18" charset="-127"/>
              <a:buNone/>
            </a:pPr>
            <a:r>
              <a:rPr lang="en-US" sz="3200" b="1" dirty="0" smtClean="0">
                <a:solidFill>
                  <a:srgbClr val="FFC000"/>
                </a:solidFill>
              </a:rPr>
              <a:t>The </a:t>
            </a:r>
            <a:r>
              <a:rPr lang="en-US" sz="3200" b="1" dirty="0">
                <a:solidFill>
                  <a:srgbClr val="FFC000"/>
                </a:solidFill>
              </a:rPr>
              <a:t>total process takes </a:t>
            </a:r>
          </a:p>
          <a:p>
            <a:pPr>
              <a:buFont typeface="Batang" pitchFamily="18" charset="-127"/>
              <a:buNone/>
            </a:pPr>
            <a:r>
              <a:rPr lang="en-US" sz="3200" b="1" dirty="0">
                <a:solidFill>
                  <a:srgbClr val="FFC000"/>
                </a:solidFill>
              </a:rPr>
              <a:t>approximately 2 months</a:t>
            </a:r>
            <a:r>
              <a:rPr lang="en-US" b="1" dirty="0">
                <a:solidFill>
                  <a:srgbClr val="FFC000"/>
                </a:solidFill>
              </a:rPr>
              <a:t>.</a:t>
            </a:r>
          </a:p>
          <a:p>
            <a:pPr>
              <a:buFont typeface="Batang" pitchFamily="18" charset="-127"/>
              <a:buNone/>
            </a:pPr>
            <a:endParaRPr lang="en-US" dirty="0"/>
          </a:p>
        </p:txBody>
      </p:sp>
      <p:sp>
        <p:nvSpPr>
          <p:cNvPr id="171012" name="Rectangle 4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en-US" sz="2400"/>
          </a:p>
        </p:txBody>
      </p:sp>
      <p:sp>
        <p:nvSpPr>
          <p:cNvPr id="1710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9552" y="-315416"/>
            <a:ext cx="7924800" cy="1143000"/>
          </a:xfrm>
        </p:spPr>
        <p:txBody>
          <a:bodyPr/>
          <a:lstStyle/>
          <a:p>
            <a:r>
              <a:rPr lang="en-US" sz="4000" b="1" u="sng" dirty="0">
                <a:solidFill>
                  <a:srgbClr val="FFC000"/>
                </a:solidFill>
              </a:rPr>
              <a:t>Cornification (keratinization</a:t>
            </a:r>
            <a:r>
              <a:rPr lang="en-US" b="1" u="sng" dirty="0">
                <a:solidFill>
                  <a:srgbClr val="FFC000"/>
                </a:solidFill>
              </a:rPr>
              <a:t>)</a:t>
            </a:r>
          </a:p>
        </p:txBody>
      </p:sp>
      <p:pic>
        <p:nvPicPr>
          <p:cNvPr id="171013" name="Picture 5" descr="cornificatn"/>
          <p:cNvPicPr>
            <a:picLocks noChangeAspect="1" noChangeArrowheads="1"/>
          </p:cNvPicPr>
          <p:nvPr/>
        </p:nvPicPr>
        <p:blipFill rotWithShape="1">
          <a:blip r:embed="rId2" cstate="print"/>
          <a:srcRect t="17386" r="62145" b="16476"/>
          <a:stretch/>
        </p:blipFill>
        <p:spPr bwMode="auto">
          <a:xfrm>
            <a:off x="4860032" y="1628800"/>
            <a:ext cx="3662048" cy="413724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1268413"/>
            <a:ext cx="4495800" cy="5391150"/>
          </a:xfrm>
        </p:spPr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endParaRPr lang="en-US" sz="2800" b="1" dirty="0" smtClean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endParaRPr lang="en-US" sz="2800" b="1" dirty="0" smtClean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Abnormalities in this process leads to roughness and scaling of the skin like psoriasis</a:t>
            </a:r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490500" name="Rectangle 4"/>
          <p:cNvSpPr>
            <a:spLocks noGrp="1" noChangeArrowheads="1"/>
          </p:cNvSpPr>
          <p:nvPr>
            <p:ph sz="quarter" idx="14"/>
          </p:nvPr>
        </p:nvSpPr>
        <p:spPr>
          <a:xfrm>
            <a:off x="4648200" y="1600201"/>
            <a:ext cx="4038600" cy="3412976"/>
          </a:xfrm>
          <a:ln w="57150">
            <a:solidFill>
              <a:srgbClr val="C00000"/>
            </a:solidFill>
          </a:ln>
        </p:spPr>
        <p:txBody>
          <a:bodyPr/>
          <a:lstStyle/>
          <a:p>
            <a:pPr>
              <a:lnSpc>
                <a:spcPct val="80000"/>
              </a:lnSpc>
            </a:pP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904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u="sng" dirty="0">
                <a:solidFill>
                  <a:srgbClr val="FFC000"/>
                </a:solidFill>
              </a:rPr>
              <a:t>Cornification (keratinizatio</a:t>
            </a:r>
            <a:r>
              <a:rPr lang="en-US" sz="3600" b="1" u="sng" dirty="0">
                <a:solidFill>
                  <a:srgbClr val="FFC000"/>
                </a:solidFill>
              </a:rPr>
              <a:t>n)</a:t>
            </a:r>
          </a:p>
        </p:txBody>
      </p:sp>
      <p:pic>
        <p:nvPicPr>
          <p:cNvPr id="6" name="Picture 5" descr="psoriasis disorder.bmp"/>
          <p:cNvPicPr>
            <a:picLocks noChangeAspect="1"/>
          </p:cNvPicPr>
          <p:nvPr/>
        </p:nvPicPr>
        <p:blipFill>
          <a:blip r:embed="rId2" cstate="print"/>
          <a:srcRect r="50000" b="48950"/>
          <a:stretch>
            <a:fillRect/>
          </a:stretch>
        </p:blipFill>
        <p:spPr>
          <a:xfrm>
            <a:off x="5148064" y="1556792"/>
            <a:ext cx="3600400" cy="350100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Lecture Outlines</a:t>
            </a:r>
          </a:p>
        </p:txBody>
      </p:sp>
      <p:sp>
        <p:nvSpPr>
          <p:cNvPr id="502787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sz="3600" dirty="0">
                <a:solidFill>
                  <a:schemeClr val="tx1">
                    <a:lumMod val="50000"/>
                  </a:schemeClr>
                </a:solidFill>
              </a:rPr>
              <a:t>-</a:t>
            </a:r>
            <a:r>
              <a:rPr lang="en-US" sz="3600" b="1" dirty="0">
                <a:solidFill>
                  <a:schemeClr val="tx1">
                    <a:lumMod val="50000"/>
                  </a:schemeClr>
                </a:solidFill>
              </a:rPr>
              <a:t>Function , Structure of the </a:t>
            </a:r>
            <a:r>
              <a:rPr lang="en-US" sz="3600" b="1" dirty="0" smtClean="0">
                <a:solidFill>
                  <a:schemeClr val="tx1">
                    <a:lumMod val="50000"/>
                  </a:schemeClr>
                </a:solidFill>
              </a:rPr>
              <a:t>skin</a:t>
            </a:r>
            <a:endParaRPr lang="en-US" sz="3600" b="1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3600" b="1" dirty="0"/>
              <a:t>-</a:t>
            </a:r>
            <a:r>
              <a:rPr lang="en-US" sz="3600" b="1" dirty="0">
                <a:solidFill>
                  <a:srgbClr val="FFC000"/>
                </a:solidFill>
              </a:rPr>
              <a:t>Approach to dermatology patient.</a:t>
            </a:r>
          </a:p>
          <a:p>
            <a:pPr>
              <a:buNone/>
            </a:pPr>
            <a:r>
              <a:rPr lang="en-US" sz="3600" b="1" dirty="0"/>
              <a:t>-</a:t>
            </a:r>
            <a:r>
              <a:rPr lang="en-US" sz="3600" b="1" dirty="0">
                <a:solidFill>
                  <a:schemeClr val="tx1">
                    <a:lumMod val="50000"/>
                  </a:schemeClr>
                </a:solidFill>
              </a:rPr>
              <a:t>Morphology of skin </a:t>
            </a:r>
            <a:r>
              <a:rPr lang="en-US" sz="3600" b="1" dirty="0" smtClean="0">
                <a:solidFill>
                  <a:schemeClr val="tx1">
                    <a:lumMod val="50000"/>
                  </a:schemeClr>
                </a:solidFill>
              </a:rPr>
              <a:t>lesions</a:t>
            </a:r>
            <a:endParaRPr lang="en-US" sz="3600" b="1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None/>
            </a:pPr>
            <a:r>
              <a:rPr lang="en-US" sz="3600" b="1" dirty="0">
                <a:solidFill>
                  <a:schemeClr val="tx1">
                    <a:lumMod val="50000"/>
                  </a:schemeClr>
                </a:solidFill>
              </a:rPr>
              <a:t>-Important signs and Investigations</a:t>
            </a:r>
          </a:p>
          <a:p>
            <a:pPr>
              <a:buFont typeface="Batang" pitchFamily="18" charset="-127"/>
              <a:buNone/>
            </a:pPr>
            <a:r>
              <a:rPr lang="en-US" sz="3600" b="1" dirty="0">
                <a:solidFill>
                  <a:schemeClr val="tx1">
                    <a:lumMod val="50000"/>
                  </a:schemeClr>
                </a:solidFill>
              </a:rPr>
              <a:t>-Topical </a:t>
            </a:r>
            <a:r>
              <a:rPr lang="en-US" sz="3600" b="1" dirty="0" smtClean="0">
                <a:solidFill>
                  <a:schemeClr val="tx1">
                    <a:lumMod val="50000"/>
                  </a:schemeClr>
                </a:solidFill>
              </a:rPr>
              <a:t>therapy &amp; others.</a:t>
            </a:r>
            <a:endParaRPr lang="en-US" sz="36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Step 1: </a:t>
            </a:r>
            <a:r>
              <a:rPr lang="en-US" sz="2400" b="1" dirty="0" smtClean="0">
                <a:solidFill>
                  <a:srgbClr val="FFC000"/>
                </a:solidFill>
              </a:rPr>
              <a:t>Start </a:t>
            </a:r>
            <a:r>
              <a:rPr lang="en-US" sz="2400" b="1" dirty="0">
                <a:solidFill>
                  <a:srgbClr val="FFC000"/>
                </a:solidFill>
              </a:rPr>
              <a:t>with basics 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Age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Race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Sex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O</a:t>
            </a:r>
            <a:r>
              <a:rPr lang="en-US" sz="2400" b="1" dirty="0" smtClean="0">
                <a:solidFill>
                  <a:srgbClr val="FFC000"/>
                </a:solidFill>
              </a:rPr>
              <a:t>ccupation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193541" name="Rectangle 5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35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Approach to </a:t>
            </a:r>
            <a:r>
              <a:rPr lang="en-US" b="1" u="sng" dirty="0" smtClean="0">
                <a:solidFill>
                  <a:srgbClr val="FFC000"/>
                </a:solidFill>
              </a:rPr>
              <a:t>Dermatology Patient</a:t>
            </a:r>
            <a:endParaRPr lang="en-US" b="1" u="sng" dirty="0">
              <a:solidFill>
                <a:srgbClr val="FFC000"/>
              </a:solidFill>
            </a:endParaRPr>
          </a:p>
        </p:txBody>
      </p:sp>
      <p:pic>
        <p:nvPicPr>
          <p:cNvPr id="193540" name="Picture 4" descr="dcr0400l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572000" y="1988840"/>
            <a:ext cx="4103688" cy="381642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5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Step 2 :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Present complaints .</a:t>
            </a:r>
          </a:p>
        </p:txBody>
      </p:sp>
      <p:sp>
        <p:nvSpPr>
          <p:cNvPr id="194566" name="Rectangle 6"/>
          <p:cNvSpPr>
            <a:spLocks noGrp="1" noChangeArrowheads="1"/>
          </p:cNvSpPr>
          <p:nvPr>
            <p:ph sz="quarter" idx="14"/>
          </p:nvPr>
        </p:nvSpPr>
        <p:spPr>
          <a:xfrm>
            <a:off x="4648200" y="1600201"/>
            <a:ext cx="3740224" cy="298092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456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Approach to </a:t>
            </a:r>
            <a:r>
              <a:rPr lang="en-US" b="1" u="sng" dirty="0" smtClean="0">
                <a:solidFill>
                  <a:srgbClr val="FFC000"/>
                </a:solidFill>
              </a:rPr>
              <a:t>Dermatology Patient</a:t>
            </a:r>
            <a:endParaRPr lang="en-US" b="1" u="sng" dirty="0">
              <a:solidFill>
                <a:srgbClr val="FFC000"/>
              </a:solidFill>
            </a:endParaRPr>
          </a:p>
        </p:txBody>
      </p:sp>
      <p:pic>
        <p:nvPicPr>
          <p:cNvPr id="6" name="Picture 5" descr="history taking.bmp"/>
          <p:cNvPicPr>
            <a:picLocks noChangeAspect="1"/>
          </p:cNvPicPr>
          <p:nvPr/>
        </p:nvPicPr>
        <p:blipFill>
          <a:blip r:embed="rId2" cstate="print"/>
          <a:srcRect r="59450" b="58400"/>
          <a:stretch>
            <a:fillRect/>
          </a:stretch>
        </p:blipFill>
        <p:spPr>
          <a:xfrm>
            <a:off x="4644008" y="1700808"/>
            <a:ext cx="3707904" cy="285293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178424" cy="4114800"/>
          </a:xfrm>
        </p:spPr>
        <p:txBody>
          <a:bodyPr>
            <a:normAutofit fontScale="70000" lnSpcReduction="20000"/>
          </a:bodyPr>
          <a:lstStyle/>
          <a:p>
            <a:pPr>
              <a:buFont typeface="Batang" pitchFamily="18" charset="-127"/>
              <a:buNone/>
            </a:pPr>
            <a:r>
              <a:rPr lang="en-US" sz="3400" b="1" dirty="0">
                <a:solidFill>
                  <a:srgbClr val="FFC000"/>
                </a:solidFill>
              </a:rPr>
              <a:t>History of skin lesion </a:t>
            </a:r>
          </a:p>
          <a:p>
            <a:pPr>
              <a:buFont typeface="Batang" pitchFamily="18" charset="-127"/>
              <a:buNone/>
            </a:pPr>
            <a:r>
              <a:rPr lang="en-US" sz="3400" b="1" dirty="0">
                <a:solidFill>
                  <a:srgbClr val="FFC000"/>
                </a:solidFill>
              </a:rPr>
              <a:t>Onset - when?</a:t>
            </a:r>
          </a:p>
          <a:p>
            <a:pPr>
              <a:buFont typeface="Batang" pitchFamily="18" charset="-127"/>
              <a:buNone/>
            </a:pPr>
            <a:r>
              <a:rPr lang="en-US" sz="3400" b="1" dirty="0">
                <a:solidFill>
                  <a:srgbClr val="FFC000"/>
                </a:solidFill>
              </a:rPr>
              <a:t>Where? site of onset.</a:t>
            </a:r>
          </a:p>
          <a:p>
            <a:pPr>
              <a:buFont typeface="Batang" pitchFamily="18" charset="-127"/>
              <a:buNone/>
            </a:pPr>
            <a:r>
              <a:rPr lang="en-US" sz="3400" b="1" dirty="0">
                <a:solidFill>
                  <a:srgbClr val="FFC000"/>
                </a:solidFill>
              </a:rPr>
              <a:t>Extension of lesions.</a:t>
            </a:r>
          </a:p>
          <a:p>
            <a:pPr>
              <a:buFont typeface="Batang" pitchFamily="18" charset="-127"/>
              <a:buNone/>
            </a:pPr>
            <a:r>
              <a:rPr lang="en-US" sz="3400" b="1" dirty="0">
                <a:solidFill>
                  <a:srgbClr val="FFC000"/>
                </a:solidFill>
              </a:rPr>
              <a:t>Evolution.</a:t>
            </a:r>
          </a:p>
          <a:p>
            <a:pPr>
              <a:buFont typeface="Batang" pitchFamily="18" charset="-127"/>
              <a:buNone/>
            </a:pPr>
            <a:r>
              <a:rPr lang="en-US" sz="3400" b="1" dirty="0">
                <a:solidFill>
                  <a:srgbClr val="FFC000"/>
                </a:solidFill>
              </a:rPr>
              <a:t>Itchy/ painful</a:t>
            </a:r>
          </a:p>
          <a:p>
            <a:pPr>
              <a:buFont typeface="Batang" pitchFamily="18" charset="-127"/>
              <a:buNone/>
            </a:pPr>
            <a:r>
              <a:rPr lang="en-US" sz="3400" b="1" dirty="0" smtClean="0">
                <a:solidFill>
                  <a:srgbClr val="FFC000"/>
                </a:solidFill>
              </a:rPr>
              <a:t>Provocative </a:t>
            </a:r>
            <a:r>
              <a:rPr lang="en-US" sz="3400" b="1" dirty="0">
                <a:solidFill>
                  <a:srgbClr val="FFC000"/>
                </a:solidFill>
              </a:rPr>
              <a:t>factors (sun , </a:t>
            </a:r>
            <a:endParaRPr lang="en-US" sz="3400" b="1" dirty="0" smtClean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3400" b="1" dirty="0" smtClean="0">
                <a:solidFill>
                  <a:srgbClr val="FFC000"/>
                </a:solidFill>
              </a:rPr>
              <a:t>cold, friction).</a:t>
            </a:r>
            <a:endParaRPr lang="en-US" sz="3400" b="1" dirty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3400" b="1" dirty="0">
                <a:solidFill>
                  <a:srgbClr val="FFC000"/>
                </a:solidFill>
              </a:rPr>
              <a:t>Treatment.</a:t>
            </a:r>
          </a:p>
          <a:p>
            <a:pPr>
              <a:buFont typeface="Batang" pitchFamily="18" charset="-127"/>
              <a:buNone/>
            </a:pPr>
            <a:endParaRPr lang="en-US" sz="2000" dirty="0"/>
          </a:p>
          <a:p>
            <a:pPr>
              <a:buFont typeface="Batang" pitchFamily="18" charset="-127"/>
              <a:buNone/>
            </a:pPr>
            <a:endParaRPr lang="en-US" sz="2000" dirty="0"/>
          </a:p>
        </p:txBody>
      </p:sp>
      <p:sp>
        <p:nvSpPr>
          <p:cNvPr id="261125" name="Rectangle 5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26112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Approach to </a:t>
            </a:r>
            <a:r>
              <a:rPr lang="en-US" b="1" u="sng" dirty="0" smtClean="0">
                <a:solidFill>
                  <a:srgbClr val="FFC000"/>
                </a:solidFill>
              </a:rPr>
              <a:t>Dermatology Patient</a:t>
            </a:r>
            <a:endParaRPr lang="en-US" b="1" u="sng" dirty="0">
              <a:solidFill>
                <a:srgbClr val="FFC000"/>
              </a:solidFill>
            </a:endParaRPr>
          </a:p>
        </p:txBody>
      </p:sp>
      <p:pic>
        <p:nvPicPr>
          <p:cNvPr id="14338" name="Picture 2" descr="C:\Users\sony\Desktop\slides\learn_history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360040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5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Past medical history.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Family history.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Drug history.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Recreational and social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history.</a:t>
            </a:r>
          </a:p>
        </p:txBody>
      </p:sp>
      <p:sp>
        <p:nvSpPr>
          <p:cNvPr id="197637" name="Rectangle 5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76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Approach to dermatology patient</a:t>
            </a:r>
          </a:p>
        </p:txBody>
      </p:sp>
      <p:pic>
        <p:nvPicPr>
          <p:cNvPr id="197638" name="Picture 6" descr="pm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557338"/>
            <a:ext cx="4105275" cy="46085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Examination</a:t>
            </a:r>
          </a:p>
        </p:txBody>
      </p:sp>
      <p:sp>
        <p:nvSpPr>
          <p:cNvPr id="38912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Use good light when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examining a patient.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Examine nails &amp; mucous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membrane.</a:t>
            </a:r>
          </a:p>
        </p:txBody>
      </p:sp>
      <p:pic>
        <p:nvPicPr>
          <p:cNvPr id="389127" name="Picture 7" descr="j0195812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24128" y="692696"/>
            <a:ext cx="2247900" cy="48244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Batang" pitchFamily="18" charset="-127"/>
              <a:buNone/>
            </a:pPr>
            <a:r>
              <a:rPr lang="en-US" sz="2400" dirty="0"/>
              <a:t> </a:t>
            </a:r>
            <a:r>
              <a:rPr lang="en-US" sz="2400" b="1" dirty="0">
                <a:solidFill>
                  <a:srgbClr val="FFC000"/>
                </a:solidFill>
              </a:rPr>
              <a:t>Describe the general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appearance of patient.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 Describe distribution of lesions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 Describe arrangement of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lesions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 Describe the type of the lesion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 Describe the shape.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 Describe the color.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 Describe size.</a:t>
            </a:r>
          </a:p>
          <a:p>
            <a:pPr>
              <a:buFont typeface="Batang" pitchFamily="18" charset="-127"/>
              <a:buNone/>
            </a:pPr>
            <a:endParaRPr lang="en-US" sz="2400" dirty="0"/>
          </a:p>
          <a:p>
            <a:pPr>
              <a:buFont typeface="Batang" pitchFamily="18" charset="-127"/>
              <a:buNone/>
            </a:pPr>
            <a:endParaRPr lang="en-US" sz="2400" dirty="0"/>
          </a:p>
        </p:txBody>
      </p:sp>
      <p:sp>
        <p:nvSpPr>
          <p:cNvPr id="198661" name="Rectangle 5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1986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Examination:</a:t>
            </a:r>
          </a:p>
        </p:txBody>
      </p:sp>
      <p:pic>
        <p:nvPicPr>
          <p:cNvPr id="198662" name="Picture 6" descr="ex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7238" y="985838"/>
            <a:ext cx="4032250" cy="46085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1" u="sng" dirty="0" smtClean="0">
                <a:solidFill>
                  <a:srgbClr val="FFC000"/>
                </a:solidFill>
              </a:rPr>
              <a:t>Introduction to dermatology</a:t>
            </a:r>
            <a:endParaRPr lang="en-US" sz="3600" b="1" u="sng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marL="0" indent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It </a:t>
            </a:r>
            <a:r>
              <a:rPr lang="en-US" sz="2400" b="1" dirty="0">
                <a:solidFill>
                  <a:srgbClr val="FFC000"/>
                </a:solidFill>
              </a:rPr>
              <a:t>consist of many cell types  </a:t>
            </a:r>
            <a:r>
              <a:rPr lang="en-US" sz="2400" b="1" dirty="0" smtClean="0">
                <a:solidFill>
                  <a:srgbClr val="FFC000"/>
                </a:solidFill>
              </a:rPr>
              <a:t>and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rgbClr val="FFC000"/>
                </a:solidFill>
              </a:rPr>
              <a:t>Specialized </a:t>
            </a:r>
            <a:r>
              <a:rPr lang="en-US" sz="2400" b="1" dirty="0">
                <a:solidFill>
                  <a:srgbClr val="FFC000"/>
                </a:solidFill>
              </a:rPr>
              <a:t>structures like </a:t>
            </a:r>
            <a:r>
              <a:rPr lang="en-US" sz="2400" b="1" dirty="0" smtClean="0">
                <a:solidFill>
                  <a:srgbClr val="FFC000"/>
                </a:solidFill>
              </a:rPr>
              <a:t>“the </a:t>
            </a:r>
            <a:r>
              <a:rPr lang="en-US" sz="2400" b="1" dirty="0">
                <a:solidFill>
                  <a:srgbClr val="FFC000"/>
                </a:solidFill>
              </a:rPr>
              <a:t>Basement </a:t>
            </a:r>
            <a:r>
              <a:rPr lang="en-US" sz="2400" b="1" dirty="0" smtClean="0">
                <a:solidFill>
                  <a:srgbClr val="FFC000"/>
                </a:solidFill>
              </a:rPr>
              <a:t>Membrane”</a:t>
            </a:r>
            <a:endParaRPr lang="en-US" sz="2400" b="1" dirty="0">
              <a:solidFill>
                <a:srgbClr val="FFC000"/>
              </a:solidFill>
            </a:endParaRPr>
          </a:p>
          <a:p>
            <a:pPr marL="0" indent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>
                <a:solidFill>
                  <a:srgbClr val="FFC000"/>
                </a:solidFill>
              </a:rPr>
              <a:t>It serves multiple functions that are crucial to health and survival.</a:t>
            </a:r>
          </a:p>
          <a:p>
            <a:pPr marL="0" indent="0">
              <a:buFont typeface="Batang" pitchFamily="18" charset="-127"/>
              <a:buNone/>
            </a:pPr>
            <a:endParaRPr lang="en-US" sz="2400" dirty="0"/>
          </a:p>
        </p:txBody>
      </p:sp>
      <p:pic>
        <p:nvPicPr>
          <p:cNvPr id="5" name="Content Placeholder 4" descr="keratinocyte.bmp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05400" y="1700808"/>
            <a:ext cx="3643064" cy="3888432"/>
          </a:xfr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5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533400" indent="-533400"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Generalized </a:t>
            </a:r>
            <a:r>
              <a:rPr lang="en-US" sz="2400" b="1" dirty="0" smtClean="0">
                <a:solidFill>
                  <a:srgbClr val="FFC000"/>
                </a:solidFill>
              </a:rPr>
              <a:t>: </a:t>
            </a:r>
            <a:endParaRPr lang="en-US" sz="2400" b="1" dirty="0">
              <a:solidFill>
                <a:srgbClr val="FFC000"/>
              </a:solidFill>
            </a:endParaRPr>
          </a:p>
          <a:p>
            <a:pPr marL="533400" indent="-53340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1.Symmetrical</a:t>
            </a:r>
            <a:endParaRPr lang="en-US" sz="2400" b="1" dirty="0">
              <a:solidFill>
                <a:srgbClr val="FFC000"/>
              </a:solidFill>
            </a:endParaRPr>
          </a:p>
          <a:p>
            <a:pPr marL="533400" indent="-53340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2. Asymmetrical</a:t>
            </a:r>
          </a:p>
          <a:p>
            <a:pPr marL="533400" indent="-533400">
              <a:buFont typeface="Batang" pitchFamily="18" charset="-127"/>
              <a:buNone/>
            </a:pPr>
            <a:endParaRPr lang="en-US" sz="2400" b="1" dirty="0" smtClean="0">
              <a:solidFill>
                <a:srgbClr val="FFC000"/>
              </a:solidFill>
            </a:endParaRPr>
          </a:p>
          <a:p>
            <a:pPr marL="533400" indent="-53340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Focal :</a:t>
            </a:r>
          </a:p>
          <a:p>
            <a:pPr marL="533400" indent="-53340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1.Unilateral</a:t>
            </a:r>
          </a:p>
          <a:p>
            <a:pPr marL="533400" indent="-53340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2.Bilateral</a:t>
            </a:r>
          </a:p>
          <a:p>
            <a:pPr marL="533400" indent="-533400">
              <a:buFont typeface="Batang" pitchFamily="18" charset="-127"/>
              <a:buNone/>
            </a:pP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399366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936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Distribution</a:t>
            </a:r>
            <a:r>
              <a:rPr lang="en-US" dirty="0">
                <a:solidFill>
                  <a:schemeClr val="hlink"/>
                </a:solidFill>
              </a:rPr>
              <a:t> </a:t>
            </a:r>
          </a:p>
        </p:txBody>
      </p:sp>
      <p:pic>
        <p:nvPicPr>
          <p:cNvPr id="399367" name="Picture 7" descr="g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3558" y="692696"/>
            <a:ext cx="4151634" cy="489599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3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Localized to: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-</a:t>
            </a:r>
            <a:r>
              <a:rPr lang="en-US" sz="2400" b="1" dirty="0" err="1">
                <a:solidFill>
                  <a:srgbClr val="FFC000"/>
                </a:solidFill>
              </a:rPr>
              <a:t>Acral</a:t>
            </a:r>
            <a:endParaRPr lang="en-US" sz="2400" b="1" dirty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-Sun exposed.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-Trauma sites.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-Flexures.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-Specific part</a:t>
            </a:r>
            <a:r>
              <a:rPr lang="en-US" sz="2400" dirty="0"/>
              <a:t>.</a:t>
            </a:r>
          </a:p>
        </p:txBody>
      </p:sp>
      <p:sp>
        <p:nvSpPr>
          <p:cNvPr id="401414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141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Distribution</a:t>
            </a:r>
            <a:r>
              <a:rPr lang="en-US" dirty="0">
                <a:solidFill>
                  <a:schemeClr val="hlink"/>
                </a:solidFill>
              </a:rPr>
              <a:t>  </a:t>
            </a:r>
          </a:p>
        </p:txBody>
      </p:sp>
      <p:pic>
        <p:nvPicPr>
          <p:cNvPr id="401420" name="Picture 12" descr="su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7" y="1340768"/>
            <a:ext cx="4105275" cy="43926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Configuration</a:t>
            </a:r>
          </a:p>
        </p:txBody>
      </p:sp>
      <p:sp>
        <p:nvSpPr>
          <p:cNvPr id="38195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The relation of lesions to each other.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-Linear.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-Grouped.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-Annular.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-Reticular.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-</a:t>
            </a:r>
            <a:r>
              <a:rPr lang="en-US" sz="2800" b="1" dirty="0" err="1">
                <a:solidFill>
                  <a:srgbClr val="FFC000"/>
                </a:solidFill>
              </a:rPr>
              <a:t>Circinate</a:t>
            </a:r>
            <a:r>
              <a:rPr lang="en-US" sz="2800" b="1" dirty="0">
                <a:solidFill>
                  <a:srgbClr val="FFC000"/>
                </a:solidFill>
              </a:rPr>
              <a:t> (circular)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-</a:t>
            </a:r>
            <a:r>
              <a:rPr lang="en-US" sz="2800" b="1" dirty="0" err="1">
                <a:solidFill>
                  <a:srgbClr val="FFC000"/>
                </a:solidFill>
              </a:rPr>
              <a:t>Arciform</a:t>
            </a:r>
            <a:r>
              <a:rPr lang="en-US" sz="2800" b="1" dirty="0">
                <a:solidFill>
                  <a:srgbClr val="FFC000"/>
                </a:solidFill>
              </a:rPr>
              <a:t> (arc like)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-</a:t>
            </a:r>
            <a:r>
              <a:rPr lang="en-US" sz="2800" b="1" dirty="0" err="1">
                <a:solidFill>
                  <a:srgbClr val="FFC000"/>
                </a:solidFill>
              </a:rPr>
              <a:t>Dermatomal</a:t>
            </a:r>
            <a:r>
              <a:rPr lang="en-US" sz="2800" b="1" dirty="0">
                <a:solidFill>
                  <a:srgbClr val="FFC000"/>
                </a:solidFill>
              </a:rPr>
              <a:t>.</a:t>
            </a:r>
          </a:p>
        </p:txBody>
      </p:sp>
      <p:pic>
        <p:nvPicPr>
          <p:cNvPr id="381959" name="Picture 7" descr="BD18239_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1773238"/>
            <a:ext cx="4038600" cy="40544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4" name="Picture 4" descr="line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773238"/>
            <a:ext cx="4105275" cy="5084762"/>
          </a:xfrm>
          <a:prstGeom prst="rect">
            <a:avLst/>
          </a:prstGeom>
          <a:noFill/>
        </p:spPr>
      </p:pic>
      <p:sp>
        <p:nvSpPr>
          <p:cNvPr id="204812" name="Rectangle 12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Linear: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Forms a line </a:t>
            </a:r>
            <a:r>
              <a:rPr lang="en-US" sz="2400" dirty="0"/>
              <a:t>.</a:t>
            </a:r>
          </a:p>
        </p:txBody>
      </p:sp>
      <p:sp>
        <p:nvSpPr>
          <p:cNvPr id="204813" name="Rectangle 13"/>
          <p:cNvSpPr>
            <a:spLocks noGrp="1" noChangeArrowheads="1"/>
          </p:cNvSpPr>
          <p:nvPr>
            <p:ph sz="quarter" idx="14"/>
          </p:nvPr>
        </p:nvSpPr>
        <p:spPr>
          <a:xfrm>
            <a:off x="4648200" y="1600200"/>
            <a:ext cx="4038600" cy="4277072"/>
          </a:xfrm>
          <a:ln w="57150">
            <a:solidFill>
              <a:srgbClr val="C00000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204811" name="Rectangle 11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Configuration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51" name="Rectangle 15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r>
              <a:rPr lang="en-US" sz="2400" b="1" dirty="0" err="1">
                <a:solidFill>
                  <a:srgbClr val="FFC000"/>
                </a:solidFill>
              </a:rPr>
              <a:t>Dermatomal</a:t>
            </a:r>
            <a:r>
              <a:rPr lang="en-US" sz="2400" b="1" dirty="0">
                <a:solidFill>
                  <a:srgbClr val="FFC000"/>
                </a:solidFill>
              </a:rPr>
              <a:t>.</a:t>
            </a:r>
          </a:p>
        </p:txBody>
      </p:sp>
      <p:sp>
        <p:nvSpPr>
          <p:cNvPr id="219150" name="Rectangle 1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Configuration</a:t>
            </a:r>
          </a:p>
        </p:txBody>
      </p:sp>
      <p:pic>
        <p:nvPicPr>
          <p:cNvPr id="8194" name="Picture 2" descr="C:\Users\sony\Desktop\slides\herpeszosterCME1107fig1_49382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00808"/>
            <a:ext cx="3533775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3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Annular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Ring like .</a:t>
            </a:r>
          </a:p>
        </p:txBody>
      </p:sp>
      <p:sp>
        <p:nvSpPr>
          <p:cNvPr id="467974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6797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Configuration</a:t>
            </a:r>
            <a:r>
              <a:rPr lang="en-US" dirty="0">
                <a:solidFill>
                  <a:schemeClr val="hlink"/>
                </a:solidFill>
              </a:rPr>
              <a:t> </a:t>
            </a:r>
          </a:p>
        </p:txBody>
      </p:sp>
      <p:pic>
        <p:nvPicPr>
          <p:cNvPr id="467975" name="Picture 7" descr="annular"/>
          <p:cNvPicPr>
            <a:picLocks noChangeAspect="1" noChangeArrowheads="1"/>
          </p:cNvPicPr>
          <p:nvPr/>
        </p:nvPicPr>
        <p:blipFill>
          <a:blip r:embed="rId2" cstate="print"/>
          <a:srcRect b="5798"/>
          <a:stretch>
            <a:fillRect/>
          </a:stretch>
        </p:blipFill>
        <p:spPr bwMode="auto">
          <a:xfrm>
            <a:off x="4643437" y="980728"/>
            <a:ext cx="4124325" cy="439194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4" name="Picture 4" descr="groped"/>
          <p:cNvPicPr>
            <a:picLocks noChangeAspect="1" noChangeArrowheads="1"/>
          </p:cNvPicPr>
          <p:nvPr/>
        </p:nvPicPr>
        <p:blipFill>
          <a:blip r:embed="rId2" cstate="print"/>
          <a:srcRect t="22584" r="41461" b="24185"/>
          <a:stretch>
            <a:fillRect/>
          </a:stretch>
        </p:blipFill>
        <p:spPr bwMode="auto">
          <a:xfrm>
            <a:off x="4716463" y="1844824"/>
            <a:ext cx="3527945" cy="3960440"/>
          </a:xfrm>
          <a:prstGeom prst="rect">
            <a:avLst/>
          </a:prstGeom>
          <a:noFill/>
        </p:spPr>
      </p:pic>
      <p:sp>
        <p:nvSpPr>
          <p:cNvPr id="220170" name="Rectangle 10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Grouped</a:t>
            </a:r>
          </a:p>
        </p:txBody>
      </p:sp>
      <p:sp>
        <p:nvSpPr>
          <p:cNvPr id="220171" name="Rectangle 11"/>
          <p:cNvSpPr>
            <a:spLocks noGrp="1" noChangeArrowheads="1"/>
          </p:cNvSpPr>
          <p:nvPr>
            <p:ph sz="quarter" idx="14"/>
          </p:nvPr>
        </p:nvSpPr>
        <p:spPr>
          <a:xfrm>
            <a:off x="4716016" y="1844824"/>
            <a:ext cx="3528392" cy="3888432"/>
          </a:xfrm>
          <a:ln w="57150">
            <a:solidFill>
              <a:srgbClr val="C00000"/>
            </a:solidFill>
          </a:ln>
        </p:spPr>
        <p:txBody>
          <a:bodyPr/>
          <a:lstStyle/>
          <a:p>
            <a:pPr>
              <a:buFont typeface="Batang" pitchFamily="18" charset="-127"/>
              <a:buNone/>
            </a:pPr>
            <a:endParaRPr lang="en-US" dirty="0"/>
          </a:p>
        </p:txBody>
      </p:sp>
      <p:sp>
        <p:nvSpPr>
          <p:cNvPr id="220169" name="Rectangle 9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Configuration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3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609600" y="1556792"/>
            <a:ext cx="3733800" cy="4114800"/>
          </a:xfrm>
        </p:spPr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Reticular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Net like .</a:t>
            </a:r>
          </a:p>
        </p:txBody>
      </p:sp>
      <p:sp>
        <p:nvSpPr>
          <p:cNvPr id="452614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261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Configuration </a:t>
            </a:r>
          </a:p>
        </p:txBody>
      </p:sp>
      <p:pic>
        <p:nvPicPr>
          <p:cNvPr id="452615" name="Picture 7" descr="reticul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628775"/>
            <a:ext cx="3887787" cy="41764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Lecture outlines</a:t>
            </a:r>
          </a:p>
        </p:txBody>
      </p:sp>
      <p:sp>
        <p:nvSpPr>
          <p:cNvPr id="504835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3600" b="1" dirty="0">
                <a:solidFill>
                  <a:schemeClr val="tx1">
                    <a:lumMod val="50000"/>
                  </a:schemeClr>
                </a:solidFill>
              </a:rPr>
              <a:t>-Function , Structure of the skin.</a:t>
            </a:r>
          </a:p>
          <a:p>
            <a:pPr>
              <a:buNone/>
            </a:pPr>
            <a:r>
              <a:rPr lang="en-US" sz="3600" b="1" dirty="0">
                <a:solidFill>
                  <a:schemeClr val="tx1">
                    <a:lumMod val="50000"/>
                  </a:schemeClr>
                </a:solidFill>
              </a:rPr>
              <a:t>-Approach to dermatology patient.</a:t>
            </a:r>
          </a:p>
          <a:p>
            <a:pPr>
              <a:buNone/>
            </a:pPr>
            <a:r>
              <a:rPr lang="en-US" sz="3600" b="1" dirty="0">
                <a:solidFill>
                  <a:srgbClr val="FFC000"/>
                </a:solidFill>
              </a:rPr>
              <a:t>-Morphology of skin lesions.</a:t>
            </a:r>
          </a:p>
          <a:p>
            <a:pPr>
              <a:buNone/>
            </a:pPr>
            <a:r>
              <a:rPr lang="en-US" sz="3600" b="1" dirty="0">
                <a:solidFill>
                  <a:schemeClr val="tx1">
                    <a:lumMod val="50000"/>
                  </a:schemeClr>
                </a:solidFill>
              </a:rPr>
              <a:t>-Important signs and </a:t>
            </a:r>
            <a:r>
              <a:rPr lang="en-US" sz="3600" b="1" dirty="0" smtClean="0">
                <a:solidFill>
                  <a:schemeClr val="tx1">
                    <a:lumMod val="50000"/>
                  </a:schemeClr>
                </a:solidFill>
              </a:rPr>
              <a:t>Investigations</a:t>
            </a:r>
          </a:p>
          <a:p>
            <a:pPr>
              <a:buNone/>
            </a:pPr>
            <a:r>
              <a:rPr lang="en-US" sz="3600" b="1" dirty="0" smtClean="0">
                <a:solidFill>
                  <a:schemeClr val="tx1">
                    <a:lumMod val="50000"/>
                  </a:schemeClr>
                </a:solidFill>
              </a:rPr>
              <a:t>-</a:t>
            </a:r>
            <a:r>
              <a:rPr lang="en-US" sz="3600" b="1" dirty="0">
                <a:solidFill>
                  <a:schemeClr val="tx1">
                    <a:lumMod val="50000"/>
                  </a:schemeClr>
                </a:solidFill>
              </a:rPr>
              <a:t>Topical </a:t>
            </a:r>
            <a:r>
              <a:rPr lang="en-US" sz="3600" b="1" dirty="0" smtClean="0">
                <a:solidFill>
                  <a:schemeClr val="tx1">
                    <a:lumMod val="50000"/>
                  </a:schemeClr>
                </a:solidFill>
              </a:rPr>
              <a:t>therapy &amp;others.</a:t>
            </a:r>
            <a:endParaRPr lang="en-US" sz="36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81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“Shape /type of lesion”</a:t>
            </a:r>
          </a:p>
          <a:p>
            <a:pPr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Skin </a:t>
            </a:r>
            <a:r>
              <a:rPr lang="en-US" sz="2400" b="1" dirty="0">
                <a:solidFill>
                  <a:srgbClr val="FFC000"/>
                </a:solidFill>
              </a:rPr>
              <a:t>lesions are divided into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 Primary  =Basic lesion.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 Secondary= Develop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during evolution of skin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disease created by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scratching or infection</a:t>
            </a:r>
          </a:p>
        </p:txBody>
      </p:sp>
      <p:sp>
        <p:nvSpPr>
          <p:cNvPr id="434182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3418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Morphology</a:t>
            </a:r>
            <a:r>
              <a:rPr lang="en-US" u="sng" dirty="0">
                <a:solidFill>
                  <a:schemeClr val="hlink"/>
                </a:solidFill>
              </a:rPr>
              <a:t> </a:t>
            </a:r>
          </a:p>
        </p:txBody>
      </p:sp>
      <p:pic>
        <p:nvPicPr>
          <p:cNvPr id="434183" name="Picture 7" descr="prima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557338"/>
            <a:ext cx="4176464" cy="4559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50825" y="0"/>
            <a:ext cx="8893175" cy="6526213"/>
          </a:xfrm>
        </p:spPr>
        <p:txBody>
          <a:bodyPr>
            <a:normAutofit/>
          </a:bodyPr>
          <a:lstStyle/>
          <a:p>
            <a:pPr marL="0" indent="0">
              <a:buFont typeface="Batang" pitchFamily="18" charset="-127"/>
              <a:buNone/>
            </a:pPr>
            <a:endParaRPr lang="en-US" sz="2400" b="1" u="sng" dirty="0">
              <a:solidFill>
                <a:schemeClr val="hlink"/>
              </a:solidFill>
            </a:endParaRPr>
          </a:p>
          <a:p>
            <a:pPr marL="0" indent="0">
              <a:buFont typeface="Batang" pitchFamily="18" charset="-127"/>
              <a:buNone/>
            </a:pPr>
            <a:r>
              <a:rPr lang="en-US" sz="3600" b="1" u="sng" dirty="0">
                <a:solidFill>
                  <a:srgbClr val="FFC000"/>
                </a:solidFill>
              </a:rPr>
              <a:t>Function:</a:t>
            </a:r>
          </a:p>
          <a:p>
            <a:pPr marL="457200" lvl="1" indent="0">
              <a:buFont typeface="Batang" pitchFamily="18" charset="-127"/>
              <a:buNone/>
            </a:pPr>
            <a:endParaRPr lang="en-US" sz="2400" dirty="0"/>
          </a:p>
          <a:p>
            <a:pPr marL="457200" lvl="1" indent="0">
              <a:buFont typeface="Batang" pitchFamily="18" charset="-127"/>
              <a:buNone/>
            </a:pPr>
            <a:r>
              <a:rPr lang="en-US" sz="2400" dirty="0"/>
              <a:t> </a:t>
            </a:r>
            <a:r>
              <a:rPr lang="en-US" sz="2400" b="1" dirty="0">
                <a:solidFill>
                  <a:srgbClr val="FFC000"/>
                </a:solidFill>
              </a:rPr>
              <a:t>Barrier to harmful exogenous substance &amp; </a:t>
            </a:r>
            <a:r>
              <a:rPr lang="en-US" sz="2400" b="1" dirty="0" smtClean="0">
                <a:solidFill>
                  <a:srgbClr val="FFC000"/>
                </a:solidFill>
              </a:rPr>
              <a:t>pathogens</a:t>
            </a:r>
            <a:endParaRPr lang="en-US" sz="2400" b="1" dirty="0">
              <a:solidFill>
                <a:srgbClr val="FFC000"/>
              </a:solidFill>
            </a:endParaRPr>
          </a:p>
          <a:p>
            <a:pPr marL="457200" lvl="1" indent="0"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 Prevents loss of water &amp; </a:t>
            </a:r>
            <a:r>
              <a:rPr lang="en-US" sz="2400" b="1" dirty="0" smtClean="0">
                <a:solidFill>
                  <a:srgbClr val="FFC000"/>
                </a:solidFill>
              </a:rPr>
              <a:t>proteins</a:t>
            </a:r>
            <a:endParaRPr lang="en-US" sz="2400" b="1" dirty="0">
              <a:solidFill>
                <a:srgbClr val="FFC000"/>
              </a:solidFill>
            </a:endParaRPr>
          </a:p>
          <a:p>
            <a:pPr marL="457200" lvl="1" indent="0"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Sensory organ protects against physical injury</a:t>
            </a:r>
          </a:p>
          <a:p>
            <a:pPr marL="457200" lvl="1" indent="0"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>
                <a:solidFill>
                  <a:srgbClr val="FFC000"/>
                </a:solidFill>
              </a:rPr>
              <a:t>Regulates body </a:t>
            </a:r>
            <a:r>
              <a:rPr lang="en-US" sz="2400" b="1" dirty="0" smtClean="0">
                <a:solidFill>
                  <a:srgbClr val="FFC000"/>
                </a:solidFill>
              </a:rPr>
              <a:t>temperature</a:t>
            </a:r>
            <a:endParaRPr lang="en-US" sz="2400" b="1" dirty="0">
              <a:solidFill>
                <a:srgbClr val="FFC000"/>
              </a:solidFill>
            </a:endParaRPr>
          </a:p>
          <a:p>
            <a:pPr marL="457200" lvl="1" indent="0"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>
                <a:solidFill>
                  <a:srgbClr val="FFC000"/>
                </a:solidFill>
              </a:rPr>
              <a:t>Important component of immune </a:t>
            </a:r>
            <a:r>
              <a:rPr lang="en-US" sz="2400" b="1" dirty="0" smtClean="0">
                <a:solidFill>
                  <a:srgbClr val="FFC000"/>
                </a:solidFill>
              </a:rPr>
              <a:t>system</a:t>
            </a:r>
            <a:endParaRPr lang="en-US" sz="2400" b="1" dirty="0">
              <a:solidFill>
                <a:srgbClr val="FFC000"/>
              </a:solidFill>
            </a:endParaRPr>
          </a:p>
          <a:p>
            <a:pPr marL="457200" lvl="1" indent="0">
              <a:buNone/>
            </a:pP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Vit</a:t>
            </a:r>
            <a:r>
              <a:rPr lang="en-US" sz="2400" b="1" dirty="0">
                <a:solidFill>
                  <a:srgbClr val="FFC000"/>
                </a:solidFill>
              </a:rPr>
              <a:t> .D </a:t>
            </a:r>
            <a:r>
              <a:rPr lang="en-US" sz="2400" b="1" dirty="0" smtClean="0">
                <a:solidFill>
                  <a:srgbClr val="FFC000"/>
                </a:solidFill>
              </a:rPr>
              <a:t>production by </a:t>
            </a:r>
            <a:r>
              <a:rPr lang="en-US" sz="2400" b="1" dirty="0">
                <a:solidFill>
                  <a:srgbClr val="FFC000"/>
                </a:solidFill>
              </a:rPr>
              <a:t>absorbing </a:t>
            </a:r>
            <a:r>
              <a:rPr lang="en-US" sz="2400" b="1" dirty="0" smtClean="0">
                <a:solidFill>
                  <a:srgbClr val="FFC000"/>
                </a:solidFill>
              </a:rPr>
              <a:t>UVB</a:t>
            </a:r>
          </a:p>
          <a:p>
            <a:pPr marL="457200" lvl="1" indent="0"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 Has psychological and cosmetic importance such as hair, nails</a:t>
            </a:r>
          </a:p>
          <a:p>
            <a:pPr marL="457200" lvl="1" indent="0">
              <a:buFont typeface="Batang" pitchFamily="18" charset="-127"/>
              <a:buNone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7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>
              <a:buFont typeface="Batang" pitchFamily="18" charset="-127"/>
              <a:buNone/>
            </a:pPr>
            <a:r>
              <a:rPr lang="en-US" sz="2800" b="1" u="sng" dirty="0">
                <a:solidFill>
                  <a:srgbClr val="FFC000"/>
                </a:solidFill>
              </a:rPr>
              <a:t>Primary </a:t>
            </a:r>
            <a:r>
              <a:rPr lang="en-US" sz="2800" b="1" u="sng" dirty="0" smtClean="0">
                <a:solidFill>
                  <a:srgbClr val="FFC000"/>
                </a:solidFill>
              </a:rPr>
              <a:t>lesions</a:t>
            </a:r>
            <a:endParaRPr lang="en-US" sz="2800" b="1" dirty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Macule</a:t>
            </a:r>
            <a:r>
              <a:rPr lang="en-US" sz="2800" b="1" dirty="0">
                <a:solidFill>
                  <a:srgbClr val="FFC000"/>
                </a:solidFill>
              </a:rPr>
              <a:t>/</a:t>
            </a:r>
            <a:r>
              <a:rPr lang="en-US" sz="2800" b="1" dirty="0" smtClean="0">
                <a:solidFill>
                  <a:srgbClr val="FFC000"/>
                </a:solidFill>
              </a:rPr>
              <a:t>patch</a:t>
            </a:r>
            <a:endParaRPr lang="en-US" sz="2800" b="1" dirty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Papule</a:t>
            </a:r>
            <a:r>
              <a:rPr lang="en-US" sz="2800" b="1" dirty="0">
                <a:solidFill>
                  <a:srgbClr val="FFC000"/>
                </a:solidFill>
              </a:rPr>
              <a:t>/plaque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Nodule		</a:t>
            </a: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Cyst</a:t>
            </a:r>
            <a:endParaRPr lang="en-US" sz="2800" b="1" dirty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Wheal</a:t>
            </a:r>
          </a:p>
          <a:p>
            <a:pPr>
              <a:buFont typeface="Batang" pitchFamily="18" charset="-127"/>
              <a:buNone/>
            </a:pPr>
            <a:endParaRPr lang="en-US" sz="2800" dirty="0"/>
          </a:p>
        </p:txBody>
      </p:sp>
      <p:sp>
        <p:nvSpPr>
          <p:cNvPr id="438278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r>
              <a:rPr lang="en-US" sz="2800" b="1" u="sng" dirty="0">
                <a:solidFill>
                  <a:srgbClr val="FFC000"/>
                </a:solidFill>
              </a:rPr>
              <a:t>Secondary lesions</a:t>
            </a:r>
            <a:endParaRPr lang="en-US" sz="2800" b="1" dirty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Excoriation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Erosion</a:t>
            </a: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Scale</a:t>
            </a: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Fissure</a:t>
            </a:r>
            <a:endParaRPr lang="en-US" sz="2800" b="1" dirty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Ulcer</a:t>
            </a:r>
          </a:p>
        </p:txBody>
      </p:sp>
      <p:sp>
        <p:nvSpPr>
          <p:cNvPr id="43827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Morphology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556792"/>
            <a:ext cx="4038600" cy="4525963"/>
          </a:xfrm>
        </p:spPr>
        <p:txBody>
          <a:bodyPr/>
          <a:lstStyle/>
          <a:p>
            <a:pPr>
              <a:buFont typeface="Batang" pitchFamily="18" charset="-127"/>
              <a:buNone/>
            </a:pPr>
            <a:r>
              <a:rPr lang="en-US" sz="3200" b="1" u="sng" dirty="0">
                <a:solidFill>
                  <a:srgbClr val="FFC000"/>
                </a:solidFill>
              </a:rPr>
              <a:t>Primary lesions</a:t>
            </a:r>
            <a:r>
              <a:rPr lang="en-US" sz="3200" b="1" dirty="0">
                <a:solidFill>
                  <a:srgbClr val="FFC000"/>
                </a:solidFill>
              </a:rPr>
              <a:t>		</a:t>
            </a:r>
            <a:endParaRPr lang="en-US" sz="3200" b="1" u="sng" dirty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3200" b="1" dirty="0">
                <a:solidFill>
                  <a:srgbClr val="FFC000"/>
                </a:solidFill>
              </a:rPr>
              <a:t>Vesicle/bulla		</a:t>
            </a:r>
          </a:p>
          <a:p>
            <a:pPr>
              <a:buFont typeface="Batang" pitchFamily="18" charset="-127"/>
              <a:buNone/>
            </a:pPr>
            <a:r>
              <a:rPr lang="en-US" sz="3200" b="1" dirty="0">
                <a:solidFill>
                  <a:srgbClr val="FFC000"/>
                </a:solidFill>
              </a:rPr>
              <a:t>Pustule</a:t>
            </a:r>
          </a:p>
          <a:p>
            <a:pPr>
              <a:buFont typeface="Batang" pitchFamily="18" charset="-127"/>
              <a:buNone/>
            </a:pPr>
            <a:r>
              <a:rPr lang="en-US" sz="3200" b="1" dirty="0" err="1">
                <a:solidFill>
                  <a:srgbClr val="FFC000"/>
                </a:solidFill>
              </a:rPr>
              <a:t>Purpura</a:t>
            </a:r>
            <a:endParaRPr lang="en-US" sz="3200" b="1" dirty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3200" b="1" dirty="0">
                <a:solidFill>
                  <a:srgbClr val="FFC000"/>
                </a:solidFill>
              </a:rPr>
              <a:t>Burrow</a:t>
            </a:r>
          </a:p>
          <a:p>
            <a:pPr>
              <a:buFont typeface="Batang" pitchFamily="18" charset="-127"/>
              <a:buNone/>
            </a:pPr>
            <a:endParaRPr lang="en-US" sz="3200" dirty="0"/>
          </a:p>
        </p:txBody>
      </p:sp>
      <p:sp>
        <p:nvSpPr>
          <p:cNvPr id="492548" name="Rectangle 4"/>
          <p:cNvSpPr>
            <a:spLocks noGrp="1" noChangeArrowheads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r>
              <a:rPr lang="en-US" sz="3200" b="1" u="sng" dirty="0">
                <a:solidFill>
                  <a:srgbClr val="FFC000"/>
                </a:solidFill>
              </a:rPr>
              <a:t>Secondary lesions</a:t>
            </a:r>
            <a:endParaRPr lang="en-US" sz="3200" b="1" dirty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3200" b="1" dirty="0">
                <a:solidFill>
                  <a:srgbClr val="FFC000"/>
                </a:solidFill>
              </a:rPr>
              <a:t>Excoriation</a:t>
            </a:r>
          </a:p>
          <a:p>
            <a:pPr>
              <a:buFont typeface="Batang" pitchFamily="18" charset="-127"/>
              <a:buNone/>
            </a:pPr>
            <a:r>
              <a:rPr lang="en-US" sz="3200" b="1" dirty="0">
                <a:solidFill>
                  <a:srgbClr val="FFC000"/>
                </a:solidFill>
              </a:rPr>
              <a:t>Erosion</a:t>
            </a:r>
          </a:p>
          <a:p>
            <a:pPr>
              <a:buFont typeface="Batang" pitchFamily="18" charset="-127"/>
              <a:buNone/>
            </a:pPr>
            <a:r>
              <a:rPr lang="en-US" sz="3200" b="1" dirty="0" smtClean="0">
                <a:solidFill>
                  <a:srgbClr val="FFC000"/>
                </a:solidFill>
              </a:rPr>
              <a:t>Scale</a:t>
            </a:r>
          </a:p>
          <a:p>
            <a:pPr>
              <a:buFont typeface="Batang" pitchFamily="18" charset="-127"/>
              <a:buNone/>
            </a:pPr>
            <a:r>
              <a:rPr lang="en-US" sz="3200" b="1" dirty="0" smtClean="0">
                <a:solidFill>
                  <a:srgbClr val="FFC000"/>
                </a:solidFill>
              </a:rPr>
              <a:t>Fissure</a:t>
            </a:r>
            <a:endParaRPr lang="en-US" sz="3200" b="1" dirty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3200" b="1" dirty="0">
                <a:solidFill>
                  <a:srgbClr val="FFC000"/>
                </a:solidFill>
              </a:rPr>
              <a:t>Ulcer</a:t>
            </a:r>
          </a:p>
        </p:txBody>
      </p:sp>
      <p:sp>
        <p:nvSpPr>
          <p:cNvPr id="4925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Morphology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2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Primary Skin Lesions</a:t>
            </a: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96975"/>
            <a:ext cx="4038600" cy="5661025"/>
          </a:xfrm>
        </p:spPr>
        <p:txBody>
          <a:bodyPr/>
          <a:lstStyle/>
          <a:p>
            <a:pPr>
              <a:buFont typeface="Batang" pitchFamily="18" charset="-127"/>
              <a:buNone/>
            </a:pPr>
            <a:endParaRPr lang="en-US" sz="2800" b="1" dirty="0" smtClean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endParaRPr lang="en-US" sz="2800" b="1" dirty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Macule </a:t>
            </a:r>
            <a:r>
              <a:rPr lang="en-US" sz="2800" b="1" dirty="0">
                <a:solidFill>
                  <a:srgbClr val="FFC000"/>
                </a:solidFill>
              </a:rPr>
              <a:t>: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 Flat circumscribed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discoloration that lacks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surface elevation or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depression (&lt;0.5 cm).</a:t>
            </a:r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265224" name="Rectangle 8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265225" name="Rectangle 9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endParaRPr lang="en-US" sz="2400"/>
          </a:p>
        </p:txBody>
      </p:sp>
      <p:pic>
        <p:nvPicPr>
          <p:cNvPr id="265223" name="Picture 7" descr="Macu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4798" y="1052736"/>
            <a:ext cx="4032250" cy="439248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FFC000"/>
                </a:solidFill>
              </a:rPr>
              <a:t>Primary lesions</a:t>
            </a:r>
            <a:endParaRPr lang="en-US" b="1" u="sng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sz="2800" b="1" dirty="0" smtClean="0">
              <a:solidFill>
                <a:srgbClr val="FFC000"/>
              </a:solidFill>
            </a:endParaRPr>
          </a:p>
          <a:p>
            <a:pPr>
              <a:buNone/>
            </a:pPr>
            <a:endParaRPr lang="en-US" sz="2800" b="1" dirty="0">
              <a:solidFill>
                <a:srgbClr val="FFC000"/>
              </a:solidFill>
            </a:endParaRPr>
          </a:p>
          <a:p>
            <a:pPr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Patch:</a:t>
            </a:r>
          </a:p>
          <a:p>
            <a:pPr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 Flat circumscribed skin </a:t>
            </a:r>
          </a:p>
          <a:p>
            <a:pPr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discoloration; a large </a:t>
            </a:r>
          </a:p>
          <a:p>
            <a:pPr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Macule (&gt; 0.5cm).</a:t>
            </a:r>
          </a:p>
          <a:p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5362" name="Picture 2" descr="C:\Users\sony\Desktop\slides\Vitiligo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00808"/>
            <a:ext cx="403244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9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Batang" pitchFamily="18" charset="-127"/>
              <a:buNone/>
            </a:pPr>
            <a:endParaRPr lang="en-US" sz="28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Papule 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Elevated, Solid lesion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&lt; 0.5cm 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in diameter.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Notice color and surface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hanges eg.Umblicated</a:t>
            </a: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Font typeface="Batang" pitchFamily="18" charset="-127"/>
              <a:buNone/>
            </a:pP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Keratotic,Papillomatous</a:t>
            </a:r>
            <a:endParaRPr lang="en-US" sz="2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Flat topped.</a:t>
            </a:r>
          </a:p>
          <a:p>
            <a:pPr>
              <a:buFont typeface="Batang" pitchFamily="18" charset="-127"/>
              <a:buNone/>
            </a:pPr>
            <a:endParaRPr lang="en-US" sz="2400" dirty="0"/>
          </a:p>
        </p:txBody>
      </p:sp>
      <p:sp>
        <p:nvSpPr>
          <p:cNvPr id="267270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726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Primary Skin Lesions</a:t>
            </a:r>
          </a:p>
        </p:txBody>
      </p:sp>
      <p:pic>
        <p:nvPicPr>
          <p:cNvPr id="267271" name="Picture 7" descr="Alagil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701800"/>
            <a:ext cx="4032250" cy="395944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7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endParaRPr lang="en-US" sz="2800" b="1" dirty="0" smtClean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Plaque</a:t>
            </a:r>
            <a:r>
              <a:rPr lang="en-US" sz="2800" b="1" dirty="0">
                <a:solidFill>
                  <a:srgbClr val="FFC000"/>
                </a:solidFill>
              </a:rPr>
              <a:t>: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 Elevated, solid </a:t>
            </a:r>
            <a:r>
              <a:rPr lang="en-US" sz="2800" b="1" dirty="0" smtClean="0">
                <a:solidFill>
                  <a:srgbClr val="FFC000"/>
                </a:solidFill>
              </a:rPr>
              <a:t>confluence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or expansion of </a:t>
            </a:r>
            <a:r>
              <a:rPr lang="en-US" sz="2800" b="1" dirty="0">
                <a:solidFill>
                  <a:srgbClr val="FFC000"/>
                </a:solidFill>
              </a:rPr>
              <a:t>papules </a:t>
            </a:r>
            <a:endParaRPr lang="en-US" sz="2800" b="1" dirty="0" smtClean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&gt; 0.5 (lacks </a:t>
            </a:r>
            <a:r>
              <a:rPr lang="en-US" sz="2800" b="1" dirty="0">
                <a:solidFill>
                  <a:srgbClr val="FFC000"/>
                </a:solidFill>
              </a:rPr>
              <a:t>a </a:t>
            </a:r>
            <a:r>
              <a:rPr lang="en-US" sz="2800" b="1" dirty="0" smtClean="0">
                <a:solidFill>
                  <a:srgbClr val="FFC000"/>
                </a:solidFill>
              </a:rPr>
              <a:t>deep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component ).</a:t>
            </a:r>
            <a:endParaRPr lang="en-US" sz="2800" b="1" dirty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endParaRPr lang="en-US" sz="2400" dirty="0"/>
          </a:p>
        </p:txBody>
      </p:sp>
      <p:sp>
        <p:nvSpPr>
          <p:cNvPr id="269318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931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Primary Skin Lesion</a:t>
            </a:r>
          </a:p>
        </p:txBody>
      </p:sp>
      <p:pic>
        <p:nvPicPr>
          <p:cNvPr id="269319" name="Picture 7" descr="AtopDerm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557339"/>
            <a:ext cx="4176712" cy="417591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196752"/>
            <a:ext cx="4114800" cy="4929411"/>
          </a:xfrm>
        </p:spPr>
        <p:txBody>
          <a:bodyPr>
            <a:normAutofit lnSpcReduction="10000"/>
          </a:bodyPr>
          <a:lstStyle/>
          <a:p>
            <a:pPr lvl="1">
              <a:buFont typeface="Batang" pitchFamily="18" charset="-127"/>
              <a:buNone/>
            </a:pPr>
            <a:endParaRPr lang="en-US" sz="3200" b="1" dirty="0" smtClean="0">
              <a:solidFill>
                <a:srgbClr val="FFC000"/>
              </a:solidFill>
            </a:endParaRPr>
          </a:p>
          <a:p>
            <a:pPr lvl="1">
              <a:buFont typeface="Batang" pitchFamily="18" charset="-127"/>
              <a:buNone/>
            </a:pPr>
            <a:endParaRPr lang="en-US" sz="3200" b="1" dirty="0">
              <a:solidFill>
                <a:srgbClr val="FFC000"/>
              </a:solidFill>
            </a:endParaRPr>
          </a:p>
          <a:p>
            <a:pPr lvl="1">
              <a:buFont typeface="Batang" pitchFamily="18" charset="-127"/>
              <a:buNone/>
            </a:pPr>
            <a:r>
              <a:rPr lang="en-US" sz="3200" b="1" dirty="0" smtClean="0">
                <a:solidFill>
                  <a:srgbClr val="FFC000"/>
                </a:solidFill>
              </a:rPr>
              <a:t>Nodule :</a:t>
            </a:r>
          </a:p>
          <a:p>
            <a:pPr lvl="1">
              <a:buFont typeface="Batang" pitchFamily="18" charset="-127"/>
              <a:buNone/>
            </a:pPr>
            <a:r>
              <a:rPr lang="en-US" sz="3200" b="1" dirty="0" smtClean="0">
                <a:solidFill>
                  <a:srgbClr val="FFC000"/>
                </a:solidFill>
              </a:rPr>
              <a:t>Elevated</a:t>
            </a:r>
            <a:r>
              <a:rPr lang="en-US" sz="3200" b="1" dirty="0">
                <a:solidFill>
                  <a:srgbClr val="FFC000"/>
                </a:solidFill>
              </a:rPr>
              <a:t>, Solid lesion </a:t>
            </a:r>
            <a:endParaRPr lang="en-US" sz="3200" b="1" dirty="0" smtClean="0">
              <a:solidFill>
                <a:srgbClr val="FFC000"/>
              </a:solidFill>
            </a:endParaRPr>
          </a:p>
          <a:p>
            <a:pPr lvl="1">
              <a:buFont typeface="Batang" pitchFamily="18" charset="-127"/>
              <a:buNone/>
            </a:pPr>
            <a:r>
              <a:rPr lang="en-US" sz="3200" b="1" dirty="0" smtClean="0">
                <a:solidFill>
                  <a:srgbClr val="FFC000"/>
                </a:solidFill>
              </a:rPr>
              <a:t>&gt; 0.5 </a:t>
            </a:r>
            <a:r>
              <a:rPr lang="en-US" sz="3200" b="1" dirty="0">
                <a:solidFill>
                  <a:srgbClr val="FFC000"/>
                </a:solidFill>
              </a:rPr>
              <a:t>cm in </a:t>
            </a:r>
            <a:r>
              <a:rPr lang="en-US" sz="3200" b="1" dirty="0" smtClean="0">
                <a:solidFill>
                  <a:srgbClr val="FFC000"/>
                </a:solidFill>
              </a:rPr>
              <a:t>diameter; </a:t>
            </a:r>
          </a:p>
          <a:p>
            <a:pPr lvl="1">
              <a:buFont typeface="Batang" pitchFamily="18" charset="-127"/>
              <a:buNone/>
            </a:pPr>
            <a:r>
              <a:rPr lang="en-US" sz="3200" b="1" dirty="0" smtClean="0">
                <a:solidFill>
                  <a:srgbClr val="FFC000"/>
                </a:solidFill>
              </a:rPr>
              <a:t>with deep component </a:t>
            </a:r>
          </a:p>
          <a:p>
            <a:pPr>
              <a:buFont typeface="Batang" pitchFamily="18" charset="-127"/>
              <a:buNone/>
            </a:pPr>
            <a:endParaRPr lang="en-US" sz="3200" dirty="0"/>
          </a:p>
        </p:txBody>
      </p:sp>
      <p:sp>
        <p:nvSpPr>
          <p:cNvPr id="8197" name="Rectangle 5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FFC000"/>
                </a:solidFill>
              </a:rPr>
              <a:t>      </a:t>
            </a:r>
            <a:r>
              <a:rPr lang="en-US" b="1" u="sng" dirty="0">
                <a:solidFill>
                  <a:srgbClr val="FFC000"/>
                </a:solidFill>
              </a:rPr>
              <a:t>Primary Skin Lesions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00808"/>
            <a:ext cx="3998025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endParaRPr lang="en-US" sz="2400" dirty="0"/>
          </a:p>
          <a:p>
            <a:pPr>
              <a:buFont typeface="Batang" pitchFamily="18" charset="-127"/>
              <a:buNone/>
            </a:pPr>
            <a:endParaRPr lang="en-US" sz="2800" b="1" dirty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Cyst: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  Nodule that contains fluid </a:t>
            </a:r>
            <a:r>
              <a:rPr lang="en-US" sz="2800" b="1" dirty="0" smtClean="0">
                <a:solidFill>
                  <a:srgbClr val="FFC000"/>
                </a:solidFill>
              </a:rPr>
              <a:t>or </a:t>
            </a:r>
            <a:r>
              <a:rPr lang="en-US" sz="2800" b="1" dirty="0">
                <a:solidFill>
                  <a:srgbClr val="FFC000"/>
                </a:solidFill>
              </a:rPr>
              <a:t>semisolid 	material.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6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>
                <a:solidFill>
                  <a:srgbClr val="FFC000"/>
                </a:solidFill>
              </a:rPr>
              <a:t>       Primary Skin Lesions</a:t>
            </a:r>
          </a:p>
        </p:txBody>
      </p:sp>
      <p:pic>
        <p:nvPicPr>
          <p:cNvPr id="29701" name="Picture 5" descr="epidermoidCystSebaceousCyst_1259_l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647825"/>
            <a:ext cx="3959225" cy="386940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5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endParaRPr lang="en-US" sz="2400" b="1" dirty="0" smtClean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Vesicle:</a:t>
            </a:r>
          </a:p>
          <a:p>
            <a:pPr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>
                <a:solidFill>
                  <a:srgbClr val="FFC000"/>
                </a:solidFill>
              </a:rPr>
              <a:t>Elevation that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contains clear </a:t>
            </a:r>
            <a:r>
              <a:rPr lang="en-US" sz="2400" b="1" dirty="0" smtClean="0">
                <a:solidFill>
                  <a:srgbClr val="FFC000"/>
                </a:solidFill>
              </a:rPr>
              <a:t>fluid.</a:t>
            </a:r>
            <a:endParaRPr lang="en-US" sz="2400" b="1" dirty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Bulla</a:t>
            </a:r>
            <a:r>
              <a:rPr lang="en-US" sz="2400" b="1" dirty="0">
                <a:solidFill>
                  <a:srgbClr val="FFC000"/>
                </a:solidFill>
              </a:rPr>
              <a:t>:  </a:t>
            </a:r>
            <a:endParaRPr lang="en-US" sz="2400" b="1" dirty="0" smtClean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Localized </a:t>
            </a:r>
            <a:r>
              <a:rPr lang="en-US" sz="2400" b="1" dirty="0">
                <a:solidFill>
                  <a:srgbClr val="FFC000"/>
                </a:solidFill>
              </a:rPr>
              <a:t>fluid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collection &gt;0.5cm in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diameter a large vesicle</a:t>
            </a:r>
          </a:p>
        </p:txBody>
      </p:sp>
      <p:sp>
        <p:nvSpPr>
          <p:cNvPr id="276486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648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Primary Skin Lesions</a:t>
            </a:r>
          </a:p>
        </p:txBody>
      </p:sp>
      <p:pic>
        <p:nvPicPr>
          <p:cNvPr id="276487" name="Picture 7" descr="blis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700213"/>
            <a:ext cx="4536504" cy="396103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5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533400" indent="-533400">
              <a:buFont typeface="Batang" pitchFamily="18" charset="-127"/>
              <a:buNone/>
            </a:pPr>
            <a:endParaRPr lang="en-US" sz="2800" b="1" dirty="0" smtClean="0">
              <a:solidFill>
                <a:srgbClr val="FFC000"/>
              </a:solidFill>
            </a:endParaRPr>
          </a:p>
          <a:p>
            <a:pPr marL="533400" indent="-533400"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Burrow</a:t>
            </a:r>
            <a:r>
              <a:rPr lang="en-US" sz="2800" b="1" dirty="0">
                <a:solidFill>
                  <a:srgbClr val="FFC000"/>
                </a:solidFill>
              </a:rPr>
              <a:t>:</a:t>
            </a:r>
          </a:p>
          <a:p>
            <a:pPr marL="533400" indent="-533400"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smtClean="0">
                <a:solidFill>
                  <a:srgbClr val="FFC000"/>
                </a:solidFill>
              </a:rPr>
              <a:t>Linear </a:t>
            </a:r>
            <a:r>
              <a:rPr lang="en-US" sz="2800" b="1" dirty="0">
                <a:solidFill>
                  <a:srgbClr val="FFC000"/>
                </a:solidFill>
              </a:rPr>
              <a:t>tunnel in the </a:t>
            </a:r>
          </a:p>
          <a:p>
            <a:pPr marL="533400" indent="-533400"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epidermis induced by </a:t>
            </a:r>
          </a:p>
          <a:p>
            <a:pPr marL="533400" indent="-533400"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scabies mite</a:t>
            </a:r>
          </a:p>
        </p:txBody>
      </p:sp>
      <p:sp>
        <p:nvSpPr>
          <p:cNvPr id="36352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Primary Skin Lesions</a:t>
            </a:r>
          </a:p>
        </p:txBody>
      </p:sp>
      <p:pic>
        <p:nvPicPr>
          <p:cNvPr id="363527" name="Picture 7" descr="scabi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412876"/>
            <a:ext cx="4176464" cy="255623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9218" name="Picture 2" descr="C:\Users\sony\Desktop\slides\1364[1]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986250"/>
            <a:ext cx="4176464" cy="167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21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The skin consists of: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Epidermis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Basement membrane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Dermis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Subcutaneous tissue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Skin appendages</a:t>
            </a:r>
          </a:p>
        </p:txBody>
      </p:sp>
      <p:sp>
        <p:nvSpPr>
          <p:cNvPr id="444422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4442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u="sng" dirty="0">
                <a:solidFill>
                  <a:srgbClr val="FFC000"/>
                </a:solidFill>
              </a:rPr>
              <a:t>Skin Structure </a:t>
            </a:r>
          </a:p>
        </p:txBody>
      </p:sp>
      <p:pic>
        <p:nvPicPr>
          <p:cNvPr id="444424" name="Picture 8" descr="dermis epid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84313"/>
            <a:ext cx="4105275" cy="4535487"/>
          </a:xfrm>
          <a:prstGeom prst="rect">
            <a:avLst/>
          </a:prstGeom>
          <a:noFill/>
        </p:spPr>
      </p:pic>
      <p:graphicFrame>
        <p:nvGraphicFramePr>
          <p:cNvPr id="444432" name="Group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1383589"/>
              </p:ext>
            </p:extLst>
          </p:nvPr>
        </p:nvGraphicFramePr>
        <p:xfrm>
          <a:off x="4499396" y="1484313"/>
          <a:ext cx="4176713" cy="4104927"/>
        </p:xfrm>
        <a:graphic>
          <a:graphicData uri="http://schemas.openxmlformats.org/drawingml/2006/table">
            <a:tbl>
              <a:tblPr/>
              <a:tblGrid>
                <a:gridCol w="4176713"/>
              </a:tblGrid>
              <a:tr h="41049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Batang" pitchFamily="18" charset="-127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7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endParaRPr lang="en-US" sz="2800" b="1" dirty="0" smtClean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800" b="1" dirty="0" err="1" smtClean="0">
                <a:solidFill>
                  <a:srgbClr val="FFC000"/>
                </a:solidFill>
              </a:rPr>
              <a:t>Purpura</a:t>
            </a:r>
            <a:r>
              <a:rPr lang="en-US" sz="2800" b="1" dirty="0">
                <a:solidFill>
                  <a:srgbClr val="FFC000"/>
                </a:solidFill>
              </a:rPr>
              <a:t>: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 Extra-</a:t>
            </a:r>
            <a:r>
              <a:rPr lang="en-US" sz="2800" b="1" dirty="0" err="1">
                <a:solidFill>
                  <a:srgbClr val="FFC000"/>
                </a:solidFill>
              </a:rPr>
              <a:t>vasation</a:t>
            </a:r>
            <a:r>
              <a:rPr lang="en-US" sz="2800" b="1" dirty="0">
                <a:solidFill>
                  <a:srgbClr val="FFC000"/>
                </a:solidFill>
              </a:rPr>
              <a:t> of red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blood cells giving non-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 err="1">
                <a:solidFill>
                  <a:srgbClr val="FFC000"/>
                </a:solidFill>
              </a:rPr>
              <a:t>blanchable</a:t>
            </a:r>
            <a:r>
              <a:rPr lang="en-US" sz="2800" b="1" dirty="0">
                <a:solidFill>
                  <a:srgbClr val="FFC000"/>
                </a:solidFill>
              </a:rPr>
              <a:t> erythema</a:t>
            </a:r>
          </a:p>
        </p:txBody>
      </p:sp>
      <p:sp>
        <p:nvSpPr>
          <p:cNvPr id="361478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147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Primary Skin Lesions</a:t>
            </a:r>
          </a:p>
        </p:txBody>
      </p:sp>
      <p:pic>
        <p:nvPicPr>
          <p:cNvPr id="361479" name="Picture 7" descr="pur"/>
          <p:cNvPicPr>
            <a:picLocks noChangeAspect="1" noChangeArrowheads="1"/>
          </p:cNvPicPr>
          <p:nvPr/>
        </p:nvPicPr>
        <p:blipFill>
          <a:blip r:embed="rId2" cstate="print"/>
          <a:srcRect b="6351"/>
          <a:stretch>
            <a:fillRect/>
          </a:stretch>
        </p:blipFill>
        <p:spPr bwMode="auto">
          <a:xfrm>
            <a:off x="4572000" y="1484313"/>
            <a:ext cx="4176713" cy="424894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7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endParaRPr lang="en-US" sz="2800" b="1" dirty="0" smtClean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Wheal</a:t>
            </a:r>
            <a:r>
              <a:rPr lang="en-US" sz="2800" b="1" dirty="0">
                <a:solidFill>
                  <a:srgbClr val="FFC000"/>
                </a:solidFill>
              </a:rPr>
              <a:t>: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  </a:t>
            </a:r>
            <a:r>
              <a:rPr lang="en-US" sz="2800" b="1" dirty="0" smtClean="0">
                <a:solidFill>
                  <a:srgbClr val="FFC000"/>
                </a:solidFill>
              </a:rPr>
              <a:t>Firm</a:t>
            </a:r>
            <a:r>
              <a:rPr lang="en-US" sz="2800" b="1" dirty="0">
                <a:solidFill>
                  <a:srgbClr val="FFC000"/>
                </a:solidFill>
              </a:rPr>
              <a:t>, edematous plaque </a:t>
            </a:r>
            <a:r>
              <a:rPr lang="en-US" sz="2800" b="1" dirty="0" smtClean="0">
                <a:solidFill>
                  <a:srgbClr val="FFC000"/>
                </a:solidFill>
              </a:rPr>
              <a:t>that </a:t>
            </a:r>
            <a:r>
              <a:rPr lang="en-US" sz="2800" b="1" dirty="0">
                <a:solidFill>
                  <a:srgbClr val="FFC000"/>
                </a:solidFill>
              </a:rPr>
              <a:t>is evanescent  (short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lived)and </a:t>
            </a:r>
            <a:r>
              <a:rPr lang="en-US" sz="2800" b="1" dirty="0" err="1" smtClean="0">
                <a:solidFill>
                  <a:srgbClr val="FFC000"/>
                </a:solidFill>
              </a:rPr>
              <a:t>pruritic</a:t>
            </a:r>
            <a:r>
              <a:rPr lang="en-US" sz="2800" b="1" dirty="0" smtClean="0">
                <a:solidFill>
                  <a:srgbClr val="FFC000"/>
                </a:solidFill>
              </a:rPr>
              <a:t>; a </a:t>
            </a:r>
            <a:r>
              <a:rPr lang="en-US" sz="2800" b="1" dirty="0">
                <a:solidFill>
                  <a:srgbClr val="FFC000"/>
                </a:solidFill>
              </a:rPr>
              <a:t>hive.</a:t>
            </a:r>
          </a:p>
          <a:p>
            <a:pPr>
              <a:buFont typeface="Batang" pitchFamily="18" charset="-127"/>
              <a:buNone/>
            </a:pPr>
            <a:endParaRPr lang="en-US" sz="2400" dirty="0"/>
          </a:p>
        </p:txBody>
      </p:sp>
      <p:sp>
        <p:nvSpPr>
          <p:cNvPr id="274438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443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Primary Skin Lesion</a:t>
            </a:r>
          </a:p>
        </p:txBody>
      </p:sp>
      <p:pic>
        <p:nvPicPr>
          <p:cNvPr id="274440" name="Picture 8" descr="urticar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628775"/>
            <a:ext cx="3959225" cy="396046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3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endParaRPr lang="en-US" sz="2800" b="1" dirty="0" smtClean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Pustule</a:t>
            </a:r>
            <a:r>
              <a:rPr lang="en-US" sz="2800" b="1" dirty="0">
                <a:solidFill>
                  <a:srgbClr val="FFC000"/>
                </a:solidFill>
              </a:rPr>
              <a:t>: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 Elevation that contains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purulent material.</a:t>
            </a:r>
          </a:p>
        </p:txBody>
      </p:sp>
      <p:sp>
        <p:nvSpPr>
          <p:cNvPr id="278534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853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Primary Skin Lesions</a:t>
            </a:r>
          </a:p>
        </p:txBody>
      </p:sp>
      <p:pic>
        <p:nvPicPr>
          <p:cNvPr id="278535" name="Picture 7" descr="pustu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5" y="1844824"/>
            <a:ext cx="4062859" cy="36004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11560" y="1515615"/>
            <a:ext cx="3733800" cy="4114800"/>
          </a:xfrm>
        </p:spPr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endParaRPr lang="en-US" sz="2800" b="1" dirty="0" smtClean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Scale</a:t>
            </a:r>
            <a:r>
              <a:rPr lang="en-US" sz="2800" b="1" dirty="0">
                <a:solidFill>
                  <a:srgbClr val="FFC000"/>
                </a:solidFill>
              </a:rPr>
              <a:t>: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 Thick stratum cornium </a:t>
            </a:r>
          </a:p>
          <a:p>
            <a:pPr>
              <a:buFont typeface="Batang" pitchFamily="18" charset="-127"/>
              <a:buNone/>
            </a:pP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30724" name="Rectangle 4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>
                <a:solidFill>
                  <a:srgbClr val="FFC000"/>
                </a:solidFill>
              </a:rPr>
              <a:t>      Secondary</a:t>
            </a:r>
            <a:r>
              <a:rPr lang="en-US" sz="2000" b="1" u="sng" dirty="0">
                <a:solidFill>
                  <a:srgbClr val="FFC000"/>
                </a:solidFill>
              </a:rPr>
              <a:t> </a:t>
            </a:r>
            <a:r>
              <a:rPr lang="en-US" b="1" u="sng" dirty="0">
                <a:solidFill>
                  <a:srgbClr val="FFC000"/>
                </a:solidFill>
              </a:rPr>
              <a:t>Skin Lesions</a:t>
            </a:r>
            <a:endParaRPr lang="en-US" sz="2000" b="1" u="sng" dirty="0">
              <a:solidFill>
                <a:srgbClr val="FFC000"/>
              </a:solidFill>
            </a:endParaRPr>
          </a:p>
        </p:txBody>
      </p:sp>
      <p:pic>
        <p:nvPicPr>
          <p:cNvPr id="30725" name="Picture 5" descr="pso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700807"/>
            <a:ext cx="4103688" cy="374441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3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 fontScale="40000" lnSpcReduction="20000"/>
          </a:bodyPr>
          <a:lstStyle/>
          <a:p>
            <a:pPr marL="914400" lvl="1" indent="-457200">
              <a:buFont typeface="Batang" pitchFamily="18" charset="-127"/>
              <a:buNone/>
            </a:pPr>
            <a:endParaRPr lang="en-US" sz="5900" b="1" dirty="0" smtClean="0">
              <a:solidFill>
                <a:srgbClr val="FFC000"/>
              </a:solidFill>
            </a:endParaRPr>
          </a:p>
          <a:p>
            <a:pPr marL="914400" lvl="1" indent="-457200">
              <a:buFont typeface="Batang" pitchFamily="18" charset="-127"/>
              <a:buNone/>
            </a:pPr>
            <a:r>
              <a:rPr lang="en-US" sz="5900" b="1" dirty="0" smtClean="0">
                <a:solidFill>
                  <a:srgbClr val="FFC000"/>
                </a:solidFill>
              </a:rPr>
              <a:t>Crust</a:t>
            </a:r>
            <a:r>
              <a:rPr lang="en-US" sz="5900" b="1" dirty="0">
                <a:solidFill>
                  <a:srgbClr val="FFC000"/>
                </a:solidFill>
              </a:rPr>
              <a:t>:</a:t>
            </a:r>
          </a:p>
          <a:p>
            <a:pPr marL="914400" lvl="1" indent="-457200">
              <a:buFont typeface="Batang" pitchFamily="18" charset="-127"/>
              <a:buNone/>
            </a:pPr>
            <a:r>
              <a:rPr lang="en-US" sz="5900" b="1" dirty="0">
                <a:solidFill>
                  <a:srgbClr val="FFC000"/>
                </a:solidFill>
              </a:rPr>
              <a:t> A collection of cellular </a:t>
            </a:r>
            <a:r>
              <a:rPr lang="en-US" sz="5900" b="1" dirty="0" smtClean="0">
                <a:solidFill>
                  <a:srgbClr val="FFC000"/>
                </a:solidFill>
              </a:rPr>
              <a:t>debris</a:t>
            </a:r>
            <a:r>
              <a:rPr lang="en-US" sz="5900" b="1" dirty="0">
                <a:solidFill>
                  <a:srgbClr val="FFC000"/>
                </a:solidFill>
              </a:rPr>
              <a:t>, dried serum and </a:t>
            </a:r>
            <a:r>
              <a:rPr lang="en-US" sz="5900" b="1" dirty="0" smtClean="0">
                <a:solidFill>
                  <a:srgbClr val="FFC000"/>
                </a:solidFill>
              </a:rPr>
              <a:t>blood .</a:t>
            </a:r>
            <a:endParaRPr lang="en-US" sz="5900" b="1" dirty="0">
              <a:solidFill>
                <a:srgbClr val="FFC000"/>
              </a:solidFill>
            </a:endParaRPr>
          </a:p>
          <a:p>
            <a:pPr marL="914400" lvl="1" indent="-457200">
              <a:buFont typeface="Batang" pitchFamily="18" charset="-127"/>
              <a:buNone/>
            </a:pPr>
            <a:r>
              <a:rPr lang="en-US" sz="5900" b="1" dirty="0">
                <a:solidFill>
                  <a:srgbClr val="FFC000"/>
                </a:solidFill>
              </a:rPr>
              <a:t>Antecedent primary </a:t>
            </a:r>
          </a:p>
          <a:p>
            <a:pPr marL="914400" lvl="1" indent="-457200">
              <a:buFont typeface="Batang" pitchFamily="18" charset="-127"/>
              <a:buNone/>
            </a:pPr>
            <a:r>
              <a:rPr lang="en-US" sz="5900" b="1" dirty="0">
                <a:solidFill>
                  <a:srgbClr val="FFC000"/>
                </a:solidFill>
              </a:rPr>
              <a:t>lesion  usually a vesicle, </a:t>
            </a:r>
          </a:p>
          <a:p>
            <a:pPr marL="914400" lvl="1" indent="-457200">
              <a:buFont typeface="Batang" pitchFamily="18" charset="-127"/>
              <a:buNone/>
            </a:pPr>
            <a:r>
              <a:rPr lang="en-US" sz="5900" b="1" dirty="0">
                <a:solidFill>
                  <a:srgbClr val="FFC000"/>
                </a:solidFill>
              </a:rPr>
              <a:t>bulla, or pustule.</a:t>
            </a:r>
          </a:p>
          <a:p>
            <a:pPr marL="533400" indent="-533400">
              <a:buFont typeface="Batang" pitchFamily="18" charset="-127"/>
              <a:buNone/>
            </a:pPr>
            <a:endParaRPr lang="en-US" dirty="0"/>
          </a:p>
        </p:txBody>
      </p:sp>
      <p:sp>
        <p:nvSpPr>
          <p:cNvPr id="283654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365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Secondary Skin Lesion</a:t>
            </a:r>
          </a:p>
        </p:txBody>
      </p:sp>
      <p:pic>
        <p:nvPicPr>
          <p:cNvPr id="283655" name="Picture 7" descr="crus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557338"/>
            <a:ext cx="4032250" cy="395989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endParaRPr lang="en-US" sz="2800" b="1" dirty="0" smtClean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Erosion</a:t>
            </a:r>
            <a:r>
              <a:rPr lang="en-US" sz="2800" b="1" dirty="0">
                <a:solidFill>
                  <a:srgbClr val="FFC000"/>
                </a:solidFill>
              </a:rPr>
              <a:t>: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 A partial focal loss of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epidermis that heals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without scarring</a:t>
            </a:r>
            <a:r>
              <a:rPr lang="en-US" sz="2800" b="1" dirty="0">
                <a:solidFill>
                  <a:srgbClr val="FFC000"/>
                </a:solidFill>
              </a:rPr>
              <a:t>.</a:t>
            </a:r>
          </a:p>
          <a:p>
            <a:pPr>
              <a:buFont typeface="Batang" pitchFamily="18" charset="-127"/>
              <a:buNone/>
            </a:pPr>
            <a:endParaRPr lang="en-US" sz="2400" dirty="0"/>
          </a:p>
        </p:txBody>
      </p:sp>
      <p:sp>
        <p:nvSpPr>
          <p:cNvPr id="31748" name="Rectangle 4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404813"/>
            <a:ext cx="8229600" cy="1143000"/>
          </a:xfrm>
        </p:spPr>
        <p:txBody>
          <a:bodyPr/>
          <a:lstStyle/>
          <a:p>
            <a:pPr algn="l"/>
            <a:r>
              <a:rPr lang="en-US" b="1" u="sng" dirty="0">
                <a:solidFill>
                  <a:srgbClr val="FFC000"/>
                </a:solidFill>
              </a:rPr>
              <a:t>         Secondary Skin Lesions</a:t>
            </a:r>
            <a:endParaRPr lang="en-US" sz="3600" b="1" u="sng" dirty="0">
              <a:solidFill>
                <a:srgbClr val="FFC000"/>
              </a:solidFill>
            </a:endParaRPr>
          </a:p>
        </p:txBody>
      </p:sp>
      <p:pic>
        <p:nvPicPr>
          <p:cNvPr id="31749" name="Picture 5" descr="erosion_thum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530350"/>
            <a:ext cx="4017962" cy="413089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5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endParaRPr lang="en-US" sz="2800" b="1" dirty="0" smtClean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Excoriation </a:t>
            </a:r>
            <a:r>
              <a:rPr lang="en-US" sz="2800" b="1" dirty="0">
                <a:solidFill>
                  <a:srgbClr val="FFC000"/>
                </a:solidFill>
              </a:rPr>
              <a:t>: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 Linear erosion induced by </a:t>
            </a:r>
            <a:r>
              <a:rPr lang="en-US" sz="2800" b="1" dirty="0" smtClean="0">
                <a:solidFill>
                  <a:srgbClr val="FFC000"/>
                </a:solidFill>
              </a:rPr>
              <a:t>scratching</a:t>
            </a:r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286726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672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Secondary Skin Lesions</a:t>
            </a:r>
          </a:p>
        </p:txBody>
      </p:sp>
      <p:pic>
        <p:nvPicPr>
          <p:cNvPr id="286728" name="Picture 8" descr="AtopDerm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630363"/>
            <a:ext cx="3960812" cy="410289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5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endParaRPr lang="en-US" sz="2800" b="1" dirty="0" smtClean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Fissure </a:t>
            </a:r>
            <a:r>
              <a:rPr lang="en-US" sz="2800" b="1" dirty="0">
                <a:solidFill>
                  <a:srgbClr val="FFC000"/>
                </a:solidFill>
              </a:rPr>
              <a:t>: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Vertical loss </a:t>
            </a:r>
            <a:r>
              <a:rPr lang="en-US" sz="2800" b="1" dirty="0" smtClean="0">
                <a:solidFill>
                  <a:srgbClr val="FFC000"/>
                </a:solidFill>
              </a:rPr>
              <a:t>of epidermis and </a:t>
            </a:r>
            <a:r>
              <a:rPr lang="en-US" sz="2800" b="1" dirty="0">
                <a:solidFill>
                  <a:srgbClr val="FFC000"/>
                </a:solidFill>
              </a:rPr>
              <a:t>dermis with sharply </a:t>
            </a:r>
            <a:r>
              <a:rPr lang="en-US" sz="2800" b="1" dirty="0" smtClean="0">
                <a:solidFill>
                  <a:srgbClr val="FFC000"/>
                </a:solidFill>
              </a:rPr>
              <a:t>defined </a:t>
            </a:r>
            <a:r>
              <a:rPr lang="en-US" sz="2800" b="1" dirty="0">
                <a:solidFill>
                  <a:srgbClr val="FFC000"/>
                </a:solidFill>
              </a:rPr>
              <a:t>walls: crack in skin</a:t>
            </a:r>
          </a:p>
        </p:txBody>
      </p:sp>
      <p:sp>
        <p:nvSpPr>
          <p:cNvPr id="281606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160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Secondary Skin Lesions</a:t>
            </a:r>
          </a:p>
        </p:txBody>
      </p:sp>
      <p:pic>
        <p:nvPicPr>
          <p:cNvPr id="281607" name="Picture 7" descr="toe_fiss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557338"/>
            <a:ext cx="3960812" cy="403190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9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endParaRPr lang="en-US" sz="2800" b="1" dirty="0" smtClean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Ulcer </a:t>
            </a:r>
            <a:r>
              <a:rPr lang="en-US" sz="2800" b="1" dirty="0">
                <a:solidFill>
                  <a:srgbClr val="FFC000"/>
                </a:solidFill>
              </a:rPr>
              <a:t>: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 A full thickness  focal loss </a:t>
            </a:r>
            <a:r>
              <a:rPr lang="en-US" sz="2800" b="1" dirty="0" smtClean="0">
                <a:solidFill>
                  <a:srgbClr val="FFC000"/>
                </a:solidFill>
              </a:rPr>
              <a:t>of </a:t>
            </a:r>
            <a:r>
              <a:rPr lang="en-US" sz="2800" b="1" dirty="0">
                <a:solidFill>
                  <a:srgbClr val="FFC000"/>
                </a:solidFill>
              </a:rPr>
              <a:t>epidermis and dermis; </a:t>
            </a:r>
            <a:r>
              <a:rPr lang="en-US" sz="2800" b="1" dirty="0" smtClean="0">
                <a:solidFill>
                  <a:srgbClr val="FFC000"/>
                </a:solidFill>
              </a:rPr>
              <a:t>heals </a:t>
            </a:r>
            <a:r>
              <a:rPr lang="en-US" sz="2800" b="1" dirty="0">
                <a:solidFill>
                  <a:srgbClr val="FFC000"/>
                </a:solidFill>
              </a:rPr>
              <a:t>with scarring</a:t>
            </a:r>
          </a:p>
        </p:txBody>
      </p:sp>
      <p:sp>
        <p:nvSpPr>
          <p:cNvPr id="359430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942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Secondary Skin Lesion</a:t>
            </a:r>
          </a:p>
        </p:txBody>
      </p:sp>
      <p:pic>
        <p:nvPicPr>
          <p:cNvPr id="359431" name="Picture 7" descr="ulcer"/>
          <p:cNvPicPr>
            <a:picLocks noChangeAspect="1" noChangeArrowheads="1"/>
          </p:cNvPicPr>
          <p:nvPr/>
        </p:nvPicPr>
        <p:blipFill>
          <a:blip r:embed="rId2" cstate="print"/>
          <a:srcRect r="11972"/>
          <a:stretch>
            <a:fillRect/>
          </a:stretch>
        </p:blipFill>
        <p:spPr bwMode="auto">
          <a:xfrm>
            <a:off x="4637088" y="1341438"/>
            <a:ext cx="3967360" cy="431981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0" name="Picture 4" descr="secondary skin lesions"/>
          <p:cNvPicPr>
            <a:picLocks noChangeAspect="1" noChangeArrowheads="1"/>
          </p:cNvPicPr>
          <p:nvPr/>
        </p:nvPicPr>
        <p:blipFill>
          <a:blip r:embed="rId2" cstate="print"/>
          <a:srcRect r="20075"/>
          <a:stretch>
            <a:fillRect/>
          </a:stretch>
        </p:blipFill>
        <p:spPr bwMode="auto">
          <a:xfrm>
            <a:off x="971600" y="260648"/>
            <a:ext cx="7308304" cy="626469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125538"/>
            <a:ext cx="9144000" cy="5472112"/>
          </a:xfrm>
        </p:spPr>
        <p:txBody>
          <a:bodyPr>
            <a:noAutofit/>
          </a:bodyPr>
          <a:lstStyle/>
          <a:p>
            <a:pPr marL="609600" indent="-609600" algn="l">
              <a:lnSpc>
                <a:spcPct val="80000"/>
              </a:lnSpc>
            </a:pPr>
            <a:endParaRPr lang="en-US" sz="2400" dirty="0"/>
          </a:p>
          <a:p>
            <a:pPr marL="609600" indent="-609600" algn="l">
              <a:lnSpc>
                <a:spcPct val="80000"/>
              </a:lnSpc>
            </a:pP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u="sng" dirty="0">
                <a:solidFill>
                  <a:srgbClr val="FFC000"/>
                </a:solidFill>
                <a:latin typeface="Gungsuh" pitchFamily="18" charset="-127"/>
              </a:rPr>
              <a:t>Epidermis</a:t>
            </a:r>
            <a:r>
              <a:rPr lang="en-US" sz="2400" b="1" u="sng" dirty="0">
                <a:solidFill>
                  <a:srgbClr val="FFC000"/>
                </a:solidFill>
              </a:rPr>
              <a:t>:</a:t>
            </a:r>
            <a:r>
              <a:rPr lang="en-US" sz="2400" b="1" dirty="0">
                <a:solidFill>
                  <a:srgbClr val="FFC000"/>
                </a:solidFill>
              </a:rPr>
              <a:t> Consist of several zones</a:t>
            </a:r>
          </a:p>
          <a:p>
            <a:pPr marL="609600" indent="-609600" algn="l">
              <a:lnSpc>
                <a:spcPct val="80000"/>
              </a:lnSpc>
            </a:pPr>
            <a:endParaRPr lang="en-US" sz="2400" b="1" dirty="0">
              <a:solidFill>
                <a:srgbClr val="FFC000"/>
              </a:solidFill>
            </a:endParaRPr>
          </a:p>
          <a:p>
            <a:pPr marL="609600" indent="-609600" algn="l">
              <a:lnSpc>
                <a:spcPct val="80000"/>
              </a:lnSpc>
            </a:pPr>
            <a:r>
              <a:rPr lang="en-US" sz="2400" b="1" dirty="0">
                <a:solidFill>
                  <a:srgbClr val="FFC000"/>
                </a:solidFill>
              </a:rPr>
              <a:t>Basal layer (stratum </a:t>
            </a:r>
            <a:r>
              <a:rPr lang="en-US" sz="2400" b="1" dirty="0" err="1">
                <a:solidFill>
                  <a:srgbClr val="FFC000"/>
                </a:solidFill>
              </a:rPr>
              <a:t>basale</a:t>
            </a:r>
            <a:r>
              <a:rPr lang="en-US" sz="2400" b="1" dirty="0">
                <a:solidFill>
                  <a:srgbClr val="FFC000"/>
                </a:solidFill>
              </a:rPr>
              <a:t>) </a:t>
            </a:r>
            <a:r>
              <a:rPr lang="en-US" sz="2400" b="1" dirty="0" smtClean="0">
                <a:solidFill>
                  <a:srgbClr val="FFC000"/>
                </a:solidFill>
              </a:rPr>
              <a:t>:columnar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rgbClr val="FFC000"/>
                </a:solidFill>
              </a:rPr>
              <a:t>dividing cells.</a:t>
            </a:r>
            <a:r>
              <a:rPr lang="en-US" sz="2400" b="1" dirty="0">
                <a:solidFill>
                  <a:srgbClr val="FFC000"/>
                </a:solidFill>
              </a:rPr>
              <a:t>	</a:t>
            </a:r>
          </a:p>
          <a:p>
            <a:pPr marL="609600" indent="-609600" algn="l">
              <a:lnSpc>
                <a:spcPct val="80000"/>
              </a:lnSpc>
            </a:pPr>
            <a:r>
              <a:rPr lang="en-US" sz="2400" b="1" dirty="0" err="1">
                <a:solidFill>
                  <a:srgbClr val="FFC000"/>
                </a:solidFill>
              </a:rPr>
              <a:t>Spinous</a:t>
            </a:r>
            <a:r>
              <a:rPr lang="en-US" sz="2400" b="1" dirty="0">
                <a:solidFill>
                  <a:srgbClr val="FFC000"/>
                </a:solidFill>
              </a:rPr>
              <a:t> layer (stratum </a:t>
            </a:r>
            <a:r>
              <a:rPr lang="en-US" sz="2400" b="1" dirty="0" err="1">
                <a:solidFill>
                  <a:srgbClr val="FFC000"/>
                </a:solidFill>
              </a:rPr>
              <a:t>spinosum</a:t>
            </a:r>
            <a:r>
              <a:rPr lang="en-US" sz="2400" b="1" dirty="0">
                <a:solidFill>
                  <a:srgbClr val="FFC000"/>
                </a:solidFill>
              </a:rPr>
              <a:t>): polyhedral cells</a:t>
            </a:r>
            <a:endParaRPr lang="en-US" sz="2400" b="1" dirty="0" smtClean="0">
              <a:solidFill>
                <a:srgbClr val="FFC000"/>
              </a:solidFill>
            </a:endParaRPr>
          </a:p>
          <a:p>
            <a:pPr marL="609600" indent="-609600" algn="l">
              <a:lnSpc>
                <a:spcPct val="80000"/>
              </a:lnSpc>
            </a:pPr>
            <a:r>
              <a:rPr lang="en-US" sz="2400" b="1" dirty="0" smtClean="0">
                <a:solidFill>
                  <a:srgbClr val="FFC000"/>
                </a:solidFill>
              </a:rPr>
              <a:t>attached </a:t>
            </a:r>
            <a:r>
              <a:rPr lang="en-US" sz="2400" b="1" dirty="0">
                <a:solidFill>
                  <a:srgbClr val="FFC000"/>
                </a:solidFill>
              </a:rPr>
              <a:t>by desmosomes.		</a:t>
            </a:r>
          </a:p>
          <a:p>
            <a:pPr marL="609600" indent="-609600" algn="l">
              <a:lnSpc>
                <a:spcPct val="80000"/>
              </a:lnSpc>
            </a:pPr>
            <a:r>
              <a:rPr lang="en-US" sz="2400" b="1" dirty="0">
                <a:solidFill>
                  <a:srgbClr val="FFC000"/>
                </a:solidFill>
              </a:rPr>
              <a:t>Granular layer (stratum </a:t>
            </a:r>
            <a:r>
              <a:rPr lang="en-US" sz="2400" b="1" dirty="0" err="1">
                <a:solidFill>
                  <a:srgbClr val="FFC000"/>
                </a:solidFill>
              </a:rPr>
              <a:t>granulosum</a:t>
            </a:r>
            <a:r>
              <a:rPr lang="en-US" sz="2400" b="1" dirty="0">
                <a:solidFill>
                  <a:srgbClr val="FFC000"/>
                </a:solidFill>
              </a:rPr>
              <a:t>): flat cells </a:t>
            </a:r>
            <a:endParaRPr lang="en-US" sz="2400" b="1" dirty="0" smtClean="0">
              <a:solidFill>
                <a:srgbClr val="FFC000"/>
              </a:solidFill>
            </a:endParaRPr>
          </a:p>
          <a:p>
            <a:pPr marL="609600" indent="-609600" algn="l">
              <a:lnSpc>
                <a:spcPct val="80000"/>
              </a:lnSpc>
            </a:pPr>
            <a:r>
              <a:rPr lang="en-US" sz="2400" b="1" dirty="0" smtClean="0">
                <a:solidFill>
                  <a:srgbClr val="FFC000"/>
                </a:solidFill>
              </a:rPr>
              <a:t>containing </a:t>
            </a:r>
            <a:r>
              <a:rPr lang="en-US" sz="2400" b="1" dirty="0">
                <a:solidFill>
                  <a:srgbClr val="FFC000"/>
                </a:solidFill>
              </a:rPr>
              <a:t>keratohyaline granules.</a:t>
            </a:r>
          </a:p>
          <a:p>
            <a:pPr marL="609600" indent="-609600" algn="l">
              <a:lnSpc>
                <a:spcPct val="80000"/>
              </a:lnSpc>
            </a:pPr>
            <a:r>
              <a:rPr lang="en-US" sz="2400" b="1" dirty="0" err="1">
                <a:solidFill>
                  <a:srgbClr val="FFC000"/>
                </a:solidFill>
              </a:rPr>
              <a:t>Cornified</a:t>
            </a:r>
            <a:r>
              <a:rPr lang="en-US" sz="2400" b="1" dirty="0">
                <a:solidFill>
                  <a:srgbClr val="FFC000"/>
                </a:solidFill>
              </a:rPr>
              <a:t> layer (stratum corneum ):dead cell with no </a:t>
            </a:r>
            <a:r>
              <a:rPr lang="en-US" sz="2400" b="1" dirty="0" err="1" smtClean="0">
                <a:solidFill>
                  <a:srgbClr val="FFC000"/>
                </a:solidFill>
              </a:rPr>
              <a:t>organells</a:t>
            </a:r>
            <a:r>
              <a:rPr lang="en-US" sz="2400" b="1" dirty="0">
                <a:solidFill>
                  <a:srgbClr val="FFC000"/>
                </a:solidFill>
              </a:rPr>
              <a:t>.</a:t>
            </a:r>
          </a:p>
          <a:p>
            <a:pPr marL="609600" indent="-609600" algn="l">
              <a:lnSpc>
                <a:spcPct val="80000"/>
              </a:lnSpc>
            </a:pPr>
            <a:r>
              <a:rPr lang="en-US" sz="2400" dirty="0">
                <a:latin typeface="Arial Unicode MS" pitchFamily="34" charset="-128"/>
              </a:rPr>
              <a:t> </a:t>
            </a:r>
          </a:p>
          <a:p>
            <a:pPr marL="609600" indent="-609600" algn="l">
              <a:lnSpc>
                <a:spcPct val="80000"/>
              </a:lnSpc>
            </a:pPr>
            <a:endParaRPr lang="en-US" sz="2400" dirty="0">
              <a:latin typeface="Arial Unicode MS" pitchFamily="34" charset="-128"/>
            </a:endParaRPr>
          </a:p>
          <a:p>
            <a:pPr marL="609600" indent="-609600" algn="l">
              <a:lnSpc>
                <a:spcPct val="80000"/>
              </a:lnSpc>
            </a:pPr>
            <a:endParaRPr lang="en-US" sz="2400" dirty="0">
              <a:latin typeface="Arial Unicode MS" pitchFamily="34" charset="-128"/>
            </a:endParaRPr>
          </a:p>
          <a:p>
            <a:pPr marL="609600" indent="-609600" algn="l">
              <a:lnSpc>
                <a:spcPct val="80000"/>
              </a:lnSpc>
            </a:pPr>
            <a:endParaRPr lang="en-US" sz="2400" u="sng" dirty="0">
              <a:latin typeface="Arial Unicode MS" pitchFamily="34" charset="-128"/>
            </a:endParaRPr>
          </a:p>
          <a:p>
            <a:pPr marL="609600" indent="-609600" algn="l">
              <a:lnSpc>
                <a:spcPct val="80000"/>
              </a:lnSpc>
            </a:pPr>
            <a:endParaRPr lang="en-US" sz="2400" u="sng" dirty="0"/>
          </a:p>
          <a:p>
            <a:pPr marL="609600" indent="-609600" algn="l">
              <a:lnSpc>
                <a:spcPct val="80000"/>
              </a:lnSpc>
            </a:pPr>
            <a:endParaRPr lang="en-US" sz="2400" u="sng" dirty="0"/>
          </a:p>
          <a:p>
            <a:pPr marL="609600" indent="-609600" algn="l">
              <a:lnSpc>
                <a:spcPct val="80000"/>
              </a:lnSpc>
            </a:pPr>
            <a:endParaRPr lang="en-US" sz="2400" u="sng" dirty="0"/>
          </a:p>
          <a:p>
            <a:pPr marL="609600" indent="-609600" algn="l">
              <a:lnSpc>
                <a:spcPct val="80000"/>
              </a:lnSpc>
            </a:pPr>
            <a:r>
              <a:rPr lang="en-US" sz="2400" u="sng" dirty="0"/>
              <a:t>7                                                                             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555750"/>
          </a:xfrm>
        </p:spPr>
        <p:txBody>
          <a:bodyPr/>
          <a:lstStyle/>
          <a:p>
            <a:r>
              <a:rPr lang="en-US" sz="3600" b="1" u="sng" dirty="0">
                <a:solidFill>
                  <a:srgbClr val="FFC000"/>
                </a:solidFill>
              </a:rPr>
              <a:t>Skin Structure </a:t>
            </a: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-757238" y="4076700"/>
            <a:ext cx="73025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2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Secondary Skin Lesions</a:t>
            </a:r>
          </a:p>
        </p:txBody>
      </p:sp>
      <p:sp>
        <p:nvSpPr>
          <p:cNvPr id="290821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buFont typeface="Batang" pitchFamily="18" charset="-127"/>
              <a:buNone/>
            </a:pPr>
            <a:endParaRPr lang="en-US" sz="2800" b="1" dirty="0" smtClean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Scar</a:t>
            </a:r>
            <a:r>
              <a:rPr lang="en-US" sz="2800" b="1" dirty="0">
                <a:solidFill>
                  <a:srgbClr val="FFC000"/>
                </a:solidFill>
              </a:rPr>
              <a:t>: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 A collection of new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connective </a:t>
            </a:r>
            <a:r>
              <a:rPr lang="en-US" sz="2800" b="1" dirty="0" smtClean="0">
                <a:solidFill>
                  <a:srgbClr val="FFC000"/>
                </a:solidFill>
              </a:rPr>
              <a:t>tissue; </a:t>
            </a:r>
            <a:r>
              <a:rPr lang="en-US" sz="2800" b="1" dirty="0">
                <a:solidFill>
                  <a:srgbClr val="FFC000"/>
                </a:solidFill>
              </a:rPr>
              <a:t>may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be hypertrophic or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Atrophic; implies </a:t>
            </a:r>
            <a:endParaRPr lang="en-US" sz="2800" b="1" dirty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800" b="1" dirty="0" err="1">
                <a:solidFill>
                  <a:srgbClr val="FFC000"/>
                </a:solidFill>
              </a:rPr>
              <a:t>dermoepidermal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damage</a:t>
            </a:r>
          </a:p>
          <a:p>
            <a:pPr>
              <a:buFont typeface="Batang" pitchFamily="18" charset="-127"/>
              <a:buNone/>
            </a:pPr>
            <a:endParaRPr lang="en-US" sz="2800" dirty="0"/>
          </a:p>
        </p:txBody>
      </p:sp>
      <p:pic>
        <p:nvPicPr>
          <p:cNvPr id="290826" name="Picture 10" descr="hypertrophic_sca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3438" y="1557338"/>
            <a:ext cx="3889375" cy="1997075"/>
          </a:xfrm>
          <a:noFill/>
          <a:ln w="57150">
            <a:solidFill>
              <a:srgbClr val="C00000"/>
            </a:solidFill>
          </a:ln>
        </p:spPr>
      </p:pic>
      <p:sp>
        <p:nvSpPr>
          <p:cNvPr id="290825" name="Rectangle 9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endParaRPr lang="en-US" sz="2400"/>
          </a:p>
        </p:txBody>
      </p:sp>
      <p:pic>
        <p:nvPicPr>
          <p:cNvPr id="290823" name="Picture 7" descr="250px-Scar_(xndr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860800"/>
            <a:ext cx="4033837" cy="180044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3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endParaRPr lang="en-US" sz="2800" b="1" dirty="0" smtClean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800" b="1" dirty="0" err="1" smtClean="0">
                <a:solidFill>
                  <a:srgbClr val="FFC000"/>
                </a:solidFill>
              </a:rPr>
              <a:t>Lichenification</a:t>
            </a:r>
            <a:r>
              <a:rPr lang="en-US" sz="2800" b="1" dirty="0">
                <a:solidFill>
                  <a:srgbClr val="FFC000"/>
                </a:solidFill>
              </a:rPr>
              <a:t>: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Increased skin markings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secondary to scratching.</a:t>
            </a:r>
          </a:p>
          <a:p>
            <a:pPr>
              <a:buFont typeface="Batang" pitchFamily="18" charset="-127"/>
              <a:buNone/>
            </a:pPr>
            <a:endParaRPr lang="en-US" sz="2800" dirty="0"/>
          </a:p>
        </p:txBody>
      </p:sp>
      <p:sp>
        <p:nvSpPr>
          <p:cNvPr id="288774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877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Secondary Skin Lesions</a:t>
            </a:r>
          </a:p>
        </p:txBody>
      </p:sp>
      <p:pic>
        <p:nvPicPr>
          <p:cNvPr id="288775" name="Picture 7" descr="lichenification-1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84313"/>
            <a:ext cx="4103688" cy="403291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533400" indent="-533400">
              <a:buFont typeface="Batang" pitchFamily="18" charset="-127"/>
              <a:buNone/>
            </a:pPr>
            <a:endParaRPr lang="en-US" sz="2800" b="1" smtClean="0">
              <a:solidFill>
                <a:srgbClr val="FFC000"/>
              </a:solidFill>
            </a:endParaRPr>
          </a:p>
          <a:p>
            <a:pPr marL="533400" indent="-533400">
              <a:buFont typeface="Batang" pitchFamily="18" charset="-127"/>
              <a:buNone/>
            </a:pPr>
            <a:r>
              <a:rPr lang="en-US" sz="2800" b="1" smtClean="0">
                <a:solidFill>
                  <a:srgbClr val="FFC000"/>
                </a:solidFill>
              </a:rPr>
              <a:t>Sclerosis</a:t>
            </a:r>
            <a:r>
              <a:rPr lang="en-US" sz="2800" b="1" dirty="0">
                <a:solidFill>
                  <a:srgbClr val="FFC000"/>
                </a:solidFill>
              </a:rPr>
              <a:t>:</a:t>
            </a:r>
          </a:p>
          <a:p>
            <a:pPr marL="533400" indent="-533400"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Hardening of the skin .</a:t>
            </a:r>
          </a:p>
          <a:p>
            <a:pPr marL="533400" indent="-533400"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Skin is un-</a:t>
            </a:r>
            <a:r>
              <a:rPr lang="en-US" sz="2800" b="1" dirty="0" err="1">
                <a:solidFill>
                  <a:srgbClr val="FFC000"/>
                </a:solidFill>
              </a:rPr>
              <a:t>pinchable</a:t>
            </a:r>
            <a:r>
              <a:rPr lang="en-US" sz="2800" b="1" dirty="0">
                <a:solidFill>
                  <a:srgbClr val="FFC000"/>
                </a:solidFill>
              </a:rPr>
              <a:t> .</a:t>
            </a:r>
          </a:p>
        </p:txBody>
      </p:sp>
      <p:sp>
        <p:nvSpPr>
          <p:cNvPr id="185348" name="Rectangle 4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53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Specialized Terminology</a:t>
            </a:r>
          </a:p>
        </p:txBody>
      </p:sp>
      <p:pic>
        <p:nvPicPr>
          <p:cNvPr id="185349" name="Picture 5" descr="sc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557338"/>
            <a:ext cx="3906837" cy="403190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Quiz</a:t>
            </a:r>
            <a:endParaRPr lang="en-US" sz="36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Placeholder 10" descr="xanthelasma.bmp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r="40147" b="73558"/>
          <a:stretch>
            <a:fillRect/>
          </a:stretch>
        </p:blipFill>
        <p:spPr>
          <a:xfrm>
            <a:off x="2627784" y="1124744"/>
            <a:ext cx="6318121" cy="3888432"/>
          </a:xfrm>
          <a:ln w="57150">
            <a:solidFill>
              <a:srgbClr val="C00000"/>
            </a:solidFill>
          </a:ln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Bilateral yellow plaques</a:t>
            </a:r>
            <a:endParaRPr lang="en-US" sz="36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Quiz</a:t>
            </a:r>
            <a:endParaRPr lang="en-US" sz="36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ontent Placeholder 6" descr="warts.bmp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r="72438" b="70250"/>
          <a:stretch>
            <a:fillRect/>
          </a:stretch>
        </p:blipFill>
        <p:spPr>
          <a:xfrm>
            <a:off x="3203848" y="1124744"/>
            <a:ext cx="5184576" cy="3744416"/>
          </a:xfrm>
          <a:ln w="57150">
            <a:solidFill>
              <a:srgbClr val="C00000"/>
            </a:solidFill>
          </a:ln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7351712" cy="804862"/>
          </a:xfrm>
        </p:spPr>
        <p:txBody>
          <a:bodyPr>
            <a:normAutofit fontScale="77500" lnSpcReduction="20000"/>
          </a:bodyPr>
          <a:lstStyle/>
          <a:p>
            <a:r>
              <a:rPr lang="en-US" sz="36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Keratotic</a:t>
            </a:r>
            <a:r>
              <a:rPr lang="en-US" sz="3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papillomatous</a:t>
            </a:r>
            <a:r>
              <a:rPr lang="en-US" sz="3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skin colored plaque</a:t>
            </a:r>
            <a:endParaRPr lang="en-US" sz="36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FFC000"/>
                </a:solidFill>
              </a:rPr>
              <a:t>Quiz</a:t>
            </a:r>
            <a:endParaRPr lang="en-US" sz="3600" dirty="0">
              <a:solidFill>
                <a:srgbClr val="FFC000"/>
              </a:solidFill>
            </a:endParaRPr>
          </a:p>
        </p:txBody>
      </p:sp>
      <p:pic>
        <p:nvPicPr>
          <p:cNvPr id="4" name="Content Placeholder 3" descr="molluscum.bmp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r="71647" b="71808"/>
          <a:stretch>
            <a:fillRect/>
          </a:stretch>
        </p:blipFill>
        <p:spPr>
          <a:xfrm>
            <a:off x="3347864" y="1412776"/>
            <a:ext cx="5040560" cy="3456384"/>
          </a:xfrm>
          <a:ln w="57150">
            <a:solidFill>
              <a:srgbClr val="C00000"/>
            </a:solidFill>
          </a:ln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763688" y="5301208"/>
            <a:ext cx="7380312" cy="804862"/>
          </a:xfrm>
        </p:spPr>
        <p:txBody>
          <a:bodyPr>
            <a:normAutofit fontScale="77500" lnSpcReduction="20000"/>
          </a:bodyPr>
          <a:lstStyle/>
          <a:p>
            <a:r>
              <a:rPr lang="en-US" sz="3600" b="1" dirty="0" err="1" smtClean="0">
                <a:solidFill>
                  <a:srgbClr val="FFC000"/>
                </a:solidFill>
              </a:rPr>
              <a:t>Umblicated</a:t>
            </a:r>
            <a:r>
              <a:rPr lang="en-US" sz="3600" b="1" dirty="0" smtClean="0">
                <a:solidFill>
                  <a:srgbClr val="FFC000"/>
                </a:solidFill>
              </a:rPr>
              <a:t> pearly papules,  some are grouped</a:t>
            </a:r>
            <a:endParaRPr lang="en-US" sz="36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FFC000"/>
                </a:solidFill>
              </a:rPr>
              <a:t>Quiz</a:t>
            </a:r>
            <a:endParaRPr lang="en-US" sz="3600" dirty="0">
              <a:solidFill>
                <a:srgbClr val="FFC000"/>
              </a:solidFill>
            </a:endParaRPr>
          </a:p>
        </p:txBody>
      </p:sp>
      <p:pic>
        <p:nvPicPr>
          <p:cNvPr id="4" name="Content Placeholder 3" descr="psoriasis quiz.bmp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/>
          <a:srcRect l="4681" r="46536" b="51921"/>
          <a:stretch/>
        </p:blipFill>
        <p:spPr>
          <a:xfrm>
            <a:off x="4139952" y="1124744"/>
            <a:ext cx="4227299" cy="3879056"/>
          </a:xfrm>
          <a:ln w="57150">
            <a:solidFill>
              <a:srgbClr val="C00000"/>
            </a:solidFill>
          </a:ln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7351712" cy="804862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C000"/>
                </a:solidFill>
              </a:rPr>
              <a:t>Annular </a:t>
            </a:r>
            <a:r>
              <a:rPr lang="en-US" sz="3600" b="1" dirty="0" err="1" smtClean="0">
                <a:solidFill>
                  <a:srgbClr val="FFC000"/>
                </a:solidFill>
              </a:rPr>
              <a:t>erythematous</a:t>
            </a:r>
            <a:r>
              <a:rPr lang="en-US" sz="3600" b="1" dirty="0" smtClean="0">
                <a:solidFill>
                  <a:srgbClr val="FFC000"/>
                </a:solidFill>
              </a:rPr>
              <a:t> scaly plaque</a:t>
            </a:r>
            <a:endParaRPr lang="en-US" sz="36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FFC000"/>
                </a:solidFill>
              </a:rPr>
              <a:t>Quiz</a:t>
            </a:r>
            <a:endParaRPr lang="en-US" sz="3600" dirty="0">
              <a:solidFill>
                <a:srgbClr val="FFC000"/>
              </a:solidFill>
            </a:endParaRPr>
          </a:p>
        </p:txBody>
      </p:sp>
      <p:pic>
        <p:nvPicPr>
          <p:cNvPr id="4" name="Content Placeholder 3" descr="h zoster.bmp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r="59834" b="61308"/>
          <a:stretch>
            <a:fillRect/>
          </a:stretch>
        </p:blipFill>
        <p:spPr>
          <a:xfrm>
            <a:off x="3419872" y="1340768"/>
            <a:ext cx="5328592" cy="3600400"/>
          </a:xfrm>
          <a:ln w="57150">
            <a:solidFill>
              <a:srgbClr val="C00000"/>
            </a:solidFill>
          </a:ln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691680" y="5373216"/>
            <a:ext cx="7452320" cy="804862"/>
          </a:xfrm>
        </p:spPr>
        <p:txBody>
          <a:bodyPr>
            <a:normAutofit fontScale="92500"/>
          </a:bodyPr>
          <a:lstStyle/>
          <a:p>
            <a:r>
              <a:rPr lang="en-US" sz="3600" b="1" dirty="0" smtClean="0">
                <a:solidFill>
                  <a:srgbClr val="FFC000"/>
                </a:solidFill>
              </a:rPr>
              <a:t>Grouped vesicles on </a:t>
            </a:r>
            <a:r>
              <a:rPr lang="en-US" sz="3600" b="1" dirty="0" err="1" smtClean="0">
                <a:solidFill>
                  <a:srgbClr val="FFC000"/>
                </a:solidFill>
              </a:rPr>
              <a:t>erythematous</a:t>
            </a:r>
            <a:r>
              <a:rPr lang="en-US" sz="3600" b="1" dirty="0" smtClean="0">
                <a:solidFill>
                  <a:srgbClr val="FFC000"/>
                </a:solidFill>
              </a:rPr>
              <a:t> base</a:t>
            </a:r>
            <a:endParaRPr lang="en-US" sz="36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FFC000"/>
                </a:solidFill>
              </a:rPr>
              <a:t>Quiz</a:t>
            </a:r>
            <a:endParaRPr lang="en-US" sz="3600" dirty="0">
              <a:solidFill>
                <a:srgbClr val="FFC000"/>
              </a:solidFill>
            </a:endParaRPr>
          </a:p>
        </p:txBody>
      </p:sp>
      <p:pic>
        <p:nvPicPr>
          <p:cNvPr id="4" name="Content Placeholder 3" descr="secondary lesions.bmp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r="55897" b="59558"/>
          <a:stretch>
            <a:fillRect/>
          </a:stretch>
        </p:blipFill>
        <p:spPr>
          <a:xfrm>
            <a:off x="3419872" y="1268760"/>
            <a:ext cx="5256584" cy="3672408"/>
          </a:xfrm>
          <a:ln w="57150">
            <a:solidFill>
              <a:srgbClr val="C00000"/>
            </a:solidFill>
          </a:ln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763688" y="5229200"/>
            <a:ext cx="7380312" cy="804862"/>
          </a:xfrm>
        </p:spPr>
        <p:txBody>
          <a:bodyPr>
            <a:normAutofit fontScale="77500" lnSpcReduction="20000"/>
          </a:bodyPr>
          <a:lstStyle/>
          <a:p>
            <a:r>
              <a:rPr lang="en-US" sz="3600" b="1" dirty="0" smtClean="0">
                <a:solidFill>
                  <a:srgbClr val="FFC000"/>
                </a:solidFill>
              </a:rPr>
              <a:t>Yellow crust, erosions, flaccid bulla on erythematous base</a:t>
            </a:r>
            <a:endParaRPr lang="en-US" sz="36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FFC000"/>
                </a:solidFill>
              </a:rPr>
              <a:t>Quiz</a:t>
            </a:r>
            <a:endParaRPr lang="en-US" sz="3600" dirty="0">
              <a:solidFill>
                <a:srgbClr val="FFC000"/>
              </a:solidFill>
            </a:endParaRPr>
          </a:p>
        </p:txBody>
      </p:sp>
      <p:pic>
        <p:nvPicPr>
          <p:cNvPr id="4" name="Content Placeholder 3" descr="sebaceous cyst.bmp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r="49334" b="70058"/>
          <a:stretch>
            <a:fillRect/>
          </a:stretch>
        </p:blipFill>
        <p:spPr>
          <a:xfrm>
            <a:off x="3563888" y="1196752"/>
            <a:ext cx="5112568" cy="3816424"/>
          </a:xfrm>
          <a:ln w="57150">
            <a:solidFill>
              <a:srgbClr val="C00000"/>
            </a:solidFill>
          </a:ln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6956176" cy="804862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C000"/>
                </a:solidFill>
              </a:rPr>
              <a:t>1 cm cyst with telangiectasia</a:t>
            </a:r>
            <a:endParaRPr lang="en-US" sz="36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1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395288" y="1196975"/>
            <a:ext cx="4038600" cy="4886325"/>
          </a:xfrm>
        </p:spPr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Basal cell layer</a:t>
            </a:r>
          </a:p>
          <a:p>
            <a:pPr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keratinocytes :rest </a:t>
            </a:r>
            <a:r>
              <a:rPr lang="en-US" sz="2400" b="1" dirty="0">
                <a:solidFill>
                  <a:srgbClr val="FFC000"/>
                </a:solidFill>
              </a:rPr>
              <a:t>on the basement </a:t>
            </a:r>
            <a:r>
              <a:rPr lang="en-US" sz="2400" b="1" dirty="0" smtClean="0">
                <a:solidFill>
                  <a:srgbClr val="FFC000"/>
                </a:solidFill>
              </a:rPr>
              <a:t>membrane and divides continuously </a:t>
            </a:r>
            <a:r>
              <a:rPr lang="en-US" sz="2400" b="1" dirty="0">
                <a:solidFill>
                  <a:srgbClr val="FFC000"/>
                </a:solidFill>
              </a:rPr>
              <a:t>and move </a:t>
            </a:r>
            <a:r>
              <a:rPr lang="en-US" sz="2400" b="1" dirty="0" smtClean="0">
                <a:solidFill>
                  <a:srgbClr val="FFC000"/>
                </a:solidFill>
              </a:rPr>
              <a:t>upwards</a:t>
            </a:r>
            <a:r>
              <a:rPr lang="en-US" sz="2400" b="1" dirty="0">
                <a:solidFill>
                  <a:srgbClr val="FFC000"/>
                </a:solidFill>
              </a:rPr>
              <a:t>.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Melanocytes </a:t>
            </a:r>
            <a:r>
              <a:rPr lang="en-US" sz="2400" b="1" dirty="0" smtClean="0">
                <a:solidFill>
                  <a:srgbClr val="FFC000"/>
                </a:solidFill>
              </a:rPr>
              <a:t>:dendritic  cells </a:t>
            </a:r>
            <a:r>
              <a:rPr lang="en-US" sz="2400" b="1" dirty="0">
                <a:solidFill>
                  <a:srgbClr val="FFC000"/>
                </a:solidFill>
              </a:rPr>
              <a:t>lying between basal </a:t>
            </a:r>
            <a:r>
              <a:rPr lang="en-US" sz="2400" b="1" dirty="0" smtClean="0">
                <a:solidFill>
                  <a:srgbClr val="FFC000"/>
                </a:solidFill>
              </a:rPr>
              <a:t>cells </a:t>
            </a:r>
            <a:r>
              <a:rPr lang="en-US" sz="2400" b="1" dirty="0">
                <a:solidFill>
                  <a:srgbClr val="FFC000"/>
                </a:solidFill>
              </a:rPr>
              <a:t>in a ratio of  1:10 </a:t>
            </a:r>
            <a:r>
              <a:rPr lang="en-US" sz="2400" b="1" dirty="0" smtClean="0">
                <a:solidFill>
                  <a:srgbClr val="FFC000"/>
                </a:solidFill>
              </a:rPr>
              <a:t>and they synthesize melanin stored in melanosomes</a:t>
            </a:r>
            <a:r>
              <a:rPr lang="en-US" sz="2400" b="1" dirty="0">
                <a:solidFill>
                  <a:srgbClr val="FFC000"/>
                </a:solidFill>
              </a:rPr>
              <a:t>.</a:t>
            </a:r>
          </a:p>
          <a:p>
            <a:pPr>
              <a:buFont typeface="Batang" pitchFamily="18" charset="-127"/>
              <a:buNone/>
            </a:pPr>
            <a:endParaRPr lang="en-US" sz="2400" dirty="0"/>
          </a:p>
        </p:txBody>
      </p:sp>
      <p:sp>
        <p:nvSpPr>
          <p:cNvPr id="173062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en-US" sz="2400"/>
          </a:p>
        </p:txBody>
      </p:sp>
      <p:sp>
        <p:nvSpPr>
          <p:cNvPr id="17306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611560" y="0"/>
            <a:ext cx="7924800" cy="1143000"/>
          </a:xfrm>
        </p:spPr>
        <p:txBody>
          <a:bodyPr/>
          <a:lstStyle/>
          <a:p>
            <a:r>
              <a:rPr lang="en-US" sz="3600" b="1" u="sng" dirty="0">
                <a:solidFill>
                  <a:srgbClr val="FFC000"/>
                </a:solidFill>
              </a:rPr>
              <a:t>Skin Structure</a:t>
            </a:r>
          </a:p>
        </p:txBody>
      </p:sp>
      <p:pic>
        <p:nvPicPr>
          <p:cNvPr id="173064" name="Picture 8" descr="melanocyt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2" y="1124744"/>
            <a:ext cx="3959225" cy="45354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cxnSp>
        <p:nvCxnSpPr>
          <p:cNvPr id="14" name="Straight Arrow Connector 13"/>
          <p:cNvCxnSpPr/>
          <p:nvPr/>
        </p:nvCxnSpPr>
        <p:spPr>
          <a:xfrm flipH="1">
            <a:off x="6828630" y="2225824"/>
            <a:ext cx="180181" cy="576064"/>
          </a:xfrm>
          <a:prstGeom prst="straightConnector1">
            <a:avLst/>
          </a:prstGeom>
          <a:ln w="57150">
            <a:solidFill>
              <a:schemeClr val="bg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300192" y="1876762"/>
            <a:ext cx="2541080" cy="400110"/>
          </a:xfrm>
          <a:prstGeom prst="rect">
            <a:avLst/>
          </a:prstGeom>
          <a:noFill/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 Keratinocytes</a:t>
            </a:r>
            <a:endParaRPr lang="x-none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FFC000"/>
                </a:solidFill>
              </a:rPr>
              <a:t>Quiz</a:t>
            </a:r>
            <a:endParaRPr lang="en-US" sz="3600" dirty="0">
              <a:solidFill>
                <a:srgbClr val="FFC000"/>
              </a:solidFill>
            </a:endParaRPr>
          </a:p>
        </p:txBody>
      </p:sp>
      <p:pic>
        <p:nvPicPr>
          <p:cNvPr id="4" name="Content Placeholder 3" descr="nevus flameus.bmp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/>
          <a:srcRect l="-251" t="1463" r="54757" b="56140"/>
          <a:stretch/>
        </p:blipFill>
        <p:spPr>
          <a:xfrm>
            <a:off x="4139952" y="1340768"/>
            <a:ext cx="4277816" cy="3744416"/>
          </a:xfrm>
          <a:ln w="57150">
            <a:solidFill>
              <a:srgbClr val="C00000"/>
            </a:solidFill>
          </a:ln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FFC000"/>
                </a:solidFill>
              </a:rPr>
              <a:t>Unilateral </a:t>
            </a:r>
            <a:r>
              <a:rPr lang="en-US" sz="3600" b="1" dirty="0" err="1" smtClean="0">
                <a:solidFill>
                  <a:srgbClr val="FFC000"/>
                </a:solidFill>
              </a:rPr>
              <a:t>erythematous</a:t>
            </a:r>
            <a:r>
              <a:rPr lang="en-US" sz="3600" b="1" dirty="0" smtClean="0">
                <a:solidFill>
                  <a:srgbClr val="FFC000"/>
                </a:solidFill>
              </a:rPr>
              <a:t>  patch</a:t>
            </a:r>
            <a:endParaRPr lang="en-US" sz="36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Lecture Outlines</a:t>
            </a:r>
          </a:p>
        </p:txBody>
      </p:sp>
      <p:sp>
        <p:nvSpPr>
          <p:cNvPr id="50585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3600" b="1" dirty="0">
                <a:solidFill>
                  <a:schemeClr val="tx1">
                    <a:lumMod val="50000"/>
                  </a:schemeClr>
                </a:solidFill>
              </a:rPr>
              <a:t>-Function , Structure of the skin.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3600" b="1" dirty="0">
                <a:solidFill>
                  <a:schemeClr val="tx1">
                    <a:lumMod val="50000"/>
                  </a:schemeClr>
                </a:solidFill>
              </a:rPr>
              <a:t>-Approach to dermatology patient.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3600" b="1" dirty="0">
                <a:solidFill>
                  <a:schemeClr val="tx1">
                    <a:lumMod val="50000"/>
                  </a:schemeClr>
                </a:solidFill>
              </a:rPr>
              <a:t>-Morphology of skin lesions.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3600" b="1" dirty="0">
                <a:solidFill>
                  <a:srgbClr val="FFC000"/>
                </a:solidFill>
              </a:rPr>
              <a:t>-Important signs and Investigations</a:t>
            </a:r>
            <a:r>
              <a:rPr lang="en-US" sz="3600" b="1" dirty="0" smtClean="0">
                <a:solidFill>
                  <a:srgbClr val="FFC000"/>
                </a:solidFill>
              </a:rPr>
              <a:t>.</a:t>
            </a:r>
            <a:endParaRPr lang="en-US" sz="3600" b="1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3600" b="1" dirty="0">
                <a:solidFill>
                  <a:schemeClr val="tx1">
                    <a:lumMod val="50000"/>
                  </a:schemeClr>
                </a:solidFill>
              </a:rPr>
              <a:t>-Topical </a:t>
            </a:r>
            <a:r>
              <a:rPr lang="en-US" sz="3600" b="1" dirty="0" smtClean="0">
                <a:solidFill>
                  <a:schemeClr val="tx1">
                    <a:lumMod val="50000"/>
                  </a:schemeClr>
                </a:solidFill>
              </a:rPr>
              <a:t>therapy &amp; others.</a:t>
            </a:r>
            <a:endParaRPr lang="en-US" sz="36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609600" indent="-609600">
              <a:buFontTx/>
              <a:buNone/>
            </a:pPr>
            <a:r>
              <a:rPr lang="en-US" sz="2400" b="1" u="sng" dirty="0">
                <a:solidFill>
                  <a:srgbClr val="FFC000"/>
                </a:solidFill>
              </a:rPr>
              <a:t>NIKOLSKY SIGN:</a:t>
            </a:r>
          </a:p>
          <a:p>
            <a:pPr marL="609600" indent="-609600">
              <a:buFontTx/>
              <a:buNone/>
            </a:pPr>
            <a:r>
              <a:rPr lang="en-US" sz="2400" b="1" dirty="0">
                <a:solidFill>
                  <a:srgbClr val="FFC000"/>
                </a:solidFill>
              </a:rPr>
              <a:t>Rubbing of apparently </a:t>
            </a:r>
          </a:p>
          <a:p>
            <a:pPr marL="609600" indent="-609600">
              <a:buFontTx/>
              <a:buNone/>
            </a:pPr>
            <a:r>
              <a:rPr lang="en-US" sz="2400" b="1" dirty="0">
                <a:solidFill>
                  <a:srgbClr val="FFC000"/>
                </a:solidFill>
              </a:rPr>
              <a:t>normal skin induce </a:t>
            </a:r>
          </a:p>
          <a:p>
            <a:pPr marL="609600" indent="-609600">
              <a:buFontTx/>
              <a:buNone/>
            </a:pPr>
            <a:r>
              <a:rPr lang="en-US" sz="2400" b="1" dirty="0">
                <a:solidFill>
                  <a:srgbClr val="FFC000"/>
                </a:solidFill>
              </a:rPr>
              <a:t>blistering</a:t>
            </a:r>
          </a:p>
          <a:p>
            <a:pPr marL="609600" indent="-609600">
              <a:buFontTx/>
              <a:buNone/>
            </a:pPr>
            <a:r>
              <a:rPr lang="en-US" sz="2400" b="1" dirty="0">
                <a:solidFill>
                  <a:srgbClr val="FFC000"/>
                </a:solidFill>
              </a:rPr>
              <a:t>Seen in </a:t>
            </a:r>
            <a:r>
              <a:rPr lang="en-US" sz="2400" b="1" dirty="0" err="1">
                <a:solidFill>
                  <a:srgbClr val="FFC000"/>
                </a:solidFill>
              </a:rPr>
              <a:t>pemphigus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vulgaris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</a:p>
          <a:p>
            <a:pPr marL="609600" indent="-609600">
              <a:buFontTx/>
              <a:buNone/>
            </a:pPr>
            <a:r>
              <a:rPr lang="en-US" sz="2400" b="1" dirty="0">
                <a:solidFill>
                  <a:srgbClr val="FFC000"/>
                </a:solidFill>
              </a:rPr>
              <a:t>and toxic epidermal </a:t>
            </a:r>
          </a:p>
          <a:p>
            <a:pPr marL="609600" indent="-609600">
              <a:buFontTx/>
              <a:buNone/>
            </a:pPr>
            <a:r>
              <a:rPr lang="en-US" sz="2400" b="1" dirty="0" err="1">
                <a:solidFill>
                  <a:srgbClr val="FFC000"/>
                </a:solidFill>
              </a:rPr>
              <a:t>necrolysis</a:t>
            </a:r>
            <a:r>
              <a:rPr lang="en-US" sz="2400" b="1" dirty="0">
                <a:solidFill>
                  <a:srgbClr val="FFC000"/>
                </a:solidFill>
              </a:rPr>
              <a:t> (TEN)</a:t>
            </a:r>
          </a:p>
        </p:txBody>
      </p:sp>
      <p:sp>
        <p:nvSpPr>
          <p:cNvPr id="9223" name="Rectangle 7"/>
          <p:cNvSpPr>
            <a:spLocks noGrp="1" noChangeArrowheads="1"/>
          </p:cNvSpPr>
          <p:nvPr>
            <p:ph sz="quarter" idx="14"/>
          </p:nvPr>
        </p:nvSpPr>
        <p:spPr>
          <a:xfrm>
            <a:off x="4648200" y="1600201"/>
            <a:ext cx="4038600" cy="27649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Important Sign in Dermatology: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-798513" y="1662113"/>
            <a:ext cx="339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0" u="sng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</a:t>
            </a:r>
          </a:p>
        </p:txBody>
      </p:sp>
      <p:pic>
        <p:nvPicPr>
          <p:cNvPr id="7" name="Picture 6" descr="nikolsky.bmp"/>
          <p:cNvPicPr>
            <a:picLocks noChangeAspect="1"/>
          </p:cNvPicPr>
          <p:nvPr/>
        </p:nvPicPr>
        <p:blipFill>
          <a:blip r:embed="rId2" cstate="print"/>
          <a:srcRect r="53150" b="58400"/>
          <a:stretch>
            <a:fillRect/>
          </a:stretch>
        </p:blipFill>
        <p:spPr>
          <a:xfrm>
            <a:off x="4572000" y="2564904"/>
            <a:ext cx="4283968" cy="285293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9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r>
              <a:rPr lang="en-US" sz="2400" b="1" u="sng" dirty="0">
                <a:solidFill>
                  <a:srgbClr val="FFC000"/>
                </a:solidFill>
              </a:rPr>
              <a:t>AUSPITZ SIGN</a:t>
            </a:r>
          </a:p>
          <a:p>
            <a:pPr>
              <a:buFontTx/>
              <a:buNone/>
            </a:pPr>
            <a:r>
              <a:rPr lang="en-US" sz="2400" b="1" dirty="0">
                <a:solidFill>
                  <a:srgbClr val="FFC000"/>
                </a:solidFill>
              </a:rPr>
              <a:t>Removal of scale on top of </a:t>
            </a:r>
            <a:r>
              <a:rPr lang="en-US" sz="2400" b="1" dirty="0" smtClean="0">
                <a:solidFill>
                  <a:srgbClr val="FFC000"/>
                </a:solidFill>
              </a:rPr>
              <a:t>a </a:t>
            </a:r>
            <a:r>
              <a:rPr lang="en-US" sz="2400" b="1" dirty="0">
                <a:solidFill>
                  <a:srgbClr val="FFC000"/>
                </a:solidFill>
              </a:rPr>
              <a:t>red papule produces </a:t>
            </a:r>
            <a:r>
              <a:rPr lang="en-US" sz="2400" b="1" dirty="0" smtClean="0">
                <a:solidFill>
                  <a:srgbClr val="FFC000"/>
                </a:solidFill>
              </a:rPr>
              <a:t>bleeding </a:t>
            </a:r>
            <a:r>
              <a:rPr lang="en-US" sz="2400" b="1" dirty="0">
                <a:solidFill>
                  <a:srgbClr val="FFC000"/>
                </a:solidFill>
              </a:rPr>
              <a:t>points</a:t>
            </a:r>
          </a:p>
          <a:p>
            <a:pPr>
              <a:buFontTx/>
              <a:buNone/>
            </a:pPr>
            <a:r>
              <a:rPr lang="en-US" sz="2400" b="1" dirty="0">
                <a:solidFill>
                  <a:srgbClr val="FFC000"/>
                </a:solidFill>
              </a:rPr>
              <a:t>Seen in psoriasis</a:t>
            </a:r>
          </a:p>
          <a:p>
            <a:endParaRPr lang="en-US" sz="2400" dirty="0"/>
          </a:p>
        </p:txBody>
      </p:sp>
      <p:sp>
        <p:nvSpPr>
          <p:cNvPr id="297990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798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Important Signs in Dermatology</a:t>
            </a:r>
          </a:p>
        </p:txBody>
      </p:sp>
      <p:pic>
        <p:nvPicPr>
          <p:cNvPr id="297992" name="Picture 8" descr="kn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629246"/>
            <a:ext cx="4032250" cy="359995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1557338"/>
            <a:ext cx="4716463" cy="4525962"/>
          </a:xfrm>
        </p:spPr>
        <p:txBody>
          <a:bodyPr>
            <a:normAutofit/>
          </a:bodyPr>
          <a:lstStyle/>
          <a:p>
            <a:pPr marL="609600" indent="-609600">
              <a:buFont typeface="Batang" pitchFamily="18" charset="-127"/>
              <a:buNone/>
            </a:pPr>
            <a:r>
              <a:rPr lang="en-US" sz="2400" b="1" u="sng" dirty="0" err="1">
                <a:solidFill>
                  <a:srgbClr val="FFC000"/>
                </a:solidFill>
                <a:latin typeface="Gungsuh" pitchFamily="18" charset="-127"/>
              </a:rPr>
              <a:t>Koebner’s</a:t>
            </a:r>
            <a:r>
              <a:rPr lang="en-US" sz="2400" b="1" u="sng" dirty="0">
                <a:solidFill>
                  <a:srgbClr val="FFC000"/>
                </a:solidFill>
                <a:latin typeface="Gungsuh" pitchFamily="18" charset="-127"/>
              </a:rPr>
              <a:t> phenomenon</a:t>
            </a:r>
            <a:r>
              <a:rPr lang="en-US" sz="2400" b="1" dirty="0">
                <a:solidFill>
                  <a:srgbClr val="FFC000"/>
                </a:solidFill>
              </a:rPr>
              <a:t>: </a:t>
            </a:r>
          </a:p>
          <a:p>
            <a:pPr marL="609600" indent="-609600"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Trauma to the skin produce </a:t>
            </a:r>
          </a:p>
          <a:p>
            <a:pPr marL="609600" indent="-609600"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certain diseases like</a:t>
            </a:r>
          </a:p>
          <a:p>
            <a:pPr marL="609600" indent="-609600">
              <a:buFontTx/>
              <a:buNone/>
            </a:pP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a.Psoriasis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</a:p>
          <a:p>
            <a:pPr marL="609600" indent="-609600">
              <a:buFontTx/>
              <a:buNone/>
            </a:pP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b.Vitiligo</a:t>
            </a:r>
            <a:endParaRPr lang="en-US" sz="2400" b="1" dirty="0">
              <a:solidFill>
                <a:srgbClr val="FFC000"/>
              </a:solidFill>
            </a:endParaRPr>
          </a:p>
          <a:p>
            <a:pPr marL="609600" indent="-609600">
              <a:buFontTx/>
              <a:buNone/>
            </a:pP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c.Lichen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planus</a:t>
            </a:r>
            <a:r>
              <a:rPr lang="en-US" sz="2400" b="1" dirty="0">
                <a:solidFill>
                  <a:srgbClr val="FFC000"/>
                </a:solidFill>
              </a:rPr>
              <a:t>.</a:t>
            </a:r>
          </a:p>
          <a:p>
            <a:pPr marL="609600" indent="-609600">
              <a:buFontTx/>
              <a:buNone/>
            </a:pP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d.Warts</a:t>
            </a:r>
            <a:r>
              <a:rPr lang="en-US" sz="2400" b="1" dirty="0">
                <a:solidFill>
                  <a:srgbClr val="FFC000"/>
                </a:solidFill>
              </a:rPr>
              <a:t>.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Important Sign in Dermatology:</a:t>
            </a:r>
          </a:p>
        </p:txBody>
      </p:sp>
      <p:pic>
        <p:nvPicPr>
          <p:cNvPr id="10245" name="Picture 5" descr="kob"/>
          <p:cNvPicPr>
            <a:picLocks noChangeAspect="1" noChangeArrowheads="1"/>
          </p:cNvPicPr>
          <p:nvPr/>
        </p:nvPicPr>
        <p:blipFill>
          <a:blip r:embed="rId2" cstate="print"/>
          <a:srcRect t="7936"/>
          <a:stretch>
            <a:fillRect/>
          </a:stretch>
        </p:blipFill>
        <p:spPr bwMode="auto">
          <a:xfrm>
            <a:off x="4716016" y="1556792"/>
            <a:ext cx="4032448" cy="38884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5" name="Rectangle 5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u="sng" dirty="0">
                <a:solidFill>
                  <a:srgbClr val="FFC000"/>
                </a:solidFill>
              </a:rPr>
              <a:t>DERMATOGRAPHISM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b="1" dirty="0">
                <a:solidFill>
                  <a:srgbClr val="FFC000"/>
                </a:solidFill>
              </a:rPr>
              <a:t>Firm stroking of the skin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b="1" dirty="0">
                <a:solidFill>
                  <a:srgbClr val="FFC000"/>
                </a:solidFill>
              </a:rPr>
              <a:t>produce erythema and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b="1" dirty="0">
                <a:solidFill>
                  <a:srgbClr val="FFC000"/>
                </a:solidFill>
              </a:rPr>
              <a:t>wheal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b="1" dirty="0">
                <a:solidFill>
                  <a:srgbClr val="FFC000"/>
                </a:solidFill>
              </a:rPr>
              <a:t>Seen in physical </a:t>
            </a:r>
            <a:r>
              <a:rPr lang="en-US" sz="2400" b="1" dirty="0" err="1">
                <a:solidFill>
                  <a:srgbClr val="FFC000"/>
                </a:solidFill>
              </a:rPr>
              <a:t>urticaria</a:t>
            </a:r>
            <a:endParaRPr lang="en-US" sz="2400" b="1" dirty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And in patient </a:t>
            </a:r>
            <a:r>
              <a:rPr lang="en-US" sz="2400" b="1" dirty="0">
                <a:solidFill>
                  <a:srgbClr val="FFC000"/>
                </a:solidFill>
              </a:rPr>
              <a:t>with </a:t>
            </a:r>
            <a:r>
              <a:rPr lang="en-US" sz="2400" b="1" dirty="0" err="1" smtClean="0">
                <a:solidFill>
                  <a:srgbClr val="FFC000"/>
                </a:solidFill>
              </a:rPr>
              <a:t>atopy</a:t>
            </a:r>
            <a:r>
              <a:rPr lang="en-US" sz="2400" b="1" dirty="0">
                <a:solidFill>
                  <a:srgbClr val="FFC000"/>
                </a:solidFill>
              </a:rPr>
              <a:t>.</a:t>
            </a:r>
          </a:p>
        </p:txBody>
      </p:sp>
      <p:sp>
        <p:nvSpPr>
          <p:cNvPr id="317446" name="Rectangle 6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31744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Important Signs in Dermatology</a:t>
            </a:r>
          </a:p>
        </p:txBody>
      </p:sp>
      <p:pic>
        <p:nvPicPr>
          <p:cNvPr id="317448" name="Picture 8" descr="_dermatographis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84784"/>
            <a:ext cx="4033018" cy="39604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981075"/>
            <a:ext cx="4356100" cy="5876925"/>
          </a:xfrm>
        </p:spPr>
        <p:txBody>
          <a:bodyPr>
            <a:noAutofit/>
          </a:bodyPr>
          <a:lstStyle/>
          <a:p>
            <a:pPr>
              <a:buFont typeface="Batang" pitchFamily="18" charset="-127"/>
              <a:buNone/>
            </a:pPr>
            <a:endParaRPr lang="en-US" sz="2400" b="1" u="sng" dirty="0" smtClean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400" b="1" u="sng" dirty="0" smtClean="0">
                <a:solidFill>
                  <a:srgbClr val="FFC000"/>
                </a:solidFill>
              </a:rPr>
              <a:t>Wood’s </a:t>
            </a:r>
            <a:r>
              <a:rPr lang="en-US" sz="2400" b="1" u="sng" dirty="0">
                <a:solidFill>
                  <a:srgbClr val="FFC000"/>
                </a:solidFill>
              </a:rPr>
              <a:t>lamp</a:t>
            </a:r>
            <a:r>
              <a:rPr lang="en-US" sz="2400" b="1" dirty="0">
                <a:solidFill>
                  <a:srgbClr val="FFC000"/>
                </a:solidFill>
              </a:rPr>
              <a:t> :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 Produces long wave UVL (360 nm)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 Useful in </a:t>
            </a:r>
          </a:p>
          <a:p>
            <a:pPr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 *</a:t>
            </a:r>
            <a:r>
              <a:rPr lang="en-US" sz="2400" b="1" dirty="0" err="1" smtClean="0">
                <a:solidFill>
                  <a:srgbClr val="FFC000"/>
                </a:solidFill>
              </a:rPr>
              <a:t>Tinea</a:t>
            </a:r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Versicolor</a:t>
            </a:r>
            <a:r>
              <a:rPr lang="en-US" sz="2400" b="1" dirty="0" smtClean="0">
                <a:solidFill>
                  <a:srgbClr val="FFC000"/>
                </a:solidFill>
              </a:rPr>
              <a:t>-</a:t>
            </a:r>
            <a:r>
              <a:rPr lang="en-US" sz="2400" dirty="0" smtClean="0">
                <a:solidFill>
                  <a:srgbClr val="CCFF33"/>
                </a:solidFill>
              </a:rPr>
              <a:t>Yellow green </a:t>
            </a:r>
            <a:r>
              <a:rPr lang="en-US" sz="2400" dirty="0" err="1" smtClean="0">
                <a:solidFill>
                  <a:srgbClr val="CCFF33"/>
                </a:solidFill>
              </a:rPr>
              <a:t>flourescence</a:t>
            </a:r>
            <a:endParaRPr lang="en-US" sz="2400" dirty="0" smtClean="0">
              <a:solidFill>
                <a:srgbClr val="CCFF33"/>
              </a:solidFill>
            </a:endParaRPr>
          </a:p>
          <a:p>
            <a:pPr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* </a:t>
            </a:r>
            <a:r>
              <a:rPr lang="en-US" sz="2400" b="1" dirty="0" err="1" smtClean="0">
                <a:solidFill>
                  <a:srgbClr val="FFC000"/>
                </a:solidFill>
              </a:rPr>
              <a:t>Tinea</a:t>
            </a:r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</a:rPr>
              <a:t>Capitis</a:t>
            </a:r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dirty="0" smtClean="0"/>
              <a:t>-</a:t>
            </a:r>
            <a:r>
              <a:rPr lang="en-US" sz="2400" dirty="0" smtClean="0">
                <a:solidFill>
                  <a:srgbClr val="CCFF33"/>
                </a:solidFill>
              </a:rPr>
              <a:t>yellow green </a:t>
            </a:r>
          </a:p>
          <a:p>
            <a:pPr>
              <a:buNone/>
            </a:pPr>
            <a:r>
              <a:rPr lang="en-US" sz="2400" dirty="0" err="1" smtClean="0">
                <a:solidFill>
                  <a:srgbClr val="CCFF33"/>
                </a:solidFill>
              </a:rPr>
              <a:t>flourescence</a:t>
            </a: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FFC000"/>
                </a:solidFill>
              </a:rPr>
              <a:t>in ( </a:t>
            </a:r>
            <a:r>
              <a:rPr lang="en-US" sz="2400" b="1" dirty="0" err="1" smtClean="0">
                <a:solidFill>
                  <a:srgbClr val="FFC000"/>
                </a:solidFill>
              </a:rPr>
              <a:t>M.canis</a:t>
            </a:r>
            <a:r>
              <a:rPr lang="en-US" sz="2400" b="1" dirty="0" smtClean="0">
                <a:solidFill>
                  <a:srgbClr val="FFC000"/>
                </a:solidFill>
              </a:rPr>
              <a:t>,  M. </a:t>
            </a:r>
          </a:p>
          <a:p>
            <a:pPr>
              <a:buNone/>
            </a:pPr>
            <a:r>
              <a:rPr lang="en-US" sz="2400" b="1" dirty="0" err="1" smtClean="0">
                <a:solidFill>
                  <a:srgbClr val="FFC000"/>
                </a:solidFill>
              </a:rPr>
              <a:t>Andouini</a:t>
            </a:r>
            <a:r>
              <a:rPr lang="en-US" sz="2400" b="1" dirty="0" smtClean="0">
                <a:solidFill>
                  <a:srgbClr val="FFC000"/>
                </a:solidFill>
              </a:rPr>
              <a:t>)</a:t>
            </a:r>
          </a:p>
          <a:p>
            <a:pPr>
              <a:buFont typeface="Batang" pitchFamily="18" charset="-127"/>
              <a:buNone/>
            </a:pPr>
            <a:endParaRPr lang="en-US" sz="2400" dirty="0">
              <a:solidFill>
                <a:srgbClr val="CCFF33"/>
              </a:solidFill>
            </a:endParaRPr>
          </a:p>
          <a:p>
            <a:pPr>
              <a:buFont typeface="Batang" pitchFamily="18" charset="-127"/>
              <a:buNone/>
            </a:pPr>
            <a:endParaRPr lang="en-US" sz="2400" dirty="0"/>
          </a:p>
          <a:p>
            <a:pPr>
              <a:buFont typeface="Batang" pitchFamily="18" charset="-127"/>
              <a:buNone/>
            </a:pPr>
            <a:r>
              <a:rPr lang="en-US" sz="2400" dirty="0"/>
              <a:t> </a:t>
            </a:r>
            <a:endParaRPr lang="en-US" sz="2400" dirty="0">
              <a:solidFill>
                <a:srgbClr val="FF3300"/>
              </a:solidFill>
            </a:endParaRPr>
          </a:p>
        </p:txBody>
      </p:sp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79475" y="0"/>
            <a:ext cx="8229600" cy="1143000"/>
          </a:xfrm>
        </p:spPr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Investigations</a:t>
            </a:r>
          </a:p>
        </p:txBody>
      </p:sp>
      <p:pic>
        <p:nvPicPr>
          <p:cNvPr id="10242" name="Picture 2" descr="C:\Users\sony\Desktop\slides\woods_light694392[1]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844825"/>
            <a:ext cx="3733800" cy="286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1520" y="1063625"/>
            <a:ext cx="4104580" cy="5794375"/>
          </a:xfrm>
        </p:spPr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endParaRPr lang="en-US" sz="2800" b="1" u="sng" dirty="0" smtClean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800" b="1" u="sng" dirty="0" smtClean="0">
                <a:solidFill>
                  <a:srgbClr val="FFC000"/>
                </a:solidFill>
              </a:rPr>
              <a:t>Woods </a:t>
            </a:r>
            <a:r>
              <a:rPr lang="en-US" sz="2800" b="1" u="sng" dirty="0">
                <a:solidFill>
                  <a:srgbClr val="FFC000"/>
                </a:solidFill>
              </a:rPr>
              <a:t>lamp</a:t>
            </a:r>
            <a:r>
              <a:rPr lang="en-US" sz="2800" b="1" dirty="0">
                <a:solidFill>
                  <a:srgbClr val="FFC000"/>
                </a:solidFill>
              </a:rPr>
              <a:t> :</a:t>
            </a:r>
          </a:p>
          <a:p>
            <a:pPr>
              <a:buNone/>
            </a:pPr>
            <a:r>
              <a:rPr lang="en-US" sz="2800" b="1" dirty="0">
                <a:solidFill>
                  <a:srgbClr val="FFC000"/>
                </a:solidFill>
              </a:rPr>
              <a:t>  </a:t>
            </a:r>
            <a:r>
              <a:rPr lang="en-US" sz="2800" b="1" dirty="0" smtClean="0">
                <a:solidFill>
                  <a:srgbClr val="FFC000"/>
                </a:solidFill>
              </a:rPr>
              <a:t>*Vitiligo - </a:t>
            </a:r>
            <a:r>
              <a:rPr lang="en-US" sz="2800" dirty="0" smtClean="0">
                <a:solidFill>
                  <a:srgbClr val="FFFFFF"/>
                </a:solidFill>
              </a:rPr>
              <a:t>Milky white.</a:t>
            </a: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 * </a:t>
            </a:r>
            <a:r>
              <a:rPr lang="en-US" sz="2800" b="1" dirty="0" err="1" smtClean="0">
                <a:solidFill>
                  <a:srgbClr val="FFC000"/>
                </a:solidFill>
              </a:rPr>
              <a:t>Erythrasma</a:t>
            </a:r>
            <a:r>
              <a:rPr lang="en-US" sz="2800" b="1" dirty="0" smtClean="0">
                <a:solidFill>
                  <a:srgbClr val="FFC000"/>
                </a:solidFill>
              </a:rPr>
              <a:t> –</a:t>
            </a:r>
            <a:r>
              <a:rPr lang="en-US" sz="2800" dirty="0" smtClean="0">
                <a:solidFill>
                  <a:srgbClr val="FF3300"/>
                </a:solidFill>
              </a:rPr>
              <a:t>coral  </a:t>
            </a:r>
            <a:r>
              <a:rPr lang="en-US" sz="2800" dirty="0">
                <a:solidFill>
                  <a:srgbClr val="FF3300"/>
                </a:solidFill>
              </a:rPr>
              <a:t>red </a:t>
            </a:r>
          </a:p>
          <a:p>
            <a:pPr>
              <a:buFont typeface="Batang" pitchFamily="18" charset="-127"/>
              <a:buNone/>
            </a:pPr>
            <a:r>
              <a:rPr lang="en-US" sz="2800" dirty="0" smtClean="0">
                <a:solidFill>
                  <a:srgbClr val="FF3300"/>
                </a:solidFill>
              </a:rPr>
              <a:t> </a:t>
            </a:r>
            <a:r>
              <a:rPr lang="en-US" sz="2800" dirty="0" err="1" smtClean="0">
                <a:solidFill>
                  <a:srgbClr val="FF3300"/>
                </a:solidFill>
              </a:rPr>
              <a:t>flourescence</a:t>
            </a:r>
            <a:endParaRPr lang="en-US" sz="2800" dirty="0">
              <a:solidFill>
                <a:srgbClr val="FF3300"/>
              </a:solidFill>
            </a:endParaRPr>
          </a:p>
        </p:txBody>
      </p:sp>
      <p:sp>
        <p:nvSpPr>
          <p:cNvPr id="493572" name="Rectangle 4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35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79475" y="0"/>
            <a:ext cx="8229600" cy="1143000"/>
          </a:xfrm>
        </p:spPr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Investigations</a:t>
            </a:r>
          </a:p>
        </p:txBody>
      </p:sp>
      <p:pic>
        <p:nvPicPr>
          <p:cNvPr id="493574" name="Picture 6" descr="woo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556793"/>
            <a:ext cx="4032250" cy="36004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1268413"/>
            <a:ext cx="4321175" cy="4525962"/>
          </a:xfrm>
        </p:spPr>
        <p:txBody>
          <a:bodyPr>
            <a:normAutofit lnSpcReduction="10000"/>
          </a:bodyPr>
          <a:lstStyle/>
          <a:p>
            <a:pPr marL="609600" indent="-609600">
              <a:lnSpc>
                <a:spcPct val="90000"/>
              </a:lnSpc>
              <a:buFont typeface="Batang" pitchFamily="18" charset="-127"/>
              <a:buNone/>
            </a:pPr>
            <a:endParaRPr lang="en-US" sz="2400" b="1" i="1" u="sng" dirty="0" smtClean="0">
              <a:solidFill>
                <a:srgbClr val="FFC000"/>
              </a:solidFill>
            </a:endParaRPr>
          </a:p>
          <a:p>
            <a:pPr marL="609600" indent="-609600">
              <a:lnSpc>
                <a:spcPct val="90000"/>
              </a:lnSpc>
              <a:buFont typeface="Batang" pitchFamily="18" charset="-127"/>
              <a:buNone/>
            </a:pPr>
            <a:r>
              <a:rPr lang="en-US" sz="2800" b="1" i="1" u="sng" dirty="0" smtClean="0">
                <a:solidFill>
                  <a:srgbClr val="FFC000"/>
                </a:solidFill>
              </a:rPr>
              <a:t>KOH </a:t>
            </a:r>
            <a:r>
              <a:rPr lang="en-US" sz="2800" b="1" i="1" u="sng" dirty="0">
                <a:solidFill>
                  <a:srgbClr val="FFC000"/>
                </a:solidFill>
              </a:rPr>
              <a:t>preparation for </a:t>
            </a:r>
          </a:p>
          <a:p>
            <a:pPr marL="609600" indent="-609600">
              <a:lnSpc>
                <a:spcPct val="90000"/>
              </a:lnSpc>
              <a:buFont typeface="Batang" pitchFamily="18" charset="-127"/>
              <a:buNone/>
            </a:pPr>
            <a:r>
              <a:rPr lang="en-US" sz="2800" b="1" i="1" u="sng" dirty="0">
                <a:solidFill>
                  <a:srgbClr val="FFC000"/>
                </a:solidFill>
              </a:rPr>
              <a:t>fungus</a:t>
            </a:r>
            <a:r>
              <a:rPr lang="en-US" sz="2800" b="1" i="1" dirty="0">
                <a:solidFill>
                  <a:srgbClr val="FFC000"/>
                </a:solidFill>
              </a:rPr>
              <a:t>: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n-US" sz="2800" b="1" dirty="0">
              <a:solidFill>
                <a:srgbClr val="FFC000"/>
              </a:solidFill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Cleanse </a:t>
            </a:r>
            <a:r>
              <a:rPr lang="en-US" sz="2800" b="1" dirty="0">
                <a:solidFill>
                  <a:srgbClr val="FFC000"/>
                </a:solidFill>
              </a:rPr>
              <a:t>skin  with alcohol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Swab.</a:t>
            </a:r>
            <a:endParaRPr lang="en-US" sz="2800" b="1" dirty="0">
              <a:solidFill>
                <a:srgbClr val="FFC000"/>
              </a:solidFill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Scrape </a:t>
            </a:r>
            <a:r>
              <a:rPr lang="en-US" sz="2800" b="1" dirty="0">
                <a:solidFill>
                  <a:srgbClr val="FFC000"/>
                </a:solidFill>
              </a:rPr>
              <a:t>skin with edge of </a:t>
            </a:r>
            <a:r>
              <a:rPr lang="en-US" sz="2800" b="1" dirty="0" smtClean="0">
                <a:solidFill>
                  <a:srgbClr val="FFC000"/>
                </a:solidFill>
              </a:rPr>
              <a:t>microscope </a:t>
            </a:r>
            <a:r>
              <a:rPr lang="en-US" sz="2800" b="1" dirty="0">
                <a:solidFill>
                  <a:srgbClr val="FFC000"/>
                </a:solidFill>
              </a:rPr>
              <a:t>slide onto a </a:t>
            </a:r>
            <a:r>
              <a:rPr lang="en-US" sz="2800" b="1" dirty="0" smtClean="0">
                <a:solidFill>
                  <a:srgbClr val="FFC000"/>
                </a:solidFill>
              </a:rPr>
              <a:t>second </a:t>
            </a:r>
            <a:r>
              <a:rPr lang="en-US" sz="2800" b="1" dirty="0">
                <a:solidFill>
                  <a:srgbClr val="FFC000"/>
                </a:solidFill>
              </a:rPr>
              <a:t>microscope slide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endParaRPr lang="en-US" sz="2400" dirty="0"/>
          </a:p>
          <a:p>
            <a:pPr marL="609600" indent="-609600">
              <a:lnSpc>
                <a:spcPct val="90000"/>
              </a:lnSpc>
              <a:buFontTx/>
              <a:buChar char="•"/>
            </a:pPr>
            <a:endParaRPr lang="en-US" sz="2400" dirty="0"/>
          </a:p>
        </p:txBody>
      </p:sp>
      <p:sp>
        <p:nvSpPr>
          <p:cNvPr id="12292" name="Rectangle 4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2400" dirty="0"/>
          </a:p>
        </p:txBody>
      </p:sp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Investigation:</a:t>
            </a:r>
          </a:p>
        </p:txBody>
      </p:sp>
      <p:pic>
        <p:nvPicPr>
          <p:cNvPr id="6" name="Picture 5" descr="fungal scrape.bmp"/>
          <p:cNvPicPr>
            <a:picLocks noChangeAspect="1"/>
          </p:cNvPicPr>
          <p:nvPr/>
        </p:nvPicPr>
        <p:blipFill>
          <a:blip r:embed="rId2" cstate="print"/>
          <a:srcRect l="11025" r="39763" b="63251"/>
          <a:stretch>
            <a:fillRect/>
          </a:stretch>
        </p:blipFill>
        <p:spPr>
          <a:xfrm>
            <a:off x="4644008" y="1484784"/>
            <a:ext cx="4032448" cy="417646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1268413"/>
            <a:ext cx="4321175" cy="4525962"/>
          </a:xfrm>
        </p:spPr>
        <p:txBody>
          <a:bodyPr>
            <a:normAutofit lnSpcReduction="10000"/>
          </a:bodyPr>
          <a:lstStyle/>
          <a:p>
            <a:pPr marL="609600" indent="-609600">
              <a:lnSpc>
                <a:spcPct val="90000"/>
              </a:lnSpc>
              <a:buFont typeface="Batang" pitchFamily="18" charset="-127"/>
              <a:buNone/>
            </a:pPr>
            <a:endParaRPr lang="en-US" sz="2800" b="1" i="1" u="sng" dirty="0" smtClean="0">
              <a:solidFill>
                <a:srgbClr val="FFC000"/>
              </a:solidFill>
            </a:endParaRPr>
          </a:p>
          <a:p>
            <a:pPr marL="609600" indent="-609600">
              <a:lnSpc>
                <a:spcPct val="90000"/>
              </a:lnSpc>
              <a:buFont typeface="Batang" pitchFamily="18" charset="-127"/>
              <a:buNone/>
            </a:pPr>
            <a:r>
              <a:rPr lang="en-US" sz="2800" b="1" i="1" u="sng" dirty="0" smtClean="0">
                <a:solidFill>
                  <a:srgbClr val="FFC000"/>
                </a:solidFill>
              </a:rPr>
              <a:t>KOH </a:t>
            </a:r>
            <a:r>
              <a:rPr lang="en-US" sz="2800" b="1" i="1" u="sng" dirty="0">
                <a:solidFill>
                  <a:srgbClr val="FFC000"/>
                </a:solidFill>
              </a:rPr>
              <a:t>preparation for </a:t>
            </a:r>
          </a:p>
          <a:p>
            <a:pPr marL="609600" indent="-609600">
              <a:lnSpc>
                <a:spcPct val="90000"/>
              </a:lnSpc>
              <a:buFont typeface="Batang" pitchFamily="18" charset="-127"/>
              <a:buNone/>
            </a:pPr>
            <a:r>
              <a:rPr lang="en-US" sz="2800" b="1" i="1" u="sng" dirty="0">
                <a:solidFill>
                  <a:srgbClr val="FFC000"/>
                </a:solidFill>
              </a:rPr>
              <a:t>fungus</a:t>
            </a:r>
            <a:r>
              <a:rPr lang="en-US" sz="2800" b="1" i="1" dirty="0">
                <a:solidFill>
                  <a:srgbClr val="FFC000"/>
                </a:solidFill>
              </a:rPr>
              <a:t>:</a:t>
            </a:r>
          </a:p>
          <a:p>
            <a:pPr marL="609600" indent="-609600">
              <a:lnSpc>
                <a:spcPct val="90000"/>
              </a:lnSpc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Put on a drop of 10% KOH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800" b="1" dirty="0">
                <a:solidFill>
                  <a:srgbClr val="FFC000"/>
                </a:solidFill>
              </a:rPr>
              <a:t>Apply a cover </a:t>
            </a:r>
            <a:r>
              <a:rPr lang="en-US" sz="2800" b="1" dirty="0" smtClean="0">
                <a:solidFill>
                  <a:srgbClr val="FFC000"/>
                </a:solidFill>
              </a:rPr>
              <a:t>slip and</a:t>
            </a:r>
            <a:endParaRPr lang="en-US" sz="2800" b="1" dirty="0">
              <a:solidFill>
                <a:srgbClr val="FFC000"/>
              </a:solidFill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warm </a:t>
            </a:r>
            <a:r>
              <a:rPr lang="en-US" sz="2800" b="1" dirty="0">
                <a:solidFill>
                  <a:srgbClr val="FFC000"/>
                </a:solidFill>
              </a:rPr>
              <a:t>gently</a:t>
            </a:r>
          </a:p>
          <a:p>
            <a:pPr marL="609600" indent="-609600">
              <a:lnSpc>
                <a:spcPct val="90000"/>
              </a:lnSpc>
              <a:buFontTx/>
              <a:buChar char="•"/>
            </a:pPr>
            <a:endParaRPr lang="en-US" sz="2800" b="1" dirty="0">
              <a:solidFill>
                <a:srgbClr val="FFC000"/>
              </a:solidFill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800" b="1" dirty="0">
                <a:solidFill>
                  <a:srgbClr val="FFC000"/>
                </a:solidFill>
              </a:rPr>
              <a:t>Examine with microscope 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800" b="1" dirty="0">
                <a:solidFill>
                  <a:srgbClr val="FFC000"/>
                </a:solidFill>
              </a:rPr>
              <a:t>objective </a:t>
            </a:r>
            <a:r>
              <a:rPr lang="en-US" sz="2800" b="1" dirty="0" smtClean="0">
                <a:solidFill>
                  <a:srgbClr val="FFC000"/>
                </a:solidFill>
              </a:rPr>
              <a:t>lens</a:t>
            </a:r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494596" name="Rectangle 4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2400"/>
          </a:p>
        </p:txBody>
      </p:sp>
      <p:sp>
        <p:nvSpPr>
          <p:cNvPr id="4945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9552" y="-18752"/>
            <a:ext cx="7924800" cy="1143000"/>
          </a:xfrm>
        </p:spPr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Investigation:</a:t>
            </a:r>
          </a:p>
        </p:txBody>
      </p:sp>
      <p:pic>
        <p:nvPicPr>
          <p:cNvPr id="494597" name="Picture 5" descr="ko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557338"/>
            <a:ext cx="4176713" cy="410391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5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457200" y="1196752"/>
            <a:ext cx="4906963" cy="492941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400" dirty="0"/>
              <a:t> </a:t>
            </a:r>
            <a:r>
              <a:rPr lang="en-US" sz="2400" b="1" dirty="0" smtClean="0">
                <a:solidFill>
                  <a:srgbClr val="FFC000"/>
                </a:solidFill>
              </a:rPr>
              <a:t>Melanosomes  </a:t>
            </a:r>
            <a:r>
              <a:rPr lang="en-US" sz="2400" b="1" dirty="0">
                <a:solidFill>
                  <a:srgbClr val="FFC000"/>
                </a:solidFill>
              </a:rPr>
              <a:t>are transferred to </a:t>
            </a:r>
            <a:r>
              <a:rPr lang="en-US" sz="2400" b="1" dirty="0" smtClean="0">
                <a:solidFill>
                  <a:srgbClr val="FFC000"/>
                </a:solidFill>
              </a:rPr>
              <a:t>adjacent </a:t>
            </a:r>
            <a:r>
              <a:rPr lang="en-US" sz="2400" b="1" dirty="0">
                <a:solidFill>
                  <a:srgbClr val="FFC000"/>
                </a:solidFill>
              </a:rPr>
              <a:t>cells by means </a:t>
            </a:r>
            <a:r>
              <a:rPr lang="en-US" sz="2400" b="1" dirty="0" smtClean="0">
                <a:solidFill>
                  <a:srgbClr val="FFC000"/>
                </a:solidFill>
              </a:rPr>
              <a:t>of dendrites </a:t>
            </a:r>
            <a:r>
              <a:rPr lang="en-US" sz="2400" b="1" dirty="0">
                <a:solidFill>
                  <a:srgbClr val="FFC000"/>
                </a:solidFill>
              </a:rPr>
              <a:t>thus forming the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      “Epidermal </a:t>
            </a:r>
            <a:r>
              <a:rPr lang="en-US" sz="2400" b="1" dirty="0">
                <a:solidFill>
                  <a:srgbClr val="FFC000"/>
                </a:solidFill>
              </a:rPr>
              <a:t>Melanin </a:t>
            </a:r>
            <a:r>
              <a:rPr lang="en-US" sz="2400" b="1" dirty="0" smtClean="0">
                <a:solidFill>
                  <a:srgbClr val="FFC000"/>
                </a:solidFill>
              </a:rPr>
              <a:t>Unit”</a:t>
            </a:r>
            <a:endParaRPr lang="en-US" sz="2400" b="1" dirty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The </a:t>
            </a:r>
            <a:r>
              <a:rPr lang="en-US" sz="2400" b="1" dirty="0">
                <a:solidFill>
                  <a:srgbClr val="FFC000"/>
                </a:solidFill>
              </a:rPr>
              <a:t>size of melaosomes and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packaging differentiate white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>
                <a:solidFill>
                  <a:srgbClr val="FFC000"/>
                </a:solidFill>
              </a:rPr>
              <a:t>from dark skin.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400" b="1" dirty="0" smtClean="0">
                <a:solidFill>
                  <a:srgbClr val="FFC000"/>
                </a:solidFill>
              </a:rPr>
              <a:t>“The </a:t>
            </a:r>
            <a:r>
              <a:rPr lang="en-US" sz="2400" b="1" dirty="0">
                <a:solidFill>
                  <a:srgbClr val="FFC000"/>
                </a:solidFill>
              </a:rPr>
              <a:t>number of melanocytes are </a:t>
            </a:r>
            <a:r>
              <a:rPr lang="en-US" sz="2400" b="1" dirty="0" smtClean="0">
                <a:solidFill>
                  <a:srgbClr val="FFC000"/>
                </a:solidFill>
              </a:rPr>
              <a:t>equal </a:t>
            </a:r>
            <a:r>
              <a:rPr lang="en-US" sz="2400" b="1" dirty="0">
                <a:solidFill>
                  <a:srgbClr val="FFC000"/>
                </a:solidFill>
              </a:rPr>
              <a:t>in white and dark </a:t>
            </a:r>
            <a:r>
              <a:rPr lang="en-US" sz="2400" b="1" dirty="0" smtClean="0">
                <a:solidFill>
                  <a:srgbClr val="FFC000"/>
                </a:solidFill>
              </a:rPr>
              <a:t>skin”</a:t>
            </a:r>
          </a:p>
        </p:txBody>
      </p:sp>
      <p:sp>
        <p:nvSpPr>
          <p:cNvPr id="440326" name="Rectangle 6"/>
          <p:cNvSpPr>
            <a:spLocks noGrp="1" noChangeArrowheads="1"/>
          </p:cNvSpPr>
          <p:nvPr>
            <p:ph sz="quarter" idx="14"/>
          </p:nvPr>
        </p:nvSpPr>
        <p:spPr>
          <a:xfrm>
            <a:off x="5364163" y="1600200"/>
            <a:ext cx="3779837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44032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611560" y="-14560"/>
            <a:ext cx="7924800" cy="1143000"/>
          </a:xfrm>
        </p:spPr>
        <p:txBody>
          <a:bodyPr/>
          <a:lstStyle/>
          <a:p>
            <a:r>
              <a:rPr lang="en-US" sz="3600" b="1" u="sng" dirty="0">
                <a:solidFill>
                  <a:srgbClr val="FFC000"/>
                </a:solidFill>
              </a:rPr>
              <a:t>Skin Structure</a:t>
            </a:r>
          </a:p>
        </p:txBody>
      </p:sp>
      <p:pic>
        <p:nvPicPr>
          <p:cNvPr id="440328" name="Picture 8" descr="m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397" y="1052736"/>
            <a:ext cx="3240087" cy="4464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Investigation: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52513"/>
            <a:ext cx="4038600" cy="5073650"/>
          </a:xfrm>
        </p:spPr>
        <p:txBody>
          <a:bodyPr>
            <a:normAutofit fontScale="92500"/>
          </a:bodyPr>
          <a:lstStyle/>
          <a:p>
            <a:pPr>
              <a:buFont typeface="Batang" pitchFamily="18" charset="-127"/>
              <a:buNone/>
            </a:pPr>
            <a:endParaRPr lang="en-US" sz="3300" b="1" i="1" u="sng" dirty="0" smtClean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3300" b="1" i="1" u="sng" dirty="0" err="1" smtClean="0">
                <a:solidFill>
                  <a:srgbClr val="FFC000"/>
                </a:solidFill>
              </a:rPr>
              <a:t>Tzank</a:t>
            </a:r>
            <a:r>
              <a:rPr lang="en-US" sz="3300" b="1" i="1" u="sng" dirty="0" smtClean="0">
                <a:solidFill>
                  <a:srgbClr val="FFC000"/>
                </a:solidFill>
              </a:rPr>
              <a:t> smear </a:t>
            </a:r>
            <a:r>
              <a:rPr lang="en-US" sz="3300" b="1" i="1" dirty="0" smtClean="0">
                <a:solidFill>
                  <a:srgbClr val="FFC000"/>
                </a:solidFill>
              </a:rPr>
              <a:t>: </a:t>
            </a:r>
          </a:p>
          <a:p>
            <a:pPr>
              <a:buFontTx/>
              <a:buNone/>
            </a:pPr>
            <a:r>
              <a:rPr lang="en-US" sz="3300" b="1" dirty="0" smtClean="0">
                <a:solidFill>
                  <a:srgbClr val="FFC000"/>
                </a:solidFill>
              </a:rPr>
              <a:t>Important in diagnosing </a:t>
            </a:r>
          </a:p>
          <a:p>
            <a:pPr>
              <a:buFontTx/>
              <a:buNone/>
            </a:pPr>
            <a:r>
              <a:rPr lang="en-US" sz="3300" b="1" dirty="0" smtClean="0">
                <a:solidFill>
                  <a:srgbClr val="FFC000"/>
                </a:solidFill>
              </a:rPr>
              <a:t>Herpes simplex or VZV </a:t>
            </a:r>
          </a:p>
          <a:p>
            <a:pPr>
              <a:buFontTx/>
              <a:buNone/>
            </a:pPr>
            <a:r>
              <a:rPr lang="en-US" sz="3300" b="1" dirty="0" smtClean="0">
                <a:solidFill>
                  <a:srgbClr val="FFC000"/>
                </a:solidFill>
              </a:rPr>
              <a:t>(multinucleated giant cells)</a:t>
            </a:r>
          </a:p>
          <a:p>
            <a:pPr>
              <a:buFontTx/>
              <a:buNone/>
            </a:pPr>
            <a:r>
              <a:rPr lang="en-US" sz="3300" b="1" dirty="0" smtClean="0">
                <a:solidFill>
                  <a:srgbClr val="FFC000"/>
                </a:solidFill>
              </a:rPr>
              <a:t>Pemphigus Vulgaris </a:t>
            </a:r>
          </a:p>
          <a:p>
            <a:pPr>
              <a:buFontTx/>
              <a:buNone/>
            </a:pPr>
            <a:r>
              <a:rPr lang="en-US" sz="3300" b="1" dirty="0" smtClean="0">
                <a:solidFill>
                  <a:srgbClr val="FFC000"/>
                </a:solidFill>
              </a:rPr>
              <a:t>(</a:t>
            </a:r>
            <a:r>
              <a:rPr lang="en-US" sz="3300" b="1" dirty="0" err="1" smtClean="0">
                <a:solidFill>
                  <a:srgbClr val="FFC000"/>
                </a:solidFill>
              </a:rPr>
              <a:t>acantholytic</a:t>
            </a:r>
            <a:r>
              <a:rPr lang="en-US" sz="3300" b="1" dirty="0" smtClean="0">
                <a:solidFill>
                  <a:srgbClr val="FFC000"/>
                </a:solidFill>
              </a:rPr>
              <a:t> cells).</a:t>
            </a:r>
          </a:p>
          <a:p>
            <a:pPr>
              <a:buFontTx/>
              <a:buNone/>
            </a:pPr>
            <a:endParaRPr lang="en-US" sz="2400" dirty="0"/>
          </a:p>
        </p:txBody>
      </p:sp>
      <p:sp>
        <p:nvSpPr>
          <p:cNvPr id="13318" name="Rectangle 6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endParaRPr lang="en-US" sz="2400"/>
          </a:p>
        </p:txBody>
      </p:sp>
      <p:pic>
        <p:nvPicPr>
          <p:cNvPr id="13320" name="Picture 8" descr="acantholytic cell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 t="11584" b="11584"/>
          <a:stretch>
            <a:fillRect/>
          </a:stretch>
        </p:blipFill>
        <p:spPr>
          <a:xfrm>
            <a:off x="4648200" y="3938589"/>
            <a:ext cx="4038600" cy="1650652"/>
          </a:xfrm>
          <a:noFill/>
          <a:ln w="57150">
            <a:solidFill>
              <a:srgbClr val="C00000"/>
            </a:solidFill>
          </a:ln>
        </p:spPr>
      </p:pic>
      <p:pic>
        <p:nvPicPr>
          <p:cNvPr id="13317" name="Picture 5" descr="t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340768"/>
            <a:ext cx="4032250" cy="266494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536" y="-315416"/>
            <a:ext cx="8229600" cy="1143000"/>
          </a:xfrm>
        </p:spPr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Investigation:</a:t>
            </a:r>
          </a:p>
        </p:txBody>
      </p:sp>
      <p:sp>
        <p:nvSpPr>
          <p:cNvPr id="4956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52513"/>
            <a:ext cx="4038600" cy="507365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 typeface="Batang" pitchFamily="18" charset="-127"/>
              <a:buNone/>
            </a:pPr>
            <a:r>
              <a:rPr lang="en-US" sz="2800" b="1" i="1" u="sng" dirty="0" err="1">
                <a:solidFill>
                  <a:srgbClr val="FFC000"/>
                </a:solidFill>
              </a:rPr>
              <a:t>Tzank</a:t>
            </a:r>
            <a:r>
              <a:rPr lang="en-US" sz="2800" b="1" i="1" u="sng" dirty="0">
                <a:solidFill>
                  <a:srgbClr val="FFC000"/>
                </a:solidFill>
              </a:rPr>
              <a:t> smear</a:t>
            </a:r>
            <a:r>
              <a:rPr lang="en-US" sz="2800" b="1" i="1" dirty="0">
                <a:solidFill>
                  <a:srgbClr val="FFC000"/>
                </a:solidFill>
              </a:rPr>
              <a:t>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b="1" u="sng" dirty="0" smtClean="0">
                <a:solidFill>
                  <a:srgbClr val="FFC000"/>
                </a:solidFill>
              </a:rPr>
              <a:t>METHOD</a:t>
            </a:r>
            <a:endParaRPr lang="en-US" sz="2800" b="1" u="sng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b="1" dirty="0">
                <a:solidFill>
                  <a:srgbClr val="FFC000"/>
                </a:solidFill>
              </a:rPr>
              <a:t>Select a </a:t>
            </a:r>
            <a:r>
              <a:rPr lang="en-US" sz="2800" b="1" dirty="0" smtClean="0">
                <a:solidFill>
                  <a:srgbClr val="FFC000"/>
                </a:solidFill>
              </a:rPr>
              <a:t>fresh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smtClean="0">
                <a:solidFill>
                  <a:srgbClr val="FFC000"/>
                </a:solidFill>
              </a:rPr>
              <a:t>vesicle</a:t>
            </a:r>
            <a:r>
              <a:rPr lang="en-US" sz="2800" b="1" dirty="0">
                <a:solidFill>
                  <a:srgbClr val="FFC000"/>
                </a:solidFill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De-roof and scrape base </a:t>
            </a:r>
            <a:r>
              <a:rPr lang="en-US" sz="2800" b="1" dirty="0">
                <a:solidFill>
                  <a:srgbClr val="FFC000"/>
                </a:solidFill>
              </a:rPr>
              <a:t>of the </a:t>
            </a:r>
            <a:r>
              <a:rPr lang="en-US" sz="2800" b="1" dirty="0" smtClean="0">
                <a:solidFill>
                  <a:srgbClr val="FFC000"/>
                </a:solidFill>
              </a:rPr>
              <a:t>vesicle</a:t>
            </a:r>
            <a:r>
              <a:rPr lang="en-US" sz="2800" b="1" dirty="0">
                <a:solidFill>
                  <a:srgbClr val="FFC000"/>
                </a:solidFill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b="1" dirty="0">
                <a:solidFill>
                  <a:srgbClr val="FFC000"/>
                </a:solidFill>
              </a:rPr>
              <a:t>Smear onto a slide.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b="1" dirty="0">
                <a:solidFill>
                  <a:srgbClr val="FFC000"/>
                </a:solidFill>
              </a:rPr>
              <a:t>Fix with 95% alcohol.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b="1" dirty="0">
                <a:solidFill>
                  <a:srgbClr val="FFC000"/>
                </a:solidFill>
              </a:rPr>
              <a:t>Stain with </a:t>
            </a:r>
            <a:r>
              <a:rPr lang="en-US" sz="2800" b="1" dirty="0" err="1">
                <a:solidFill>
                  <a:srgbClr val="FFC000"/>
                </a:solidFill>
              </a:rPr>
              <a:t>Giemsa</a:t>
            </a:r>
            <a:r>
              <a:rPr lang="en-US" sz="2800" b="1" dirty="0">
                <a:solidFill>
                  <a:srgbClr val="FFC000"/>
                </a:solidFill>
              </a:rPr>
              <a:t> stain.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b="1" dirty="0">
                <a:solidFill>
                  <a:srgbClr val="FFC000"/>
                </a:solidFill>
              </a:rPr>
              <a:t>Examine under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microscope.</a:t>
            </a:r>
            <a:endParaRPr lang="en-US" sz="2800" b="1" dirty="0">
              <a:solidFill>
                <a:srgbClr val="FFC000"/>
              </a:solidFill>
            </a:endParaRPr>
          </a:p>
        </p:txBody>
      </p:sp>
      <p:pic>
        <p:nvPicPr>
          <p:cNvPr id="7" name="Content Placeholder 6" descr="tz proceedure.bmp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 t="20230" b="20230"/>
          <a:stretch>
            <a:fillRect/>
          </a:stretch>
        </p:blipFill>
        <p:spPr>
          <a:ln w="57150">
            <a:solidFill>
              <a:srgbClr val="C00000"/>
            </a:solidFill>
          </a:ln>
        </p:spPr>
      </p:pic>
      <p:pic>
        <p:nvPicPr>
          <p:cNvPr id="11266" name="Picture 2" descr="C:\Users\sony\Desktop\slides\Tzanck01[1]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33056"/>
            <a:ext cx="410445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196975"/>
            <a:ext cx="4038600" cy="5661025"/>
          </a:xfrm>
        </p:spPr>
        <p:txBody>
          <a:bodyPr>
            <a:normAutofit/>
          </a:bodyPr>
          <a:lstStyle/>
          <a:p>
            <a:pPr marL="609600" indent="-609600">
              <a:buFontTx/>
              <a:buNone/>
            </a:pPr>
            <a:r>
              <a:rPr lang="en-US" sz="2800" b="1" u="sng" dirty="0">
                <a:solidFill>
                  <a:srgbClr val="FFC000"/>
                </a:solidFill>
              </a:rPr>
              <a:t>Prick test</a:t>
            </a:r>
            <a:r>
              <a:rPr lang="en-US" sz="2800" b="1" dirty="0">
                <a:solidFill>
                  <a:srgbClr val="FFC000"/>
                </a:solidFill>
              </a:rPr>
              <a:t> :</a:t>
            </a:r>
          </a:p>
          <a:p>
            <a:pPr marL="609600" indent="-609600">
              <a:buFontTx/>
              <a:buNone/>
            </a:pPr>
            <a:r>
              <a:rPr lang="en-US" sz="2800" b="1" dirty="0">
                <a:solidFill>
                  <a:srgbClr val="FFC000"/>
                </a:solidFill>
              </a:rPr>
              <a:t>Put a drop of allergen </a:t>
            </a:r>
          </a:p>
          <a:p>
            <a:pPr marL="609600" indent="-609600">
              <a:buFontTx/>
              <a:buNone/>
            </a:pPr>
            <a:r>
              <a:rPr lang="en-US" sz="2800" b="1" dirty="0">
                <a:solidFill>
                  <a:srgbClr val="FFC000"/>
                </a:solidFill>
              </a:rPr>
              <a:t>containing solution </a:t>
            </a:r>
          </a:p>
          <a:p>
            <a:pPr marL="609600" indent="-609600">
              <a:buFontTx/>
              <a:buNone/>
            </a:pPr>
            <a:r>
              <a:rPr lang="en-US" sz="2800" b="1" dirty="0">
                <a:solidFill>
                  <a:srgbClr val="FFC000"/>
                </a:solidFill>
              </a:rPr>
              <a:t>A </a:t>
            </a:r>
            <a:r>
              <a:rPr lang="en-US" sz="2800" b="1" dirty="0" err="1">
                <a:solidFill>
                  <a:srgbClr val="FFC000"/>
                </a:solidFill>
              </a:rPr>
              <a:t>nonbleeding</a:t>
            </a:r>
            <a:r>
              <a:rPr lang="en-US" sz="2800" b="1" dirty="0">
                <a:solidFill>
                  <a:srgbClr val="FFC000"/>
                </a:solidFill>
              </a:rPr>
              <a:t> prick is </a:t>
            </a:r>
          </a:p>
          <a:p>
            <a:pPr marL="609600" indent="-609600">
              <a:buFontTx/>
              <a:buNone/>
            </a:pPr>
            <a:r>
              <a:rPr lang="en-US" sz="2800" b="1" dirty="0">
                <a:solidFill>
                  <a:srgbClr val="FFC000"/>
                </a:solidFill>
              </a:rPr>
              <a:t>made through the drop.</a:t>
            </a:r>
          </a:p>
          <a:p>
            <a:pPr marL="609600" indent="-609600">
              <a:buFontTx/>
              <a:buNone/>
            </a:pPr>
            <a:r>
              <a:rPr lang="en-US" sz="2800" b="1" dirty="0">
                <a:solidFill>
                  <a:srgbClr val="FFC000"/>
                </a:solidFill>
              </a:rPr>
              <a:t>After 15-20 </a:t>
            </a:r>
            <a:r>
              <a:rPr lang="en-US" sz="2800" b="1" dirty="0" err="1">
                <a:solidFill>
                  <a:srgbClr val="FFC000"/>
                </a:solidFill>
              </a:rPr>
              <a:t>mins</a:t>
            </a:r>
            <a:r>
              <a:rPr lang="en-US" sz="2800" b="1" dirty="0">
                <a:solidFill>
                  <a:srgbClr val="FFC000"/>
                </a:solidFill>
              </a:rPr>
              <a:t> the </a:t>
            </a:r>
          </a:p>
          <a:p>
            <a:pPr marL="609600" indent="-609600">
              <a:buFontTx/>
              <a:buNone/>
            </a:pPr>
            <a:r>
              <a:rPr lang="en-US" sz="2800" b="1" dirty="0">
                <a:solidFill>
                  <a:srgbClr val="FFC000"/>
                </a:solidFill>
              </a:rPr>
              <a:t>antigen is washed , the </a:t>
            </a:r>
          </a:p>
          <a:p>
            <a:pPr marL="609600" indent="-609600">
              <a:buFontTx/>
              <a:buNone/>
            </a:pPr>
            <a:r>
              <a:rPr lang="en-US" sz="2800" b="1" dirty="0">
                <a:solidFill>
                  <a:srgbClr val="FFC000"/>
                </a:solidFill>
              </a:rPr>
              <a:t>reaction is recorded.</a:t>
            </a:r>
          </a:p>
          <a:p>
            <a:pPr marL="609600" indent="-609600">
              <a:buFontTx/>
              <a:buNone/>
            </a:pPr>
            <a:endParaRPr lang="en-US" sz="2400" dirty="0"/>
          </a:p>
        </p:txBody>
      </p:sp>
      <p:sp>
        <p:nvSpPr>
          <p:cNvPr id="125957" name="Rectangle 5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en-US" sz="2400"/>
          </a:p>
        </p:txBody>
      </p:sp>
      <p:sp>
        <p:nvSpPr>
          <p:cNvPr id="1259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9552" y="-171400"/>
            <a:ext cx="7924800" cy="1143000"/>
          </a:xfrm>
        </p:spPr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Investigation</a:t>
            </a:r>
          </a:p>
        </p:txBody>
      </p:sp>
      <p:pic>
        <p:nvPicPr>
          <p:cNvPr id="125958" name="Picture 6" descr="pr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557339"/>
            <a:ext cx="4090987" cy="403190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196975"/>
            <a:ext cx="4038600" cy="5661025"/>
          </a:xfrm>
        </p:spPr>
        <p:txBody>
          <a:bodyPr>
            <a:noAutofit/>
          </a:bodyPr>
          <a:lstStyle/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800" b="1" u="sng" dirty="0">
                <a:solidFill>
                  <a:srgbClr val="FFC000"/>
                </a:solidFill>
              </a:rPr>
              <a:t>Prick test</a:t>
            </a:r>
            <a:r>
              <a:rPr lang="en-US" sz="2800" b="1" dirty="0">
                <a:solidFill>
                  <a:srgbClr val="FFC000"/>
                </a:solidFill>
              </a:rPr>
              <a:t> :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800" b="1" dirty="0">
                <a:solidFill>
                  <a:srgbClr val="FFC000"/>
                </a:solidFill>
              </a:rPr>
              <a:t>A positive test shows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800" b="1" dirty="0">
                <a:solidFill>
                  <a:srgbClr val="FFC000"/>
                </a:solidFill>
              </a:rPr>
              <a:t>urticarial reaction at site </a:t>
            </a:r>
            <a:r>
              <a:rPr lang="en-US" sz="2800" b="1" dirty="0" smtClean="0">
                <a:solidFill>
                  <a:srgbClr val="FFC000"/>
                </a:solidFill>
              </a:rPr>
              <a:t>of prick</a:t>
            </a:r>
            <a:r>
              <a:rPr lang="en-US" sz="2800" b="1" dirty="0">
                <a:solidFill>
                  <a:srgbClr val="FFC000"/>
                </a:solidFill>
              </a:rPr>
              <a:t>.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Detects immediate-type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en-US" sz="2800" b="1" dirty="0" err="1" smtClean="0">
                <a:solidFill>
                  <a:srgbClr val="FFC000"/>
                </a:solidFill>
              </a:rPr>
              <a:t>IgE</a:t>
            </a:r>
            <a:r>
              <a:rPr lang="en-US" sz="2800" b="1" dirty="0" smtClean="0">
                <a:solidFill>
                  <a:srgbClr val="FFC000"/>
                </a:solidFill>
              </a:rPr>
              <a:t> mediated reaction </a:t>
            </a:r>
            <a:endParaRPr lang="en-US" sz="2800" b="1" dirty="0">
              <a:solidFill>
                <a:srgbClr val="FFC000"/>
              </a:solidFill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Emergency </a:t>
            </a:r>
            <a:r>
              <a:rPr lang="en-US" sz="2800" b="1" dirty="0" err="1">
                <a:solidFill>
                  <a:srgbClr val="FFC000"/>
                </a:solidFill>
              </a:rPr>
              <a:t>theraputic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800" b="1" dirty="0">
                <a:solidFill>
                  <a:srgbClr val="FFC000"/>
                </a:solidFill>
              </a:rPr>
              <a:t>measures should be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800" b="1" dirty="0">
                <a:solidFill>
                  <a:srgbClr val="FFC000"/>
                </a:solidFill>
              </a:rPr>
              <a:t>available in case of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en-US" sz="2800" b="1" dirty="0">
                <a:solidFill>
                  <a:srgbClr val="FFC000"/>
                </a:solidFill>
              </a:rPr>
              <a:t>anaphylaxis.</a:t>
            </a:r>
          </a:p>
        </p:txBody>
      </p:sp>
      <p:sp>
        <p:nvSpPr>
          <p:cNvPr id="496644" name="Rectangle 4"/>
          <p:cNvSpPr>
            <a:spLocks noGrp="1" noChangeArrowheads="1"/>
          </p:cNvSpPr>
          <p:nvPr>
            <p:ph sz="quarter" idx="14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en-US" sz="2400" dirty="0"/>
          </a:p>
        </p:txBody>
      </p:sp>
      <p:sp>
        <p:nvSpPr>
          <p:cNvPr id="4966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9552" y="-243408"/>
            <a:ext cx="7924800" cy="1143000"/>
          </a:xfrm>
        </p:spPr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Investigation</a:t>
            </a:r>
          </a:p>
        </p:txBody>
      </p:sp>
      <p:pic>
        <p:nvPicPr>
          <p:cNvPr id="9" name="Picture 8" descr="prick test.bmp"/>
          <p:cNvPicPr>
            <a:picLocks noChangeAspect="1"/>
          </p:cNvPicPr>
          <p:nvPr/>
        </p:nvPicPr>
        <p:blipFill>
          <a:blip r:embed="rId2" cstate="print"/>
          <a:srcRect r="64175" b="69950"/>
          <a:stretch>
            <a:fillRect/>
          </a:stretch>
        </p:blipFill>
        <p:spPr>
          <a:xfrm>
            <a:off x="4716016" y="1484784"/>
            <a:ext cx="4032448" cy="417646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7" name="Rectangle 5"/>
          <p:cNvSpPr>
            <a:spLocks noGrp="1" noChangeArrowheads="1"/>
          </p:cNvSpPr>
          <p:nvPr>
            <p:ph sz="quarter" idx="13"/>
          </p:nvPr>
        </p:nvSpPr>
        <p:spPr>
          <a:xfrm>
            <a:off x="457200" y="1268413"/>
            <a:ext cx="4762500" cy="485775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 typeface="Batang" pitchFamily="18" charset="-127"/>
              <a:buNone/>
            </a:pPr>
            <a:endParaRPr lang="en-US" sz="2800" b="1" u="sng" dirty="0" smtClean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800" b="1" u="sng" dirty="0" smtClean="0">
                <a:solidFill>
                  <a:srgbClr val="FFC000"/>
                </a:solidFill>
              </a:rPr>
              <a:t>PATCH </a:t>
            </a:r>
            <a:r>
              <a:rPr lang="en-US" sz="2800" b="1" u="sng" dirty="0">
                <a:solidFill>
                  <a:srgbClr val="FFC000"/>
                </a:solidFill>
              </a:rPr>
              <a:t>SKIN TEST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Important in contact dermatitis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Select the most probable 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substance causing  dermatitis</a:t>
            </a: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endParaRPr lang="en-US" sz="2800" b="1" dirty="0" smtClean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Apply </a:t>
            </a:r>
            <a:r>
              <a:rPr lang="en-US" sz="2800" b="1" dirty="0">
                <a:solidFill>
                  <a:srgbClr val="FFC000"/>
                </a:solidFill>
              </a:rPr>
              <a:t>the test material over the </a:t>
            </a:r>
            <a:r>
              <a:rPr lang="en-US" sz="2800" b="1" dirty="0" smtClean="0">
                <a:solidFill>
                  <a:srgbClr val="FFC000"/>
                </a:solidFill>
              </a:rPr>
              <a:t>back</a:t>
            </a:r>
            <a:endParaRPr lang="en-US" sz="2800" b="1" dirty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endParaRPr lang="en-US" sz="2800" b="1" dirty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 Read after 48 &amp; 72 hr. </a:t>
            </a:r>
            <a:r>
              <a:rPr lang="en-US" sz="2800" b="1" dirty="0" smtClean="0">
                <a:solidFill>
                  <a:srgbClr val="FFC000"/>
                </a:solidFill>
              </a:rPr>
              <a:t>look for (</a:t>
            </a:r>
            <a:r>
              <a:rPr lang="en-US" sz="2800" b="1" dirty="0">
                <a:solidFill>
                  <a:srgbClr val="FFC000"/>
                </a:solidFill>
              </a:rPr>
              <a:t>erythema, edema, </a:t>
            </a:r>
            <a:r>
              <a:rPr lang="en-US" sz="2800" b="1" dirty="0" err="1">
                <a:solidFill>
                  <a:srgbClr val="FFC000"/>
                </a:solidFill>
              </a:rPr>
              <a:t>vesiculation</a:t>
            </a:r>
            <a:r>
              <a:rPr lang="en-US" sz="2800" b="1" dirty="0">
                <a:solidFill>
                  <a:srgbClr val="FFC000"/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sp>
        <p:nvSpPr>
          <p:cNvPr id="305158" name="Rectangle 6"/>
          <p:cNvSpPr>
            <a:spLocks noGrp="1" noChangeArrowheads="1"/>
          </p:cNvSpPr>
          <p:nvPr>
            <p:ph sz="quarter" idx="14"/>
          </p:nvPr>
        </p:nvSpPr>
        <p:spPr>
          <a:xfrm>
            <a:off x="5219700" y="1639888"/>
            <a:ext cx="3467100" cy="4525962"/>
          </a:xfrm>
        </p:spPr>
        <p:txBody>
          <a:bodyPr/>
          <a:lstStyle/>
          <a:p>
            <a:endParaRPr lang="en-US" sz="2400"/>
          </a:p>
        </p:txBody>
      </p:sp>
      <p:sp>
        <p:nvSpPr>
          <p:cNvPr id="30515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611560" y="0"/>
            <a:ext cx="7924800" cy="1143000"/>
          </a:xfrm>
        </p:spPr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Investigations</a:t>
            </a:r>
          </a:p>
        </p:txBody>
      </p:sp>
      <p:pic>
        <p:nvPicPr>
          <p:cNvPr id="305160" name="Picture 8" descr="pat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1628775"/>
            <a:ext cx="3455988" cy="396046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484784"/>
            <a:ext cx="4690864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800" b="1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Positive patch test showing  </a:t>
            </a:r>
          </a:p>
          <a:p>
            <a:pPr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erythema  and edema.</a:t>
            </a:r>
          </a:p>
          <a:p>
            <a:pPr>
              <a:buNone/>
            </a:pPr>
            <a:endParaRPr lang="en-US" sz="2800" b="1" dirty="0" smtClean="0">
              <a:solidFill>
                <a:srgbClr val="FFC000"/>
              </a:solidFill>
            </a:endParaRPr>
          </a:p>
          <a:p>
            <a:pPr>
              <a:buNone/>
            </a:pPr>
            <a:endParaRPr lang="en-US" sz="2800" b="1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In severe positive reaction </a:t>
            </a:r>
          </a:p>
          <a:p>
            <a:pPr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vesicles may be seen</a:t>
            </a:r>
            <a:endParaRPr lang="en-US" sz="2800" b="1" dirty="0">
              <a:solidFill>
                <a:srgbClr val="FFC000"/>
              </a:solidFill>
            </a:endParaRPr>
          </a:p>
        </p:txBody>
      </p:sp>
      <p:pic>
        <p:nvPicPr>
          <p:cNvPr id="5" name="Content Placeholder 4" descr="patch test.bmp"/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print"/>
          <a:srcRect l="231" r="72917" b="60494"/>
          <a:stretch/>
        </p:blipFill>
        <p:spPr>
          <a:xfrm>
            <a:off x="5292080" y="1285354"/>
            <a:ext cx="3024336" cy="3337198"/>
          </a:xfrm>
          <a:ln w="57150">
            <a:solidFill>
              <a:srgbClr val="C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Investigations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57200" y="1125538"/>
            <a:ext cx="5266928" cy="5732462"/>
          </a:xfrm>
        </p:spPr>
        <p:txBody>
          <a:bodyPr>
            <a:noAutofit/>
          </a:bodyPr>
          <a:lstStyle/>
          <a:p>
            <a:pPr>
              <a:buFont typeface="Batang" pitchFamily="18" charset="-127"/>
              <a:buNone/>
            </a:pPr>
            <a:endParaRPr lang="en-US" sz="2800" b="1" u="sng" dirty="0" smtClean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800" b="1" u="sng" dirty="0" smtClean="0">
                <a:solidFill>
                  <a:srgbClr val="FFC000"/>
                </a:solidFill>
              </a:rPr>
              <a:t>SKIN </a:t>
            </a:r>
            <a:r>
              <a:rPr lang="en-US" sz="2800" b="1" u="sng" dirty="0">
                <a:solidFill>
                  <a:srgbClr val="FFC000"/>
                </a:solidFill>
              </a:rPr>
              <a:t>PUNCH BIOPSY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Clean skin with alcohol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Infiltrate with 1-2% </a:t>
            </a:r>
            <a:endParaRPr lang="en-US" sz="2800" b="1" dirty="0" smtClean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xylocaine </a:t>
            </a:r>
            <a:r>
              <a:rPr lang="en-US" sz="2800" b="1" dirty="0">
                <a:solidFill>
                  <a:srgbClr val="FFC000"/>
                </a:solidFill>
              </a:rPr>
              <a:t>with adrenaline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Rotate 2-6 mm diameter </a:t>
            </a:r>
            <a:endParaRPr lang="en-US" sz="2800" b="1" dirty="0" smtClean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Punch </a:t>
            </a:r>
            <a:r>
              <a:rPr lang="en-US" sz="2800" b="1" dirty="0">
                <a:solidFill>
                  <a:srgbClr val="FFC000"/>
                </a:solidFill>
              </a:rPr>
              <a:t>into the </a:t>
            </a:r>
            <a:r>
              <a:rPr lang="en-US" sz="2800" b="1" dirty="0" smtClean="0">
                <a:solidFill>
                  <a:srgbClr val="FFC000"/>
                </a:solidFill>
              </a:rPr>
              <a:t>lesions</a:t>
            </a:r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7544" y="-459432"/>
            <a:ext cx="8229600" cy="1417638"/>
          </a:xfrm>
        </p:spPr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Investigatio</a:t>
            </a:r>
            <a:r>
              <a:rPr lang="en-US" b="1" dirty="0">
                <a:solidFill>
                  <a:srgbClr val="FFC000"/>
                </a:solidFill>
              </a:rPr>
              <a:t>n</a:t>
            </a:r>
          </a:p>
        </p:txBody>
      </p:sp>
      <p:pic>
        <p:nvPicPr>
          <p:cNvPr id="12290" name="Picture 2" descr="C:\Users\sony\Desktop\slides\LRI%20biopsy%20punch2[2]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68760"/>
            <a:ext cx="2880320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4106416" cy="4114800"/>
          </a:xfrm>
        </p:spPr>
        <p:txBody>
          <a:bodyPr>
            <a:normAutofit/>
          </a:bodyPr>
          <a:lstStyle/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Lift specimen and cut at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>
                <a:solidFill>
                  <a:srgbClr val="FFC000"/>
                </a:solidFill>
              </a:rPr>
              <a:t>base of lesion</a:t>
            </a: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Put </a:t>
            </a:r>
            <a:r>
              <a:rPr lang="en-US" sz="2800" b="1" dirty="0">
                <a:solidFill>
                  <a:srgbClr val="FFC000"/>
                </a:solidFill>
              </a:rPr>
              <a:t>in 10% formalin </a:t>
            </a: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“For </a:t>
            </a:r>
            <a:r>
              <a:rPr lang="en-US" sz="2800" b="1" dirty="0" err="1" smtClean="0">
                <a:solidFill>
                  <a:srgbClr val="FFC000"/>
                </a:solidFill>
              </a:rPr>
              <a:t>Immunoflourescence</a:t>
            </a:r>
            <a:endParaRPr lang="en-US" sz="2800" b="1" dirty="0">
              <a:solidFill>
                <a:srgbClr val="FFC000"/>
              </a:solidFill>
            </a:endParaRPr>
          </a:p>
          <a:p>
            <a:pPr>
              <a:buFont typeface="Batang" pitchFamily="18" charset="-127"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 Put in normal saline”</a:t>
            </a:r>
          </a:p>
          <a:p>
            <a:endParaRPr lang="x-non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Investigation</a:t>
            </a:r>
            <a:endParaRPr lang="x-none" b="1" u="sng" dirty="0">
              <a:solidFill>
                <a:srgbClr val="FFC000"/>
              </a:solidFill>
            </a:endParaRPr>
          </a:p>
        </p:txBody>
      </p:sp>
      <p:pic>
        <p:nvPicPr>
          <p:cNvPr id="13314" name="Picture 2" descr="C:\Users\sony\Desktop\slides\4453-4492-11690-25065[1]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00808"/>
            <a:ext cx="37338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sony\Desktop\slides\punch_biopsy_B-255x16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73016"/>
            <a:ext cx="367240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5051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4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8229600" cy="1052513"/>
          </a:xfrm>
        </p:spPr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Investigations</a:t>
            </a:r>
          </a:p>
        </p:txBody>
      </p:sp>
      <p:sp>
        <p:nvSpPr>
          <p:cNvPr id="307205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1" y="1268413"/>
            <a:ext cx="4716463" cy="48577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endParaRPr lang="en-US" sz="2800" b="1" u="sng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b="1" u="sng" dirty="0">
                <a:solidFill>
                  <a:srgbClr val="FFC000"/>
                </a:solidFill>
              </a:rPr>
              <a:t>Direct </a:t>
            </a:r>
            <a:r>
              <a:rPr lang="en-US" sz="2800" b="1" u="sng" dirty="0" smtClean="0">
                <a:solidFill>
                  <a:srgbClr val="FFC000"/>
                </a:solidFill>
              </a:rPr>
              <a:t>immunoflouresence DIF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Used  to diagnose </a:t>
            </a:r>
            <a:r>
              <a:rPr lang="en-US" sz="2800" b="1" dirty="0">
                <a:solidFill>
                  <a:srgbClr val="FFC000"/>
                </a:solidFill>
              </a:rPr>
              <a:t>autoimmune </a:t>
            </a:r>
            <a:r>
              <a:rPr lang="en-US" sz="2800" b="1" dirty="0" smtClean="0">
                <a:solidFill>
                  <a:srgbClr val="FFC000"/>
                </a:solidFill>
              </a:rPr>
              <a:t>diseases </a:t>
            </a:r>
            <a:r>
              <a:rPr lang="en-US" sz="2800" b="1" dirty="0">
                <a:solidFill>
                  <a:srgbClr val="FFC000"/>
                </a:solidFill>
              </a:rPr>
              <a:t>e.g.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800" b="1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b="1" dirty="0" err="1">
                <a:solidFill>
                  <a:srgbClr val="FFC000"/>
                </a:solidFill>
              </a:rPr>
              <a:t>PemphigusVulgaris</a:t>
            </a:r>
            <a:endParaRPr lang="en-US" sz="2800" b="1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b="1" dirty="0">
                <a:solidFill>
                  <a:srgbClr val="FFC000"/>
                </a:solidFill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800" b="1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b="1" dirty="0" err="1">
                <a:solidFill>
                  <a:srgbClr val="FFC000"/>
                </a:solidFill>
              </a:rPr>
              <a:t>Bullous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pemphigoid</a:t>
            </a:r>
            <a:endParaRPr lang="en-US" sz="2800" b="1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Tx/>
              <a:buChar char="-"/>
            </a:pPr>
            <a:endParaRPr lang="en-US" sz="2800" dirty="0"/>
          </a:p>
          <a:p>
            <a:pPr>
              <a:lnSpc>
                <a:spcPct val="80000"/>
              </a:lnSpc>
              <a:buFontTx/>
              <a:buChar char="-"/>
            </a:pPr>
            <a:endParaRPr lang="en-US" sz="2000" dirty="0"/>
          </a:p>
          <a:p>
            <a:pPr>
              <a:lnSpc>
                <a:spcPct val="80000"/>
              </a:lnSpc>
              <a:buFontTx/>
              <a:buNone/>
            </a:pPr>
            <a:endParaRPr lang="en-US" sz="2000" dirty="0"/>
          </a:p>
        </p:txBody>
      </p:sp>
      <p:pic>
        <p:nvPicPr>
          <p:cNvPr id="307207" name="Picture 7" descr="direc 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628775"/>
            <a:ext cx="3959225" cy="396046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8229600" cy="1052513"/>
          </a:xfrm>
        </p:spPr>
        <p:txBody>
          <a:bodyPr/>
          <a:lstStyle/>
          <a:p>
            <a:r>
              <a:rPr lang="en-US" b="1" u="sng" dirty="0">
                <a:solidFill>
                  <a:srgbClr val="FFC000"/>
                </a:solidFill>
              </a:rPr>
              <a:t>Investigations</a:t>
            </a:r>
          </a:p>
        </p:txBody>
      </p:sp>
      <p:sp>
        <p:nvSpPr>
          <p:cNvPr id="50073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268413"/>
            <a:ext cx="5508104" cy="4784725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sz="2800" u="sng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b="1" u="sng" dirty="0">
                <a:solidFill>
                  <a:srgbClr val="FFC000"/>
                </a:solidFill>
              </a:rPr>
              <a:t>Direct </a:t>
            </a:r>
            <a:r>
              <a:rPr lang="en-US" sz="2800" b="1" u="sng" dirty="0" smtClean="0">
                <a:solidFill>
                  <a:srgbClr val="FFC000"/>
                </a:solidFill>
              </a:rPr>
              <a:t>immunoflouresence ( DIF)</a:t>
            </a:r>
            <a:endParaRPr lang="en-US" sz="2800" b="1" u="sng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Tx/>
              <a:buChar char="-"/>
            </a:pPr>
            <a:endParaRPr lang="en-US" sz="2800" b="1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b="1" dirty="0">
                <a:solidFill>
                  <a:srgbClr val="FFC000"/>
                </a:solidFill>
              </a:rPr>
              <a:t>Detects </a:t>
            </a:r>
            <a:r>
              <a:rPr lang="en-US" sz="2800" b="1" dirty="0" smtClean="0">
                <a:solidFill>
                  <a:srgbClr val="FFC000"/>
                </a:solidFill>
              </a:rPr>
              <a:t>immunoglobulin</a:t>
            </a:r>
            <a:endParaRPr lang="en-US" sz="2800" b="1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b="1" dirty="0">
                <a:solidFill>
                  <a:srgbClr val="FFC000"/>
                </a:solidFill>
              </a:rPr>
              <a:t>and complement  </a:t>
            </a:r>
            <a:r>
              <a:rPr lang="en-US" sz="2800" b="1" dirty="0" smtClean="0">
                <a:solidFill>
                  <a:srgbClr val="FFC000"/>
                </a:solidFill>
              </a:rPr>
              <a:t>deposits  </a:t>
            </a:r>
            <a:endParaRPr lang="en-US" sz="2800" b="1" dirty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b="1" dirty="0">
                <a:solidFill>
                  <a:srgbClr val="FFC000"/>
                </a:solidFill>
              </a:rPr>
              <a:t>in skin</a:t>
            </a:r>
            <a:r>
              <a:rPr lang="en-US" sz="2000" b="1" dirty="0">
                <a:solidFill>
                  <a:srgbClr val="FFC000"/>
                </a:solidFill>
              </a:rPr>
              <a:t>.</a:t>
            </a:r>
          </a:p>
          <a:p>
            <a:pPr>
              <a:lnSpc>
                <a:spcPct val="80000"/>
              </a:lnSpc>
              <a:buFontTx/>
              <a:buChar char="-"/>
            </a:pPr>
            <a:endParaRPr lang="en-US" sz="2000" dirty="0"/>
          </a:p>
          <a:p>
            <a:pPr>
              <a:lnSpc>
                <a:spcPct val="80000"/>
              </a:lnSpc>
              <a:buFontTx/>
              <a:buChar char="-"/>
            </a:pPr>
            <a:endParaRPr lang="en-US" sz="2000" dirty="0"/>
          </a:p>
          <a:p>
            <a:pPr>
              <a:lnSpc>
                <a:spcPct val="80000"/>
              </a:lnSpc>
              <a:buFontTx/>
              <a:buNone/>
            </a:pPr>
            <a:endParaRPr lang="en-US" sz="2000" dirty="0"/>
          </a:p>
        </p:txBody>
      </p:sp>
      <p:pic>
        <p:nvPicPr>
          <p:cNvPr id="6" name="Picture 5" descr="direct if.bmp"/>
          <p:cNvPicPr>
            <a:picLocks noChangeAspect="1"/>
          </p:cNvPicPr>
          <p:nvPr/>
        </p:nvPicPr>
        <p:blipFill>
          <a:blip r:embed="rId2" cstate="print"/>
          <a:srcRect r="88587" b="72050"/>
          <a:stretch>
            <a:fillRect/>
          </a:stretch>
        </p:blipFill>
        <p:spPr>
          <a:xfrm>
            <a:off x="5508104" y="908720"/>
            <a:ext cx="3168352" cy="496855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ngsuh" pitchFamily="18" charset="-127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ngsuh" pitchFamily="18" charset="-127"/>
            <a:cs typeface="Arial" pitchFamily="34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ngsuh" pitchFamily="18" charset="-127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ngsuh" pitchFamily="18" charset="-127"/>
            <a:cs typeface="Arial" pitchFamily="34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ngsuh" pitchFamily="18" charset="-127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ngsuh" pitchFamily="18" charset="-127"/>
            <a:cs typeface="Arial" pitchFamily="34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ngsuh" pitchFamily="18" charset="-127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ngsuh" pitchFamily="18" charset="-127"/>
            <a:cs typeface="Arial" pitchFamily="34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ngsuh" pitchFamily="18" charset="-127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ngsuh" pitchFamily="18" charset="-127"/>
            <a:cs typeface="Arial" pitchFamily="34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13281</TotalTime>
  <Words>2582</Words>
  <Application>Microsoft Office PowerPoint</Application>
  <PresentationFormat>On-screen Show (4:3)</PresentationFormat>
  <Paragraphs>762</Paragraphs>
  <Slides>124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124</vt:i4>
      </vt:variant>
    </vt:vector>
  </HeadingPairs>
  <TitlesOfParts>
    <vt:vector size="130" baseType="lpstr">
      <vt:lpstr>1_Stream</vt:lpstr>
      <vt:lpstr>2_Stream</vt:lpstr>
      <vt:lpstr>3_Stream</vt:lpstr>
      <vt:lpstr>4_Stream</vt:lpstr>
      <vt:lpstr>5_Stream</vt:lpstr>
      <vt:lpstr>Horizon</vt:lpstr>
      <vt:lpstr>INTRODUCTION TO DERMATOLOGY</vt:lpstr>
      <vt:lpstr>Lecture outlines</vt:lpstr>
      <vt:lpstr>Introduction to dermatology</vt:lpstr>
      <vt:lpstr>Introduction to dermatology</vt:lpstr>
      <vt:lpstr>Slide 5</vt:lpstr>
      <vt:lpstr>Skin Structure </vt:lpstr>
      <vt:lpstr>Skin Structure </vt:lpstr>
      <vt:lpstr>Skin Structure</vt:lpstr>
      <vt:lpstr>Skin Structure</vt:lpstr>
      <vt:lpstr>Skin Structure</vt:lpstr>
      <vt:lpstr>Skin Structure</vt:lpstr>
      <vt:lpstr>Skin Structure</vt:lpstr>
      <vt:lpstr>Skin Structure</vt:lpstr>
      <vt:lpstr>Basement membrane  </vt:lpstr>
      <vt:lpstr>Skin Structure</vt:lpstr>
      <vt:lpstr>Skin structure</vt:lpstr>
      <vt:lpstr>Skin Structure </vt:lpstr>
      <vt:lpstr>Skin structure</vt:lpstr>
      <vt:lpstr>Skin Structure  </vt:lpstr>
      <vt:lpstr>Skin structure</vt:lpstr>
      <vt:lpstr>Skin Structure </vt:lpstr>
      <vt:lpstr>Skin appendages</vt:lpstr>
      <vt:lpstr>Skin appendages</vt:lpstr>
      <vt:lpstr>Skin appendages</vt:lpstr>
      <vt:lpstr>Skin appendages</vt:lpstr>
      <vt:lpstr>Skin appendages</vt:lpstr>
      <vt:lpstr>Skin appendages</vt:lpstr>
      <vt:lpstr>Skin Appendages</vt:lpstr>
      <vt:lpstr>Skin appendages:</vt:lpstr>
      <vt:lpstr>Skin appendages:</vt:lpstr>
      <vt:lpstr>Cornification (keratinization)</vt:lpstr>
      <vt:lpstr>Cornification (keratinization)</vt:lpstr>
      <vt:lpstr>Lecture Outlines</vt:lpstr>
      <vt:lpstr>Approach to Dermatology Patient</vt:lpstr>
      <vt:lpstr>Approach to Dermatology Patient</vt:lpstr>
      <vt:lpstr>Approach to Dermatology Patient</vt:lpstr>
      <vt:lpstr>Approach to dermatology patient</vt:lpstr>
      <vt:lpstr>Examination</vt:lpstr>
      <vt:lpstr>Examination:</vt:lpstr>
      <vt:lpstr>Distribution </vt:lpstr>
      <vt:lpstr>Distribution  </vt:lpstr>
      <vt:lpstr>Configuration</vt:lpstr>
      <vt:lpstr>Configuration</vt:lpstr>
      <vt:lpstr>Configuration</vt:lpstr>
      <vt:lpstr>Configuration </vt:lpstr>
      <vt:lpstr>Configuration</vt:lpstr>
      <vt:lpstr>Configuration </vt:lpstr>
      <vt:lpstr>Lecture outlines</vt:lpstr>
      <vt:lpstr>Morphology </vt:lpstr>
      <vt:lpstr>Morphology</vt:lpstr>
      <vt:lpstr>Morphology</vt:lpstr>
      <vt:lpstr>Primary Skin Lesions</vt:lpstr>
      <vt:lpstr>Primary lesions</vt:lpstr>
      <vt:lpstr>Primary Skin Lesions</vt:lpstr>
      <vt:lpstr>Primary Skin Lesion</vt:lpstr>
      <vt:lpstr>      Primary Skin Lesions</vt:lpstr>
      <vt:lpstr>       Primary Skin Lesions</vt:lpstr>
      <vt:lpstr>Primary Skin Lesions</vt:lpstr>
      <vt:lpstr>Primary Skin Lesions</vt:lpstr>
      <vt:lpstr>Primary Skin Lesions</vt:lpstr>
      <vt:lpstr>Primary Skin Lesion</vt:lpstr>
      <vt:lpstr>Primary Skin Lesions</vt:lpstr>
      <vt:lpstr>      Secondary Skin Lesions</vt:lpstr>
      <vt:lpstr>Secondary Skin Lesion</vt:lpstr>
      <vt:lpstr>         Secondary Skin Lesions</vt:lpstr>
      <vt:lpstr>Secondary Skin Lesions</vt:lpstr>
      <vt:lpstr>Secondary Skin Lesions</vt:lpstr>
      <vt:lpstr>Secondary Skin Lesion</vt:lpstr>
      <vt:lpstr>Slide 69</vt:lpstr>
      <vt:lpstr>Secondary Skin Lesions</vt:lpstr>
      <vt:lpstr>Secondary Skin Lesions</vt:lpstr>
      <vt:lpstr>Specialized Terminology</vt:lpstr>
      <vt:lpstr>Quiz</vt:lpstr>
      <vt:lpstr>   Quiz</vt:lpstr>
      <vt:lpstr>Quiz</vt:lpstr>
      <vt:lpstr>Quiz</vt:lpstr>
      <vt:lpstr>Quiz</vt:lpstr>
      <vt:lpstr>Quiz</vt:lpstr>
      <vt:lpstr>Quiz</vt:lpstr>
      <vt:lpstr>Quiz</vt:lpstr>
      <vt:lpstr>Lecture Outlines</vt:lpstr>
      <vt:lpstr>Important Sign in Dermatology:</vt:lpstr>
      <vt:lpstr>Important Signs in Dermatology</vt:lpstr>
      <vt:lpstr>Important Sign in Dermatology:</vt:lpstr>
      <vt:lpstr>Important Signs in Dermatology</vt:lpstr>
      <vt:lpstr>Investigations</vt:lpstr>
      <vt:lpstr>Investigations</vt:lpstr>
      <vt:lpstr>Investigation:</vt:lpstr>
      <vt:lpstr>Investigation:</vt:lpstr>
      <vt:lpstr>Investigation:</vt:lpstr>
      <vt:lpstr>Investigation:</vt:lpstr>
      <vt:lpstr>Investigation</vt:lpstr>
      <vt:lpstr>Investigation</vt:lpstr>
      <vt:lpstr>Investigations</vt:lpstr>
      <vt:lpstr>Investigations</vt:lpstr>
      <vt:lpstr>Investigation</vt:lpstr>
      <vt:lpstr>Investigation</vt:lpstr>
      <vt:lpstr>Investigations</vt:lpstr>
      <vt:lpstr>Investigations</vt:lpstr>
      <vt:lpstr>Investigations</vt:lpstr>
      <vt:lpstr>Investigation:</vt:lpstr>
      <vt:lpstr>Lecture Outlines</vt:lpstr>
      <vt:lpstr> Topical Therapy</vt:lpstr>
      <vt:lpstr> Topical Therapy</vt:lpstr>
      <vt:lpstr>Topical Therapy</vt:lpstr>
      <vt:lpstr>Topical therapy </vt:lpstr>
      <vt:lpstr>Topical therapy</vt:lpstr>
      <vt:lpstr>Topical Therapy            </vt:lpstr>
      <vt:lpstr>Topical Therapy</vt:lpstr>
      <vt:lpstr>Topical Therapy</vt:lpstr>
      <vt:lpstr>How much to use?</vt:lpstr>
      <vt:lpstr>Finger Tip Unit 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</vt:vector>
  </TitlesOfParts>
  <Company>K.K.H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Dermatology</dc:title>
  <dc:creator>K.K.H</dc:creator>
  <cp:lastModifiedBy>EVA</cp:lastModifiedBy>
  <cp:revision>333</cp:revision>
  <dcterms:created xsi:type="dcterms:W3CDTF">2005-11-08T05:12:07Z</dcterms:created>
  <dcterms:modified xsi:type="dcterms:W3CDTF">2014-09-03T06:32:05Z</dcterms:modified>
</cp:coreProperties>
</file>