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78" r:id="rId2"/>
    <p:sldId id="473" r:id="rId3"/>
    <p:sldId id="428" r:id="rId4"/>
    <p:sldId id="429" r:id="rId5"/>
    <p:sldId id="480" r:id="rId6"/>
    <p:sldId id="479" r:id="rId7"/>
    <p:sldId id="474" r:id="rId8"/>
    <p:sldId id="430" r:id="rId9"/>
    <p:sldId id="432" r:id="rId10"/>
    <p:sldId id="434" r:id="rId11"/>
    <p:sldId id="435" r:id="rId12"/>
    <p:sldId id="438" r:id="rId13"/>
    <p:sldId id="439" r:id="rId14"/>
    <p:sldId id="441" r:id="rId15"/>
    <p:sldId id="447" r:id="rId16"/>
    <p:sldId id="448" r:id="rId17"/>
    <p:sldId id="450" r:id="rId18"/>
    <p:sldId id="451" r:id="rId19"/>
    <p:sldId id="452" r:id="rId20"/>
    <p:sldId id="453" r:id="rId21"/>
    <p:sldId id="454" r:id="rId22"/>
    <p:sldId id="456" r:id="rId23"/>
    <p:sldId id="457" r:id="rId24"/>
    <p:sldId id="475" r:id="rId25"/>
    <p:sldId id="460" r:id="rId26"/>
    <p:sldId id="461" r:id="rId27"/>
    <p:sldId id="462" r:id="rId28"/>
    <p:sldId id="476" r:id="rId29"/>
    <p:sldId id="463" r:id="rId30"/>
    <p:sldId id="477" r:id="rId31"/>
    <p:sldId id="360" r:id="rId32"/>
    <p:sldId id="470" r:id="rId33"/>
    <p:sldId id="381" r:id="rId34"/>
    <p:sldId id="387" r:id="rId35"/>
    <p:sldId id="406" r:id="rId36"/>
    <p:sldId id="407" r:id="rId37"/>
    <p:sldId id="408" r:id="rId38"/>
    <p:sldId id="417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800000"/>
    <a:srgbClr val="FFFF99"/>
    <a:srgbClr val="CC3300"/>
    <a:srgbClr val="FF0000"/>
    <a:srgbClr val="66FFFF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46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3B8346-DB76-436C-80A3-EDE87591A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C9D4D-E8CF-4216-930E-4E75D832B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03262-6F0D-48D7-A65B-097510132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3217-AF3E-48C1-A483-47FB0946A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56BD01-B936-4A76-9E15-E34A1461E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FF83D-7162-4F67-B766-332C8B1D2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05A60-E24A-4688-970D-FE135BB9E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3A833-3FBE-4EF9-8E0B-525E3D13F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A9D6-B987-47CD-A501-0AC09E3EF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DBFB-6D57-4ACA-B843-6AE915B1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357A-65E7-41CA-A7F6-75C699169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21C4-304E-46AD-8334-1EC8ED520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7A524-B0E5-4952-BFC4-2E6EDD51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3BF68-180F-450D-A85D-AD20E1CF7F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78989-0E43-4AFC-8409-B1ED85B0847B}" type="slidenum">
              <a:rPr lang="ar-SA" smtClean="0"/>
              <a:pPr/>
              <a:t>1</a:t>
            </a:fld>
            <a:endParaRPr lang="en-US" dirty="0" smtClean="0"/>
          </a:p>
        </p:txBody>
      </p:sp>
      <p:pic>
        <p:nvPicPr>
          <p:cNvPr id="5123" name="Picture 3" descr="MAKK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12813"/>
            <a:ext cx="7772400" cy="208414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Hair and Pigmentary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Arial" charset="0"/>
              </a:rPr>
              <a:t>Alopecia and </a:t>
            </a:r>
            <a:r>
              <a:rPr lang="en-US" sz="3600" b="1" kern="0" dirty="0" err="1" smtClean="0">
                <a:solidFill>
                  <a:schemeClr val="bg1"/>
                </a:solidFill>
                <a:latin typeface="Bookman Old Style" pitchFamily="18" charset="0"/>
                <a:ea typeface="+mj-ea"/>
                <a:cs typeface="Arial" charset="0"/>
              </a:rPr>
              <a:t>Vitiligo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293096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ABDULMAJEED ALAJLAN, MD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ASSOCIATE PROFESSOR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DERMATOLOGY DEPT.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HAIR TRANSPLANT SURGERY</a:t>
            </a:r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HEAD OF LASER AND PHOTOTHERAPY UNIT </a:t>
            </a:r>
            <a:endParaRPr lang="en-US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09600" y="2214563"/>
            <a:ext cx="7696200" cy="1747837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800000"/>
                </a:solidFill>
              </a:rPr>
              <a:t>Androgenetic Alopecia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(Male and Female Pattern Hair Loss)</a:t>
            </a:r>
            <a:endParaRPr lang="en-US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C:\Documents and Settings\Admin\Desktop\Hair\صور لمقالة أكثر المصابين بفقدان الشعر لا يحتاجون إلى زراعة\Stages of Hair 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381000"/>
            <a:ext cx="4181475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Female Pattern Alopecia</a:t>
            </a:r>
          </a:p>
        </p:txBody>
      </p:sp>
      <p:pic>
        <p:nvPicPr>
          <p:cNvPr id="194570" name="Picture 10" descr="C:\Documents and Settings\Admin\Desktop\Hair\صور لمقالة أكثر المصابين بفقدان الشعر لا يحتاجون إلى زراعة\Women 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565775" cy="2997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981200" y="4343400"/>
            <a:ext cx="2438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96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352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Androgenetic Alopecia affects up to 50% of males and 40% of females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Autosomal dominant with variable penetrance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85% : +ve family history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Role of androgens in the pathogenesis</a:t>
            </a:r>
          </a:p>
        </p:txBody>
      </p:sp>
      <p:sp>
        <p:nvSpPr>
          <p:cNvPr id="195588" name="Rectangle 1028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Androgenetic Alopecia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2819400" y="3810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5 ALPHA Reductase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2819400" y="24384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Testosterone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2819400" y="4486275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DihydorTestosterone (Active)</a:t>
            </a: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auto">
          <a:xfrm>
            <a:off x="4114800" y="914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4114800" y="29718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3124200" y="685800"/>
            <a:ext cx="2438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06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4800600" y="1295400"/>
            <a:ext cx="3200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Fenastride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 autoUpdateAnimBg="0"/>
      <p:bldP spid="197646" grpId="0" animBg="1" autoUpdateAnimBg="0"/>
      <p:bldP spid="197647" grpId="0" animBg="1" autoUpdateAnimBg="0"/>
      <p:bldP spid="197648" grpId="0" animBg="1"/>
      <p:bldP spid="197649" grpId="0" animBg="1"/>
      <p:bldP spid="197651" grpId="0" autoUpdateAnimBg="0"/>
      <p:bldP spid="1976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C:\Documents and Settings\Admin\My Documents\Alajlan\Undergraduate cours\Lectures\Photo for Alopecia and vitiligo\Hair and Minoxidi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0900"/>
            <a:ext cx="3962400" cy="2635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79" name="Picture 3" descr="C:\Documents and Settings\Admin\My Documents\Alajlan\Undergraduate cours\Lectures\Photo for Alopecia and vitiligo\50621-D-Minoxidil Hypertrichosi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01700"/>
            <a:ext cx="3886200" cy="25844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80" name="Picture 4" descr="C:\Documents and Settings\Admin\My Documents\Alajlan\Undergraduate cours\Lectures\Photo for Alopecia and vitiligo\Minixodil Allergy patch test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95700"/>
            <a:ext cx="3810000" cy="25336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81" name="Picture 5" descr="C:\Documents and Settings\Admin\My Documents\Alajlan\Undergraduate cours\Lectures\Photo for Alopecia and vitiligo\Minixodil Allergy patch test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19500"/>
            <a:ext cx="3810000" cy="25336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514600" y="76200"/>
            <a:ext cx="4114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Minoxidil 2% and 5%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19800" y="6200477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C:\Documents and Settings\Admin\Desktop\Hair\June 2004 Hair Transplant-1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5268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3657600" cy="2057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>
                <a:solidFill>
                  <a:srgbClr val="800000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6600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Alopecia Areata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 descr="C:\Documents and Settings\Admin\My Documents\Alajlan\Undergraduate cours\Lectures\Photo for Alopecia and vitiligo\AA in MPH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086600" cy="47101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27432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Alopecia Areata affects up to 2%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30%: +ve Family history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75% : Self recovery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Role of immune system in the pathogenesis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</a:rPr>
              <a:t>Alopecia Areata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9073008" cy="547260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400" b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Objectives</a:t>
            </a:r>
            <a:endParaRPr lang="en-US" sz="3600" b="1" dirty="0" smtClean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anatomy and physiology of hair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recognize the primary presentation of main types of hair loss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understand the possible pathogenesis of each type.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scheme of managements lines </a:t>
            </a:r>
          </a:p>
          <a:p>
            <a:pPr eaLnBrk="1" hangingPunct="1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 descr="C:\Documents and Settings\Admin\My Documents\Alajlan\Undergraduate cours\Lectures\Photo for Alopecia and vitiligo\6)A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239000" cy="48117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9924" name="Picture 4" descr="C:\Documents and Settings\Admin\My Documents\Alajlan\Undergraduate cours\Lectures\Photo for Alopecia and vitiligo\severe AA with nail chan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239000" cy="481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C:\Documents and Settings\Admin\My Documents\Alajlan\Undergraduate cours\Lectures\Photo for Alopecia and vitiligo\2-Scaring alopecia Vancouver(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82000" cy="55737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066800" y="2657475"/>
            <a:ext cx="7465640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 dirty="0"/>
              <a:t>Treatment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 b="1" dirty="0" smtClean="0">
                <a:solidFill>
                  <a:srgbClr val="CC0000"/>
                </a:solidFill>
              </a:rPr>
              <a:t>… No Rx and wait for spontaneous recovery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1027" descr="C:\Documents and Settings\Admin\My Documents\Alajlan\Undergraduate cours\Lectures\Photo for Alopecia and vitiligo\Triamcino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43400" cy="28876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4020" name="Picture 1028" descr="C:\Documents and Settings\Admin\My Documents\Alajlan\Undergraduate cours\Lectures\Photo for Alopecia and vitiligo\regrowth of A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104" y="388938"/>
            <a:ext cx="4343400" cy="2887662"/>
          </a:xfrm>
          <a:prstGeom prst="rect">
            <a:avLst/>
          </a:prstGeom>
          <a:noFill/>
        </p:spPr>
      </p:pic>
      <p:pic>
        <p:nvPicPr>
          <p:cNvPr id="214021" name="Picture 1029" descr="C:\Documents and Settings\Admin\My Documents\Alajlan\Undergraduate cours\Lectures\Photo for Alopecia and vitiligo\4) AA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04" y="3352800"/>
            <a:ext cx="4343400" cy="28860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60648"/>
            <a:ext cx="4860032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 dirty="0"/>
              <a:t>Treatment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C0000"/>
                </a:solidFill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</a:rPr>
              <a:t>Intralesional</a:t>
            </a:r>
            <a:r>
              <a:rPr lang="en-US" sz="2800" b="1" dirty="0" smtClean="0">
                <a:solidFill>
                  <a:srgbClr val="CC0000"/>
                </a:solidFill>
              </a:rPr>
              <a:t> corticosteroid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C:\Documents and Settings\Admin\My Documents\Alajlan\Undergraduate cours\Lectures\Photo for Alopecia and vitiligo\DPCP(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86800" cy="57721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5029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Skin Sensitizers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Immune modulating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6096000" cy="565785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800000"/>
                </a:solidFill>
              </a:rPr>
              <a:t>Other Rx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3-Topical </a:t>
            </a:r>
            <a:r>
              <a:rPr lang="en-US" sz="2800" b="1" dirty="0"/>
              <a:t>steroids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</a:rPr>
              <a:t>4-Systemic </a:t>
            </a:r>
            <a:r>
              <a:rPr lang="en-US" sz="2800" b="1" dirty="0">
                <a:solidFill>
                  <a:srgbClr val="000099"/>
                </a:solidFill>
              </a:rPr>
              <a:t>Steroids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5- </a:t>
            </a:r>
            <a:r>
              <a:rPr lang="en-US" sz="2800" b="1" dirty="0" err="1"/>
              <a:t>Cytotoxic</a:t>
            </a:r>
            <a:r>
              <a:rPr lang="en-US" sz="2800" b="1" dirty="0"/>
              <a:t> Rx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6- </a:t>
            </a:r>
            <a:r>
              <a:rPr lang="en-US" sz="2800" b="1" dirty="0"/>
              <a:t>Phototherapy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7-Minoxidil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4400" b="1" dirty="0"/>
              <a:t> </a:t>
            </a:r>
            <a:r>
              <a:rPr lang="en-US" sz="4800" b="1" dirty="0">
                <a:solidFill>
                  <a:srgbClr val="800000"/>
                </a:solidFill>
              </a:rPr>
              <a:t>Hair Transplant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505200" y="4311650"/>
            <a:ext cx="2438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06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nimBg="1" autoUpdateAnimBg="0"/>
      <p:bldP spid="21709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458200" cy="2209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3-Anagen </a:t>
            </a:r>
            <a:r>
              <a:rPr lang="en-US" sz="5400" b="1" dirty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effluvium </a:t>
            </a:r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</a:br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4-Telogen </a:t>
            </a:r>
            <a:r>
              <a:rPr lang="en-US" sz="5400" b="1" dirty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effluvium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types of hair fall diseases: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19800" cy="1066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Anagen effluvium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077200" cy="27432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Always related </a:t>
            </a:r>
            <a:r>
              <a:rPr lang="en-US" b="1" dirty="0" err="1">
                <a:solidFill>
                  <a:srgbClr val="000099"/>
                </a:solidFill>
              </a:rPr>
              <a:t>cytotoxic</a:t>
            </a:r>
            <a:r>
              <a:rPr lang="en-US" b="1" dirty="0">
                <a:solidFill>
                  <a:srgbClr val="000099"/>
                </a:solidFill>
              </a:rPr>
              <a:t> chemotherapy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Acute  and severe alopecia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Mostly reversible but not always</a:t>
            </a:r>
          </a:p>
          <a:p>
            <a:pPr>
              <a:buClr>
                <a:srgbClr val="0033CC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Could it be preventable?</a:t>
            </a:r>
          </a:p>
        </p:txBody>
      </p:sp>
      <p:pic>
        <p:nvPicPr>
          <p:cNvPr id="219143" name="Picture 7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95725"/>
            <a:ext cx="3657600" cy="29622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19800" cy="1066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Anagen effluvium</a:t>
            </a:r>
          </a:p>
        </p:txBody>
      </p:sp>
      <p:pic>
        <p:nvPicPr>
          <p:cNvPr id="219141" name="Picture 5" descr="C:\Documents and Settings\Admin\My Documents\Alajlan\Undergraduate cours\Lectures\Photo for Alopecia and vitiligo\Alopecia and Lupus(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7086600" cy="4711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019800" cy="21336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algn="l"/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  Telogen effluvium</a:t>
            </a:r>
            <a:b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</a:br>
            <a:r>
              <a:rPr lang="en-US" sz="2800" b="1">
                <a:solidFill>
                  <a:srgbClr val="000099"/>
                </a:solidFill>
              </a:rPr>
              <a:t>Chronic alopecia </a:t>
            </a:r>
            <a:br>
              <a:rPr lang="en-US" sz="2800" b="1">
                <a:solidFill>
                  <a:srgbClr val="000099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Anemia with chronic disease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2420888"/>
            <a:ext cx="5715000" cy="411480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Common and None specific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Additional cause: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drugs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Weight loss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Acute blood loss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General </a:t>
            </a:r>
            <a:r>
              <a:rPr lang="en-US" b="1" dirty="0" err="1">
                <a:solidFill>
                  <a:srgbClr val="000099"/>
                </a:solidFill>
              </a:rPr>
              <a:t>anasthesia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Low iron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Stress?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Reversible (…become chronic)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Could it be preventable?</a:t>
            </a:r>
          </a:p>
        </p:txBody>
      </p:sp>
      <p:pic>
        <p:nvPicPr>
          <p:cNvPr id="220168" name="Picture 8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95725"/>
            <a:ext cx="3657600" cy="29622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rgbClr val="66FFCC"/>
            </a:solidFill>
          </a:ln>
        </p:spPr>
        <p:txBody>
          <a:bodyPr/>
          <a:lstStyle/>
          <a:p>
            <a:r>
              <a:rPr lang="en-US" sz="66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Alopecia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48006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Scaring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8382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None Scaring</a:t>
            </a: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23622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60198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E:\Document\Fuji Laptop\Patients photos\case reports\DSC_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60127"/>
            <a:ext cx="3456384" cy="2297873"/>
          </a:xfrm>
          <a:prstGeom prst="rect">
            <a:avLst/>
          </a:prstGeom>
          <a:noFill/>
        </p:spPr>
      </p:pic>
      <p:pic>
        <p:nvPicPr>
          <p:cNvPr id="12" name="Picture 5" descr="C:\Documents and Settings\Admin\My Documents\Alajlan\Undergraduate cours\Lectures\Photo for Alopecia and vitiligo\Alopecia and Lupus(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59938"/>
            <a:ext cx="3456384" cy="22980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371600" y="4629546"/>
            <a:ext cx="6400800" cy="2255838"/>
            <a:chOff x="864" y="2352"/>
            <a:chExt cx="4032" cy="1421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64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sz="14200" dirty="0" smtClean="0">
                  <a:solidFill>
                    <a:schemeClr val="bg1"/>
                  </a:solidFill>
                </a:rPr>
                <a:t>.</a:t>
              </a:r>
              <a:endParaRPr lang="en-US" sz="14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360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4200" dirty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C:\Documents and Settings\Admin\Desktop\Hair\DSC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400" cy="5421313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72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Vitiligo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9145016" cy="547260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Objectives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anatomy and physiology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melanocytes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recognize the primary presentation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vitiligo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understand the possible pathogenesis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vitiligo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scheme of managements lines </a:t>
            </a:r>
          </a:p>
          <a:p>
            <a:pPr eaLnBrk="1" hangingPunct="1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2" name="Picture 16" descr="C:\Documents and Settings\Admin\My Documents\Alajlan\Undergraduate cours\Lectures\Photo for Alopecia and vitiligo\Before Treatment T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808662" cy="5867400"/>
          </a:xfrm>
          <a:prstGeom prst="rect">
            <a:avLst/>
          </a:prstGeom>
          <a:noFill/>
        </p:spPr>
      </p:pic>
      <p:pic>
        <p:nvPicPr>
          <p:cNvPr id="10" name="Picture 15" descr="C:\Documents and Settings\Admin\My Documents\Back up folder\vitiligo\pictures for paper\Resized and flip vitiligo %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4262438" cy="6324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endParaRPr lang="en-US" b="1"/>
          </a:p>
        </p:txBody>
      </p:sp>
      <p:pic>
        <p:nvPicPr>
          <p:cNvPr id="138249" name="Picture 9" descr="D:\Bolognia\images\2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8213"/>
            <a:ext cx="5076056" cy="43297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 smtClean="0"/>
              <a:t>Definition: it is an autoimmune disease results in a well defined </a:t>
            </a:r>
            <a:r>
              <a:rPr lang="en-US" b="1" dirty="0" err="1" smtClean="0"/>
              <a:t>depigmented</a:t>
            </a:r>
            <a:r>
              <a:rPr lang="en-US" b="1" dirty="0" smtClean="0"/>
              <a:t> (complete loss of melanin) </a:t>
            </a:r>
            <a:r>
              <a:rPr lang="en-US" b="1" dirty="0" err="1" smtClean="0"/>
              <a:t>macules</a:t>
            </a:r>
            <a:r>
              <a:rPr lang="en-US" b="1" dirty="0" smtClean="0"/>
              <a:t> and patches that can be localized or generalized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Definition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Types: localized and generalized</a:t>
            </a:r>
          </a:p>
          <a:p>
            <a:endParaRPr lang="en-US" b="1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Definition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Types: localized and generalized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Pathogenesis </a:t>
            </a:r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4056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Definition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Types: localized and generalized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 smtClean="0"/>
              <a:t>Pathogenesis: </a:t>
            </a:r>
            <a:r>
              <a:rPr lang="en-US" sz="2800" dirty="0" smtClean="0">
                <a:latin typeface="Aharoni" pitchFamily="2" charset="-79"/>
              </a:rPr>
              <a:t>three theories most accepted is the autoimmune theory</a:t>
            </a:r>
            <a:endParaRPr lang="en-US" dirty="0">
              <a:latin typeface="Aharoni" pitchFamily="2" charset="-79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/>
              <a:t>Other associated </a:t>
            </a:r>
            <a:r>
              <a:rPr lang="en-US" b="1" dirty="0" smtClean="0"/>
              <a:t>diseases: </a:t>
            </a:r>
            <a:r>
              <a:rPr lang="en-US" sz="2800" b="1" dirty="0" err="1" smtClean="0"/>
              <a:t>thyroiditis</a:t>
            </a:r>
            <a:r>
              <a:rPr lang="en-US" sz="2800" b="1" dirty="0" smtClean="0"/>
              <a:t>, Addison's disease, pernicious anemia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 smtClean="0"/>
              <a:t>Natural course: rarely </a:t>
            </a:r>
            <a:r>
              <a:rPr lang="en-US" b="1" dirty="0" err="1" smtClean="0"/>
              <a:t>repigment</a:t>
            </a:r>
            <a:r>
              <a:rPr lang="en-US" b="1" dirty="0" smtClean="0"/>
              <a:t> without </a:t>
            </a:r>
            <a:r>
              <a:rPr lang="en-US" b="1" dirty="0" err="1" smtClean="0"/>
              <a:t>treatement</a:t>
            </a:r>
            <a:endParaRPr lang="en-US" b="1" dirty="0" smtClean="0"/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CC0000"/>
                </a:solidFill>
              </a:rPr>
              <a:t>No single effective Rx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Topicals: </a:t>
            </a:r>
            <a:r>
              <a:rPr lang="en-US" sz="2800" b="1">
                <a:solidFill>
                  <a:srgbClr val="0033CC"/>
                </a:solidFill>
              </a:rPr>
              <a:t>.Corticosteroids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0033CC"/>
                </a:solidFill>
              </a:rPr>
              <a:t>                     .Immunomodulators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Light Therapy: 1. UVA or UVB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/>
              <a:t>                               2. UVA + </a:t>
            </a:r>
            <a:r>
              <a:rPr lang="en-US" sz="2800" b="1">
                <a:solidFill>
                  <a:srgbClr val="800000"/>
                </a:solidFill>
              </a:rPr>
              <a:t>Psoralen</a:t>
            </a:r>
            <a:r>
              <a:rPr lang="en-US" sz="2800" b="1"/>
              <a:t> = </a:t>
            </a:r>
            <a:r>
              <a:rPr lang="en-US" sz="2800" b="1">
                <a:solidFill>
                  <a:srgbClr val="800000"/>
                </a:solidFill>
              </a:rPr>
              <a:t>PUVA    	 			</a:t>
            </a:r>
            <a:r>
              <a:rPr lang="en-US" sz="2800" b="1"/>
              <a:t>(Topical and Systemic)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800000"/>
                </a:solidFill>
              </a:rPr>
              <a:t>                               </a:t>
            </a:r>
            <a:r>
              <a:rPr lang="en-US" sz="2800" b="1"/>
              <a:t>3. UVB = Laser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Systemic Treatment: </a:t>
            </a:r>
            <a:r>
              <a:rPr lang="en-US" sz="2800" b="1" u="sng">
                <a:solidFill>
                  <a:srgbClr val="800000"/>
                </a:solidFill>
              </a:rPr>
              <a:t>NOT USED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Surgical Rx</a:t>
            </a:r>
            <a:r>
              <a:rPr lang="en-US" sz="2800" b="1">
                <a:solidFill>
                  <a:srgbClr val="800000"/>
                </a:solidFill>
              </a:rPr>
              <a:t>: </a:t>
            </a:r>
            <a:r>
              <a:rPr lang="en-US" sz="2800" b="1">
                <a:solidFill>
                  <a:srgbClr val="0033CC"/>
                </a:solidFill>
              </a:rPr>
              <a:t>.</a:t>
            </a:r>
            <a:r>
              <a:rPr lang="en-US" sz="2800" b="1">
                <a:solidFill>
                  <a:schemeClr val="accent2"/>
                </a:solidFill>
              </a:rPr>
              <a:t>Melanocyte Transplant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</a:rPr>
              <a:t>                          .Skin Grafts Transplant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Bleaching Agents: Depigment all skin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en-US" sz="3600" b="1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09800" y="228600"/>
            <a:ext cx="39624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Treatment</a:t>
            </a:r>
            <a:endParaRPr lang="en-US" sz="20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609600" y="2438400"/>
            <a:ext cx="7772400" cy="2438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Alopecia = </a:t>
            </a:r>
            <a:r>
              <a:rPr lang="en-US" sz="3200" b="1">
                <a:solidFill>
                  <a:srgbClr val="800000"/>
                </a:solidFill>
              </a:rPr>
              <a:t>HAIR LOSS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Basic hair anatomy and Physiology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Hair growth is very dynamic 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Vellus and Terminal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114800"/>
          </a:xfrm>
          <a:noFill/>
          <a:ln/>
        </p:spPr>
        <p:txBody>
          <a:bodyPr/>
          <a:lstStyle/>
          <a:p>
            <a:r>
              <a:rPr lang="en-US" b="1"/>
              <a:t>Tips of fingers and toes </a:t>
            </a:r>
          </a:p>
          <a:p>
            <a:r>
              <a:rPr lang="en-US" b="1"/>
              <a:t>Lips</a:t>
            </a:r>
          </a:p>
          <a:p>
            <a:r>
              <a:rPr lang="en-US" b="1"/>
              <a:t>Bony prominence</a:t>
            </a:r>
          </a:p>
          <a:p>
            <a:r>
              <a:rPr lang="en-US" b="1"/>
              <a:t>Recurrence</a:t>
            </a:r>
          </a:p>
          <a:p>
            <a:r>
              <a:rPr lang="en-US" b="1"/>
              <a:t>Rarely 100% repigmentation for large area</a:t>
            </a:r>
          </a:p>
          <a:p>
            <a:r>
              <a:rPr lang="en-US" b="1">
                <a:solidFill>
                  <a:schemeClr val="accent2"/>
                </a:solidFill>
              </a:rPr>
              <a:t>Adverse effect of Rx</a:t>
            </a:r>
          </a:p>
          <a:p>
            <a:endParaRPr lang="en-US" sz="3600" b="1">
              <a:solidFill>
                <a:schemeClr val="accent2"/>
              </a:solidFill>
            </a:endParaRPr>
          </a:p>
        </p:txBody>
      </p:sp>
      <p:pic>
        <p:nvPicPr>
          <p:cNvPr id="146437" name="Picture 5" descr="C:\Documents and Settings\Admin\My Documents\Back up folder\vitiligo\pictures for paper\Resized and flip vitiligo %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429375" y="381000"/>
            <a:ext cx="2466975" cy="3657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524000" y="492125"/>
            <a:ext cx="46482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Treatment Pearls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pic>
        <p:nvPicPr>
          <p:cNvPr id="185357" name="Picture 13" descr="D:\Habif\images\1F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086600" cy="6064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pic>
        <p:nvPicPr>
          <p:cNvPr id="185358" name="Picture 14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7200"/>
            <a:ext cx="7315200" cy="59245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9" name="Picture 15" descr="C:\Documents and Settings\Admin\My Documents\Alajlan\Undergraduate cours\Lectures\Photo for Alopecia and vitiligo\17-Exclamation mark AA(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315200" cy="4864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572000"/>
          </a:xfrm>
          <a:solidFill>
            <a:srgbClr val="C0C0C0"/>
          </a:solidFill>
          <a:ln/>
        </p:spPr>
        <p:txBody>
          <a:bodyPr/>
          <a:lstStyle/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Alopecia = HAIR LOSS 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Basic hair anatomy and Physiology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Hair growth is very dynamic 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Vellus and Terminal hair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838200" y="4191000"/>
            <a:ext cx="77724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How many hairs in the body?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   5 millions hairs; 100,000 in the scalp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Growth rate?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0.3mm/day for scalp hair</a:t>
            </a:r>
            <a:endParaRPr lang="en-US" sz="32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C:\Documents and Settings\Admin\My Documents\Alajlan\Undergraduate cours\Lectures\Photo for Alopecia and vitiligo\History of hair fall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"/>
            <a:ext cx="5791200" cy="3849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8420" name="Picture 4" descr="C:\Documents and Settings\Admin\My Documents\Alajlan\Undergraduate cours\Lectures\Photo for Alopecia and vitiligo\2-Daily los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5791200" cy="3849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535</Words>
  <Application>Microsoft Office PowerPoint</Application>
  <PresentationFormat>عرض على الشاشة (3:4)‏</PresentationFormat>
  <Paragraphs>145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7" baseType="lpstr">
      <vt:lpstr>Aharoni</vt:lpstr>
      <vt:lpstr>Arial</vt:lpstr>
      <vt:lpstr>Bookman Old Style</vt:lpstr>
      <vt:lpstr>Comic Sans MS</vt:lpstr>
      <vt:lpstr>Times New Roman</vt:lpstr>
      <vt:lpstr>Wingdings</vt:lpstr>
      <vt:lpstr>Default Design</vt:lpstr>
      <vt:lpstr>عرض تقديمي في PowerPoint</vt:lpstr>
      <vt:lpstr>عرض تقديمي في PowerPoint</vt:lpstr>
      <vt:lpstr>Alopecia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Alopecia Areata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3-Anagen effluvium  4-Telogen effluvium</vt:lpstr>
      <vt:lpstr>Anagen effluvium</vt:lpstr>
      <vt:lpstr>Anagen effluvium</vt:lpstr>
      <vt:lpstr>  Telogen effluvium Chronic alopecia  Anemia with chronic disease</vt:lpstr>
      <vt:lpstr>عرض تقديمي في PowerPoint</vt:lpstr>
      <vt:lpstr>Vitiligo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Ajlan</dc:creator>
  <cp:lastModifiedBy>hamad ..</cp:lastModifiedBy>
  <cp:revision>475</cp:revision>
  <dcterms:created xsi:type="dcterms:W3CDTF">2005-04-26T02:19:37Z</dcterms:created>
  <dcterms:modified xsi:type="dcterms:W3CDTF">2014-10-25T14:51:16Z</dcterms:modified>
</cp:coreProperties>
</file>