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7"/>
  </p:handoutMasterIdLst>
  <p:sldIdLst>
    <p:sldId id="374" r:id="rId2"/>
    <p:sldId id="375" r:id="rId3"/>
    <p:sldId id="259" r:id="rId4"/>
    <p:sldId id="258" r:id="rId5"/>
    <p:sldId id="260" r:id="rId6"/>
    <p:sldId id="263" r:id="rId7"/>
    <p:sldId id="262" r:id="rId8"/>
    <p:sldId id="363" r:id="rId9"/>
    <p:sldId id="364" r:id="rId10"/>
    <p:sldId id="365" r:id="rId11"/>
    <p:sldId id="367" r:id="rId12"/>
    <p:sldId id="366" r:id="rId13"/>
    <p:sldId id="369" r:id="rId14"/>
    <p:sldId id="368" r:id="rId15"/>
    <p:sldId id="370" r:id="rId16"/>
    <p:sldId id="324" r:id="rId17"/>
    <p:sldId id="342" r:id="rId18"/>
    <p:sldId id="341" r:id="rId19"/>
    <p:sldId id="340" r:id="rId20"/>
    <p:sldId id="339" r:id="rId21"/>
    <p:sldId id="333" r:id="rId22"/>
    <p:sldId id="337" r:id="rId23"/>
    <p:sldId id="336" r:id="rId24"/>
    <p:sldId id="335" r:id="rId25"/>
    <p:sldId id="345" r:id="rId26"/>
    <p:sldId id="344" r:id="rId27"/>
    <p:sldId id="343" r:id="rId28"/>
    <p:sldId id="350" r:id="rId29"/>
    <p:sldId id="349" r:id="rId30"/>
    <p:sldId id="348" r:id="rId31"/>
    <p:sldId id="261" r:id="rId32"/>
    <p:sldId id="264" r:id="rId33"/>
    <p:sldId id="266" r:id="rId34"/>
    <p:sldId id="265" r:id="rId35"/>
    <p:sldId id="267" r:id="rId36"/>
    <p:sldId id="269" r:id="rId37"/>
    <p:sldId id="270" r:id="rId38"/>
    <p:sldId id="271" r:id="rId39"/>
    <p:sldId id="372" r:id="rId40"/>
    <p:sldId id="373" r:id="rId41"/>
    <p:sldId id="302" r:id="rId42"/>
    <p:sldId id="274" r:id="rId43"/>
    <p:sldId id="273" r:id="rId44"/>
    <p:sldId id="276" r:id="rId45"/>
    <p:sldId id="278" r:id="rId46"/>
    <p:sldId id="277" r:id="rId47"/>
    <p:sldId id="310" r:id="rId48"/>
    <p:sldId id="312" r:id="rId49"/>
    <p:sldId id="304" r:id="rId50"/>
    <p:sldId id="305" r:id="rId51"/>
    <p:sldId id="309" r:id="rId52"/>
    <p:sldId id="279" r:id="rId53"/>
    <p:sldId id="280" r:id="rId54"/>
    <p:sldId id="281" r:id="rId55"/>
    <p:sldId id="282" r:id="rId56"/>
    <p:sldId id="283" r:id="rId57"/>
    <p:sldId id="308" r:id="rId58"/>
    <p:sldId id="351" r:id="rId59"/>
    <p:sldId id="352" r:id="rId60"/>
    <p:sldId id="284" r:id="rId61"/>
    <p:sldId id="285" r:id="rId62"/>
    <p:sldId id="288" r:id="rId63"/>
    <p:sldId id="289" r:id="rId64"/>
    <p:sldId id="318" r:id="rId65"/>
    <p:sldId id="317" r:id="rId66"/>
    <p:sldId id="320" r:id="rId67"/>
    <p:sldId id="319" r:id="rId68"/>
    <p:sldId id="292" r:id="rId69"/>
    <p:sldId id="291" r:id="rId70"/>
    <p:sldId id="290" r:id="rId71"/>
    <p:sldId id="293" r:id="rId72"/>
    <p:sldId id="353" r:id="rId73"/>
    <p:sldId id="354" r:id="rId74"/>
    <p:sldId id="355" r:id="rId75"/>
    <p:sldId id="356" r:id="rId76"/>
    <p:sldId id="358" r:id="rId77"/>
    <p:sldId id="294" r:id="rId78"/>
    <p:sldId id="295" r:id="rId79"/>
    <p:sldId id="296" r:id="rId80"/>
    <p:sldId id="298" r:id="rId81"/>
    <p:sldId id="297" r:id="rId82"/>
    <p:sldId id="360" r:id="rId83"/>
    <p:sldId id="361" r:id="rId84"/>
    <p:sldId id="362" r:id="rId85"/>
    <p:sldId id="29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2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C39E-20F1-466D-B4C8-53BA01C25324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E35A-3B9E-4742-BCB0-6458AD85D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BC7C70-2340-4DE7-AFCF-98755C5D8F9E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2EC441-6041-4C9E-81CF-11DFD95A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1988840"/>
            <a:ext cx="7643192" cy="21602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nard MT Condense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ernard MT Condense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ADVERSE CUTANEOUS DRUG REACTIONS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Course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394</a:t>
            </a: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ernard MT Condense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(Prof. 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Marwan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 Al-</a:t>
            </a:r>
            <a:r>
              <a:rPr kumimoji="0" lang="en-US" sz="3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Khawajah</a:t>
            </a: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College of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King Saud University</a:t>
            </a:r>
            <a:endParaRPr kumimoji="0" lang="en-US" sz="3000" b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i="0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soriasiform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40790" cy="35991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ucie\Desktop\psoriasiform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29400" cy="4508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licheno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939099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51723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luchenoi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037563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537321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Lichenoid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erythema_multiform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038725" cy="4152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01208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oucie\Desktop\Erythema_multiforme_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952067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22920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Loucie\Desktop\ACDR mimicry\exfoliative dermatiti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3240360" cy="4320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47864" y="5157192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Exfoliative</a:t>
            </a:r>
            <a:r>
              <a:rPr lang="en-US" dirty="0" smtClean="0"/>
              <a:t> Dermatitis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Loucie\Desktop\ACDR mimicry\hand and foo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528392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Loucie\Desktop\ACDR mimicry\hand and fo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400600" cy="38884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43808" y="5157192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Hand-foot skin reaction </a:t>
            </a:r>
          </a:p>
          <a:p>
            <a:pPr algn="ctr"/>
            <a:r>
              <a:rPr lang="en-US" dirty="0" smtClean="0"/>
              <a:t>(Gloves and socks drug rash)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Loucie\Desktop\ACDR mimicry\facial 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778500" cy="3898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859216" cy="348925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Are common (2-3% of patients)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Most reactions are mild, accompanied by </a:t>
            </a:r>
            <a:r>
              <a:rPr lang="en-US" dirty="0" err="1" smtClean="0"/>
              <a:t>pruritus</a:t>
            </a:r>
            <a:r>
              <a:rPr lang="en-US" dirty="0" smtClean="0"/>
              <a:t> and resolve promptly after drug withdrawal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Severe, life threatening ACDRs are rare and unpredictable.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0" dirty="0" smtClean="0">
                <a:solidFill>
                  <a:schemeClr val="bg2">
                    <a:lumMod val="10000"/>
                  </a:schemeClr>
                </a:solidFill>
              </a:rPr>
              <a:t>ADVERSE CUTANEOUS DRUG REACTIONS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oucie\Desktop\ACDR mimicry\facial 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620687"/>
            <a:ext cx="5291288" cy="435423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8284" y="5085184"/>
            <a:ext cx="198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Facial edema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Loucie\Desktop\ACDR mimicry\pyogenic granulo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72608" cy="406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75856" y="4869160"/>
            <a:ext cx="2921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Loucie\Desktop\ACDR mimicry\retinoid dermat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Retinoid dermatitis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Loucie\Desktop\ACDR mimicry\steroid induced 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34616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Loucie\Desktop\ACDR mimicry\steroid_ac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1"/>
            <a:ext cx="4608512" cy="46326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19872" y="53012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Loucie\Desktop\ACDR mimicry\steroidrosac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84576" cy="32400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31840" y="47251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Steroid induced acne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oucie\Desktop\ACDR mimicry\paronychia-toe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324972" cy="4248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Paronychia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Loucie\Desktop\ACDR mimicry\vascul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280587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oucie\Desktop\ACDR mimicry\Vasculit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030471" cy="4525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3848" y="508518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Vasculitis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Loucie\Desktop\ACDR mimicry\age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328592" cy="39964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Acute generalized </a:t>
            </a:r>
            <a:r>
              <a:rPr lang="en-US" dirty="0" err="1" smtClean="0"/>
              <a:t>exanthematous</a:t>
            </a:r>
            <a:r>
              <a:rPr lang="en-US" dirty="0" smtClean="0"/>
              <a:t> </a:t>
            </a:r>
            <a:r>
              <a:rPr lang="en-US" dirty="0" err="1" smtClean="0"/>
              <a:t>pustulosis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They can mimic all the morphologic expressions in dermatology.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Must be the first consideration in the differential diagnosis of a suddenly appearing eruption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Loucie\Desktop\ACDR mimicry\xeroticecz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256584" cy="39424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27784" y="472514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xerosis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Exclude other causes esp. infections</a:t>
            </a:r>
          </a:p>
          <a:p>
            <a:pPr>
              <a:buFontTx/>
              <a:buChar char="-"/>
            </a:pPr>
            <a:r>
              <a:rPr lang="en-US" dirty="0" smtClean="0"/>
              <a:t>Examine interval between introduction and induction </a:t>
            </a:r>
          </a:p>
          <a:p>
            <a:pPr>
              <a:buFontTx/>
              <a:buChar char="-"/>
            </a:pPr>
            <a:r>
              <a:rPr lang="en-US" dirty="0" smtClean="0"/>
              <a:t>Determine if similar reactions occurred with the same or similar compounds</a:t>
            </a:r>
          </a:p>
          <a:p>
            <a:pPr>
              <a:buFontTx/>
              <a:buChar char="-"/>
            </a:pPr>
            <a:r>
              <a:rPr lang="en-US" dirty="0" smtClean="0"/>
              <a:t>Note any improvement after withdrawal</a:t>
            </a:r>
          </a:p>
          <a:p>
            <a:pPr>
              <a:buFontTx/>
              <a:buChar char="-"/>
            </a:pPr>
            <a:r>
              <a:rPr lang="en-US" dirty="0" smtClean="0"/>
              <a:t>Note any reaction after </a:t>
            </a:r>
            <a:r>
              <a:rPr lang="en-US" dirty="0" err="1" smtClean="0"/>
              <a:t>readministration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Guidelines for assessing possible ACDRs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37849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err="1" smtClean="0"/>
              <a:t>Arthralgia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Blisters/epidermal detachment/ positive </a:t>
            </a:r>
            <a:r>
              <a:rPr lang="en-US" dirty="0" err="1" smtClean="0"/>
              <a:t>Nikolsky</a:t>
            </a:r>
            <a:r>
              <a:rPr lang="en-US" dirty="0" smtClean="0"/>
              <a:t> sign</a:t>
            </a:r>
          </a:p>
          <a:p>
            <a:pPr>
              <a:buFontTx/>
              <a:buChar char="-"/>
            </a:pPr>
            <a:r>
              <a:rPr lang="en-US" dirty="0" smtClean="0"/>
              <a:t>Confluent </a:t>
            </a:r>
            <a:r>
              <a:rPr lang="en-US" dirty="0" err="1" smtClean="0"/>
              <a:t>erythema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Enlarged </a:t>
            </a:r>
            <a:r>
              <a:rPr lang="en-US" dirty="0" err="1" smtClean="0"/>
              <a:t>lymphnodes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Facial edema/central facial involvement </a:t>
            </a:r>
          </a:p>
          <a:p>
            <a:pPr>
              <a:buFontTx/>
              <a:buChar char="-"/>
            </a:pPr>
            <a:r>
              <a:rPr lang="en-US" dirty="0" smtClean="0"/>
              <a:t>High fever (&gt;40°c)</a:t>
            </a:r>
          </a:p>
          <a:p>
            <a:pPr>
              <a:buFontTx/>
              <a:buChar char="-"/>
            </a:pPr>
            <a:r>
              <a:rPr lang="en-US" dirty="0" smtClean="0"/>
              <a:t>Mucous membranes erosions</a:t>
            </a:r>
          </a:p>
          <a:p>
            <a:pPr>
              <a:buFontTx/>
              <a:buChar char="-"/>
            </a:pPr>
            <a:r>
              <a:rPr lang="en-US" dirty="0" smtClean="0"/>
              <a:t>Palpable </a:t>
            </a:r>
            <a:r>
              <a:rPr lang="en-US" dirty="0" err="1" smtClean="0"/>
              <a:t>purpura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Skin necrosis</a:t>
            </a:r>
          </a:p>
          <a:p>
            <a:pPr>
              <a:buFontTx/>
              <a:buChar char="-"/>
            </a:pPr>
            <a:r>
              <a:rPr lang="en-US" dirty="0" smtClean="0"/>
              <a:t>Skin pain</a:t>
            </a:r>
          </a:p>
          <a:p>
            <a:pPr>
              <a:buFontTx/>
              <a:buChar char="-"/>
            </a:pPr>
            <a:r>
              <a:rPr lang="en-US" dirty="0" smtClean="0"/>
              <a:t>Shortness of breath, wheezing, hypotension</a:t>
            </a:r>
          </a:p>
          <a:p>
            <a:pPr>
              <a:buFontTx/>
              <a:buChar char="-"/>
            </a:pPr>
            <a:r>
              <a:rPr lang="en-US" dirty="0" smtClean="0"/>
              <a:t>Swelling of the tongue/ oral mucosa</a:t>
            </a:r>
          </a:p>
          <a:p>
            <a:pPr>
              <a:buFontTx/>
              <a:buChar char="-"/>
            </a:pPr>
            <a:r>
              <a:rPr lang="en-US" dirty="0" err="1" smtClean="0"/>
              <a:t>Urticaria</a:t>
            </a:r>
            <a:r>
              <a:rPr lang="en-US" dirty="0" smtClean="0"/>
              <a:t>/ </a:t>
            </a:r>
            <a:r>
              <a:rPr lang="en-US" dirty="0" err="1" smtClean="0"/>
              <a:t>Angioedema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0880" cy="108498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/>
                </a:solidFill>
              </a:rPr>
              <a:t>Findings indicating possible life-threatening ACDR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992888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Diagnosis</a:t>
            </a:r>
            <a:r>
              <a:rPr lang="en-US" dirty="0" smtClean="0"/>
              <a:t> is usually made on clinical findings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Biopsy</a:t>
            </a:r>
            <a:r>
              <a:rPr lang="en-US" dirty="0" smtClean="0"/>
              <a:t> is helpful in defining the type of reaction pattern but not in identifying the offending drug.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eosinophil</a:t>
            </a:r>
            <a:r>
              <a:rPr lang="en-US" dirty="0" smtClean="0"/>
              <a:t> count &gt;1000/</a:t>
            </a:r>
            <a:r>
              <a:rPr lang="en-US" dirty="0" err="1" smtClean="0"/>
              <a:t>microL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lymphocytosis</a:t>
            </a:r>
            <a:r>
              <a:rPr lang="en-US" dirty="0" smtClean="0"/>
              <a:t> with atypical lymphocytes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Chemistry</a:t>
            </a:r>
            <a:r>
              <a:rPr lang="en-US" dirty="0" smtClean="0"/>
              <a:t> : abnormal LFT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Skin Test/RAST </a:t>
            </a:r>
            <a:r>
              <a:rPr lang="en-US" dirty="0" smtClean="0"/>
              <a:t>helpful in </a:t>
            </a:r>
            <a:r>
              <a:rPr lang="en-US" dirty="0" err="1" smtClean="0"/>
              <a:t>IgE</a:t>
            </a:r>
            <a:r>
              <a:rPr lang="en-US" dirty="0" smtClean="0"/>
              <a:t>-mediated reaction (penicillin)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1328"/>
            <a:ext cx="7931224" cy="452596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Management :</a:t>
            </a: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DC the culprit drug/drugs (cf. </a:t>
            </a:r>
            <a:r>
              <a:rPr lang="en-US" dirty="0" err="1" smtClean="0"/>
              <a:t>morbilliform</a:t>
            </a:r>
            <a:r>
              <a:rPr lang="en-US" dirty="0" smtClean="0"/>
              <a:t> vs. </a:t>
            </a:r>
            <a:r>
              <a:rPr lang="en-US" dirty="0" err="1" smtClean="0"/>
              <a:t>angioedema</a:t>
            </a:r>
            <a:r>
              <a:rPr lang="en-US" dirty="0" smtClean="0"/>
              <a:t>, SJS and TEN)</a:t>
            </a:r>
          </a:p>
          <a:p>
            <a:pPr>
              <a:buFontTx/>
              <a:buChar char="-"/>
            </a:pPr>
            <a:r>
              <a:rPr lang="en-US" dirty="0" smtClean="0"/>
              <a:t>Symptomatic treatment</a:t>
            </a:r>
          </a:p>
          <a:p>
            <a:pPr>
              <a:buFontTx/>
              <a:buChar char="-"/>
            </a:pPr>
            <a:r>
              <a:rPr lang="en-US" dirty="0" smtClean="0"/>
              <a:t>Prevention: awareness; premedication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3500" b="1" dirty="0" err="1" smtClean="0">
                <a:solidFill>
                  <a:schemeClr val="bg2">
                    <a:lumMod val="50000"/>
                  </a:schemeClr>
                </a:solidFill>
              </a:rPr>
              <a:t>Exanthematous</a:t>
            </a: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 Drug Reactions </a:t>
            </a:r>
          </a:p>
          <a:p>
            <a:pPr>
              <a:buNone/>
            </a:pPr>
            <a:endParaRPr lang="en-US" sz="2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Definition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2500" dirty="0" smtClean="0"/>
              <a:t>A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eruption that mimics a measles-like viral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. (synonyms: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drug rash, </a:t>
            </a:r>
            <a:r>
              <a:rPr lang="en-US" sz="2500" dirty="0" err="1" smtClean="0"/>
              <a:t>maculopapular</a:t>
            </a:r>
            <a:r>
              <a:rPr lang="en-US" sz="2500" dirty="0" smtClean="0"/>
              <a:t> drug reaction)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/>
              <a:t>	</a:t>
            </a:r>
            <a:r>
              <a:rPr lang="en-US" sz="2500" dirty="0" smtClean="0"/>
              <a:t>Most common type of </a:t>
            </a:r>
            <a:r>
              <a:rPr lang="en-US" sz="2500" dirty="0" err="1" smtClean="0"/>
              <a:t>cutaneous</a:t>
            </a:r>
            <a:r>
              <a:rPr lang="en-US" sz="2500" dirty="0" smtClean="0"/>
              <a:t> drug reaction but less common in the very young.</a:t>
            </a:r>
            <a:endParaRPr lang="en-US" sz="2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941568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3200" dirty="0" smtClean="0"/>
              <a:t>	Exact mechanism unknown. Probably delayed hypersensitivity.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Most commonly incited drugs (10-20%): </a:t>
            </a:r>
            <a:r>
              <a:rPr lang="en-US" sz="3200" dirty="0" err="1" smtClean="0"/>
              <a:t>penicillins</a:t>
            </a:r>
            <a:r>
              <a:rPr lang="en-US" sz="3200" dirty="0" smtClean="0"/>
              <a:t>, </a:t>
            </a:r>
            <a:r>
              <a:rPr lang="en-US" sz="3200" dirty="0" err="1" smtClean="0"/>
              <a:t>carbamazepine</a:t>
            </a:r>
            <a:r>
              <a:rPr lang="en-US" sz="3200" dirty="0" smtClean="0"/>
              <a:t>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gold salts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Less common (3-5%) : sulfonamides (</a:t>
            </a:r>
            <a:r>
              <a:rPr lang="en-US" sz="3200" dirty="0" err="1" smtClean="0"/>
              <a:t>bacteriostatic</a:t>
            </a:r>
            <a:r>
              <a:rPr lang="en-US" sz="3200" dirty="0" smtClean="0"/>
              <a:t>, diuretic, </a:t>
            </a:r>
            <a:r>
              <a:rPr lang="en-US" sz="3200" dirty="0" err="1" smtClean="0"/>
              <a:t>antidiabetic</a:t>
            </a:r>
            <a:r>
              <a:rPr lang="en-US" sz="3200" dirty="0" smtClean="0"/>
              <a:t>), NSAIDs, </a:t>
            </a:r>
            <a:r>
              <a:rPr lang="en-US" sz="3200" dirty="0" err="1" smtClean="0"/>
              <a:t>hydantoin</a:t>
            </a:r>
            <a:r>
              <a:rPr lang="en-US" sz="3200" dirty="0" smtClean="0"/>
              <a:t> derivatives, </a:t>
            </a:r>
            <a:r>
              <a:rPr lang="en-US" sz="3200" dirty="0" err="1" smtClean="0"/>
              <a:t>isoniazid</a:t>
            </a:r>
            <a:r>
              <a:rPr lang="en-US" sz="3200" dirty="0" smtClean="0"/>
              <a:t>, </a:t>
            </a:r>
            <a:r>
              <a:rPr lang="en-US" sz="3200" dirty="0" err="1" smtClean="0"/>
              <a:t>chloramphenicol</a:t>
            </a:r>
            <a:r>
              <a:rPr lang="en-US" sz="3200" dirty="0" smtClean="0"/>
              <a:t>, erythromycin + others (&lt;1%).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Special situations: Mononucleosis, HIV, </a:t>
            </a:r>
            <a:r>
              <a:rPr lang="en-US" sz="3200" dirty="0" err="1" smtClean="0"/>
              <a:t>Allopurinol</a:t>
            </a:r>
            <a:r>
              <a:rPr lang="en-US" sz="3200" dirty="0" smtClean="0"/>
              <a:t>, cross-drug hypersensitivity.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Manifestations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</a:t>
            </a:r>
            <a:r>
              <a:rPr lang="en-US" sz="2500" dirty="0" smtClean="0"/>
              <a:t>: peak incidence at ninth day after administration, </a:t>
            </a:r>
          </a:p>
          <a:p>
            <a:pPr>
              <a:buNone/>
            </a:pPr>
            <a:r>
              <a:rPr lang="en-US" sz="2500" dirty="0" smtClean="0"/>
              <a:t>		  2-3 days after </a:t>
            </a:r>
            <a:r>
              <a:rPr lang="en-US" sz="2500" dirty="0" err="1" smtClean="0"/>
              <a:t>readministration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  <a:r>
              <a:rPr lang="en-US" sz="2500" dirty="0" smtClean="0"/>
              <a:t>severe </a:t>
            </a:r>
            <a:r>
              <a:rPr lang="en-US" sz="2500" dirty="0" err="1" smtClean="0"/>
              <a:t>pruritis</a:t>
            </a:r>
            <a:r>
              <a:rPr lang="en-US" sz="2500" dirty="0" smtClean="0"/>
              <a:t> (if painful think TEN) </a:t>
            </a:r>
            <a:r>
              <a:rPr lang="en-US" sz="2500" u="sng" dirty="0" smtClean="0"/>
              <a:t>+</a:t>
            </a:r>
            <a:r>
              <a:rPr lang="en-US" sz="2500" dirty="0" smtClean="0"/>
              <a:t> fever, chills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</a:t>
            </a:r>
            <a:r>
              <a:rPr lang="en-US" sz="25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en-US" sz="2500" dirty="0" smtClean="0"/>
              <a:t>	- symmetric trunk + extremities (in children face and extremities)</a:t>
            </a:r>
          </a:p>
          <a:p>
            <a:pPr>
              <a:buNone/>
            </a:pPr>
            <a:r>
              <a:rPr lang="en-US" sz="2500" dirty="0" smtClean="0"/>
              <a:t>	- bright red </a:t>
            </a:r>
            <a:r>
              <a:rPr lang="en-US" sz="2500" dirty="0" err="1" smtClean="0"/>
              <a:t>macules</a:t>
            </a:r>
            <a:r>
              <a:rPr lang="en-US" sz="2500" dirty="0" smtClean="0"/>
              <a:t>/papules -&gt; confluent: sheet-like / </a:t>
            </a:r>
            <a:r>
              <a:rPr lang="en-US" sz="2500" dirty="0" err="1" smtClean="0"/>
              <a:t>polycylic</a:t>
            </a:r>
            <a:r>
              <a:rPr lang="en-US" sz="2500" dirty="0" smtClean="0"/>
              <a:t>/ reticular patches -&gt; </a:t>
            </a:r>
            <a:r>
              <a:rPr lang="en-US" sz="2500" dirty="0" err="1" smtClean="0"/>
              <a:t>erythroderma</a:t>
            </a:r>
            <a:r>
              <a:rPr lang="en-US" sz="2500" dirty="0" smtClean="0"/>
              <a:t>, -&gt;scaling/desquamation with healing</a:t>
            </a:r>
          </a:p>
          <a:p>
            <a:pPr>
              <a:buNone/>
            </a:pPr>
            <a:r>
              <a:rPr lang="en-US" sz="2500" dirty="0" smtClean="0"/>
              <a:t>	- usually spare face, </a:t>
            </a:r>
            <a:r>
              <a:rPr lang="en-US" sz="2500" dirty="0" err="1" smtClean="0"/>
              <a:t>periareolar</a:t>
            </a:r>
            <a:r>
              <a:rPr lang="en-US" sz="2500" dirty="0" smtClean="0"/>
              <a:t> area and surgical scars. </a:t>
            </a:r>
            <a:r>
              <a:rPr lang="en-US" sz="2500" dirty="0" err="1" smtClean="0"/>
              <a:t>Exanthem</a:t>
            </a:r>
            <a:r>
              <a:rPr lang="en-US" sz="2500" dirty="0" smtClean="0"/>
              <a:t> on </a:t>
            </a:r>
            <a:r>
              <a:rPr lang="en-US" sz="2500" dirty="0" err="1" smtClean="0"/>
              <a:t>buccal</a:t>
            </a:r>
            <a:r>
              <a:rPr lang="en-US" sz="2500" dirty="0" smtClean="0"/>
              <a:t> mucosa</a:t>
            </a:r>
            <a:r>
              <a:rPr lang="en-US" sz="28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rubel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993379" cy="2736304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Roseol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876675" cy="2762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5856" y="479715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1328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Majority are caused by immunologic mechanisms (Gel and </a:t>
            </a:r>
            <a:r>
              <a:rPr lang="en-US" dirty="0" err="1" smtClean="0"/>
              <a:t>coombs</a:t>
            </a:r>
            <a:r>
              <a:rPr lang="en-US" dirty="0" smtClean="0"/>
              <a:t> types I, II, III and IV) and in most reactions both cellular and humeral immunity are involved 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Provoked by systemic or topical administration including eye/ear drops, suppositories/ </a:t>
            </a:r>
            <a:r>
              <a:rPr lang="en-US" dirty="0" err="1" smtClean="0"/>
              <a:t>pessaries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maculopapul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184576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3888" y="515719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Maculopapules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ucie\Desktop\Prof. pics\exanthematous 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544616" cy="45407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37321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Exanthematous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  <a:r>
              <a:rPr lang="en-US" sz="25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None/>
            </a:pPr>
            <a:r>
              <a:rPr lang="en-US" sz="2500" dirty="0" smtClean="0"/>
              <a:t>	- Histopathology: </a:t>
            </a:r>
            <a:r>
              <a:rPr lang="en-US" sz="2500" dirty="0" err="1" smtClean="0"/>
              <a:t>perivascular</a:t>
            </a:r>
            <a:r>
              <a:rPr lang="en-US" sz="2500" dirty="0" smtClean="0"/>
              <a:t> lymphocytes 			       and </a:t>
            </a:r>
            <a:r>
              <a:rPr lang="en-US" sz="2500" dirty="0" err="1" smtClean="0"/>
              <a:t>eosinophils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Blood: </a:t>
            </a:r>
            <a:r>
              <a:rPr lang="en-US" sz="2500" dirty="0" err="1" smtClean="0"/>
              <a:t>eosinophilia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Viral </a:t>
            </a:r>
            <a:r>
              <a:rPr lang="en-US" sz="2500" dirty="0" err="1" smtClean="0"/>
              <a:t>exanthems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Secondary syphilis</a:t>
            </a:r>
          </a:p>
          <a:p>
            <a:pPr>
              <a:buNone/>
            </a:pPr>
            <a:r>
              <a:rPr lang="en-US" sz="2500" dirty="0" smtClean="0"/>
              <a:t>	- Atypical </a:t>
            </a:r>
            <a:r>
              <a:rPr lang="en-US" sz="2500" dirty="0" err="1" smtClean="0"/>
              <a:t>pityriasis</a:t>
            </a:r>
            <a:r>
              <a:rPr lang="en-US" sz="2500" dirty="0" smtClean="0"/>
              <a:t> </a:t>
            </a:r>
            <a:r>
              <a:rPr lang="en-US" sz="2500" dirty="0" err="1" smtClean="0"/>
              <a:t>rosea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 Early widespread allergic contact dermatitis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</a:t>
            </a:r>
            <a:r>
              <a:rPr lang="en-US" sz="2300" dirty="0" smtClean="0"/>
              <a:t>Good but maybe the initial presentation of a more serious eruption, i.e. SJS, TEN, DRESS, or serum sickness.</a:t>
            </a:r>
          </a:p>
          <a:p>
            <a:pPr>
              <a:buNone/>
            </a:pP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Treatment:</a:t>
            </a: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Definitive</a:t>
            </a:r>
            <a:r>
              <a:rPr lang="en-US" sz="2300" dirty="0" smtClean="0"/>
              <a:t> (cf. indications for discontinuation of a 	drug) </a:t>
            </a:r>
            <a:endParaRPr lang="en-US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5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Symptomatic</a:t>
            </a:r>
          </a:p>
          <a:p>
            <a:pPr>
              <a:buNone/>
            </a:pPr>
            <a:r>
              <a:rPr lang="en-US" sz="2300" dirty="0" smtClean="0"/>
              <a:t>		Oral antihistamines, topical and systemic 	corticosteroids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u="sng" dirty="0" smtClean="0">
                <a:solidFill>
                  <a:srgbClr val="0070C0"/>
                </a:solidFill>
              </a:rPr>
              <a:t>Prevention</a:t>
            </a:r>
          </a:p>
          <a:p>
            <a:pPr>
              <a:buNone/>
            </a:pPr>
            <a:r>
              <a:rPr lang="en-US" sz="2300" dirty="0" smtClean="0">
                <a:solidFill>
                  <a:srgbClr val="0070C0"/>
                </a:solidFill>
              </a:rPr>
              <a:t>		</a:t>
            </a:r>
            <a:r>
              <a:rPr lang="en-US" sz="2300" dirty="0" smtClean="0"/>
              <a:t>-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Awareness of specific drug and cross-reactants</a:t>
            </a:r>
          </a:p>
          <a:p>
            <a:pPr>
              <a:buNone/>
            </a:pPr>
            <a:r>
              <a:rPr lang="en-US" sz="2300" dirty="0" smtClean="0"/>
              <a:t>		- wearing a bracelet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1125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Drug-Induced Acute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Urticaria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/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Angioedema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, Edema and Anaphylaxis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Definition: </a:t>
            </a:r>
            <a:r>
              <a:rPr lang="en-US" dirty="0" smtClean="0"/>
              <a:t>transient wheals and edema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Immune-mediated</a:t>
            </a:r>
            <a:r>
              <a:rPr lang="en-US" dirty="0" smtClean="0"/>
              <a:t> (</a:t>
            </a:r>
            <a:r>
              <a:rPr lang="en-US" dirty="0" err="1" smtClean="0"/>
              <a:t>IgE</a:t>
            </a:r>
            <a:r>
              <a:rPr lang="en-US" dirty="0" smtClean="0"/>
              <a:t> or complement and immune complex)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Non allergic</a:t>
            </a:r>
            <a:r>
              <a:rPr lang="en-US" dirty="0" smtClean="0"/>
              <a:t>: </a:t>
            </a:r>
            <a:r>
              <a:rPr lang="en-US" dirty="0" err="1" smtClean="0"/>
              <a:t>cyclooxygenase</a:t>
            </a:r>
            <a:r>
              <a:rPr lang="en-US" dirty="0" smtClean="0"/>
              <a:t> inhibitors, direct </a:t>
            </a:r>
            <a:r>
              <a:rPr lang="en-US" dirty="0" err="1" smtClean="0"/>
              <a:t>degranulation</a:t>
            </a:r>
            <a:r>
              <a:rPr lang="en-US" dirty="0" smtClean="0"/>
              <a:t> of mast cells, direct complement trigger, </a:t>
            </a:r>
            <a:r>
              <a:rPr lang="en-US" dirty="0" err="1" smtClean="0"/>
              <a:t>kinin</a:t>
            </a:r>
            <a:r>
              <a:rPr lang="en-US" dirty="0" smtClean="0"/>
              <a:t> metabolism inhibitors.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2425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dirty="0" smtClean="0"/>
              <a:t>	 1-2 weeks after administration; minutes to hours after </a:t>
            </a:r>
            <a:r>
              <a:rPr lang="en-US" dirty="0" err="1" smtClean="0"/>
              <a:t>readministration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Symptoms: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pruritus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burning palms/ soles/ auditory canal, dizziness, tongue numbness, palpitation, sudden fatigue, difficulty breathing, headache </a:t>
            </a:r>
            <a:r>
              <a:rPr lang="en-US" dirty="0" err="1" smtClean="0"/>
              <a:t>substernal</a:t>
            </a:r>
            <a:r>
              <a:rPr lang="en-US" dirty="0" smtClean="0"/>
              <a:t> pressure, </a:t>
            </a:r>
            <a:r>
              <a:rPr lang="en-US" dirty="0" err="1" smtClean="0"/>
              <a:t>crampy</a:t>
            </a:r>
            <a:r>
              <a:rPr lang="en-US" dirty="0" smtClean="0"/>
              <a:t> abdominal pain.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20688"/>
            <a:ext cx="7859216" cy="5386603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 </a:t>
            </a:r>
          </a:p>
          <a:p>
            <a:pPr>
              <a:buNone/>
            </a:pPr>
            <a:r>
              <a:rPr lang="en-US" sz="2500" dirty="0" smtClean="0"/>
              <a:t>- Wheals and/or large and deep skin colored swellings</a:t>
            </a:r>
          </a:p>
          <a:p>
            <a:pPr>
              <a:buNone/>
            </a:pPr>
            <a:endParaRPr lang="en-US" sz="2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500" dirty="0" smtClean="0"/>
              <a:t>- flushing, yawning, airway edema, sneezing, </a:t>
            </a:r>
            <a:r>
              <a:rPr lang="en-US" sz="2500" dirty="0" err="1" smtClean="0"/>
              <a:t>bronchopasm</a:t>
            </a:r>
            <a:r>
              <a:rPr lang="en-US" sz="2500" dirty="0" smtClean="0"/>
              <a:t>, laryngeal edema, hypotension, vomiting, diarrhea, </a:t>
            </a:r>
            <a:r>
              <a:rPr lang="en-US" sz="2500" dirty="0" err="1" smtClean="0"/>
              <a:t>arthralgia</a:t>
            </a:r>
            <a:endParaRPr lang="en-US" sz="2500" dirty="0" smtClean="0"/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ucie\Desktop\Prof. pics\urtica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3835073" cy="460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oucie\Desktop\Prof. pics\urticaria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93918" cy="3888432"/>
          </a:xfrm>
          <a:prstGeom prst="rect">
            <a:avLst/>
          </a:prstGeom>
          <a:noFill/>
        </p:spPr>
      </p:pic>
      <p:pic>
        <p:nvPicPr>
          <p:cNvPr id="9219" name="Picture 3" descr="C:\Documents and Settings\Loucie\Desktop\Prof. pics\urticari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672408" cy="4148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oucie\Desktop\Prof. pics\angioedem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292700" cy="396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7848871" cy="51109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11278"/>
                <a:gridCol w="2750459"/>
                <a:gridCol w="3287134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PATTERNS</a:t>
                      </a:r>
                      <a:endParaRPr lang="en-US" dirty="0"/>
                    </a:p>
                  </a:txBody>
                  <a:tcPr/>
                </a:tc>
              </a:tr>
              <a:tr h="679786">
                <a:tc>
                  <a:txBody>
                    <a:bodyPr/>
                    <a:lstStyle/>
                    <a:p>
                      <a:r>
                        <a:rPr lang="en-US" dirty="0" smtClean="0"/>
                        <a:t>Type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</a:t>
                      </a:r>
                      <a:r>
                        <a:rPr lang="en-US" dirty="0" smtClean="0"/>
                        <a:t> mediated,</a:t>
                      </a:r>
                    </a:p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Urticaria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Angioedema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Anaphylaxis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 + </a:t>
                      </a:r>
                      <a:r>
                        <a:rPr lang="en-US" dirty="0" err="1" smtClean="0"/>
                        <a:t>Cytotoxic</a:t>
                      </a:r>
                      <a:r>
                        <a:rPr lang="en-US" baseline="0" dirty="0" smtClean="0"/>
                        <a:t> antibodies cause </a:t>
                      </a:r>
                      <a:r>
                        <a:rPr lang="en-US" baseline="0" dirty="0" err="1" smtClean="0"/>
                        <a:t>lysis</a:t>
                      </a:r>
                      <a:r>
                        <a:rPr lang="en-US" baseline="0" dirty="0" smtClean="0"/>
                        <a:t> of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Patechiae</a:t>
                      </a:r>
                      <a:r>
                        <a:rPr lang="en-US" dirty="0" smtClean="0"/>
                        <a:t> d° thrombocytopenic </a:t>
                      </a:r>
                      <a:r>
                        <a:rPr lang="en-US" dirty="0" err="1" smtClean="0"/>
                        <a:t>purpura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Drug-induced </a:t>
                      </a:r>
                      <a:r>
                        <a:rPr lang="en-US" dirty="0" err="1" smtClean="0"/>
                        <a:t>pemphigus</a:t>
                      </a:r>
                      <a:endParaRPr lang="en-US" dirty="0"/>
                    </a:p>
                  </a:txBody>
                  <a:tcPr/>
                </a:tc>
              </a:tr>
              <a:tr h="1139289">
                <a:tc>
                  <a:txBody>
                    <a:bodyPr/>
                    <a:lstStyle/>
                    <a:p>
                      <a:r>
                        <a:rPr lang="en-US" dirty="0" smtClean="0"/>
                        <a:t>Type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Immune complexes formed of </a:t>
                      </a:r>
                      <a:r>
                        <a:rPr lang="en-US" dirty="0" err="1" smtClean="0"/>
                        <a:t>Immunoglobulins</a:t>
                      </a:r>
                      <a:r>
                        <a:rPr lang="en-US" baseline="0" dirty="0" smtClean="0"/>
                        <a:t> and 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Vasculitis</a:t>
                      </a:r>
                      <a:r>
                        <a:rPr lang="en-US" baseline="0" dirty="0" smtClean="0"/>
                        <a:t> / serum sickness</a:t>
                      </a:r>
                      <a:endParaRPr lang="en-US" dirty="0"/>
                    </a:p>
                  </a:txBody>
                  <a:tcPr/>
                </a:tc>
              </a:tr>
              <a:tr h="1665114">
                <a:tc>
                  <a:txBody>
                    <a:bodyPr/>
                    <a:lstStyle/>
                    <a:p>
                      <a:r>
                        <a:rPr lang="en-US" dirty="0" smtClean="0"/>
                        <a:t>Type IV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Cell-mediated</a:t>
                      </a:r>
                      <a:r>
                        <a:rPr lang="en-US" baseline="0" dirty="0" smtClean="0"/>
                        <a:t>, delayed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Morbillifom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exanthems</a:t>
                      </a:r>
                      <a:r>
                        <a:rPr lang="en-US" baseline="0" dirty="0" smtClean="0"/>
                        <a:t>, fixed drug eruptions, </a:t>
                      </a:r>
                      <a:r>
                        <a:rPr lang="en-US" baseline="0" dirty="0" err="1" smtClean="0"/>
                        <a:t>lichenoid</a:t>
                      </a:r>
                      <a:r>
                        <a:rPr lang="en-US" baseline="0" dirty="0" smtClean="0"/>
                        <a:t> eruptions, Stevens-Johnson Syndrome/</a:t>
                      </a:r>
                    </a:p>
                    <a:p>
                      <a:r>
                        <a:rPr lang="en-US" baseline="0" dirty="0" smtClean="0"/>
                        <a:t>TEN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7030A0"/>
                </a:solidFill>
                <a:latin typeface="Arial Rounded MT Bold" pitchFamily="34" charset="0"/>
              </a:rPr>
              <a:t>Immunologically Mediated ACDR</a:t>
            </a:r>
            <a:endParaRPr lang="en-US" sz="35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oucie\Desktop\Prof. pics\Angioedem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oucie\Desktop\Prof. pics\angioedema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63169" cy="354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764705"/>
            <a:ext cx="778720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Do biopsy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suspected </a:t>
            </a:r>
          </a:p>
          <a:p>
            <a:pPr>
              <a:buFontTx/>
              <a:buChar char="-"/>
            </a:pPr>
            <a:r>
              <a:rPr lang="en-US" sz="2500" dirty="0" smtClean="0"/>
              <a:t>Measure complement if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 suspected</a:t>
            </a:r>
          </a:p>
          <a:p>
            <a:pPr>
              <a:buFontTx/>
              <a:buChar char="-"/>
            </a:pPr>
            <a:r>
              <a:rPr lang="en-US" sz="2500" dirty="0" err="1" smtClean="0"/>
              <a:t>Ultrasonography</a:t>
            </a:r>
            <a:r>
              <a:rPr lang="en-US" sz="2500" dirty="0" smtClean="0"/>
              <a:t> if edema of bowel suspected </a:t>
            </a:r>
          </a:p>
          <a:p>
            <a:pPr>
              <a:buFontTx/>
              <a:buChar char="-"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FontTx/>
              <a:buChar char="-"/>
            </a:pPr>
            <a:r>
              <a:rPr lang="en-US" sz="2500" dirty="0" smtClean="0"/>
              <a:t>Acute allergic contact dermatitis</a:t>
            </a:r>
          </a:p>
          <a:p>
            <a:pPr>
              <a:buFontTx/>
              <a:buChar char="-"/>
            </a:pPr>
            <a:r>
              <a:rPr lang="en-US" sz="2500" dirty="0" smtClean="0"/>
              <a:t>Insect bites</a:t>
            </a:r>
          </a:p>
          <a:p>
            <a:pPr>
              <a:buFontTx/>
              <a:buChar char="-"/>
            </a:pPr>
            <a:r>
              <a:rPr lang="en-US" sz="2500" dirty="0" err="1" smtClean="0"/>
              <a:t>Cellulitis</a:t>
            </a:r>
            <a:endParaRPr lang="en-US" sz="25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764704"/>
            <a:ext cx="7859216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  <a:r>
              <a:rPr lang="en-US" sz="2500" dirty="0" smtClean="0"/>
              <a:t> resolves within hours to weeks after drug withdrawal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  <a:r>
              <a:rPr lang="en-US" sz="2500" b="1" dirty="0" smtClean="0"/>
              <a:t> 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Definitive</a:t>
            </a:r>
          </a:p>
          <a:p>
            <a:pPr>
              <a:buFontTx/>
              <a:buChar char="-"/>
            </a:pPr>
            <a:r>
              <a:rPr lang="en-US" sz="2500" dirty="0" smtClean="0">
                <a:solidFill>
                  <a:srgbClr val="00B0F0"/>
                </a:solidFill>
              </a:rPr>
              <a:t>Symptomatic:</a:t>
            </a:r>
            <a:r>
              <a:rPr lang="en-US" sz="2500" dirty="0" smtClean="0"/>
              <a:t> subcutaneous epinephrine (0.3-0.5ml of 1/1000) + airway/ IV access, </a:t>
            </a:r>
          </a:p>
          <a:p>
            <a:pPr>
              <a:buFontTx/>
              <a:buChar char="-"/>
            </a:pPr>
            <a:r>
              <a:rPr lang="en-US" sz="2500" dirty="0" smtClean="0"/>
              <a:t>H1/H2 blockers, sys. </a:t>
            </a:r>
            <a:r>
              <a:rPr lang="en-US" sz="2500" dirty="0" err="1" smtClean="0"/>
              <a:t>glucocorticoids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- Prevention: </a:t>
            </a:r>
            <a:r>
              <a:rPr lang="en-US" sz="2500" dirty="0" smtClean="0"/>
              <a:t>awareness/ wallet card/ bracelet/  pretreatment </a:t>
            </a:r>
          </a:p>
          <a:p>
            <a:pPr>
              <a:buNone/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48680"/>
            <a:ext cx="7941568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Fixed Drug Eruption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dirty="0" smtClean="0"/>
              <a:t>	Identical skin lesion(s) that recur at the same location.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dirty="0" smtClean="0"/>
              <a:t>	Unknown </a:t>
            </a:r>
          </a:p>
          <a:p>
            <a:pPr>
              <a:buNone/>
            </a:pPr>
            <a:r>
              <a:rPr lang="en-US" dirty="0" smtClean="0"/>
              <a:t>  	Most common drugs: </a:t>
            </a:r>
            <a:r>
              <a:rPr lang="en-US" dirty="0" err="1" smtClean="0"/>
              <a:t>tetracyclines</a:t>
            </a:r>
            <a:r>
              <a:rPr lang="en-US" dirty="0" smtClean="0"/>
              <a:t>, antimicrobials phenolphthalein, oral contraceptives, NSAIDs, </a:t>
            </a:r>
            <a:r>
              <a:rPr lang="en-US" dirty="0" err="1" smtClean="0"/>
              <a:t>Salicylates</a:t>
            </a:r>
            <a:r>
              <a:rPr lang="en-US" dirty="0" smtClean="0"/>
              <a:t>, sulfonamides, </a:t>
            </a:r>
            <a:r>
              <a:rPr lang="en-US" dirty="0" err="1" smtClean="0"/>
              <a:t>metronidazole</a:t>
            </a:r>
            <a:r>
              <a:rPr lang="en-US" dirty="0" smtClean="0"/>
              <a:t>, barbiturates, food coloring (yellow), quinine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Onset:</a:t>
            </a:r>
          </a:p>
          <a:p>
            <a:pPr>
              <a:buNone/>
            </a:pPr>
            <a:r>
              <a:rPr lang="en-US" sz="2500" dirty="0" smtClean="0"/>
              <a:t>	Within 30 minutes to 8hours after ingestion of drug in previously sensitized individual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Symptoms:</a:t>
            </a:r>
          </a:p>
          <a:p>
            <a:pPr>
              <a:buNone/>
            </a:pPr>
            <a:r>
              <a:rPr lang="en-US" sz="2500" dirty="0" smtClean="0"/>
              <a:t>	Usually asymptomatic (painful if eroded)</a:t>
            </a:r>
          </a:p>
          <a:p>
            <a:pPr>
              <a:buNone/>
            </a:pPr>
            <a:r>
              <a:rPr lang="en-US" sz="2500" dirty="0" smtClean="0"/>
              <a:t>	May be associated with headache (barbiturate analgesic), constipation (phenolphthalein laxative), Cold (OTC yellow dye) Food (yellow dye, quinine, </a:t>
            </a:r>
            <a:r>
              <a:rPr lang="en-US" sz="2500" dirty="0" err="1" smtClean="0"/>
              <a:t>salicylates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500" dirty="0" smtClean="0"/>
              <a:t>	Round/oval usually solitary, sharply demarcated, </a:t>
            </a:r>
            <a:r>
              <a:rPr lang="en-US" sz="2500" dirty="0" err="1" smtClean="0"/>
              <a:t>erythematous</a:t>
            </a:r>
            <a:r>
              <a:rPr lang="en-US" sz="2500" dirty="0" smtClean="0"/>
              <a:t> </a:t>
            </a:r>
            <a:r>
              <a:rPr lang="en-US" sz="2500" dirty="0" err="1" smtClean="0"/>
              <a:t>macule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-&gt; dusky red/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edematous plaque</a:t>
            </a:r>
          </a:p>
          <a:p>
            <a:pPr>
              <a:buNone/>
            </a:pPr>
            <a:r>
              <a:rPr lang="en-US" sz="2500" dirty="0" smtClean="0"/>
              <a:t>	-&gt; bulla/erosion</a:t>
            </a:r>
          </a:p>
          <a:p>
            <a:pPr>
              <a:buNone/>
            </a:pPr>
            <a:r>
              <a:rPr lang="en-US" sz="2500" dirty="0" smtClean="0"/>
              <a:t>	-&gt; dark brown </a:t>
            </a:r>
            <a:r>
              <a:rPr lang="en-US" sz="2500" dirty="0" err="1" smtClean="0"/>
              <a:t>violaceous</a:t>
            </a:r>
            <a:r>
              <a:rPr lang="en-US" sz="2500" dirty="0" smtClean="0"/>
              <a:t> post inflammatory     	</a:t>
            </a:r>
            <a:r>
              <a:rPr lang="en-US" sz="2500" dirty="0" err="1" smtClean="0"/>
              <a:t>hyperpigmentation</a:t>
            </a:r>
            <a:r>
              <a:rPr lang="en-US" sz="2500" dirty="0" smtClean="0"/>
              <a:t>. </a:t>
            </a:r>
          </a:p>
          <a:p>
            <a:pPr>
              <a:buNone/>
            </a:pPr>
            <a:r>
              <a:rPr lang="en-US" sz="2500" dirty="0" smtClean="0"/>
              <a:t>	Common on genitals and oral mucosa but any site including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, conjunctivae and </a:t>
            </a:r>
            <a:r>
              <a:rPr lang="en-US" sz="2500" dirty="0" err="1" smtClean="0"/>
              <a:t>oropharynx</a:t>
            </a:r>
            <a:endParaRPr lang="en-US" sz="25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oucie\Desktop\Prof. pics\fixed drug eruptions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468052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Documents and Settings\Loucie\Desktop\ACDR mimicry\fixed drug erup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824536" cy="451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Loucie\Desktop\ACDR mimicry\sulfonamide_fixed_drug_eruption_4_050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216209" cy="41729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5157192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Sulfonamide drug reaction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378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TYPE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MECHANISM</a:t>
                      </a:r>
                      <a:endParaRPr lang="en-US" sz="2500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Idiosyncrasy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Hereditary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enzyme deficiencies/ Idiopathic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Cumulation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Dose dependent </a:t>
                      </a:r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pigmentation d° gold,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amiodarone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or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minocycline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Photosensitivity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Formation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toxic photoproducts d° the effect of ultraviolet irradiation on a drug (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eg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. Formation of singlet oxygen/ free radicals)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Irritancy/ toxicity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of a topically applied drugs including injections sites.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Direct physical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and chemical toxicity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Pseudoimmunologic</a:t>
                      </a:r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direct release of inflammatory cytokines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Mast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cell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degranulation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, alternate complement system, </a:t>
                      </a:r>
                      <a:r>
                        <a:rPr lang="en-US" baseline="0" dirty="0" err="1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cycloxyginase</a:t>
                      </a:r>
                      <a:r>
                        <a:rPr lang="en-US" baseline="0" dirty="0" smtClean="0">
                          <a:ln w="3175">
                            <a:solidFill>
                              <a:schemeClr val="tx1"/>
                            </a:solidFill>
                          </a:ln>
                        </a:rPr>
                        <a:t> inhibitors, others</a:t>
                      </a:r>
                      <a:endParaRPr lang="en-US" dirty="0">
                        <a:ln w="31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 Rounded MT Bold" pitchFamily="34" charset="0"/>
              </a:rPr>
              <a:t>Nonimmunologic</a:t>
            </a:r>
            <a:r>
              <a:rPr lang="en-US" sz="3500" b="1" dirty="0" smtClean="0">
                <a:solidFill>
                  <a:srgbClr val="0070C0"/>
                </a:solidFill>
                <a:latin typeface="Arial Rounded MT Bold" pitchFamily="34" charset="0"/>
              </a:rPr>
              <a:t> ACDR</a:t>
            </a:r>
            <a:endParaRPr lang="en-US" sz="35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Clinical diagnosis:</a:t>
            </a:r>
          </a:p>
          <a:p>
            <a:pPr>
              <a:buNone/>
            </a:pPr>
            <a:r>
              <a:rPr lang="en-US" sz="2500" dirty="0" smtClean="0"/>
              <a:t>	Histopathology similar to EM/TEN</a:t>
            </a:r>
          </a:p>
          <a:p>
            <a:pPr>
              <a:buNone/>
            </a:pPr>
            <a:r>
              <a:rPr lang="en-US" sz="2500" dirty="0" smtClean="0"/>
              <a:t>	Patch test (at the same site)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diagnosis:</a:t>
            </a:r>
          </a:p>
          <a:p>
            <a:pPr>
              <a:buNone/>
            </a:pPr>
            <a:r>
              <a:rPr lang="en-US" sz="2500" dirty="0" smtClean="0"/>
              <a:t>	EM; Herpes simplex; </a:t>
            </a:r>
            <a:r>
              <a:rPr lang="en-US" sz="2500" dirty="0" err="1" smtClean="0"/>
              <a:t>Aphthae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if extensive: SJS/TEN</a:t>
            </a:r>
          </a:p>
          <a:p>
            <a:pPr>
              <a:buNone/>
            </a:pPr>
            <a:r>
              <a:rPr lang="en-US" sz="2500" dirty="0" smtClean="0"/>
              <a:t> </a:t>
            </a:r>
            <a:endParaRPr lang="en-US" sz="25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20688"/>
            <a:ext cx="8003232" cy="538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r>
              <a:rPr lang="en-US" sz="2500" dirty="0" smtClean="0"/>
              <a:t>	Resolves within weeks of withdrawal</a:t>
            </a:r>
          </a:p>
          <a:p>
            <a:pPr>
              <a:buNone/>
            </a:pPr>
            <a:r>
              <a:rPr lang="en-US" sz="2500" dirty="0" smtClean="0"/>
              <a:t>	Recurs within hours after a single dose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</a:t>
            </a:r>
          </a:p>
          <a:p>
            <a:pPr>
              <a:buNone/>
            </a:pPr>
            <a:r>
              <a:rPr lang="en-US" sz="2500" dirty="0" smtClean="0">
                <a:solidFill>
                  <a:srgbClr val="00B050"/>
                </a:solidFill>
              </a:rPr>
              <a:t>	Non-eroded: </a:t>
            </a:r>
            <a:r>
              <a:rPr lang="en-US" sz="2500" dirty="0" smtClean="0"/>
              <a:t>potent topical </a:t>
            </a:r>
            <a:r>
              <a:rPr lang="en-US" sz="2500" dirty="0" err="1" smtClean="0"/>
              <a:t>glucocorticoid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Eroded: </a:t>
            </a:r>
            <a:r>
              <a:rPr lang="en-US" sz="2500" dirty="0" smtClean="0"/>
              <a:t>antimicrobial ointment</a:t>
            </a:r>
          </a:p>
          <a:p>
            <a:pPr>
              <a:buNone/>
            </a:pPr>
            <a:r>
              <a:rPr lang="en-US" sz="2500" dirty="0" smtClean="0"/>
              <a:t>	</a:t>
            </a:r>
            <a:r>
              <a:rPr lang="en-US" sz="2500" dirty="0" smtClean="0">
                <a:solidFill>
                  <a:srgbClr val="00B050"/>
                </a:solidFill>
              </a:rPr>
              <a:t>Widespread/ painful mucosal lesions</a:t>
            </a:r>
            <a:r>
              <a:rPr lang="en-US" sz="2500" dirty="0" smtClean="0"/>
              <a:t>: oral 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1mg/kg tapered over few weeks.</a:t>
            </a:r>
            <a:endParaRPr lang="en-US" sz="25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8640"/>
            <a:ext cx="8013576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chemeClr val="bg2">
                    <a:lumMod val="50000"/>
                  </a:schemeClr>
                </a:solidFill>
              </a:rPr>
              <a:t>Drug Hypersensitivity Syndrome (DRESS)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Definition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sz="3700" dirty="0" smtClean="0"/>
              <a:t>An idiosyncratic serious adverse drug reaction that involves skin and other organs.</a:t>
            </a:r>
          </a:p>
          <a:p>
            <a:pPr>
              <a:buNone/>
            </a:pPr>
            <a:r>
              <a:rPr lang="en-US" sz="3700" dirty="0" smtClean="0"/>
              <a:t>	</a:t>
            </a:r>
            <a:endParaRPr lang="en-US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Pathogenesis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	</a:t>
            </a:r>
            <a:r>
              <a:rPr lang="en-US" sz="3600" dirty="0" smtClean="0"/>
              <a:t>-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Hereditary (toxic </a:t>
            </a:r>
            <a:r>
              <a:rPr lang="en-US" sz="3600" dirty="0" err="1" smtClean="0"/>
              <a:t>arene</a:t>
            </a:r>
            <a:r>
              <a:rPr lang="en-US" sz="3600" dirty="0" smtClean="0"/>
              <a:t> oxide metabolites; slow N-</a:t>
            </a:r>
            <a:r>
              <a:rPr lang="en-US" sz="3600" dirty="0" err="1" smtClean="0"/>
              <a:t>acetylation</a:t>
            </a:r>
            <a:r>
              <a:rPr lang="en-US" sz="3600" dirty="0" smtClean="0"/>
              <a:t> of sulfonamides)</a:t>
            </a:r>
          </a:p>
          <a:p>
            <a:pPr>
              <a:buNone/>
            </a:pPr>
            <a:r>
              <a:rPr lang="en-US" sz="3600" dirty="0" smtClean="0"/>
              <a:t>	- Idiopathic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Most common drugs:</a:t>
            </a:r>
            <a:endParaRPr lang="en-US" sz="3600" b="1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600" dirty="0" smtClean="0"/>
              <a:t>- </a:t>
            </a:r>
            <a:r>
              <a:rPr lang="en-US" sz="3600" dirty="0" err="1" smtClean="0"/>
              <a:t>Antiepileptics</a:t>
            </a:r>
            <a:r>
              <a:rPr lang="en-US" sz="3600" dirty="0" smtClean="0"/>
              <a:t> (</a:t>
            </a:r>
            <a:r>
              <a:rPr lang="en-US" sz="3600" dirty="0" err="1" smtClean="0"/>
              <a:t>phenytoin</a:t>
            </a:r>
            <a:r>
              <a:rPr lang="en-US" sz="3600" dirty="0" smtClean="0"/>
              <a:t>, </a:t>
            </a:r>
            <a:r>
              <a:rPr lang="en-US" sz="3600" dirty="0" err="1" smtClean="0"/>
              <a:t>carbamazepine</a:t>
            </a:r>
            <a:r>
              <a:rPr lang="en-US" sz="3600" dirty="0" smtClean="0"/>
              <a:t>, </a:t>
            </a:r>
            <a:r>
              <a:rPr lang="en-US" sz="3600" dirty="0" err="1" smtClean="0"/>
              <a:t>phenobarbital</a:t>
            </a:r>
            <a:r>
              <a:rPr lang="en-US" sz="3600" dirty="0" smtClean="0"/>
              <a:t>)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 </a:t>
            </a:r>
            <a:r>
              <a:rPr lang="en-US" sz="3700" dirty="0" smtClean="0"/>
              <a:t>- Sulfonamides (antimicrobials, </a:t>
            </a:r>
            <a:r>
              <a:rPr lang="en-US" sz="3700" dirty="0" err="1" smtClean="0"/>
              <a:t>dapsone</a:t>
            </a:r>
            <a:r>
              <a:rPr lang="en-US" sz="3700" dirty="0" smtClean="0"/>
              <a:t>, </a:t>
            </a:r>
            <a:r>
              <a:rPr lang="en-US" sz="3700" dirty="0" err="1" smtClean="0"/>
              <a:t>sulfasalazine</a:t>
            </a:r>
            <a:r>
              <a:rPr lang="en-US" sz="3700" dirty="0" smtClean="0"/>
              <a:t>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Clinical manifestation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Onset: </a:t>
            </a:r>
            <a:r>
              <a:rPr lang="en-US" sz="2200" dirty="0" smtClean="0"/>
              <a:t>2-8 weeks after first drug administration</a:t>
            </a:r>
          </a:p>
          <a:p>
            <a:pPr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Symptoms:</a:t>
            </a:r>
            <a:r>
              <a:rPr lang="en-US" sz="2200" dirty="0" err="1" smtClean="0"/>
              <a:t>Fever</a:t>
            </a:r>
            <a:r>
              <a:rPr lang="en-US" sz="2200" dirty="0" smtClean="0"/>
              <a:t>, malaise, ± </a:t>
            </a:r>
            <a:r>
              <a:rPr lang="en-US" sz="2200" dirty="0" err="1" smtClean="0"/>
              <a:t>pruritus</a:t>
            </a:r>
            <a:endParaRPr lang="en-US" sz="2200" u="sng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Signs: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Morbilliform</a:t>
            </a:r>
            <a:r>
              <a:rPr lang="en-US" sz="2200" dirty="0" smtClean="0"/>
              <a:t> eruption on face, upper trunk and 	extremities with </a:t>
            </a:r>
            <a:r>
              <a:rPr lang="en-US" sz="2200" dirty="0" err="1" smtClean="0"/>
              <a:t>periorbital</a:t>
            </a:r>
            <a:r>
              <a:rPr lang="en-US" sz="2200" dirty="0" smtClean="0"/>
              <a:t> edema and mucosal    	involvement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generalized </a:t>
            </a:r>
            <a:r>
              <a:rPr lang="en-US" sz="2200" dirty="0" err="1" smtClean="0"/>
              <a:t>exfoliative</a:t>
            </a:r>
            <a:r>
              <a:rPr lang="en-US" sz="2200" dirty="0" smtClean="0"/>
              <a:t> (</a:t>
            </a:r>
            <a:r>
              <a:rPr lang="en-US" sz="2200" dirty="0" err="1" smtClean="0"/>
              <a:t>erythroderma</a:t>
            </a:r>
            <a:r>
              <a:rPr lang="en-US" sz="2200" dirty="0" smtClean="0"/>
              <a:t>)</a:t>
            </a:r>
          </a:p>
          <a:p>
            <a:pPr>
              <a:buNone/>
            </a:pPr>
            <a:r>
              <a:rPr lang="en-US" sz="2200" dirty="0" smtClean="0"/>
              <a:t>		 ± </a:t>
            </a:r>
            <a:r>
              <a:rPr lang="en-US" sz="2200" dirty="0" err="1" smtClean="0"/>
              <a:t>pustular</a:t>
            </a:r>
            <a:r>
              <a:rPr lang="en-US" sz="2200" dirty="0" smtClean="0"/>
              <a:t> ± </a:t>
            </a:r>
            <a:r>
              <a:rPr lang="en-US" sz="2200" dirty="0" err="1" smtClean="0"/>
              <a:t>bullous</a:t>
            </a:r>
            <a:r>
              <a:rPr lang="en-US" sz="2200" dirty="0" smtClean="0"/>
              <a:t> ± </a:t>
            </a:r>
            <a:r>
              <a:rPr lang="en-US" sz="2200" dirty="0" err="1" smtClean="0"/>
              <a:t>purpura</a:t>
            </a:r>
            <a:r>
              <a:rPr lang="en-US" sz="2200" dirty="0" smtClean="0"/>
              <a:t> on legs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-&gt; </a:t>
            </a:r>
            <a:r>
              <a:rPr lang="en-US" sz="2200" dirty="0" smtClean="0"/>
              <a:t>scaling/desquamation with healing </a:t>
            </a:r>
            <a:r>
              <a:rPr lang="en-US" sz="2200" u="sng" dirty="0" smtClean="0"/>
              <a:t> 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Other: </a:t>
            </a:r>
          </a:p>
          <a:p>
            <a:pPr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		</a:t>
            </a:r>
            <a:r>
              <a:rPr lang="en-US" sz="2200" dirty="0" err="1" smtClean="0"/>
              <a:t>lymphadenopathy</a:t>
            </a:r>
            <a:r>
              <a:rPr lang="en-US" sz="2200" dirty="0" smtClean="0"/>
              <a:t>, hepatitis, </a:t>
            </a:r>
            <a:r>
              <a:rPr lang="en-US" sz="2200" dirty="0" err="1" smtClean="0"/>
              <a:t>carditis</a:t>
            </a:r>
            <a:r>
              <a:rPr lang="en-US" sz="2200" dirty="0" smtClean="0"/>
              <a:t>, nephritis, 	</a:t>
            </a:r>
            <a:r>
              <a:rPr lang="en-US" sz="2200" dirty="0" err="1" smtClean="0"/>
              <a:t>pneumonititis</a:t>
            </a:r>
            <a:r>
              <a:rPr lang="en-US" sz="2200" dirty="0" smtClean="0"/>
              <a:t>, hematologic, joints, muscles, 	thyroid, brain.</a:t>
            </a:r>
            <a:endParaRPr lang="en-US" sz="2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oucie\Desktop\Prof. pics\dres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80915" cy="479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Loucie\Desktop\Prof. pics\dres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6996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Loucie\Desktop\Prof. pics\dres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0134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oucie\Desktop\Prof. pics\dres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94435" cy="478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04665"/>
            <a:ext cx="807524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900" b="1" u="sng" dirty="0" smtClean="0">
                <a:solidFill>
                  <a:srgbClr val="0070C0"/>
                </a:solidFill>
              </a:rPr>
              <a:t>Diagnosis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Proposed diagnostic criteria (three criteria required for diagnosis):</a:t>
            </a:r>
          </a:p>
          <a:p>
            <a:pPr>
              <a:buNone/>
            </a:pPr>
            <a:endParaRPr lang="en-US" b="1" dirty="0" smtClean="0"/>
          </a:p>
          <a:p>
            <a:pPr marL="624078" indent="-514350">
              <a:buAutoNum type="arabicPeriod"/>
            </a:pPr>
            <a:r>
              <a:rPr lang="en-US" b="1" dirty="0" err="1" smtClean="0"/>
              <a:t>Cutaneous</a:t>
            </a:r>
            <a:r>
              <a:rPr lang="en-US" b="1" dirty="0" smtClean="0"/>
              <a:t> drug eruption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Hematologic abnormalities (</a:t>
            </a:r>
            <a:r>
              <a:rPr lang="en-US" b="1" dirty="0" err="1" smtClean="0"/>
              <a:t>eosinophilia</a:t>
            </a:r>
            <a:r>
              <a:rPr lang="en-US" b="1" dirty="0" smtClean="0"/>
              <a:t> ≥1500/</a:t>
            </a:r>
            <a:r>
              <a:rPr lang="en-US" b="1" dirty="0" err="1" smtClean="0"/>
              <a:t>microL</a:t>
            </a:r>
            <a:r>
              <a:rPr lang="en-US" b="1" dirty="0" smtClean="0"/>
              <a:t> or atypical lymphocytes</a:t>
            </a:r>
          </a:p>
          <a:p>
            <a:pPr marL="624078" indent="-514350">
              <a:buAutoNum type="arabicPeriod"/>
            </a:pPr>
            <a:r>
              <a:rPr lang="en-US" b="1" dirty="0" smtClean="0"/>
              <a:t>Systemic involvement (</a:t>
            </a:r>
            <a:r>
              <a:rPr lang="en-US" b="1" dirty="0" err="1" smtClean="0"/>
              <a:t>adenopathies</a:t>
            </a:r>
            <a:r>
              <a:rPr lang="en-US" b="1" dirty="0" smtClean="0"/>
              <a:t> ≥ 2cm in diameter or hepatitis (SGPT ≥ 2N) or interstitial nephritis, interstitial </a:t>
            </a:r>
            <a:r>
              <a:rPr lang="en-US" b="1" dirty="0" err="1" smtClean="0"/>
              <a:t>pneumonitis</a:t>
            </a:r>
            <a:r>
              <a:rPr lang="en-US" b="1" dirty="0" smtClean="0"/>
              <a:t> or </a:t>
            </a:r>
            <a:r>
              <a:rPr lang="en-US" b="1" dirty="0" err="1" smtClean="0"/>
              <a:t>carditis</a:t>
            </a:r>
            <a:r>
              <a:rPr lang="en-US" b="1" dirty="0" smtClean="0"/>
              <a:t>)</a:t>
            </a:r>
          </a:p>
          <a:p>
            <a:pPr marL="624078" indent="-514350">
              <a:buNone/>
            </a:pP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/>
              <a:t>Histopathology: variable lymphocytic infiltrate ±</a:t>
            </a:r>
            <a:r>
              <a:rPr lang="en-US" b="1" dirty="0" err="1" smtClean="0"/>
              <a:t>eosinophils</a:t>
            </a:r>
            <a:r>
              <a:rPr lang="en-US" b="1" dirty="0" smtClean="0"/>
              <a:t>/dermal edema (may simulate CTCL).</a:t>
            </a:r>
            <a:endParaRPr lang="en-US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Differential diagnosis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Early: </a:t>
            </a:r>
            <a:r>
              <a:rPr lang="en-US" sz="2500" dirty="0" err="1" smtClean="0"/>
              <a:t>morbilliform</a:t>
            </a:r>
            <a:r>
              <a:rPr lang="en-US" sz="2500" dirty="0" smtClean="0"/>
              <a:t> eruptions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Later: serum sickness,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collagen vascular disease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plus </a:t>
            </a:r>
            <a:r>
              <a:rPr lang="en-US" sz="2500" dirty="0" err="1" smtClean="0"/>
              <a:t>lymphadenopathy</a:t>
            </a:r>
            <a:r>
              <a:rPr lang="en-US" sz="2500" dirty="0" smtClean="0"/>
              <a:t>: Rubella, EBV, CMV </a:t>
            </a:r>
            <a:r>
              <a:rPr lang="en-US" sz="2500" dirty="0" err="1" smtClean="0"/>
              <a:t>mononuleosis</a:t>
            </a:r>
            <a:r>
              <a:rPr lang="en-US" sz="2500" dirty="0" smtClean="0"/>
              <a:t> syndrome.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7385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100" dirty="0" err="1" smtClean="0"/>
              <a:t>Exanthematous</a:t>
            </a:r>
            <a:r>
              <a:rPr lang="en-US" sz="3100" dirty="0" smtClean="0"/>
              <a:t>  (most common)</a:t>
            </a:r>
          </a:p>
          <a:p>
            <a:pPr>
              <a:buNone/>
            </a:pPr>
            <a:r>
              <a:rPr lang="en-US" sz="3100" dirty="0" err="1" smtClean="0"/>
              <a:t>Urticaria</a:t>
            </a:r>
            <a:r>
              <a:rPr lang="en-US" sz="3100" dirty="0" smtClean="0"/>
              <a:t>/ </a:t>
            </a:r>
            <a:r>
              <a:rPr lang="en-US" sz="3100" dirty="0" err="1" smtClean="0"/>
              <a:t>angioedema</a:t>
            </a:r>
            <a:r>
              <a:rPr lang="en-US" sz="3100" dirty="0" smtClean="0"/>
              <a:t> (second most common) </a:t>
            </a:r>
          </a:p>
          <a:p>
            <a:pPr>
              <a:buNone/>
            </a:pPr>
            <a:r>
              <a:rPr lang="en-US" sz="3100" dirty="0" smtClean="0"/>
              <a:t>Fixed drug eruptions</a:t>
            </a:r>
          </a:p>
          <a:p>
            <a:pPr>
              <a:buNone/>
            </a:pPr>
            <a:r>
              <a:rPr lang="en-US" sz="3100" dirty="0" smtClean="0"/>
              <a:t>Anaphylaxis/ </a:t>
            </a:r>
            <a:r>
              <a:rPr lang="en-US" sz="3100" dirty="0" err="1" smtClean="0"/>
              <a:t>anaphylactoid</a:t>
            </a:r>
            <a:r>
              <a:rPr lang="en-US" sz="3100" dirty="0" smtClean="0"/>
              <a:t> </a:t>
            </a:r>
            <a:r>
              <a:rPr lang="en-US" sz="3100" dirty="0" err="1" smtClean="0"/>
              <a:t>rxns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Serum sickness</a:t>
            </a:r>
          </a:p>
          <a:p>
            <a:pPr>
              <a:buNone/>
            </a:pPr>
            <a:r>
              <a:rPr lang="en-US" sz="3100" dirty="0" smtClean="0"/>
              <a:t>DRESS Syndrome</a:t>
            </a:r>
          </a:p>
          <a:p>
            <a:pPr>
              <a:buNone/>
            </a:pPr>
            <a:r>
              <a:rPr lang="en-US" sz="3100" dirty="0" smtClean="0"/>
              <a:t>ACDR- related pigmentation/ necrosis/ alopecia/ nail changes.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ACDR mimicry of other </a:t>
            </a:r>
            <a:r>
              <a:rPr lang="en-US" sz="3100" dirty="0" err="1" smtClean="0"/>
              <a:t>dermatoses</a:t>
            </a:r>
            <a:r>
              <a:rPr lang="en-US" sz="3100" dirty="0" smtClean="0"/>
              <a:t>: </a:t>
            </a:r>
          </a:p>
          <a:p>
            <a:pPr>
              <a:buNone/>
            </a:pPr>
            <a:r>
              <a:rPr lang="en-US" sz="2300" dirty="0"/>
              <a:t>	</a:t>
            </a:r>
            <a:r>
              <a:rPr lang="en-US" sz="2600" dirty="0" err="1" smtClean="0"/>
              <a:t>Acneiform</a:t>
            </a:r>
            <a:r>
              <a:rPr lang="en-US" sz="2600" dirty="0" smtClean="0"/>
              <a:t>, </a:t>
            </a:r>
            <a:r>
              <a:rPr lang="en-US" sz="2600" dirty="0" err="1" smtClean="0"/>
              <a:t>Bullous</a:t>
            </a:r>
            <a:r>
              <a:rPr lang="en-US" sz="2600" dirty="0" smtClean="0"/>
              <a:t>, </a:t>
            </a:r>
            <a:r>
              <a:rPr lang="en-US" sz="2600" dirty="0" err="1" smtClean="0"/>
              <a:t>dermatomyositis</a:t>
            </a:r>
            <a:r>
              <a:rPr lang="en-US" sz="2600" dirty="0" smtClean="0"/>
              <a:t>-like, Drug hypersensitivity syndrome, Eczematous, EM, SJS, TEN, </a:t>
            </a:r>
            <a:r>
              <a:rPr lang="en-US" sz="2600" dirty="0" err="1" smtClean="0"/>
              <a:t>Erythema</a:t>
            </a:r>
            <a:r>
              <a:rPr lang="en-US" sz="2600" dirty="0" smtClean="0"/>
              <a:t> </a:t>
            </a:r>
            <a:r>
              <a:rPr lang="en-US" sz="2600" dirty="0" err="1" smtClean="0"/>
              <a:t>Nodsum</a:t>
            </a:r>
            <a:r>
              <a:rPr lang="en-US" sz="2600" dirty="0" smtClean="0"/>
              <a:t>, </a:t>
            </a:r>
            <a:r>
              <a:rPr lang="en-US" sz="2600" dirty="0" err="1" smtClean="0"/>
              <a:t>Exfoliative</a:t>
            </a:r>
            <a:r>
              <a:rPr lang="en-US" sz="2600" dirty="0" smtClean="0"/>
              <a:t> </a:t>
            </a:r>
            <a:r>
              <a:rPr lang="en-US" sz="2600" dirty="0" err="1" smtClean="0"/>
              <a:t>dt</a:t>
            </a:r>
            <a:r>
              <a:rPr lang="en-US" sz="2600" dirty="0" smtClean="0"/>
              <a:t>., </a:t>
            </a:r>
            <a:r>
              <a:rPr lang="en-US" sz="2600" dirty="0" err="1" smtClean="0"/>
              <a:t>Erythroderma</a:t>
            </a:r>
            <a:r>
              <a:rPr lang="en-US" sz="2600" dirty="0" smtClean="0"/>
              <a:t>, </a:t>
            </a:r>
            <a:r>
              <a:rPr lang="en-US" sz="2600" dirty="0" err="1" smtClean="0"/>
              <a:t>Lichenoid</a:t>
            </a:r>
            <a:r>
              <a:rPr lang="en-US" sz="2600" dirty="0" smtClean="0"/>
              <a:t>, LE, Photosensitivity, </a:t>
            </a:r>
            <a:r>
              <a:rPr lang="en-US" sz="2600" dirty="0" err="1" smtClean="0"/>
              <a:t>Pityriasis</a:t>
            </a:r>
            <a:r>
              <a:rPr lang="en-US" sz="2600" dirty="0" smtClean="0"/>
              <a:t> </a:t>
            </a:r>
            <a:r>
              <a:rPr lang="en-US" sz="2600" dirty="0" err="1" smtClean="0"/>
              <a:t>rosea</a:t>
            </a:r>
            <a:r>
              <a:rPr lang="en-US" sz="2600" dirty="0" smtClean="0"/>
              <a:t>-like, </a:t>
            </a:r>
            <a:r>
              <a:rPr lang="en-US" sz="2600" dirty="0" err="1" smtClean="0"/>
              <a:t>Pseudolymphoma</a:t>
            </a:r>
            <a:r>
              <a:rPr lang="en-US" sz="2600" dirty="0" smtClean="0"/>
              <a:t>, </a:t>
            </a:r>
            <a:r>
              <a:rPr lang="en-US" sz="2600" dirty="0" err="1" smtClean="0"/>
              <a:t>Pseudoporphyria</a:t>
            </a:r>
            <a:r>
              <a:rPr lang="en-US" sz="2600" dirty="0" smtClean="0"/>
              <a:t>, </a:t>
            </a:r>
            <a:r>
              <a:rPr lang="en-US" sz="2600" dirty="0" err="1" smtClean="0"/>
              <a:t>Psoriasiform</a:t>
            </a:r>
            <a:r>
              <a:rPr lang="en-US" sz="2600" dirty="0" smtClean="0"/>
              <a:t> eruption, </a:t>
            </a:r>
            <a:r>
              <a:rPr lang="en-US" sz="2600" dirty="0" err="1" smtClean="0"/>
              <a:t>Purpura</a:t>
            </a:r>
            <a:r>
              <a:rPr lang="en-US" sz="2600" dirty="0" smtClean="0"/>
              <a:t>, </a:t>
            </a:r>
            <a:r>
              <a:rPr lang="en-US" sz="2600" dirty="0" err="1" smtClean="0"/>
              <a:t>Pustular</a:t>
            </a:r>
            <a:r>
              <a:rPr lang="en-US" sz="2600" dirty="0" smtClean="0"/>
              <a:t> eruptions</a:t>
            </a:r>
            <a:r>
              <a:rPr lang="en-US" sz="2300" dirty="0" smtClean="0"/>
              <a:t>, Scleroderma-like reactions, Sweet syndrome, </a:t>
            </a:r>
            <a:r>
              <a:rPr lang="en-US" sz="2300" dirty="0" err="1" smtClean="0"/>
              <a:t>Vasculitis</a:t>
            </a:r>
            <a:r>
              <a:rPr lang="en-US" sz="23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</a:rPr>
              <a:t>Clinical types of ACDR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Prognosis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Rash and hepatitis may persist for weeks after withdrawal</a:t>
            </a:r>
          </a:p>
          <a:p>
            <a:pPr>
              <a:buNone/>
            </a:pPr>
            <a:r>
              <a:rPr lang="en-US" sz="2500" dirty="0" smtClean="0"/>
              <a:t>Mortality 10% from systemic hypersensitivity </a:t>
            </a:r>
            <a:r>
              <a:rPr lang="en-US" sz="2500" dirty="0" err="1" smtClean="0"/>
              <a:t>eg</a:t>
            </a:r>
            <a:r>
              <a:rPr lang="en-US" sz="2500" dirty="0" smtClean="0"/>
              <a:t>. </a:t>
            </a:r>
            <a:r>
              <a:rPr lang="en-US" sz="2500" dirty="0" err="1" smtClean="0"/>
              <a:t>eosinophilic</a:t>
            </a:r>
            <a:r>
              <a:rPr lang="en-US" sz="2500" dirty="0" smtClean="0"/>
              <a:t> </a:t>
            </a:r>
            <a:r>
              <a:rPr lang="en-US" sz="2500" dirty="0" err="1" smtClean="0"/>
              <a:t>myocarditis</a:t>
            </a:r>
            <a:r>
              <a:rPr lang="en-US" sz="2500" dirty="0" smtClean="0"/>
              <a:t>.</a:t>
            </a:r>
          </a:p>
          <a:p>
            <a:pPr>
              <a:buNone/>
            </a:pPr>
            <a:r>
              <a:rPr lang="en-US" sz="2500" dirty="0" smtClean="0"/>
              <a:t>Rare progression to lymphoma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u="sng" dirty="0" smtClean="0">
                <a:solidFill>
                  <a:srgbClr val="0070C0"/>
                </a:solidFill>
              </a:rPr>
              <a:t>Treatment </a:t>
            </a:r>
          </a:p>
          <a:p>
            <a:pPr>
              <a:buNone/>
            </a:pPr>
            <a:r>
              <a:rPr lang="en-US" sz="2500" dirty="0" smtClean="0"/>
              <a:t>	Withdrawal</a:t>
            </a:r>
          </a:p>
          <a:p>
            <a:pPr>
              <a:buNone/>
            </a:pPr>
            <a:r>
              <a:rPr lang="en-US" sz="2500" dirty="0" smtClean="0"/>
              <a:t>	Systemic </a:t>
            </a:r>
            <a:r>
              <a:rPr lang="en-US" sz="2500" dirty="0" err="1" smtClean="0"/>
              <a:t>glucocorticoids</a:t>
            </a:r>
            <a:r>
              <a:rPr lang="en-US" sz="2500" dirty="0" smtClean="0"/>
              <a:t> (</a:t>
            </a:r>
            <a:r>
              <a:rPr lang="en-US" sz="2500" dirty="0" err="1" smtClean="0"/>
              <a:t>prednisolone</a:t>
            </a:r>
            <a:r>
              <a:rPr lang="en-US" sz="2500" dirty="0" smtClean="0"/>
              <a:t> 0.5mg/kg/day) results in rapid improvement</a:t>
            </a:r>
          </a:p>
          <a:p>
            <a:pPr>
              <a:buNone/>
            </a:pPr>
            <a:r>
              <a:rPr lang="en-US" sz="2500" dirty="0" smtClean="0"/>
              <a:t>	Awareness, wallet card/ bracelet</a:t>
            </a:r>
            <a:endParaRPr lang="en-US" sz="25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500" b="1" dirty="0" smtClean="0">
                <a:solidFill>
                  <a:schemeClr val="bg2">
                    <a:lumMod val="50000"/>
                  </a:schemeClr>
                </a:solidFill>
              </a:rPr>
              <a:t>Drug Induced Pigmentation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	- Relatively common </a:t>
            </a:r>
          </a:p>
          <a:p>
            <a:pPr>
              <a:buNone/>
            </a:pPr>
            <a:r>
              <a:rPr lang="en-US" dirty="0" smtClean="0"/>
              <a:t>	- Results from the deposition of a variety of endogenous and/or exogenous pigments in the skin.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smtClean="0">
                <a:solidFill>
                  <a:srgbClr val="002060"/>
                </a:solidFill>
              </a:rPr>
              <a:t>Drugs involved: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Amiodarone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Antimalarial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Antimicrobial: </a:t>
            </a:r>
            <a:r>
              <a:rPr lang="en-US" dirty="0" err="1" smtClean="0"/>
              <a:t>minocycline</a:t>
            </a:r>
            <a:r>
              <a:rPr lang="en-US" dirty="0" smtClean="0"/>
              <a:t>, </a:t>
            </a:r>
            <a:r>
              <a:rPr lang="en-US" dirty="0" err="1" smtClean="0"/>
              <a:t>zidovudine</a:t>
            </a:r>
            <a:r>
              <a:rPr lang="en-US" dirty="0" smtClean="0"/>
              <a:t>, 				</a:t>
            </a:r>
            <a:r>
              <a:rPr lang="en-US" dirty="0" err="1" smtClean="0"/>
              <a:t>clofazimine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Hydantoins</a:t>
            </a:r>
            <a:r>
              <a:rPr lang="en-US" dirty="0" smtClean="0"/>
              <a:t>/chlorpromazine</a:t>
            </a:r>
          </a:p>
          <a:p>
            <a:pPr>
              <a:buNone/>
            </a:pPr>
            <a:r>
              <a:rPr lang="en-US" dirty="0" smtClean="0"/>
              <a:t>		- Hormones: ACTH, estrogen/progesterone</a:t>
            </a:r>
          </a:p>
          <a:p>
            <a:pPr>
              <a:buNone/>
            </a:pPr>
            <a:r>
              <a:rPr lang="en-US" dirty="0" smtClean="0"/>
              <a:t>		- Heavy metals: silver, gold, mercury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Cytostatic</a:t>
            </a:r>
            <a:r>
              <a:rPr lang="en-US" dirty="0" smtClean="0"/>
              <a:t>: </a:t>
            </a:r>
            <a:r>
              <a:rPr lang="en-US" dirty="0" err="1" smtClean="0"/>
              <a:t>bleomycin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	-5-fluorouracil, </a:t>
            </a:r>
            <a:r>
              <a:rPr lang="en-US" dirty="0" err="1" smtClean="0"/>
              <a:t>dactinomycin</a:t>
            </a:r>
            <a:r>
              <a:rPr lang="en-US" dirty="0" smtClean="0"/>
              <a:t>, </a:t>
            </a:r>
            <a:r>
              <a:rPr lang="en-US" dirty="0" err="1" smtClean="0"/>
              <a:t>busulfan</a:t>
            </a:r>
            <a:r>
              <a:rPr lang="en-US" dirty="0" smtClean="0"/>
              <a:t>, 		 		doxorubicin, 	</a:t>
            </a:r>
            <a:r>
              <a:rPr lang="en-US" dirty="0" err="1" smtClean="0"/>
              <a:t>daunorubicin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Loucie\Desktop\ACDR mimicry\minocycli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528392" cy="38164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  <p:pic>
        <p:nvPicPr>
          <p:cNvPr id="24580" name="Picture 4" descr="C:\Documents and Settings\Loucie\Desktop\ACDR mimicry\minocyc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31236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Loucie\Desktop\ACDR mimicry\minocycli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71997" cy="33123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Minocycline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Loucie\Desktop\ACDR mimicry\amiodaron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7"/>
            <a:ext cx="4320480" cy="40918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Loucie\Desktop\ACDR mimicry\amiodar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61100" cy="4254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71800" y="4869160"/>
            <a:ext cx="408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Amiodarone</a:t>
            </a:r>
            <a:r>
              <a:rPr lang="en-US" dirty="0" smtClean="0"/>
              <a:t> induced pigmentation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oucie\Desktop\ACDR mimicry\bleomyc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034616" cy="45259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43808" y="5157192"/>
            <a:ext cx="3852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Bleomycin</a:t>
            </a:r>
            <a:r>
              <a:rPr lang="en-US" dirty="0" smtClean="0"/>
              <a:t> induced pigmentation</a:t>
            </a:r>
          </a:p>
          <a:p>
            <a:pPr algn="ctr"/>
            <a:r>
              <a:rPr lang="en-US" dirty="0" smtClean="0"/>
              <a:t>(Whiplash Configuration)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386603"/>
          </a:xfrm>
        </p:spPr>
        <p:txBody>
          <a:bodyPr/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Minocycline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500" dirty="0" smtClean="0"/>
              <a:t>	Usually after total dose of &gt;50 grams</a:t>
            </a:r>
          </a:p>
          <a:p>
            <a:pPr>
              <a:buNone/>
            </a:pPr>
            <a:r>
              <a:rPr lang="en-US" sz="2500" dirty="0" smtClean="0"/>
              <a:t>	Not melanin but an iron-containing brown pigment in dermal macrophages</a:t>
            </a:r>
          </a:p>
          <a:p>
            <a:pPr>
              <a:buNone/>
            </a:pPr>
            <a:r>
              <a:rPr lang="en-US" sz="2500" dirty="0" smtClean="0"/>
              <a:t>	Stippled/ diffuse, blue-/slate-grey</a:t>
            </a:r>
          </a:p>
          <a:p>
            <a:pPr>
              <a:buNone/>
            </a:pPr>
            <a:r>
              <a:rPr lang="en-US" sz="2500" dirty="0" smtClean="0"/>
              <a:t>	Extensor legs, face (esp. </a:t>
            </a:r>
            <a:r>
              <a:rPr lang="en-US" sz="2500" dirty="0" err="1" smtClean="0"/>
              <a:t>periorbital</a:t>
            </a:r>
            <a:r>
              <a:rPr lang="en-US" sz="2500" dirty="0" smtClean="0"/>
              <a:t>), sites of trauma or inflammation, hard palate, nails, teeth, bones/cartilage/thyroid.</a:t>
            </a:r>
          </a:p>
          <a:p>
            <a:pPr>
              <a:buNone/>
            </a:pPr>
            <a:r>
              <a:rPr lang="en-US" sz="2500" dirty="0" smtClean="0"/>
              <a:t>	Disappears within months after discontinuation.</a:t>
            </a:r>
          </a:p>
          <a:p>
            <a:pPr>
              <a:buNone/>
            </a:pPr>
            <a:r>
              <a:rPr lang="en-US" sz="2500" dirty="0" smtClean="0"/>
              <a:t>	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 err="1" smtClean="0">
                <a:solidFill>
                  <a:srgbClr val="7030A0"/>
                </a:solidFill>
              </a:rPr>
              <a:t>Antimalarials</a:t>
            </a:r>
            <a:endParaRPr lang="en-US" sz="25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Occur in 25% who take the drug for &gt;4 months.</a:t>
            </a:r>
          </a:p>
          <a:p>
            <a:pPr>
              <a:buNone/>
            </a:pPr>
            <a:r>
              <a:rPr lang="en-US" sz="2500" dirty="0" smtClean="0"/>
              <a:t>Due to melanin/</a:t>
            </a:r>
            <a:r>
              <a:rPr lang="en-US" sz="2500" dirty="0" err="1" smtClean="0"/>
              <a:t>hemosiderin</a:t>
            </a:r>
            <a:endParaRPr lang="en-US" sz="2500" dirty="0" smtClean="0"/>
          </a:p>
          <a:p>
            <a:pPr>
              <a:buNone/>
            </a:pPr>
            <a:r>
              <a:rPr lang="en-US" sz="2500" dirty="0" smtClean="0"/>
              <a:t>Brownish, grey brown and/or blue black.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yellow-green)</a:t>
            </a:r>
          </a:p>
          <a:p>
            <a:pPr>
              <a:buNone/>
            </a:pPr>
            <a:r>
              <a:rPr lang="en-US" sz="2500" dirty="0" smtClean="0"/>
              <a:t>Over shins, face, nape of neck, hard palate, under finger- and toenails, cornea, retina, (</a:t>
            </a:r>
            <a:r>
              <a:rPr lang="en-US" sz="2500" dirty="0" err="1" smtClean="0"/>
              <a:t>quinacrine</a:t>
            </a:r>
            <a:r>
              <a:rPr lang="en-US" sz="2500" dirty="0" smtClean="0"/>
              <a:t>: yellow </a:t>
            </a:r>
            <a:r>
              <a:rPr lang="en-US" sz="2500" dirty="0" err="1" smtClean="0"/>
              <a:t>sclerae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Disappears within few months.</a:t>
            </a:r>
            <a:endParaRPr lang="en-US" sz="25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92696"/>
            <a:ext cx="7859216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ACDR- related necrosis</a:t>
            </a:r>
          </a:p>
          <a:p>
            <a:pPr>
              <a:buNone/>
            </a:pPr>
            <a:r>
              <a:rPr lang="en-US" dirty="0" smtClean="0"/>
              <a:t>-After oral drug or at sites of injection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Warfarin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cutaneous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necrosis</a:t>
            </a:r>
            <a:r>
              <a:rPr lang="en-US" dirty="0" smtClean="0"/>
              <a:t>: Idiosyncratic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Onset: </a:t>
            </a:r>
            <a:r>
              <a:rPr lang="en-US" dirty="0" smtClean="0"/>
              <a:t>3-5 days of anticoagulation therapy. Due to a transient </a:t>
            </a:r>
            <a:r>
              <a:rPr lang="en-US" dirty="0" err="1" smtClean="0"/>
              <a:t>hypercoagulable</a:t>
            </a:r>
            <a:r>
              <a:rPr lang="en-US" dirty="0" smtClean="0"/>
              <a:t> state and thrombus formation.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Risk factors: </a:t>
            </a:r>
            <a:r>
              <a:rPr lang="en-US" dirty="0" smtClean="0"/>
              <a:t>high initial dose, obesity, female, hereditary deficiency of protein C, protein S or </a:t>
            </a:r>
            <a:r>
              <a:rPr lang="en-US" dirty="0" err="1" smtClean="0"/>
              <a:t>antithrombin</a:t>
            </a:r>
            <a:r>
              <a:rPr lang="en-US" dirty="0" smtClean="0"/>
              <a:t> III.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ucie\Desktop\psoriasif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56648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548680"/>
            <a:ext cx="8157592" cy="5328592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Sharply demarcated, deep purple to black necrosis.</a:t>
            </a:r>
          </a:p>
          <a:p>
            <a:pPr>
              <a:buNone/>
            </a:pPr>
            <a:r>
              <a:rPr lang="en-US" sz="2500" dirty="0" smtClean="0"/>
              <a:t>Lesions vary with severity of reaction: </a:t>
            </a:r>
            <a:r>
              <a:rPr lang="en-US" sz="2500" dirty="0" err="1" smtClean="0"/>
              <a:t>petechaie</a:t>
            </a:r>
            <a:r>
              <a:rPr lang="en-US" sz="2500" dirty="0" smtClean="0"/>
              <a:t> to </a:t>
            </a:r>
            <a:r>
              <a:rPr lang="en-US" sz="2500" dirty="0" err="1" smtClean="0"/>
              <a:t>acchymoses</a:t>
            </a:r>
            <a:r>
              <a:rPr lang="en-US" sz="2500" dirty="0" smtClean="0"/>
              <a:t> to tender hemorrhagic infarcts to extensive necrosis </a:t>
            </a:r>
          </a:p>
          <a:p>
            <a:pPr>
              <a:buNone/>
            </a:pPr>
            <a:r>
              <a:rPr lang="en-US" sz="2500" dirty="0" smtClean="0"/>
              <a:t>	-&gt;deep tissue sloughing/ ulceration. </a:t>
            </a:r>
          </a:p>
          <a:p>
            <a:pPr>
              <a:buNone/>
            </a:pPr>
            <a:r>
              <a:rPr lang="en-US" sz="2500" dirty="0" smtClean="0"/>
              <a:t>	Usually single. On areas of abundant fat. </a:t>
            </a:r>
            <a:r>
              <a:rPr lang="en-US" sz="2500" dirty="0" err="1" smtClean="0"/>
              <a:t>Acral</a:t>
            </a:r>
            <a:r>
              <a:rPr lang="en-US" sz="2500" dirty="0" smtClean="0"/>
              <a:t> areas spared.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00" dirty="0" smtClean="0"/>
              <a:t>Coagulation studies: within normal limits</a:t>
            </a:r>
            <a:endParaRPr lang="en-US" sz="25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48680"/>
            <a:ext cx="7632848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dirty="0" smtClean="0">
                <a:solidFill>
                  <a:srgbClr val="C00000"/>
                </a:solidFill>
              </a:rPr>
              <a:t>Differential Diagnosis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Purpura</a:t>
            </a:r>
            <a:r>
              <a:rPr lang="en-US" sz="2500" dirty="0" smtClean="0"/>
              <a:t> </a:t>
            </a:r>
            <a:r>
              <a:rPr lang="en-US" sz="2500" dirty="0" err="1" smtClean="0"/>
              <a:t>fulminans</a:t>
            </a:r>
            <a:r>
              <a:rPr lang="en-US" sz="2500" dirty="0" smtClean="0"/>
              <a:t> (DIC), </a:t>
            </a:r>
          </a:p>
          <a:p>
            <a:pPr>
              <a:buNone/>
            </a:pPr>
            <a:r>
              <a:rPr lang="en-US" sz="2500" dirty="0" smtClean="0"/>
              <a:t>	- Hematoma in overly </a:t>
            </a:r>
            <a:r>
              <a:rPr lang="en-US" sz="2500" dirty="0" err="1" smtClean="0"/>
              <a:t>anticoagulated</a:t>
            </a:r>
            <a:r>
              <a:rPr lang="en-US" sz="2500" dirty="0" smtClean="0"/>
              <a:t> patient, - Necrotizing soft tissue infection, 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sz="2500" dirty="0" err="1" smtClean="0"/>
              <a:t>Vasculitis</a:t>
            </a:r>
            <a:r>
              <a:rPr lang="en-US" sz="2500" dirty="0" smtClean="0"/>
              <a:t>, </a:t>
            </a:r>
          </a:p>
          <a:p>
            <a:pPr>
              <a:buNone/>
            </a:pPr>
            <a:r>
              <a:rPr lang="en-US" sz="2500" dirty="0" smtClean="0"/>
              <a:t>	- Recluse spider bite.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b="1" dirty="0" smtClean="0">
                <a:solidFill>
                  <a:srgbClr val="0070C0"/>
                </a:solidFill>
              </a:rPr>
              <a:t>Course/ Prognosis</a:t>
            </a:r>
          </a:p>
          <a:p>
            <a:pPr>
              <a:buNone/>
            </a:pPr>
            <a:r>
              <a:rPr lang="en-US" sz="2500" dirty="0" smtClean="0"/>
              <a:t>	May subside/heal by granulation or require surgical intervention.</a:t>
            </a:r>
          </a:p>
          <a:p>
            <a:pPr>
              <a:buNone/>
            </a:pPr>
            <a:r>
              <a:rPr lang="en-US" sz="2500" dirty="0" smtClean="0"/>
              <a:t>	Life threatening if extensive in an elderly debilitated patient.</a:t>
            </a:r>
            <a:endParaRPr lang="en-US" sz="25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2514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1266" name="Picture 2" descr="C:\Documents and Settings\Loucie\Desktop\warfarin necro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54787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479715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Warparin</a:t>
            </a:r>
            <a:r>
              <a:rPr lang="en-US" dirty="0" smtClean="0"/>
              <a:t>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12290" name="Picture 2" descr="C:\Documents and Settings\Loucie\Desktop\Warfarin_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11256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Loucie\Desktop\ACDR mimicry\heparin induced necro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44616" cy="39604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27784" y="5085184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Heparin induced </a:t>
            </a:r>
            <a:r>
              <a:rPr lang="en-US" dirty="0" err="1" smtClean="0"/>
              <a:t>cutaneous</a:t>
            </a:r>
            <a:r>
              <a:rPr lang="en-US" dirty="0" smtClean="0"/>
              <a:t> necrosis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476672"/>
            <a:ext cx="7715200" cy="5544616"/>
          </a:xfrm>
        </p:spPr>
        <p:txBody>
          <a:bodyPr/>
          <a:lstStyle/>
          <a:p>
            <a:pPr>
              <a:buNone/>
            </a:pPr>
            <a:r>
              <a:rPr lang="en-US" sz="3500" b="1" dirty="0" smtClean="0">
                <a:solidFill>
                  <a:schemeClr val="bg2">
                    <a:lumMod val="50000"/>
                  </a:schemeClr>
                </a:solidFill>
              </a:rPr>
              <a:t>Other causes of ACDR-related necrosis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sz="2500" dirty="0" smtClean="0"/>
              <a:t>Heparin/ Interferon-</a:t>
            </a:r>
            <a:r>
              <a:rPr lang="el-GR" sz="2500" dirty="0" smtClean="0"/>
              <a:t>α</a:t>
            </a:r>
            <a:r>
              <a:rPr lang="en-US" sz="2500" dirty="0" smtClean="0"/>
              <a:t>/ </a:t>
            </a:r>
            <a:r>
              <a:rPr lang="en-US" sz="2500" dirty="0" err="1" smtClean="0"/>
              <a:t>embolia</a:t>
            </a:r>
            <a:r>
              <a:rPr lang="en-US" sz="2500" dirty="0" smtClean="0"/>
              <a:t> cutis </a:t>
            </a:r>
            <a:r>
              <a:rPr lang="en-US" sz="2500" dirty="0" err="1" smtClean="0"/>
              <a:t>medicamentosa</a:t>
            </a:r>
            <a:r>
              <a:rPr lang="en-US" sz="2500" dirty="0" smtClean="0"/>
              <a:t> at site of injection</a:t>
            </a:r>
          </a:p>
          <a:p>
            <a:pPr>
              <a:buNone/>
            </a:pPr>
            <a:r>
              <a:rPr lang="en-US" sz="2500" dirty="0" smtClean="0"/>
              <a:t>- </a:t>
            </a:r>
            <a:r>
              <a:rPr lang="en-US" sz="2500" dirty="0" err="1" smtClean="0"/>
              <a:t>Ergotism</a:t>
            </a:r>
            <a:r>
              <a:rPr lang="en-US" sz="2500" dirty="0" smtClean="0"/>
              <a:t>: </a:t>
            </a:r>
            <a:r>
              <a:rPr lang="en-US" sz="2500" dirty="0" err="1" smtClean="0"/>
              <a:t>acral</a:t>
            </a:r>
            <a:r>
              <a:rPr lang="en-US" sz="2500" dirty="0" smtClean="0"/>
              <a:t> gangrene (suppositories </a:t>
            </a:r>
            <a:r>
              <a:rPr lang="en-US" sz="2500" dirty="0" err="1" smtClean="0"/>
              <a:t>perianal</a:t>
            </a:r>
            <a:r>
              <a:rPr lang="en-US" sz="2500" dirty="0" smtClean="0"/>
              <a:t>)</a:t>
            </a:r>
          </a:p>
          <a:p>
            <a:pPr>
              <a:buNone/>
            </a:pPr>
            <a:r>
              <a:rPr lang="en-US" sz="2500" dirty="0" smtClean="0"/>
              <a:t>- At pressure sites in deeply sedated patients.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ucie\Desktop\psoriasifor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617401" cy="35905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47864" y="5157192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Psoriasiform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5895</TotalTime>
  <Words>1033</Words>
  <Application>Microsoft Office PowerPoint</Application>
  <PresentationFormat>On-screen Show (4:3)</PresentationFormat>
  <Paragraphs>370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Concourse</vt:lpstr>
      <vt:lpstr>Slide 1</vt:lpstr>
      <vt:lpstr>ADVERSE CUTANEOUS DRUG REACTIONS </vt:lpstr>
      <vt:lpstr>Slide 3</vt:lpstr>
      <vt:lpstr>Slide 4</vt:lpstr>
      <vt:lpstr>Immunologically Mediated ACDR</vt:lpstr>
      <vt:lpstr>Nonimmunologic ACDR</vt:lpstr>
      <vt:lpstr>Clinical types of ACDR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Guidelines for assessing possible ACDRs</vt:lpstr>
      <vt:lpstr>Findings indicating possible life-threatening ACDR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CUTANEOUS DRUG REACTIONS</dc:title>
  <dc:creator>Lucie</dc:creator>
  <cp:lastModifiedBy>EVA</cp:lastModifiedBy>
  <cp:revision>582</cp:revision>
  <dcterms:created xsi:type="dcterms:W3CDTF">2012-04-07T10:20:06Z</dcterms:created>
  <dcterms:modified xsi:type="dcterms:W3CDTF">2013-12-31T07:10:37Z</dcterms:modified>
</cp:coreProperties>
</file>