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7" r:id="rId12"/>
    <p:sldId id="279" r:id="rId13"/>
    <p:sldId id="280" r:id="rId14"/>
    <p:sldId id="268" r:id="rId15"/>
    <p:sldId id="275" r:id="rId16"/>
    <p:sldId id="269" r:id="rId17"/>
    <p:sldId id="270" r:id="rId18"/>
    <p:sldId id="271" r:id="rId19"/>
    <p:sldId id="276" r:id="rId20"/>
    <p:sldId id="272" r:id="rId21"/>
    <p:sldId id="273" r:id="rId22"/>
    <p:sldId id="274"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9" d="100"/>
          <a:sy n="79" d="100"/>
        </p:scale>
        <p:origin x="-102" y="-75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47760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282685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197917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228178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298682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366670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79376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294117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380588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73942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CF5B-A8AC-456A-9996-CB9F8A7B3C2E}"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52791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BCF5B-A8AC-456A-9996-CB9F8A7B3C2E}" type="datetimeFigureOut">
              <a:rPr lang="en-US" smtClean="0"/>
              <a:pPr/>
              <a:t>9/18/2014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86FCB-BE2E-4610-B2F4-7CEC0C1A9BAC}" type="slidenum">
              <a:rPr lang="en-US" smtClean="0"/>
              <a:pPr/>
              <a:t>‹#›</a:t>
            </a:fld>
            <a:endParaRPr lang="en-US" dirty="0"/>
          </a:p>
        </p:txBody>
      </p:sp>
    </p:spTree>
    <p:extLst>
      <p:ext uri="{BB962C8B-B14F-4D97-AF65-F5344CB8AC3E}">
        <p14:creationId xmlns:p14="http://schemas.microsoft.com/office/powerpoint/2010/main" xmlns="" val="2402480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Purpura and Vasculitis</a:t>
            </a:r>
            <a:endParaRPr lang="en-US" dirty="0"/>
          </a:p>
        </p:txBody>
      </p:sp>
    </p:spTree>
    <p:extLst>
      <p:ext uri="{BB962C8B-B14F-4D97-AF65-F5344CB8AC3E}">
        <p14:creationId xmlns:p14="http://schemas.microsoft.com/office/powerpoint/2010/main" xmlns="" val="4250190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Investigations </a:t>
            </a:r>
            <a:endParaRPr lang="en-US" b="1" dirty="0"/>
          </a:p>
        </p:txBody>
      </p:sp>
      <p:sp>
        <p:nvSpPr>
          <p:cNvPr id="6" name="Content Placeholder 5"/>
          <p:cNvSpPr>
            <a:spLocks noGrp="1"/>
          </p:cNvSpPr>
          <p:nvPr>
            <p:ph idx="1"/>
          </p:nvPr>
        </p:nvSpPr>
        <p:spPr/>
        <p:txBody>
          <a:bodyPr>
            <a:normAutofit lnSpcReduction="10000"/>
          </a:bodyPr>
          <a:lstStyle/>
          <a:p>
            <a:r>
              <a:rPr lang="en-US" dirty="0" smtClean="0"/>
              <a:t>CBC, urea, creatinine.</a:t>
            </a:r>
          </a:p>
          <a:p>
            <a:r>
              <a:rPr lang="en-US" dirty="0" smtClean="0"/>
              <a:t>ESR ( usually raised)</a:t>
            </a:r>
          </a:p>
          <a:p>
            <a:r>
              <a:rPr lang="en-US" dirty="0" smtClean="0"/>
              <a:t>Complements (decreased)</a:t>
            </a:r>
          </a:p>
          <a:p>
            <a:r>
              <a:rPr lang="en-US" dirty="0" smtClean="0"/>
              <a:t>Urinalysis ( for protein and hematuria if kidneys involved)</a:t>
            </a:r>
          </a:p>
          <a:p>
            <a:r>
              <a:rPr lang="en-US" dirty="0" smtClean="0"/>
              <a:t>Occult blood in stool</a:t>
            </a:r>
          </a:p>
          <a:p>
            <a:r>
              <a:rPr lang="en-US" dirty="0" smtClean="0"/>
              <a:t>ANA, ANCA</a:t>
            </a:r>
          </a:p>
          <a:p>
            <a:r>
              <a:rPr lang="en-US" dirty="0" smtClean="0"/>
              <a:t>Cryoglobulins , hepatitis B, C, HIV.</a:t>
            </a:r>
          </a:p>
          <a:p>
            <a:r>
              <a:rPr lang="en-US" dirty="0" smtClean="0"/>
              <a:t>CRP, ASO titer and throat swab culture for streptococcal infection</a:t>
            </a:r>
          </a:p>
          <a:p>
            <a:r>
              <a:rPr lang="en-US" dirty="0" smtClean="0"/>
              <a:t>Skin biopsy</a:t>
            </a:r>
            <a:endParaRPr lang="en-US" dirty="0"/>
          </a:p>
        </p:txBody>
      </p:sp>
    </p:spTree>
    <p:extLst>
      <p:ext uri="{BB962C8B-B14F-4D97-AF65-F5344CB8AC3E}">
        <p14:creationId xmlns:p14="http://schemas.microsoft.com/office/powerpoint/2010/main" xmlns="" val="1929198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Management </a:t>
            </a:r>
            <a:endParaRPr lang="en-US" b="1" dirty="0"/>
          </a:p>
        </p:txBody>
      </p:sp>
      <p:sp>
        <p:nvSpPr>
          <p:cNvPr id="3" name="Content Placeholder 2"/>
          <p:cNvSpPr>
            <a:spLocks noGrp="1"/>
          </p:cNvSpPr>
          <p:nvPr>
            <p:ph idx="1"/>
          </p:nvPr>
        </p:nvSpPr>
        <p:spPr/>
        <p:txBody>
          <a:bodyPr/>
          <a:lstStyle/>
          <a:p>
            <a:r>
              <a:rPr lang="en-US" dirty="0"/>
              <a:t>When the cause is a drug or infection, those should </a:t>
            </a:r>
            <a:r>
              <a:rPr lang="en-US" dirty="0" smtClean="0"/>
              <a:t>be removed.</a:t>
            </a:r>
          </a:p>
          <a:p>
            <a:pPr marL="0" indent="0">
              <a:buNone/>
            </a:pPr>
            <a:endParaRPr lang="en-US" dirty="0" smtClean="0"/>
          </a:p>
          <a:p>
            <a:r>
              <a:rPr lang="en-US" dirty="0" smtClean="0"/>
              <a:t> </a:t>
            </a:r>
            <a:r>
              <a:rPr lang="en-US" dirty="0"/>
              <a:t>For a lesion in the lower extremities, the legs should </a:t>
            </a:r>
            <a:r>
              <a:rPr lang="en-US" dirty="0" smtClean="0"/>
              <a:t>be raised </a:t>
            </a:r>
            <a:r>
              <a:rPr lang="en-US" dirty="0"/>
              <a:t>and kept warm and the patient should get bed rest. </a:t>
            </a:r>
            <a:endParaRPr lang="en-US" dirty="0" smtClean="0"/>
          </a:p>
          <a:p>
            <a:pPr marL="0" indent="0">
              <a:buNone/>
            </a:pPr>
            <a:endParaRPr lang="en-US" dirty="0" smtClean="0"/>
          </a:p>
          <a:p>
            <a:r>
              <a:rPr lang="en-US" dirty="0" smtClean="0"/>
              <a:t>Oral NSAIDs </a:t>
            </a:r>
            <a:r>
              <a:rPr lang="en-US" dirty="0"/>
              <a:t>and </a:t>
            </a:r>
            <a:r>
              <a:rPr lang="en-US" dirty="0" smtClean="0"/>
              <a:t>dapsone </a:t>
            </a:r>
            <a:r>
              <a:rPr lang="en-US" dirty="0"/>
              <a:t>is effective in </a:t>
            </a:r>
            <a:r>
              <a:rPr lang="en-US" dirty="0" smtClean="0"/>
              <a:t>relieving symptoms</a:t>
            </a:r>
            <a:r>
              <a:rPr lang="en-US" dirty="0"/>
              <a:t>. </a:t>
            </a:r>
            <a:endParaRPr lang="en-US" dirty="0" smtClean="0"/>
          </a:p>
          <a:p>
            <a:pPr marL="0" indent="0">
              <a:buNone/>
            </a:pPr>
            <a:endParaRPr lang="en-US" dirty="0" smtClean="0"/>
          </a:p>
          <a:p>
            <a:r>
              <a:rPr lang="en-US" dirty="0" smtClean="0"/>
              <a:t>Systemic </a:t>
            </a:r>
            <a:r>
              <a:rPr lang="en-US" dirty="0"/>
              <a:t>corticosteroid therapy and </a:t>
            </a:r>
            <a:r>
              <a:rPr lang="en-US" dirty="0" smtClean="0"/>
              <a:t>immunosuppressant are </a:t>
            </a:r>
            <a:r>
              <a:rPr lang="en-US" dirty="0"/>
              <a:t>useful for severe cases with systemic symptoms.</a:t>
            </a:r>
          </a:p>
        </p:txBody>
      </p:sp>
    </p:spTree>
    <p:extLst>
      <p:ext uri="{BB962C8B-B14F-4D97-AF65-F5344CB8AC3E}">
        <p14:creationId xmlns:p14="http://schemas.microsoft.com/office/powerpoint/2010/main" xmlns="" val="3789772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xmlns="" val="2518893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8907229"/>
              </p:ext>
            </p:extLst>
          </p:nvPr>
        </p:nvGraphicFramePr>
        <p:xfrm>
          <a:off x="1" y="-1"/>
          <a:ext cx="12192000" cy="6828036"/>
        </p:xfrm>
        <a:graphic>
          <a:graphicData uri="http://schemas.openxmlformats.org/drawingml/2006/table">
            <a:tbl>
              <a:tblPr/>
              <a:tblGrid>
                <a:gridCol w="2540712"/>
                <a:gridCol w="9651288"/>
              </a:tblGrid>
              <a:tr h="263770">
                <a:tc gridSpan="2">
                  <a:txBody>
                    <a:bodyPr/>
                    <a:lstStyle/>
                    <a:p>
                      <a:r>
                        <a:rPr lang="en-US" sz="1100" dirty="0"/>
                        <a:t>Table 5.  Summary of key points for cutaneous small-vessel vasculitis.</a:t>
                      </a:r>
                    </a:p>
                  </a:txBody>
                  <a:tcPr marL="0" marR="0" marT="0" marB="0" anchor="ctr"/>
                </a:tc>
                <a:tc hMerge="1">
                  <a:txBody>
                    <a:bodyPr/>
                    <a:lstStyle/>
                    <a:p>
                      <a:endParaRPr lang="en-US"/>
                    </a:p>
                  </a:txBody>
                  <a:tcPr/>
                </a:tc>
              </a:tr>
              <a:tr h="527539">
                <a:tc>
                  <a:txBody>
                    <a:bodyPr/>
                    <a:lstStyle/>
                    <a:p>
                      <a:pPr algn="l"/>
                      <a:r>
                        <a:rPr lang="en-US" sz="1100" dirty="0"/>
                        <a:t>Clinical presentation</a:t>
                      </a:r>
                    </a:p>
                  </a:txBody>
                  <a:tcPr marL="0" marR="0" marT="0" marB="0">
                    <a:lnL>
                      <a:noFill/>
                    </a:lnL>
                    <a:lnR>
                      <a:noFill/>
                    </a:lnR>
                    <a:lnB>
                      <a:noFill/>
                    </a:lnB>
                  </a:tcPr>
                </a:tc>
                <a:tc>
                  <a:txBody>
                    <a:bodyPr/>
                    <a:lstStyle/>
                    <a:p>
                      <a:pPr algn="l"/>
                      <a:r>
                        <a:rPr lang="en-US" sz="1100" i="1" dirty="0"/>
                        <a:t>Classic:</a:t>
                      </a:r>
                      <a:r>
                        <a:rPr lang="en-US" sz="1100" dirty="0"/>
                        <a:t> symmetric, partially blanchable palpable purpura on dependent areas (e.g., lower extremities)</a:t>
                      </a:r>
                    </a:p>
                  </a:txBody>
                  <a:tcPr marL="0" marR="0" marT="0" marB="0">
                    <a:lnL>
                      <a:noFill/>
                    </a:lnL>
                    <a:lnR>
                      <a:noFill/>
                    </a:lnR>
                    <a:lnT>
                      <a:noFill/>
                    </a:lnT>
                    <a:lnB>
                      <a:noFill/>
                    </a:lnB>
                  </a:tcPr>
                </a:tc>
              </a:tr>
              <a:tr h="527539">
                <a:tc>
                  <a:txBody>
                    <a:bodyPr/>
                    <a:lstStyle/>
                    <a:p>
                      <a:r>
                        <a:rPr lang="en-US" sz="1100" dirty="0"/>
                        <a:t> </a:t>
                      </a:r>
                    </a:p>
                  </a:txBody>
                  <a:tcPr marL="0" marR="0" marT="0" marB="0">
                    <a:lnL>
                      <a:noFill/>
                    </a:lnL>
                    <a:lnR>
                      <a:noFill/>
                    </a:lnR>
                    <a:lnT>
                      <a:noFill/>
                    </a:lnT>
                    <a:lnB>
                      <a:noFill/>
                    </a:lnB>
                  </a:tcPr>
                </a:tc>
                <a:tc>
                  <a:txBody>
                    <a:bodyPr/>
                    <a:lstStyle/>
                    <a:p>
                      <a:pPr algn="l"/>
                      <a:r>
                        <a:rPr lang="en-US" sz="1100" i="1" dirty="0"/>
                        <a:t>Variants:</a:t>
                      </a:r>
                      <a:r>
                        <a:rPr lang="en-US" sz="1100" dirty="0"/>
                        <a:t> urticarial, ulcerative, pustular, vesicular, nodular, targetoid</a:t>
                      </a:r>
                    </a:p>
                  </a:txBody>
                  <a:tcPr marL="0" marR="0" marT="0" marB="0">
                    <a:lnL>
                      <a:noFill/>
                    </a:lnL>
                    <a:lnR>
                      <a:noFill/>
                    </a:lnR>
                    <a:lnT>
                      <a:noFill/>
                    </a:lnT>
                    <a:lnB>
                      <a:noFill/>
                    </a:lnB>
                  </a:tcPr>
                </a:tc>
              </a:tr>
              <a:tr h="1025108">
                <a:tc>
                  <a:txBody>
                    <a:bodyPr/>
                    <a:lstStyle/>
                    <a:p>
                      <a:pPr algn="l"/>
                      <a:r>
                        <a:rPr lang="en-US" sz="1100" dirty="0"/>
                        <a:t>Histopathology</a:t>
                      </a:r>
                    </a:p>
                  </a:txBody>
                  <a:tcPr marL="0" marR="0" marT="0" marB="0">
                    <a:lnL>
                      <a:noFill/>
                    </a:lnL>
                    <a:lnR>
                      <a:noFill/>
                    </a:lnR>
                    <a:lnT>
                      <a:noFill/>
                    </a:lnT>
                    <a:lnB>
                      <a:noFill/>
                    </a:lnB>
                  </a:tcPr>
                </a:tc>
                <a:tc>
                  <a:txBody>
                    <a:bodyPr/>
                    <a:lstStyle/>
                    <a:p>
                      <a:pPr algn="l"/>
                      <a:r>
                        <a:rPr lang="en-US" sz="1100" i="1" dirty="0"/>
                        <a:t>Classic:</a:t>
                      </a:r>
                      <a:r>
                        <a:rPr lang="en-US" sz="1100" dirty="0"/>
                        <a:t> polymorphonuclear cells (e.g., neutrophils) around postcapillary venules, with vessel wall fibrinoid deposits, endothelial swelling, and red blood cell extravasation</a:t>
                      </a:r>
                    </a:p>
                  </a:txBody>
                  <a:tcPr marL="0" marR="0" marT="0" marB="0">
                    <a:lnL>
                      <a:noFill/>
                    </a:lnL>
                    <a:lnR>
                      <a:noFill/>
                    </a:lnR>
                    <a:lnT>
                      <a:noFill/>
                    </a:lnT>
                    <a:lnB>
                      <a:noFill/>
                    </a:lnB>
                  </a:tcPr>
                </a:tc>
              </a:tr>
              <a:tr h="263770">
                <a:tc>
                  <a:txBody>
                    <a:bodyPr/>
                    <a:lstStyle/>
                    <a:p>
                      <a:r>
                        <a:rPr lang="en-US" sz="1100" dirty="0"/>
                        <a:t> </a:t>
                      </a:r>
                    </a:p>
                  </a:txBody>
                  <a:tcPr marL="0" marR="0" marT="0" marB="0">
                    <a:lnL>
                      <a:noFill/>
                    </a:lnL>
                    <a:lnR>
                      <a:noFill/>
                    </a:lnR>
                    <a:lnT>
                      <a:noFill/>
                    </a:lnT>
                    <a:lnB>
                      <a:noFill/>
                    </a:lnB>
                  </a:tcPr>
                </a:tc>
                <a:tc>
                  <a:txBody>
                    <a:bodyPr/>
                    <a:lstStyle/>
                    <a:p>
                      <a:pPr algn="l"/>
                      <a:r>
                        <a:rPr lang="en-US" sz="1100" i="1" dirty="0"/>
                        <a:t>Variants:</a:t>
                      </a:r>
                      <a:r>
                        <a:rPr lang="en-US" sz="1100" dirty="0"/>
                        <a:t> granulomatous, lymphocytic, eosinophilic</a:t>
                      </a:r>
                    </a:p>
                  </a:txBody>
                  <a:tcPr marL="0" marR="0" marT="0" marB="0">
                    <a:lnL>
                      <a:noFill/>
                    </a:lnL>
                    <a:lnR>
                      <a:noFill/>
                    </a:lnR>
                    <a:lnT>
                      <a:noFill/>
                    </a:lnT>
                    <a:lnB>
                      <a:noFill/>
                    </a:lnB>
                  </a:tcPr>
                </a:tc>
              </a:tr>
              <a:tr h="791308">
                <a:tc>
                  <a:txBody>
                    <a:bodyPr/>
                    <a:lstStyle/>
                    <a:p>
                      <a:pPr algn="l"/>
                      <a:r>
                        <a:rPr lang="en-US" sz="1100" dirty="0"/>
                        <a:t>Differential diagnoses</a:t>
                      </a:r>
                    </a:p>
                  </a:txBody>
                  <a:tcPr marL="0" marR="0" marT="0" marB="0">
                    <a:lnL>
                      <a:noFill/>
                    </a:lnL>
                    <a:lnR>
                      <a:noFill/>
                    </a:lnR>
                    <a:lnT>
                      <a:noFill/>
                    </a:lnT>
                    <a:lnB>
                      <a:noFill/>
                    </a:lnB>
                  </a:tcPr>
                </a:tc>
                <a:tc>
                  <a:txBody>
                    <a:bodyPr/>
                    <a:lstStyle/>
                    <a:p>
                      <a:pPr algn="l"/>
                      <a:r>
                        <a:rPr lang="en-US" sz="1100" dirty="0"/>
                        <a:t>Thrombocytopenia, disorders of coagulation, embolic phenomena, pigmented purpuric dermatoses, microvascular occlusion</a:t>
                      </a:r>
                    </a:p>
                  </a:txBody>
                  <a:tcPr marL="0" marR="0" marT="0" marB="0">
                    <a:lnL>
                      <a:noFill/>
                    </a:lnL>
                    <a:lnR>
                      <a:noFill/>
                    </a:lnR>
                    <a:lnT>
                      <a:noFill/>
                    </a:lnT>
                    <a:lnB>
                      <a:noFill/>
                    </a:lnB>
                  </a:tcPr>
                </a:tc>
              </a:tr>
              <a:tr h="791308">
                <a:tc>
                  <a:txBody>
                    <a:bodyPr/>
                    <a:lstStyle/>
                    <a:p>
                      <a:pPr algn="l"/>
                      <a:r>
                        <a:rPr lang="en-US" sz="1100" dirty="0"/>
                        <a:t>Evaluation</a:t>
                      </a:r>
                    </a:p>
                  </a:txBody>
                  <a:tcPr marL="0" marR="0" marT="0" marB="0">
                    <a:lnL>
                      <a:noFill/>
                    </a:lnL>
                    <a:lnR>
                      <a:noFill/>
                    </a:lnR>
                    <a:lnT>
                      <a:noFill/>
                    </a:lnT>
                    <a:lnB>
                      <a:noFill/>
                    </a:lnB>
                  </a:tcPr>
                </a:tc>
                <a:tc>
                  <a:txBody>
                    <a:bodyPr/>
                    <a:lstStyle/>
                    <a:p>
                      <a:pPr algn="l"/>
                      <a:r>
                        <a:rPr lang="en-US" sz="1100" dirty="0"/>
                        <a:t>1. Confirm diagnosis of vasculitis through clinicopathologic correlation (i.e., clinical morphology, skin biopsy)</a:t>
                      </a:r>
                    </a:p>
                  </a:txBody>
                  <a:tcPr marL="0" marR="0" marT="0" marB="0">
                    <a:lnL>
                      <a:noFill/>
                    </a:lnL>
                    <a:lnR>
                      <a:noFill/>
                    </a:lnR>
                    <a:lnT>
                      <a:noFill/>
                    </a:lnT>
                    <a:lnB>
                      <a:noFill/>
                    </a:lnB>
                  </a:tcPr>
                </a:tc>
              </a:tr>
              <a:tr h="791308">
                <a:tc>
                  <a:txBody>
                    <a:bodyPr/>
                    <a:lstStyle/>
                    <a:p>
                      <a:r>
                        <a:rPr lang="en-US" sz="1100" dirty="0"/>
                        <a:t> </a:t>
                      </a:r>
                    </a:p>
                  </a:txBody>
                  <a:tcPr marL="0" marR="0" marT="0" marB="0">
                    <a:lnL>
                      <a:noFill/>
                    </a:lnL>
                    <a:lnR>
                      <a:noFill/>
                    </a:lnR>
                    <a:lnT>
                      <a:noFill/>
                    </a:lnT>
                    <a:lnB>
                      <a:noFill/>
                    </a:lnB>
                  </a:tcPr>
                </a:tc>
                <a:tc>
                  <a:txBody>
                    <a:bodyPr/>
                    <a:lstStyle/>
                    <a:p>
                      <a:pPr algn="l"/>
                      <a:r>
                        <a:rPr lang="en-US" sz="1100" dirty="0"/>
                        <a:t>2. Assess for an underlying cause of vasculitis (i.e., infection, medication, autoimmune connective tissue disease, inflammatory condition, malignancy)</a:t>
                      </a:r>
                    </a:p>
                  </a:txBody>
                  <a:tcPr marL="0" marR="0" marT="0" marB="0">
                    <a:lnL>
                      <a:noFill/>
                    </a:lnL>
                    <a:lnR>
                      <a:noFill/>
                    </a:lnR>
                    <a:lnT>
                      <a:noFill/>
                    </a:lnT>
                    <a:lnB>
                      <a:noFill/>
                    </a:lnB>
                  </a:tcPr>
                </a:tc>
              </a:tr>
              <a:tr h="527539">
                <a:tc>
                  <a:txBody>
                    <a:bodyPr/>
                    <a:lstStyle/>
                    <a:p>
                      <a:r>
                        <a:rPr lang="en-US" sz="1100" dirty="0"/>
                        <a:t> </a:t>
                      </a:r>
                    </a:p>
                  </a:txBody>
                  <a:tcPr marL="0" marR="0" marT="0" marB="0">
                    <a:lnL>
                      <a:noFill/>
                    </a:lnL>
                    <a:lnR>
                      <a:noFill/>
                    </a:lnR>
                    <a:lnT>
                      <a:noFill/>
                    </a:lnT>
                    <a:lnB>
                      <a:noFill/>
                    </a:lnB>
                  </a:tcPr>
                </a:tc>
                <a:tc>
                  <a:txBody>
                    <a:bodyPr/>
                    <a:lstStyle/>
                    <a:p>
                      <a:pPr algn="l"/>
                      <a:r>
                        <a:rPr lang="en-US" sz="1100" dirty="0"/>
                        <a:t>3. Exclude systemic (extracutaneous) involvement of vasculitis</a:t>
                      </a:r>
                    </a:p>
                  </a:txBody>
                  <a:tcPr marL="0" marR="0" marT="0" marB="0">
                    <a:lnL>
                      <a:noFill/>
                    </a:lnL>
                    <a:lnR>
                      <a:noFill/>
                    </a:lnR>
                    <a:lnT>
                      <a:noFill/>
                    </a:lnT>
                    <a:lnB>
                      <a:noFill/>
                    </a:lnB>
                  </a:tcPr>
                </a:tc>
              </a:tr>
              <a:tr h="527539">
                <a:tc>
                  <a:txBody>
                    <a:bodyPr/>
                    <a:lstStyle/>
                    <a:p>
                      <a:pPr algn="l"/>
                      <a:r>
                        <a:rPr lang="en-US" sz="1100" dirty="0"/>
                        <a:t>Management</a:t>
                      </a:r>
                    </a:p>
                  </a:txBody>
                  <a:tcPr marL="0" marR="0" marT="0" marB="0">
                    <a:lnL>
                      <a:noFill/>
                    </a:lnL>
                    <a:lnR>
                      <a:noFill/>
                    </a:lnR>
                    <a:lnT>
                      <a:noFill/>
                    </a:lnT>
                    <a:lnB>
                      <a:noFill/>
                    </a:lnB>
                  </a:tcPr>
                </a:tc>
                <a:tc>
                  <a:txBody>
                    <a:bodyPr/>
                    <a:lstStyle/>
                    <a:p>
                      <a:pPr algn="l"/>
                      <a:r>
                        <a:rPr lang="en-US" sz="1100" dirty="0"/>
                        <a:t>1. Treatment of underlying cause of vasculitis (if identified)</a:t>
                      </a:r>
                    </a:p>
                  </a:txBody>
                  <a:tcPr marL="0" marR="0" marT="0" marB="0">
                    <a:lnL>
                      <a:noFill/>
                    </a:lnL>
                    <a:lnR>
                      <a:noFill/>
                    </a:lnR>
                    <a:lnT>
                      <a:noFill/>
                    </a:lnT>
                    <a:lnB>
                      <a:noFill/>
                    </a:lnB>
                  </a:tcPr>
                </a:tc>
              </a:tr>
              <a:tr h="791308">
                <a:tc>
                  <a:txBody>
                    <a:bodyPr/>
                    <a:lstStyle/>
                    <a:p>
                      <a:r>
                        <a:rPr lang="en-US" sz="1100" dirty="0"/>
                        <a:t> </a:t>
                      </a:r>
                    </a:p>
                  </a:txBody>
                  <a:tcPr marL="0" marR="0" marT="0" marB="0">
                    <a:lnL>
                      <a:noFill/>
                    </a:lnL>
                    <a:lnR>
                      <a:noFill/>
                    </a:lnR>
                    <a:lnT>
                      <a:noFill/>
                    </a:lnT>
                    <a:lnB>
                      <a:noFill/>
                    </a:lnB>
                  </a:tcPr>
                </a:tc>
                <a:tc>
                  <a:txBody>
                    <a:bodyPr/>
                    <a:lstStyle/>
                    <a:p>
                      <a:pPr algn="l"/>
                      <a:r>
                        <a:rPr lang="en-US" sz="1100" dirty="0"/>
                        <a:t>2. Other treatment options depend upon whether the vasculitis is isolated or recurrent; widespread or symptomatic; or associated with systemic involvement</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xmlns="" val="1637231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Henoch-Schönlein purpura (HSP)</a:t>
            </a:r>
          </a:p>
        </p:txBody>
      </p:sp>
      <p:sp>
        <p:nvSpPr>
          <p:cNvPr id="3" name="Content Placeholder 2"/>
          <p:cNvSpPr>
            <a:spLocks noGrp="1"/>
          </p:cNvSpPr>
          <p:nvPr>
            <p:ph idx="1"/>
          </p:nvPr>
        </p:nvSpPr>
        <p:spPr/>
        <p:txBody>
          <a:bodyPr/>
          <a:lstStyle/>
          <a:p>
            <a:r>
              <a:rPr lang="en-US" dirty="0" smtClean="0"/>
              <a:t>A </a:t>
            </a:r>
            <a:r>
              <a:rPr lang="en-US" dirty="0"/>
              <a:t>specific type of cutaneous small-vessel </a:t>
            </a:r>
            <a:r>
              <a:rPr lang="en-US" dirty="0" smtClean="0"/>
              <a:t>vasculitis.</a:t>
            </a:r>
          </a:p>
          <a:p>
            <a:r>
              <a:rPr lang="en-US" dirty="0" smtClean="0"/>
              <a:t>Mostly affects children.</a:t>
            </a:r>
          </a:p>
          <a:p>
            <a:r>
              <a:rPr lang="en-US" dirty="0" smtClean="0"/>
              <a:t>May be preceded by symptoms of upper respiratory tract infection.</a:t>
            </a:r>
            <a:endParaRPr lang="en-US" dirty="0"/>
          </a:p>
          <a:p>
            <a:r>
              <a:rPr lang="en-US" dirty="0" smtClean="0"/>
              <a:t>Presents as multiple </a:t>
            </a:r>
            <a:r>
              <a:rPr lang="en-US" dirty="0"/>
              <a:t>palpable purpura occur mostly in the lower </a:t>
            </a:r>
            <a:r>
              <a:rPr lang="en-US" dirty="0" smtClean="0"/>
              <a:t>legs, buttocks and to lesser extent on forearms.</a:t>
            </a:r>
            <a:endParaRPr lang="en-US" dirty="0"/>
          </a:p>
          <a:p>
            <a:r>
              <a:rPr lang="en-US" dirty="0" smtClean="0"/>
              <a:t>could be </a:t>
            </a:r>
            <a:r>
              <a:rPr lang="en-US" dirty="0"/>
              <a:t>accompanied by </a:t>
            </a:r>
            <a:r>
              <a:rPr lang="en-US" dirty="0" smtClean="0"/>
              <a:t>arthralgia, abdominal pain, nausea, vomiting, melena  and kidney involvement with hematuria , proteinuria, or acute nephritis.</a:t>
            </a:r>
          </a:p>
          <a:p>
            <a:endParaRPr lang="en-US" dirty="0"/>
          </a:p>
        </p:txBody>
      </p:sp>
    </p:spTree>
    <p:extLst>
      <p:ext uri="{BB962C8B-B14F-4D97-AF65-F5344CB8AC3E}">
        <p14:creationId xmlns:p14="http://schemas.microsoft.com/office/powerpoint/2010/main" xmlns="" val="2064015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Henoch-Schönlein purpura (HSP)</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887232" y="1898485"/>
            <a:ext cx="4998413" cy="4278477"/>
          </a:xfrm>
        </p:spPr>
      </p:pic>
      <p:pic>
        <p:nvPicPr>
          <p:cNvPr id="10" name="Content Placeholder 9"/>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bwMode="auto">
          <a:xfrm>
            <a:off x="7250040" y="1898485"/>
            <a:ext cx="3128949" cy="43513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7437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Henoch-Schönlein purpura (HSP)</a:t>
            </a:r>
            <a:endParaRPr lang="en-US" b="1" dirty="0"/>
          </a:p>
        </p:txBody>
      </p:sp>
      <p:sp>
        <p:nvSpPr>
          <p:cNvPr id="3" name="Content Placeholder 2"/>
          <p:cNvSpPr>
            <a:spLocks noGrp="1"/>
          </p:cNvSpPr>
          <p:nvPr>
            <p:ph idx="1"/>
          </p:nvPr>
        </p:nvSpPr>
        <p:spPr/>
        <p:txBody>
          <a:bodyPr>
            <a:normAutofit lnSpcReduction="10000"/>
          </a:bodyPr>
          <a:lstStyle/>
          <a:p>
            <a:r>
              <a:rPr lang="en-US" dirty="0"/>
              <a:t>In children, the onset is mostly after upper respiratory infection</a:t>
            </a:r>
            <a:r>
              <a:rPr lang="en-US" dirty="0" smtClean="0"/>
              <a:t>; association </a:t>
            </a:r>
            <a:r>
              <a:rPr lang="en-US" dirty="0"/>
              <a:t>with hemolytic streptococcus has been </a:t>
            </a:r>
            <a:r>
              <a:rPr lang="en-US" dirty="0" smtClean="0"/>
              <a:t>pointed out</a:t>
            </a:r>
            <a:r>
              <a:rPr lang="en-US" dirty="0"/>
              <a:t>.</a:t>
            </a:r>
          </a:p>
          <a:p>
            <a:r>
              <a:rPr lang="en-US" dirty="0"/>
              <a:t>Drugs (penicillin, aspirin</a:t>
            </a:r>
            <a:r>
              <a:rPr lang="en-US" dirty="0" smtClean="0"/>
              <a:t>)</a:t>
            </a:r>
          </a:p>
          <a:p>
            <a:r>
              <a:rPr lang="en-US" dirty="0" smtClean="0"/>
              <a:t> </a:t>
            </a:r>
            <a:r>
              <a:rPr lang="en-US" dirty="0"/>
              <a:t>These antigens combine </a:t>
            </a:r>
            <a:r>
              <a:rPr lang="en-US" dirty="0" smtClean="0"/>
              <a:t>with antibodies (</a:t>
            </a:r>
            <a:r>
              <a:rPr lang="en-US" u="sng" dirty="0"/>
              <a:t>mainly IgA</a:t>
            </a:r>
            <a:r>
              <a:rPr lang="en-US" dirty="0"/>
              <a:t>) in the body, and the </a:t>
            </a:r>
            <a:r>
              <a:rPr lang="en-US" dirty="0" smtClean="0"/>
              <a:t>immunocomplex deposits on </a:t>
            </a:r>
            <a:r>
              <a:rPr lang="en-US" dirty="0"/>
              <a:t>the vascular walls. Immunoreaction is induced </a:t>
            </a:r>
            <a:r>
              <a:rPr lang="en-US" dirty="0" smtClean="0"/>
              <a:t>to cause vasculitis </a:t>
            </a:r>
            <a:r>
              <a:rPr lang="en-US" dirty="0"/>
              <a:t>and </a:t>
            </a:r>
            <a:r>
              <a:rPr lang="en-US" dirty="0" smtClean="0"/>
              <a:t>purpura.</a:t>
            </a:r>
          </a:p>
          <a:p>
            <a:r>
              <a:rPr lang="en-US" dirty="0" smtClean="0"/>
              <a:t>Pathology shows leukocytoclastic vasculitis with IgA deposition </a:t>
            </a:r>
            <a:r>
              <a:rPr lang="en-US" dirty="0"/>
              <a:t>is observed by direct </a:t>
            </a:r>
            <a:r>
              <a:rPr lang="en-US" dirty="0" smtClean="0"/>
              <a:t>immunofluorescence.</a:t>
            </a:r>
            <a:endParaRPr lang="en-US" b="1" dirty="0"/>
          </a:p>
          <a:p>
            <a:r>
              <a:rPr lang="en-US" dirty="0"/>
              <a:t>The histology of the kidney in HSP patients often shows </a:t>
            </a:r>
            <a:r>
              <a:rPr lang="en-US" dirty="0" smtClean="0"/>
              <a:t>crescentic glomerulonephritis</a:t>
            </a:r>
            <a:r>
              <a:rPr lang="en-US" dirty="0"/>
              <a:t>.</a:t>
            </a:r>
          </a:p>
        </p:txBody>
      </p:sp>
    </p:spTree>
    <p:extLst>
      <p:ext uri="{BB962C8B-B14F-4D97-AF65-F5344CB8AC3E}">
        <p14:creationId xmlns:p14="http://schemas.microsoft.com/office/powerpoint/2010/main" xmlns="" val="349228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Henoch-Schönlein purpura (HSP)</a:t>
            </a:r>
            <a:endParaRPr lang="en-US" dirty="0"/>
          </a:p>
        </p:txBody>
      </p:sp>
      <p:sp>
        <p:nvSpPr>
          <p:cNvPr id="3" name="Content Placeholder 2"/>
          <p:cNvSpPr>
            <a:spLocks noGrp="1"/>
          </p:cNvSpPr>
          <p:nvPr>
            <p:ph idx="1"/>
          </p:nvPr>
        </p:nvSpPr>
        <p:spPr/>
        <p:txBody>
          <a:bodyPr>
            <a:normAutofit/>
          </a:bodyPr>
          <a:lstStyle/>
          <a:p>
            <a:r>
              <a:rPr lang="en-US" dirty="0" smtClean="0"/>
              <a:t>Treatment by bed rest, pain relief and antibiotics if strep throat infection is present.</a:t>
            </a:r>
          </a:p>
          <a:p>
            <a:r>
              <a:rPr lang="en-US" dirty="0" smtClean="0"/>
              <a:t>Systemic steroids for severe cases with systemic involvement.</a:t>
            </a:r>
          </a:p>
          <a:p>
            <a:r>
              <a:rPr lang="en-US" dirty="0"/>
              <a:t>HSP generally has a good prognosis and resolves within </a:t>
            </a:r>
            <a:r>
              <a:rPr lang="en-US" dirty="0" smtClean="0"/>
              <a:t>several weeks </a:t>
            </a:r>
            <a:r>
              <a:rPr lang="en-US" dirty="0"/>
              <a:t>in most cases; however, it may recur. </a:t>
            </a:r>
            <a:endParaRPr lang="en-US" dirty="0" smtClean="0"/>
          </a:p>
          <a:p>
            <a:r>
              <a:rPr lang="en-US" dirty="0" smtClean="0"/>
              <a:t>Serious complications may </a:t>
            </a:r>
            <a:r>
              <a:rPr lang="en-US" dirty="0"/>
              <a:t>occur in other organs, such as nephritis with </a:t>
            </a:r>
            <a:r>
              <a:rPr lang="en-US" dirty="0" smtClean="0"/>
              <a:t>IgA deposition in </a:t>
            </a:r>
            <a:r>
              <a:rPr lang="en-US" dirty="0"/>
              <a:t>the mesangium area, enterorrhagia, </a:t>
            </a:r>
            <a:r>
              <a:rPr lang="en-US" dirty="0" smtClean="0"/>
              <a:t>intussusception, intestinal perforation</a:t>
            </a:r>
            <a:r>
              <a:rPr lang="en-US" dirty="0"/>
              <a:t>, or cerebral hemorrhage</a:t>
            </a:r>
            <a:r>
              <a:rPr lang="en-US" dirty="0" smtClean="0"/>
              <a:t>.</a:t>
            </a:r>
          </a:p>
          <a:p>
            <a:r>
              <a:rPr lang="en-US" dirty="0" smtClean="0"/>
              <a:t>Adults may have prolonged kidney involvement.</a:t>
            </a:r>
          </a:p>
          <a:p>
            <a:endParaRPr lang="en-US" dirty="0"/>
          </a:p>
        </p:txBody>
      </p:sp>
    </p:spTree>
    <p:extLst>
      <p:ext uri="{BB962C8B-B14F-4D97-AF65-F5344CB8AC3E}">
        <p14:creationId xmlns:p14="http://schemas.microsoft.com/office/powerpoint/2010/main" xmlns="" val="4285577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Urticarial vasculitis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Presents with urticarial weals that lasts more than 24 hours unlike urticaria. And usually leave hyperpigmentation after resolution.</a:t>
            </a:r>
          </a:p>
          <a:p>
            <a:r>
              <a:rPr lang="en-US" dirty="0" smtClean="0"/>
              <a:t>Could be associated with fever, arthralgia, abdominal pain and angioedema especially in </a:t>
            </a:r>
            <a:r>
              <a:rPr lang="en-US" dirty="0" smtClean="0">
                <a:effectLst/>
              </a:rPr>
              <a:t>hypocomplementaemic urticarial vasculitis that is associated with SLE.</a:t>
            </a:r>
          </a:p>
          <a:p>
            <a:r>
              <a:rPr lang="en-US" dirty="0" smtClean="0"/>
              <a:t>Causes include connective tissue diseases, viral and bacterial infections, drugs like </a:t>
            </a:r>
            <a:r>
              <a:rPr lang="en-US" dirty="0" smtClean="0">
                <a:effectLst/>
              </a:rPr>
              <a:t>ACE inhibitors, penicillin, sulfonamides, fluoxetine and thiazides. Also leukemia could cause it.</a:t>
            </a:r>
          </a:p>
          <a:p>
            <a:r>
              <a:rPr lang="en-US" dirty="0" smtClean="0"/>
              <a:t>Most cases are idiopathic and improve spontaneously after few months.</a:t>
            </a:r>
          </a:p>
          <a:p>
            <a:r>
              <a:rPr lang="en-US" dirty="0" smtClean="0"/>
              <a:t>Treatment is to remove the offending agents if present, treat the underlying diseases. Symptomatic therapy with antihistamines and NSAIDs.</a:t>
            </a:r>
          </a:p>
          <a:p>
            <a:r>
              <a:rPr lang="en-US" dirty="0" smtClean="0"/>
              <a:t>Dapsone, colchicine, hydroxycholorquine, steroids, azathioprine, and cyclosporine.</a:t>
            </a:r>
            <a:endParaRPr lang="en-US" dirty="0"/>
          </a:p>
        </p:txBody>
      </p:sp>
    </p:spTree>
    <p:extLst>
      <p:ext uri="{BB962C8B-B14F-4D97-AF65-F5344CB8AC3E}">
        <p14:creationId xmlns:p14="http://schemas.microsoft.com/office/powerpoint/2010/main" xmlns="" val="138042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Urticarial vasculitis</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185341" y="1906329"/>
            <a:ext cx="4816213" cy="4270633"/>
          </a:xfrm>
        </p:spPr>
      </p:pic>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6375042" y="1906329"/>
            <a:ext cx="4892456" cy="4270633"/>
          </a:xfrm>
        </p:spPr>
      </p:pic>
    </p:spTree>
    <p:extLst>
      <p:ext uri="{BB962C8B-B14F-4D97-AF65-F5344CB8AC3E}">
        <p14:creationId xmlns:p14="http://schemas.microsoft.com/office/powerpoint/2010/main" xmlns="" val="15255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To differentiate between different types of purpura.</a:t>
            </a:r>
          </a:p>
          <a:p>
            <a:r>
              <a:rPr lang="en-US" dirty="0" smtClean="0"/>
              <a:t>To know the difference between inflammatory and non inflammatory purpura.</a:t>
            </a:r>
          </a:p>
          <a:p>
            <a:r>
              <a:rPr lang="en-US" dirty="0" smtClean="0"/>
              <a:t>To have an approach to diagnose purpuric lesions.</a:t>
            </a:r>
          </a:p>
          <a:p>
            <a:r>
              <a:rPr lang="en-US" dirty="0" smtClean="0"/>
              <a:t>To be familiar with serious and non serious conditions and when to refer to a specialist.</a:t>
            </a:r>
            <a:endParaRPr lang="en-US" dirty="0"/>
          </a:p>
        </p:txBody>
      </p:sp>
    </p:spTree>
    <p:extLst>
      <p:ext uri="{BB962C8B-B14F-4D97-AF65-F5344CB8AC3E}">
        <p14:creationId xmlns:p14="http://schemas.microsoft.com/office/powerpoint/2010/main" xmlns="" val="1082503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Cutaneous polyarteritis nodosa </a:t>
            </a:r>
            <a:endParaRPr lang="en-US" dirty="0"/>
          </a:p>
        </p:txBody>
      </p:sp>
      <p:sp>
        <p:nvSpPr>
          <p:cNvPr id="3" name="Content Placeholder 2"/>
          <p:cNvSpPr>
            <a:spLocks noGrp="1"/>
          </p:cNvSpPr>
          <p:nvPr>
            <p:ph idx="1"/>
          </p:nvPr>
        </p:nvSpPr>
        <p:spPr/>
        <p:txBody>
          <a:bodyPr>
            <a:normAutofit lnSpcReduction="10000"/>
          </a:bodyPr>
          <a:lstStyle/>
          <a:p>
            <a:r>
              <a:rPr lang="en-US" dirty="0"/>
              <a:t>a rare form </a:t>
            </a:r>
            <a:r>
              <a:rPr lang="en-US" dirty="0" smtClean="0"/>
              <a:t>of vasculitis </a:t>
            </a:r>
            <a:r>
              <a:rPr lang="en-US" dirty="0"/>
              <a:t>which involves small and medium sized </a:t>
            </a:r>
            <a:r>
              <a:rPr lang="en-US" dirty="0" smtClean="0"/>
              <a:t>arteries of </a:t>
            </a:r>
            <a:r>
              <a:rPr lang="en-US" dirty="0"/>
              <a:t>dermis and subcutaneous </a:t>
            </a:r>
            <a:r>
              <a:rPr lang="en-US" dirty="0" smtClean="0"/>
              <a:t>tissue.</a:t>
            </a:r>
          </a:p>
          <a:p>
            <a:r>
              <a:rPr lang="en-US" dirty="0"/>
              <a:t>tender subcutaneous nodules and livedo reticularis </a:t>
            </a:r>
            <a:r>
              <a:rPr lang="en-US" dirty="0" smtClean="0"/>
              <a:t>that may ulcerate on legs and feet.</a:t>
            </a:r>
          </a:p>
          <a:p>
            <a:r>
              <a:rPr lang="en-US" dirty="0" smtClean="0"/>
              <a:t>Pathogenesis is unknown.</a:t>
            </a:r>
          </a:p>
          <a:p>
            <a:r>
              <a:rPr lang="en-US" dirty="0"/>
              <a:t>Systemic involvement </a:t>
            </a:r>
            <a:r>
              <a:rPr lang="en-US" dirty="0" smtClean="0"/>
              <a:t>is uncommon </a:t>
            </a:r>
            <a:r>
              <a:rPr lang="en-US" dirty="0"/>
              <a:t>except for peripheral neuropathy, </a:t>
            </a:r>
            <a:r>
              <a:rPr lang="en-US" dirty="0" smtClean="0"/>
              <a:t>and progression </a:t>
            </a:r>
            <a:r>
              <a:rPr lang="en-US" dirty="0"/>
              <a:t>to classical polyarteritis nodosa is an exception</a:t>
            </a:r>
            <a:r>
              <a:rPr lang="en-US" dirty="0" smtClean="0"/>
              <a:t>.</a:t>
            </a:r>
          </a:p>
          <a:p>
            <a:r>
              <a:rPr lang="en-US" dirty="0"/>
              <a:t>may have neuromuscular involvement </a:t>
            </a:r>
            <a:r>
              <a:rPr lang="en-US" dirty="0" smtClean="0"/>
              <a:t>in the </a:t>
            </a:r>
            <a:r>
              <a:rPr lang="en-US" dirty="0"/>
              <a:t>form of peripheral neuropathy that presents </a:t>
            </a:r>
            <a:r>
              <a:rPr lang="en-US" dirty="0" smtClean="0"/>
              <a:t>with tingling</a:t>
            </a:r>
            <a:r>
              <a:rPr lang="en-US" dirty="0"/>
              <a:t>, numbness, sensory </a:t>
            </a:r>
            <a:r>
              <a:rPr lang="en-US" dirty="0" smtClean="0"/>
              <a:t>disturbances</a:t>
            </a:r>
            <a:r>
              <a:rPr lang="en-US" dirty="0"/>
              <a:t>, weakness, </a:t>
            </a:r>
            <a:r>
              <a:rPr lang="en-US" dirty="0" smtClean="0"/>
              <a:t>and </a:t>
            </a:r>
            <a:r>
              <a:rPr lang="en-US" dirty="0"/>
              <a:t>absent </a:t>
            </a:r>
            <a:r>
              <a:rPr lang="en-US" dirty="0" smtClean="0"/>
              <a:t>reflexes.</a:t>
            </a:r>
          </a:p>
          <a:p>
            <a:endParaRPr lang="en-US" dirty="0"/>
          </a:p>
          <a:p>
            <a:endParaRPr lang="en-US" dirty="0"/>
          </a:p>
          <a:p>
            <a:endParaRPr lang="en-US" dirty="0"/>
          </a:p>
        </p:txBody>
      </p:sp>
    </p:spTree>
    <p:extLst>
      <p:ext uri="{BB962C8B-B14F-4D97-AF65-F5344CB8AC3E}">
        <p14:creationId xmlns:p14="http://schemas.microsoft.com/office/powerpoint/2010/main" xmlns="" val="2416604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Cutaneous polyarteritis nodosa </a:t>
            </a:r>
            <a:endParaRPr lang="en-US" dirty="0"/>
          </a:p>
        </p:txBody>
      </p:sp>
      <p:sp>
        <p:nvSpPr>
          <p:cNvPr id="3" name="Content Placeholder 2"/>
          <p:cNvSpPr>
            <a:spLocks noGrp="1"/>
          </p:cNvSpPr>
          <p:nvPr>
            <p:ph idx="1"/>
          </p:nvPr>
        </p:nvSpPr>
        <p:spPr/>
        <p:txBody>
          <a:bodyPr>
            <a:normAutofit lnSpcReduction="10000"/>
          </a:bodyPr>
          <a:lstStyle/>
          <a:p>
            <a:r>
              <a:rPr lang="en-US" dirty="0"/>
              <a:t>In cutaneous PAN, </a:t>
            </a:r>
            <a:r>
              <a:rPr lang="en-US" dirty="0" smtClean="0"/>
              <a:t>histopathological examination </a:t>
            </a:r>
            <a:r>
              <a:rPr lang="en-US" dirty="0"/>
              <a:t>shows features of nodular arteritis </a:t>
            </a:r>
            <a:r>
              <a:rPr lang="en-US" dirty="0" smtClean="0"/>
              <a:t>with polymorphonuclear </a:t>
            </a:r>
            <a:r>
              <a:rPr lang="en-US" dirty="0"/>
              <a:t>infiltrates involving medium </a:t>
            </a:r>
            <a:r>
              <a:rPr lang="en-US" dirty="0" smtClean="0"/>
              <a:t>sized arteries </a:t>
            </a:r>
            <a:r>
              <a:rPr lang="en-US" dirty="0"/>
              <a:t>in deep reticular dermis. There is </a:t>
            </a:r>
            <a:r>
              <a:rPr lang="en-US" dirty="0" smtClean="0"/>
              <a:t>extensive fibrinoid </a:t>
            </a:r>
            <a:r>
              <a:rPr lang="en-US" dirty="0"/>
              <a:t>necrosis. This is in contrast to classical PAN </a:t>
            </a:r>
            <a:r>
              <a:rPr lang="en-US" dirty="0" smtClean="0"/>
              <a:t>which rarely </a:t>
            </a:r>
            <a:r>
              <a:rPr lang="en-US" dirty="0"/>
              <a:t>shows nodular arteritis and the picture is of </a:t>
            </a:r>
            <a:r>
              <a:rPr lang="en-US" dirty="0" smtClean="0"/>
              <a:t>small vessel leukocytoclastic.</a:t>
            </a:r>
          </a:p>
          <a:p>
            <a:endParaRPr lang="en-US" dirty="0"/>
          </a:p>
          <a:p>
            <a:r>
              <a:rPr lang="en-US" dirty="0"/>
              <a:t>Cutaneous PAN runs a chronic course lasting months </a:t>
            </a:r>
            <a:r>
              <a:rPr lang="en-US" dirty="0" smtClean="0"/>
              <a:t>to years</a:t>
            </a:r>
            <a:r>
              <a:rPr lang="en-US" dirty="0"/>
              <a:t>, and has a waxing and waning phenomenon. </a:t>
            </a:r>
            <a:r>
              <a:rPr lang="en-US" dirty="0" smtClean="0"/>
              <a:t>Patients are </a:t>
            </a:r>
            <a:r>
              <a:rPr lang="en-US" dirty="0"/>
              <a:t>generally treated with non-steroidal </a:t>
            </a:r>
            <a:r>
              <a:rPr lang="en-US" dirty="0" smtClean="0"/>
              <a:t>anti-inflammatory drugs </a:t>
            </a:r>
            <a:r>
              <a:rPr lang="en-US" dirty="0"/>
              <a:t>and oral steroids. Immunosuppressive drugs can </a:t>
            </a:r>
            <a:r>
              <a:rPr lang="en-US" dirty="0" smtClean="0"/>
              <a:t>also be </a:t>
            </a:r>
            <a:r>
              <a:rPr lang="en-US" dirty="0"/>
              <a:t>used in low doses in more severe kinds of </a:t>
            </a:r>
            <a:r>
              <a:rPr lang="en-US" dirty="0" smtClean="0"/>
              <a:t>cutaneous PAN </a:t>
            </a:r>
            <a:r>
              <a:rPr lang="en-US" dirty="0"/>
              <a:t>and as steroid-sparing </a:t>
            </a:r>
            <a:r>
              <a:rPr lang="en-US" dirty="0" smtClean="0"/>
              <a:t>drugs.</a:t>
            </a:r>
            <a:endParaRPr lang="en-US" dirty="0"/>
          </a:p>
          <a:p>
            <a:endParaRPr lang="en-US" dirty="0"/>
          </a:p>
        </p:txBody>
      </p:sp>
    </p:spTree>
    <p:extLst>
      <p:ext uri="{BB962C8B-B14F-4D97-AF65-F5344CB8AC3E}">
        <p14:creationId xmlns:p14="http://schemas.microsoft.com/office/powerpoint/2010/main" xmlns="" val="564041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Cutaneous polyarteritis nodosa </a:t>
            </a:r>
            <a:endParaRPr lang="en-US" dirty="0"/>
          </a:p>
        </p:txBody>
      </p:sp>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191770" y="2034862"/>
            <a:ext cx="5183054" cy="3902299"/>
          </a:xfrm>
        </p:spPr>
      </p:pic>
      <p:pic>
        <p:nvPicPr>
          <p:cNvPr id="10" name="Content Placeholder 9"/>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bwMode="auto">
          <a:xfrm>
            <a:off x="838201" y="1944709"/>
            <a:ext cx="5063596" cy="42113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08002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rPr>
              <a:t>pigmented purpuric dermatoses</a:t>
            </a:r>
            <a:endParaRPr lang="en-US" b="1" dirty="0"/>
          </a:p>
        </p:txBody>
      </p:sp>
      <p:sp>
        <p:nvSpPr>
          <p:cNvPr id="5" name="Content Placeholder 4"/>
          <p:cNvSpPr>
            <a:spLocks noGrp="1"/>
          </p:cNvSpPr>
          <p:nvPr>
            <p:ph idx="1"/>
          </p:nvPr>
        </p:nvSpPr>
        <p:spPr/>
        <p:txBody>
          <a:bodyPr>
            <a:normAutofit fontScale="85000" lnSpcReduction="10000"/>
          </a:bodyPr>
          <a:lstStyle/>
          <a:p>
            <a:r>
              <a:rPr lang="en-US" dirty="0" smtClean="0">
                <a:effectLst/>
              </a:rPr>
              <a:t>a group of chronic diseases of mostly unknown etiology characterized by extravasation of erythrocytes in the skin with marked hemosiderin deposition.</a:t>
            </a:r>
          </a:p>
          <a:p>
            <a:r>
              <a:rPr lang="en-US" dirty="0" smtClean="0">
                <a:effectLst/>
              </a:rPr>
              <a:t> Mostly affect males.</a:t>
            </a:r>
          </a:p>
          <a:p>
            <a:r>
              <a:rPr lang="en-US" dirty="0" smtClean="0">
                <a:effectLst/>
              </a:rPr>
              <a:t>Venous hypertension, exercise, and gravitational dependency are important cofactors that appear to influence disease presentation.</a:t>
            </a:r>
          </a:p>
          <a:p>
            <a:r>
              <a:rPr lang="en-US" dirty="0" smtClean="0">
                <a:effectLst/>
              </a:rPr>
              <a:t>Histologically, a perivascular T-cell lymphocytic infiltrate is centered on the superficial small blood vessels of the skin, which show signs of endothelial cell swelling and narrowing of the lumen. Extravasation of red blood cells with marked hemosiderin deposition in macrophages is also found but no vasculitis.</a:t>
            </a:r>
          </a:p>
          <a:p>
            <a:r>
              <a:rPr lang="en-US" dirty="0" smtClean="0">
                <a:effectLst/>
              </a:rPr>
              <a:t>The lesions are chronic and persist for years. With time, many of the lesions tend to extend and may become darker brown in color.</a:t>
            </a:r>
          </a:p>
          <a:p>
            <a:r>
              <a:rPr lang="en-US" dirty="0" smtClean="0"/>
              <a:t>No effective treatment available. It is a cosmetic problem mostly.</a:t>
            </a:r>
            <a:endParaRPr lang="en-US" dirty="0"/>
          </a:p>
        </p:txBody>
      </p:sp>
    </p:spTree>
    <p:extLst>
      <p:ext uri="{BB962C8B-B14F-4D97-AF65-F5344CB8AC3E}">
        <p14:creationId xmlns:p14="http://schemas.microsoft.com/office/powerpoint/2010/main" xmlns="" val="2724266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effectLst/>
              </a:rPr>
              <a:t>pigmented purpuric dermatoses</a:t>
            </a:r>
            <a:endParaRPr lang="en-US" dirty="0"/>
          </a:p>
        </p:txBody>
      </p:sp>
      <p:pic>
        <p:nvPicPr>
          <p:cNvPr id="10" name="Content Placeholder 9"/>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439437" y="2058194"/>
            <a:ext cx="4914363" cy="3886200"/>
          </a:xfrm>
        </p:spPr>
      </p:pic>
      <p:pic>
        <p:nvPicPr>
          <p:cNvPr id="9" name="Content Placeholder 8"/>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a:xfrm>
            <a:off x="838200" y="2058194"/>
            <a:ext cx="5181600" cy="3886200"/>
          </a:xfrm>
        </p:spPr>
      </p:pic>
    </p:spTree>
    <p:extLst>
      <p:ext uri="{BB962C8B-B14F-4D97-AF65-F5344CB8AC3E}">
        <p14:creationId xmlns:p14="http://schemas.microsoft.com/office/powerpoint/2010/main" xmlns="" val="964262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Purpura </a:t>
            </a:r>
            <a:endParaRPr lang="en-US" b="1" dirty="0"/>
          </a:p>
        </p:txBody>
      </p:sp>
      <p:sp>
        <p:nvSpPr>
          <p:cNvPr id="3" name="Content Placeholder 2"/>
          <p:cNvSpPr>
            <a:spLocks noGrp="1"/>
          </p:cNvSpPr>
          <p:nvPr>
            <p:ph idx="1"/>
          </p:nvPr>
        </p:nvSpPr>
        <p:spPr/>
        <p:txBody>
          <a:bodyPr/>
          <a:lstStyle/>
          <a:p>
            <a:r>
              <a:rPr lang="en-US" dirty="0" smtClean="0"/>
              <a:t>Reddish-purplish skin lesions from extravasation of RBCs into the skin.</a:t>
            </a:r>
          </a:p>
          <a:p>
            <a:r>
              <a:rPr lang="en-US" dirty="0" smtClean="0"/>
              <a:t>Non palpable purpura: classified according to size to </a:t>
            </a:r>
            <a:r>
              <a:rPr lang="en-US" dirty="0" smtClean="0">
                <a:effectLst/>
              </a:rPr>
              <a:t>Petechiae less than 2 mm, and Ecchymosis or bruises for larger lesions.</a:t>
            </a:r>
          </a:p>
          <a:p>
            <a:r>
              <a:rPr lang="en-US" dirty="0" smtClean="0"/>
              <a:t>Palpable purpura is the inflammatory type of different sizes, the main sign of vasculitis.</a:t>
            </a:r>
            <a:endParaRPr lang="en-US" dirty="0"/>
          </a:p>
        </p:txBody>
      </p:sp>
    </p:spTree>
    <p:extLst>
      <p:ext uri="{BB962C8B-B14F-4D97-AF65-F5344CB8AC3E}">
        <p14:creationId xmlns:p14="http://schemas.microsoft.com/office/powerpoint/2010/main" xmlns="" val="162559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Purpura </a:t>
            </a:r>
            <a:endParaRPr lang="en-US" b="1" dirty="0"/>
          </a:p>
        </p:txBody>
      </p:sp>
      <p:sp>
        <p:nvSpPr>
          <p:cNvPr id="5" name="Content Placeholder 4"/>
          <p:cNvSpPr>
            <a:spLocks noGrp="1"/>
          </p:cNvSpPr>
          <p:nvPr>
            <p:ph sz="half" idx="1"/>
          </p:nvPr>
        </p:nvSpPr>
        <p:spPr/>
        <p:txBody>
          <a:bodyPr/>
          <a:lstStyle/>
          <a:p>
            <a:r>
              <a:rPr lang="en-US" dirty="0" smtClean="0">
                <a:effectLst/>
              </a:rPr>
              <a:t>Petechiae</a:t>
            </a:r>
            <a:endParaRPr lang="en-US" dirty="0"/>
          </a:p>
          <a:p>
            <a:endParaRPr lang="en-US" dirty="0"/>
          </a:p>
        </p:txBody>
      </p:sp>
      <p:sp>
        <p:nvSpPr>
          <p:cNvPr id="6" name="Content Placeholder 5"/>
          <p:cNvSpPr>
            <a:spLocks noGrp="1"/>
          </p:cNvSpPr>
          <p:nvPr>
            <p:ph sz="half" idx="2"/>
          </p:nvPr>
        </p:nvSpPr>
        <p:spPr/>
        <p:txBody>
          <a:bodyPr/>
          <a:lstStyle/>
          <a:p>
            <a:r>
              <a:rPr lang="en-US" dirty="0" smtClean="0">
                <a:effectLst/>
              </a:rPr>
              <a:t>Ecchymosis or bruises </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799" y="2748208"/>
            <a:ext cx="4852115" cy="308592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72200" y="2748208"/>
            <a:ext cx="4646054" cy="3085922"/>
          </a:xfrm>
          <a:prstGeom prst="rect">
            <a:avLst/>
          </a:prstGeom>
        </p:spPr>
      </p:pic>
    </p:spTree>
    <p:extLst>
      <p:ext uri="{BB962C8B-B14F-4D97-AF65-F5344CB8AC3E}">
        <p14:creationId xmlns:p14="http://schemas.microsoft.com/office/powerpoint/2010/main" xmlns="" val="3431342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Purpura causes </a:t>
            </a:r>
            <a:endParaRPr lang="en-US" b="1" dirty="0"/>
          </a:p>
        </p:txBody>
      </p:sp>
      <p:sp>
        <p:nvSpPr>
          <p:cNvPr id="6" name="Content Placeholder 5"/>
          <p:cNvSpPr>
            <a:spLocks noGrp="1"/>
          </p:cNvSpPr>
          <p:nvPr>
            <p:ph idx="1"/>
          </p:nvPr>
        </p:nvSpPr>
        <p:spPr/>
        <p:txBody>
          <a:bodyPr/>
          <a:lstStyle/>
          <a:p>
            <a:r>
              <a:rPr lang="en-US" dirty="0" smtClean="0"/>
              <a:t>Vascular damage from trauma, ageing, nutritional or vasculitis.</a:t>
            </a:r>
          </a:p>
          <a:p>
            <a:pPr marL="0" indent="0">
              <a:buNone/>
            </a:pPr>
            <a:endParaRPr lang="en-US" dirty="0" smtClean="0"/>
          </a:p>
          <a:p>
            <a:r>
              <a:rPr lang="en-US" dirty="0" smtClean="0"/>
              <a:t>Decreased platelets numbers or function.</a:t>
            </a:r>
          </a:p>
          <a:p>
            <a:pPr marL="0" indent="0">
              <a:buNone/>
            </a:pPr>
            <a:endParaRPr lang="en-US" dirty="0" smtClean="0"/>
          </a:p>
          <a:p>
            <a:r>
              <a:rPr lang="en-US" dirty="0" smtClean="0"/>
              <a:t>Coagulopathy like DIC, drug induced bleeding like heparin and warfarin. Or other clotting factors deficiency.</a:t>
            </a:r>
          </a:p>
          <a:p>
            <a:endParaRPr lang="en-US" dirty="0"/>
          </a:p>
        </p:txBody>
      </p:sp>
    </p:spTree>
    <p:extLst>
      <p:ext uri="{BB962C8B-B14F-4D97-AF65-F5344CB8AC3E}">
        <p14:creationId xmlns:p14="http://schemas.microsoft.com/office/powerpoint/2010/main" xmlns="" val="419880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Vasculitis </a:t>
            </a:r>
            <a:endParaRPr lang="en-US" b="1" dirty="0"/>
          </a:p>
        </p:txBody>
      </p:sp>
      <p:sp>
        <p:nvSpPr>
          <p:cNvPr id="3" name="Content Placeholder 2"/>
          <p:cNvSpPr>
            <a:spLocks noGrp="1"/>
          </p:cNvSpPr>
          <p:nvPr>
            <p:ph idx="1"/>
          </p:nvPr>
        </p:nvSpPr>
        <p:spPr/>
        <p:txBody>
          <a:bodyPr/>
          <a:lstStyle/>
          <a:p>
            <a:r>
              <a:rPr lang="en-US" b="1" dirty="0" smtClean="0"/>
              <a:t>Large vessels</a:t>
            </a:r>
            <a:r>
              <a:rPr lang="en-US" dirty="0" smtClean="0"/>
              <a:t>: </a:t>
            </a:r>
            <a:r>
              <a:rPr lang="en-US" dirty="0" smtClean="0">
                <a:effectLst/>
              </a:rPr>
              <a:t>Giant cell arteritis, Takayasu's arteritis.</a:t>
            </a:r>
          </a:p>
          <a:p>
            <a:pPr marL="0" indent="0">
              <a:buNone/>
            </a:pPr>
            <a:endParaRPr lang="en-US" dirty="0" smtClean="0">
              <a:effectLst/>
            </a:endParaRPr>
          </a:p>
          <a:p>
            <a:r>
              <a:rPr lang="en-US" b="1" dirty="0" smtClean="0"/>
              <a:t>Medium sized vessels</a:t>
            </a:r>
            <a:r>
              <a:rPr lang="en-US" dirty="0" smtClean="0"/>
              <a:t>: </a:t>
            </a:r>
            <a:r>
              <a:rPr lang="en-US" dirty="0" smtClean="0">
                <a:effectLst/>
              </a:rPr>
              <a:t>polyarteritis nodosa, Kawasaki disease.</a:t>
            </a:r>
          </a:p>
          <a:p>
            <a:pPr marL="0" indent="0">
              <a:buNone/>
            </a:pPr>
            <a:endParaRPr lang="en-US" dirty="0" smtClean="0">
              <a:effectLst/>
            </a:endParaRPr>
          </a:p>
          <a:p>
            <a:r>
              <a:rPr lang="en-US" b="1" dirty="0" smtClean="0"/>
              <a:t>Small vessels</a:t>
            </a:r>
            <a:r>
              <a:rPr lang="en-US" dirty="0" smtClean="0"/>
              <a:t>: </a:t>
            </a:r>
            <a:r>
              <a:rPr lang="en-US" dirty="0" smtClean="0">
                <a:effectLst/>
              </a:rPr>
              <a:t>Wegener's granulomatosis, Churg-Strauss syndrome, Microscopic polyangiits, Essential cryoglobulinemia vasculitis, Henoch-Schönlein purpura, </a:t>
            </a:r>
            <a:r>
              <a:rPr lang="en-US" dirty="0"/>
              <a:t>Cutaneous small-vessel vasculitis (CSVV</a:t>
            </a:r>
            <a:r>
              <a:rPr lang="en-US" dirty="0" smtClean="0"/>
              <a:t>), and Urticarial vasculitis.</a:t>
            </a:r>
            <a:endParaRPr lang="en-US" dirty="0"/>
          </a:p>
        </p:txBody>
      </p:sp>
    </p:spTree>
    <p:extLst>
      <p:ext uri="{BB962C8B-B14F-4D97-AF65-F5344CB8AC3E}">
        <p14:creationId xmlns:p14="http://schemas.microsoft.com/office/powerpoint/2010/main" xmlns="" val="825744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Cutaneous small-vessel vasculitis (CSVV)</a:t>
            </a:r>
          </a:p>
        </p:txBody>
      </p:sp>
      <p:sp>
        <p:nvSpPr>
          <p:cNvPr id="3" name="Content Placeholder 2"/>
          <p:cNvSpPr>
            <a:spLocks noGrp="1"/>
          </p:cNvSpPr>
          <p:nvPr>
            <p:ph idx="1"/>
          </p:nvPr>
        </p:nvSpPr>
        <p:spPr/>
        <p:txBody>
          <a:bodyPr>
            <a:normAutofit fontScale="92500" lnSpcReduction="20000"/>
          </a:bodyPr>
          <a:lstStyle/>
          <a:p>
            <a:r>
              <a:rPr lang="en-US" dirty="0" smtClean="0"/>
              <a:t>Also called </a:t>
            </a:r>
            <a:r>
              <a:rPr lang="en-US" dirty="0"/>
              <a:t>Leukocytoclastic </a:t>
            </a:r>
            <a:r>
              <a:rPr lang="en-US" dirty="0" smtClean="0"/>
              <a:t>vasculitis.</a:t>
            </a:r>
          </a:p>
          <a:p>
            <a:r>
              <a:rPr lang="en-US" dirty="0"/>
              <a:t>characterized </a:t>
            </a:r>
            <a:r>
              <a:rPr lang="en-US" dirty="0" smtClean="0"/>
              <a:t>by neutrophilic </a:t>
            </a:r>
            <a:r>
              <a:rPr lang="en-US" dirty="0"/>
              <a:t>infiltration into the peripheral small </a:t>
            </a:r>
            <a:r>
              <a:rPr lang="en-US" dirty="0" smtClean="0"/>
              <a:t>dermal blood </a:t>
            </a:r>
            <a:r>
              <a:rPr lang="en-US" dirty="0"/>
              <a:t>vessels</a:t>
            </a:r>
            <a:r>
              <a:rPr lang="en-US" dirty="0" smtClean="0"/>
              <a:t>.</a:t>
            </a:r>
          </a:p>
          <a:p>
            <a:r>
              <a:rPr lang="en-US" dirty="0"/>
              <a:t>Purpura, urticaria, erythema-multiforme-like </a:t>
            </a:r>
            <a:r>
              <a:rPr lang="en-US" dirty="0" smtClean="0"/>
              <a:t>erythema, </a:t>
            </a:r>
            <a:r>
              <a:rPr lang="en-US" dirty="0"/>
              <a:t>papules, nodules, pustules, blistering, erosion and </a:t>
            </a:r>
            <a:r>
              <a:rPr lang="en-US" dirty="0" smtClean="0"/>
              <a:t>ulceration occur</a:t>
            </a:r>
            <a:r>
              <a:rPr lang="en-US" dirty="0"/>
              <a:t>, mainly in the lower </a:t>
            </a:r>
            <a:r>
              <a:rPr lang="en-US" dirty="0" smtClean="0"/>
              <a:t>extremities.</a:t>
            </a:r>
          </a:p>
          <a:p>
            <a:r>
              <a:rPr lang="en-US" dirty="0"/>
              <a:t>An immune complex of an antigen (e.g., bacterium, virus</a:t>
            </a:r>
            <a:r>
              <a:rPr lang="en-US" dirty="0" smtClean="0"/>
              <a:t>, drug</a:t>
            </a:r>
            <a:r>
              <a:rPr lang="en-US" dirty="0"/>
              <a:t>) and the antibody against that antigen deposit on the </a:t>
            </a:r>
            <a:r>
              <a:rPr lang="en-US" dirty="0" smtClean="0"/>
              <a:t>arteriolovenular walls</a:t>
            </a:r>
            <a:r>
              <a:rPr lang="en-US" dirty="0"/>
              <a:t>. These activate the immune system and </a:t>
            </a:r>
            <a:r>
              <a:rPr lang="en-US" dirty="0" smtClean="0"/>
              <a:t>cause vasculitis (</a:t>
            </a:r>
            <a:r>
              <a:rPr lang="en-US" dirty="0"/>
              <a:t>type III allergic reaction). Penicillin, sulfa </a:t>
            </a:r>
            <a:r>
              <a:rPr lang="en-US" dirty="0" smtClean="0"/>
              <a:t>drugs, thiazides, NSAIDs and other drugs</a:t>
            </a:r>
            <a:r>
              <a:rPr lang="en-US" dirty="0"/>
              <a:t>, chemical substances, hemolytic </a:t>
            </a:r>
            <a:r>
              <a:rPr lang="en-US" dirty="0" smtClean="0"/>
              <a:t>streptococcus bacteria, or </a:t>
            </a:r>
            <a:r>
              <a:rPr lang="en-US" dirty="0"/>
              <a:t>viruses may be the foreign antigen. Collagen diseases </a:t>
            </a:r>
            <a:r>
              <a:rPr lang="en-US" dirty="0" smtClean="0"/>
              <a:t>and antibodies against </a:t>
            </a:r>
            <a:r>
              <a:rPr lang="en-US" dirty="0"/>
              <a:t>malignant tumors can also be causes.</a:t>
            </a:r>
          </a:p>
          <a:p>
            <a:endParaRPr lang="en-US" dirty="0"/>
          </a:p>
        </p:txBody>
      </p:sp>
    </p:spTree>
    <p:extLst>
      <p:ext uri="{BB962C8B-B14F-4D97-AF65-F5344CB8AC3E}">
        <p14:creationId xmlns:p14="http://schemas.microsoft.com/office/powerpoint/2010/main" xmlns="" val="2422634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Cutaneous small-vessel vasculitis (CSVV)</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758225" y="2382592"/>
            <a:ext cx="5188755" cy="3335628"/>
          </a:xfrm>
        </p:spPr>
      </p:pic>
      <p:pic>
        <p:nvPicPr>
          <p:cNvPr id="9" name="Content Placeholder 8"/>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bwMode="auto">
          <a:xfrm>
            <a:off x="6473765" y="2382592"/>
            <a:ext cx="4447504" cy="33356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5211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Pathology </a:t>
            </a:r>
            <a:endParaRPr lang="en-US" b="1" dirty="0"/>
          </a:p>
        </p:txBody>
      </p:sp>
      <p:sp>
        <p:nvSpPr>
          <p:cNvPr id="4" name="Content Placeholder 3"/>
          <p:cNvSpPr>
            <a:spLocks noGrp="1"/>
          </p:cNvSpPr>
          <p:nvPr>
            <p:ph sz="half" idx="1"/>
          </p:nvPr>
        </p:nvSpPr>
        <p:spPr/>
        <p:txBody>
          <a:bodyPr>
            <a:normAutofit/>
          </a:bodyPr>
          <a:lstStyle/>
          <a:p>
            <a:pPr marL="0" indent="0">
              <a:buNone/>
            </a:pPr>
            <a:r>
              <a:rPr lang="en-US" dirty="0"/>
              <a:t>In the upper and middle dermal layer, fragments of </a:t>
            </a:r>
            <a:r>
              <a:rPr lang="en-US" dirty="0" smtClean="0"/>
              <a:t>nuclear debris </a:t>
            </a:r>
            <a:r>
              <a:rPr lang="en-US" dirty="0"/>
              <a:t>and leakage of erythrocytes are found in the </a:t>
            </a:r>
            <a:r>
              <a:rPr lang="en-US" dirty="0" smtClean="0"/>
              <a:t>peripheral arteriola</a:t>
            </a:r>
            <a:r>
              <a:rPr lang="en-US" dirty="0"/>
              <a:t>. Neutrophilic infiltration occurs in the </a:t>
            </a:r>
            <a:r>
              <a:rPr lang="en-US" dirty="0" smtClean="0"/>
              <a:t>arteriolovenous small </a:t>
            </a:r>
            <a:r>
              <a:rPr lang="en-US" dirty="0"/>
              <a:t>blood vessels and capillaries. Thickening of the blood </a:t>
            </a:r>
            <a:r>
              <a:rPr lang="en-US" dirty="0" smtClean="0"/>
              <a:t>vessel walls </a:t>
            </a:r>
            <a:r>
              <a:rPr lang="en-US" dirty="0"/>
              <a:t>and fibrinoid </a:t>
            </a:r>
            <a:r>
              <a:rPr lang="en-US" dirty="0" smtClean="0"/>
              <a:t>necrosis.</a:t>
            </a:r>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075354" y="1825624"/>
            <a:ext cx="5592276" cy="4188809"/>
          </a:xfrm>
        </p:spPr>
      </p:pic>
    </p:spTree>
    <p:extLst>
      <p:ext uri="{BB962C8B-B14F-4D97-AF65-F5344CB8AC3E}">
        <p14:creationId xmlns:p14="http://schemas.microsoft.com/office/powerpoint/2010/main" xmlns="" val="1930660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1383</Words>
  <Application>Microsoft Office PowerPoint</Application>
  <PresentationFormat>Custom</PresentationFormat>
  <Paragraphs>119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Purpura and Vasculitis</vt:lpstr>
      <vt:lpstr>Objectives </vt:lpstr>
      <vt:lpstr>Purpura </vt:lpstr>
      <vt:lpstr>Purpura </vt:lpstr>
      <vt:lpstr>Purpura causes </vt:lpstr>
      <vt:lpstr>Vasculitis </vt:lpstr>
      <vt:lpstr>Cutaneous small-vessel vasculitis (CSVV)</vt:lpstr>
      <vt:lpstr>Cutaneous small-vessel vasculitis (CSVV)</vt:lpstr>
      <vt:lpstr>Pathology </vt:lpstr>
      <vt:lpstr>Investigations </vt:lpstr>
      <vt:lpstr>Management </vt:lpstr>
      <vt:lpstr>Slide 12</vt:lpstr>
      <vt:lpstr>Slide 13</vt:lpstr>
      <vt:lpstr>Henoch-Schönlein purpura (HSP)</vt:lpstr>
      <vt:lpstr>Henoch-Schönlein purpura (HSP)</vt:lpstr>
      <vt:lpstr>Henoch-Schönlein purpura (HSP)</vt:lpstr>
      <vt:lpstr>Henoch-Schönlein purpura (HSP)</vt:lpstr>
      <vt:lpstr>Urticarial vasculitis</vt:lpstr>
      <vt:lpstr>Urticarial vasculitis</vt:lpstr>
      <vt:lpstr>Cutaneous polyarteritis nodosa </vt:lpstr>
      <vt:lpstr>Cutaneous polyarteritis nodosa </vt:lpstr>
      <vt:lpstr>Cutaneous polyarteritis nodosa </vt:lpstr>
      <vt:lpstr>pigmented purpuric dermatoses</vt:lpstr>
      <vt:lpstr>pigmented purpuric dermatoses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Purpura and Vasculitis</dc:title>
  <dc:creator>mohammed alhaddab</dc:creator>
  <cp:lastModifiedBy>EVA</cp:lastModifiedBy>
  <cp:revision>25</cp:revision>
  <dcterms:created xsi:type="dcterms:W3CDTF">2014-09-14T02:57:41Z</dcterms:created>
  <dcterms:modified xsi:type="dcterms:W3CDTF">2014-09-18T11:08:32Z</dcterms:modified>
</cp:coreProperties>
</file>