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8" r:id="rId4"/>
  </p:sldMasterIdLst>
  <p:notesMasterIdLst>
    <p:notesMasterId r:id="rId74"/>
  </p:notesMasterIdLst>
  <p:handoutMasterIdLst>
    <p:handoutMasterId r:id="rId75"/>
  </p:handoutMasterIdLst>
  <p:sldIdLst>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714" autoAdjust="0"/>
  </p:normalViewPr>
  <p:slideViewPr>
    <p:cSldViewPr>
      <p:cViewPr>
        <p:scale>
          <a:sx n="78" d="100"/>
          <a:sy n="78" d="100"/>
        </p:scale>
        <p:origin x="-900"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32" y="-120"/>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smtClean="0">
                <a:cs typeface="+mn-cs"/>
              </a:defRPr>
            </a:lvl1pPr>
          </a:lstStyle>
          <a:p>
            <a:pPr>
              <a:defRPr/>
            </a:pPr>
            <a:fld id="{B00AE1D5-C682-4E60-9B01-7B92EEB6CBCF}" type="datetimeFigureOut">
              <a:rPr lang="en-US"/>
              <a:pPr>
                <a:defRPr/>
              </a:pPr>
              <a:t>9/18/2014</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40" tIns="45720" rIns="91440" bIns="45720" rtlCol="0" anchor="b"/>
          <a:lstStyle>
            <a:lvl1pPr algn="r">
              <a:defRPr sz="1200" smtClean="0">
                <a:cs typeface="+mn-cs"/>
              </a:defRPr>
            </a:lvl1pPr>
          </a:lstStyle>
          <a:p>
            <a:pPr>
              <a:defRPr/>
            </a:pPr>
            <a:fld id="{C1FD65A6-1E45-4C11-BEBB-9C0C59A022CE}" type="slidenum">
              <a:rPr lang="en-US"/>
              <a:pPr>
                <a:defRPr/>
              </a:pPr>
              <a:t>‹#›</a:t>
            </a:fld>
            <a:endParaRPr lang="en-US"/>
          </a:p>
        </p:txBody>
      </p:sp>
    </p:spTree>
    <p:extLst>
      <p:ext uri="{BB962C8B-B14F-4D97-AF65-F5344CB8AC3E}">
        <p14:creationId xmlns:p14="http://schemas.microsoft.com/office/powerpoint/2010/main" xmlns="" val="185153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cs typeface="+mn-cs"/>
              </a:defRPr>
            </a:lvl1pPr>
          </a:lstStyle>
          <a:p>
            <a:pPr>
              <a:defRPr/>
            </a:pPr>
            <a:fld id="{A8ECFDA1-4CE4-46B9-B0C9-FB5F97929899}" type="datetimeFigureOut">
              <a:rPr lang="en-US"/>
              <a:pPr>
                <a:defRPr/>
              </a:pPr>
              <a:t>9/18/2014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a:defRPr sz="1200">
                <a:cs typeface="+mn-cs"/>
              </a:defRPr>
            </a:lvl1pPr>
          </a:lstStyle>
          <a:p>
            <a:pPr>
              <a:defRPr/>
            </a:pPr>
            <a:fld id="{8B236BFE-B0EF-468F-8776-E64EC2366ED3}" type="slidenum">
              <a:rPr lang="en-US"/>
              <a:pPr>
                <a:defRPr/>
              </a:pPr>
              <a:t>‹#›</a:t>
            </a:fld>
            <a:endParaRPr lang="en-US"/>
          </a:p>
        </p:txBody>
      </p:sp>
    </p:spTree>
    <p:extLst>
      <p:ext uri="{BB962C8B-B14F-4D97-AF65-F5344CB8AC3E}">
        <p14:creationId xmlns:p14="http://schemas.microsoft.com/office/powerpoint/2010/main" xmlns="" val="2744922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AA9A89-E2FC-4C65-B5ED-4A1253FA29FB}" type="slidenum">
              <a:rPr lang="en-US" smtClean="0"/>
              <a:pPr eaLnBrk="1" hangingPunct="1"/>
              <a:t>1</a:t>
            </a:fld>
            <a:endParaRPr lang="en-US" smtClean="0"/>
          </a:p>
        </p:txBody>
      </p:sp>
    </p:spTree>
    <p:extLst>
      <p:ext uri="{BB962C8B-B14F-4D97-AF65-F5344CB8AC3E}">
        <p14:creationId xmlns:p14="http://schemas.microsoft.com/office/powerpoint/2010/main" xmlns="" val="201319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87787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292238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A21D75-9947-4E16-BF56-9D9B60B3C84C}" type="slidenum">
              <a:rPr lang="en-US" smtClean="0"/>
              <a:pPr eaLnBrk="1" hangingPunct="1"/>
              <a:t>17</a:t>
            </a:fld>
            <a:endParaRPr lang="en-US" smtClean="0"/>
          </a:p>
        </p:txBody>
      </p:sp>
    </p:spTree>
    <p:extLst>
      <p:ext uri="{BB962C8B-B14F-4D97-AF65-F5344CB8AC3E}">
        <p14:creationId xmlns:p14="http://schemas.microsoft.com/office/powerpoint/2010/main" xmlns="" val="37968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347766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209078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A1102F-D91C-4E8E-9A28-A9E1CA87B6D2}" type="slidenum">
              <a:rPr lang="en-US" smtClean="0"/>
              <a:pPr eaLnBrk="1" hangingPunct="1"/>
              <a:t>20</a:t>
            </a:fld>
            <a:endParaRPr lang="en-US" smtClean="0"/>
          </a:p>
        </p:txBody>
      </p:sp>
    </p:spTree>
    <p:extLst>
      <p:ext uri="{BB962C8B-B14F-4D97-AF65-F5344CB8AC3E}">
        <p14:creationId xmlns:p14="http://schemas.microsoft.com/office/powerpoint/2010/main" xmlns="" val="22766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124026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297868-3460-4C64-BF8D-E04642A07C70}" type="slidenum">
              <a:rPr lang="en-US" smtClean="0"/>
              <a:pPr eaLnBrk="1" hangingPunct="1"/>
              <a:t>22</a:t>
            </a:fld>
            <a:endParaRPr lang="en-US" smtClean="0"/>
          </a:p>
        </p:txBody>
      </p:sp>
    </p:spTree>
    <p:extLst>
      <p:ext uri="{BB962C8B-B14F-4D97-AF65-F5344CB8AC3E}">
        <p14:creationId xmlns:p14="http://schemas.microsoft.com/office/powerpoint/2010/main" xmlns="" val="74309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a typeface="ＭＳ Ｐゴシック" pitchFamily="34" charset="-128"/>
            </a:endParaRPr>
          </a:p>
        </p:txBody>
      </p:sp>
      <p:sp>
        <p:nvSpPr>
          <p:cNvPr id="96260"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6" rIns="91433"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613740D-D70C-4317-9709-6DD7CCFD2561}" type="slidenum">
              <a:rPr lang="en-US" sz="1200"/>
              <a:pPr algn="r" eaLnBrk="1" hangingPunct="1"/>
              <a:t>23</a:t>
            </a:fld>
            <a:endParaRPr lang="en-US" sz="1200"/>
          </a:p>
        </p:txBody>
      </p:sp>
    </p:spTree>
    <p:extLst>
      <p:ext uri="{BB962C8B-B14F-4D97-AF65-F5344CB8AC3E}">
        <p14:creationId xmlns:p14="http://schemas.microsoft.com/office/powerpoint/2010/main" xmlns="" val="1454921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3D6D53-AB66-4C90-937A-F9B84D6AAB9F}" type="slidenum">
              <a:rPr lang="en-US" smtClean="0"/>
              <a:pPr eaLnBrk="1" hangingPunct="1"/>
              <a:t>24</a:t>
            </a:fld>
            <a:endParaRPr lang="en-US" smtClean="0"/>
          </a:p>
        </p:txBody>
      </p:sp>
    </p:spTree>
    <p:extLst>
      <p:ext uri="{BB962C8B-B14F-4D97-AF65-F5344CB8AC3E}">
        <p14:creationId xmlns:p14="http://schemas.microsoft.com/office/powerpoint/2010/main" xmlns="" val="22463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2000" smtClean="0">
              <a:latin typeface="Arial" charset="0"/>
              <a:ea typeface="ＭＳ Ｐゴシック" pitchFamily="34" charset="-128"/>
            </a:endParaRPr>
          </a:p>
        </p:txBody>
      </p:sp>
    </p:spTree>
    <p:extLst>
      <p:ext uri="{BB962C8B-B14F-4D97-AF65-F5344CB8AC3E}">
        <p14:creationId xmlns:p14="http://schemas.microsoft.com/office/powerpoint/2010/main" xmlns="" val="160630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E90321-5EB9-4FE8-B7B9-80B7709DDC50}" type="slidenum">
              <a:rPr lang="en-US" smtClean="0"/>
              <a:pPr eaLnBrk="1" hangingPunct="1"/>
              <a:t>25</a:t>
            </a:fld>
            <a:endParaRPr lang="en-US" smtClean="0"/>
          </a:p>
        </p:txBody>
      </p:sp>
    </p:spTree>
    <p:extLst>
      <p:ext uri="{BB962C8B-B14F-4D97-AF65-F5344CB8AC3E}">
        <p14:creationId xmlns:p14="http://schemas.microsoft.com/office/powerpoint/2010/main" xmlns="" val="324825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03E01D-4AB2-486A-A2FE-D59102860CD9}" type="slidenum">
              <a:rPr lang="en-US" smtClean="0"/>
              <a:pPr eaLnBrk="1" hangingPunct="1"/>
              <a:t>26</a:t>
            </a:fld>
            <a:endParaRPr lang="en-US" smtClean="0"/>
          </a:p>
        </p:txBody>
      </p:sp>
    </p:spTree>
    <p:extLst>
      <p:ext uri="{BB962C8B-B14F-4D97-AF65-F5344CB8AC3E}">
        <p14:creationId xmlns:p14="http://schemas.microsoft.com/office/powerpoint/2010/main" xmlns="" val="3209324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279738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265DD6-0EAA-4BE8-8874-B3CD294797DD}" type="slidenum">
              <a:rPr lang="en-US" smtClean="0"/>
              <a:pPr eaLnBrk="1" hangingPunct="1"/>
              <a:t>28</a:t>
            </a:fld>
            <a:endParaRPr lang="en-US" smtClean="0"/>
          </a:p>
        </p:txBody>
      </p:sp>
    </p:spTree>
    <p:extLst>
      <p:ext uri="{BB962C8B-B14F-4D97-AF65-F5344CB8AC3E}">
        <p14:creationId xmlns:p14="http://schemas.microsoft.com/office/powerpoint/2010/main" xmlns="" val="3549706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sz="2600" smtClean="0">
              <a:latin typeface="Arial" charset="0"/>
              <a:ea typeface="ＭＳ Ｐゴシック" pitchFamily="34" charset="-128"/>
            </a:endParaRPr>
          </a:p>
        </p:txBody>
      </p:sp>
    </p:spTree>
    <p:extLst>
      <p:ext uri="{BB962C8B-B14F-4D97-AF65-F5344CB8AC3E}">
        <p14:creationId xmlns:p14="http://schemas.microsoft.com/office/powerpoint/2010/main" xmlns="" val="1761331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289866-4C38-47E9-8B31-4C255AD85086}" type="slidenum">
              <a:rPr lang="en-US" smtClean="0"/>
              <a:pPr eaLnBrk="1" hangingPunct="1"/>
              <a:t>30</a:t>
            </a:fld>
            <a:endParaRPr lang="en-US" smtClean="0"/>
          </a:p>
        </p:txBody>
      </p:sp>
    </p:spTree>
    <p:extLst>
      <p:ext uri="{BB962C8B-B14F-4D97-AF65-F5344CB8AC3E}">
        <p14:creationId xmlns:p14="http://schemas.microsoft.com/office/powerpoint/2010/main" xmlns="" val="3980070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a:endParaRPr lang="en-US" smtClean="0">
              <a:ea typeface="ＭＳ Ｐゴシック" pitchFamily="34" charset="-128"/>
            </a:endParaRPr>
          </a:p>
        </p:txBody>
      </p:sp>
    </p:spTree>
    <p:extLst>
      <p:ext uri="{BB962C8B-B14F-4D97-AF65-F5344CB8AC3E}">
        <p14:creationId xmlns:p14="http://schemas.microsoft.com/office/powerpoint/2010/main" xmlns="" val="1799283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F40F0C-012F-4018-A7F1-B849409C8C6F}" type="slidenum">
              <a:rPr lang="en-US" smtClean="0"/>
              <a:pPr eaLnBrk="1" hangingPunct="1"/>
              <a:t>33</a:t>
            </a:fld>
            <a:endParaRPr lang="en-US" smtClean="0"/>
          </a:p>
        </p:txBody>
      </p:sp>
    </p:spTree>
    <p:extLst>
      <p:ext uri="{BB962C8B-B14F-4D97-AF65-F5344CB8AC3E}">
        <p14:creationId xmlns:p14="http://schemas.microsoft.com/office/powerpoint/2010/main" xmlns="" val="1658642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1533845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A77B6A-FA9F-4706-BA55-D7B6EEE704A6}" type="slidenum">
              <a:rPr lang="en-US" smtClean="0"/>
              <a:pPr eaLnBrk="1" hangingPunct="1"/>
              <a:t>36</a:t>
            </a:fld>
            <a:endParaRPr lang="en-US" smtClean="0"/>
          </a:p>
        </p:txBody>
      </p:sp>
    </p:spTree>
    <p:extLst>
      <p:ext uri="{BB962C8B-B14F-4D97-AF65-F5344CB8AC3E}">
        <p14:creationId xmlns:p14="http://schemas.microsoft.com/office/powerpoint/2010/main" xmlns="" val="399914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1405957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E8E3AD-D624-425A-89A4-22853EF9C8A6}" type="slidenum">
              <a:rPr lang="en-US" smtClean="0"/>
              <a:pPr eaLnBrk="1" hangingPunct="1"/>
              <a:t>37</a:t>
            </a:fld>
            <a:endParaRPr lang="en-US" smtClean="0"/>
          </a:p>
        </p:txBody>
      </p:sp>
    </p:spTree>
    <p:extLst>
      <p:ext uri="{BB962C8B-B14F-4D97-AF65-F5344CB8AC3E}">
        <p14:creationId xmlns:p14="http://schemas.microsoft.com/office/powerpoint/2010/main" xmlns="" val="2845990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EB350A-1C55-44EC-8116-914E6B4E017C}" type="slidenum">
              <a:rPr lang="en-US" smtClean="0"/>
              <a:pPr eaLnBrk="1" hangingPunct="1"/>
              <a:t>38</a:t>
            </a:fld>
            <a:endParaRPr lang="en-US" smtClean="0"/>
          </a:p>
        </p:txBody>
      </p:sp>
    </p:spTree>
    <p:extLst>
      <p:ext uri="{BB962C8B-B14F-4D97-AF65-F5344CB8AC3E}">
        <p14:creationId xmlns:p14="http://schemas.microsoft.com/office/powerpoint/2010/main" xmlns="" val="599250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A02BAA-B3FA-427E-B20B-AAA5EFE556C0}" type="slidenum">
              <a:rPr lang="en-US" smtClean="0"/>
              <a:pPr eaLnBrk="1" hangingPunct="1"/>
              <a:t>40</a:t>
            </a:fld>
            <a:endParaRPr lang="en-US" smtClean="0"/>
          </a:p>
        </p:txBody>
      </p:sp>
    </p:spTree>
    <p:extLst>
      <p:ext uri="{BB962C8B-B14F-4D97-AF65-F5344CB8AC3E}">
        <p14:creationId xmlns:p14="http://schemas.microsoft.com/office/powerpoint/2010/main" xmlns="" val="638795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E4794B-0FA6-4AD0-8B44-2BAC3A567534}" type="slidenum">
              <a:rPr lang="en-US" smtClean="0"/>
              <a:pPr eaLnBrk="1" hangingPunct="1"/>
              <a:t>41</a:t>
            </a:fld>
            <a:endParaRPr lang="en-US" smtClean="0"/>
          </a:p>
        </p:txBody>
      </p:sp>
    </p:spTree>
    <p:extLst>
      <p:ext uri="{BB962C8B-B14F-4D97-AF65-F5344CB8AC3E}">
        <p14:creationId xmlns:p14="http://schemas.microsoft.com/office/powerpoint/2010/main" xmlns="" val="2836587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2644"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6" rIns="91433"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9187692-A321-4793-93DC-8884A4E42170}" type="slidenum">
              <a:rPr lang="en-US" sz="1200"/>
              <a:pPr algn="r" eaLnBrk="1" hangingPunct="1"/>
              <a:t>42</a:t>
            </a:fld>
            <a:endParaRPr lang="en-US" sz="1200"/>
          </a:p>
        </p:txBody>
      </p:sp>
    </p:spTree>
    <p:extLst>
      <p:ext uri="{BB962C8B-B14F-4D97-AF65-F5344CB8AC3E}">
        <p14:creationId xmlns:p14="http://schemas.microsoft.com/office/powerpoint/2010/main" xmlns="" val="3331314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Placeholder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688432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3382652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783785-94E7-401E-B8C2-3943B3887C55}" type="slidenum">
              <a:rPr lang="en-US" smtClean="0"/>
              <a:pPr eaLnBrk="1" hangingPunct="1"/>
              <a:t>45</a:t>
            </a:fld>
            <a:endParaRPr lang="en-US" smtClean="0"/>
          </a:p>
        </p:txBody>
      </p:sp>
    </p:spTree>
    <p:extLst>
      <p:ext uri="{BB962C8B-B14F-4D97-AF65-F5344CB8AC3E}">
        <p14:creationId xmlns:p14="http://schemas.microsoft.com/office/powerpoint/2010/main" xmlns="" val="2293791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13A385-DA5A-49C3-988D-C31AAE188A03}" type="slidenum">
              <a:rPr lang="en-US" smtClean="0"/>
              <a:pPr eaLnBrk="1" hangingPunct="1"/>
              <a:t>46</a:t>
            </a:fld>
            <a:endParaRPr lang="en-US" smtClean="0"/>
          </a:p>
        </p:txBody>
      </p:sp>
    </p:spTree>
    <p:extLst>
      <p:ext uri="{BB962C8B-B14F-4D97-AF65-F5344CB8AC3E}">
        <p14:creationId xmlns:p14="http://schemas.microsoft.com/office/powerpoint/2010/main" xmlns="" val="1497534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CEDDF6-FF39-4100-896D-88FD58FADD09}" type="slidenum">
              <a:rPr lang="en-US" smtClean="0"/>
              <a:pPr eaLnBrk="1" hangingPunct="1"/>
              <a:t>47</a:t>
            </a:fld>
            <a:endParaRPr lang="en-US" smtClean="0"/>
          </a:p>
        </p:txBody>
      </p:sp>
    </p:spTree>
    <p:extLst>
      <p:ext uri="{BB962C8B-B14F-4D97-AF65-F5344CB8AC3E}">
        <p14:creationId xmlns:p14="http://schemas.microsoft.com/office/powerpoint/2010/main" xmlns="" val="167251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a typeface="ＭＳ Ｐゴシック" pitchFamily="34" charset="-128"/>
            </a:endParaRPr>
          </a:p>
        </p:txBody>
      </p:sp>
    </p:spTree>
    <p:extLst>
      <p:ext uri="{BB962C8B-B14F-4D97-AF65-F5344CB8AC3E}">
        <p14:creationId xmlns:p14="http://schemas.microsoft.com/office/powerpoint/2010/main" xmlns="" val="2389175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D18193-DAE7-464F-96D0-48AD1CB5BDA5}" type="slidenum">
              <a:rPr lang="en-US" smtClean="0"/>
              <a:pPr eaLnBrk="1" hangingPunct="1"/>
              <a:t>48</a:t>
            </a:fld>
            <a:endParaRPr lang="en-US" smtClean="0"/>
          </a:p>
        </p:txBody>
      </p:sp>
    </p:spTree>
    <p:extLst>
      <p:ext uri="{BB962C8B-B14F-4D97-AF65-F5344CB8AC3E}">
        <p14:creationId xmlns:p14="http://schemas.microsoft.com/office/powerpoint/2010/main" xmlns="" val="370933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E708F0-FB97-4E96-8551-EF375C749C7F}" type="slidenum">
              <a:rPr lang="en-US" smtClean="0"/>
              <a:pPr eaLnBrk="1" hangingPunct="1"/>
              <a:t>49</a:t>
            </a:fld>
            <a:endParaRPr lang="en-US" smtClean="0"/>
          </a:p>
        </p:txBody>
      </p:sp>
    </p:spTree>
    <p:extLst>
      <p:ext uri="{BB962C8B-B14F-4D97-AF65-F5344CB8AC3E}">
        <p14:creationId xmlns:p14="http://schemas.microsoft.com/office/powerpoint/2010/main" xmlns="" val="311453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FAF772-C1F6-435E-BD29-F91A1A5DE270}" type="slidenum">
              <a:rPr lang="en-US" smtClean="0"/>
              <a:pPr eaLnBrk="1" hangingPunct="1"/>
              <a:t>50</a:t>
            </a:fld>
            <a:endParaRPr lang="en-US" smtClean="0"/>
          </a:p>
        </p:txBody>
      </p:sp>
    </p:spTree>
    <p:extLst>
      <p:ext uri="{BB962C8B-B14F-4D97-AF65-F5344CB8AC3E}">
        <p14:creationId xmlns:p14="http://schemas.microsoft.com/office/powerpoint/2010/main" xmlns="" val="475009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AAA9BF-B78D-47B7-9A85-4A7006976B26}" type="slidenum">
              <a:rPr lang="en-US" smtClean="0"/>
              <a:pPr eaLnBrk="1" hangingPunct="1"/>
              <a:t>51</a:t>
            </a:fld>
            <a:endParaRPr lang="en-US" smtClean="0"/>
          </a:p>
        </p:txBody>
      </p:sp>
    </p:spTree>
    <p:extLst>
      <p:ext uri="{BB962C8B-B14F-4D97-AF65-F5344CB8AC3E}">
        <p14:creationId xmlns:p14="http://schemas.microsoft.com/office/powerpoint/2010/main" xmlns="" val="1817864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03FD4E-D89B-4513-B064-10C6060F9052}" type="slidenum">
              <a:rPr lang="en-US" smtClean="0"/>
              <a:pPr eaLnBrk="1" hangingPunct="1"/>
              <a:t>52</a:t>
            </a:fld>
            <a:endParaRPr lang="en-US" smtClean="0"/>
          </a:p>
        </p:txBody>
      </p:sp>
    </p:spTree>
    <p:extLst>
      <p:ext uri="{BB962C8B-B14F-4D97-AF65-F5344CB8AC3E}">
        <p14:creationId xmlns:p14="http://schemas.microsoft.com/office/powerpoint/2010/main" xmlns="" val="2125615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81C01-C461-49CC-9BF0-F3147A933385}" type="slidenum">
              <a:rPr lang="en-US" smtClean="0"/>
              <a:pPr eaLnBrk="1" hangingPunct="1"/>
              <a:t>53</a:t>
            </a:fld>
            <a:endParaRPr lang="en-US" smtClean="0"/>
          </a:p>
        </p:txBody>
      </p:sp>
    </p:spTree>
    <p:extLst>
      <p:ext uri="{BB962C8B-B14F-4D97-AF65-F5344CB8AC3E}">
        <p14:creationId xmlns:p14="http://schemas.microsoft.com/office/powerpoint/2010/main" xmlns="" val="345374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2894211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6DED0D-BF83-43D2-AC7C-D6DDC6488943}" type="slidenum">
              <a:rPr lang="en-US" smtClean="0"/>
              <a:pPr eaLnBrk="1" hangingPunct="1"/>
              <a:t>55</a:t>
            </a:fld>
            <a:endParaRPr lang="en-US" smtClean="0"/>
          </a:p>
        </p:txBody>
      </p:sp>
    </p:spTree>
    <p:extLst>
      <p:ext uri="{BB962C8B-B14F-4D97-AF65-F5344CB8AC3E}">
        <p14:creationId xmlns:p14="http://schemas.microsoft.com/office/powerpoint/2010/main" xmlns="" val="3848402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60949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322B27-172F-4EE0-B6FA-6835857B191A}" type="slidenum">
              <a:rPr lang="en-US" smtClean="0"/>
              <a:pPr eaLnBrk="1" hangingPunct="1"/>
              <a:t>57</a:t>
            </a:fld>
            <a:endParaRPr lang="en-US" smtClean="0"/>
          </a:p>
        </p:txBody>
      </p:sp>
    </p:spTree>
    <p:extLst>
      <p:ext uri="{BB962C8B-B14F-4D97-AF65-F5344CB8AC3E}">
        <p14:creationId xmlns:p14="http://schemas.microsoft.com/office/powerpoint/2010/main" xmlns="" val="420643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2E261C-4E07-4E54-8D7D-7EB7C49E69F5}" type="slidenum">
              <a:rPr lang="en-US" smtClean="0"/>
              <a:pPr eaLnBrk="1" hangingPunct="1"/>
              <a:t>9</a:t>
            </a:fld>
            <a:endParaRPr lang="en-US" smtClean="0"/>
          </a:p>
        </p:txBody>
      </p:sp>
    </p:spTree>
    <p:extLst>
      <p:ext uri="{BB962C8B-B14F-4D97-AF65-F5344CB8AC3E}">
        <p14:creationId xmlns:p14="http://schemas.microsoft.com/office/powerpoint/2010/main" xmlns="" val="3209994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CFB7A2-941F-48AB-BEAF-1E83EF321210}" type="slidenum">
              <a:rPr lang="en-US" smtClean="0"/>
              <a:pPr eaLnBrk="1" hangingPunct="1"/>
              <a:t>58</a:t>
            </a:fld>
            <a:endParaRPr lang="en-US" smtClean="0"/>
          </a:p>
        </p:txBody>
      </p:sp>
    </p:spTree>
    <p:extLst>
      <p:ext uri="{BB962C8B-B14F-4D97-AF65-F5344CB8AC3E}">
        <p14:creationId xmlns:p14="http://schemas.microsoft.com/office/powerpoint/2010/main" xmlns="" val="4034518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C9C1B1-3ADF-40BD-B2FE-570B45F4FA30}" type="slidenum">
              <a:rPr lang="en-US" smtClean="0"/>
              <a:pPr eaLnBrk="1" hangingPunct="1"/>
              <a:t>60</a:t>
            </a:fld>
            <a:endParaRPr lang="en-US" smtClean="0"/>
          </a:p>
        </p:txBody>
      </p:sp>
    </p:spTree>
    <p:extLst>
      <p:ext uri="{BB962C8B-B14F-4D97-AF65-F5344CB8AC3E}">
        <p14:creationId xmlns:p14="http://schemas.microsoft.com/office/powerpoint/2010/main" xmlns="" val="2559829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BAB8C9-4260-4178-87AC-80CE0EC9ADA5}" type="slidenum">
              <a:rPr lang="en-US" smtClean="0"/>
              <a:pPr eaLnBrk="1" hangingPunct="1"/>
              <a:t>61</a:t>
            </a:fld>
            <a:endParaRPr lang="en-US" smtClean="0"/>
          </a:p>
        </p:txBody>
      </p:sp>
    </p:spTree>
    <p:extLst>
      <p:ext uri="{BB962C8B-B14F-4D97-AF65-F5344CB8AC3E}">
        <p14:creationId xmlns:p14="http://schemas.microsoft.com/office/powerpoint/2010/main" xmlns="" val="854934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282684-D19B-4C97-B7E7-E793F062AB39}" type="slidenum">
              <a:rPr lang="en-US" smtClean="0"/>
              <a:pPr eaLnBrk="1" hangingPunct="1"/>
              <a:t>62</a:t>
            </a:fld>
            <a:endParaRPr lang="en-US" smtClean="0"/>
          </a:p>
        </p:txBody>
      </p:sp>
    </p:spTree>
    <p:extLst>
      <p:ext uri="{BB962C8B-B14F-4D97-AF65-F5344CB8AC3E}">
        <p14:creationId xmlns:p14="http://schemas.microsoft.com/office/powerpoint/2010/main" xmlns="" val="1768024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B364C3-6B4C-4065-9F7D-321777F2B9D1}" type="slidenum">
              <a:rPr lang="en-US" smtClean="0"/>
              <a:pPr eaLnBrk="1" hangingPunct="1"/>
              <a:t>63</a:t>
            </a:fld>
            <a:endParaRPr lang="en-US" smtClean="0"/>
          </a:p>
        </p:txBody>
      </p:sp>
    </p:spTree>
    <p:extLst>
      <p:ext uri="{BB962C8B-B14F-4D97-AF65-F5344CB8AC3E}">
        <p14:creationId xmlns:p14="http://schemas.microsoft.com/office/powerpoint/2010/main" xmlns="" val="33728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8BD689-F3A0-4B33-925E-6490A974779E}" type="slidenum">
              <a:rPr lang="en-US" smtClean="0"/>
              <a:pPr eaLnBrk="1" hangingPunct="1"/>
              <a:t>64</a:t>
            </a:fld>
            <a:endParaRPr lang="en-US" smtClean="0"/>
          </a:p>
        </p:txBody>
      </p:sp>
    </p:spTree>
    <p:extLst>
      <p:ext uri="{BB962C8B-B14F-4D97-AF65-F5344CB8AC3E}">
        <p14:creationId xmlns:p14="http://schemas.microsoft.com/office/powerpoint/2010/main" xmlns="" val="977573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7D2ACF-0865-4D9C-BC7B-A1CF472C250A}" type="slidenum">
              <a:rPr lang="en-US" smtClean="0"/>
              <a:pPr eaLnBrk="1" hangingPunct="1"/>
              <a:t>65</a:t>
            </a:fld>
            <a:endParaRPr lang="en-US" smtClean="0"/>
          </a:p>
        </p:txBody>
      </p:sp>
    </p:spTree>
    <p:extLst>
      <p:ext uri="{BB962C8B-B14F-4D97-AF65-F5344CB8AC3E}">
        <p14:creationId xmlns:p14="http://schemas.microsoft.com/office/powerpoint/2010/main" xmlns="" val="2440682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41BE86-08B1-4C7C-B6F4-89A97D6B2ABE}" type="slidenum">
              <a:rPr lang="en-US" smtClean="0"/>
              <a:pPr eaLnBrk="1" hangingPunct="1"/>
              <a:t>66</a:t>
            </a:fld>
            <a:endParaRPr lang="en-US" smtClean="0"/>
          </a:p>
        </p:txBody>
      </p:sp>
    </p:spTree>
    <p:extLst>
      <p:ext uri="{BB962C8B-B14F-4D97-AF65-F5344CB8AC3E}">
        <p14:creationId xmlns:p14="http://schemas.microsoft.com/office/powerpoint/2010/main" xmlns="" val="1317523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25D22C-51D7-4DC6-B961-E2ABD7649F2B}" type="slidenum">
              <a:rPr lang="en-US" smtClean="0"/>
              <a:pPr eaLnBrk="1" hangingPunct="1"/>
              <a:t>67</a:t>
            </a:fld>
            <a:endParaRPr lang="en-US" smtClean="0"/>
          </a:p>
        </p:txBody>
      </p:sp>
    </p:spTree>
    <p:extLst>
      <p:ext uri="{BB962C8B-B14F-4D97-AF65-F5344CB8AC3E}">
        <p14:creationId xmlns:p14="http://schemas.microsoft.com/office/powerpoint/2010/main" xmlns="" val="599697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384569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7724810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112374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373977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20394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xmlns="" val="133342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42303B-B955-466F-9314-FE6498CF9779}" type="datetimeFigureOut">
              <a:rPr lang="en-US"/>
              <a:pPr>
                <a:defRPr/>
              </a:pPr>
              <a:t>9/18/2014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A2E048-06F2-4D07-AF54-18BD7A529123}" type="slidenum">
              <a:rPr lang="en-US"/>
              <a:pPr>
                <a:defRPr/>
              </a:pPr>
              <a:t>‹#›</a:t>
            </a:fld>
            <a:endParaRPr lang="en-US" dirty="0"/>
          </a:p>
        </p:txBody>
      </p:sp>
    </p:spTree>
    <p:extLst>
      <p:ext uri="{BB962C8B-B14F-4D97-AF65-F5344CB8AC3E}">
        <p14:creationId xmlns:p14="http://schemas.microsoft.com/office/powerpoint/2010/main" xmlns="" val="34756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B193FF-5CEB-4734-8460-A107310B44A6}" type="datetime1">
              <a:rPr lang="en-US"/>
              <a:pPr>
                <a:defRPr/>
              </a:pPr>
              <a:t>9/18/2014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ABE2F3-FE41-4A26-8AD3-8260DA1CD587}" type="slidenum">
              <a:rPr lang="en-US"/>
              <a:pPr>
                <a:defRPr/>
              </a:pPr>
              <a:t>‹#›</a:t>
            </a:fld>
            <a:endParaRPr lang="en-US"/>
          </a:p>
        </p:txBody>
      </p:sp>
    </p:spTree>
    <p:extLst>
      <p:ext uri="{BB962C8B-B14F-4D97-AF65-F5344CB8AC3E}">
        <p14:creationId xmlns:p14="http://schemas.microsoft.com/office/powerpoint/2010/main" xmlns="" val="291794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458200" cy="1470025"/>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886200"/>
            <a:ext cx="8458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BB4EE32-586A-494E-BD97-BE6E5D398659}" type="datetimeFigureOut">
              <a:rPr lang="en-US"/>
              <a:pPr>
                <a:defRPr/>
              </a:pPr>
              <a:t>9/18/2014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2A7B8-0B80-46D8-99DC-339B0D0045D9}" type="slidenum">
              <a:rPr lang="en-US"/>
              <a:pPr>
                <a:defRPr/>
              </a:pPr>
              <a:t>‹#›</a:t>
            </a:fld>
            <a:endParaRPr lang="en-US" dirty="0"/>
          </a:p>
        </p:txBody>
      </p:sp>
    </p:spTree>
    <p:extLst>
      <p:ext uri="{BB962C8B-B14F-4D97-AF65-F5344CB8AC3E}">
        <p14:creationId xmlns:p14="http://schemas.microsoft.com/office/powerpoint/2010/main" xmlns="" val="374986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1" y="4406900"/>
            <a:ext cx="8037512"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2906713"/>
            <a:ext cx="80375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278C81-F2B2-47B9-8288-790C0501682E}" type="datetimeFigureOut">
              <a:rPr lang="en-US"/>
              <a:pPr>
                <a:defRPr/>
              </a:pPr>
              <a:t>9/18/2014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2FAB4C-7B4C-426F-9510-54EF86E927F8}" type="slidenum">
              <a:rPr lang="en-US"/>
              <a:pPr>
                <a:defRPr/>
              </a:pPr>
              <a:t>‹#›</a:t>
            </a:fld>
            <a:endParaRPr lang="en-US" dirty="0"/>
          </a:p>
        </p:txBody>
      </p:sp>
    </p:spTree>
    <p:extLst>
      <p:ext uri="{BB962C8B-B14F-4D97-AF65-F5344CB8AC3E}">
        <p14:creationId xmlns:p14="http://schemas.microsoft.com/office/powerpoint/2010/main" xmlns="" val="257895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88F72A-39B3-40CE-940D-D5D23C7C17C2}" type="datetimeFigureOut">
              <a:rPr lang="en-US"/>
              <a:pPr>
                <a:defRPr/>
              </a:pPr>
              <a:t>9/18/2014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D1341C-71D1-4619-BB39-FA04CF8A8DF0}" type="slidenum">
              <a:rPr lang="en-US"/>
              <a:pPr>
                <a:defRPr/>
              </a:pPr>
              <a:t>‹#›</a:t>
            </a:fld>
            <a:endParaRPr lang="en-US" dirty="0"/>
          </a:p>
        </p:txBody>
      </p:sp>
    </p:spTree>
    <p:extLst>
      <p:ext uri="{BB962C8B-B14F-4D97-AF65-F5344CB8AC3E}">
        <p14:creationId xmlns:p14="http://schemas.microsoft.com/office/powerpoint/2010/main" xmlns="" val="4153106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600200"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600200" y="1447801"/>
            <a:ext cx="5486400" cy="3279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0" name="Text Placeholder 3"/>
          <p:cNvSpPr>
            <a:spLocks noGrp="1"/>
          </p:cNvSpPr>
          <p:nvPr>
            <p:ph type="body" sz="half" idx="2"/>
          </p:nvPr>
        </p:nvSpPr>
        <p:spPr>
          <a:xfrm>
            <a:off x="1600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90F7D0-0B50-46B3-9C4C-6F70F9F0A588}"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F411A1-4003-4A6B-ACA4-4B085BEB182D}" type="slidenum">
              <a:rPr lang="en-US"/>
              <a:pPr>
                <a:defRPr/>
              </a:pPr>
              <a:t>‹#›</a:t>
            </a:fld>
            <a:endParaRPr lang="en-US" dirty="0"/>
          </a:p>
        </p:txBody>
      </p:sp>
    </p:spTree>
    <p:extLst>
      <p:ext uri="{BB962C8B-B14F-4D97-AF65-F5344CB8AC3E}">
        <p14:creationId xmlns:p14="http://schemas.microsoft.com/office/powerpoint/2010/main" xmlns="" val="427210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1280" y="1447800"/>
            <a:ext cx="8215520" cy="4191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B5790-04C0-4D12-9560-CAAF06E9A00E}" type="datetimeFigureOut">
              <a:rPr lang="en-US"/>
              <a:pPr>
                <a:defRPr/>
              </a:pPr>
              <a:t>9/18/2014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B5D626-724D-4CC7-B05B-2F96A1F8B3A7}" type="slidenum">
              <a:rPr lang="en-US"/>
              <a:pPr>
                <a:defRPr/>
              </a:pPr>
              <a:t>‹#›</a:t>
            </a:fld>
            <a:endParaRPr lang="en-US" dirty="0"/>
          </a:p>
        </p:txBody>
      </p:sp>
    </p:spTree>
    <p:extLst>
      <p:ext uri="{BB962C8B-B14F-4D97-AF65-F5344CB8AC3E}">
        <p14:creationId xmlns:p14="http://schemas.microsoft.com/office/powerpoint/2010/main" xmlns="" val="378794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2"/>
          <p:cNvSpPr>
            <a:spLocks noGrp="1"/>
          </p:cNvSpPr>
          <p:nvPr>
            <p:ph sz="half" idx="1"/>
          </p:nvPr>
        </p:nvSpPr>
        <p:spPr>
          <a:xfrm>
            <a:off x="457200" y="14478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495800" y="1447800"/>
            <a:ext cx="4191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1F2A8C4-221B-49C3-8F37-451004D55E8A}"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56A423-E42D-4365-8742-7C460D606199}" type="slidenum">
              <a:rPr lang="en-US"/>
              <a:pPr>
                <a:defRPr/>
              </a:pPr>
              <a:t>‹#›</a:t>
            </a:fld>
            <a:endParaRPr lang="en-US" dirty="0"/>
          </a:p>
        </p:txBody>
      </p:sp>
    </p:spTree>
    <p:extLst>
      <p:ext uri="{BB962C8B-B14F-4D97-AF65-F5344CB8AC3E}">
        <p14:creationId xmlns:p14="http://schemas.microsoft.com/office/powerpoint/2010/main" xmlns="" val="244928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4" name="Text Placeholder 2"/>
          <p:cNvSpPr>
            <a:spLocks noGrp="1"/>
          </p:cNvSpPr>
          <p:nvPr>
            <p:ph type="body" idx="1"/>
          </p:nvPr>
        </p:nvSpPr>
        <p:spPr>
          <a:xfrm>
            <a:off x="457200" y="1524000"/>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457200" y="2163762"/>
            <a:ext cx="38100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343400" y="15240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4343400" y="2163762"/>
            <a:ext cx="43434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2BC34D5-379A-49AA-8D26-98AB80F2DEA1}" type="datetimeFigureOut">
              <a:rPr lang="en-US"/>
              <a:pPr>
                <a:defRPr/>
              </a:pPr>
              <a:t>9/18/2014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AA0758-108F-4177-ACA6-85BD40F2EDF9}" type="slidenum">
              <a:rPr lang="en-US"/>
              <a:pPr>
                <a:defRPr/>
              </a:pPr>
              <a:t>‹#›</a:t>
            </a:fld>
            <a:endParaRPr lang="en-US" dirty="0"/>
          </a:p>
        </p:txBody>
      </p:sp>
    </p:spTree>
    <p:extLst>
      <p:ext uri="{BB962C8B-B14F-4D97-AF65-F5344CB8AC3E}">
        <p14:creationId xmlns:p14="http://schemas.microsoft.com/office/powerpoint/2010/main" xmlns="" val="2763982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F2FBDC-8C8D-40B6-819E-45C1ACD9F54D}" type="datetimeFigureOut">
              <a:rPr lang="en-US"/>
              <a:pPr>
                <a:defRPr/>
              </a:pPr>
              <a:t>9/18/2014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915564-C42D-466B-B0AD-AF8CEE5BA905}" type="slidenum">
              <a:rPr lang="en-US"/>
              <a:pPr>
                <a:defRPr/>
              </a:pPr>
              <a:t>‹#›</a:t>
            </a:fld>
            <a:endParaRPr lang="en-US" dirty="0"/>
          </a:p>
        </p:txBody>
      </p:sp>
    </p:spTree>
    <p:extLst>
      <p:ext uri="{BB962C8B-B14F-4D97-AF65-F5344CB8AC3E}">
        <p14:creationId xmlns:p14="http://schemas.microsoft.com/office/powerpoint/2010/main" xmlns="" val="229308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67F93D-27F7-4B29-A35E-4EDC42A46CC3}" type="datetimeFigureOut">
              <a:rPr lang="en-US"/>
              <a:pPr>
                <a:defRPr/>
              </a:pPr>
              <a:t>9/18/2014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B9DB04-CA63-4283-A246-32268B077281}" type="slidenum">
              <a:rPr lang="en-US"/>
              <a:pPr>
                <a:defRPr/>
              </a:pPr>
              <a:t>‹#›</a:t>
            </a:fld>
            <a:endParaRPr lang="en-US" dirty="0"/>
          </a:p>
        </p:txBody>
      </p:sp>
    </p:spTree>
    <p:extLst>
      <p:ext uri="{BB962C8B-B14F-4D97-AF65-F5344CB8AC3E}">
        <p14:creationId xmlns:p14="http://schemas.microsoft.com/office/powerpoint/2010/main" xmlns="" val="57768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371600"/>
            <a:ext cx="4191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12DDD27-237F-41FE-A25B-4096A8208E42}"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5B5DA9-639C-4E1D-ACEC-4E615238C77A}" type="slidenum">
              <a:rPr lang="en-US"/>
              <a:pPr>
                <a:defRPr/>
              </a:pPr>
              <a:t>‹#›</a:t>
            </a:fld>
            <a:endParaRPr lang="en-US" dirty="0"/>
          </a:p>
        </p:txBody>
      </p:sp>
    </p:spTree>
    <p:extLst>
      <p:ext uri="{BB962C8B-B14F-4D97-AF65-F5344CB8AC3E}">
        <p14:creationId xmlns:p14="http://schemas.microsoft.com/office/powerpoint/2010/main" xmlns="" val="1297888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457201" y="1428749"/>
            <a:ext cx="2895599" cy="6286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429000" y="1447800"/>
            <a:ext cx="525780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p:cNvSpPr>
            <a:spLocks noGrp="1"/>
          </p:cNvSpPr>
          <p:nvPr>
            <p:ph type="body" sz="half" idx="2"/>
          </p:nvPr>
        </p:nvSpPr>
        <p:spPr>
          <a:xfrm>
            <a:off x="457200" y="2133599"/>
            <a:ext cx="289560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9822DB-4258-48D2-9AA4-89C1BF1696C6}"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CAC460-197A-472C-BFF3-3A35C4D9D4F7}" type="slidenum">
              <a:rPr lang="en-US"/>
              <a:pPr>
                <a:defRPr/>
              </a:pPr>
              <a:t>‹#›</a:t>
            </a:fld>
            <a:endParaRPr lang="en-US" dirty="0"/>
          </a:p>
        </p:txBody>
      </p:sp>
    </p:spTree>
    <p:extLst>
      <p:ext uri="{BB962C8B-B14F-4D97-AF65-F5344CB8AC3E}">
        <p14:creationId xmlns:p14="http://schemas.microsoft.com/office/powerpoint/2010/main" xmlns="" val="3199595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792288" y="1447801"/>
            <a:ext cx="5486400" cy="3279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A24140-FCBD-44DE-8A97-34C4183EFD45}"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00EF11-0BEA-4153-A2B2-056442A11FAA}" type="slidenum">
              <a:rPr lang="en-US"/>
              <a:pPr>
                <a:defRPr/>
              </a:pPr>
              <a:t>‹#›</a:t>
            </a:fld>
            <a:endParaRPr lang="en-US" dirty="0"/>
          </a:p>
        </p:txBody>
      </p:sp>
    </p:spTree>
    <p:extLst>
      <p:ext uri="{BB962C8B-B14F-4D97-AF65-F5344CB8AC3E}">
        <p14:creationId xmlns:p14="http://schemas.microsoft.com/office/powerpoint/2010/main" xmlns="" val="950566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30425"/>
            <a:ext cx="8458200" cy="1470025"/>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3886200"/>
            <a:ext cx="8458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D04236B-9DF7-4D18-88EE-D7A147439733}" type="datetimeFigureOut">
              <a:rPr lang="en-US"/>
              <a:pPr>
                <a:defRPr/>
              </a:pPr>
              <a:t>9/18/2014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C3D16E-8B07-494F-9842-6BCA2911E29C}" type="slidenum">
              <a:rPr lang="en-US"/>
              <a:pPr>
                <a:defRPr/>
              </a:pPr>
              <a:t>‹#›</a:t>
            </a:fld>
            <a:endParaRPr lang="en-US" dirty="0"/>
          </a:p>
        </p:txBody>
      </p:sp>
    </p:spTree>
    <p:extLst>
      <p:ext uri="{BB962C8B-B14F-4D97-AF65-F5344CB8AC3E}">
        <p14:creationId xmlns:p14="http://schemas.microsoft.com/office/powerpoint/2010/main" xmlns="" val="1679910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57201" y="4406900"/>
            <a:ext cx="8037512"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457201" y="2906713"/>
            <a:ext cx="80375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BCEBA3-2597-42D6-901D-9CC0B6508DFA}" type="datetimeFigureOut">
              <a:rPr lang="en-US"/>
              <a:pPr>
                <a:defRPr/>
              </a:pPr>
              <a:t>9/18/2014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7B52DB-6EA9-40C6-BBF0-3DDD8ABE8EC9}" type="slidenum">
              <a:rPr lang="en-US"/>
              <a:pPr>
                <a:defRPr/>
              </a:pPr>
              <a:t>‹#›</a:t>
            </a:fld>
            <a:endParaRPr lang="en-US" dirty="0"/>
          </a:p>
        </p:txBody>
      </p:sp>
    </p:spTree>
    <p:extLst>
      <p:ext uri="{BB962C8B-B14F-4D97-AF65-F5344CB8AC3E}">
        <p14:creationId xmlns:p14="http://schemas.microsoft.com/office/powerpoint/2010/main" xmlns="" val="17925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BE6C44-C435-48D5-B5C7-AA4A1EAF2CE6}" type="datetimeFigureOut">
              <a:rPr lang="en-US"/>
              <a:pPr>
                <a:defRPr/>
              </a:pPr>
              <a:t>9/18/2014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8D56D7-93C4-4637-9E27-7F4A5E18097C}" type="slidenum">
              <a:rPr lang="en-US"/>
              <a:pPr>
                <a:defRPr/>
              </a:pPr>
              <a:t>‹#›</a:t>
            </a:fld>
            <a:endParaRPr lang="en-US" dirty="0"/>
          </a:p>
        </p:txBody>
      </p:sp>
    </p:spTree>
    <p:extLst>
      <p:ext uri="{BB962C8B-B14F-4D97-AF65-F5344CB8AC3E}">
        <p14:creationId xmlns:p14="http://schemas.microsoft.com/office/powerpoint/2010/main" xmlns="" val="787794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52600"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752600" y="1676399"/>
            <a:ext cx="5486400"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0" name="Text Placeholder 3"/>
          <p:cNvSpPr>
            <a:spLocks noGrp="1"/>
          </p:cNvSpPr>
          <p:nvPr>
            <p:ph type="body" sz="half" idx="2"/>
          </p:nvPr>
        </p:nvSpPr>
        <p:spPr>
          <a:xfrm>
            <a:off x="1752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6D0F0B-495E-4DCC-9FFE-C49E8D7FDEC6}"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596E5-94CD-4663-A31A-8605017BB450}" type="slidenum">
              <a:rPr lang="en-US"/>
              <a:pPr>
                <a:defRPr/>
              </a:pPr>
              <a:t>‹#›</a:t>
            </a:fld>
            <a:endParaRPr lang="en-US" dirty="0"/>
          </a:p>
        </p:txBody>
      </p:sp>
    </p:spTree>
    <p:extLst>
      <p:ext uri="{BB962C8B-B14F-4D97-AF65-F5344CB8AC3E}">
        <p14:creationId xmlns:p14="http://schemas.microsoft.com/office/powerpoint/2010/main" xmlns="" val="115982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589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98675"/>
            <a:ext cx="38100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343400" y="14589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2098675"/>
            <a:ext cx="43434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52E074A-B1B4-432A-8A8C-1089ED65186E}" type="datetimeFigureOut">
              <a:rPr lang="en-US"/>
              <a:pPr>
                <a:defRPr/>
              </a:pPr>
              <a:t>9/18/2014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F04C66-3137-42C3-8D03-E0228B846493}" type="slidenum">
              <a:rPr lang="en-US"/>
              <a:pPr>
                <a:defRPr/>
              </a:pPr>
              <a:t>‹#›</a:t>
            </a:fld>
            <a:endParaRPr lang="en-US" dirty="0"/>
          </a:p>
        </p:txBody>
      </p:sp>
    </p:spTree>
    <p:extLst>
      <p:ext uri="{BB962C8B-B14F-4D97-AF65-F5344CB8AC3E}">
        <p14:creationId xmlns:p14="http://schemas.microsoft.com/office/powerpoint/2010/main" xmlns="" val="42606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8A7A64-FE9F-487C-A6B7-C3A7EB1E46C6}" type="datetimeFigureOut">
              <a:rPr lang="en-US"/>
              <a:pPr>
                <a:defRPr/>
              </a:pPr>
              <a:t>9/18/2014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8ED36D-CD39-4AC1-9DB7-DBEE0EF60929}" type="slidenum">
              <a:rPr lang="en-US"/>
              <a:pPr>
                <a:defRPr/>
              </a:pPr>
              <a:t>‹#›</a:t>
            </a:fld>
            <a:endParaRPr lang="en-US" dirty="0"/>
          </a:p>
        </p:txBody>
      </p:sp>
    </p:spTree>
    <p:extLst>
      <p:ext uri="{BB962C8B-B14F-4D97-AF65-F5344CB8AC3E}">
        <p14:creationId xmlns:p14="http://schemas.microsoft.com/office/powerpoint/2010/main" xmlns="" val="249127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EB3E95-BB13-49CF-AD96-56964EA6D003}" type="datetimeFigureOut">
              <a:rPr lang="en-US"/>
              <a:pPr>
                <a:defRPr/>
              </a:pPr>
              <a:t>9/18/2014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76E119-D80D-4EDF-B468-949C7445E38B}" type="slidenum">
              <a:rPr lang="en-US"/>
              <a:pPr>
                <a:defRPr/>
              </a:pPr>
              <a:t>‹#›</a:t>
            </a:fld>
            <a:endParaRPr lang="en-US" dirty="0"/>
          </a:p>
        </p:txBody>
      </p:sp>
    </p:spTree>
    <p:extLst>
      <p:ext uri="{BB962C8B-B14F-4D97-AF65-F5344CB8AC3E}">
        <p14:creationId xmlns:p14="http://schemas.microsoft.com/office/powerpoint/2010/main" xmlns="" val="30245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447800"/>
            <a:ext cx="2895599" cy="6286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29000" y="1466851"/>
            <a:ext cx="525780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52650"/>
            <a:ext cx="289560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DE794-2716-4C64-8322-873743D68A2C}"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745115-3764-4BA9-B32C-5E1FF71C64B0}" type="slidenum">
              <a:rPr lang="en-US"/>
              <a:pPr>
                <a:defRPr/>
              </a:pPr>
              <a:t>‹#›</a:t>
            </a:fld>
            <a:endParaRPr lang="en-US" dirty="0"/>
          </a:p>
        </p:txBody>
      </p:sp>
    </p:spTree>
    <p:extLst>
      <p:ext uri="{BB962C8B-B14F-4D97-AF65-F5344CB8AC3E}">
        <p14:creationId xmlns:p14="http://schemas.microsoft.com/office/powerpoint/2010/main" xmlns="" val="20262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447801"/>
            <a:ext cx="5486400" cy="3279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3FAADE-1ADA-4319-A90A-3216ED6AC812}" type="datetimeFigureOut">
              <a:rPr lang="en-US"/>
              <a:pPr>
                <a:defRPr/>
              </a:pPr>
              <a:t>9/18/2014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974E0E-9A5E-4BD9-A34E-E68020CCC545}" type="slidenum">
              <a:rPr lang="en-US"/>
              <a:pPr>
                <a:defRPr/>
              </a:pPr>
              <a:t>‹#›</a:t>
            </a:fld>
            <a:endParaRPr lang="en-US" dirty="0"/>
          </a:p>
        </p:txBody>
      </p:sp>
    </p:spTree>
    <p:extLst>
      <p:ext uri="{BB962C8B-B14F-4D97-AF65-F5344CB8AC3E}">
        <p14:creationId xmlns:p14="http://schemas.microsoft.com/office/powerpoint/2010/main" xmlns="" val="302239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458200" cy="1470025"/>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886200"/>
            <a:ext cx="8458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516A5E8-A4F3-4B39-8360-520B5209EBEA}" type="datetimeFigureOut">
              <a:rPr lang="en-US"/>
              <a:pPr>
                <a:defRPr/>
              </a:pPr>
              <a:t>9/18/2014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F345F6-C003-4C81-990D-9C682D2641A0}" type="slidenum">
              <a:rPr lang="en-US"/>
              <a:pPr>
                <a:defRPr/>
              </a:pPr>
              <a:t>‹#›</a:t>
            </a:fld>
            <a:endParaRPr lang="en-US" dirty="0"/>
          </a:p>
        </p:txBody>
      </p:sp>
    </p:spTree>
    <p:extLst>
      <p:ext uri="{BB962C8B-B14F-4D97-AF65-F5344CB8AC3E}">
        <p14:creationId xmlns:p14="http://schemas.microsoft.com/office/powerpoint/2010/main" xmlns="" val="289765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40386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B9BAAE51-B811-4638-AF10-196AE0C7E6C5}" type="datetime1">
              <a:rPr lang="en-US"/>
              <a:pPr>
                <a:defRPr/>
              </a:pPr>
              <a:t>9/18/2014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D888752-2A9E-4673-AA69-36B0B5199DE6}" type="slidenum">
              <a:rPr lang="en-US"/>
              <a:pPr>
                <a:defRPr/>
              </a:pPr>
              <a:t>‹#›</a:t>
            </a:fld>
            <a:endParaRPr lang="en-US"/>
          </a:p>
        </p:txBody>
      </p:sp>
    </p:spTree>
    <p:extLst>
      <p:ext uri="{BB962C8B-B14F-4D97-AF65-F5344CB8AC3E}">
        <p14:creationId xmlns:p14="http://schemas.microsoft.com/office/powerpoint/2010/main" xmlns="" val="288158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AD_interior-1.jpg"/>
          <p:cNvPicPr>
            <a:picLocks noChangeAspect="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4478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smtClean="0">
                <a:solidFill>
                  <a:schemeClr val="tx1">
                    <a:lumMod val="95000"/>
                    <a:lumOff val="5000"/>
                  </a:schemeClr>
                </a:solidFill>
                <a:cs typeface="+mn-cs"/>
              </a:defRPr>
            </a:lvl1pPr>
          </a:lstStyle>
          <a:p>
            <a:pPr>
              <a:defRPr/>
            </a:pPr>
            <a:fld id="{6B8A87FB-DEB3-4E11-8646-354966F36CB2}" type="datetimeFigureOut">
              <a:rPr lang="en-US"/>
              <a:pPr>
                <a:defRPr/>
              </a:pPr>
              <a:t>9/18/2014</a:t>
            </a:fld>
            <a:endParaRPr lang="en-US" dirty="0"/>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dirty="0">
                <a:solidFill>
                  <a:schemeClr val="tx1"/>
                </a:solidFill>
                <a:cs typeface="+mn-cs"/>
              </a:defRPr>
            </a:lvl1pPr>
          </a:lstStyle>
          <a:p>
            <a:pPr>
              <a:defRPr/>
            </a:pPr>
            <a:endParaRPr lang="en-US"/>
          </a:p>
        </p:txBody>
      </p:sp>
      <p:sp>
        <p:nvSpPr>
          <p:cNvPr id="6" name="Slide Number Placeholder 5"/>
          <p:cNvSpPr>
            <a:spLocks noGrp="1"/>
          </p:cNvSpPr>
          <p:nvPr>
            <p:ph type="sldNum" sz="quarter" idx="4"/>
          </p:nvPr>
        </p:nvSpPr>
        <p:spPr>
          <a:xfrm>
            <a:off x="6553200" y="5791200"/>
            <a:ext cx="2133600" cy="365125"/>
          </a:xfrm>
          <a:prstGeom prst="rect">
            <a:avLst/>
          </a:prstGeom>
        </p:spPr>
        <p:txBody>
          <a:bodyPr vert="horz" lIns="91440" tIns="45720" rIns="91440" bIns="45720" rtlCol="0" anchor="ctr"/>
          <a:lstStyle>
            <a:lvl1pPr algn="r">
              <a:defRPr sz="1200" smtClean="0">
                <a:solidFill>
                  <a:schemeClr val="tx1"/>
                </a:solidFill>
                <a:cs typeface="+mn-cs"/>
              </a:defRPr>
            </a:lvl1pPr>
          </a:lstStyle>
          <a:p>
            <a:pPr>
              <a:defRPr/>
            </a:pPr>
            <a:fld id="{102B68F4-FA8E-4107-83D3-773E34ADA6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51" r:id="rId9"/>
    <p:sldLayoutId id="2147483752" r:id="rId10"/>
  </p:sldLayoutIdLst>
  <p:txStyles>
    <p:titleStyle>
      <a:lvl1pPr algn="ctr" rtl="0" fontAlgn="base">
        <a:spcBef>
          <a:spcPct val="0"/>
        </a:spcBef>
        <a:spcAft>
          <a:spcPct val="0"/>
        </a:spcAft>
        <a:defRPr sz="3600" b="1" kern="1200">
          <a:solidFill>
            <a:srgbClr val="F2F2F2"/>
          </a:solidFill>
          <a:latin typeface="Arial" pitchFamily="34" charset="0"/>
          <a:ea typeface="+mj-ea"/>
          <a:cs typeface="Arial" pitchFamily="34" charset="0"/>
        </a:defRPr>
      </a:lvl1pPr>
      <a:lvl2pPr algn="ctr" rtl="0" fontAlgn="base">
        <a:spcBef>
          <a:spcPct val="0"/>
        </a:spcBef>
        <a:spcAft>
          <a:spcPct val="0"/>
        </a:spcAft>
        <a:defRPr sz="3600" b="1">
          <a:solidFill>
            <a:srgbClr val="F2F2F2"/>
          </a:solidFill>
          <a:latin typeface="Arial" charset="0"/>
          <a:cs typeface="Arial" charset="0"/>
        </a:defRPr>
      </a:lvl2pPr>
      <a:lvl3pPr algn="ctr" rtl="0" fontAlgn="base">
        <a:spcBef>
          <a:spcPct val="0"/>
        </a:spcBef>
        <a:spcAft>
          <a:spcPct val="0"/>
        </a:spcAft>
        <a:defRPr sz="3600" b="1">
          <a:solidFill>
            <a:srgbClr val="F2F2F2"/>
          </a:solidFill>
          <a:latin typeface="Arial" charset="0"/>
          <a:cs typeface="Arial" charset="0"/>
        </a:defRPr>
      </a:lvl3pPr>
      <a:lvl4pPr algn="ctr" rtl="0" fontAlgn="base">
        <a:spcBef>
          <a:spcPct val="0"/>
        </a:spcBef>
        <a:spcAft>
          <a:spcPct val="0"/>
        </a:spcAft>
        <a:defRPr sz="3600" b="1">
          <a:solidFill>
            <a:srgbClr val="F2F2F2"/>
          </a:solidFill>
          <a:latin typeface="Arial" charset="0"/>
          <a:cs typeface="Arial" charset="0"/>
        </a:defRPr>
      </a:lvl4pPr>
      <a:lvl5pPr algn="ctr" rtl="0" fontAlgn="base">
        <a:spcBef>
          <a:spcPct val="0"/>
        </a:spcBef>
        <a:spcAft>
          <a:spcPct val="0"/>
        </a:spcAft>
        <a:defRPr sz="3600" b="1">
          <a:solidFill>
            <a:srgbClr val="F2F2F2"/>
          </a:solidFill>
          <a:latin typeface="Arial" charset="0"/>
          <a:cs typeface="Arial" charset="0"/>
        </a:defRPr>
      </a:lvl5pPr>
      <a:lvl6pPr marL="457200" algn="ctr" rtl="0" fontAlgn="base">
        <a:spcBef>
          <a:spcPct val="0"/>
        </a:spcBef>
        <a:spcAft>
          <a:spcPct val="0"/>
        </a:spcAft>
        <a:defRPr sz="3600" b="1">
          <a:solidFill>
            <a:srgbClr val="F2F2F2"/>
          </a:solidFill>
          <a:latin typeface="Arial" charset="0"/>
          <a:cs typeface="Arial" charset="0"/>
        </a:defRPr>
      </a:lvl6pPr>
      <a:lvl7pPr marL="914400" algn="ctr" rtl="0" fontAlgn="base">
        <a:spcBef>
          <a:spcPct val="0"/>
        </a:spcBef>
        <a:spcAft>
          <a:spcPct val="0"/>
        </a:spcAft>
        <a:defRPr sz="3600" b="1">
          <a:solidFill>
            <a:srgbClr val="F2F2F2"/>
          </a:solidFill>
          <a:latin typeface="Arial" charset="0"/>
          <a:cs typeface="Arial" charset="0"/>
        </a:defRPr>
      </a:lvl7pPr>
      <a:lvl8pPr marL="1371600" algn="ctr" rtl="0" fontAlgn="base">
        <a:spcBef>
          <a:spcPct val="0"/>
        </a:spcBef>
        <a:spcAft>
          <a:spcPct val="0"/>
        </a:spcAft>
        <a:defRPr sz="3600" b="1">
          <a:solidFill>
            <a:srgbClr val="F2F2F2"/>
          </a:solidFill>
          <a:latin typeface="Arial" charset="0"/>
          <a:cs typeface="Arial" charset="0"/>
        </a:defRPr>
      </a:lvl8pPr>
      <a:lvl9pPr marL="1828800" algn="ctr" rtl="0" fontAlgn="base">
        <a:spcBef>
          <a:spcPct val="0"/>
        </a:spcBef>
        <a:spcAft>
          <a:spcPct val="0"/>
        </a:spcAft>
        <a:defRPr sz="3600" b="1">
          <a:solidFill>
            <a:srgbClr val="F2F2F2"/>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AAD_interior-1.jp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solidFill>
                <a:cs typeface="+mn-cs"/>
              </a:defRPr>
            </a:lvl1pPr>
          </a:lstStyle>
          <a:p>
            <a:pPr>
              <a:defRPr/>
            </a:pPr>
            <a:fld id="{C14E2AF8-3F2F-4905-A4C3-345BF9291DB8}" type="datetimeFigureOut">
              <a:rPr lang="en-US"/>
              <a:pPr>
                <a:defRPr/>
              </a:pPr>
              <a:t>9/18/2014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cs typeface="+mn-cs"/>
              </a:defRPr>
            </a:lvl1pPr>
          </a:lstStyle>
          <a:p>
            <a:pPr>
              <a:defRPr/>
            </a:pPr>
            <a:fld id="{2E2F6E3A-4486-46B9-93E0-11B6475F25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AAD_interior-1.jpg"/>
          <p:cNvPicPr>
            <a:picLocks noChangeAspect="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itle Placeholder 1"/>
          <p:cNvSpPr>
            <a:spLocks noGrp="1"/>
          </p:cNvSpPr>
          <p:nvPr>
            <p:ph type="title"/>
          </p:nvPr>
        </p:nvSpPr>
        <p:spPr bwMode="auto">
          <a:xfrm>
            <a:off x="381000" y="0"/>
            <a:ext cx="830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71488" y="1447800"/>
            <a:ext cx="8215312"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smtClean="0">
                <a:solidFill>
                  <a:schemeClr val="tx1"/>
                </a:solidFill>
                <a:cs typeface="+mn-cs"/>
              </a:defRPr>
            </a:lvl1pPr>
          </a:lstStyle>
          <a:p>
            <a:pPr>
              <a:defRPr/>
            </a:pPr>
            <a:fld id="{A80D4F14-6E73-4E04-8B83-7B77E3868F52}" type="datetimeFigureOut">
              <a:rPr lang="en-US"/>
              <a:pPr>
                <a:defRPr/>
              </a:pPr>
              <a:t>9/18/2014</a:t>
            </a:fld>
            <a:endParaRPr lang="en-US" dirty="0"/>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dirty="0">
                <a:solidFill>
                  <a:schemeClr val="tx1"/>
                </a:solidFill>
                <a:cs typeface="+mn-cs"/>
              </a:defRPr>
            </a:lvl1pPr>
          </a:lstStyle>
          <a:p>
            <a:pPr>
              <a:defRPr/>
            </a:pPr>
            <a:endParaRPr lang="en-US"/>
          </a:p>
        </p:txBody>
      </p:sp>
      <p:sp>
        <p:nvSpPr>
          <p:cNvPr id="6" name="Slide Number Placeholder 5"/>
          <p:cNvSpPr>
            <a:spLocks noGrp="1"/>
          </p:cNvSpPr>
          <p:nvPr>
            <p:ph type="sldNum" sz="quarter" idx="4"/>
          </p:nvPr>
        </p:nvSpPr>
        <p:spPr>
          <a:xfrm>
            <a:off x="6553200" y="5791200"/>
            <a:ext cx="2133600" cy="365125"/>
          </a:xfrm>
          <a:prstGeom prst="rect">
            <a:avLst/>
          </a:prstGeom>
        </p:spPr>
        <p:txBody>
          <a:bodyPr vert="horz" lIns="91440" tIns="45720" rIns="91440" bIns="45720" rtlCol="0" anchor="ctr"/>
          <a:lstStyle>
            <a:lvl1pPr algn="r">
              <a:defRPr sz="1200" smtClean="0">
                <a:solidFill>
                  <a:schemeClr val="tx1"/>
                </a:solidFill>
                <a:cs typeface="+mn-cs"/>
              </a:defRPr>
            </a:lvl1pPr>
          </a:lstStyle>
          <a:p>
            <a:pPr>
              <a:defRPr/>
            </a:pPr>
            <a:fld id="{7E615950-1AFD-4770-8709-3F0CF1A81A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rtl="0" fontAlgn="base">
        <a:spcBef>
          <a:spcPct val="0"/>
        </a:spcBef>
        <a:spcAft>
          <a:spcPct val="0"/>
        </a:spcAft>
        <a:defRPr sz="3600" b="1" kern="1200">
          <a:solidFill>
            <a:schemeClr val="bg1"/>
          </a:solidFill>
          <a:latin typeface="Arial" pitchFamily="34" charset="0"/>
          <a:ea typeface="+mj-ea"/>
          <a:cs typeface="Arial" pitchFamily="34" charset="0"/>
        </a:defRPr>
      </a:lvl1pPr>
      <a:lvl2pPr algn="ctr" rtl="0" fontAlgn="base">
        <a:spcBef>
          <a:spcPct val="0"/>
        </a:spcBef>
        <a:spcAft>
          <a:spcPct val="0"/>
        </a:spcAft>
        <a:defRPr sz="3600" b="1">
          <a:solidFill>
            <a:schemeClr val="bg1"/>
          </a:solidFill>
          <a:latin typeface="Arial" charset="0"/>
          <a:cs typeface="Arial" charset="0"/>
        </a:defRPr>
      </a:lvl2pPr>
      <a:lvl3pPr algn="ctr" rtl="0" fontAlgn="base">
        <a:spcBef>
          <a:spcPct val="0"/>
        </a:spcBef>
        <a:spcAft>
          <a:spcPct val="0"/>
        </a:spcAft>
        <a:defRPr sz="3600" b="1">
          <a:solidFill>
            <a:schemeClr val="bg1"/>
          </a:solidFill>
          <a:latin typeface="Arial" charset="0"/>
          <a:cs typeface="Arial" charset="0"/>
        </a:defRPr>
      </a:lvl3pPr>
      <a:lvl4pPr algn="ctr" rtl="0" fontAlgn="base">
        <a:spcBef>
          <a:spcPct val="0"/>
        </a:spcBef>
        <a:spcAft>
          <a:spcPct val="0"/>
        </a:spcAft>
        <a:defRPr sz="3600" b="1">
          <a:solidFill>
            <a:schemeClr val="bg1"/>
          </a:solidFill>
          <a:latin typeface="Arial" charset="0"/>
          <a:cs typeface="Arial" charset="0"/>
        </a:defRPr>
      </a:lvl4pPr>
      <a:lvl5pPr algn="ctr" rtl="0" fontAlgn="base">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AAD_interior-1.jp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Placeholder 2"/>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solidFill>
                <a:cs typeface="+mn-cs"/>
              </a:defRPr>
            </a:lvl1pPr>
          </a:lstStyle>
          <a:p>
            <a:pPr>
              <a:defRPr/>
            </a:pPr>
            <a:fld id="{7C5EC862-456D-4A8F-BAD4-0E7E23EA258F}" type="datetimeFigureOut">
              <a:rPr lang="en-US"/>
              <a:pPr>
                <a:defRPr/>
              </a:pPr>
              <a:t>9/18/2014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cs typeface="+mn-cs"/>
              </a:defRPr>
            </a:lvl1pPr>
          </a:lstStyle>
          <a:p>
            <a:pPr>
              <a:defRPr/>
            </a:pPr>
            <a:fld id="{E635B67D-F2C6-4D21-AC7E-B449F81FBA0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missinglink.ucsf.edu/lm/DermatologyGlossary/drugeruption.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missinglink.ucsf.edu/lm/DermatologyGlossary/urticaria.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missinglink.ucsf.edu/lm/DermatologyGlossary/index.htm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cit.ucsf.edu/podcasts/186/186_3442.mp4"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missinglink.ucsf.edu/lm/DermatologyGlossary/purpura.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missinglink.ucsf.edu/lm/DermatologyGlossary/vasculitis.html" TargetMode="External"/><Relationship Id="rId5" Type="http://schemas.openxmlformats.org/officeDocument/2006/relationships/hyperlink" Target="http://missinglink.ucsf.edu/lm/DermatologyGlossary/ecchymosis.html" TargetMode="External"/><Relationship Id="rId4" Type="http://schemas.openxmlformats.org/officeDocument/2006/relationships/hyperlink" Target="http://missinglink.ucsf.edu/lm/DermatologyGlossary/petechiae.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mededportal.org/publication/462"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smtClean="0">
                <a:latin typeface="Arial" charset="0"/>
                <a:ea typeface="ＭＳ Ｐゴシック" pitchFamily="34" charset="-128"/>
                <a:cs typeface="Arial" charset="0"/>
              </a:rPr>
              <a:t>Petechiae, Purpura  </a:t>
            </a:r>
            <a:br>
              <a:rPr lang="en-US" sz="5400" smtClean="0">
                <a:latin typeface="Arial" charset="0"/>
                <a:ea typeface="ＭＳ Ｐゴシック" pitchFamily="34" charset="-128"/>
                <a:cs typeface="Arial" charset="0"/>
              </a:rPr>
            </a:br>
            <a:r>
              <a:rPr lang="en-US" sz="5400" smtClean="0">
                <a:latin typeface="Arial" charset="0"/>
                <a:ea typeface="ＭＳ Ｐゴシック" pitchFamily="34" charset="-128"/>
                <a:cs typeface="Arial" charset="0"/>
              </a:rPr>
              <a:t>and Vasculitis</a:t>
            </a:r>
          </a:p>
        </p:txBody>
      </p:sp>
      <p:sp>
        <p:nvSpPr>
          <p:cNvPr id="7171" name="Subtitle 5"/>
          <p:cNvSpPr>
            <a:spLocks noGrp="1"/>
          </p:cNvSpPr>
          <p:nvPr>
            <p:ph type="subTitle" idx="1"/>
          </p:nvPr>
        </p:nvSpPr>
        <p:spPr>
          <a:xfrm>
            <a:off x="457200" y="4038600"/>
            <a:ext cx="8458200" cy="1752600"/>
          </a:xfrm>
        </p:spPr>
        <p:txBody>
          <a:bodyPr/>
          <a:lstStyle/>
          <a:p>
            <a:r>
              <a:rPr lang="en-US" dirty="0" smtClean="0">
                <a:solidFill>
                  <a:srgbClr val="898989"/>
                </a:solidFill>
                <a:latin typeface="Arial" charset="0"/>
                <a:ea typeface="ＭＳ Ｐゴシック" pitchFamily="34" charset="-128"/>
                <a:cs typeface="Arial" charset="0"/>
              </a:rPr>
              <a:t>Basic </a:t>
            </a:r>
            <a:r>
              <a:rPr lang="en-US" smtClean="0">
                <a:solidFill>
                  <a:srgbClr val="898989"/>
                </a:solidFill>
                <a:latin typeface="Arial" charset="0"/>
                <a:ea typeface="ＭＳ Ｐゴシック" pitchFamily="34" charset="-128"/>
                <a:cs typeface="Arial" charset="0"/>
              </a:rPr>
              <a:t>Dermatology Curriculum</a:t>
            </a:r>
            <a:endParaRPr lang="en-US" dirty="0" smtClean="0">
              <a:solidFill>
                <a:srgbClr val="898989"/>
              </a:solidFill>
              <a:latin typeface="Arial" charset="0"/>
              <a:ea typeface="ＭＳ Ｐゴシック" pitchFamily="34" charset="-128"/>
              <a:cs typeface="Arial" charset="0"/>
            </a:endParaRPr>
          </a:p>
        </p:txBody>
      </p:sp>
      <p:sp>
        <p:nvSpPr>
          <p:cNvPr id="7172" name="Text Box 4"/>
          <p:cNvSpPr txBox="1">
            <a:spLocks noChangeArrowheads="1"/>
          </p:cNvSpPr>
          <p:nvPr/>
        </p:nvSpPr>
        <p:spPr bwMode="auto">
          <a:xfrm>
            <a:off x="228600" y="6324600"/>
            <a:ext cx="2743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Last updated August 31, 2011</a:t>
            </a:r>
          </a:p>
        </p:txBody>
      </p:sp>
      <p:sp>
        <p:nvSpPr>
          <p:cNvPr id="717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32B044-D528-4F6E-8AE1-4A0BEF365772}" type="slidenum">
              <a:rPr lang="en-US"/>
              <a:pPr eaLnBrk="1" hangingPunct="1"/>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p:cNvSpPr>
          <p:nvPr>
            <p:ph type="title"/>
          </p:nvPr>
        </p:nvSpPr>
        <p:spPr/>
        <p:txBody>
          <a:bodyPr/>
          <a:lstStyle/>
          <a:p>
            <a:r>
              <a:rPr lang="en-US" smtClean="0">
                <a:latin typeface="Arial" charset="0"/>
                <a:ea typeface="ＭＳ Ｐゴシック" pitchFamily="34" charset="-128"/>
                <a:cs typeface="Arial" charset="0"/>
              </a:rPr>
              <a:t>Case One: Skin Exam</a:t>
            </a:r>
          </a:p>
        </p:txBody>
      </p:sp>
      <p:sp>
        <p:nvSpPr>
          <p:cNvPr id="41986" name="Rectangle 6"/>
          <p:cNvSpPr>
            <a:spLocks noGrp="1"/>
          </p:cNvSpPr>
          <p:nvPr>
            <p:ph sz="quarter" idx="2"/>
          </p:nvPr>
        </p:nvSpPr>
        <p:spPr>
          <a:xfrm>
            <a:off x="4800600" y="1676400"/>
            <a:ext cx="3886200" cy="533400"/>
          </a:xfrm>
        </p:spPr>
        <p:txBody>
          <a:bodyPr/>
          <a:lstStyle/>
          <a:p>
            <a:pPr>
              <a:spcBef>
                <a:spcPct val="50000"/>
              </a:spcBef>
              <a:buFont typeface="Wingdings" pitchFamily="2" charset="2"/>
              <a:buChar char="§"/>
            </a:pPr>
            <a:r>
              <a:rPr lang="en-US" sz="2400" smtClean="0">
                <a:latin typeface="Arial" charset="0"/>
                <a:ea typeface="ＭＳ Ｐゴシック" pitchFamily="34" charset="-128"/>
                <a:cs typeface="Arial" charset="0"/>
              </a:rPr>
              <a:t>Perifollicular petechiae</a:t>
            </a:r>
            <a:endParaRPr lang="en-US" sz="1000" smtClean="0">
              <a:latin typeface="Arial" charset="0"/>
              <a:ea typeface="ＭＳ Ｐゴシック" pitchFamily="34" charset="-128"/>
              <a:cs typeface="Arial" charset="0"/>
            </a:endParaRPr>
          </a:p>
        </p:txBody>
      </p:sp>
      <p:pic>
        <p:nvPicPr>
          <p:cNvPr id="16388" name="Picture 8" descr="CaseOne1"/>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792163" y="1600200"/>
            <a:ext cx="3367087" cy="4191000"/>
          </a:xfrm>
        </p:spPr>
      </p:pic>
      <p:pic>
        <p:nvPicPr>
          <p:cNvPr id="16389" name="Picture 6" descr="CaseOne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2600" y="3352800"/>
            <a:ext cx="1901825" cy="246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Line 6"/>
          <p:cNvSpPr>
            <a:spLocks noChangeShapeType="1"/>
          </p:cNvSpPr>
          <p:nvPr/>
        </p:nvSpPr>
        <p:spPr bwMode="auto">
          <a:xfrm flipH="1">
            <a:off x="3352800" y="1981200"/>
            <a:ext cx="13716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990" name="Line 7"/>
          <p:cNvSpPr>
            <a:spLocks noChangeShapeType="1"/>
          </p:cNvSpPr>
          <p:nvPr/>
        </p:nvSpPr>
        <p:spPr bwMode="auto">
          <a:xfrm>
            <a:off x="6400800" y="2895600"/>
            <a:ext cx="762000"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39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200FC-A5B4-4C04-BBA4-1311D5E25553}" type="slidenum">
              <a:rPr lang="en-US" smtClean="0"/>
              <a:pPr eaLnBrk="1" hangingPunct="1"/>
              <a:t>10</a:t>
            </a:fld>
            <a:endParaRPr lang="en-US" smtClean="0"/>
          </a:p>
        </p:txBody>
      </p:sp>
      <p:sp>
        <p:nvSpPr>
          <p:cNvPr id="2" name="Rectangle 1"/>
          <p:cNvSpPr>
            <a:spLocks noChangeArrowheads="1"/>
          </p:cNvSpPr>
          <p:nvPr/>
        </p:nvSpPr>
        <p:spPr bwMode="auto">
          <a:xfrm>
            <a:off x="4800600" y="2209800"/>
            <a:ext cx="4572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spcBef>
                <a:spcPct val="50000"/>
              </a:spcBef>
              <a:buFont typeface="Wingdings" pitchFamily="2" charset="2"/>
              <a:buChar char="§"/>
            </a:pPr>
            <a:r>
              <a:rPr lang="en-US"/>
              <a:t>Keratotic plugging of hair follicles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41989" grpId="0" animBg="1"/>
      <p:bldP spid="4199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title"/>
          </p:nvPr>
        </p:nvSpPr>
        <p:spPr/>
        <p:txBody>
          <a:bodyPr/>
          <a:lstStyle/>
          <a:p>
            <a:r>
              <a:rPr lang="en-US" smtClean="0">
                <a:latin typeface="Arial" charset="0"/>
                <a:ea typeface="ＭＳ Ｐゴシック" pitchFamily="34" charset="-128"/>
                <a:cs typeface="Arial" charset="0"/>
              </a:rPr>
              <a:t>Case One: Exam</a:t>
            </a:r>
          </a:p>
        </p:txBody>
      </p:sp>
      <p:sp>
        <p:nvSpPr>
          <p:cNvPr id="14339" name="Rectangle 6"/>
          <p:cNvSpPr>
            <a:spLocks noGrp="1"/>
          </p:cNvSpPr>
          <p:nvPr>
            <p:ph type="body" sz="half" idx="2"/>
          </p:nvPr>
        </p:nvSpPr>
        <p:spPr>
          <a:xfrm>
            <a:off x="4800600" y="2438400"/>
            <a:ext cx="4038600" cy="2133600"/>
          </a:xfrm>
        </p:spPr>
        <p:txBody>
          <a:bodyPr rtlCol="0">
            <a:normAutofit/>
          </a:bodyPr>
          <a:lstStyle/>
          <a:p>
            <a:pPr marL="395288" indent="-395288" fontAlgn="auto">
              <a:spcBef>
                <a:spcPct val="50000"/>
              </a:spcBef>
              <a:spcAft>
                <a:spcPts val="0"/>
              </a:spcAft>
              <a:buFont typeface="Wingdings" charset="2"/>
              <a:buChar char="§"/>
              <a:defRPr/>
            </a:pPr>
            <a:r>
              <a:rPr lang="en-US" sz="2800" dirty="0">
                <a:latin typeface="Arial" charset="0"/>
                <a:ea typeface="ＭＳ Ｐゴシック" charset="0"/>
                <a:cs typeface="ＭＳ Ｐゴシック" charset="0"/>
              </a:rPr>
              <a:t>Mr. Fields also has hemorrhagic gingivitis</a:t>
            </a:r>
          </a:p>
          <a:p>
            <a:pPr marL="0" indent="0" fontAlgn="auto">
              <a:spcAft>
                <a:spcPts val="0"/>
              </a:spcAft>
              <a:defRPr/>
            </a:pPr>
            <a:endParaRPr lang="en-US" sz="2600" dirty="0">
              <a:latin typeface="Arial" charset="0"/>
              <a:ea typeface="ＭＳ Ｐゴシック" charset="0"/>
              <a:cs typeface="ＭＳ Ｐゴシック" charset="0"/>
            </a:endParaRPr>
          </a:p>
        </p:txBody>
      </p:sp>
      <p:pic>
        <p:nvPicPr>
          <p:cNvPr id="17412" name="Picture 7" descr="CaseOne4"/>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457200" y="2057400"/>
            <a:ext cx="4038600" cy="3275013"/>
          </a:xfrm>
        </p:spPr>
      </p:pic>
      <p:sp>
        <p:nvSpPr>
          <p:cNvPr id="1741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1653A5-1E89-4BDB-8BE9-6BFB62024974}"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smtClean="0">
                <a:latin typeface="Arial" charset="0"/>
                <a:ea typeface="ＭＳ Ｐゴシック" pitchFamily="34" charset="-128"/>
                <a:cs typeface="Arial" charset="0"/>
              </a:rPr>
              <a:t>Case One, Question 1</a:t>
            </a:r>
          </a:p>
        </p:txBody>
      </p:sp>
      <p:sp>
        <p:nvSpPr>
          <p:cNvPr id="18435" name="Rectangle 3"/>
          <p:cNvSpPr>
            <a:spLocks noGrp="1"/>
          </p:cNvSpPr>
          <p:nvPr>
            <p:ph type="body" idx="1"/>
          </p:nvPr>
        </p:nvSpPr>
        <p:spPr/>
        <p:txBody>
          <a:bodyPr/>
          <a:lstStyle/>
          <a:p>
            <a:pPr marL="457200" indent="-457200">
              <a:buFont typeface="Wingdings" pitchFamily="2" charset="2"/>
              <a:buChar char="§"/>
            </a:pPr>
            <a:r>
              <a:rPr lang="en-US" smtClean="0">
                <a:latin typeface="Arial" charset="0"/>
                <a:ea typeface="ＭＳ Ｐゴシック" pitchFamily="34" charset="-128"/>
                <a:cs typeface="Arial" charset="0"/>
              </a:rPr>
              <a:t>Which of the following is the most likely diagnosis?</a:t>
            </a:r>
          </a:p>
          <a:p>
            <a:pPr marL="1371600" lvl="2" indent="-514350">
              <a:buFont typeface="Calibri" pitchFamily="34" charset="0"/>
              <a:buAutoNum type="alphaLcPeriod"/>
            </a:pPr>
            <a:r>
              <a:rPr lang="en-US" sz="2800" smtClean="0">
                <a:latin typeface="Arial" charset="0"/>
                <a:ea typeface="ＭＳ Ｐゴシック" pitchFamily="34" charset="-128"/>
                <a:cs typeface="Arial" charset="0"/>
              </a:rPr>
              <a:t>Drug hypersensitivity reaction</a:t>
            </a:r>
          </a:p>
          <a:p>
            <a:pPr marL="1371600" lvl="2" indent="-514350">
              <a:buFont typeface="Calibri" pitchFamily="34" charset="0"/>
              <a:buAutoNum type="alphaLcPeriod"/>
            </a:pPr>
            <a:r>
              <a:rPr lang="en-US" sz="2800" smtClean="0">
                <a:latin typeface="Arial" charset="0"/>
                <a:ea typeface="ＭＳ Ｐゴシック" pitchFamily="34" charset="-128"/>
                <a:cs typeface="Arial" charset="0"/>
              </a:rPr>
              <a:t>Nutritional deficiency</a:t>
            </a:r>
          </a:p>
          <a:p>
            <a:pPr marL="1371600" lvl="2" indent="-514350">
              <a:buFont typeface="Calibri" pitchFamily="34" charset="0"/>
              <a:buAutoNum type="alphaLcPeriod"/>
            </a:pPr>
            <a:r>
              <a:rPr lang="en-US" sz="2800" smtClean="0">
                <a:latin typeface="Arial" charset="0"/>
                <a:ea typeface="ＭＳ Ｐゴシック" pitchFamily="34" charset="-128"/>
                <a:cs typeface="Arial" charset="0"/>
              </a:rPr>
              <a:t>Rocky mountain spotted fever</a:t>
            </a:r>
          </a:p>
          <a:p>
            <a:pPr marL="1371600" lvl="2" indent="-514350">
              <a:buFont typeface="Calibri" pitchFamily="34" charset="0"/>
              <a:buAutoNum type="alphaLcPeriod"/>
            </a:pPr>
            <a:r>
              <a:rPr lang="en-US" sz="2800" smtClean="0">
                <a:latin typeface="Arial" charset="0"/>
                <a:ea typeface="ＭＳ Ｐゴシック" pitchFamily="34" charset="-128"/>
                <a:cs typeface="Arial" charset="0"/>
              </a:rPr>
              <a:t>Urticaria</a:t>
            </a:r>
          </a:p>
          <a:p>
            <a:pPr marL="1371600" lvl="2" indent="-514350">
              <a:buFont typeface="Calibri" pitchFamily="34" charset="0"/>
              <a:buAutoNum type="alphaLcPeriod"/>
            </a:pPr>
            <a:r>
              <a:rPr lang="en-US" sz="2800" smtClean="0">
                <a:latin typeface="Arial" charset="0"/>
                <a:ea typeface="ＭＳ Ｐゴシック" pitchFamily="34" charset="-128"/>
                <a:cs typeface="Arial" charset="0"/>
              </a:rPr>
              <a:t>Vasculitis</a:t>
            </a:r>
          </a:p>
        </p:txBody>
      </p:sp>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F486BB-09E1-426B-9B24-07A19504D48F}" type="slidenum">
              <a:rPr lang="en-US"/>
              <a:pPr eaLnBrk="1" hangingPunct="1"/>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mtClean="0">
                <a:latin typeface="Arial" charset="0"/>
                <a:ea typeface="ＭＳ Ｐゴシック" pitchFamily="34" charset="-128"/>
                <a:cs typeface="Arial" charset="0"/>
              </a:rPr>
              <a:t>Case One, Question 1</a:t>
            </a:r>
          </a:p>
        </p:txBody>
      </p:sp>
      <p:sp>
        <p:nvSpPr>
          <p:cNvPr id="48130" name="Rectangle 3"/>
          <p:cNvSpPr>
            <a:spLocks noGrp="1"/>
          </p:cNvSpPr>
          <p:nvPr>
            <p:ph type="body" idx="1"/>
          </p:nvPr>
        </p:nvSpPr>
        <p:spPr>
          <a:xfrm>
            <a:off x="304800" y="1600200"/>
            <a:ext cx="8610600" cy="4572000"/>
          </a:xfrm>
        </p:spPr>
        <p:txBody>
          <a:bodyPr rtlCol="0">
            <a:normAutofit/>
          </a:bodyPr>
          <a:lstStyle/>
          <a:p>
            <a:pPr marL="533400" indent="-533400" fontAlgn="auto">
              <a:spcBef>
                <a:spcPts val="200"/>
              </a:spcBef>
              <a:spcAft>
                <a:spcPts val="0"/>
              </a:spcAft>
              <a:buFont typeface="Arial" charset="0"/>
              <a:buNone/>
              <a:defRPr/>
            </a:pPr>
            <a:r>
              <a:rPr lang="en-US" sz="2800" b="1" dirty="0">
                <a:solidFill>
                  <a:srgbClr val="C00000"/>
                </a:solidFill>
                <a:latin typeface="Arial" charset="0"/>
                <a:ea typeface="ＭＳ Ｐゴシック" charset="0"/>
                <a:cs typeface="ＭＳ Ｐゴシック" charset="0"/>
              </a:rPr>
              <a:t>Answer: b</a:t>
            </a:r>
          </a:p>
          <a:p>
            <a:pPr marL="401638" indent="-401638" fontAlgn="auto">
              <a:spcBef>
                <a:spcPts val="200"/>
              </a:spcBef>
              <a:spcAft>
                <a:spcPts val="0"/>
              </a:spcAft>
              <a:buFont typeface="Wingdings" charset="0"/>
              <a:buChar char="§"/>
              <a:defRPr/>
            </a:pPr>
            <a:r>
              <a:rPr lang="en-US" sz="2800" dirty="0">
                <a:latin typeface="Arial" charset="0"/>
                <a:ea typeface="ＭＳ Ｐゴシック" charset="0"/>
                <a:cs typeface="ＭＳ Ｐゴシック" charset="0"/>
              </a:rPr>
              <a:t>Which of the following is the most likely diagnosis?</a:t>
            </a:r>
          </a:p>
          <a:p>
            <a:pPr marL="1082675" lvl="2" indent="-458788" fontAlgn="auto">
              <a:spcBef>
                <a:spcPts val="200"/>
              </a:spcBef>
              <a:spcAft>
                <a:spcPts val="0"/>
              </a:spcAft>
              <a:buFont typeface="Arial" charset="0"/>
              <a:buAutoNum type="alphaLcPeriod"/>
              <a:defRPr/>
            </a:pPr>
            <a:r>
              <a:rPr lang="en-US" dirty="0">
                <a:latin typeface="Arial" charset="0"/>
                <a:ea typeface="ＭＳ Ｐゴシック" charset="0"/>
                <a:hlinkClick r:id="rId3"/>
              </a:rPr>
              <a:t>Drug hypersensitivity reaction</a:t>
            </a:r>
            <a:r>
              <a:rPr lang="en-US" dirty="0">
                <a:latin typeface="Arial" charset="0"/>
                <a:ea typeface="ＭＳ Ｐゴシック" charset="0"/>
              </a:rPr>
              <a:t> </a:t>
            </a:r>
            <a:r>
              <a:rPr lang="en-US" dirty="0">
                <a:solidFill>
                  <a:srgbClr val="777777"/>
                </a:solidFill>
                <a:latin typeface="Arial" charset="0"/>
                <a:ea typeface="ＭＳ Ｐゴシック" charset="0"/>
              </a:rPr>
              <a:t>(typically without purpuric lesions)</a:t>
            </a:r>
          </a:p>
          <a:p>
            <a:pPr marL="1082675" lvl="2" indent="-458788" fontAlgn="auto">
              <a:spcBef>
                <a:spcPts val="200"/>
              </a:spcBef>
              <a:spcAft>
                <a:spcPts val="0"/>
              </a:spcAft>
              <a:buFont typeface="Arial" charset="0"/>
              <a:buAutoNum type="alphaLcPeriod"/>
              <a:defRPr/>
            </a:pPr>
            <a:r>
              <a:rPr lang="en-US" b="1" dirty="0">
                <a:solidFill>
                  <a:srgbClr val="C00000"/>
                </a:solidFill>
                <a:latin typeface="Arial" charset="0"/>
                <a:ea typeface="ＭＳ Ｐゴシック" charset="0"/>
              </a:rPr>
              <a:t>Nutritional deficiency</a:t>
            </a:r>
          </a:p>
          <a:p>
            <a:pPr marL="1082675" lvl="2" indent="-458788" fontAlgn="auto">
              <a:spcBef>
                <a:spcPts val="200"/>
              </a:spcBef>
              <a:spcAft>
                <a:spcPts val="0"/>
              </a:spcAft>
              <a:buFont typeface="Arial" charset="0"/>
              <a:buAutoNum type="alphaLcPeriod"/>
              <a:defRPr/>
            </a:pPr>
            <a:r>
              <a:rPr lang="en-US" dirty="0">
                <a:latin typeface="Arial" charset="0"/>
                <a:ea typeface="ＭＳ Ｐゴシック" charset="0"/>
              </a:rPr>
              <a:t>Rocky mountain spotted fever </a:t>
            </a:r>
            <a:r>
              <a:rPr lang="en-US" dirty="0">
                <a:solidFill>
                  <a:srgbClr val="777777"/>
                </a:solidFill>
                <a:latin typeface="Arial" charset="0"/>
                <a:ea typeface="ＭＳ Ｐゴシック" charset="0"/>
              </a:rPr>
              <a:t>(no history of travel or tick bite)</a:t>
            </a:r>
          </a:p>
          <a:p>
            <a:pPr marL="1082675" lvl="2" indent="-458788" fontAlgn="auto">
              <a:spcBef>
                <a:spcPts val="200"/>
              </a:spcBef>
              <a:spcAft>
                <a:spcPts val="0"/>
              </a:spcAft>
              <a:buFont typeface="Arial" charset="0"/>
              <a:buAutoNum type="alphaLcPeriod"/>
              <a:defRPr/>
            </a:pPr>
            <a:r>
              <a:rPr lang="en-US" dirty="0">
                <a:latin typeface="Arial" charset="0"/>
                <a:ea typeface="ＭＳ Ｐゴシック" charset="0"/>
                <a:hlinkClick r:id="rId4"/>
              </a:rPr>
              <a:t>Urticaria</a:t>
            </a:r>
            <a:r>
              <a:rPr lang="en-US" dirty="0">
                <a:latin typeface="Arial" charset="0"/>
                <a:ea typeface="ＭＳ Ｐゴシック" charset="0"/>
              </a:rPr>
              <a:t> </a:t>
            </a:r>
            <a:r>
              <a:rPr lang="en-US" dirty="0">
                <a:solidFill>
                  <a:srgbClr val="777777"/>
                </a:solidFill>
                <a:latin typeface="Arial" charset="0"/>
                <a:ea typeface="ＭＳ Ｐゴシック" charset="0"/>
              </a:rPr>
              <a:t>(would expect raised edematous lesions, not purpura)</a:t>
            </a:r>
          </a:p>
          <a:p>
            <a:pPr marL="1082675" lvl="2" indent="-458788" fontAlgn="auto">
              <a:spcBef>
                <a:spcPts val="200"/>
              </a:spcBef>
              <a:spcAft>
                <a:spcPts val="0"/>
              </a:spcAft>
              <a:buFont typeface="Arial" charset="0"/>
              <a:buAutoNum type="alphaLcPeriod"/>
              <a:defRPr/>
            </a:pPr>
            <a:r>
              <a:rPr lang="en-US" dirty="0">
                <a:latin typeface="Arial" charset="0"/>
                <a:ea typeface="ＭＳ Ｐゴシック" charset="0"/>
              </a:rPr>
              <a:t>Vasculitis </a:t>
            </a:r>
            <a:r>
              <a:rPr lang="en-US" dirty="0">
                <a:solidFill>
                  <a:srgbClr val="777777"/>
                </a:solidFill>
                <a:latin typeface="Arial" charset="0"/>
                <a:ea typeface="ＭＳ Ｐゴシック" charset="0"/>
              </a:rPr>
              <a:t>(purpura would not be perifollicular and would be palpable)</a:t>
            </a:r>
          </a:p>
          <a:p>
            <a:pPr marL="533400" indent="-533400" fontAlgn="auto">
              <a:lnSpc>
                <a:spcPct val="80000"/>
              </a:lnSpc>
              <a:spcAft>
                <a:spcPts val="0"/>
              </a:spcAft>
              <a:defRPr/>
            </a:pPr>
            <a:endParaRPr lang="en-US" sz="2200" b="1" dirty="0">
              <a:solidFill>
                <a:srgbClr val="A50021"/>
              </a:solidFill>
              <a:latin typeface="Arial" charset="0"/>
              <a:ea typeface="ＭＳ Ｐゴシック" charset="0"/>
              <a:cs typeface="ＭＳ Ｐゴシック" charset="0"/>
            </a:endParaRPr>
          </a:p>
        </p:txBody>
      </p:sp>
      <p:sp>
        <p:nvSpPr>
          <p:cNvPr id="1946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2B3443-7B51-4EF1-8686-9BD3A6212855}" type="slidenum">
              <a:rPr lang="en-US"/>
              <a:pPr eaLnBrk="1" hangingPunct="1"/>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smtClean="0">
                <a:latin typeface="Arial" charset="0"/>
                <a:ea typeface="ＭＳ Ｐゴシック" pitchFamily="34" charset="-128"/>
                <a:cs typeface="Arial" charset="0"/>
              </a:rPr>
              <a:t>Vitamin C Deficiency - Scurvy</a:t>
            </a:r>
          </a:p>
        </p:txBody>
      </p:sp>
      <p:sp>
        <p:nvSpPr>
          <p:cNvPr id="20483" name="Rectangle 3"/>
          <p:cNvSpPr>
            <a:spLocks noGrp="1"/>
          </p:cNvSpPr>
          <p:nvPr>
            <p:ph type="body" idx="1"/>
          </p:nvPr>
        </p:nvSpPr>
        <p:spPr>
          <a:xfrm>
            <a:off x="228600" y="1600200"/>
            <a:ext cx="8686800" cy="4495800"/>
          </a:xfrm>
        </p:spPr>
        <p:txBody>
          <a:bodyPr/>
          <a:lstStyle/>
          <a:p>
            <a:pPr marL="460375" indent="-460375">
              <a:spcBef>
                <a:spcPts val="300"/>
              </a:spcBef>
              <a:buFont typeface="Wingdings" pitchFamily="2" charset="2"/>
              <a:buChar char="§"/>
            </a:pPr>
            <a:r>
              <a:rPr lang="en-US" smtClean="0">
                <a:latin typeface="Arial" charset="0"/>
                <a:ea typeface="ＭＳ Ｐゴシック" pitchFamily="34" charset="-128"/>
                <a:cs typeface="Arial" charset="0"/>
              </a:rPr>
              <a:t>Scurvy results from insufficient vitamin C intake (e.g., fad diet, alcoholism), increased vitamin requirement (e.g., certain medications), and increased loss (e.g., dialysis)</a:t>
            </a:r>
          </a:p>
          <a:p>
            <a:pPr marL="460375" indent="-460375">
              <a:spcBef>
                <a:spcPts val="300"/>
              </a:spcBef>
              <a:buFont typeface="Wingdings" pitchFamily="2" charset="2"/>
              <a:buChar char="§"/>
            </a:pPr>
            <a:r>
              <a:rPr lang="en-US" smtClean="0">
                <a:latin typeface="Arial" charset="0"/>
                <a:ea typeface="ＭＳ Ｐゴシック" pitchFamily="34" charset="-128"/>
                <a:cs typeface="Arial" charset="0"/>
              </a:rPr>
              <a:t>Vitamin C is required for normal collagen structure and its absence leads to skin and vessel fragility</a:t>
            </a:r>
          </a:p>
        </p:txBody>
      </p:sp>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2DA7D6-02FA-49E4-A0C9-26557C7E63DA}" type="slidenum">
              <a:rPr lang="en-US"/>
              <a:pPr eaLnBrk="1" hangingPunct="1"/>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smtClean="0">
                <a:latin typeface="Arial" charset="0"/>
                <a:ea typeface="ＭＳ Ｐゴシック" pitchFamily="34" charset="-128"/>
                <a:cs typeface="Arial" charset="0"/>
              </a:rPr>
              <a:t>Vitamin C Deficiency - Scurvy</a:t>
            </a:r>
          </a:p>
        </p:txBody>
      </p:sp>
      <p:sp>
        <p:nvSpPr>
          <p:cNvPr id="50178" name="Rectangle 3"/>
          <p:cNvSpPr>
            <a:spLocks noGrp="1"/>
          </p:cNvSpPr>
          <p:nvPr>
            <p:ph type="body" idx="1"/>
          </p:nvPr>
        </p:nvSpPr>
        <p:spPr>
          <a:xfrm>
            <a:off x="228600" y="1600200"/>
            <a:ext cx="8686800" cy="4495800"/>
          </a:xfrm>
        </p:spPr>
        <p:txBody>
          <a:bodyPr/>
          <a:lstStyle/>
          <a:p>
            <a:pPr marL="460375" indent="-460375">
              <a:spcBef>
                <a:spcPts val="300"/>
              </a:spcBef>
              <a:buFont typeface="Wingdings" pitchFamily="2" charset="2"/>
              <a:buChar char="§"/>
            </a:pPr>
            <a:r>
              <a:rPr lang="en-US" smtClean="0">
                <a:latin typeface="Arial" charset="0"/>
                <a:ea typeface="ＭＳ Ｐゴシック" pitchFamily="34" charset="-128"/>
                <a:cs typeface="Arial" charset="0"/>
              </a:rPr>
              <a:t>Characteristic exam findings include:</a:t>
            </a:r>
          </a:p>
          <a:p>
            <a:pPr marL="909638" lvl="1" indent="-334963">
              <a:spcBef>
                <a:spcPts val="300"/>
              </a:spcBef>
              <a:buFontTx/>
              <a:buChar char="•"/>
            </a:pPr>
            <a:r>
              <a:rPr lang="en-US" smtClean="0">
                <a:latin typeface="Arial" charset="0"/>
                <a:ea typeface="ＭＳ Ｐゴシック" pitchFamily="34" charset="-128"/>
                <a:cs typeface="Arial" charset="0"/>
              </a:rPr>
              <a:t>Perifollicular purpura</a:t>
            </a:r>
          </a:p>
          <a:p>
            <a:pPr marL="909638" lvl="1" indent="-334963">
              <a:spcBef>
                <a:spcPts val="300"/>
              </a:spcBef>
              <a:buFontTx/>
              <a:buChar char="•"/>
            </a:pPr>
            <a:r>
              <a:rPr lang="en-US" smtClean="0">
                <a:latin typeface="Arial" charset="0"/>
                <a:ea typeface="ＭＳ Ｐゴシック" pitchFamily="34" charset="-128"/>
                <a:cs typeface="Arial" charset="0"/>
              </a:rPr>
              <a:t>Large ecchymoses on the lower legs</a:t>
            </a:r>
          </a:p>
          <a:p>
            <a:pPr marL="909638" lvl="1" indent="-334963">
              <a:spcBef>
                <a:spcPts val="300"/>
              </a:spcBef>
              <a:buFontTx/>
              <a:buChar char="•"/>
            </a:pPr>
            <a:r>
              <a:rPr lang="en-US" smtClean="0">
                <a:latin typeface="Arial" charset="0"/>
                <a:ea typeface="ＭＳ Ｐゴシック" pitchFamily="34" charset="-128"/>
                <a:cs typeface="Arial" charset="0"/>
              </a:rPr>
              <a:t>Intramuscular and periosteal hemorrhage</a:t>
            </a:r>
          </a:p>
          <a:p>
            <a:pPr marL="909638" lvl="1" indent="-334963">
              <a:spcBef>
                <a:spcPts val="300"/>
              </a:spcBef>
              <a:buFontTx/>
              <a:buChar char="•"/>
            </a:pPr>
            <a:r>
              <a:rPr lang="en-US" smtClean="0">
                <a:latin typeface="Arial" charset="0"/>
                <a:ea typeface="ＭＳ Ｐゴシック" pitchFamily="34" charset="-128"/>
                <a:cs typeface="Arial" charset="0"/>
              </a:rPr>
              <a:t>Keratotic plugging of hair follicles</a:t>
            </a:r>
          </a:p>
          <a:p>
            <a:pPr marL="909638" lvl="1" indent="-334963">
              <a:spcBef>
                <a:spcPts val="300"/>
              </a:spcBef>
              <a:buFontTx/>
              <a:buChar char="•"/>
            </a:pPr>
            <a:r>
              <a:rPr lang="en-US" smtClean="0">
                <a:latin typeface="Arial" charset="0"/>
                <a:ea typeface="ＭＳ Ｐゴシック" pitchFamily="34" charset="-128"/>
                <a:cs typeface="Arial" charset="0"/>
              </a:rPr>
              <a:t>Hemorrhagic gingivitis (when patient has poor oral hygiene)</a:t>
            </a:r>
          </a:p>
          <a:p>
            <a:pPr marL="460375" indent="-460375">
              <a:spcBef>
                <a:spcPts val="300"/>
              </a:spcBef>
              <a:buFont typeface="Wingdings" pitchFamily="2" charset="2"/>
              <a:buChar char="§"/>
            </a:pPr>
            <a:r>
              <a:rPr lang="en-US" smtClean="0">
                <a:latin typeface="Arial" charset="0"/>
                <a:ea typeface="ＭＳ Ｐゴシック" pitchFamily="34" charset="-128"/>
                <a:cs typeface="Arial" charset="0"/>
              </a:rPr>
              <a:t>Remember to take a dietary history in all patients with purpura</a:t>
            </a:r>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361A1F-333F-4601-95BB-65C55D47EF04}" type="slidenum">
              <a:rPr lang="en-US"/>
              <a:pPr eaLnBrk="1" hangingPunct="1"/>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ctrTitle"/>
          </p:nvPr>
        </p:nvSpPr>
        <p:spPr/>
        <p:txBody>
          <a:bodyPr/>
          <a:lstStyle/>
          <a:p>
            <a:r>
              <a:rPr lang="en-US" sz="6000" smtClean="0">
                <a:solidFill>
                  <a:schemeClr val="tx1"/>
                </a:solidFill>
                <a:latin typeface="Arial" charset="0"/>
                <a:ea typeface="ＭＳ Ｐゴシック" pitchFamily="34" charset="-128"/>
                <a:cs typeface="Arial" charset="0"/>
              </a:rPr>
              <a:t>Case Two</a:t>
            </a:r>
          </a:p>
        </p:txBody>
      </p:sp>
      <p:sp>
        <p:nvSpPr>
          <p:cNvPr id="54274" name="Rectangle 5"/>
          <p:cNvSpPr>
            <a:spLocks noGrp="1"/>
          </p:cNvSpPr>
          <p:nvPr>
            <p:ph type="subTitle" idx="1"/>
          </p:nvPr>
        </p:nvSpPr>
        <p:spPr/>
        <p:txBody>
          <a:bodyPr rtlCol="0">
            <a:normAutofit/>
          </a:bodyPr>
          <a:lstStyle/>
          <a:p>
            <a:pPr fontAlgn="auto">
              <a:spcAft>
                <a:spcPts val="0"/>
              </a:spcAft>
              <a:buFont typeface="Arial" pitchFamily="34" charset="0"/>
              <a:buNone/>
              <a:defRPr/>
            </a:pPr>
            <a:r>
              <a:rPr lang="en-US" smtClean="0">
                <a:ea typeface="ＭＳ Ｐゴシック" pitchFamily="34" charset="-128"/>
              </a:rPr>
              <a:t>Mr. Andrew Thompson</a:t>
            </a:r>
          </a:p>
        </p:txBody>
      </p:sp>
      <p:sp>
        <p:nvSpPr>
          <p:cNvPr id="2253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957CE1-8A6A-4B26-8FCE-142AEECEE0A5}" type="slidenum">
              <a:rPr lang="en-US"/>
              <a:pPr eaLnBrk="1" hangingPunct="1"/>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smtClean="0">
                <a:latin typeface="Arial" charset="0"/>
                <a:ea typeface="ＭＳ Ｐゴシック" pitchFamily="34" charset="-128"/>
                <a:cs typeface="Arial" charset="0"/>
              </a:rPr>
              <a:t>Case Two: History</a:t>
            </a:r>
          </a:p>
        </p:txBody>
      </p:sp>
      <p:sp>
        <p:nvSpPr>
          <p:cNvPr id="23555" name="Rectangle 3"/>
          <p:cNvSpPr>
            <a:spLocks noGrp="1"/>
          </p:cNvSpPr>
          <p:nvPr>
            <p:ph type="body" idx="1"/>
          </p:nvPr>
        </p:nvSpPr>
        <p:spPr>
          <a:xfrm>
            <a:off x="228600" y="1524000"/>
            <a:ext cx="8686800" cy="4724400"/>
          </a:xfrm>
        </p:spPr>
        <p:txBody>
          <a:bodyPr/>
          <a:lstStyle/>
          <a:p>
            <a:pPr>
              <a:spcBef>
                <a:spcPts val="400"/>
              </a:spcBef>
              <a:buFont typeface="Wingdings" pitchFamily="2" charset="2"/>
              <a:buChar char="§"/>
            </a:pPr>
            <a:r>
              <a:rPr lang="en-US" sz="2100" smtClean="0">
                <a:latin typeface="Arial" charset="0"/>
                <a:ea typeface="ＭＳ Ｐゴシック" pitchFamily="34" charset="-128"/>
                <a:cs typeface="Arial" charset="0"/>
              </a:rPr>
              <a:t>HPI: Andrew is a 19-year-old man who was admitted to the hospital with a headache, stiff neck, high fever, and rash. His symptoms began 2-3 days prior to admission when he developed fevers with nausea and vomiting.</a:t>
            </a:r>
          </a:p>
          <a:p>
            <a:pPr>
              <a:spcBef>
                <a:spcPts val="400"/>
              </a:spcBef>
              <a:buFont typeface="Wingdings" pitchFamily="2" charset="2"/>
              <a:buChar char="§"/>
            </a:pPr>
            <a:r>
              <a:rPr lang="en-US" sz="2100" smtClean="0">
                <a:latin typeface="Arial" charset="0"/>
                <a:ea typeface="ＭＳ Ｐゴシック" pitchFamily="34" charset="-128"/>
                <a:cs typeface="Arial" charset="0"/>
              </a:rPr>
              <a:t>PMH: splenectomy 3 years ago after a snowboarding accident</a:t>
            </a:r>
          </a:p>
          <a:p>
            <a:pPr>
              <a:spcBef>
                <a:spcPts val="400"/>
              </a:spcBef>
              <a:buFont typeface="Wingdings" pitchFamily="2" charset="2"/>
              <a:buChar char="§"/>
            </a:pPr>
            <a:r>
              <a:rPr lang="en-US" sz="2100" smtClean="0">
                <a:latin typeface="Arial" charset="0"/>
                <a:ea typeface="ＭＳ Ｐゴシック" pitchFamily="34" charset="-128"/>
                <a:cs typeface="Arial" charset="0"/>
              </a:rPr>
              <a:t>Medications: none </a:t>
            </a:r>
          </a:p>
          <a:p>
            <a:pPr>
              <a:spcBef>
                <a:spcPts val="400"/>
              </a:spcBef>
              <a:buFont typeface="Wingdings" pitchFamily="2" charset="2"/>
              <a:buChar char="§"/>
            </a:pPr>
            <a:r>
              <a:rPr lang="en-US" sz="2100" smtClean="0">
                <a:latin typeface="Arial" charset="0"/>
                <a:ea typeface="ＭＳ Ｐゴシック" pitchFamily="34" charset="-128"/>
                <a:cs typeface="Arial" charset="0"/>
              </a:rPr>
              <a:t>Allergies: none</a:t>
            </a:r>
          </a:p>
          <a:p>
            <a:pPr>
              <a:spcBef>
                <a:spcPts val="400"/>
              </a:spcBef>
              <a:buFont typeface="Wingdings" pitchFamily="2" charset="2"/>
              <a:buChar char="§"/>
            </a:pPr>
            <a:r>
              <a:rPr lang="en-US" sz="2100" smtClean="0">
                <a:latin typeface="Arial" charset="0"/>
                <a:ea typeface="ＭＳ Ｐゴシック" pitchFamily="34" charset="-128"/>
                <a:cs typeface="Arial" charset="0"/>
              </a:rPr>
              <a:t>Vaccination history: last vaccination as a child</a:t>
            </a:r>
          </a:p>
          <a:p>
            <a:pPr>
              <a:spcBef>
                <a:spcPts val="400"/>
              </a:spcBef>
              <a:buFont typeface="Wingdings" pitchFamily="2" charset="2"/>
              <a:buChar char="§"/>
            </a:pPr>
            <a:r>
              <a:rPr lang="en-US" sz="2100" smtClean="0">
                <a:latin typeface="Arial" charset="0"/>
                <a:ea typeface="ＭＳ Ｐゴシック" pitchFamily="34" charset="-128"/>
                <a:cs typeface="Arial" charset="0"/>
              </a:rPr>
              <a:t>Family history: non-contributory</a:t>
            </a:r>
          </a:p>
          <a:p>
            <a:pPr>
              <a:spcBef>
                <a:spcPts val="400"/>
              </a:spcBef>
              <a:buFont typeface="Wingdings" pitchFamily="2" charset="2"/>
              <a:buChar char="§"/>
            </a:pPr>
            <a:r>
              <a:rPr lang="en-US" sz="2100" smtClean="0">
                <a:latin typeface="Arial" charset="0"/>
                <a:ea typeface="ＭＳ Ｐゴシック" pitchFamily="34" charset="-128"/>
                <a:cs typeface="Arial" charset="0"/>
              </a:rPr>
              <a:t>Social history: attends a near-by state college, lives in a dormitory </a:t>
            </a:r>
          </a:p>
          <a:p>
            <a:pPr>
              <a:spcBef>
                <a:spcPts val="400"/>
              </a:spcBef>
              <a:buFont typeface="Wingdings" pitchFamily="2" charset="2"/>
              <a:buChar char="§"/>
            </a:pPr>
            <a:r>
              <a:rPr lang="en-US" sz="2100" smtClean="0">
                <a:latin typeface="Arial" charset="0"/>
                <a:ea typeface="ＭＳ Ｐゴシック" pitchFamily="34" charset="-128"/>
                <a:cs typeface="Arial" charset="0"/>
              </a:rPr>
              <a:t>Health-related behaviors: reports occasional alcohol use on the weekends with 2-3 drinks per night, plays basketball with friends for exercise</a:t>
            </a:r>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3983AA-5663-4F51-809B-FF7A1E33A80F}" type="slidenum">
              <a:rPr lang="en-US"/>
              <a:pPr eaLnBrk="1" hangingPunct="1"/>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smtClean="0">
                <a:latin typeface="Arial" charset="0"/>
                <a:ea typeface="ＭＳ Ｐゴシック" pitchFamily="34" charset="-128"/>
                <a:cs typeface="Arial" charset="0"/>
              </a:rPr>
              <a:t>Case Two: Exam</a:t>
            </a:r>
          </a:p>
        </p:txBody>
      </p:sp>
      <p:sp>
        <p:nvSpPr>
          <p:cNvPr id="24579" name="Rectangle 5"/>
          <p:cNvSpPr>
            <a:spLocks noGrp="1"/>
          </p:cNvSpPr>
          <p:nvPr>
            <p:ph type="body" sz="half" idx="2"/>
          </p:nvPr>
        </p:nvSpPr>
        <p:spPr>
          <a:xfrm>
            <a:off x="4495800" y="1676400"/>
            <a:ext cx="4495800" cy="4495800"/>
          </a:xfrm>
        </p:spPr>
        <p:txBody>
          <a:bodyPr/>
          <a:lstStyle/>
          <a:p>
            <a:pPr>
              <a:spcBef>
                <a:spcPts val="800"/>
              </a:spcBef>
              <a:buFont typeface="Wingdings" pitchFamily="2" charset="2"/>
              <a:buChar char="§"/>
            </a:pPr>
            <a:r>
              <a:rPr lang="en-US" sz="2300" smtClean="0">
                <a:latin typeface="Arial" charset="0"/>
                <a:ea typeface="ＭＳ Ｐゴシック" pitchFamily="34" charset="-128"/>
                <a:cs typeface="Arial" charset="0"/>
              </a:rPr>
              <a:t>Vitals: T 102.4 ºF, HR 120, BP 86/40, RR 20, O</a:t>
            </a:r>
            <a:r>
              <a:rPr lang="en-US" sz="2300" baseline="-25000" smtClean="0">
                <a:latin typeface="Arial" charset="0"/>
                <a:ea typeface="ＭＳ Ｐゴシック" pitchFamily="34" charset="-128"/>
                <a:cs typeface="Arial" charset="0"/>
              </a:rPr>
              <a:t>2</a:t>
            </a:r>
            <a:r>
              <a:rPr lang="en-US" sz="2300" smtClean="0">
                <a:latin typeface="Arial" charset="0"/>
                <a:ea typeface="ＭＳ Ｐゴシック" pitchFamily="34" charset="-128"/>
                <a:cs typeface="Arial" charset="0"/>
              </a:rPr>
              <a:t> sat 96% on room air</a:t>
            </a:r>
          </a:p>
          <a:p>
            <a:pPr>
              <a:spcBef>
                <a:spcPts val="800"/>
              </a:spcBef>
              <a:buFont typeface="Wingdings" pitchFamily="2" charset="2"/>
              <a:buChar char="§"/>
            </a:pPr>
            <a:r>
              <a:rPr lang="en-US" sz="2300" smtClean="0">
                <a:latin typeface="Arial" charset="0"/>
                <a:ea typeface="ＭＳ Ｐゴシック" pitchFamily="34" charset="-128"/>
                <a:cs typeface="Arial" charset="0"/>
              </a:rPr>
              <a:t>Gen: ill-appearing male lying on a gurney</a:t>
            </a:r>
          </a:p>
          <a:p>
            <a:pPr>
              <a:spcBef>
                <a:spcPts val="800"/>
              </a:spcBef>
              <a:buFont typeface="Wingdings" pitchFamily="2" charset="2"/>
              <a:buChar char="§"/>
            </a:pPr>
            <a:r>
              <a:rPr lang="en-US" sz="2300" smtClean="0">
                <a:latin typeface="Arial" charset="0"/>
                <a:ea typeface="ＭＳ Ｐゴシック" pitchFamily="34" charset="-128"/>
                <a:cs typeface="Arial" charset="0"/>
              </a:rPr>
              <a:t>HEENT: PERRL, EOMI, + nuchal rigidity</a:t>
            </a:r>
          </a:p>
          <a:p>
            <a:pPr>
              <a:spcBef>
                <a:spcPts val="800"/>
              </a:spcBef>
              <a:buFont typeface="Wingdings" pitchFamily="2" charset="2"/>
              <a:buChar char="§"/>
            </a:pPr>
            <a:r>
              <a:rPr lang="en-US" sz="2300" smtClean="0">
                <a:latin typeface="Arial" charset="0"/>
                <a:ea typeface="ＭＳ Ｐゴシック" pitchFamily="34" charset="-128"/>
                <a:cs typeface="Arial" charset="0"/>
              </a:rPr>
              <a:t>Skin: petechiae and large ecchymotic patches on upper and lower extremities= </a:t>
            </a:r>
            <a:r>
              <a:rPr lang="en-US" sz="2300" b="1" smtClean="0">
                <a:latin typeface="Arial" charset="0"/>
                <a:ea typeface="ＭＳ Ｐゴシック" pitchFamily="34" charset="-128"/>
                <a:cs typeface="Arial" charset="0"/>
              </a:rPr>
              <a:t>Purpura fulminans</a:t>
            </a:r>
          </a:p>
        </p:txBody>
      </p:sp>
      <p:pic>
        <p:nvPicPr>
          <p:cNvPr id="24580" name="Picture 6" descr="CaseTwo1"/>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l="7249"/>
          <a:stretch>
            <a:fillRect/>
          </a:stretch>
        </p:blipFill>
        <p:spPr>
          <a:xfrm>
            <a:off x="304800" y="1892300"/>
            <a:ext cx="3859213" cy="3714750"/>
          </a:xfrm>
        </p:spPr>
      </p:pic>
      <p:sp>
        <p:nvSpPr>
          <p:cNvPr id="2458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A2C1-E68B-43F8-AAB1-833C5C348AF5}"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smtClean="0">
                <a:latin typeface="Arial" charset="0"/>
                <a:ea typeface="ＭＳ Ｐゴシック" pitchFamily="34" charset="-128"/>
                <a:cs typeface="Arial" charset="0"/>
              </a:rPr>
              <a:t>Case Two: Initial Labs</a:t>
            </a:r>
          </a:p>
        </p:txBody>
      </p:sp>
      <p:sp>
        <p:nvSpPr>
          <p:cNvPr id="57346" name="Rectangle 3"/>
          <p:cNvSpPr>
            <a:spLocks noGrp="1"/>
          </p:cNvSpPr>
          <p:nvPr>
            <p:ph type="body" idx="1"/>
          </p:nvPr>
        </p:nvSpPr>
        <p:spPr>
          <a:xfrm>
            <a:off x="457200" y="1752600"/>
            <a:ext cx="8229600" cy="4191000"/>
          </a:xfrm>
        </p:spPr>
        <p:txBody>
          <a:bodyPr rtlCol="0">
            <a:normAutofit/>
          </a:bodyPr>
          <a:lstStyle/>
          <a:p>
            <a:pPr marL="401638" indent="-401638" fontAlgn="auto">
              <a:spcAft>
                <a:spcPts val="0"/>
              </a:spcAft>
              <a:defRPr/>
            </a:pPr>
            <a:r>
              <a:rPr lang="en-US" dirty="0">
                <a:latin typeface="Arial" charset="0"/>
                <a:ea typeface="ＭＳ Ｐゴシック" charset="0"/>
                <a:cs typeface="ＭＳ Ｐゴシック" charset="0"/>
              </a:rPr>
              <a:t>WBC count:14,000 cells/mcL </a:t>
            </a:r>
          </a:p>
          <a:p>
            <a:pPr marL="401638" indent="-401638" fontAlgn="auto">
              <a:spcAft>
                <a:spcPts val="0"/>
              </a:spcAft>
              <a:defRPr/>
            </a:pPr>
            <a:r>
              <a:rPr lang="en-US" dirty="0">
                <a:latin typeface="Arial" charset="0"/>
                <a:ea typeface="ＭＳ Ｐゴシック" charset="0"/>
                <a:cs typeface="ＭＳ Ｐゴシック" charset="0"/>
              </a:rPr>
              <a:t>Platelets: 100,000/mL</a:t>
            </a:r>
            <a:endParaRPr lang="en-US" sz="2800" dirty="0">
              <a:latin typeface="Arial" charset="0"/>
              <a:ea typeface="ＭＳ Ｐゴシック" charset="0"/>
              <a:cs typeface="ＭＳ Ｐゴシック" charset="0"/>
            </a:endParaRPr>
          </a:p>
          <a:p>
            <a:pPr marL="401638" indent="-401638" fontAlgn="auto">
              <a:spcAft>
                <a:spcPts val="0"/>
              </a:spcAft>
              <a:defRPr/>
            </a:pPr>
            <a:r>
              <a:rPr lang="en-US" dirty="0">
                <a:latin typeface="Arial" charset="0"/>
                <a:ea typeface="ＭＳ Ｐゴシック" charset="0"/>
                <a:cs typeface="ＭＳ Ｐゴシック" charset="0"/>
              </a:rPr>
              <a:t>Decreased fibrinogen</a:t>
            </a:r>
          </a:p>
          <a:p>
            <a:pPr marL="401638" indent="-401638" fontAlgn="auto">
              <a:spcAft>
                <a:spcPts val="0"/>
              </a:spcAft>
              <a:defRPr/>
            </a:pPr>
            <a:r>
              <a:rPr lang="en-US" dirty="0">
                <a:latin typeface="Arial" charset="0"/>
                <a:ea typeface="ＭＳ Ｐゴシック" charset="0"/>
                <a:cs typeface="ＭＳ Ｐゴシック" charset="0"/>
              </a:rPr>
              <a:t>Increased PT, PTT</a:t>
            </a:r>
          </a:p>
          <a:p>
            <a:pPr marL="401638" indent="-401638" fontAlgn="auto">
              <a:spcAft>
                <a:spcPts val="0"/>
              </a:spcAft>
              <a:defRPr/>
            </a:pPr>
            <a:r>
              <a:rPr lang="en-US" dirty="0">
                <a:latin typeface="Arial" charset="0"/>
                <a:ea typeface="ＭＳ Ｐゴシック" charset="0"/>
                <a:cs typeface="ＭＳ Ｐゴシック" charset="0"/>
              </a:rPr>
              <a:t>Blood </a:t>
            </a:r>
            <a:r>
              <a:rPr lang="en-US" dirty="0" smtClean="0">
                <a:latin typeface="Arial" charset="0"/>
                <a:ea typeface="ＭＳ Ｐゴシック" charset="0"/>
                <a:cs typeface="ＭＳ Ｐゴシック" charset="0"/>
              </a:rPr>
              <a:t>culture</a:t>
            </a:r>
            <a:r>
              <a:rPr lang="en-US" dirty="0">
                <a:latin typeface="Arial" charset="0"/>
                <a:ea typeface="ＭＳ Ｐゴシック" charset="0"/>
                <a:cs typeface="ＭＳ Ｐゴシック" charset="0"/>
              </a:rPr>
              <a:t>: gram negative diplococci</a:t>
            </a:r>
          </a:p>
          <a:p>
            <a:pPr marL="401638" indent="-401638" fontAlgn="auto">
              <a:spcAft>
                <a:spcPts val="0"/>
              </a:spcAft>
              <a:defRPr/>
            </a:pPr>
            <a:r>
              <a:rPr lang="en-US" dirty="0">
                <a:latin typeface="Arial" charset="0"/>
                <a:ea typeface="ＭＳ Ｐゴシック" charset="0"/>
                <a:cs typeface="ＭＳ Ｐゴシック" charset="0"/>
              </a:rPr>
              <a:t>Lumbar puncture: pending</a:t>
            </a:r>
          </a:p>
          <a:p>
            <a:pPr fontAlgn="auto">
              <a:spcAft>
                <a:spcPts val="0"/>
              </a:spcAft>
              <a:defRPr/>
            </a:pPr>
            <a:endParaRPr lang="en-US" dirty="0">
              <a:latin typeface="Arial" charset="0"/>
              <a:ea typeface="ＭＳ Ｐゴシック" charset="0"/>
              <a:cs typeface="ＭＳ Ｐゴシック" charset="0"/>
            </a:endParaRP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CAD298-BD2B-46AF-A087-599FC0D6FECA}" type="slidenum">
              <a:rPr lang="en-US"/>
              <a:pPr eaLnBrk="1" hangingPunct="1"/>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smtClean="0">
                <a:latin typeface="Arial" charset="0"/>
                <a:ea typeface="ＭＳ Ｐゴシック" pitchFamily="34" charset="-128"/>
                <a:cs typeface="Arial" charset="0"/>
              </a:rPr>
              <a:t>Module Instructions</a:t>
            </a:r>
          </a:p>
        </p:txBody>
      </p:sp>
      <p:sp>
        <p:nvSpPr>
          <p:cNvPr id="29698" name="Rectangle 3"/>
          <p:cNvSpPr>
            <a:spLocks noGrp="1"/>
          </p:cNvSpPr>
          <p:nvPr>
            <p:ph type="body" idx="1"/>
          </p:nvPr>
        </p:nvSpPr>
        <p:spPr/>
        <p:txBody>
          <a:bodyPr rtlCol="0">
            <a:normAutofit/>
          </a:bodyPr>
          <a:lstStyle/>
          <a:p>
            <a:pPr marL="454025" indent="-454025" fontAlgn="auto">
              <a:spcAft>
                <a:spcPts val="0"/>
              </a:spcAft>
              <a:buFont typeface="Wingdings" charset="0"/>
              <a:buChar char="§"/>
              <a:defRPr/>
            </a:pPr>
            <a:r>
              <a:rPr lang="en-US" dirty="0">
                <a:latin typeface="Arial" charset="0"/>
                <a:ea typeface="ＭＳ Ｐゴシック" charset="0"/>
                <a:cs typeface="ＭＳ Ｐゴシック" charset="0"/>
              </a:rPr>
              <a:t>The following module contains a number of blue, underlined terms which are hyperlinked to the </a:t>
            </a:r>
            <a:r>
              <a:rPr lang="en-US" dirty="0">
                <a:latin typeface="Arial" charset="0"/>
                <a:ea typeface="ＭＳ Ｐゴシック" charset="0"/>
                <a:cs typeface="ＭＳ Ｐゴシック" charset="0"/>
                <a:hlinkClick r:id="rId2"/>
              </a:rPr>
              <a:t>dermatology glossary</a:t>
            </a:r>
            <a:r>
              <a:rPr lang="en-US" dirty="0">
                <a:latin typeface="Arial" charset="0"/>
                <a:ea typeface="ＭＳ Ｐゴシック" charset="0"/>
                <a:cs typeface="ＭＳ Ｐゴシック" charset="0"/>
              </a:rPr>
              <a:t>, an illustrated interactive guide to clinical dermatology and dermatopathology.</a:t>
            </a:r>
          </a:p>
          <a:p>
            <a:pPr marL="454025" indent="-454025" fontAlgn="auto">
              <a:spcAft>
                <a:spcPts val="0"/>
              </a:spcAft>
              <a:buFont typeface="Wingdings" charset="0"/>
              <a:buChar char="§"/>
              <a:defRPr/>
            </a:pPr>
            <a:r>
              <a:rPr lang="en-US" dirty="0">
                <a:latin typeface="Arial" charset="0"/>
                <a:ea typeface="ＭＳ Ｐゴシック" charset="0"/>
                <a:cs typeface="ＭＳ Ｐゴシック" charset="0"/>
              </a:rPr>
              <a:t>We encourage the learner to read all the hyperlinked information.</a:t>
            </a:r>
          </a:p>
          <a:p>
            <a:pPr marL="396875" indent="-396875" fontAlgn="auto">
              <a:spcAft>
                <a:spcPts val="0"/>
              </a:spcAft>
              <a:defRPr/>
            </a:pPr>
            <a:endParaRPr lang="en-US" dirty="0">
              <a:latin typeface="Arial" charset="0"/>
              <a:ea typeface="ＭＳ Ｐゴシック" charset="0"/>
              <a:cs typeface="ＭＳ Ｐゴシック"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1EEBD3-E8F4-47C2-9BB1-04005D33FDE0}" type="slidenum">
              <a:rPr lang="en-US"/>
              <a:pPr eaLnBrk="1" hangingPunct="1"/>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mtClean="0">
                <a:latin typeface="Arial" charset="0"/>
                <a:ea typeface="ＭＳ Ｐゴシック" pitchFamily="34" charset="-128"/>
                <a:cs typeface="Arial" charset="0"/>
              </a:rPr>
              <a:t>Case Two, Question 1</a:t>
            </a:r>
          </a:p>
        </p:txBody>
      </p:sp>
      <p:sp>
        <p:nvSpPr>
          <p:cNvPr id="26627" name="Rectangle 3"/>
          <p:cNvSpPr>
            <a:spLocks noGrp="1"/>
          </p:cNvSpPr>
          <p:nvPr>
            <p:ph type="body" idx="1"/>
          </p:nvPr>
        </p:nvSpPr>
        <p:spPr/>
        <p:txBody>
          <a:bodyPr/>
          <a:lstStyle/>
          <a:p>
            <a:pPr marL="457200" indent="-457200">
              <a:buFont typeface="Wingdings" pitchFamily="2" charset="2"/>
              <a:buChar char="§"/>
            </a:pPr>
            <a:r>
              <a:rPr lang="en-US" smtClean="0">
                <a:latin typeface="Arial" charset="0"/>
                <a:ea typeface="ＭＳ Ｐゴシック" pitchFamily="34" charset="-128"/>
                <a:cs typeface="Arial" charset="0"/>
              </a:rPr>
              <a:t>In addition to fluid resuscitation, what is the most needed treatment at this time?</a:t>
            </a:r>
          </a:p>
          <a:p>
            <a:pPr marL="1216025" lvl="1" indent="-533400">
              <a:buFont typeface="Arial" charset="0"/>
              <a:buAutoNum type="alphaLcPeriod"/>
            </a:pPr>
            <a:r>
              <a:rPr lang="en-US" smtClean="0">
                <a:latin typeface="Arial" charset="0"/>
                <a:ea typeface="ＭＳ Ｐゴシック" pitchFamily="34" charset="-128"/>
                <a:cs typeface="Arial" charset="0"/>
              </a:rPr>
              <a:t>IV antibiotics</a:t>
            </a:r>
          </a:p>
          <a:p>
            <a:pPr marL="1216025" lvl="1" indent="-533400">
              <a:buFont typeface="Arial" charset="0"/>
              <a:buAutoNum type="alphaLcPeriod"/>
            </a:pPr>
            <a:r>
              <a:rPr lang="en-US" smtClean="0">
                <a:latin typeface="Arial" charset="0"/>
                <a:ea typeface="ＭＳ Ｐゴシック" pitchFamily="34" charset="-128"/>
                <a:cs typeface="Arial" charset="0"/>
              </a:rPr>
              <a:t>IV corticosteroids</a:t>
            </a:r>
          </a:p>
          <a:p>
            <a:pPr marL="1216025" lvl="1" indent="-533400">
              <a:buFont typeface="Arial" charset="0"/>
              <a:buAutoNum type="alphaLcPeriod"/>
            </a:pPr>
            <a:r>
              <a:rPr lang="en-US" smtClean="0">
                <a:latin typeface="Arial" charset="0"/>
                <a:ea typeface="ＭＳ Ｐゴシック" pitchFamily="34" charset="-128"/>
                <a:cs typeface="Arial" charset="0"/>
              </a:rPr>
              <a:t>Pain relief with oxycodone</a:t>
            </a:r>
          </a:p>
          <a:p>
            <a:pPr marL="1216025" lvl="1" indent="-533400">
              <a:buFont typeface="Arial" charset="0"/>
              <a:buAutoNum type="alphaLcPeriod"/>
            </a:pPr>
            <a:r>
              <a:rPr lang="en-US" smtClean="0">
                <a:latin typeface="Arial" charset="0"/>
                <a:ea typeface="ＭＳ Ｐゴシック" pitchFamily="34" charset="-128"/>
                <a:cs typeface="Arial" charset="0"/>
              </a:rPr>
              <a:t>Plasmapheresis</a:t>
            </a:r>
          </a:p>
          <a:p>
            <a:pPr marL="457200" indent="-457200"/>
            <a:endParaRPr lang="en-US" smtClean="0">
              <a:latin typeface="Arial" charset="0"/>
              <a:ea typeface="ＭＳ Ｐゴシック" pitchFamily="34" charset="-128"/>
              <a:cs typeface="Arial" charset="0"/>
            </a:endParaRPr>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9447C0-84CA-4597-9B2A-D8B73B556AD3}" type="slidenum">
              <a:rPr lang="en-US"/>
              <a:pPr eaLnBrk="1" hangingPunct="1"/>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smtClean="0">
                <a:latin typeface="Arial" charset="0"/>
                <a:ea typeface="ＭＳ Ｐゴシック" pitchFamily="34" charset="-128"/>
                <a:cs typeface="Arial" charset="0"/>
              </a:rPr>
              <a:t>Case Two, Question 1</a:t>
            </a:r>
          </a:p>
        </p:txBody>
      </p:sp>
      <p:sp>
        <p:nvSpPr>
          <p:cNvPr id="27651" name="Rectangle 3"/>
          <p:cNvSpPr>
            <a:spLocks noGrp="1"/>
          </p:cNvSpPr>
          <p:nvPr>
            <p:ph type="body" idx="1"/>
          </p:nvPr>
        </p:nvSpPr>
        <p:spPr>
          <a:xfrm>
            <a:off x="304800" y="1600200"/>
            <a:ext cx="8686800" cy="4572000"/>
          </a:xfrm>
        </p:spPr>
        <p:txBody>
          <a:bodyPr/>
          <a:lstStyle/>
          <a:p>
            <a:pPr marL="346075" indent="-346075">
              <a:spcBef>
                <a:spcPts val="200"/>
              </a:spcBef>
              <a:buFont typeface="Arial" charset="0"/>
              <a:buNone/>
              <a:tabLst>
                <a:tab pos="457200" algn="l"/>
              </a:tabLst>
            </a:pPr>
            <a:r>
              <a:rPr lang="en-US" sz="2800" b="1" smtClean="0">
                <a:solidFill>
                  <a:srgbClr val="C00000"/>
                </a:solidFill>
                <a:latin typeface="Arial" charset="0"/>
                <a:ea typeface="ＭＳ Ｐゴシック" pitchFamily="34" charset="-128"/>
                <a:cs typeface="Arial" charset="0"/>
              </a:rPr>
              <a:t>Answer: a</a:t>
            </a:r>
          </a:p>
          <a:p>
            <a:pPr marL="346075" indent="-346075">
              <a:spcBef>
                <a:spcPts val="200"/>
              </a:spcBef>
              <a:buFont typeface="Wingdings" pitchFamily="2" charset="2"/>
              <a:buChar char="§"/>
              <a:tabLst>
                <a:tab pos="457200" algn="l"/>
              </a:tabLst>
            </a:pPr>
            <a:r>
              <a:rPr lang="en-US" sz="2800" smtClean="0">
                <a:latin typeface="Arial" charset="0"/>
                <a:ea typeface="ＭＳ Ｐゴシック" pitchFamily="34" charset="-128"/>
                <a:cs typeface="Arial" charset="0"/>
              </a:rPr>
              <a:t>In addition to fluid resuscitation, what is the most needed treatment at this time?</a:t>
            </a:r>
          </a:p>
          <a:p>
            <a:pPr marL="1084263" lvl="1" indent="-457200">
              <a:spcBef>
                <a:spcPts val="200"/>
              </a:spcBef>
              <a:buFont typeface="Arial" charset="0"/>
              <a:buAutoNum type="alphaLcPeriod"/>
              <a:tabLst>
                <a:tab pos="457200" algn="l"/>
              </a:tabLst>
            </a:pPr>
            <a:r>
              <a:rPr lang="en-US" sz="2400" b="1" smtClean="0">
                <a:solidFill>
                  <a:srgbClr val="C00000"/>
                </a:solidFill>
                <a:latin typeface="Arial" charset="0"/>
                <a:ea typeface="ＭＳ Ｐゴシック" pitchFamily="34" charset="-128"/>
                <a:cs typeface="Arial" charset="0"/>
              </a:rPr>
              <a:t>IV antibiotics (may be started before lumbar puncture)</a:t>
            </a:r>
          </a:p>
          <a:p>
            <a:pPr marL="1084263" lvl="1" indent="-457200">
              <a:spcBef>
                <a:spcPts val="200"/>
              </a:spcBef>
              <a:buFont typeface="Arial" charset="0"/>
              <a:buAutoNum type="alphaLcPeriod"/>
              <a:tabLst>
                <a:tab pos="457200" algn="l"/>
              </a:tabLst>
            </a:pPr>
            <a:r>
              <a:rPr lang="en-US" sz="2400" smtClean="0">
                <a:latin typeface="Arial" charset="0"/>
                <a:ea typeface="ＭＳ Ｐゴシック" pitchFamily="34" charset="-128"/>
                <a:cs typeface="Arial" charset="0"/>
              </a:rPr>
              <a:t>IV corticosteroids </a:t>
            </a:r>
            <a:r>
              <a:rPr lang="en-US" sz="2400" smtClean="0">
                <a:solidFill>
                  <a:srgbClr val="777777"/>
                </a:solidFill>
                <a:latin typeface="Arial" charset="0"/>
                <a:ea typeface="ＭＳ Ｐゴシック" pitchFamily="34" charset="-128"/>
                <a:cs typeface="Arial" charset="0"/>
              </a:rPr>
              <a:t>(not unless suspicion for pneumococcal meningitis is high) </a:t>
            </a:r>
          </a:p>
          <a:p>
            <a:pPr marL="1084263" lvl="1" indent="-457200">
              <a:spcBef>
                <a:spcPts val="200"/>
              </a:spcBef>
              <a:buFont typeface="Arial" charset="0"/>
              <a:buAutoNum type="alphaLcPeriod"/>
              <a:tabLst>
                <a:tab pos="457200" algn="l"/>
              </a:tabLst>
            </a:pPr>
            <a:r>
              <a:rPr lang="en-US" sz="2400" smtClean="0">
                <a:latin typeface="Arial" charset="0"/>
                <a:ea typeface="ＭＳ Ｐゴシック" pitchFamily="34" charset="-128"/>
                <a:cs typeface="Arial" charset="0"/>
              </a:rPr>
              <a:t>Pain relief with oxycodone </a:t>
            </a:r>
            <a:r>
              <a:rPr lang="en-US" sz="2400" smtClean="0">
                <a:solidFill>
                  <a:srgbClr val="777777"/>
                </a:solidFill>
                <a:latin typeface="Arial" charset="0"/>
                <a:ea typeface="ＭＳ Ｐゴシック" pitchFamily="34" charset="-128"/>
                <a:cs typeface="Arial" charset="0"/>
              </a:rPr>
              <a:t>(not the patient</a:t>
            </a:r>
            <a:r>
              <a:rPr lang="ja-JP" altLang="en-US" sz="2400" smtClean="0">
                <a:solidFill>
                  <a:srgbClr val="777777"/>
                </a:solidFill>
                <a:latin typeface="Arial" charset="0"/>
                <a:cs typeface="Arial" charset="0"/>
              </a:rPr>
              <a:t>’</a:t>
            </a:r>
            <a:r>
              <a:rPr lang="en-US" altLang="ja-JP" sz="2400" smtClean="0">
                <a:solidFill>
                  <a:srgbClr val="777777"/>
                </a:solidFill>
                <a:latin typeface="Arial" charset="0"/>
                <a:cs typeface="Arial" charset="0"/>
              </a:rPr>
              <a:t>s primary issue)</a:t>
            </a:r>
          </a:p>
          <a:p>
            <a:pPr marL="1084263" lvl="1" indent="-457200">
              <a:spcBef>
                <a:spcPts val="200"/>
              </a:spcBef>
              <a:buFont typeface="Arial" charset="0"/>
              <a:buAutoNum type="alphaLcPeriod"/>
              <a:tabLst>
                <a:tab pos="457200" algn="l"/>
              </a:tabLst>
            </a:pPr>
            <a:r>
              <a:rPr lang="en-US" sz="2400" smtClean="0">
                <a:latin typeface="Arial" charset="0"/>
                <a:ea typeface="ＭＳ Ｐゴシック" pitchFamily="34" charset="-128"/>
                <a:cs typeface="Arial" charset="0"/>
              </a:rPr>
              <a:t>Plasmapheresis </a:t>
            </a:r>
            <a:r>
              <a:rPr lang="en-US" sz="2400" smtClean="0">
                <a:solidFill>
                  <a:srgbClr val="777777"/>
                </a:solidFill>
                <a:latin typeface="Arial" charset="0"/>
                <a:ea typeface="ＭＳ Ｐゴシック" pitchFamily="34" charset="-128"/>
                <a:cs typeface="Arial" charset="0"/>
              </a:rPr>
              <a:t>(not unless suspecting diagnosis of thrombotic thrombocytopenic purpura – TTP)</a:t>
            </a:r>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F6EE71-22F3-4303-986B-8A30A17DC95D}" type="slidenum">
              <a:rPr lang="en-US"/>
              <a:pPr eaLnBrk="1" hangingPunct="1"/>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smtClean="0">
                <a:latin typeface="Arial" charset="0"/>
                <a:ea typeface="ＭＳ Ｐゴシック" pitchFamily="34" charset="-128"/>
                <a:cs typeface="Arial" charset="0"/>
              </a:rPr>
              <a:t>Sepsis and DIC</a:t>
            </a:r>
          </a:p>
        </p:txBody>
      </p:sp>
      <p:sp>
        <p:nvSpPr>
          <p:cNvPr id="25603" name="Rectangle 3"/>
          <p:cNvSpPr>
            <a:spLocks noGrp="1"/>
          </p:cNvSpPr>
          <p:nvPr>
            <p:ph type="body" idx="1"/>
          </p:nvPr>
        </p:nvSpPr>
        <p:spPr>
          <a:xfrm>
            <a:off x="228600" y="1524000"/>
            <a:ext cx="8763000" cy="4572000"/>
          </a:xfrm>
        </p:spPr>
        <p:txBody>
          <a:bodyPr/>
          <a:lstStyle/>
          <a:p>
            <a:pPr marL="401638" indent="-401638">
              <a:spcBef>
                <a:spcPts val="200"/>
              </a:spcBef>
              <a:buFont typeface="Wingdings" pitchFamily="2" charset="2"/>
              <a:buChar char="§"/>
            </a:pPr>
            <a:r>
              <a:rPr lang="en-US" sz="2400" smtClean="0">
                <a:latin typeface="Arial" charset="0"/>
                <a:ea typeface="ＭＳ Ｐゴシック" pitchFamily="34" charset="-128"/>
                <a:cs typeface="Arial" charset="0"/>
              </a:rPr>
              <a:t>Andrew</a:t>
            </a:r>
            <a:r>
              <a:rPr lang="ja-JP" altLang="en-US" sz="2400" smtClean="0">
                <a:latin typeface="Arial" charset="0"/>
                <a:cs typeface="Arial" charset="0"/>
              </a:rPr>
              <a:t>’</a:t>
            </a:r>
            <a:r>
              <a:rPr lang="en-US" altLang="ja-JP" sz="2400" smtClean="0">
                <a:latin typeface="Arial" charset="0"/>
                <a:cs typeface="Arial" charset="0"/>
              </a:rPr>
              <a:t>s clinical picture is concerning for meningococcemia with disseminated intravascular coagulation (DIC) </a:t>
            </a:r>
          </a:p>
          <a:p>
            <a:pPr marL="401638" indent="-401638">
              <a:spcBef>
                <a:spcPts val="200"/>
              </a:spcBef>
              <a:buFont typeface="Wingdings" pitchFamily="2" charset="2"/>
              <a:buChar char="§"/>
            </a:pPr>
            <a:r>
              <a:rPr lang="en-US" sz="2400" smtClean="0">
                <a:latin typeface="Arial" charset="0"/>
                <a:ea typeface="ＭＳ Ｐゴシック" pitchFamily="34" charset="-128"/>
                <a:cs typeface="Arial" charset="0"/>
              </a:rPr>
              <a:t>Presence of petechial or purpuric lesions in the patient with meningitis should raise concern for sepsis and DIC</a:t>
            </a:r>
          </a:p>
          <a:p>
            <a:pPr marL="401638" indent="-401638">
              <a:spcBef>
                <a:spcPts val="200"/>
              </a:spcBef>
              <a:buFont typeface="Wingdings" pitchFamily="2" charset="2"/>
              <a:buChar char="§"/>
            </a:pPr>
            <a:r>
              <a:rPr lang="en-US" sz="2400" smtClean="0">
                <a:latin typeface="Arial" charset="0"/>
                <a:ea typeface="ＭＳ Ｐゴシック" pitchFamily="34" charset="-128"/>
                <a:cs typeface="Arial" charset="0"/>
              </a:rPr>
              <a:t>Neisseria meningitidis is a gram negative diplococcus that causes meningococcal disease </a:t>
            </a:r>
          </a:p>
          <a:p>
            <a:pPr marL="1028700" lvl="1" indent="-336550">
              <a:spcBef>
                <a:spcPts val="200"/>
              </a:spcBef>
              <a:buFontTx/>
              <a:buChar char="•"/>
            </a:pPr>
            <a:r>
              <a:rPr lang="en-US" sz="2200" smtClean="0">
                <a:latin typeface="Arial" charset="0"/>
                <a:ea typeface="ＭＳ Ｐゴシック" pitchFamily="34" charset="-128"/>
                <a:cs typeface="Arial" charset="0"/>
              </a:rPr>
              <a:t>Most common presentations are meningitis and meningococcemia</a:t>
            </a:r>
          </a:p>
          <a:p>
            <a:pPr marL="401638" indent="-401638">
              <a:spcBef>
                <a:spcPts val="200"/>
              </a:spcBef>
              <a:buFont typeface="Wingdings" pitchFamily="2" charset="2"/>
              <a:buChar char="§"/>
            </a:pPr>
            <a:r>
              <a:rPr lang="en-US" sz="2400" smtClean="0">
                <a:latin typeface="Arial" charset="0"/>
                <a:ea typeface="ＭＳ Ｐゴシック" pitchFamily="34" charset="-128"/>
                <a:cs typeface="Arial" charset="0"/>
              </a:rPr>
              <a:t>DIC results from unregulated intravascular clotting resulting in depletion of clotting factors and bleeding</a:t>
            </a:r>
          </a:p>
          <a:p>
            <a:pPr marL="1028700" lvl="1" indent="-336550">
              <a:spcBef>
                <a:spcPts val="200"/>
              </a:spcBef>
              <a:buFontTx/>
              <a:buChar char="•"/>
            </a:pPr>
            <a:r>
              <a:rPr lang="en-US" sz="2200" smtClean="0">
                <a:latin typeface="Arial" charset="0"/>
                <a:ea typeface="ＭＳ Ｐゴシック" pitchFamily="34" charset="-128"/>
                <a:cs typeface="Arial" charset="0"/>
              </a:rPr>
              <a:t>The primary treatment is to treat the underlying condition</a:t>
            </a:r>
          </a:p>
          <a:p>
            <a:pPr marL="401638" indent="-401638">
              <a:lnSpc>
                <a:spcPct val="80000"/>
              </a:lnSpc>
            </a:pPr>
            <a:endParaRPr lang="en-US" sz="2400" smtClean="0">
              <a:latin typeface="Arial" charset="0"/>
              <a:ea typeface="ＭＳ Ｐゴシック" pitchFamily="34" charset="-128"/>
              <a:cs typeface="Arial" charset="0"/>
            </a:endParaRPr>
          </a:p>
        </p:txBody>
      </p:sp>
      <p:sp>
        <p:nvSpPr>
          <p:cNvPr id="2867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ED20D6-69A4-4EB6-A9B4-88D59FEC640B}" type="slidenum">
              <a:rPr lang="en-US"/>
              <a:pPr eaLnBrk="1" hangingPunct="1"/>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en-US" smtClean="0">
                <a:latin typeface="Arial" charset="0"/>
                <a:ea typeface="ＭＳ Ｐゴシック" pitchFamily="34" charset="-128"/>
                <a:cs typeface="Arial" charset="0"/>
              </a:rPr>
              <a:t>Rocky Mountain Spotted Fever </a:t>
            </a:r>
          </a:p>
        </p:txBody>
      </p:sp>
      <p:sp>
        <p:nvSpPr>
          <p:cNvPr id="26627" name="Rectangle 3"/>
          <p:cNvSpPr>
            <a:spLocks noGrp="1"/>
          </p:cNvSpPr>
          <p:nvPr>
            <p:ph type="body" idx="4294967295"/>
          </p:nvPr>
        </p:nvSpPr>
        <p:spPr>
          <a:xfrm>
            <a:off x="228600" y="1600200"/>
            <a:ext cx="8610600" cy="4495800"/>
          </a:xfrm>
        </p:spPr>
        <p:txBody>
          <a:bodyPr/>
          <a:lstStyle/>
          <a:p>
            <a:pPr marL="346075" indent="-346075">
              <a:spcBef>
                <a:spcPts val="600"/>
              </a:spcBef>
              <a:buFont typeface="Wingdings" pitchFamily="2" charset="2"/>
              <a:buChar char="§"/>
            </a:pPr>
            <a:r>
              <a:rPr lang="en-US" sz="2300" smtClean="0">
                <a:latin typeface="Arial" charset="0"/>
                <a:ea typeface="ＭＳ Ｐゴシック" pitchFamily="34" charset="-128"/>
                <a:cs typeface="Arial" charset="0"/>
              </a:rPr>
              <a:t>Another life-threatening diagnosis to consider in a patient with a petechial rash is Rocky Mountain Spotted Fever (RMSF) </a:t>
            </a:r>
          </a:p>
          <a:p>
            <a:pPr marL="346075" indent="-346075">
              <a:spcBef>
                <a:spcPts val="600"/>
              </a:spcBef>
              <a:buFont typeface="Wingdings" pitchFamily="2" charset="2"/>
              <a:buChar char="§"/>
            </a:pPr>
            <a:r>
              <a:rPr lang="en-US" sz="2300" smtClean="0">
                <a:latin typeface="Arial" charset="0"/>
                <a:ea typeface="ＭＳ Ｐゴシック" pitchFamily="34" charset="-128"/>
                <a:cs typeface="Arial" charset="0"/>
              </a:rPr>
              <a:t>The most commonly fatal tickborne infection (caused by </a:t>
            </a:r>
            <a:r>
              <a:rPr lang="en-US" sz="2300" i="1" smtClean="0">
                <a:latin typeface="Arial" charset="0"/>
                <a:ea typeface="ＭＳ Ｐゴシック" pitchFamily="34" charset="-128"/>
                <a:cs typeface="Arial" charset="0"/>
              </a:rPr>
              <a:t>Rickettsia rickettsii</a:t>
            </a:r>
            <a:r>
              <a:rPr lang="en-US" sz="2300" smtClean="0">
                <a:latin typeface="Arial" charset="0"/>
                <a:ea typeface="ＭＳ Ｐゴシック" pitchFamily="34" charset="-128"/>
                <a:cs typeface="Arial" charset="0"/>
              </a:rPr>
              <a:t>) in the US</a:t>
            </a:r>
          </a:p>
          <a:p>
            <a:pPr marL="346075" indent="-346075">
              <a:spcBef>
                <a:spcPts val="600"/>
              </a:spcBef>
              <a:buFont typeface="Wingdings" pitchFamily="2" charset="2"/>
              <a:buChar char="§"/>
            </a:pPr>
            <a:r>
              <a:rPr lang="en-US" sz="2300" smtClean="0">
                <a:latin typeface="Arial" charset="0"/>
                <a:ea typeface="ＭＳ Ｐゴシック" pitchFamily="34" charset="-128"/>
                <a:cs typeface="Arial" charset="0"/>
              </a:rPr>
              <a:t>A petechial rash is a frequent finding that usually occurs several days after the onset of fever</a:t>
            </a:r>
          </a:p>
          <a:p>
            <a:pPr marL="346075" indent="-346075">
              <a:spcBef>
                <a:spcPts val="600"/>
              </a:spcBef>
              <a:buFont typeface="Wingdings" pitchFamily="2" charset="2"/>
              <a:buChar char="§"/>
            </a:pPr>
            <a:r>
              <a:rPr lang="en-US" sz="2300" b="1" smtClean="0">
                <a:latin typeface="Arial" charset="0"/>
                <a:ea typeface="ＭＳ Ｐゴシック" pitchFamily="34" charset="-128"/>
                <a:cs typeface="Arial" charset="0"/>
              </a:rPr>
              <a:t>Initially</a:t>
            </a:r>
            <a:r>
              <a:rPr lang="en-US" sz="2300" smtClean="0">
                <a:latin typeface="Arial" charset="0"/>
                <a:ea typeface="ＭＳ Ｐゴシック" pitchFamily="34" charset="-128"/>
                <a:cs typeface="Arial" charset="0"/>
              </a:rPr>
              <a:t> characterized by </a:t>
            </a:r>
            <a:r>
              <a:rPr lang="en-US" sz="2300" b="1" smtClean="0">
                <a:latin typeface="Arial" charset="0"/>
                <a:ea typeface="ＭＳ Ｐゴシック" pitchFamily="34" charset="-128"/>
                <a:cs typeface="Arial" charset="0"/>
              </a:rPr>
              <a:t>faint macules </a:t>
            </a:r>
            <a:r>
              <a:rPr lang="en-US" sz="2300" smtClean="0">
                <a:latin typeface="Arial" charset="0"/>
                <a:ea typeface="ＭＳ Ｐゴシック" pitchFamily="34" charset="-128"/>
                <a:cs typeface="Arial" charset="0"/>
              </a:rPr>
              <a:t>on </a:t>
            </a:r>
            <a:r>
              <a:rPr lang="en-US" sz="2300" i="1" smtClean="0">
                <a:latin typeface="Arial" charset="0"/>
                <a:ea typeface="ＭＳ Ｐゴシック" pitchFamily="34" charset="-128"/>
                <a:cs typeface="Arial" charset="0"/>
              </a:rPr>
              <a:t>the wrists or ankles</a:t>
            </a:r>
            <a:r>
              <a:rPr lang="en-US" sz="2300" smtClean="0">
                <a:latin typeface="Arial" charset="0"/>
                <a:ea typeface="ＭＳ Ｐゴシック" pitchFamily="34" charset="-128"/>
                <a:cs typeface="Arial" charset="0"/>
              </a:rPr>
              <a:t>. As the disease </a:t>
            </a:r>
            <a:r>
              <a:rPr lang="en-US" sz="2300" b="1" smtClean="0">
                <a:latin typeface="Arial" charset="0"/>
                <a:ea typeface="ＭＳ Ｐゴシック" pitchFamily="34" charset="-128"/>
                <a:cs typeface="Arial" charset="0"/>
              </a:rPr>
              <a:t>progresses</a:t>
            </a:r>
            <a:r>
              <a:rPr lang="en-US" sz="2300" smtClean="0">
                <a:latin typeface="Arial" charset="0"/>
                <a:ea typeface="ＭＳ Ｐゴシック" pitchFamily="34" charset="-128"/>
                <a:cs typeface="Arial" charset="0"/>
              </a:rPr>
              <a:t>, the rash may become </a:t>
            </a:r>
            <a:r>
              <a:rPr lang="en-US" sz="2300" b="1" smtClean="0">
                <a:latin typeface="Arial" charset="0"/>
                <a:ea typeface="ＭＳ Ｐゴシック" pitchFamily="34" charset="-128"/>
                <a:cs typeface="Arial" charset="0"/>
              </a:rPr>
              <a:t>petechial</a:t>
            </a:r>
            <a:r>
              <a:rPr lang="en-US" sz="2300" smtClean="0">
                <a:latin typeface="Arial" charset="0"/>
                <a:ea typeface="ＭＳ Ｐゴシック" pitchFamily="34" charset="-128"/>
                <a:cs typeface="Arial" charset="0"/>
              </a:rPr>
              <a:t> and involves </a:t>
            </a:r>
            <a:r>
              <a:rPr lang="en-US" sz="2300" i="1" smtClean="0">
                <a:latin typeface="Arial" charset="0"/>
                <a:ea typeface="ＭＳ Ｐゴシック" pitchFamily="34" charset="-128"/>
                <a:cs typeface="Arial" charset="0"/>
              </a:rPr>
              <a:t>the trunk, extremities, palms and soles</a:t>
            </a:r>
          </a:p>
          <a:p>
            <a:pPr marL="346075" indent="-346075">
              <a:spcBef>
                <a:spcPts val="600"/>
              </a:spcBef>
              <a:buFont typeface="Wingdings" pitchFamily="2" charset="2"/>
              <a:buChar char="§"/>
            </a:pPr>
            <a:r>
              <a:rPr lang="en-US" sz="2300" smtClean="0">
                <a:latin typeface="Arial" charset="0"/>
                <a:ea typeface="ＭＳ Ｐゴシック" pitchFamily="34" charset="-128"/>
                <a:cs typeface="Arial" charset="0"/>
              </a:rPr>
              <a:t>Majority of patients do not have the </a:t>
            </a:r>
            <a:r>
              <a:rPr lang="en-US" sz="2300" b="1" smtClean="0">
                <a:latin typeface="Arial" charset="0"/>
                <a:ea typeface="ＭＳ Ｐゴシック" pitchFamily="34" charset="-128"/>
                <a:cs typeface="Arial" charset="0"/>
              </a:rPr>
              <a:t>classic triad </a:t>
            </a:r>
            <a:r>
              <a:rPr lang="en-US" sz="2300" smtClean="0">
                <a:latin typeface="Arial" charset="0"/>
                <a:ea typeface="ＭＳ Ｐゴシック" pitchFamily="34" charset="-128"/>
                <a:cs typeface="Arial" charset="0"/>
              </a:rPr>
              <a:t>of fever, rash and history of tick bite</a:t>
            </a: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6E8851-5417-428F-A3BD-FA68715A2CBD}" type="slidenum">
              <a:rPr lang="en-US"/>
              <a:pPr eaLnBrk="1" hangingPunct="1"/>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smtClean="0">
                <a:latin typeface="Arial" charset="0"/>
                <a:ea typeface="ＭＳ Ｐゴシック" pitchFamily="34" charset="-128"/>
                <a:cs typeface="Arial" charset="0"/>
              </a:rPr>
              <a:t>Clinical Evaluation of Purpura</a:t>
            </a:r>
          </a:p>
        </p:txBody>
      </p:sp>
      <p:sp>
        <p:nvSpPr>
          <p:cNvPr id="30723" name="Rectangle 3"/>
          <p:cNvSpPr>
            <a:spLocks noGrp="1"/>
          </p:cNvSpPr>
          <p:nvPr>
            <p:ph type="body" idx="1"/>
          </p:nvPr>
        </p:nvSpPr>
        <p:spPr>
          <a:xfrm>
            <a:off x="228600" y="1524000"/>
            <a:ext cx="8686800" cy="4495800"/>
          </a:xfrm>
        </p:spPr>
        <p:txBody>
          <a:bodyPr/>
          <a:lstStyle/>
          <a:p>
            <a:pPr marL="401638" indent="-401638">
              <a:spcBef>
                <a:spcPts val="600"/>
              </a:spcBef>
              <a:buFont typeface="Wingdings" pitchFamily="2" charset="2"/>
              <a:buChar char="§"/>
            </a:pPr>
            <a:r>
              <a:rPr lang="en-US" sz="2500" smtClean="0">
                <a:latin typeface="Arial" charset="0"/>
                <a:ea typeface="ＭＳ Ｐゴシック" pitchFamily="34" charset="-128"/>
                <a:cs typeface="Arial" charset="0"/>
              </a:rPr>
              <a:t>A history and physical exam is often all that is necessary</a:t>
            </a:r>
          </a:p>
          <a:p>
            <a:pPr marL="401638" indent="-401638">
              <a:spcBef>
                <a:spcPts val="600"/>
              </a:spcBef>
              <a:buFont typeface="Wingdings" pitchFamily="2" charset="2"/>
              <a:buChar char="§"/>
            </a:pPr>
            <a:r>
              <a:rPr lang="en-US" sz="2500" smtClean="0">
                <a:latin typeface="Arial" charset="0"/>
                <a:ea typeface="ＭＳ Ｐゴシック" pitchFamily="34" charset="-128"/>
                <a:cs typeface="Arial" charset="0"/>
              </a:rPr>
              <a:t>Important history items include: </a:t>
            </a:r>
          </a:p>
          <a:p>
            <a:pPr marL="801688" lvl="1" indent="-344488">
              <a:spcBef>
                <a:spcPts val="600"/>
              </a:spcBef>
              <a:buFontTx/>
              <a:buChar char="•"/>
            </a:pPr>
            <a:r>
              <a:rPr lang="en-US" sz="2300" smtClean="0">
                <a:latin typeface="Arial" charset="0"/>
                <a:ea typeface="ＭＳ Ｐゴシック" pitchFamily="34" charset="-128"/>
                <a:cs typeface="Arial" charset="0"/>
              </a:rPr>
              <a:t>Family history of bleeding or thrombotic disorders (e.g., von Willebrand disease)</a:t>
            </a:r>
          </a:p>
          <a:p>
            <a:pPr marL="801688" lvl="1" indent="-344488">
              <a:spcBef>
                <a:spcPts val="600"/>
              </a:spcBef>
              <a:buFontTx/>
              <a:buChar char="•"/>
            </a:pPr>
            <a:r>
              <a:rPr lang="en-US" sz="2300" smtClean="0">
                <a:latin typeface="Arial" charset="0"/>
                <a:ea typeface="ＭＳ Ｐゴシック" pitchFamily="34" charset="-128"/>
                <a:cs typeface="Arial" charset="0"/>
              </a:rPr>
              <a:t>Use of drugs and medications (e.g., aspirin, warfarin) that may affect platelet function and coagulation</a:t>
            </a:r>
          </a:p>
          <a:p>
            <a:pPr marL="801688" lvl="1" indent="-344488">
              <a:spcBef>
                <a:spcPts val="600"/>
              </a:spcBef>
              <a:buFontTx/>
              <a:buChar char="•"/>
            </a:pPr>
            <a:r>
              <a:rPr lang="en-US" sz="2300" smtClean="0">
                <a:latin typeface="Arial" charset="0"/>
                <a:ea typeface="ＭＳ Ｐゴシック" pitchFamily="34" charset="-128"/>
                <a:cs typeface="Arial" charset="0"/>
              </a:rPr>
              <a:t>Medical conditions (e.g., liver disease) that may result in altered coagulation</a:t>
            </a:r>
          </a:p>
          <a:p>
            <a:pPr marL="401638" indent="-401638">
              <a:spcBef>
                <a:spcPts val="600"/>
              </a:spcBef>
              <a:buFont typeface="Wingdings" pitchFamily="2" charset="2"/>
              <a:buChar char="§"/>
            </a:pPr>
            <a:r>
              <a:rPr lang="en-US" sz="2500" smtClean="0">
                <a:latin typeface="Arial" charset="0"/>
                <a:ea typeface="ＭＳ Ｐゴシック" pitchFamily="34" charset="-128"/>
                <a:cs typeface="Arial" charset="0"/>
              </a:rPr>
              <a:t>Complete blood count with differential and PT/PTT are used to help assess platelet function and evaluate coagulation states</a:t>
            </a:r>
          </a:p>
          <a:p>
            <a:pPr marL="401638" indent="-401638">
              <a:lnSpc>
                <a:spcPct val="80000"/>
              </a:lnSpc>
              <a:buFont typeface="Wingdings" pitchFamily="2" charset="2"/>
              <a:buChar char="§"/>
            </a:pPr>
            <a:endParaRPr lang="en-US" sz="2800" smtClean="0">
              <a:latin typeface="Arial" charset="0"/>
              <a:ea typeface="ＭＳ Ｐゴシック" pitchFamily="34" charset="-128"/>
              <a:cs typeface="Arial" charset="0"/>
            </a:endParaRPr>
          </a:p>
        </p:txBody>
      </p:sp>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FC6EDF-F324-4F3F-B6D5-740D70B6A912}" type="slidenum">
              <a:rPr lang="en-US"/>
              <a:pPr eaLnBrk="1" hangingPunct="1"/>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smtClean="0">
                <a:latin typeface="Arial" charset="0"/>
                <a:ea typeface="ＭＳ Ｐゴシック" pitchFamily="34" charset="-128"/>
                <a:cs typeface="Arial" charset="0"/>
              </a:rPr>
              <a:t>Causes of </a:t>
            </a:r>
            <a:r>
              <a:rPr lang="en-US" u="sng" smtClean="0">
                <a:latin typeface="Arial" charset="0"/>
                <a:ea typeface="ＭＳ Ｐゴシック" pitchFamily="34" charset="-128"/>
                <a:cs typeface="Arial" charset="0"/>
              </a:rPr>
              <a:t>Non-Palpable</a:t>
            </a:r>
            <a:r>
              <a:rPr lang="en-US" smtClean="0">
                <a:latin typeface="Arial" charset="0"/>
                <a:ea typeface="ＭＳ Ｐゴシック" pitchFamily="34" charset="-128"/>
                <a:cs typeface="Arial" charset="0"/>
              </a:rPr>
              <a:t> Purpura</a:t>
            </a:r>
          </a:p>
        </p:txBody>
      </p:sp>
      <p:sp>
        <p:nvSpPr>
          <p:cNvPr id="31747" name="Rectangle 3"/>
          <p:cNvSpPr>
            <a:spLocks noGrp="1"/>
          </p:cNvSpPr>
          <p:nvPr>
            <p:ph type="body" sz="half" idx="1"/>
          </p:nvPr>
        </p:nvSpPr>
        <p:spPr>
          <a:xfrm>
            <a:off x="457200" y="1600200"/>
            <a:ext cx="4343400" cy="4191000"/>
          </a:xfrm>
        </p:spPr>
        <p:txBody>
          <a:bodyPr/>
          <a:lstStyle/>
          <a:p>
            <a:pPr marL="396875" indent="-396875">
              <a:buFont typeface="Wingdings" pitchFamily="2" charset="2"/>
              <a:buChar char="§"/>
            </a:pPr>
            <a:r>
              <a:rPr lang="en-US" sz="2800" smtClean="0">
                <a:latin typeface="Arial" charset="0"/>
                <a:ea typeface="ＭＳ Ｐゴシック" pitchFamily="34" charset="-128"/>
                <a:cs typeface="Arial" charset="0"/>
              </a:rPr>
              <a:t>Petechiae</a:t>
            </a:r>
          </a:p>
          <a:p>
            <a:pPr lvl="1">
              <a:buFontTx/>
              <a:buChar char="•"/>
            </a:pPr>
            <a:r>
              <a:rPr lang="en-US" sz="2200" smtClean="0">
                <a:latin typeface="Arial" charset="0"/>
                <a:ea typeface="ＭＳ Ｐゴシック" pitchFamily="34" charset="-128"/>
                <a:cs typeface="Arial" charset="0"/>
              </a:rPr>
              <a:t>Abnormal platelet function</a:t>
            </a:r>
          </a:p>
          <a:p>
            <a:pPr lvl="1">
              <a:buFontTx/>
              <a:buChar char="•"/>
            </a:pPr>
            <a:r>
              <a:rPr lang="en-US" sz="2200" smtClean="0">
                <a:latin typeface="Arial" charset="0"/>
                <a:ea typeface="ＭＳ Ｐゴシック" pitchFamily="34" charset="-128"/>
                <a:cs typeface="Arial" charset="0"/>
              </a:rPr>
              <a:t>DIC and infection</a:t>
            </a:r>
          </a:p>
          <a:p>
            <a:pPr lvl="1">
              <a:buFontTx/>
              <a:buChar char="•"/>
            </a:pPr>
            <a:r>
              <a:rPr lang="en-US" sz="2200" smtClean="0">
                <a:latin typeface="Arial" charset="0"/>
                <a:ea typeface="ＭＳ Ｐゴシック" pitchFamily="34" charset="-128"/>
                <a:cs typeface="Arial" charset="0"/>
              </a:rPr>
              <a:t>Increased intravascular venous pressures</a:t>
            </a:r>
          </a:p>
          <a:p>
            <a:pPr lvl="1">
              <a:buFontTx/>
              <a:buChar char="•"/>
            </a:pPr>
            <a:r>
              <a:rPr lang="en-US" sz="2200" smtClean="0">
                <a:latin typeface="Arial" charset="0"/>
                <a:ea typeface="ＭＳ Ｐゴシック" pitchFamily="34" charset="-128"/>
                <a:cs typeface="Arial" charset="0"/>
              </a:rPr>
              <a:t>Thrombocytopenia</a:t>
            </a:r>
          </a:p>
          <a:p>
            <a:pPr lvl="2">
              <a:buFontTx/>
              <a:buChar char="•"/>
            </a:pPr>
            <a:r>
              <a:rPr lang="en-US" sz="2200" smtClean="0">
                <a:latin typeface="Arial" charset="0"/>
                <a:ea typeface="ＭＳ Ｐゴシック" pitchFamily="34" charset="-128"/>
                <a:cs typeface="Arial" charset="0"/>
              </a:rPr>
              <a:t>Idiopathic </a:t>
            </a:r>
          </a:p>
          <a:p>
            <a:pPr lvl="2">
              <a:buFontTx/>
              <a:buChar char="•"/>
            </a:pPr>
            <a:r>
              <a:rPr lang="en-US" sz="2200" smtClean="0">
                <a:latin typeface="Arial" charset="0"/>
                <a:ea typeface="ＭＳ Ｐゴシック" pitchFamily="34" charset="-128"/>
                <a:cs typeface="Arial" charset="0"/>
              </a:rPr>
              <a:t>Drug-induced </a:t>
            </a:r>
          </a:p>
          <a:p>
            <a:pPr lvl="2">
              <a:buFontTx/>
              <a:buChar char="•"/>
            </a:pPr>
            <a:r>
              <a:rPr lang="en-US" sz="2200" smtClean="0">
                <a:latin typeface="Arial" charset="0"/>
                <a:ea typeface="ＭＳ Ｐゴシック" pitchFamily="34" charset="-128"/>
                <a:cs typeface="Arial" charset="0"/>
              </a:rPr>
              <a:t>Thrombotic</a:t>
            </a:r>
          </a:p>
          <a:p>
            <a:pPr lvl="1">
              <a:buFontTx/>
              <a:buChar char="•"/>
            </a:pPr>
            <a:r>
              <a:rPr lang="en-US" sz="2200" smtClean="0">
                <a:latin typeface="Arial" charset="0"/>
                <a:ea typeface="ＭＳ Ｐゴシック" pitchFamily="34" charset="-128"/>
                <a:cs typeface="Arial" charset="0"/>
              </a:rPr>
              <a:t>Some inflammatory skin diseases</a:t>
            </a:r>
          </a:p>
          <a:p>
            <a:pPr marL="396875" indent="-396875">
              <a:buFont typeface="Wingdings" pitchFamily="2" charset="2"/>
              <a:buChar char="§"/>
            </a:pPr>
            <a:endParaRPr lang="en-US" sz="2400" smtClean="0">
              <a:latin typeface="Arial" charset="0"/>
              <a:ea typeface="ＭＳ Ｐゴシック" pitchFamily="34" charset="-128"/>
              <a:cs typeface="Arial" charset="0"/>
            </a:endParaRPr>
          </a:p>
          <a:p>
            <a:pPr lvl="1">
              <a:buFontTx/>
              <a:buNone/>
            </a:pPr>
            <a:endParaRPr lang="en-US" sz="2000" smtClean="0">
              <a:latin typeface="Arial" charset="0"/>
              <a:ea typeface="ＭＳ Ｐゴシック" pitchFamily="34" charset="-128"/>
              <a:cs typeface="Arial" charset="0"/>
            </a:endParaRPr>
          </a:p>
          <a:p>
            <a:pPr marL="396875" indent="-396875"/>
            <a:endParaRPr lang="en-US" sz="2400" smtClean="0">
              <a:latin typeface="Arial" charset="0"/>
              <a:ea typeface="ＭＳ Ｐゴシック" pitchFamily="34" charset="-128"/>
              <a:cs typeface="Arial" charset="0"/>
            </a:endParaRPr>
          </a:p>
        </p:txBody>
      </p:sp>
      <p:sp>
        <p:nvSpPr>
          <p:cNvPr id="31748" name="Rectangle 5"/>
          <p:cNvSpPr>
            <a:spLocks noGrp="1"/>
          </p:cNvSpPr>
          <p:nvPr>
            <p:ph type="body" sz="half" idx="4294967295"/>
          </p:nvPr>
        </p:nvSpPr>
        <p:spPr>
          <a:xfrm>
            <a:off x="4648200" y="1600200"/>
            <a:ext cx="4191000" cy="4191000"/>
          </a:xfrm>
        </p:spPr>
        <p:txBody>
          <a:bodyPr/>
          <a:lstStyle/>
          <a:p>
            <a:pPr marL="396875" indent="-396875">
              <a:buFont typeface="Wingdings" pitchFamily="2" charset="2"/>
              <a:buChar char="§"/>
            </a:pPr>
            <a:r>
              <a:rPr lang="en-US" sz="2800" smtClean="0">
                <a:latin typeface="Arial" charset="0"/>
                <a:ea typeface="ＭＳ Ｐゴシック" pitchFamily="34" charset="-128"/>
                <a:cs typeface="Arial" charset="0"/>
              </a:rPr>
              <a:t>Ecchymoses</a:t>
            </a:r>
          </a:p>
          <a:p>
            <a:pPr lvl="1">
              <a:buFontTx/>
              <a:buChar char="•"/>
            </a:pPr>
            <a:r>
              <a:rPr lang="en-US" sz="2200" smtClean="0">
                <a:latin typeface="Arial" charset="0"/>
                <a:ea typeface="ＭＳ Ｐゴシック" pitchFamily="34" charset="-128"/>
                <a:cs typeface="Arial" charset="0"/>
              </a:rPr>
              <a:t>Coagulation defects</a:t>
            </a:r>
          </a:p>
          <a:p>
            <a:pPr lvl="1">
              <a:buFontTx/>
              <a:buChar char="•"/>
            </a:pPr>
            <a:r>
              <a:rPr lang="en-US" sz="2200" smtClean="0">
                <a:latin typeface="Arial" charset="0"/>
                <a:ea typeface="ＭＳ Ｐゴシック" pitchFamily="34" charset="-128"/>
                <a:cs typeface="Arial" charset="0"/>
              </a:rPr>
              <a:t>DIC and infection</a:t>
            </a:r>
          </a:p>
          <a:p>
            <a:pPr lvl="1">
              <a:buFontTx/>
              <a:buChar char="•"/>
            </a:pPr>
            <a:r>
              <a:rPr lang="en-US" sz="2200" smtClean="0">
                <a:latin typeface="Arial" charset="0"/>
                <a:ea typeface="ＭＳ Ｐゴシック" pitchFamily="34" charset="-128"/>
                <a:cs typeface="Arial" charset="0"/>
              </a:rPr>
              <a:t>External trauma</a:t>
            </a:r>
          </a:p>
          <a:p>
            <a:pPr lvl="1">
              <a:buFontTx/>
              <a:buChar char="•"/>
            </a:pPr>
            <a:r>
              <a:rPr lang="en-US" sz="2200" smtClean="0">
                <a:latin typeface="Arial" charset="0"/>
                <a:ea typeface="ＭＳ Ｐゴシック" pitchFamily="34" charset="-128"/>
                <a:cs typeface="Arial" charset="0"/>
              </a:rPr>
              <a:t>Skin weakness/fragility</a:t>
            </a:r>
          </a:p>
          <a:p>
            <a:pPr lvl="1">
              <a:buFontTx/>
              <a:buChar char="•"/>
            </a:pPr>
            <a:r>
              <a:rPr lang="en-US" sz="2200" smtClean="0">
                <a:latin typeface="Arial" charset="0"/>
                <a:ea typeface="ＭＳ Ｐゴシック" pitchFamily="34" charset="-128"/>
                <a:cs typeface="Arial" charset="0"/>
              </a:rPr>
              <a:t>Waldenstrom hypergammaglobulinemic purpura</a:t>
            </a:r>
          </a:p>
        </p:txBody>
      </p:sp>
      <p:sp>
        <p:nvSpPr>
          <p:cNvPr id="3174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41FBAE-EA9B-45E6-B2B1-8C783E65AE21}" type="slidenum">
              <a:rPr lang="en-US"/>
              <a:pPr eaLnBrk="1" hangingPunct="1"/>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ctrTitle"/>
          </p:nvPr>
        </p:nvSpPr>
        <p:spPr/>
        <p:txBody>
          <a:bodyPr/>
          <a:lstStyle/>
          <a:p>
            <a:r>
              <a:rPr lang="en-US" sz="4400" smtClean="0">
                <a:solidFill>
                  <a:srgbClr val="000000"/>
                </a:solidFill>
                <a:latin typeface="Arial" charset="0"/>
                <a:ea typeface="ＭＳ Ｐゴシック" pitchFamily="34" charset="-128"/>
                <a:cs typeface="Arial" charset="0"/>
              </a:rPr>
              <a:t>Now let</a:t>
            </a:r>
            <a:r>
              <a:rPr lang="en-US" altLang="en-US" sz="4400" smtClean="0">
                <a:solidFill>
                  <a:srgbClr val="000000"/>
                </a:solidFill>
                <a:latin typeface="Arial" charset="0"/>
                <a:ea typeface="ＭＳ Ｐゴシック" pitchFamily="34" charset="-128"/>
                <a:cs typeface="Arial" charset="0"/>
              </a:rPr>
              <a:t>’</a:t>
            </a:r>
            <a:r>
              <a:rPr lang="en-US" sz="4400" smtClean="0">
                <a:solidFill>
                  <a:srgbClr val="000000"/>
                </a:solidFill>
                <a:latin typeface="Arial" charset="0"/>
                <a:ea typeface="ＭＳ Ｐゴシック" pitchFamily="34" charset="-128"/>
                <a:cs typeface="Arial" charset="0"/>
              </a:rPr>
              <a:t>s learn about Palpable Purpura</a:t>
            </a:r>
          </a:p>
        </p:txBody>
      </p:sp>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9DC498-167F-441E-B513-F4AFDDB56CC8}" type="slidenum">
              <a:rPr lang="en-US"/>
              <a:pPr eaLnBrk="1" hangingPunct="1"/>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u="sng" smtClean="0">
                <a:latin typeface="Arial" charset="0"/>
                <a:ea typeface="ＭＳ Ｐゴシック" pitchFamily="34" charset="-128"/>
                <a:cs typeface="Arial" charset="0"/>
              </a:rPr>
              <a:t>Palpable</a:t>
            </a:r>
            <a:r>
              <a:rPr lang="en-US" smtClean="0">
                <a:latin typeface="Arial" charset="0"/>
                <a:ea typeface="ＭＳ Ｐゴシック" pitchFamily="34" charset="-128"/>
                <a:cs typeface="Arial" charset="0"/>
              </a:rPr>
              <a:t> Purpura</a:t>
            </a:r>
          </a:p>
        </p:txBody>
      </p:sp>
      <p:sp>
        <p:nvSpPr>
          <p:cNvPr id="33795" name="Rectangle 3"/>
          <p:cNvSpPr>
            <a:spLocks noGrp="1"/>
          </p:cNvSpPr>
          <p:nvPr>
            <p:ph type="body" idx="1"/>
          </p:nvPr>
        </p:nvSpPr>
        <p:spPr>
          <a:xfrm>
            <a:off x="304800" y="1600200"/>
            <a:ext cx="8458200" cy="4572000"/>
          </a:xfrm>
        </p:spPr>
        <p:txBody>
          <a:bodyPr/>
          <a:lstStyle/>
          <a:p>
            <a:pPr marL="401638" indent="-401638">
              <a:spcBef>
                <a:spcPts val="800"/>
              </a:spcBef>
              <a:buFont typeface="Wingdings" pitchFamily="2" charset="2"/>
              <a:buChar char="§"/>
            </a:pPr>
            <a:r>
              <a:rPr lang="en-US" sz="2800" smtClean="0">
                <a:latin typeface="Arial" charset="0"/>
                <a:ea typeface="ＭＳ Ｐゴシック" pitchFamily="34" charset="-128"/>
                <a:cs typeface="Arial" charset="0"/>
              </a:rPr>
              <a:t>Palpable purpura results from inflammation of small cutaneous vessels (i.e., vasculitis)</a:t>
            </a:r>
          </a:p>
          <a:p>
            <a:pPr marL="401638" indent="-401638">
              <a:spcBef>
                <a:spcPts val="800"/>
              </a:spcBef>
              <a:buFont typeface="Wingdings" pitchFamily="2" charset="2"/>
              <a:buChar char="§"/>
            </a:pPr>
            <a:r>
              <a:rPr lang="en-US" sz="2800" smtClean="0">
                <a:latin typeface="Arial" charset="0"/>
                <a:ea typeface="ＭＳ Ｐゴシック" pitchFamily="34" charset="-128"/>
                <a:cs typeface="Arial" charset="0"/>
              </a:rPr>
              <a:t>Vessel inflammation results in vessel wall damage and in extravasation of erythrocytes seen as purpura on the skin</a:t>
            </a:r>
          </a:p>
          <a:p>
            <a:pPr marL="401638" indent="-401638">
              <a:spcBef>
                <a:spcPts val="800"/>
              </a:spcBef>
              <a:buFont typeface="Wingdings" pitchFamily="2" charset="2"/>
              <a:buChar char="§"/>
            </a:pPr>
            <a:r>
              <a:rPr lang="en-US" sz="2800" smtClean="0">
                <a:latin typeface="Arial" charset="0"/>
                <a:ea typeface="ＭＳ Ｐゴシック" pitchFamily="34" charset="-128"/>
                <a:cs typeface="Arial" charset="0"/>
              </a:rPr>
              <a:t>Vasculitis may occur as a </a:t>
            </a:r>
            <a:r>
              <a:rPr lang="en-US" sz="2800" b="1" smtClean="0">
                <a:latin typeface="Arial" charset="0"/>
                <a:ea typeface="ＭＳ Ｐゴシック" pitchFamily="34" charset="-128"/>
                <a:cs typeface="Arial" charset="0"/>
              </a:rPr>
              <a:t>primary</a:t>
            </a:r>
            <a:r>
              <a:rPr lang="en-US" sz="2800" smtClean="0">
                <a:latin typeface="Arial" charset="0"/>
                <a:ea typeface="ＭＳ Ｐゴシック" pitchFamily="34" charset="-128"/>
                <a:cs typeface="Arial" charset="0"/>
              </a:rPr>
              <a:t> process or may be </a:t>
            </a:r>
            <a:r>
              <a:rPr lang="en-US" sz="2800" b="1" smtClean="0">
                <a:latin typeface="Arial" charset="0"/>
                <a:ea typeface="ＭＳ Ｐゴシック" pitchFamily="34" charset="-128"/>
                <a:cs typeface="Arial" charset="0"/>
              </a:rPr>
              <a:t>secondary</a:t>
            </a:r>
            <a:r>
              <a:rPr lang="en-US" sz="2800" smtClean="0">
                <a:latin typeface="Arial" charset="0"/>
                <a:ea typeface="ＭＳ Ｐゴシック" pitchFamily="34" charset="-128"/>
                <a:cs typeface="Arial" charset="0"/>
              </a:rPr>
              <a:t> to another underlying disease </a:t>
            </a:r>
          </a:p>
          <a:p>
            <a:pPr marL="401638" indent="-401638">
              <a:spcBef>
                <a:spcPts val="800"/>
              </a:spcBef>
              <a:buFont typeface="Wingdings" pitchFamily="2" charset="2"/>
              <a:buChar char="§"/>
            </a:pPr>
            <a:r>
              <a:rPr lang="en-US" sz="2800" smtClean="0">
                <a:latin typeface="Arial" charset="0"/>
                <a:ea typeface="ＭＳ Ｐゴシック" pitchFamily="34" charset="-128"/>
                <a:cs typeface="Arial" charset="0"/>
              </a:rPr>
              <a:t>Palpable purpura is the hallmark lesion of leukocytoclastic vasculitis (small vessel vasculitis)</a:t>
            </a:r>
          </a:p>
          <a:p>
            <a:pPr marL="401638" indent="-401638">
              <a:buFont typeface="Wingdings" pitchFamily="2" charset="2"/>
              <a:buNone/>
            </a:pPr>
            <a:endParaRPr lang="en-US" sz="2800" smtClean="0">
              <a:latin typeface="Arial" charset="0"/>
              <a:ea typeface="ＭＳ Ｐゴシック" pitchFamily="34" charset="-128"/>
              <a:cs typeface="Arial" charset="0"/>
            </a:endParaRPr>
          </a:p>
        </p:txBody>
      </p:sp>
      <p:sp>
        <p:nvSpPr>
          <p:cNvPr id="3379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6D23FA-0542-453C-A01B-46A81B646AC0}" type="slidenum">
              <a:rPr lang="en-US"/>
              <a:pPr eaLnBrk="1" hangingPunct="1"/>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smtClean="0">
                <a:latin typeface="Arial" charset="0"/>
                <a:ea typeface="ＭＳ Ｐゴシック" pitchFamily="34" charset="-128"/>
                <a:cs typeface="Arial" charset="0"/>
              </a:rPr>
              <a:t>Vasculitis Morphology</a:t>
            </a:r>
          </a:p>
        </p:txBody>
      </p:sp>
      <p:sp>
        <p:nvSpPr>
          <p:cNvPr id="34819" name="Rectangle 3"/>
          <p:cNvSpPr>
            <a:spLocks noGrp="1"/>
          </p:cNvSpPr>
          <p:nvPr>
            <p:ph type="body" idx="1"/>
          </p:nvPr>
        </p:nvSpPr>
        <p:spPr>
          <a:xfrm>
            <a:off x="228600" y="1524000"/>
            <a:ext cx="8686800" cy="4953000"/>
          </a:xfrm>
        </p:spPr>
        <p:txBody>
          <a:bodyPr/>
          <a:lstStyle/>
          <a:p>
            <a:pPr>
              <a:buFont typeface="Wingdings" pitchFamily="2" charset="2"/>
              <a:buChar char="§"/>
            </a:pPr>
            <a:r>
              <a:rPr lang="en-US" sz="2400" smtClean="0">
                <a:latin typeface="Arial" charset="0"/>
                <a:ea typeface="ＭＳ Ｐゴシック" pitchFamily="34" charset="-128"/>
                <a:cs typeface="Arial" charset="0"/>
              </a:rPr>
              <a:t>Vasculitis is classified by the vessel size affected (small, medium, mixed or large)</a:t>
            </a:r>
          </a:p>
          <a:p>
            <a:pPr>
              <a:buFont typeface="Wingdings" pitchFamily="2" charset="2"/>
              <a:buChar char="§"/>
            </a:pPr>
            <a:r>
              <a:rPr lang="en-US" sz="2400" smtClean="0">
                <a:latin typeface="Arial" charset="0"/>
                <a:ea typeface="ＭＳ Ｐゴシック" pitchFamily="34" charset="-128"/>
                <a:cs typeface="Arial" charset="0"/>
              </a:rPr>
              <a:t>Clinical morphology correlates with the size of the affected blood vessels</a:t>
            </a:r>
          </a:p>
          <a:p>
            <a:pPr lvl="1">
              <a:buFontTx/>
              <a:buChar char="•"/>
            </a:pPr>
            <a:r>
              <a:rPr lang="en-US" sz="2000" b="1" smtClean="0">
                <a:latin typeface="Arial" charset="0"/>
                <a:ea typeface="ＭＳ Ｐゴシック" pitchFamily="34" charset="-128"/>
                <a:cs typeface="Arial" charset="0"/>
              </a:rPr>
              <a:t>Small</a:t>
            </a:r>
            <a:r>
              <a:rPr lang="en-US" sz="2000" smtClean="0">
                <a:latin typeface="Arial" charset="0"/>
                <a:ea typeface="ＭＳ Ｐゴシック" pitchFamily="34" charset="-128"/>
                <a:cs typeface="Arial" charset="0"/>
              </a:rPr>
              <a:t> </a:t>
            </a:r>
            <a:r>
              <a:rPr lang="en-US" sz="2000" b="1" smtClean="0">
                <a:latin typeface="Arial" charset="0"/>
                <a:ea typeface="ＭＳ Ｐゴシック" pitchFamily="34" charset="-128"/>
                <a:cs typeface="Arial" charset="0"/>
              </a:rPr>
              <a:t>vessel</a:t>
            </a:r>
            <a:r>
              <a:rPr lang="en-US" sz="2000" smtClean="0">
                <a:latin typeface="Arial" charset="0"/>
                <a:ea typeface="ＭＳ Ｐゴシック" pitchFamily="34" charset="-128"/>
                <a:cs typeface="Arial" charset="0"/>
              </a:rPr>
              <a:t>: palpable purpura (urticarial lesions in rare cases, e.g., urticarial vasculitis)</a:t>
            </a:r>
          </a:p>
          <a:p>
            <a:pPr lvl="1">
              <a:buFontTx/>
              <a:buChar char="•"/>
            </a:pPr>
            <a:r>
              <a:rPr lang="en-US" sz="2000" b="1" smtClean="0">
                <a:latin typeface="Arial" charset="0"/>
                <a:ea typeface="ＭＳ Ｐゴシック" pitchFamily="34" charset="-128"/>
                <a:cs typeface="Arial" charset="0"/>
              </a:rPr>
              <a:t>Small to medium vessel</a:t>
            </a:r>
            <a:r>
              <a:rPr lang="en-US" sz="2000" smtClean="0">
                <a:latin typeface="Arial" charset="0"/>
                <a:ea typeface="ＭＳ Ｐゴシック" pitchFamily="34" charset="-128"/>
                <a:cs typeface="Arial" charset="0"/>
              </a:rPr>
              <a:t>: subcutaneous nodules, purpura and FIXED livedo reticularis (also called livedo racemosa). Ulceration and necrosis may be present in medium-vessel vasculitis.</a:t>
            </a:r>
          </a:p>
          <a:p>
            <a:pPr lvl="1">
              <a:buFontTx/>
              <a:buChar char="•"/>
            </a:pPr>
            <a:r>
              <a:rPr lang="en-US" sz="2000" b="1" smtClean="0">
                <a:latin typeface="Arial" charset="0"/>
                <a:ea typeface="ＭＳ Ｐゴシック" pitchFamily="34" charset="-128"/>
                <a:cs typeface="Arial" charset="0"/>
              </a:rPr>
              <a:t>Large vessel</a:t>
            </a:r>
            <a:r>
              <a:rPr lang="en-US" sz="2000" smtClean="0">
                <a:latin typeface="Arial" charset="0"/>
                <a:ea typeface="ＭＳ Ｐゴシック" pitchFamily="34" charset="-128"/>
                <a:cs typeface="Arial" charset="0"/>
              </a:rPr>
              <a:t>: claudication, ulceration and necrosis</a:t>
            </a:r>
          </a:p>
          <a:p>
            <a:pPr>
              <a:buFont typeface="Wingdings" pitchFamily="2" charset="2"/>
              <a:buChar char="§"/>
            </a:pPr>
            <a:r>
              <a:rPr lang="en-US" sz="2400" smtClean="0">
                <a:latin typeface="Arial" charset="0"/>
                <a:ea typeface="ＭＳ Ｐゴシック" pitchFamily="34" charset="-128"/>
                <a:cs typeface="Arial" charset="0"/>
              </a:rPr>
              <a:t>Diseases may involve more than one size of vessel </a:t>
            </a:r>
          </a:p>
          <a:p>
            <a:pPr>
              <a:buFont typeface="Wingdings" pitchFamily="2" charset="2"/>
              <a:buChar char="§"/>
            </a:pPr>
            <a:r>
              <a:rPr lang="en-US" sz="2400" smtClean="0">
                <a:latin typeface="Arial" charset="0"/>
                <a:ea typeface="ＭＳ Ｐゴシック" pitchFamily="34" charset="-128"/>
                <a:cs typeface="Arial" charset="0"/>
              </a:rPr>
              <a:t>Systemic vasculitis may involve vessels in other organs</a:t>
            </a:r>
          </a:p>
          <a:p>
            <a:pPr>
              <a:buFont typeface="Wingdings" pitchFamily="2" charset="2"/>
              <a:buNone/>
            </a:pPr>
            <a:endParaRPr lang="en-US" sz="2400" smtClean="0">
              <a:latin typeface="Arial" charset="0"/>
              <a:ea typeface="ＭＳ Ｐゴシック" pitchFamily="34" charset="-128"/>
              <a:cs typeface="Arial" charset="0"/>
            </a:endParaRPr>
          </a:p>
        </p:txBody>
      </p:sp>
      <p:sp>
        <p:nvSpPr>
          <p:cNvPr id="3482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352A90-EB65-49D3-A11F-31A4EFB64DCC}" type="slidenum">
              <a:rPr lang="en-US"/>
              <a:pPr eaLnBrk="1" hangingPunct="1"/>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mtClean="0">
                <a:latin typeface="Arial" charset="0"/>
                <a:ea typeface="ＭＳ Ｐゴシック" pitchFamily="34" charset="-128"/>
                <a:cs typeface="Arial" charset="0"/>
              </a:rPr>
              <a:t>Vasculitides According to Size of the Blood Vessels</a:t>
            </a:r>
          </a:p>
        </p:txBody>
      </p:sp>
      <p:sp>
        <p:nvSpPr>
          <p:cNvPr id="35843" name="Rectangle 3"/>
          <p:cNvSpPr>
            <a:spLocks noGrp="1"/>
          </p:cNvSpPr>
          <p:nvPr>
            <p:ph type="body" idx="1"/>
          </p:nvPr>
        </p:nvSpPr>
        <p:spPr>
          <a:xfrm>
            <a:off x="304800" y="1600200"/>
            <a:ext cx="8610600" cy="4572000"/>
          </a:xfrm>
        </p:spPr>
        <p:txBody>
          <a:bodyPr/>
          <a:lstStyle/>
          <a:p>
            <a:pPr marL="396875" indent="-396875">
              <a:buFont typeface="Wingdings" pitchFamily="2" charset="2"/>
              <a:buChar char="§"/>
            </a:pPr>
            <a:r>
              <a:rPr lang="en-US" sz="2800" smtClean="0">
                <a:latin typeface="Arial" charset="0"/>
                <a:ea typeface="ＭＳ Ｐゴシック" pitchFamily="34" charset="-128"/>
                <a:cs typeface="Arial" charset="0"/>
              </a:rPr>
              <a:t>Small vessel vasculitis (leukocytoclastic vasculitis)</a:t>
            </a:r>
          </a:p>
          <a:p>
            <a:pPr marL="801688" lvl="1" indent="-344488">
              <a:buFontTx/>
              <a:buChar char="•"/>
            </a:pPr>
            <a:r>
              <a:rPr lang="en-US" sz="2600" smtClean="0">
                <a:latin typeface="Arial" charset="0"/>
                <a:ea typeface="ＭＳ Ｐゴシック" pitchFamily="34" charset="-128"/>
                <a:cs typeface="Arial" charset="0"/>
              </a:rPr>
              <a:t>Henoch-Schönlein purpura</a:t>
            </a:r>
          </a:p>
          <a:p>
            <a:pPr marL="801688" lvl="1" indent="-344488">
              <a:buFontTx/>
              <a:buChar char="•"/>
            </a:pPr>
            <a:r>
              <a:rPr lang="en-US" sz="2600" smtClean="0">
                <a:latin typeface="Arial" charset="0"/>
                <a:ea typeface="ＭＳ Ｐゴシック" pitchFamily="34" charset="-128"/>
                <a:cs typeface="Arial" charset="0"/>
              </a:rPr>
              <a:t>Other:</a:t>
            </a:r>
          </a:p>
          <a:p>
            <a:pPr marL="1257300" lvl="2" indent="-342900">
              <a:buFontTx/>
              <a:buChar char="•"/>
            </a:pPr>
            <a:r>
              <a:rPr lang="en-US" smtClean="0">
                <a:latin typeface="Arial" charset="0"/>
                <a:ea typeface="ＭＳ Ｐゴシック" pitchFamily="34" charset="-128"/>
                <a:cs typeface="Arial" charset="0"/>
              </a:rPr>
              <a:t>Idiopathic</a:t>
            </a:r>
          </a:p>
          <a:p>
            <a:pPr marL="1257300" lvl="2" indent="-342900">
              <a:buFontTx/>
              <a:buChar char="•"/>
            </a:pPr>
            <a:r>
              <a:rPr lang="en-US" smtClean="0">
                <a:latin typeface="Arial" charset="0"/>
                <a:ea typeface="ＭＳ Ｐゴシック" pitchFamily="34" charset="-128"/>
                <a:cs typeface="Arial" charset="0"/>
              </a:rPr>
              <a:t>Malignancy-related</a:t>
            </a:r>
          </a:p>
          <a:p>
            <a:pPr marL="1257300" lvl="2" indent="-342900">
              <a:buFontTx/>
              <a:buChar char="•"/>
            </a:pPr>
            <a:r>
              <a:rPr lang="en-US" smtClean="0">
                <a:latin typeface="Arial" charset="0"/>
                <a:ea typeface="ＭＳ Ｐゴシック" pitchFamily="34" charset="-128"/>
                <a:cs typeface="Arial" charset="0"/>
              </a:rPr>
              <a:t>Rheumatologic</a:t>
            </a:r>
          </a:p>
          <a:p>
            <a:pPr marL="1257300" lvl="2" indent="-342900">
              <a:buFontTx/>
              <a:buChar char="•"/>
            </a:pPr>
            <a:r>
              <a:rPr lang="en-US" smtClean="0">
                <a:latin typeface="Arial" charset="0"/>
                <a:ea typeface="ＭＳ Ｐゴシック" pitchFamily="34" charset="-128"/>
                <a:cs typeface="Arial" charset="0"/>
              </a:rPr>
              <a:t>Infection</a:t>
            </a:r>
          </a:p>
          <a:p>
            <a:pPr marL="1257300" lvl="2" indent="-342900">
              <a:buFontTx/>
              <a:buChar char="•"/>
            </a:pPr>
            <a:r>
              <a:rPr lang="en-US" smtClean="0">
                <a:latin typeface="Arial" charset="0"/>
                <a:ea typeface="ＭＳ Ｐゴシック" pitchFamily="34" charset="-128"/>
                <a:cs typeface="Arial" charset="0"/>
              </a:rPr>
              <a:t>Medication</a:t>
            </a:r>
          </a:p>
          <a:p>
            <a:pPr marL="801688" lvl="1" indent="-344488">
              <a:buFontTx/>
              <a:buChar char="•"/>
            </a:pPr>
            <a:r>
              <a:rPr lang="en-US" sz="2600" smtClean="0">
                <a:latin typeface="Arial" charset="0"/>
                <a:ea typeface="ＭＳ Ｐゴシック" pitchFamily="34" charset="-128"/>
                <a:cs typeface="Arial" charset="0"/>
              </a:rPr>
              <a:t>Urticarial vasculitis</a:t>
            </a:r>
          </a:p>
          <a:p>
            <a:pPr marL="1257300" lvl="2" indent="-342900">
              <a:buFontTx/>
              <a:buChar char="•"/>
            </a:pPr>
            <a:endParaRPr lang="en-US" smtClean="0">
              <a:latin typeface="Arial" charset="0"/>
              <a:ea typeface="ＭＳ Ｐゴシック" pitchFamily="34" charset="-128"/>
              <a:cs typeface="Arial" charset="0"/>
            </a:endParaRPr>
          </a:p>
        </p:txBody>
      </p:sp>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D6B3D4-E469-4E96-8371-771F5A2532B4}" type="slidenum">
              <a:rPr lang="en-US"/>
              <a:pPr eaLnBrk="1" hangingPunct="1"/>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p:cNvSpPr>
          <p:nvPr>
            <p:ph type="title" idx="4294967295"/>
          </p:nvPr>
        </p:nvSpPr>
        <p:spPr/>
        <p:txBody>
          <a:bodyPr/>
          <a:lstStyle/>
          <a:p>
            <a:r>
              <a:rPr lang="en-US" smtClean="0">
                <a:latin typeface="Arial" charset="0"/>
                <a:ea typeface="ＭＳ Ｐゴシック" pitchFamily="34" charset="-128"/>
                <a:cs typeface="Arial" charset="0"/>
              </a:rPr>
              <a:t>Goals and Objectives</a:t>
            </a:r>
          </a:p>
        </p:txBody>
      </p:sp>
      <p:sp>
        <p:nvSpPr>
          <p:cNvPr id="30722" name="Rectangle 6"/>
          <p:cNvSpPr>
            <a:spLocks noGrp="1"/>
          </p:cNvSpPr>
          <p:nvPr>
            <p:ph type="body" idx="4294967295"/>
          </p:nvPr>
        </p:nvSpPr>
        <p:spPr>
          <a:xfrm>
            <a:off x="228600" y="1524000"/>
            <a:ext cx="8763000" cy="4724400"/>
          </a:xfrm>
        </p:spPr>
        <p:txBody>
          <a:bodyPr/>
          <a:lstStyle/>
          <a:p>
            <a:pPr>
              <a:spcBef>
                <a:spcPts val="300"/>
              </a:spcBef>
              <a:buFont typeface="Wingdings" pitchFamily="2" charset="2"/>
              <a:buChar char="§"/>
            </a:pPr>
            <a:r>
              <a:rPr lang="en-US" sz="2400" dirty="0" smtClean="0">
                <a:latin typeface="Arial" charset="0"/>
                <a:ea typeface="ＭＳ Ｐゴシック" pitchFamily="34" charset="-128"/>
                <a:cs typeface="Arial" charset="0"/>
              </a:rPr>
              <a:t>The purpose of this module is to help medical students develop a clinical approach to the initial evaluation and treatment of patients with </a:t>
            </a:r>
            <a:r>
              <a:rPr lang="en-US" sz="2400" dirty="0" err="1" smtClean="0">
                <a:latin typeface="Arial" charset="0"/>
                <a:ea typeface="ＭＳ Ｐゴシック" pitchFamily="34" charset="-128"/>
                <a:cs typeface="Arial" charset="0"/>
              </a:rPr>
              <a:t>petechiae</a:t>
            </a:r>
            <a:r>
              <a:rPr lang="en-US" sz="2400" dirty="0" smtClean="0">
                <a:latin typeface="Arial" charset="0"/>
                <a:ea typeface="ＭＳ Ｐゴシック" pitchFamily="34" charset="-128"/>
                <a:cs typeface="Arial" charset="0"/>
              </a:rPr>
              <a:t> and </a:t>
            </a:r>
            <a:r>
              <a:rPr lang="en-US" sz="2400" dirty="0" err="1" smtClean="0">
                <a:latin typeface="Arial" charset="0"/>
                <a:ea typeface="ＭＳ Ｐゴシック" pitchFamily="34" charset="-128"/>
                <a:cs typeface="Arial" charset="0"/>
              </a:rPr>
              <a:t>purpura</a:t>
            </a:r>
            <a:r>
              <a:rPr lang="en-US" sz="2400" dirty="0" smtClean="0">
                <a:latin typeface="Arial" charset="0"/>
                <a:ea typeface="ＭＳ Ｐゴシック" pitchFamily="34" charset="-128"/>
                <a:cs typeface="Arial" charset="0"/>
              </a:rPr>
              <a:t>.</a:t>
            </a:r>
          </a:p>
          <a:p>
            <a:pPr>
              <a:spcBef>
                <a:spcPts val="300"/>
              </a:spcBef>
              <a:buFont typeface="Wingdings" pitchFamily="2" charset="2"/>
              <a:buChar char="§"/>
            </a:pPr>
            <a:r>
              <a:rPr lang="en-US" sz="2400" dirty="0" smtClean="0">
                <a:latin typeface="Arial" charset="0"/>
                <a:ea typeface="ＭＳ Ｐゴシック" pitchFamily="34" charset="-128"/>
                <a:cs typeface="Arial" charset="0"/>
              </a:rPr>
              <a:t>By completing this module, the learner will be able to:</a:t>
            </a:r>
          </a:p>
          <a:p>
            <a:pPr lvl="1">
              <a:spcBef>
                <a:spcPts val="300"/>
              </a:spcBef>
              <a:buFontTx/>
              <a:buChar char="•"/>
            </a:pPr>
            <a:r>
              <a:rPr lang="en-US" sz="2200" dirty="0" smtClean="0">
                <a:latin typeface="Arial" charset="0"/>
                <a:ea typeface="ＭＳ Ｐゴシック" pitchFamily="34" charset="-128"/>
                <a:cs typeface="Arial" charset="0"/>
              </a:rPr>
              <a:t>Identify and describe the morphology of </a:t>
            </a:r>
            <a:r>
              <a:rPr lang="en-US" sz="2200" dirty="0" err="1" smtClean="0">
                <a:latin typeface="Arial" charset="0"/>
                <a:ea typeface="ＭＳ Ｐゴシック" pitchFamily="34" charset="-128"/>
                <a:cs typeface="Arial" charset="0"/>
              </a:rPr>
              <a:t>petechiae</a:t>
            </a:r>
            <a:r>
              <a:rPr lang="en-US" sz="2200" dirty="0" smtClean="0">
                <a:latin typeface="Arial" charset="0"/>
                <a:ea typeface="ＭＳ Ｐゴシック" pitchFamily="34" charset="-128"/>
                <a:cs typeface="Arial" charset="0"/>
              </a:rPr>
              <a:t> and </a:t>
            </a:r>
            <a:r>
              <a:rPr lang="en-US" sz="2200" dirty="0" err="1" smtClean="0">
                <a:latin typeface="Arial" charset="0"/>
                <a:ea typeface="ＭＳ Ｐゴシック" pitchFamily="34" charset="-128"/>
                <a:cs typeface="Arial" charset="0"/>
              </a:rPr>
              <a:t>purpura</a:t>
            </a:r>
            <a:endParaRPr lang="en-US" sz="2200" dirty="0" smtClean="0">
              <a:latin typeface="Arial" charset="0"/>
              <a:ea typeface="ＭＳ Ｐゴシック" pitchFamily="34" charset="-128"/>
              <a:cs typeface="Arial" charset="0"/>
            </a:endParaRPr>
          </a:p>
          <a:p>
            <a:pPr lvl="1">
              <a:spcBef>
                <a:spcPts val="300"/>
              </a:spcBef>
              <a:buFontTx/>
              <a:buChar char="•"/>
            </a:pPr>
            <a:r>
              <a:rPr lang="en-US" sz="2200" dirty="0" smtClean="0">
                <a:latin typeface="Arial" charset="0"/>
                <a:ea typeface="ＭＳ Ｐゴシック" pitchFamily="34" charset="-128"/>
                <a:cs typeface="Arial" charset="0"/>
              </a:rPr>
              <a:t>Outline an initial diagnostic approach to </a:t>
            </a:r>
            <a:r>
              <a:rPr lang="en-US" sz="2200" dirty="0" err="1" smtClean="0">
                <a:latin typeface="Arial" charset="0"/>
                <a:ea typeface="ＭＳ Ｐゴシック" pitchFamily="34" charset="-128"/>
                <a:cs typeface="Arial" charset="0"/>
              </a:rPr>
              <a:t>petechiae</a:t>
            </a:r>
            <a:r>
              <a:rPr lang="en-US" sz="2200" dirty="0" smtClean="0">
                <a:latin typeface="Arial" charset="0"/>
                <a:ea typeface="ＭＳ Ｐゴシック" pitchFamily="34" charset="-128"/>
                <a:cs typeface="Arial" charset="0"/>
              </a:rPr>
              <a:t> or </a:t>
            </a:r>
            <a:r>
              <a:rPr lang="en-US" sz="2200" dirty="0" err="1" smtClean="0">
                <a:latin typeface="Arial" charset="0"/>
                <a:ea typeface="ＭＳ Ｐゴシック" pitchFamily="34" charset="-128"/>
                <a:cs typeface="Arial" charset="0"/>
              </a:rPr>
              <a:t>purpura</a:t>
            </a:r>
            <a:endParaRPr lang="en-US" sz="2200" dirty="0" smtClean="0">
              <a:latin typeface="Arial" charset="0"/>
              <a:ea typeface="ＭＳ Ｐゴシック" pitchFamily="34" charset="-128"/>
              <a:cs typeface="Arial" charset="0"/>
            </a:endParaRPr>
          </a:p>
          <a:p>
            <a:pPr lvl="1">
              <a:spcBef>
                <a:spcPts val="300"/>
              </a:spcBef>
              <a:buFontTx/>
              <a:buChar char="•"/>
            </a:pPr>
            <a:r>
              <a:rPr lang="en-US" sz="2200" dirty="0" smtClean="0">
                <a:latin typeface="Arial" charset="0"/>
                <a:ea typeface="ＭＳ Ｐゴシック" pitchFamily="34" charset="-128"/>
                <a:cs typeface="Arial" charset="0"/>
              </a:rPr>
              <a:t>Recognize patterns of </a:t>
            </a:r>
            <a:r>
              <a:rPr lang="en-US" sz="2200" dirty="0" err="1" smtClean="0">
                <a:latin typeface="Arial" charset="0"/>
                <a:ea typeface="ＭＳ Ｐゴシック" pitchFamily="34" charset="-128"/>
                <a:cs typeface="Arial" charset="0"/>
              </a:rPr>
              <a:t>petechiae</a:t>
            </a:r>
            <a:r>
              <a:rPr lang="en-US" sz="2200" dirty="0" smtClean="0">
                <a:latin typeface="Arial" charset="0"/>
                <a:ea typeface="ＭＳ Ｐゴシック" pitchFamily="34" charset="-128"/>
                <a:cs typeface="Arial" charset="0"/>
              </a:rPr>
              <a:t> that are concerning for life-threatening conditions</a:t>
            </a:r>
          </a:p>
          <a:p>
            <a:pPr lvl="1">
              <a:spcBef>
                <a:spcPts val="300"/>
              </a:spcBef>
              <a:buFontTx/>
              <a:buChar char="•"/>
            </a:pPr>
            <a:r>
              <a:rPr lang="en-US" sz="2200" dirty="0" smtClean="0">
                <a:latin typeface="Arial" charset="0"/>
                <a:ea typeface="ＭＳ Ｐゴシック" pitchFamily="34" charset="-128"/>
                <a:cs typeface="Arial" charset="0"/>
              </a:rPr>
              <a:t>Recognize palpable </a:t>
            </a:r>
            <a:r>
              <a:rPr lang="en-US" sz="2200" dirty="0" err="1" smtClean="0">
                <a:latin typeface="Arial" charset="0"/>
                <a:ea typeface="ＭＳ Ｐゴシック" pitchFamily="34" charset="-128"/>
                <a:cs typeface="Arial" charset="0"/>
              </a:rPr>
              <a:t>purpura</a:t>
            </a:r>
            <a:r>
              <a:rPr lang="en-US" sz="2200" dirty="0" smtClean="0">
                <a:latin typeface="Arial" charset="0"/>
                <a:ea typeface="ＭＳ Ｐゴシック" pitchFamily="34" charset="-128"/>
                <a:cs typeface="Arial" charset="0"/>
              </a:rPr>
              <a:t> as the hallmark lesion of </a:t>
            </a:r>
            <a:r>
              <a:rPr lang="en-US" sz="2200" dirty="0" err="1" smtClean="0">
                <a:latin typeface="Arial" charset="0"/>
                <a:ea typeface="ＭＳ Ｐゴシック" pitchFamily="34" charset="-128"/>
                <a:cs typeface="Arial" charset="0"/>
              </a:rPr>
              <a:t>leukocytoclastic</a:t>
            </a:r>
            <a:r>
              <a:rPr lang="en-US" sz="2200" dirty="0" smtClean="0">
                <a:latin typeface="Arial" charset="0"/>
                <a:ea typeface="ＭＳ Ｐゴシック" pitchFamily="34" charset="-128"/>
                <a:cs typeface="Arial" charset="0"/>
              </a:rPr>
              <a:t> </a:t>
            </a:r>
            <a:r>
              <a:rPr lang="en-US" sz="2200" dirty="0" err="1" smtClean="0">
                <a:latin typeface="Arial" charset="0"/>
                <a:ea typeface="ＭＳ Ｐゴシック" pitchFamily="34" charset="-128"/>
                <a:cs typeface="Arial" charset="0"/>
              </a:rPr>
              <a:t>vasculitis</a:t>
            </a:r>
            <a:endParaRPr lang="en-US" sz="2200" dirty="0" smtClean="0">
              <a:latin typeface="Arial" charset="0"/>
              <a:ea typeface="ＭＳ Ｐゴシック" pitchFamily="34" charset="-128"/>
              <a:cs typeface="Arial" charset="0"/>
            </a:endParaRPr>
          </a:p>
          <a:p>
            <a:pPr lvl="1">
              <a:spcBef>
                <a:spcPts val="300"/>
              </a:spcBef>
              <a:buFontTx/>
              <a:buChar char="•"/>
            </a:pPr>
            <a:r>
              <a:rPr lang="en-US" sz="2200" dirty="0" smtClean="0">
                <a:latin typeface="Arial" charset="0"/>
                <a:ea typeface="ＭＳ Ｐゴシック" pitchFamily="34" charset="-128"/>
                <a:cs typeface="Arial" charset="0"/>
              </a:rPr>
              <a:t>Determine when a dermatology referral for </a:t>
            </a:r>
            <a:r>
              <a:rPr lang="en-US" sz="2200" dirty="0" err="1" smtClean="0">
                <a:latin typeface="Arial" charset="0"/>
                <a:ea typeface="ＭＳ Ｐゴシック" pitchFamily="34" charset="-128"/>
                <a:cs typeface="Arial" charset="0"/>
              </a:rPr>
              <a:t>petechiae</a:t>
            </a:r>
            <a:r>
              <a:rPr lang="en-US" sz="2200" dirty="0" smtClean="0">
                <a:latin typeface="Arial" charset="0"/>
                <a:ea typeface="ＭＳ Ｐゴシック" pitchFamily="34" charset="-128"/>
                <a:cs typeface="Arial" charset="0"/>
              </a:rPr>
              <a:t> or </a:t>
            </a:r>
            <a:r>
              <a:rPr lang="en-US" sz="2200" dirty="0" err="1" smtClean="0">
                <a:latin typeface="Arial" charset="0"/>
                <a:ea typeface="ＭＳ Ｐゴシック" pitchFamily="34" charset="-128"/>
                <a:cs typeface="Arial" charset="0"/>
              </a:rPr>
              <a:t>purpura</a:t>
            </a:r>
            <a:r>
              <a:rPr lang="en-US" sz="2200" dirty="0" smtClean="0">
                <a:latin typeface="Arial" charset="0"/>
                <a:ea typeface="ＭＳ Ｐゴシック" pitchFamily="34" charset="-128"/>
                <a:cs typeface="Arial" charset="0"/>
              </a:rPr>
              <a:t> is indicated</a:t>
            </a:r>
          </a:p>
          <a:p>
            <a:pPr lvl="1">
              <a:lnSpc>
                <a:spcPct val="90000"/>
              </a:lnSpc>
              <a:spcBef>
                <a:spcPts val="600"/>
              </a:spcBef>
              <a:buFontTx/>
              <a:buChar char="•"/>
            </a:pPr>
            <a:endParaRPr lang="en-US" sz="2100" dirty="0" smtClean="0">
              <a:latin typeface="Arial" charset="0"/>
              <a:ea typeface="ＭＳ Ｐゴシック" pitchFamily="34" charset="-128"/>
              <a:cs typeface="Arial" charset="0"/>
            </a:endParaRPr>
          </a:p>
          <a:p>
            <a:pPr lvl="1">
              <a:lnSpc>
                <a:spcPct val="90000"/>
              </a:lnSpc>
              <a:buFont typeface="Arial" charset="0"/>
              <a:buNone/>
            </a:pPr>
            <a:endParaRPr lang="en-US" sz="2000" dirty="0" smtClean="0">
              <a:latin typeface="Arial" charset="0"/>
              <a:ea typeface="ＭＳ Ｐゴシック" pitchFamily="34" charset="-128"/>
              <a:cs typeface="Arial" charset="0"/>
            </a:endParaRPr>
          </a:p>
          <a:p>
            <a:pPr>
              <a:lnSpc>
                <a:spcPct val="90000"/>
              </a:lnSpc>
            </a:pPr>
            <a:endParaRPr lang="en-US" sz="2400" dirty="0" smtClean="0">
              <a:latin typeface="Arial" charset="0"/>
              <a:ea typeface="ＭＳ Ｐゴシック" pitchFamily="34" charset="-128"/>
              <a:cs typeface="Arial" charset="0"/>
            </a:endParaRPr>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224E36-0AA1-47B7-977C-E214C47A6CEA}" type="slidenum">
              <a:rPr lang="en-US"/>
              <a:pPr eaLnBrk="1" hangingPunct="1"/>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mtClean="0">
                <a:latin typeface="Arial" charset="0"/>
                <a:ea typeface="ＭＳ Ｐゴシック" pitchFamily="34" charset="-128"/>
                <a:cs typeface="Arial" charset="0"/>
              </a:rPr>
              <a:t>Vasculitides According to Size of the Blood Vessels</a:t>
            </a:r>
          </a:p>
        </p:txBody>
      </p:sp>
      <p:sp>
        <p:nvSpPr>
          <p:cNvPr id="36867" name="Rectangle 3"/>
          <p:cNvSpPr>
            <a:spLocks noGrp="1"/>
          </p:cNvSpPr>
          <p:nvPr>
            <p:ph type="body" idx="1"/>
          </p:nvPr>
        </p:nvSpPr>
        <p:spPr>
          <a:xfrm>
            <a:off x="304800" y="1524000"/>
            <a:ext cx="8610600" cy="4648200"/>
          </a:xfrm>
        </p:spPr>
        <p:txBody>
          <a:bodyPr/>
          <a:lstStyle/>
          <a:p>
            <a:pPr marL="396875" indent="-396875">
              <a:spcBef>
                <a:spcPts val="200"/>
              </a:spcBef>
              <a:buFont typeface="Wingdings" pitchFamily="2" charset="2"/>
              <a:buChar char="§"/>
            </a:pPr>
            <a:r>
              <a:rPr lang="en-US" sz="2800" smtClean="0">
                <a:latin typeface="Arial" charset="0"/>
                <a:ea typeface="ＭＳ Ｐゴシック" pitchFamily="34" charset="-128"/>
                <a:cs typeface="Arial" charset="0"/>
              </a:rPr>
              <a:t>Predominantly Mixed (Small + Medium)</a:t>
            </a:r>
          </a:p>
          <a:p>
            <a:pPr marL="909638" lvl="1" indent="-334963">
              <a:spcBef>
                <a:spcPts val="200"/>
              </a:spcBef>
              <a:buFontTx/>
              <a:buChar char="•"/>
            </a:pPr>
            <a:r>
              <a:rPr lang="en-US" sz="2400" smtClean="0">
                <a:latin typeface="Arial" charset="0"/>
                <a:ea typeface="ＭＳ Ｐゴシック" pitchFamily="34" charset="-128"/>
                <a:cs typeface="Arial" charset="0"/>
              </a:rPr>
              <a:t>ANCA associated vasculitides</a:t>
            </a:r>
          </a:p>
          <a:p>
            <a:pPr marL="1484313" lvl="2" indent="-334963">
              <a:spcBef>
                <a:spcPts val="200"/>
              </a:spcBef>
              <a:buFontTx/>
              <a:buChar char="•"/>
            </a:pPr>
            <a:r>
              <a:rPr lang="en-US" sz="2200" smtClean="0">
                <a:latin typeface="Arial" charset="0"/>
                <a:ea typeface="ＭＳ Ｐゴシック" pitchFamily="34" charset="-128"/>
                <a:cs typeface="Arial" charset="0"/>
              </a:rPr>
              <a:t>Churg-Strauss syndrome</a:t>
            </a:r>
          </a:p>
          <a:p>
            <a:pPr marL="1484313" lvl="2" indent="-334963">
              <a:spcBef>
                <a:spcPts val="200"/>
              </a:spcBef>
              <a:buFontTx/>
              <a:buChar char="•"/>
            </a:pPr>
            <a:r>
              <a:rPr lang="en-US" sz="2200" smtClean="0">
                <a:latin typeface="Arial" charset="0"/>
                <a:ea typeface="ＭＳ Ｐゴシック" pitchFamily="34" charset="-128"/>
                <a:cs typeface="Arial" charset="0"/>
              </a:rPr>
              <a:t>Microscopic polyangiitis</a:t>
            </a:r>
          </a:p>
          <a:p>
            <a:pPr marL="1484313" lvl="2" indent="-334963">
              <a:spcBef>
                <a:spcPts val="200"/>
              </a:spcBef>
              <a:buFontTx/>
              <a:buChar char="•"/>
            </a:pPr>
            <a:r>
              <a:rPr lang="en-US" sz="2200" smtClean="0">
                <a:latin typeface="Arial" charset="0"/>
                <a:ea typeface="ＭＳ Ｐゴシック" pitchFamily="34" charset="-128"/>
                <a:cs typeface="Arial" charset="0"/>
              </a:rPr>
              <a:t>Wegener granulomatosis</a:t>
            </a:r>
          </a:p>
          <a:p>
            <a:pPr marL="909638" lvl="1" indent="-334963">
              <a:spcBef>
                <a:spcPts val="200"/>
              </a:spcBef>
              <a:buFontTx/>
              <a:buChar char="•"/>
            </a:pPr>
            <a:r>
              <a:rPr lang="en-US" sz="2400" smtClean="0">
                <a:latin typeface="Arial" charset="0"/>
                <a:ea typeface="ＭＳ Ｐゴシック" pitchFamily="34" charset="-128"/>
                <a:cs typeface="Arial" charset="0"/>
              </a:rPr>
              <a:t>Essential cryoglobulinemic vasculitis</a:t>
            </a:r>
          </a:p>
          <a:p>
            <a:pPr marL="396875" indent="-396875">
              <a:spcBef>
                <a:spcPts val="200"/>
              </a:spcBef>
              <a:buFont typeface="Wingdings" pitchFamily="2" charset="2"/>
              <a:buChar char="§"/>
            </a:pPr>
            <a:r>
              <a:rPr lang="en-US" sz="2800" smtClean="0">
                <a:latin typeface="Arial" charset="0"/>
                <a:ea typeface="ＭＳ Ｐゴシック" pitchFamily="34" charset="-128"/>
                <a:cs typeface="Arial" charset="0"/>
              </a:rPr>
              <a:t>Predominantly medium sized vessels</a:t>
            </a:r>
          </a:p>
          <a:p>
            <a:pPr marL="909638" lvl="1" indent="-334963">
              <a:spcBef>
                <a:spcPts val="200"/>
              </a:spcBef>
              <a:buFontTx/>
              <a:buChar char="•"/>
            </a:pPr>
            <a:r>
              <a:rPr lang="en-US" sz="2400" smtClean="0">
                <a:latin typeface="Arial" charset="0"/>
                <a:ea typeface="ＭＳ Ｐゴシック" pitchFamily="34" charset="-128"/>
                <a:cs typeface="Arial" charset="0"/>
              </a:rPr>
              <a:t>Polyarteritis nodosa</a:t>
            </a:r>
          </a:p>
          <a:p>
            <a:pPr marL="396875" indent="-396875">
              <a:spcBef>
                <a:spcPts val="200"/>
              </a:spcBef>
              <a:buFont typeface="Wingdings" pitchFamily="2" charset="2"/>
              <a:buChar char="§"/>
            </a:pPr>
            <a:r>
              <a:rPr lang="en-US" sz="2800" smtClean="0">
                <a:latin typeface="Arial" charset="0"/>
                <a:ea typeface="ＭＳ Ｐゴシック" pitchFamily="34" charset="-128"/>
                <a:cs typeface="Arial" charset="0"/>
              </a:rPr>
              <a:t>Predominantly large vessels</a:t>
            </a:r>
          </a:p>
          <a:p>
            <a:pPr marL="909638" lvl="1" indent="-334963">
              <a:spcBef>
                <a:spcPts val="200"/>
              </a:spcBef>
              <a:buFontTx/>
              <a:buChar char="•"/>
            </a:pPr>
            <a:r>
              <a:rPr lang="en-US" sz="2400" smtClean="0">
                <a:latin typeface="Arial" charset="0"/>
                <a:ea typeface="ＭＳ Ｐゴシック" pitchFamily="34" charset="-128"/>
                <a:cs typeface="Arial" charset="0"/>
              </a:rPr>
              <a:t>Giant cell arteritis</a:t>
            </a:r>
          </a:p>
          <a:p>
            <a:pPr marL="909638" lvl="1" indent="-334963">
              <a:spcBef>
                <a:spcPts val="200"/>
              </a:spcBef>
              <a:buFontTx/>
              <a:buChar char="•"/>
            </a:pPr>
            <a:r>
              <a:rPr lang="en-US" sz="2400" smtClean="0">
                <a:latin typeface="Arial" charset="0"/>
                <a:ea typeface="ＭＳ Ｐゴシック" pitchFamily="34" charset="-128"/>
                <a:cs typeface="Arial" charset="0"/>
              </a:rPr>
              <a:t>Takayasu arteritis</a:t>
            </a:r>
          </a:p>
        </p:txBody>
      </p:sp>
      <p:sp>
        <p:nvSpPr>
          <p:cNvPr id="3686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F1272D-D940-4E86-8159-EC91E5902D01}" type="slidenum">
              <a:rPr lang="en-US"/>
              <a:pPr eaLnBrk="1" hangingPunct="1"/>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mtClean="0">
                <a:latin typeface="Arial" charset="0"/>
                <a:ea typeface="ＭＳ Ｐゴシック" pitchFamily="34" charset="-128"/>
                <a:cs typeface="Arial" charset="0"/>
              </a:rPr>
              <a:t>Clinical Evaluation of Vasculitis</a:t>
            </a:r>
          </a:p>
        </p:txBody>
      </p:sp>
      <p:sp>
        <p:nvSpPr>
          <p:cNvPr id="79874" name="Rectangle 3"/>
          <p:cNvSpPr>
            <a:spLocks noGrp="1"/>
          </p:cNvSpPr>
          <p:nvPr>
            <p:ph type="body" idx="1"/>
          </p:nvPr>
        </p:nvSpPr>
        <p:spPr>
          <a:xfrm>
            <a:off x="228600" y="1524000"/>
            <a:ext cx="8610600" cy="4495800"/>
          </a:xfrm>
        </p:spPr>
        <p:txBody>
          <a:bodyPr/>
          <a:lstStyle/>
          <a:p>
            <a:pPr marL="346075" indent="-346075">
              <a:spcBef>
                <a:spcPts val="200"/>
              </a:spcBef>
              <a:buFont typeface="Wingdings" pitchFamily="2" charset="2"/>
              <a:buChar char="§"/>
            </a:pPr>
            <a:r>
              <a:rPr lang="en-US" sz="2200" smtClean="0">
                <a:latin typeface="Arial" charset="0"/>
                <a:ea typeface="ＭＳ Ｐゴシック" pitchFamily="34" charset="-128"/>
                <a:cs typeface="Arial" charset="0"/>
              </a:rPr>
              <a:t>The following laboratory tests may be used to evaluate patient with suspected vasculitis:</a:t>
            </a:r>
          </a:p>
          <a:p>
            <a:pPr marL="858838" lvl="1" indent="-290513">
              <a:spcBef>
                <a:spcPts val="200"/>
              </a:spcBef>
              <a:buFontTx/>
              <a:buChar char="•"/>
            </a:pPr>
            <a:r>
              <a:rPr lang="en-US" sz="1900" smtClean="0">
                <a:latin typeface="Arial" charset="0"/>
                <a:ea typeface="ＭＳ Ｐゴシック" pitchFamily="34" charset="-128"/>
                <a:cs typeface="Arial" charset="0"/>
              </a:rPr>
              <a:t>CBC with platelets </a:t>
            </a:r>
          </a:p>
          <a:p>
            <a:pPr marL="858838" lvl="1" indent="-290513">
              <a:spcBef>
                <a:spcPts val="200"/>
              </a:spcBef>
              <a:buFontTx/>
              <a:buChar char="•"/>
            </a:pPr>
            <a:r>
              <a:rPr lang="en-US" sz="1900" smtClean="0">
                <a:latin typeface="Arial" charset="0"/>
                <a:ea typeface="ＭＳ Ｐゴシック" pitchFamily="34" charset="-128"/>
                <a:cs typeface="Arial" charset="0"/>
              </a:rPr>
              <a:t>ESR </a:t>
            </a:r>
            <a:r>
              <a:rPr lang="en-US" sz="1900" smtClean="0">
                <a:solidFill>
                  <a:srgbClr val="777777"/>
                </a:solidFill>
                <a:latin typeface="Arial" charset="0"/>
                <a:ea typeface="ＭＳ Ｐゴシック" pitchFamily="34" charset="-128"/>
                <a:cs typeface="Arial" charset="0"/>
              </a:rPr>
              <a:t>(systemic vasculitides tend to have sedimentation rates &gt; 50)</a:t>
            </a:r>
          </a:p>
          <a:p>
            <a:pPr marL="858838" lvl="1" indent="-290513">
              <a:spcBef>
                <a:spcPts val="200"/>
              </a:spcBef>
              <a:buFontTx/>
              <a:buChar char="•"/>
            </a:pPr>
            <a:r>
              <a:rPr lang="en-US" sz="1900" smtClean="0">
                <a:latin typeface="Arial" charset="0"/>
                <a:ea typeface="ＭＳ Ｐゴシック" pitchFamily="34" charset="-128"/>
                <a:cs typeface="Arial" charset="0"/>
              </a:rPr>
              <a:t>ANA </a:t>
            </a:r>
            <a:r>
              <a:rPr lang="en-US" sz="1900" smtClean="0">
                <a:solidFill>
                  <a:srgbClr val="777777"/>
                </a:solidFill>
                <a:latin typeface="Arial" charset="0"/>
                <a:ea typeface="ＭＳ Ｐゴシック" pitchFamily="34" charset="-128"/>
                <a:cs typeface="Arial" charset="0"/>
              </a:rPr>
              <a:t>(a positive antinuclear antibody test suggests the presence of an underlying connective tissue disorder)</a:t>
            </a:r>
          </a:p>
          <a:p>
            <a:pPr marL="858838" lvl="1" indent="-290513">
              <a:spcBef>
                <a:spcPts val="200"/>
              </a:spcBef>
              <a:buFontTx/>
              <a:buChar char="•"/>
            </a:pPr>
            <a:r>
              <a:rPr lang="en-US" sz="1900" smtClean="0">
                <a:latin typeface="Arial" charset="0"/>
                <a:ea typeface="ＭＳ Ｐゴシック" pitchFamily="34" charset="-128"/>
                <a:cs typeface="Arial" charset="0"/>
              </a:rPr>
              <a:t>ANCA </a:t>
            </a:r>
            <a:r>
              <a:rPr lang="en-US" sz="1900" smtClean="0">
                <a:solidFill>
                  <a:srgbClr val="777777"/>
                </a:solidFill>
                <a:latin typeface="Arial" charset="0"/>
                <a:ea typeface="ＭＳ Ｐゴシック" pitchFamily="34" charset="-128"/>
                <a:cs typeface="Arial" charset="0"/>
              </a:rPr>
              <a:t>(helps diagnose Wegener granulomatosis, microscopic polyarteritis, drug-induced vasculitis, and Churg-Strauss) </a:t>
            </a:r>
          </a:p>
          <a:p>
            <a:pPr marL="858838" lvl="1" indent="-290513">
              <a:spcBef>
                <a:spcPts val="200"/>
              </a:spcBef>
              <a:buFontTx/>
              <a:buChar char="•"/>
            </a:pPr>
            <a:r>
              <a:rPr lang="en-US" sz="1900" smtClean="0">
                <a:latin typeface="Arial" charset="0"/>
                <a:ea typeface="ＭＳ Ｐゴシック" pitchFamily="34" charset="-128"/>
                <a:cs typeface="Arial" charset="0"/>
              </a:rPr>
              <a:t>Complement </a:t>
            </a:r>
            <a:r>
              <a:rPr lang="en-US" sz="1900" smtClean="0">
                <a:solidFill>
                  <a:srgbClr val="777777"/>
                </a:solidFill>
                <a:latin typeface="Arial" charset="0"/>
                <a:ea typeface="ＭＳ Ｐゴシック" pitchFamily="34" charset="-128"/>
                <a:cs typeface="Arial" charset="0"/>
              </a:rPr>
              <a:t>(low serum complement levels may be present in mixed cryoglobulinemia, urticarial vasculitis and lupus)</a:t>
            </a:r>
          </a:p>
          <a:p>
            <a:pPr marL="858838" lvl="1" indent="-290513">
              <a:spcBef>
                <a:spcPts val="200"/>
              </a:spcBef>
              <a:buFontTx/>
              <a:buChar char="•"/>
            </a:pPr>
            <a:r>
              <a:rPr lang="en-US" sz="1900" smtClean="0">
                <a:latin typeface="Arial" charset="0"/>
                <a:ea typeface="ＭＳ Ｐゴシック" pitchFamily="34" charset="-128"/>
                <a:cs typeface="Arial" charset="0"/>
              </a:rPr>
              <a:t>Urinalysis </a:t>
            </a:r>
            <a:r>
              <a:rPr lang="en-US" sz="1900" smtClean="0">
                <a:solidFill>
                  <a:srgbClr val="777777"/>
                </a:solidFill>
                <a:latin typeface="Arial" charset="0"/>
                <a:ea typeface="ＭＳ Ｐゴシック" pitchFamily="34" charset="-128"/>
                <a:cs typeface="Arial" charset="0"/>
              </a:rPr>
              <a:t>(helps detect renal involvement) </a:t>
            </a:r>
          </a:p>
          <a:p>
            <a:pPr marL="346075" indent="-346075">
              <a:spcBef>
                <a:spcPts val="200"/>
              </a:spcBef>
              <a:buFont typeface="Wingdings" pitchFamily="2" charset="2"/>
              <a:buChar char="§"/>
            </a:pPr>
            <a:r>
              <a:rPr lang="en-US" sz="2200" smtClean="0">
                <a:latin typeface="Arial" charset="0"/>
                <a:ea typeface="ＭＳ Ｐゴシック" pitchFamily="34" charset="-128"/>
                <a:cs typeface="Arial" charset="0"/>
              </a:rPr>
              <a:t>Also consider ordering cryoglobulins, an HIV test, HBV and HCV serology, occult stool samples, an ASO titer and streptococcal throat culture </a:t>
            </a:r>
          </a:p>
        </p:txBody>
      </p:sp>
      <p:sp>
        <p:nvSpPr>
          <p:cNvPr id="3789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DF0E1B-AB5F-475B-94F8-DD1A01DEB181}" type="slidenum">
              <a:rPr lang="en-US"/>
              <a:pPr eaLnBrk="1" hangingPunct="1"/>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87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87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987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98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p:cNvSpPr>
          <p:nvPr>
            <p:ph type="ctrTitle"/>
          </p:nvPr>
        </p:nvSpPr>
        <p:spPr/>
        <p:txBody>
          <a:bodyPr/>
          <a:lstStyle/>
          <a:p>
            <a:r>
              <a:rPr lang="en-US" sz="6000" smtClean="0">
                <a:solidFill>
                  <a:schemeClr val="tx1"/>
                </a:solidFill>
                <a:latin typeface="Arial" charset="0"/>
                <a:ea typeface="ＭＳ Ｐゴシック" pitchFamily="34" charset="-128"/>
                <a:cs typeface="Arial" charset="0"/>
              </a:rPr>
              <a:t>Case Three</a:t>
            </a:r>
          </a:p>
        </p:txBody>
      </p:sp>
      <p:sp>
        <p:nvSpPr>
          <p:cNvPr id="86018" name="Rectangle 5"/>
          <p:cNvSpPr>
            <a:spLocks noGrp="1"/>
          </p:cNvSpPr>
          <p:nvPr>
            <p:ph type="subTitle" idx="1"/>
          </p:nvPr>
        </p:nvSpPr>
        <p:spPr/>
        <p:txBody>
          <a:bodyPr rtlCol="0">
            <a:normAutofit/>
          </a:bodyPr>
          <a:lstStyle/>
          <a:p>
            <a:pPr fontAlgn="auto">
              <a:spcAft>
                <a:spcPts val="0"/>
              </a:spcAft>
              <a:buFont typeface="Arial" pitchFamily="34" charset="0"/>
              <a:buNone/>
              <a:defRPr/>
            </a:pPr>
            <a:r>
              <a:rPr lang="en-US" smtClean="0">
                <a:ea typeface="ＭＳ Ｐゴシック" pitchFamily="34" charset="-128"/>
              </a:rPr>
              <a:t>Jenny Miller</a:t>
            </a:r>
          </a:p>
        </p:txBody>
      </p:sp>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4B1EDA-A258-4EB9-9370-FBF3721AD1D6}" type="slidenum">
              <a:rPr lang="en-US"/>
              <a:pPr eaLnBrk="1" hangingPunct="1"/>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smtClean="0">
                <a:latin typeface="Arial" charset="0"/>
                <a:ea typeface="ＭＳ Ｐゴシック" pitchFamily="34" charset="-128"/>
                <a:cs typeface="Arial" charset="0"/>
              </a:rPr>
              <a:t>Case Three: History</a:t>
            </a:r>
          </a:p>
        </p:txBody>
      </p:sp>
      <p:sp>
        <p:nvSpPr>
          <p:cNvPr id="39939" name="Rectangle 3"/>
          <p:cNvSpPr>
            <a:spLocks noGrp="1"/>
          </p:cNvSpPr>
          <p:nvPr>
            <p:ph type="body" idx="1"/>
          </p:nvPr>
        </p:nvSpPr>
        <p:spPr>
          <a:xfrm>
            <a:off x="152400" y="1524000"/>
            <a:ext cx="8686800" cy="4648200"/>
          </a:xfrm>
        </p:spPr>
        <p:txBody>
          <a:bodyPr/>
          <a:lstStyle/>
          <a:p>
            <a:pPr>
              <a:spcBef>
                <a:spcPts val="200"/>
              </a:spcBef>
              <a:buFont typeface="Wingdings" pitchFamily="2" charset="2"/>
              <a:buChar char="§"/>
            </a:pPr>
            <a:r>
              <a:rPr lang="en-US" sz="2200" smtClean="0">
                <a:latin typeface="Arial" charset="0"/>
                <a:ea typeface="ＭＳ Ｐゴシック" pitchFamily="34" charset="-128"/>
                <a:cs typeface="Arial" charset="0"/>
              </a:rPr>
              <a:t>HPI: Jenny is a 9-year-old girl with a 4-day history of abdominal pain and rash on the lower extremities who was brought to the ER by her mother. Her mother reported that the rash appeared suddenly and was accompanied by joint pain of the knees and ankles and aching abdominal pain. Over 3 days the rash changed from red patches to more diffuse purple bumps.</a:t>
            </a:r>
          </a:p>
          <a:p>
            <a:pPr>
              <a:spcBef>
                <a:spcPts val="200"/>
              </a:spcBef>
              <a:buFont typeface="Wingdings" pitchFamily="2" charset="2"/>
              <a:buChar char="§"/>
            </a:pPr>
            <a:r>
              <a:rPr lang="en-US" sz="2200" smtClean="0">
                <a:latin typeface="Arial" charset="0"/>
                <a:ea typeface="ＭＳ Ｐゴシック" pitchFamily="34" charset="-128"/>
                <a:cs typeface="Arial" charset="0"/>
              </a:rPr>
              <a:t>PMH: normal birth history, no major illnesses or hospitalizations</a:t>
            </a:r>
          </a:p>
          <a:p>
            <a:pPr>
              <a:spcBef>
                <a:spcPts val="200"/>
              </a:spcBef>
              <a:buFont typeface="Wingdings" pitchFamily="2" charset="2"/>
              <a:buChar char="§"/>
            </a:pPr>
            <a:r>
              <a:rPr lang="en-US" sz="2200" smtClean="0">
                <a:latin typeface="Arial" charset="0"/>
                <a:ea typeface="ＭＳ Ｐゴシック" pitchFamily="34" charset="-128"/>
                <a:cs typeface="Arial" charset="0"/>
              </a:rPr>
              <a:t>Medications: none, up to date on vaccines</a:t>
            </a:r>
          </a:p>
          <a:p>
            <a:pPr>
              <a:spcBef>
                <a:spcPts val="200"/>
              </a:spcBef>
              <a:buFont typeface="Wingdings" pitchFamily="2" charset="2"/>
              <a:buChar char="§"/>
            </a:pPr>
            <a:r>
              <a:rPr lang="en-US" sz="2200" smtClean="0">
                <a:latin typeface="Arial" charset="0"/>
                <a:ea typeface="ＭＳ Ｐゴシック" pitchFamily="34" charset="-128"/>
                <a:cs typeface="Arial" charset="0"/>
              </a:rPr>
              <a:t>Allergies: none</a:t>
            </a:r>
          </a:p>
          <a:p>
            <a:pPr>
              <a:spcBef>
                <a:spcPts val="200"/>
              </a:spcBef>
              <a:buFont typeface="Wingdings" pitchFamily="2" charset="2"/>
              <a:buChar char="§"/>
            </a:pPr>
            <a:r>
              <a:rPr lang="en-US" sz="2200" smtClean="0">
                <a:latin typeface="Arial" charset="0"/>
                <a:ea typeface="ＭＳ Ｐゴシック" pitchFamily="34" charset="-128"/>
                <a:cs typeface="Arial" charset="0"/>
              </a:rPr>
              <a:t>Family history: no history of clotting or bleeding disorders</a:t>
            </a:r>
          </a:p>
          <a:p>
            <a:pPr>
              <a:spcBef>
                <a:spcPts val="200"/>
              </a:spcBef>
              <a:buFont typeface="Wingdings" pitchFamily="2" charset="2"/>
              <a:buChar char="§"/>
            </a:pPr>
            <a:r>
              <a:rPr lang="en-US" sz="2200" smtClean="0">
                <a:latin typeface="Arial" charset="0"/>
                <a:ea typeface="ＭＳ Ｐゴシック" pitchFamily="34" charset="-128"/>
                <a:cs typeface="Arial" charset="0"/>
              </a:rPr>
              <a:t>Social history: happy child when feeling well, attends school, takes ballet</a:t>
            </a:r>
          </a:p>
          <a:p>
            <a:pPr>
              <a:spcBef>
                <a:spcPts val="200"/>
              </a:spcBef>
              <a:buFont typeface="Wingdings" pitchFamily="2" charset="2"/>
              <a:buChar char="§"/>
            </a:pPr>
            <a:r>
              <a:rPr lang="en-US" sz="2200" smtClean="0">
                <a:latin typeface="Arial" charset="0"/>
                <a:ea typeface="ＭＳ Ｐゴシック" pitchFamily="34" charset="-128"/>
                <a:cs typeface="Arial" charset="0"/>
              </a:rPr>
              <a:t>ROS: cough and runny nose a few weeks ago</a:t>
            </a:r>
          </a:p>
          <a:p>
            <a:pPr>
              <a:lnSpc>
                <a:spcPct val="80000"/>
              </a:lnSpc>
            </a:pPr>
            <a:endParaRPr lang="en-US" sz="2200" smtClean="0">
              <a:latin typeface="Arial" charset="0"/>
              <a:ea typeface="ＭＳ Ｐゴシック" pitchFamily="34" charset="-128"/>
              <a:cs typeface="Arial" charset="0"/>
            </a:endParaRPr>
          </a:p>
        </p:txBody>
      </p:sp>
      <p:sp>
        <p:nvSpPr>
          <p:cNvPr id="399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D0CA5C-3EEB-4C90-94D2-29ADD7E34C35}" type="slidenum">
              <a:rPr lang="en-US"/>
              <a:pPr eaLnBrk="1" hangingPunct="1"/>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p:cNvSpPr>
          <p:nvPr>
            <p:ph type="title"/>
          </p:nvPr>
        </p:nvSpPr>
        <p:spPr/>
        <p:txBody>
          <a:bodyPr/>
          <a:lstStyle/>
          <a:p>
            <a:r>
              <a:rPr lang="en-US" smtClean="0">
                <a:latin typeface="Arial" charset="0"/>
                <a:ea typeface="ＭＳ Ｐゴシック" pitchFamily="34" charset="-128"/>
                <a:cs typeface="Arial" charset="0"/>
              </a:rPr>
              <a:t>Case Three: Skin Exam</a:t>
            </a:r>
          </a:p>
        </p:txBody>
      </p:sp>
      <p:sp>
        <p:nvSpPr>
          <p:cNvPr id="40963" name="Rectangle 6"/>
          <p:cNvSpPr>
            <a:spLocks noGrp="1"/>
          </p:cNvSpPr>
          <p:nvPr>
            <p:ph sz="quarter" idx="2"/>
          </p:nvPr>
        </p:nvSpPr>
        <p:spPr>
          <a:xfrm>
            <a:off x="228600" y="1524000"/>
            <a:ext cx="5638800" cy="2019300"/>
          </a:xfrm>
        </p:spPr>
        <p:txBody>
          <a:bodyPr/>
          <a:lstStyle/>
          <a:p>
            <a:pPr>
              <a:buFont typeface="Wingdings" pitchFamily="2" charset="2"/>
              <a:buChar char="§"/>
            </a:pPr>
            <a:r>
              <a:rPr lang="en-US" sz="2400" smtClean="0">
                <a:latin typeface="Arial" charset="0"/>
                <a:ea typeface="ＭＳ Ｐゴシック" pitchFamily="34" charset="-128"/>
                <a:cs typeface="Arial" charset="0"/>
              </a:rPr>
              <a:t>Non-blanching erythematous macules and papules on both legs and feet (sparing the trunk, upper extremities and face); diffuse petechiae</a:t>
            </a:r>
          </a:p>
        </p:txBody>
      </p:sp>
      <p:pic>
        <p:nvPicPr>
          <p:cNvPr id="40964" name="Picture 8" descr="CaseThree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r="13910" b="12823"/>
          <a:stretch>
            <a:fillRect/>
          </a:stretch>
        </p:blipFill>
        <p:spPr>
          <a:xfrm>
            <a:off x="6078538" y="1620838"/>
            <a:ext cx="2760662" cy="4398962"/>
          </a:xfrm>
        </p:spPr>
      </p:pic>
      <p:pic>
        <p:nvPicPr>
          <p:cNvPr id="40965" name="Picture 9" descr="CaseThree3"/>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r="2299" b="12711"/>
          <a:stretch>
            <a:fillRect/>
          </a:stretch>
        </p:blipFill>
        <p:spPr>
          <a:xfrm>
            <a:off x="1447800" y="3276600"/>
            <a:ext cx="3011488" cy="2597150"/>
          </a:xfrm>
        </p:spPr>
      </p:pic>
      <p:sp>
        <p:nvSpPr>
          <p:cNvPr id="4096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5B9647-36DF-4AEA-956B-7ACE03011D52}"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smtClean="0">
                <a:latin typeface="Arial" charset="0"/>
                <a:ea typeface="ＭＳ Ｐゴシック" pitchFamily="34" charset="-128"/>
                <a:cs typeface="Arial" charset="0"/>
              </a:rPr>
              <a:t>Case Three, Question 1</a:t>
            </a:r>
          </a:p>
        </p:txBody>
      </p:sp>
      <p:sp>
        <p:nvSpPr>
          <p:cNvPr id="87042" name="Rectangle 3"/>
          <p:cNvSpPr>
            <a:spLocks noGrp="1"/>
          </p:cNvSpPr>
          <p:nvPr>
            <p:ph type="body" idx="1"/>
          </p:nvPr>
        </p:nvSpPr>
        <p:spPr>
          <a:xfrm>
            <a:off x="457200" y="1676400"/>
            <a:ext cx="8153400" cy="4191000"/>
          </a:xfrm>
        </p:spPr>
        <p:txBody>
          <a:bodyPr rtlCol="0">
            <a:normAutofit/>
          </a:bodyPr>
          <a:lstStyle/>
          <a:p>
            <a:pPr marL="454025" indent="-454025" fontAlgn="auto">
              <a:spcAft>
                <a:spcPts val="0"/>
              </a:spcAft>
              <a:buFont typeface="Wingdings" charset="0"/>
              <a:buChar char="§"/>
              <a:defRPr/>
            </a:pPr>
            <a:r>
              <a:rPr lang="en-US" dirty="0">
                <a:latin typeface="Arial" charset="0"/>
                <a:ea typeface="ＭＳ Ｐゴシック" charset="0"/>
                <a:cs typeface="ＭＳ Ｐゴシック" charset="0"/>
              </a:rPr>
              <a:t>In this clinical context, what test will establish the diagnosis?</a:t>
            </a:r>
          </a:p>
          <a:p>
            <a:pPr marL="1203325" lvl="1" indent="-520700" fontAlgn="auto">
              <a:spcAft>
                <a:spcPts val="0"/>
              </a:spcAft>
              <a:buFont typeface="Arial" charset="0"/>
              <a:buAutoNum type="alphaLcPeriod"/>
              <a:defRPr/>
            </a:pPr>
            <a:r>
              <a:rPr lang="en-US" dirty="0">
                <a:latin typeface="Arial" charset="0"/>
                <a:ea typeface="ＭＳ Ｐゴシック" charset="0"/>
              </a:rPr>
              <a:t>CBC</a:t>
            </a:r>
          </a:p>
          <a:p>
            <a:pPr marL="1203325" lvl="1" indent="-520700" fontAlgn="auto">
              <a:spcAft>
                <a:spcPts val="0"/>
              </a:spcAft>
              <a:buFont typeface="Wingdings" charset="0"/>
              <a:buAutoNum type="alphaLcPeriod"/>
              <a:defRPr/>
            </a:pPr>
            <a:r>
              <a:rPr lang="en-US" dirty="0">
                <a:latin typeface="Arial" charset="0"/>
                <a:ea typeface="ＭＳ Ｐゴシック" charset="0"/>
              </a:rPr>
              <a:t>ESR</a:t>
            </a:r>
          </a:p>
          <a:p>
            <a:pPr marL="1203325" lvl="1" indent="-520700" fontAlgn="auto">
              <a:spcAft>
                <a:spcPts val="0"/>
              </a:spcAft>
              <a:buFont typeface="Arial" charset="0"/>
              <a:buAutoNum type="alphaLcPeriod"/>
              <a:defRPr/>
            </a:pPr>
            <a:r>
              <a:rPr lang="en-US" dirty="0">
                <a:latin typeface="Arial" charset="0"/>
                <a:ea typeface="ＭＳ Ｐゴシック" charset="0"/>
              </a:rPr>
              <a:t>HIV test</a:t>
            </a:r>
          </a:p>
          <a:p>
            <a:pPr marL="1203325" lvl="1" indent="-520700" fontAlgn="auto">
              <a:spcAft>
                <a:spcPts val="0"/>
              </a:spcAft>
              <a:buFont typeface="Wingdings" charset="0"/>
              <a:buAutoNum type="alphaLcPeriod"/>
              <a:defRPr/>
            </a:pPr>
            <a:r>
              <a:rPr lang="en-US" dirty="0">
                <a:latin typeface="Arial" charset="0"/>
                <a:ea typeface="ＭＳ Ｐゴシック" charset="0"/>
              </a:rPr>
              <a:t>Skin biopsy </a:t>
            </a:r>
            <a:endParaRPr lang="en-US" dirty="0" smtClean="0">
              <a:latin typeface="Arial" charset="0"/>
              <a:ea typeface="ＭＳ Ｐゴシック" charset="0"/>
            </a:endParaRPr>
          </a:p>
          <a:p>
            <a:pPr marL="1203325" lvl="1" indent="-520700" fontAlgn="auto">
              <a:spcAft>
                <a:spcPts val="0"/>
              </a:spcAft>
              <a:buFont typeface="Wingdings" charset="0"/>
              <a:buAutoNum type="alphaLcPeriod"/>
              <a:defRPr/>
            </a:pPr>
            <a:r>
              <a:rPr lang="en-US" dirty="0" smtClean="0">
                <a:latin typeface="Arial" charset="0"/>
                <a:ea typeface="ＭＳ Ｐゴシック" charset="0"/>
              </a:rPr>
              <a:t>Urinalysis</a:t>
            </a:r>
            <a:endParaRPr lang="en-US" dirty="0">
              <a:latin typeface="Arial" charset="0"/>
              <a:ea typeface="ＭＳ Ｐゴシック" charset="0"/>
            </a:endParaRPr>
          </a:p>
          <a:p>
            <a:pPr marL="396875" indent="-396875" fontAlgn="auto">
              <a:spcAft>
                <a:spcPts val="0"/>
              </a:spcAft>
              <a:defRPr/>
            </a:pPr>
            <a:endParaRPr lang="en-US" sz="2400" dirty="0">
              <a:latin typeface="Arial" charset="0"/>
              <a:ea typeface="ＭＳ Ｐゴシック" charset="0"/>
              <a:cs typeface="ＭＳ Ｐゴシック" charset="0"/>
            </a:endParaRPr>
          </a:p>
        </p:txBody>
      </p:sp>
      <p:sp>
        <p:nvSpPr>
          <p:cNvPr id="4198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FBB200-1DDE-4CD4-809B-68912BAB7B00}" type="slidenum">
              <a:rPr lang="en-US"/>
              <a:pPr eaLnBrk="1" hangingPunct="1"/>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en-US" smtClean="0">
                <a:latin typeface="Arial" charset="0"/>
                <a:ea typeface="ＭＳ Ｐゴシック" pitchFamily="34" charset="-128"/>
                <a:cs typeface="Arial" charset="0"/>
              </a:rPr>
              <a:t>Case Three, Question 1</a:t>
            </a:r>
          </a:p>
        </p:txBody>
      </p:sp>
      <p:sp>
        <p:nvSpPr>
          <p:cNvPr id="88067" name="Rectangle 3"/>
          <p:cNvSpPr>
            <a:spLocks noGrp="1"/>
          </p:cNvSpPr>
          <p:nvPr>
            <p:ph type="body" idx="1"/>
          </p:nvPr>
        </p:nvSpPr>
        <p:spPr>
          <a:xfrm>
            <a:off x="304800" y="1600200"/>
            <a:ext cx="8610600" cy="4419600"/>
          </a:xfrm>
        </p:spPr>
        <p:txBody>
          <a:bodyPr rtlCol="0">
            <a:normAutofit/>
          </a:bodyPr>
          <a:lstStyle/>
          <a:p>
            <a:pPr fontAlgn="auto">
              <a:spcBef>
                <a:spcPts val="300"/>
              </a:spcBef>
              <a:spcAft>
                <a:spcPts val="0"/>
              </a:spcAft>
              <a:buFont typeface="Wingdings" pitchFamily="-109" charset="2"/>
              <a:buNone/>
              <a:defRPr/>
            </a:pPr>
            <a:r>
              <a:rPr lang="en-US" b="1" dirty="0" smtClean="0">
                <a:solidFill>
                  <a:srgbClr val="C00000"/>
                </a:solidFill>
                <a:latin typeface="Arial" charset="0"/>
                <a:ea typeface="ＭＳ Ｐゴシック" pitchFamily="-109" charset="-128"/>
              </a:rPr>
              <a:t>Answer: d</a:t>
            </a:r>
          </a:p>
          <a:p>
            <a:pPr marL="454025" indent="-454025" fontAlgn="auto">
              <a:spcBef>
                <a:spcPts val="300"/>
              </a:spcBef>
              <a:spcAft>
                <a:spcPts val="0"/>
              </a:spcAft>
              <a:buFont typeface="Wingdings" pitchFamily="-109" charset="2"/>
              <a:buChar char="§"/>
              <a:defRPr/>
            </a:pPr>
            <a:r>
              <a:rPr lang="en-US" dirty="0" smtClean="0">
                <a:latin typeface="Arial" charset="0"/>
                <a:ea typeface="ＭＳ Ｐゴシック" pitchFamily="-109" charset="-128"/>
              </a:rPr>
              <a:t>In this clinical context, what test will establish the diagnosis?</a:t>
            </a:r>
          </a:p>
          <a:p>
            <a:pPr marL="1203325" lvl="1" indent="-522288" fontAlgn="auto">
              <a:spcBef>
                <a:spcPts val="300"/>
              </a:spcBef>
              <a:spcAft>
                <a:spcPts val="0"/>
              </a:spcAft>
              <a:buFont typeface="Arial" charset="0"/>
              <a:buAutoNum type="alphaLcPeriod"/>
              <a:defRPr/>
            </a:pPr>
            <a:r>
              <a:rPr lang="en-US" dirty="0" smtClean="0">
                <a:latin typeface="Arial" charset="0"/>
                <a:ea typeface="ＭＳ Ｐゴシック" pitchFamily="-109" charset="-128"/>
              </a:rPr>
              <a:t>CBC</a:t>
            </a:r>
          </a:p>
          <a:p>
            <a:pPr marL="1203325" lvl="1" indent="-522288" fontAlgn="auto">
              <a:spcBef>
                <a:spcPts val="300"/>
              </a:spcBef>
              <a:spcAft>
                <a:spcPts val="0"/>
              </a:spcAft>
              <a:buFont typeface="Wingdings" pitchFamily="-109" charset="2"/>
              <a:buAutoNum type="alphaLcPeriod"/>
              <a:defRPr/>
            </a:pPr>
            <a:r>
              <a:rPr lang="en-US" dirty="0" smtClean="0">
                <a:latin typeface="Arial" charset="0"/>
                <a:ea typeface="ＭＳ Ｐゴシック" pitchFamily="-109" charset="-128"/>
              </a:rPr>
              <a:t>ESR</a:t>
            </a:r>
          </a:p>
          <a:p>
            <a:pPr marL="1203325" lvl="1" indent="-522288" fontAlgn="auto">
              <a:spcBef>
                <a:spcPts val="300"/>
              </a:spcBef>
              <a:spcAft>
                <a:spcPts val="0"/>
              </a:spcAft>
              <a:buFont typeface="Arial" charset="0"/>
              <a:buAutoNum type="alphaLcPeriod"/>
              <a:defRPr/>
            </a:pPr>
            <a:r>
              <a:rPr lang="en-US" dirty="0" smtClean="0">
                <a:latin typeface="Arial" charset="0"/>
                <a:ea typeface="ＭＳ Ｐゴシック" pitchFamily="-109" charset="-128"/>
              </a:rPr>
              <a:t>HIV test</a:t>
            </a:r>
          </a:p>
          <a:p>
            <a:pPr marL="1203325" lvl="1" indent="-522288" fontAlgn="auto">
              <a:spcBef>
                <a:spcPts val="300"/>
              </a:spcBef>
              <a:spcAft>
                <a:spcPts val="0"/>
              </a:spcAft>
              <a:buFont typeface="Wingdings" pitchFamily="-109" charset="2"/>
              <a:buAutoNum type="alphaLcPeriod"/>
              <a:defRPr/>
            </a:pPr>
            <a:r>
              <a:rPr lang="en-US" b="1" dirty="0" smtClean="0">
                <a:solidFill>
                  <a:srgbClr val="C00000"/>
                </a:solidFill>
                <a:latin typeface="Arial" charset="0"/>
                <a:ea typeface="ＭＳ Ｐゴシック" pitchFamily="-109" charset="-128"/>
              </a:rPr>
              <a:t>Skin biopsy </a:t>
            </a:r>
            <a:r>
              <a:rPr lang="en-US" dirty="0" smtClean="0">
                <a:solidFill>
                  <a:srgbClr val="777777"/>
                </a:solidFill>
                <a:latin typeface="Arial" charset="0"/>
                <a:ea typeface="ＭＳ Ｐゴシック" pitchFamily="-109" charset="-128"/>
              </a:rPr>
              <a:t>(for routine microscopy and direct immunofluorescence)</a:t>
            </a:r>
          </a:p>
          <a:p>
            <a:pPr marL="1203325" lvl="1" indent="-522288" fontAlgn="auto">
              <a:spcBef>
                <a:spcPts val="300"/>
              </a:spcBef>
              <a:spcAft>
                <a:spcPts val="0"/>
              </a:spcAft>
              <a:buFont typeface="Wingdings" pitchFamily="-109" charset="2"/>
              <a:buAutoNum type="alphaLcPeriod"/>
              <a:defRPr/>
            </a:pPr>
            <a:r>
              <a:rPr lang="en-US" dirty="0" smtClean="0">
                <a:latin typeface="Arial" charset="0"/>
                <a:ea typeface="ＭＳ Ｐゴシック" pitchFamily="-109" charset="-128"/>
              </a:rPr>
              <a:t>Urinalysis</a:t>
            </a:r>
          </a:p>
        </p:txBody>
      </p:sp>
      <p:sp>
        <p:nvSpPr>
          <p:cNvPr id="4301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1EBD46-3256-48CE-8A2F-D58CD3FC8942}" type="slidenum">
              <a:rPr lang="en-US"/>
              <a:pPr eaLnBrk="1" hangingPunct="1"/>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latin typeface="Arial" charset="0"/>
                <a:ea typeface="ＭＳ Ｐゴシック" pitchFamily="34" charset="-128"/>
                <a:cs typeface="Arial" charset="0"/>
              </a:rPr>
              <a:t>Case Three: Skin Biopsy</a:t>
            </a:r>
          </a:p>
        </p:txBody>
      </p:sp>
      <p:sp>
        <p:nvSpPr>
          <p:cNvPr id="44035" name="Rectangle 3"/>
          <p:cNvSpPr>
            <a:spLocks noGrp="1"/>
          </p:cNvSpPr>
          <p:nvPr>
            <p:ph type="body" idx="1"/>
          </p:nvPr>
        </p:nvSpPr>
        <p:spPr>
          <a:xfrm>
            <a:off x="381000" y="1600200"/>
            <a:ext cx="8458200" cy="4191000"/>
          </a:xfrm>
        </p:spPr>
        <p:txBody>
          <a:bodyPr/>
          <a:lstStyle/>
          <a:p>
            <a:pPr marL="457200" indent="-457200">
              <a:spcBef>
                <a:spcPts val="1000"/>
              </a:spcBef>
              <a:buFont typeface="Wingdings" pitchFamily="2" charset="2"/>
              <a:buChar char="§"/>
            </a:pPr>
            <a:r>
              <a:rPr lang="en-US" sz="2800" smtClean="0">
                <a:latin typeface="Arial" charset="0"/>
                <a:ea typeface="ＭＳ Ｐゴシック" pitchFamily="34" charset="-128"/>
                <a:cs typeface="Arial" charset="0"/>
              </a:rPr>
              <a:t>A skin biopsy obtained from a new purpuric lesion reveals a leukocytoclastic vasculitis of the small dermal blood vessels</a:t>
            </a:r>
          </a:p>
          <a:p>
            <a:pPr marL="457200" indent="-457200">
              <a:spcBef>
                <a:spcPts val="1000"/>
              </a:spcBef>
              <a:buFont typeface="Wingdings" pitchFamily="2" charset="2"/>
              <a:buChar char="§"/>
            </a:pPr>
            <a:r>
              <a:rPr lang="en-US" sz="2800" smtClean="0">
                <a:latin typeface="Arial" charset="0"/>
                <a:ea typeface="ＭＳ Ｐゴシック" pitchFamily="34" charset="-128"/>
                <a:cs typeface="Arial" charset="0"/>
              </a:rPr>
              <a:t>Direct immunofluorescence demonstrates perivascular IgA, C3 and fibrin deposits</a:t>
            </a:r>
          </a:p>
          <a:p>
            <a:pPr marL="457200" indent="-457200">
              <a:spcBef>
                <a:spcPts val="1000"/>
              </a:spcBef>
              <a:buFont typeface="Wingdings" pitchFamily="2" charset="2"/>
              <a:buChar char="§"/>
            </a:pPr>
            <a:r>
              <a:rPr lang="en-US" sz="2800" smtClean="0">
                <a:latin typeface="Arial" charset="0"/>
                <a:ea typeface="ＭＳ Ｐゴシック" pitchFamily="34" charset="-128"/>
                <a:cs typeface="Arial" charset="0"/>
              </a:rPr>
              <a:t>A skin biopsy is often necessary to establish the diagnosis of vasculitis</a:t>
            </a:r>
          </a:p>
          <a:p>
            <a:pPr marL="457200" indent="-457200">
              <a:spcBef>
                <a:spcPts val="1000"/>
              </a:spcBef>
              <a:buFont typeface="Wingdings" pitchFamily="2" charset="2"/>
              <a:buChar char="§"/>
            </a:pPr>
            <a:r>
              <a:rPr lang="en-US" sz="2800" smtClean="0">
                <a:latin typeface="Arial" charset="0"/>
                <a:ea typeface="ＭＳ Ｐゴシック" pitchFamily="34" charset="-128"/>
                <a:cs typeface="Arial" charset="0"/>
              </a:rPr>
              <a:t>Click </a:t>
            </a:r>
            <a:r>
              <a:rPr lang="en-US" sz="2800" smtClean="0">
                <a:latin typeface="Arial" charset="0"/>
                <a:ea typeface="ＭＳ Ｐゴシック" pitchFamily="34" charset="-128"/>
                <a:cs typeface="Arial" charset="0"/>
                <a:hlinkClick r:id="rId3"/>
              </a:rPr>
              <a:t>here</a:t>
            </a:r>
            <a:r>
              <a:rPr lang="en-US" sz="2800" smtClean="0">
                <a:latin typeface="Arial" charset="0"/>
                <a:ea typeface="ＭＳ Ｐゴシック" pitchFamily="34" charset="-128"/>
                <a:cs typeface="Arial" charset="0"/>
              </a:rPr>
              <a:t> to watch a video on how to perform a punch biopsy</a:t>
            </a:r>
          </a:p>
          <a:p>
            <a:pPr marL="457200" indent="-457200"/>
            <a:endParaRPr lang="en-US" smtClean="0">
              <a:latin typeface="Arial" charset="0"/>
              <a:ea typeface="ＭＳ Ｐゴシック" pitchFamily="34" charset="-128"/>
              <a:cs typeface="Arial" charset="0"/>
            </a:endParaRP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755483-BF15-420D-91E4-A1B21E6C289C}" type="slidenum">
              <a:rPr lang="en-US"/>
              <a:pPr eaLnBrk="1" hangingPunct="1"/>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smtClean="0">
                <a:latin typeface="Arial" charset="0"/>
                <a:ea typeface="ＭＳ Ｐゴシック" pitchFamily="34" charset="-128"/>
                <a:cs typeface="Arial" charset="0"/>
              </a:rPr>
              <a:t>Case Three, Question 2</a:t>
            </a:r>
          </a:p>
        </p:txBody>
      </p:sp>
      <p:sp>
        <p:nvSpPr>
          <p:cNvPr id="45059" name="Rectangle 3"/>
          <p:cNvSpPr>
            <a:spLocks noGrp="1"/>
          </p:cNvSpPr>
          <p:nvPr>
            <p:ph type="body" idx="1"/>
          </p:nvPr>
        </p:nvSpPr>
        <p:spPr/>
        <p:txBody>
          <a:bodyPr/>
          <a:lstStyle/>
          <a:p>
            <a:pPr marL="457200" indent="-457200">
              <a:buFont typeface="Wingdings" pitchFamily="2" charset="2"/>
              <a:buChar char="§"/>
            </a:pPr>
            <a:r>
              <a:rPr lang="en-US" smtClean="0">
                <a:latin typeface="Arial" charset="0"/>
                <a:ea typeface="ＭＳ Ｐゴシック" pitchFamily="34" charset="-128"/>
                <a:cs typeface="Arial" charset="0"/>
              </a:rPr>
              <a:t>What is the most likely diagnosis?</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Disseminated intravascular coagulation</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Henoch-Schönlein Purpura</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Idiopathic thrombocytopenic purpura</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Sepsis</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Urticaria</a:t>
            </a:r>
          </a:p>
          <a:p>
            <a:pPr marL="457200" indent="-457200"/>
            <a:endParaRPr lang="en-US" smtClean="0">
              <a:latin typeface="Arial" charset="0"/>
              <a:ea typeface="ＭＳ Ｐゴシック" pitchFamily="34" charset="-128"/>
              <a:cs typeface="Arial" charset="0"/>
            </a:endParaRPr>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2AE0F-C615-434B-AC39-CC72572D6786}" type="slidenum">
              <a:rPr lang="en-US"/>
              <a:pPr eaLnBrk="1" hangingPunct="1"/>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smtClean="0">
                <a:latin typeface="Arial" charset="0"/>
                <a:ea typeface="ＭＳ Ｐゴシック" pitchFamily="34" charset="-128"/>
                <a:cs typeface="Arial" charset="0"/>
              </a:rPr>
              <a:t>Case Three, Question 2</a:t>
            </a:r>
          </a:p>
        </p:txBody>
      </p:sp>
      <p:sp>
        <p:nvSpPr>
          <p:cNvPr id="46083" name="Rectangle 3"/>
          <p:cNvSpPr>
            <a:spLocks noGrp="1"/>
          </p:cNvSpPr>
          <p:nvPr>
            <p:ph type="body" idx="1"/>
          </p:nvPr>
        </p:nvSpPr>
        <p:spPr/>
        <p:txBody>
          <a:bodyPr/>
          <a:lstStyle/>
          <a:p>
            <a:pPr>
              <a:buFont typeface="Wingdings" pitchFamily="2" charset="2"/>
              <a:buNone/>
            </a:pPr>
            <a:r>
              <a:rPr lang="en-US" b="1" smtClean="0">
                <a:solidFill>
                  <a:srgbClr val="C00000"/>
                </a:solidFill>
                <a:latin typeface="Arial" charset="0"/>
                <a:ea typeface="ＭＳ Ｐゴシック" pitchFamily="34" charset="-128"/>
                <a:cs typeface="Arial" charset="0"/>
              </a:rPr>
              <a:t>Answer: b</a:t>
            </a:r>
          </a:p>
          <a:p>
            <a:pPr>
              <a:buFont typeface="Wingdings" pitchFamily="2" charset="2"/>
              <a:buChar char="§"/>
            </a:pPr>
            <a:r>
              <a:rPr lang="en-US" smtClean="0">
                <a:latin typeface="Arial" charset="0"/>
                <a:ea typeface="ＭＳ Ｐゴシック" pitchFamily="34" charset="-128"/>
                <a:cs typeface="Arial" charset="0"/>
              </a:rPr>
              <a:t>What is the most likely diagnosis?</a:t>
            </a:r>
          </a:p>
          <a:p>
            <a:pPr marL="1257300" lvl="1" indent="-508000">
              <a:buFont typeface="Wingdings" pitchFamily="2" charset="2"/>
              <a:buAutoNum type="alphaLcPeriod"/>
            </a:pPr>
            <a:r>
              <a:rPr lang="en-US" smtClean="0">
                <a:latin typeface="Arial" charset="0"/>
                <a:ea typeface="ＭＳ Ｐゴシック" pitchFamily="34" charset="-128"/>
                <a:cs typeface="Arial" charset="0"/>
              </a:rPr>
              <a:t>Disseminated intravascular coagulation</a:t>
            </a:r>
          </a:p>
          <a:p>
            <a:pPr marL="1257300" lvl="1" indent="-508000">
              <a:buFont typeface="Wingdings" pitchFamily="2" charset="2"/>
              <a:buAutoNum type="alphaLcPeriod"/>
            </a:pPr>
            <a:r>
              <a:rPr lang="en-US" b="1" smtClean="0">
                <a:solidFill>
                  <a:srgbClr val="C00000"/>
                </a:solidFill>
                <a:latin typeface="Arial" charset="0"/>
                <a:ea typeface="ＭＳ Ｐゴシック" pitchFamily="34" charset="-128"/>
                <a:cs typeface="Arial" charset="0"/>
              </a:rPr>
              <a:t>Henoch-Schönlein Purpura</a:t>
            </a:r>
          </a:p>
          <a:p>
            <a:pPr marL="1257300" lvl="1" indent="-508000">
              <a:buFont typeface="Wingdings" pitchFamily="2" charset="2"/>
              <a:buAutoNum type="alphaLcPeriod"/>
            </a:pPr>
            <a:r>
              <a:rPr lang="en-US" smtClean="0">
                <a:latin typeface="Arial" charset="0"/>
                <a:ea typeface="ＭＳ Ｐゴシック" pitchFamily="34" charset="-128"/>
                <a:cs typeface="Arial" charset="0"/>
              </a:rPr>
              <a:t>Idiopathic thrombocytopenic purpura</a:t>
            </a:r>
          </a:p>
          <a:p>
            <a:pPr marL="1257300" lvl="1" indent="-508000">
              <a:buFont typeface="Wingdings" pitchFamily="2" charset="2"/>
              <a:buAutoNum type="alphaLcPeriod"/>
            </a:pPr>
            <a:r>
              <a:rPr lang="en-US" smtClean="0">
                <a:latin typeface="Arial" charset="0"/>
                <a:ea typeface="ＭＳ Ｐゴシック" pitchFamily="34" charset="-128"/>
                <a:cs typeface="Arial" charset="0"/>
              </a:rPr>
              <a:t>Sepsis</a:t>
            </a:r>
          </a:p>
          <a:p>
            <a:pPr marL="1257300" lvl="1" indent="-508000">
              <a:buFont typeface="Wingdings" pitchFamily="2" charset="2"/>
              <a:buAutoNum type="alphaLcPeriod"/>
            </a:pPr>
            <a:r>
              <a:rPr lang="en-US" smtClean="0">
                <a:latin typeface="Arial" charset="0"/>
                <a:ea typeface="ＭＳ Ｐゴシック" pitchFamily="34" charset="-128"/>
                <a:cs typeface="Arial" charset="0"/>
              </a:rPr>
              <a:t>Urticaria</a:t>
            </a:r>
          </a:p>
          <a:p>
            <a:endParaRPr lang="en-US" smtClean="0">
              <a:latin typeface="Arial" charset="0"/>
              <a:ea typeface="ＭＳ Ｐゴシック" pitchFamily="34" charset="-128"/>
              <a:cs typeface="Arial" charset="0"/>
            </a:endParaRPr>
          </a:p>
        </p:txBody>
      </p:sp>
      <p:sp>
        <p:nvSpPr>
          <p:cNvPr id="4608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10F70C-4B98-44FB-BF96-3FBF50EE2766}" type="slidenum">
              <a:rPr lang="en-US"/>
              <a:pPr eaLnBrk="1" hangingPunct="1"/>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smtClean="0">
                <a:latin typeface="Arial" charset="0"/>
                <a:ea typeface="ＭＳ Ｐゴシック" pitchFamily="34" charset="-128"/>
                <a:cs typeface="Arial" charset="0"/>
              </a:rPr>
              <a:t>Purpura: The Basics</a:t>
            </a:r>
          </a:p>
        </p:txBody>
      </p:sp>
      <p:sp>
        <p:nvSpPr>
          <p:cNvPr id="10243" name="Rectangle 3"/>
          <p:cNvSpPr>
            <a:spLocks noGrp="1"/>
          </p:cNvSpPr>
          <p:nvPr>
            <p:ph type="body" idx="1"/>
          </p:nvPr>
        </p:nvSpPr>
        <p:spPr>
          <a:xfrm>
            <a:off x="228600" y="1524000"/>
            <a:ext cx="8686800" cy="4648200"/>
          </a:xfrm>
        </p:spPr>
        <p:txBody>
          <a:bodyPr/>
          <a:lstStyle/>
          <a:p>
            <a:pPr marL="349250" indent="-349250">
              <a:spcBef>
                <a:spcPts val="300"/>
              </a:spcBef>
              <a:buFont typeface="Wingdings" pitchFamily="2" charset="2"/>
              <a:buChar char="§"/>
            </a:pPr>
            <a:r>
              <a:rPr lang="en-US" sz="2400" smtClean="0">
                <a:latin typeface="Arial" charset="0"/>
                <a:ea typeface="ＭＳ Ｐゴシック" pitchFamily="34" charset="-128"/>
                <a:cs typeface="Arial" charset="0"/>
              </a:rPr>
              <a:t>The term </a:t>
            </a:r>
            <a:r>
              <a:rPr lang="en-US" sz="2400" smtClean="0">
                <a:latin typeface="Arial" charset="0"/>
                <a:ea typeface="ＭＳ Ｐゴシック" pitchFamily="34" charset="-128"/>
                <a:cs typeface="Arial" charset="0"/>
                <a:hlinkClick r:id="rId3"/>
              </a:rPr>
              <a:t>purpura</a:t>
            </a:r>
            <a:r>
              <a:rPr lang="en-US" sz="2400" smtClean="0">
                <a:latin typeface="Arial" charset="0"/>
                <a:ea typeface="ＭＳ Ｐゴシック" pitchFamily="34" charset="-128"/>
                <a:cs typeface="Arial" charset="0"/>
              </a:rPr>
              <a:t> is used to describe red-purple lesions that result from the extravasation of blood into the skin or mucous membranes</a:t>
            </a:r>
          </a:p>
          <a:p>
            <a:pPr marL="349250" indent="-349250">
              <a:spcBef>
                <a:spcPts val="300"/>
              </a:spcBef>
              <a:buFont typeface="Wingdings" pitchFamily="2" charset="2"/>
              <a:buChar char="§"/>
            </a:pPr>
            <a:r>
              <a:rPr lang="en-US" sz="2400" smtClean="0">
                <a:latin typeface="Arial" charset="0"/>
                <a:ea typeface="ＭＳ Ｐゴシック" pitchFamily="34" charset="-128"/>
                <a:cs typeface="Arial" charset="0"/>
              </a:rPr>
              <a:t>Purpura may be palpable</a:t>
            </a:r>
            <a:r>
              <a:rPr lang="en-US" sz="2400" b="1" smtClean="0">
                <a:latin typeface="Arial" charset="0"/>
                <a:ea typeface="ＭＳ Ｐゴシック" pitchFamily="34" charset="-128"/>
                <a:cs typeface="Arial" charset="0"/>
              </a:rPr>
              <a:t> </a:t>
            </a:r>
            <a:r>
              <a:rPr lang="en-US" sz="2400" smtClean="0">
                <a:latin typeface="Arial" charset="0"/>
                <a:ea typeface="ＭＳ Ｐゴシック" pitchFamily="34" charset="-128"/>
                <a:cs typeface="Arial" charset="0"/>
              </a:rPr>
              <a:t>or non-palpable (flat/macular)</a:t>
            </a:r>
          </a:p>
          <a:p>
            <a:pPr marL="747713" lvl="1" indent="-290513">
              <a:spcBef>
                <a:spcPts val="300"/>
              </a:spcBef>
              <a:buFont typeface="Arial" charset="0"/>
              <a:buChar char="•"/>
            </a:pPr>
            <a:r>
              <a:rPr lang="en-US" sz="2200" smtClean="0">
                <a:latin typeface="Arial" charset="0"/>
                <a:ea typeface="ＭＳ Ｐゴシック" pitchFamily="34" charset="-128"/>
                <a:cs typeface="Arial" charset="0"/>
              </a:rPr>
              <a:t>Macular purpura is divided into two morphologies based on size:</a:t>
            </a:r>
          </a:p>
          <a:p>
            <a:pPr lvl="2">
              <a:spcBef>
                <a:spcPts val="300"/>
              </a:spcBef>
              <a:buFont typeface="Arial" charset="0"/>
              <a:buChar char="–"/>
            </a:pPr>
            <a:r>
              <a:rPr lang="en-US" sz="2000" smtClean="0">
                <a:latin typeface="Arial" charset="0"/>
                <a:ea typeface="ＭＳ Ｐゴシック" pitchFamily="34" charset="-128"/>
                <a:cs typeface="Arial" charset="0"/>
                <a:hlinkClick r:id="rId4"/>
              </a:rPr>
              <a:t>Petechiae</a:t>
            </a:r>
            <a:r>
              <a:rPr lang="en-US" sz="2000" smtClean="0">
                <a:latin typeface="Arial" charset="0"/>
                <a:ea typeface="ＭＳ Ｐゴシック" pitchFamily="34" charset="-128"/>
                <a:cs typeface="Arial" charset="0"/>
              </a:rPr>
              <a:t>: small lesions (&lt; 3 mm)</a:t>
            </a:r>
          </a:p>
          <a:p>
            <a:pPr lvl="2">
              <a:spcBef>
                <a:spcPts val="300"/>
              </a:spcBef>
              <a:buFont typeface="Arial" charset="0"/>
              <a:buChar char="–"/>
            </a:pPr>
            <a:r>
              <a:rPr lang="en-US" sz="2000" smtClean="0">
                <a:latin typeface="Arial" charset="0"/>
                <a:ea typeface="ＭＳ Ｐゴシック" pitchFamily="34" charset="-128"/>
                <a:cs typeface="Arial" charset="0"/>
                <a:hlinkClick r:id="rId5"/>
              </a:rPr>
              <a:t>Ecchymoses</a:t>
            </a:r>
            <a:r>
              <a:rPr lang="en-US" sz="2000" smtClean="0">
                <a:latin typeface="Arial" charset="0"/>
                <a:ea typeface="ＭＳ Ｐゴシック" pitchFamily="34" charset="-128"/>
                <a:cs typeface="Arial" charset="0"/>
              </a:rPr>
              <a:t>: larger lesions (&gt;5mm)</a:t>
            </a:r>
          </a:p>
          <a:p>
            <a:pPr marL="349250" indent="-349250">
              <a:spcBef>
                <a:spcPts val="300"/>
              </a:spcBef>
              <a:buFont typeface="Wingdings" pitchFamily="2" charset="2"/>
              <a:buChar char="§"/>
            </a:pPr>
            <a:r>
              <a:rPr lang="en-US" sz="2400" smtClean="0">
                <a:latin typeface="Arial" charset="0"/>
                <a:ea typeface="ＭＳ Ｐゴシック" pitchFamily="34" charset="-128"/>
                <a:cs typeface="Arial" charset="0"/>
              </a:rPr>
              <a:t>The type of lesion present is usually indicative of the underlying pathogenesis:</a:t>
            </a:r>
          </a:p>
          <a:p>
            <a:pPr marL="747713" lvl="1" indent="-290513">
              <a:spcBef>
                <a:spcPts val="300"/>
              </a:spcBef>
              <a:buFontTx/>
              <a:buChar char="•"/>
            </a:pPr>
            <a:r>
              <a:rPr lang="en-US" sz="2200" smtClean="0">
                <a:latin typeface="Arial" charset="0"/>
                <a:ea typeface="ＭＳ Ｐゴシック" pitchFamily="34" charset="-128"/>
                <a:cs typeface="Arial" charset="0"/>
              </a:rPr>
              <a:t>Macular purpura is typically non-inflammatory </a:t>
            </a:r>
          </a:p>
          <a:p>
            <a:pPr marL="747713" lvl="1" indent="-290513">
              <a:spcBef>
                <a:spcPts val="300"/>
              </a:spcBef>
              <a:buFontTx/>
              <a:buChar char="•"/>
            </a:pPr>
            <a:r>
              <a:rPr lang="en-US" sz="2200" smtClean="0">
                <a:latin typeface="Arial" charset="0"/>
                <a:ea typeface="ＭＳ Ｐゴシック" pitchFamily="34" charset="-128"/>
                <a:cs typeface="Arial" charset="0"/>
              </a:rPr>
              <a:t>Palpable purpura is a sign of vascular inflammation (</a:t>
            </a:r>
            <a:r>
              <a:rPr lang="en-US" sz="2200" smtClean="0">
                <a:latin typeface="Arial" charset="0"/>
                <a:ea typeface="ＭＳ Ｐゴシック" pitchFamily="34" charset="-128"/>
                <a:cs typeface="Arial" charset="0"/>
                <a:hlinkClick r:id="rId6"/>
              </a:rPr>
              <a:t>vasculitis</a:t>
            </a:r>
            <a:r>
              <a:rPr lang="en-US" sz="2200" smtClean="0">
                <a:latin typeface="Arial" charset="0"/>
                <a:ea typeface="ＭＳ Ｐゴシック" pitchFamily="34" charset="-128"/>
                <a:cs typeface="Arial" charset="0"/>
              </a:rPr>
              <a:t>)</a:t>
            </a:r>
          </a:p>
          <a:p>
            <a:pPr marL="349250" indent="-349250">
              <a:lnSpc>
                <a:spcPct val="80000"/>
              </a:lnSpc>
            </a:pPr>
            <a:endParaRPr lang="en-US" sz="2400" smtClean="0">
              <a:latin typeface="Arial" charset="0"/>
              <a:ea typeface="ＭＳ Ｐゴシック" pitchFamily="34" charset="-128"/>
              <a:cs typeface="Arial" charset="0"/>
            </a:endParaRP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BBD86-C7C3-4C73-8FF0-05B6DBC76867}" type="slidenum">
              <a:rPr lang="en-US"/>
              <a:pPr eaLnBrk="1" hangingPunct="1"/>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smtClean="0">
                <a:solidFill>
                  <a:schemeClr val="bg1"/>
                </a:solidFill>
                <a:latin typeface="Arial" charset="0"/>
                <a:ea typeface="ＭＳ Ｐゴシック" pitchFamily="34" charset="-128"/>
                <a:cs typeface="Arial" charset="0"/>
              </a:rPr>
              <a:t>Henoch-Schönlein Purpura </a:t>
            </a:r>
          </a:p>
        </p:txBody>
      </p:sp>
      <p:sp>
        <p:nvSpPr>
          <p:cNvPr id="47107" name="Rectangle 3"/>
          <p:cNvSpPr>
            <a:spLocks noGrp="1"/>
          </p:cNvSpPr>
          <p:nvPr>
            <p:ph type="body" idx="1"/>
          </p:nvPr>
        </p:nvSpPr>
        <p:spPr>
          <a:xfrm>
            <a:off x="304800" y="1600200"/>
            <a:ext cx="8382000" cy="4495800"/>
          </a:xfrm>
        </p:spPr>
        <p:txBody>
          <a:bodyPr/>
          <a:lstStyle/>
          <a:p>
            <a:pPr marL="401638" indent="-401638">
              <a:lnSpc>
                <a:spcPct val="90000"/>
              </a:lnSpc>
              <a:spcBef>
                <a:spcPts val="1200"/>
              </a:spcBef>
              <a:buFont typeface="Wingdings" pitchFamily="2" charset="2"/>
              <a:buChar char="§"/>
            </a:pPr>
            <a:r>
              <a:rPr lang="en-US" sz="2800" smtClean="0">
                <a:latin typeface="Arial" charset="0"/>
                <a:ea typeface="ＭＳ Ｐゴシック" pitchFamily="34" charset="-128"/>
                <a:cs typeface="Arial" charset="0"/>
              </a:rPr>
              <a:t>Henoch-Schönlein Purpura (HSP) is the most common form of systemic vasculitis in children</a:t>
            </a:r>
          </a:p>
          <a:p>
            <a:pPr marL="1028700" lvl="1" indent="-347663">
              <a:lnSpc>
                <a:spcPct val="90000"/>
              </a:lnSpc>
              <a:spcBef>
                <a:spcPts val="1200"/>
              </a:spcBef>
              <a:buFont typeface="Arial" charset="0"/>
              <a:buChar char="•"/>
            </a:pPr>
            <a:r>
              <a:rPr lang="en-US" sz="2400" smtClean="0">
                <a:latin typeface="Arial" charset="0"/>
                <a:ea typeface="ＭＳ Ｐゴシック" pitchFamily="34" charset="-128"/>
                <a:cs typeface="Arial" charset="0"/>
              </a:rPr>
              <a:t>Characterized by palpable purpura (vasculitis), arthritis, abdominal pain and kidney disease</a:t>
            </a:r>
          </a:p>
          <a:p>
            <a:pPr marL="401638" indent="-401638">
              <a:lnSpc>
                <a:spcPct val="90000"/>
              </a:lnSpc>
              <a:spcBef>
                <a:spcPts val="1200"/>
              </a:spcBef>
              <a:buFont typeface="Wingdings" pitchFamily="2" charset="2"/>
              <a:buChar char="§"/>
            </a:pPr>
            <a:r>
              <a:rPr lang="en-US" sz="2800" smtClean="0">
                <a:latin typeface="Arial" charset="0"/>
                <a:ea typeface="ＭＳ Ｐゴシック" pitchFamily="34" charset="-128"/>
                <a:cs typeface="Arial" charset="0"/>
              </a:rPr>
              <a:t>Primarily a childhood disease (between ages 3-15), but adults can also be affected</a:t>
            </a:r>
          </a:p>
          <a:p>
            <a:pPr marL="401638" indent="-401638">
              <a:lnSpc>
                <a:spcPct val="90000"/>
              </a:lnSpc>
              <a:spcBef>
                <a:spcPts val="1200"/>
              </a:spcBef>
              <a:buFont typeface="Wingdings" pitchFamily="2" charset="2"/>
              <a:buChar char="§"/>
            </a:pPr>
            <a:r>
              <a:rPr lang="en-US" sz="2800" smtClean="0">
                <a:latin typeface="Arial" charset="0"/>
                <a:ea typeface="ＭＳ Ｐゴシック" pitchFamily="34" charset="-128"/>
                <a:cs typeface="Arial" charset="0"/>
              </a:rPr>
              <a:t>HSP follows a seasonal pattern with a peak in incidence during the winter presumably due to association with a preceding viral or bacterial infection</a:t>
            </a:r>
          </a:p>
          <a:p>
            <a:pPr marL="401638" indent="-401638">
              <a:lnSpc>
                <a:spcPct val="90000"/>
              </a:lnSpc>
            </a:pPr>
            <a:endParaRPr lang="en-US" sz="2800" smtClean="0">
              <a:latin typeface="Arial" charset="0"/>
              <a:ea typeface="ＭＳ Ｐゴシック" pitchFamily="34" charset="-128"/>
              <a:cs typeface="Arial" charset="0"/>
            </a:endParaRPr>
          </a:p>
        </p:txBody>
      </p:sp>
      <p:sp>
        <p:nvSpPr>
          <p:cNvPr id="4710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9699AD-15FD-4932-8588-2DEBBA396F46}" type="slidenum">
              <a:rPr lang="en-US"/>
              <a:pPr eaLnBrk="1" hangingPunct="1"/>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smtClean="0">
                <a:solidFill>
                  <a:schemeClr val="bg1"/>
                </a:solidFill>
                <a:latin typeface="Arial" charset="0"/>
                <a:ea typeface="ＭＳ Ｐゴシック" pitchFamily="34" charset="-128"/>
                <a:cs typeface="Arial" charset="0"/>
              </a:rPr>
              <a:t>HSP: Diagnosis and Evaluation</a:t>
            </a:r>
          </a:p>
        </p:txBody>
      </p:sp>
      <p:sp>
        <p:nvSpPr>
          <p:cNvPr id="48131" name="Rectangle 3"/>
          <p:cNvSpPr>
            <a:spLocks noGrp="1"/>
          </p:cNvSpPr>
          <p:nvPr>
            <p:ph type="body" idx="1"/>
          </p:nvPr>
        </p:nvSpPr>
        <p:spPr/>
        <p:txBody>
          <a:bodyPr/>
          <a:lstStyle/>
          <a:p>
            <a:pPr marL="401638" indent="-401638">
              <a:spcBef>
                <a:spcPts val="1200"/>
              </a:spcBef>
              <a:buFont typeface="Wingdings" pitchFamily="2" charset="2"/>
              <a:buChar char="§"/>
            </a:pPr>
            <a:r>
              <a:rPr lang="en-US" sz="2800" smtClean="0">
                <a:latin typeface="Arial" charset="0"/>
                <a:ea typeface="ＭＳ Ｐゴシック" pitchFamily="34" charset="-128"/>
                <a:cs typeface="Arial" charset="0"/>
              </a:rPr>
              <a:t>Diagnosis often made on clinical presentation +/- skin biopsy</a:t>
            </a:r>
          </a:p>
          <a:p>
            <a:pPr marL="401638" indent="-401638">
              <a:spcBef>
                <a:spcPts val="1200"/>
              </a:spcBef>
              <a:buFont typeface="Wingdings" pitchFamily="2" charset="2"/>
              <a:buChar char="§"/>
            </a:pPr>
            <a:r>
              <a:rPr lang="en-US" sz="2800" smtClean="0">
                <a:latin typeface="Arial" charset="0"/>
                <a:ea typeface="ＭＳ Ｐゴシック" pitchFamily="34" charset="-128"/>
                <a:cs typeface="Arial" charset="0"/>
              </a:rPr>
              <a:t>Skin biopsy shows leukocytoclastic vasculitis in postcapillary venules (small vessel disease)</a:t>
            </a:r>
          </a:p>
          <a:p>
            <a:pPr marL="909638" lvl="1" indent="-334963">
              <a:spcBef>
                <a:spcPts val="1200"/>
              </a:spcBef>
              <a:buFontTx/>
              <a:buChar char="•"/>
            </a:pPr>
            <a:r>
              <a:rPr lang="en-US" sz="2400" smtClean="0">
                <a:latin typeface="Arial" charset="0"/>
                <a:ea typeface="ＭＳ Ｐゴシック" pitchFamily="34" charset="-128"/>
                <a:cs typeface="Arial" charset="0"/>
              </a:rPr>
              <a:t>Immune complexes in vessel walls contain </a:t>
            </a:r>
            <a:r>
              <a:rPr lang="en-US" sz="2400" b="1" smtClean="0">
                <a:latin typeface="Arial" charset="0"/>
                <a:ea typeface="ＭＳ Ｐゴシック" pitchFamily="34" charset="-128"/>
                <a:cs typeface="Arial" charset="0"/>
              </a:rPr>
              <a:t>IgA deposition</a:t>
            </a:r>
            <a:r>
              <a:rPr lang="en-US" sz="2400" smtClean="0">
                <a:latin typeface="Arial" charset="0"/>
                <a:ea typeface="ＭＳ Ｐゴシック" pitchFamily="34" charset="-128"/>
                <a:cs typeface="Arial" charset="0"/>
              </a:rPr>
              <a:t> (the </a:t>
            </a:r>
            <a:r>
              <a:rPr lang="en-US" sz="2400" b="1" smtClean="0">
                <a:latin typeface="Arial" charset="0"/>
                <a:ea typeface="ＭＳ Ｐゴシック" pitchFamily="34" charset="-128"/>
                <a:cs typeface="Arial" charset="0"/>
              </a:rPr>
              <a:t>diagnostic</a:t>
            </a:r>
            <a:r>
              <a:rPr lang="en-US" sz="2400" smtClean="0">
                <a:latin typeface="Arial" charset="0"/>
                <a:ea typeface="ＭＳ Ｐゴシック" pitchFamily="34" charset="-128"/>
                <a:cs typeface="Arial" charset="0"/>
              </a:rPr>
              <a:t> feature of HSP)</a:t>
            </a:r>
          </a:p>
          <a:p>
            <a:pPr marL="401638" indent="-401638">
              <a:spcBef>
                <a:spcPts val="1200"/>
              </a:spcBef>
              <a:buFont typeface="Wingdings" pitchFamily="2" charset="2"/>
              <a:buChar char="§"/>
            </a:pPr>
            <a:r>
              <a:rPr lang="en-US" sz="2800" smtClean="0">
                <a:latin typeface="Arial" charset="0"/>
                <a:ea typeface="ＭＳ Ｐゴシック" pitchFamily="34" charset="-128"/>
                <a:cs typeface="Arial" charset="0"/>
              </a:rPr>
              <a:t>Rule out streptococcal infection with an ASO or throat culture</a:t>
            </a:r>
          </a:p>
          <a:p>
            <a:pPr marL="401638" indent="-401638">
              <a:buFont typeface="Wingdings" pitchFamily="2" charset="2"/>
              <a:buChar char="§"/>
            </a:pPr>
            <a:endParaRPr lang="en-US" sz="2800" smtClean="0">
              <a:latin typeface="Arial" charset="0"/>
              <a:ea typeface="ＭＳ Ｐゴシック" pitchFamily="34" charset="-128"/>
              <a:cs typeface="Arial" charset="0"/>
            </a:endParaRPr>
          </a:p>
        </p:txBody>
      </p:sp>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9F518D-86FC-4544-AF3C-7778429C6FCF}" type="slidenum">
              <a:rPr lang="en-US"/>
              <a:pPr eaLnBrk="1" hangingPunct="1"/>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US" smtClean="0">
                <a:solidFill>
                  <a:schemeClr val="bg1"/>
                </a:solidFill>
                <a:latin typeface="Arial" charset="0"/>
                <a:ea typeface="ＭＳ Ｐゴシック" pitchFamily="34" charset="-128"/>
                <a:cs typeface="Arial" charset="0"/>
              </a:rPr>
              <a:t>HSP: Evaluation and Treatment</a:t>
            </a:r>
          </a:p>
        </p:txBody>
      </p:sp>
      <p:sp>
        <p:nvSpPr>
          <p:cNvPr id="49155" name="Rectangle 3"/>
          <p:cNvSpPr>
            <a:spLocks noGrp="1"/>
          </p:cNvSpPr>
          <p:nvPr>
            <p:ph type="body" idx="4294967295"/>
          </p:nvPr>
        </p:nvSpPr>
        <p:spPr>
          <a:xfrm>
            <a:off x="304800" y="1600200"/>
            <a:ext cx="8534400" cy="4495800"/>
          </a:xfrm>
        </p:spPr>
        <p:txBody>
          <a:bodyPr/>
          <a:lstStyle/>
          <a:p>
            <a:pPr marL="401638" indent="-401638">
              <a:spcBef>
                <a:spcPts val="400"/>
              </a:spcBef>
              <a:buFont typeface="Wingdings" pitchFamily="2" charset="2"/>
              <a:buChar char="§"/>
            </a:pPr>
            <a:r>
              <a:rPr lang="en-US" sz="2800" smtClean="0">
                <a:latin typeface="Arial" charset="0"/>
                <a:ea typeface="ＭＳ Ｐゴシック" pitchFamily="34" charset="-128"/>
                <a:cs typeface="Arial" charset="0"/>
              </a:rPr>
              <a:t>It is also important to look for systemic disease:</a:t>
            </a:r>
          </a:p>
          <a:p>
            <a:pPr marL="909638" lvl="1" indent="-334963">
              <a:spcBef>
                <a:spcPts val="400"/>
              </a:spcBef>
              <a:buFontTx/>
              <a:buChar char="•"/>
            </a:pPr>
            <a:r>
              <a:rPr lang="en-US" sz="2400" smtClean="0">
                <a:latin typeface="Arial" charset="0"/>
                <a:ea typeface="ＭＳ Ｐゴシック" pitchFamily="34" charset="-128"/>
                <a:cs typeface="Arial" charset="0"/>
              </a:rPr>
              <a:t>Renal: Urinalysis, BUN/Cr</a:t>
            </a:r>
          </a:p>
          <a:p>
            <a:pPr marL="909638" lvl="1" indent="-334963">
              <a:spcBef>
                <a:spcPts val="400"/>
              </a:spcBef>
              <a:buFontTx/>
              <a:buChar char="•"/>
            </a:pPr>
            <a:r>
              <a:rPr lang="en-US" sz="2400" smtClean="0">
                <a:latin typeface="Arial" charset="0"/>
                <a:ea typeface="ＭＳ Ｐゴシック" pitchFamily="34" charset="-128"/>
                <a:cs typeface="Arial" charset="0"/>
              </a:rPr>
              <a:t>Gastrointestinal: Stool guaiac</a:t>
            </a:r>
          </a:p>
          <a:p>
            <a:pPr marL="909638" lvl="1" indent="-334963">
              <a:spcBef>
                <a:spcPts val="400"/>
              </a:spcBef>
              <a:buFontTx/>
              <a:buChar char="•"/>
            </a:pPr>
            <a:r>
              <a:rPr lang="en-US" sz="2400" smtClean="0">
                <a:latin typeface="Arial" charset="0"/>
                <a:ea typeface="ＭＳ Ｐゴシック" pitchFamily="34" charset="-128"/>
                <a:cs typeface="Arial" charset="0"/>
              </a:rPr>
              <a:t>HSP in adults may be a manifestation of underlying malignancy</a:t>
            </a:r>
          </a:p>
          <a:p>
            <a:pPr marL="401638" indent="-401638">
              <a:spcBef>
                <a:spcPts val="400"/>
              </a:spcBef>
              <a:buFont typeface="Wingdings" pitchFamily="2" charset="2"/>
              <a:buChar char="§"/>
            </a:pPr>
            <a:r>
              <a:rPr lang="en-US" sz="2800" smtClean="0">
                <a:latin typeface="Arial" charset="0"/>
                <a:ea typeface="ＭＳ Ｐゴシック" pitchFamily="34" charset="-128"/>
                <a:cs typeface="Arial" charset="0"/>
              </a:rPr>
              <a:t>Natural History: most children completely recover from HSP </a:t>
            </a:r>
          </a:p>
          <a:p>
            <a:pPr marL="909638" lvl="1" indent="-334963">
              <a:spcBef>
                <a:spcPts val="400"/>
              </a:spcBef>
              <a:buFont typeface="Arial" charset="0"/>
              <a:buChar char="•"/>
            </a:pPr>
            <a:r>
              <a:rPr lang="en-US" sz="2400" smtClean="0">
                <a:latin typeface="Arial" charset="0"/>
                <a:ea typeface="ＭＳ Ｐゴシック" pitchFamily="34" charset="-128"/>
                <a:cs typeface="Arial" charset="0"/>
              </a:rPr>
              <a:t>Some develop progressive renal disease </a:t>
            </a:r>
          </a:p>
          <a:p>
            <a:pPr marL="1376363" lvl="2" indent="-293688">
              <a:spcBef>
                <a:spcPts val="400"/>
              </a:spcBef>
            </a:pPr>
            <a:r>
              <a:rPr lang="en-US" sz="2200" smtClean="0">
                <a:latin typeface="Arial" charset="0"/>
                <a:ea typeface="ＭＳ Ｐゴシック" pitchFamily="34" charset="-128"/>
                <a:cs typeface="Arial" charset="0"/>
              </a:rPr>
              <a:t>More common in adults</a:t>
            </a:r>
          </a:p>
          <a:p>
            <a:pPr marL="401638" indent="-401638">
              <a:spcBef>
                <a:spcPts val="400"/>
              </a:spcBef>
              <a:buFont typeface="Wingdings" pitchFamily="2" charset="2"/>
              <a:buChar char="§"/>
            </a:pPr>
            <a:r>
              <a:rPr lang="en-US" sz="2800" smtClean="0">
                <a:latin typeface="Arial" charset="0"/>
                <a:ea typeface="ＭＳ Ｐゴシック" pitchFamily="34" charset="-128"/>
                <a:cs typeface="Arial" charset="0"/>
              </a:rPr>
              <a:t>Treatment is supportive +/- prednisone</a:t>
            </a:r>
          </a:p>
          <a:p>
            <a:pPr marL="401638" indent="-401638">
              <a:lnSpc>
                <a:spcPct val="90000"/>
              </a:lnSpc>
              <a:buFont typeface="Arial" charset="0"/>
              <a:buNone/>
            </a:pPr>
            <a:endParaRPr lang="en-US" sz="2800" smtClean="0">
              <a:latin typeface="Arial" charset="0"/>
              <a:ea typeface="ＭＳ Ｐゴシック" pitchFamily="34" charset="-128"/>
              <a:cs typeface="Arial" charset="0"/>
            </a:endParaRPr>
          </a:p>
        </p:txBody>
      </p:sp>
      <p:sp>
        <p:nvSpPr>
          <p:cNvPr id="4915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BA0222-1184-4C45-8321-C0AD0B1F6001}" type="slidenum">
              <a:rPr lang="en-US"/>
              <a:pPr eaLnBrk="1" hangingPunct="1"/>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ctrTitle"/>
          </p:nvPr>
        </p:nvSpPr>
        <p:spPr>
          <a:xfrm>
            <a:off x="685800" y="2286000"/>
            <a:ext cx="7772400" cy="1143000"/>
          </a:xfrm>
        </p:spPr>
        <p:txBody>
          <a:bodyPr/>
          <a:lstStyle/>
          <a:p>
            <a:r>
              <a:rPr lang="en-US" sz="6000" smtClean="0">
                <a:solidFill>
                  <a:schemeClr val="tx1"/>
                </a:solidFill>
                <a:latin typeface="Arial" charset="0"/>
                <a:ea typeface="ＭＳ Ｐゴシック" pitchFamily="34" charset="-128"/>
                <a:cs typeface="Arial" charset="0"/>
              </a:rPr>
              <a:t>Case Four</a:t>
            </a:r>
          </a:p>
        </p:txBody>
      </p:sp>
      <p:sp>
        <p:nvSpPr>
          <p:cNvPr id="105474" name="Placeholder 3"/>
          <p:cNvSpPr>
            <a:spLocks noGrp="1"/>
          </p:cNvSpPr>
          <p:nvPr>
            <p:ph type="subTitle" idx="1"/>
          </p:nvPr>
        </p:nvSpPr>
        <p:spPr/>
        <p:txBody>
          <a:bodyPr rtlCol="0">
            <a:normAutofit/>
          </a:bodyPr>
          <a:lstStyle/>
          <a:p>
            <a:pPr fontAlgn="auto">
              <a:spcAft>
                <a:spcPts val="0"/>
              </a:spcAft>
              <a:buFont typeface="Arial" pitchFamily="34" charset="0"/>
              <a:buNone/>
              <a:defRPr/>
            </a:pPr>
            <a:r>
              <a:rPr lang="en-US" smtClean="0">
                <a:ea typeface="ＭＳ Ｐゴシック" pitchFamily="34" charset="-128"/>
              </a:rPr>
              <a:t>Mr. Matthew Burton</a:t>
            </a:r>
          </a:p>
        </p:txBody>
      </p:sp>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82092D-052B-48AC-8402-A38A27BAF780}" type="slidenum">
              <a:rPr lang="en-US"/>
              <a:pPr eaLnBrk="1" hangingPunct="1"/>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mtClean="0">
                <a:latin typeface="Arial" charset="0"/>
                <a:ea typeface="ＭＳ Ｐゴシック" pitchFamily="34" charset="-128"/>
                <a:cs typeface="Arial" charset="0"/>
              </a:rPr>
              <a:t>Case Four: History</a:t>
            </a:r>
          </a:p>
        </p:txBody>
      </p:sp>
      <p:sp>
        <p:nvSpPr>
          <p:cNvPr id="51203" name="Rectangle 3"/>
          <p:cNvSpPr>
            <a:spLocks noGrp="1"/>
          </p:cNvSpPr>
          <p:nvPr>
            <p:ph type="body" idx="1"/>
          </p:nvPr>
        </p:nvSpPr>
        <p:spPr>
          <a:xfrm>
            <a:off x="304800" y="1524000"/>
            <a:ext cx="8534400" cy="4191000"/>
          </a:xfrm>
        </p:spPr>
        <p:txBody>
          <a:bodyPr/>
          <a:lstStyle/>
          <a:p>
            <a:pPr marL="396875" indent="-396875">
              <a:spcBef>
                <a:spcPts val="800"/>
              </a:spcBef>
              <a:buFont typeface="Wingdings" pitchFamily="2" charset="2"/>
              <a:buChar char="§"/>
            </a:pPr>
            <a:r>
              <a:rPr lang="en-US" sz="2800" smtClean="0">
                <a:latin typeface="Arial" charset="0"/>
                <a:ea typeface="ＭＳ Ｐゴシック" pitchFamily="34" charset="-128"/>
                <a:cs typeface="Arial" charset="0"/>
              </a:rPr>
              <a:t>Hospital Course: Mr. Burton is a 45-year-old man who was admitted to the hospital five weeks ago with acute bacterial endocarditis.  After an appropriate antibiotic regimen was started and Mr. Burton was stable, he was transferred to a skilled nursing facility to finish a six-week course of IV antibiotics. </a:t>
            </a:r>
          </a:p>
          <a:p>
            <a:pPr marL="396875" indent="-396875">
              <a:spcBef>
                <a:spcPts val="800"/>
              </a:spcBef>
              <a:buFont typeface="Wingdings" pitchFamily="2" charset="2"/>
              <a:buChar char="§"/>
            </a:pPr>
            <a:r>
              <a:rPr lang="en-US" sz="2800" smtClean="0">
                <a:latin typeface="Arial" charset="0"/>
                <a:ea typeface="ＭＳ Ｐゴシック" pitchFamily="34" charset="-128"/>
                <a:cs typeface="Arial" charset="0"/>
              </a:rPr>
              <a:t>On week #5, the patient developed a rash on his lower extremities.  The dermatology service was consulted to evaluate the rash.  </a:t>
            </a: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CF690B-92FB-4E35-90A2-A5E72D827CE5}" type="slidenum">
              <a:rPr lang="en-US"/>
              <a:pPr eaLnBrk="1" hangingPunct="1"/>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p:cNvSpPr>
          <p:nvPr>
            <p:ph type="title"/>
          </p:nvPr>
        </p:nvSpPr>
        <p:spPr/>
        <p:txBody>
          <a:bodyPr/>
          <a:lstStyle/>
          <a:p>
            <a:r>
              <a:rPr lang="en-US" smtClean="0">
                <a:latin typeface="Arial" charset="0"/>
                <a:ea typeface="ＭＳ Ｐゴシック" pitchFamily="34" charset="-128"/>
                <a:cs typeface="Arial" charset="0"/>
              </a:rPr>
              <a:t>Case Four: History (cont.)</a:t>
            </a:r>
          </a:p>
        </p:txBody>
      </p:sp>
      <p:sp>
        <p:nvSpPr>
          <p:cNvPr id="52227" name="Rectangle 3"/>
          <p:cNvSpPr>
            <a:spLocks noGrp="1"/>
          </p:cNvSpPr>
          <p:nvPr>
            <p:ph type="body" idx="1"/>
          </p:nvPr>
        </p:nvSpPr>
        <p:spPr>
          <a:xfrm>
            <a:off x="304800" y="1524000"/>
            <a:ext cx="8610600" cy="4419600"/>
          </a:xfrm>
        </p:spPr>
        <p:txBody>
          <a:bodyPr/>
          <a:lstStyle/>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PMH: history of community-acquired pneumonia 2 years ago, history of multiple skin abscesses requiring incision and drainage (last abscess 2 months ago)</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Medications: IV Vancomycin</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Allergies: none</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Social history: lives by himself in an apartment</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Family history: noncontributory</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Health-related behaviors: history of IV drug use</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ROS: no current fevers, sweats or chills </a:t>
            </a:r>
          </a:p>
        </p:txBody>
      </p:sp>
      <p:sp>
        <p:nvSpPr>
          <p:cNvPr id="522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2B59DD-396A-406E-BE4D-A3A67D8EB506}" type="slidenum">
              <a:rPr lang="en-US"/>
              <a:pPr eaLnBrk="1" hangingPunct="1"/>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sz="4000" smtClean="0">
                <a:latin typeface="Arial" charset="0"/>
                <a:ea typeface="ＭＳ Ｐゴシック" pitchFamily="34" charset="-128"/>
                <a:cs typeface="Arial" charset="0"/>
              </a:rPr>
              <a:t>Case Four: Skin Exam</a:t>
            </a:r>
            <a:endParaRPr lang="en-US" smtClean="0">
              <a:latin typeface="Arial" charset="0"/>
              <a:ea typeface="ＭＳ Ｐゴシック" pitchFamily="34" charset="-128"/>
              <a:cs typeface="Arial" charset="0"/>
            </a:endParaRPr>
          </a:p>
        </p:txBody>
      </p:sp>
      <p:sp>
        <p:nvSpPr>
          <p:cNvPr id="53251" name="Content Placeholder 3"/>
          <p:cNvSpPr>
            <a:spLocks noGrp="1"/>
          </p:cNvSpPr>
          <p:nvPr>
            <p:ph sz="half" idx="1"/>
          </p:nvPr>
        </p:nvSpPr>
        <p:spPr>
          <a:xfrm>
            <a:off x="228600" y="1524000"/>
            <a:ext cx="5791200" cy="4648200"/>
          </a:xfrm>
        </p:spPr>
        <p:txBody>
          <a:bodyPr/>
          <a:lstStyle/>
          <a:p>
            <a:pPr>
              <a:spcBef>
                <a:spcPts val="200"/>
              </a:spcBef>
              <a:buFont typeface="Wingdings" pitchFamily="2" charset="2"/>
              <a:buChar char="§"/>
            </a:pPr>
            <a:r>
              <a:rPr lang="en-US" sz="2300" smtClean="0">
                <a:latin typeface="Arial" charset="0"/>
                <a:ea typeface="ＭＳ Ｐゴシック" pitchFamily="34" charset="-128"/>
                <a:cs typeface="Arial" charset="0"/>
              </a:rPr>
              <a:t>Normal vital signs</a:t>
            </a:r>
          </a:p>
          <a:p>
            <a:pPr>
              <a:spcBef>
                <a:spcPts val="200"/>
              </a:spcBef>
              <a:buFont typeface="Wingdings" pitchFamily="2" charset="2"/>
              <a:buChar char="§"/>
            </a:pPr>
            <a:r>
              <a:rPr lang="en-US" sz="2300" smtClean="0">
                <a:latin typeface="Arial" charset="0"/>
                <a:ea typeface="ＭＳ Ｐゴシック" pitchFamily="34" charset="-128"/>
                <a:cs typeface="Arial" charset="0"/>
              </a:rPr>
              <a:t>General: appears well in NAD</a:t>
            </a:r>
          </a:p>
          <a:p>
            <a:pPr>
              <a:spcBef>
                <a:spcPts val="200"/>
              </a:spcBef>
              <a:buFont typeface="Wingdings" pitchFamily="2" charset="2"/>
              <a:buChar char="§"/>
            </a:pPr>
            <a:r>
              <a:rPr lang="en-US" sz="2300" smtClean="0">
                <a:latin typeface="Arial" charset="0"/>
                <a:ea typeface="ＭＳ Ｐゴシック" pitchFamily="34" charset="-128"/>
                <a:cs typeface="Arial" charset="0"/>
              </a:rPr>
              <a:t>Skin exam: palpable hemorrhagic papules coalescing into plaques, bilateral and symmetric on lower extremities</a:t>
            </a:r>
          </a:p>
          <a:p>
            <a:pPr>
              <a:spcBef>
                <a:spcPts val="200"/>
              </a:spcBef>
              <a:buFont typeface="Wingdings" pitchFamily="2" charset="2"/>
              <a:buChar char="§"/>
            </a:pPr>
            <a:r>
              <a:rPr lang="en-US" sz="2300" smtClean="0">
                <a:latin typeface="Arial" charset="0"/>
                <a:ea typeface="ＭＳ Ｐゴシック" pitchFamily="34" charset="-128"/>
                <a:cs typeface="Arial" charset="0"/>
              </a:rPr>
              <a:t>Also with bilateral pedal edema</a:t>
            </a:r>
          </a:p>
          <a:p>
            <a:pPr>
              <a:spcBef>
                <a:spcPts val="200"/>
              </a:spcBef>
              <a:buFont typeface="Wingdings" pitchFamily="2" charset="2"/>
              <a:buChar char="§"/>
            </a:pPr>
            <a:r>
              <a:rPr lang="en-US" sz="2300" smtClean="0">
                <a:latin typeface="Arial" charset="0"/>
                <a:ea typeface="ＭＳ Ｐゴシック" pitchFamily="34" charset="-128"/>
                <a:cs typeface="Arial" charset="0"/>
              </a:rPr>
              <a:t>Labs: normal CBC, PT, PTT, INR</a:t>
            </a:r>
          </a:p>
          <a:p>
            <a:pPr>
              <a:spcBef>
                <a:spcPts val="200"/>
              </a:spcBef>
              <a:buFont typeface="Wingdings" pitchFamily="2" charset="2"/>
              <a:buChar char="§"/>
            </a:pPr>
            <a:r>
              <a:rPr lang="en-US" sz="2300" smtClean="0">
                <a:latin typeface="Arial" charset="0"/>
                <a:ea typeface="ＭＳ Ｐゴシック" pitchFamily="34" charset="-128"/>
                <a:cs typeface="Arial" charset="0"/>
              </a:rPr>
              <a:t>ANA &lt; 1:40</a:t>
            </a:r>
          </a:p>
          <a:p>
            <a:pPr>
              <a:spcBef>
                <a:spcPts val="200"/>
              </a:spcBef>
              <a:buFont typeface="Wingdings" pitchFamily="2" charset="2"/>
              <a:buChar char="§"/>
            </a:pPr>
            <a:r>
              <a:rPr lang="en-US" sz="2300" smtClean="0">
                <a:latin typeface="Arial" charset="0"/>
                <a:ea typeface="ＭＳ Ｐゴシック" pitchFamily="34" charset="-128"/>
                <a:cs typeface="Arial" charset="0"/>
              </a:rPr>
              <a:t>Negative ANCA, cryoglobulins</a:t>
            </a:r>
          </a:p>
          <a:p>
            <a:pPr>
              <a:spcBef>
                <a:spcPts val="200"/>
              </a:spcBef>
              <a:buFont typeface="Wingdings" pitchFamily="2" charset="2"/>
              <a:buChar char="§"/>
            </a:pPr>
            <a:r>
              <a:rPr lang="en-US" sz="2300" smtClean="0">
                <a:latin typeface="Arial" charset="0"/>
                <a:ea typeface="ＭＳ Ｐゴシック" pitchFamily="34" charset="-128"/>
                <a:cs typeface="Arial" charset="0"/>
              </a:rPr>
              <a:t>HIV negative, negative hepatitis serologies (except for HBVsAb positive)</a:t>
            </a:r>
          </a:p>
          <a:p>
            <a:pPr>
              <a:buFont typeface="Arial" charset="0"/>
              <a:buNone/>
            </a:pPr>
            <a:endParaRPr lang="en-US" smtClean="0">
              <a:latin typeface="Arial" charset="0"/>
              <a:ea typeface="ＭＳ Ｐゴシック" pitchFamily="34" charset="-128"/>
              <a:cs typeface="Arial" charset="0"/>
            </a:endParaRPr>
          </a:p>
        </p:txBody>
      </p:sp>
      <p:pic>
        <p:nvPicPr>
          <p:cNvPr id="53252" name="Picture 0"/>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t="6400"/>
          <a:stretch>
            <a:fillRect/>
          </a:stretch>
        </p:blipFill>
        <p:spPr>
          <a:xfrm>
            <a:off x="5951538" y="1600200"/>
            <a:ext cx="2811462" cy="4386263"/>
          </a:xfrm>
          <a:noFill/>
        </p:spPr>
      </p:pic>
      <p:sp>
        <p:nvSpPr>
          <p:cNvPr id="5325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BF75E2-5EB3-46EC-9A20-370C1D2B23E5}" type="slidenum">
              <a:rPr lang="en-US"/>
              <a:pPr eaLnBrk="1" hangingPunct="1"/>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smtClean="0">
                <a:latin typeface="Arial" charset="0"/>
                <a:ea typeface="ＭＳ Ｐゴシック" pitchFamily="34" charset="-128"/>
                <a:cs typeface="Arial" charset="0"/>
              </a:rPr>
              <a:t>Case Four, Question 1</a:t>
            </a:r>
          </a:p>
        </p:txBody>
      </p:sp>
      <p:sp>
        <p:nvSpPr>
          <p:cNvPr id="54275" name="Content Placeholder 5"/>
          <p:cNvSpPr>
            <a:spLocks noGrp="1"/>
          </p:cNvSpPr>
          <p:nvPr>
            <p:ph idx="1"/>
          </p:nvPr>
        </p:nvSpPr>
        <p:spPr>
          <a:xfrm>
            <a:off x="304800" y="1600200"/>
            <a:ext cx="8382000" cy="4191000"/>
          </a:xfrm>
        </p:spPr>
        <p:txBody>
          <a:bodyPr/>
          <a:lstStyle/>
          <a:p>
            <a:pPr marL="457200" indent="-457200">
              <a:buFont typeface="Wingdings" pitchFamily="2" charset="2"/>
              <a:buChar char="§"/>
            </a:pPr>
            <a:r>
              <a:rPr lang="en-US" smtClean="0">
                <a:latin typeface="Arial" charset="0"/>
                <a:ea typeface="ＭＳ Ｐゴシック" pitchFamily="34" charset="-128"/>
                <a:cs typeface="Arial" charset="0"/>
              </a:rPr>
              <a:t>Which of the following is the most likely cause of Mr. Burton</a:t>
            </a:r>
            <a:r>
              <a:rPr lang="ja-JP" altLang="en-US" smtClean="0">
                <a:latin typeface="Arial" charset="0"/>
                <a:cs typeface="Arial" charset="0"/>
              </a:rPr>
              <a:t>’</a:t>
            </a:r>
            <a:r>
              <a:rPr lang="en-US" altLang="ja-JP" smtClean="0">
                <a:latin typeface="Arial" charset="0"/>
                <a:cs typeface="Arial" charset="0"/>
              </a:rPr>
              <a:t>s skin findings?</a:t>
            </a:r>
          </a:p>
          <a:p>
            <a:pPr marL="1257300" lvl="1" indent="-508000">
              <a:buFont typeface="Calibri" pitchFamily="34" charset="0"/>
              <a:buAutoNum type="alphaLcPeriod"/>
            </a:pPr>
            <a:r>
              <a:rPr lang="en-US" smtClean="0">
                <a:latin typeface="Arial" charset="0"/>
                <a:ea typeface="ＭＳ Ｐゴシック" pitchFamily="34" charset="-128"/>
                <a:cs typeface="Arial" charset="0"/>
              </a:rPr>
              <a:t>DIC secondary to sepsis</a:t>
            </a:r>
          </a:p>
          <a:p>
            <a:pPr marL="1257300" lvl="1" indent="-508000">
              <a:buFont typeface="Calibri" pitchFamily="34" charset="0"/>
              <a:buAutoNum type="alphaLcPeriod"/>
            </a:pPr>
            <a:r>
              <a:rPr lang="en-US" smtClean="0">
                <a:latin typeface="Arial" charset="0"/>
                <a:ea typeface="ＭＳ Ｐゴシック" pitchFamily="34" charset="-128"/>
                <a:cs typeface="Arial" charset="0"/>
              </a:rPr>
              <a:t>Leukocytoclastic vasculitis secondary to antibiotics</a:t>
            </a:r>
          </a:p>
          <a:p>
            <a:pPr marL="1257300" lvl="1" indent="-508000">
              <a:buFont typeface="Calibri" pitchFamily="34" charset="0"/>
              <a:buAutoNum type="alphaLcPeriod"/>
            </a:pPr>
            <a:r>
              <a:rPr lang="en-US" smtClean="0">
                <a:latin typeface="Arial" charset="0"/>
                <a:ea typeface="ＭＳ Ｐゴシック" pitchFamily="34" charset="-128"/>
                <a:cs typeface="Arial" charset="0"/>
              </a:rPr>
              <a:t>Septic emboli with hemorrhage from undiagnosed bacterial endocarditis</a:t>
            </a:r>
          </a:p>
          <a:p>
            <a:pPr marL="1257300" lvl="1" indent="-508000">
              <a:buFont typeface="Calibri" pitchFamily="34" charset="0"/>
              <a:buAutoNum type="alphaLcPeriod"/>
            </a:pPr>
            <a:r>
              <a:rPr lang="en-US" smtClean="0">
                <a:latin typeface="Arial" charset="0"/>
                <a:ea typeface="ＭＳ Ｐゴシック" pitchFamily="34" charset="-128"/>
                <a:cs typeface="Arial" charset="0"/>
              </a:rPr>
              <a:t>Urticarial vasculitis</a:t>
            </a:r>
          </a:p>
          <a:p>
            <a:pPr marL="1257300" lvl="1" indent="-508000">
              <a:buFont typeface="Calibri" pitchFamily="34" charset="0"/>
              <a:buAutoNum type="alphaLcPeriod"/>
            </a:pPr>
            <a:endParaRPr lang="en-US" smtClean="0">
              <a:latin typeface="Arial" charset="0"/>
              <a:ea typeface="ＭＳ Ｐゴシック" pitchFamily="34" charset="-128"/>
              <a:cs typeface="Arial" charset="0"/>
            </a:endParaRPr>
          </a:p>
          <a:p>
            <a:pPr marL="1257300" lvl="1" indent="-508000">
              <a:buFont typeface="Calibri" pitchFamily="34" charset="0"/>
              <a:buAutoNum type="alphaLcPeriod"/>
            </a:pPr>
            <a:endParaRPr lang="en-US" smtClean="0">
              <a:latin typeface="Arial" charset="0"/>
              <a:ea typeface="ＭＳ Ｐゴシック" pitchFamily="34" charset="-128"/>
              <a:cs typeface="Arial" charset="0"/>
            </a:endParaRPr>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290EB5-5739-4F45-844E-6DAEFA0E7659}" type="slidenum">
              <a:rPr lang="en-US"/>
              <a:pPr eaLnBrk="1" hangingPunct="1"/>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mtClean="0">
                <a:latin typeface="Arial" charset="0"/>
                <a:ea typeface="ＭＳ Ｐゴシック" pitchFamily="34" charset="-128"/>
                <a:cs typeface="Arial" charset="0"/>
              </a:rPr>
              <a:t>Case Four, Question 1</a:t>
            </a:r>
          </a:p>
        </p:txBody>
      </p:sp>
      <p:sp>
        <p:nvSpPr>
          <p:cNvPr id="55299" name="Content Placeholder 5"/>
          <p:cNvSpPr>
            <a:spLocks noGrp="1"/>
          </p:cNvSpPr>
          <p:nvPr>
            <p:ph idx="1"/>
          </p:nvPr>
        </p:nvSpPr>
        <p:spPr>
          <a:xfrm>
            <a:off x="228600" y="1600200"/>
            <a:ext cx="8686800" cy="4953000"/>
          </a:xfrm>
        </p:spPr>
        <p:txBody>
          <a:bodyPr/>
          <a:lstStyle/>
          <a:p>
            <a:pPr>
              <a:spcBef>
                <a:spcPts val="600"/>
              </a:spcBef>
              <a:buFont typeface="Arial" charset="0"/>
              <a:buNone/>
            </a:pPr>
            <a:r>
              <a:rPr lang="en-US" sz="2500" b="1" smtClean="0">
                <a:solidFill>
                  <a:srgbClr val="C00000"/>
                </a:solidFill>
                <a:latin typeface="Arial" charset="0"/>
                <a:ea typeface="ＭＳ Ｐゴシック" pitchFamily="34" charset="-128"/>
                <a:cs typeface="Arial" charset="0"/>
              </a:rPr>
              <a:t>Answer: b</a:t>
            </a:r>
          </a:p>
          <a:p>
            <a:pPr>
              <a:spcBef>
                <a:spcPts val="600"/>
              </a:spcBef>
              <a:buFont typeface="Wingdings" pitchFamily="2" charset="2"/>
              <a:buChar char="§"/>
            </a:pPr>
            <a:r>
              <a:rPr lang="en-US" sz="2500" smtClean="0">
                <a:latin typeface="Arial" charset="0"/>
                <a:ea typeface="ＭＳ Ｐゴシック" pitchFamily="34" charset="-128"/>
                <a:cs typeface="Arial" charset="0"/>
              </a:rPr>
              <a:t>Which of the following is the most likely cause of Mr. Burton</a:t>
            </a:r>
            <a:r>
              <a:rPr lang="ja-JP" altLang="en-US" sz="2500" smtClean="0">
                <a:latin typeface="Arial" charset="0"/>
                <a:cs typeface="Arial" charset="0"/>
              </a:rPr>
              <a:t>’</a:t>
            </a:r>
            <a:r>
              <a:rPr lang="en-US" altLang="ja-JP" sz="2500" smtClean="0">
                <a:latin typeface="Arial" charset="0"/>
                <a:cs typeface="Arial" charset="0"/>
              </a:rPr>
              <a:t>s skin findings?</a:t>
            </a:r>
          </a:p>
          <a:p>
            <a:pPr marL="1028700" lvl="1" indent="-450850">
              <a:spcBef>
                <a:spcPts val="600"/>
              </a:spcBef>
              <a:buFont typeface="Calibri" pitchFamily="34" charset="0"/>
              <a:buAutoNum type="alphaLcPeriod"/>
            </a:pPr>
            <a:r>
              <a:rPr lang="en-US" sz="2300" smtClean="0">
                <a:latin typeface="Arial" charset="0"/>
                <a:ea typeface="ＭＳ Ｐゴシック" pitchFamily="34" charset="-128"/>
                <a:cs typeface="Arial" charset="0"/>
              </a:rPr>
              <a:t>DIC secondary to sepsis </a:t>
            </a:r>
            <a:r>
              <a:rPr lang="en-US" sz="2300" smtClean="0">
                <a:solidFill>
                  <a:srgbClr val="7F7F7F"/>
                </a:solidFill>
                <a:latin typeface="Arial" charset="0"/>
                <a:ea typeface="ＭＳ Ｐゴシック" pitchFamily="34" charset="-128"/>
                <a:cs typeface="Arial" charset="0"/>
              </a:rPr>
              <a:t>(history and skin exam are less concerning for sepsis. In DIC, coagulation studies are abnormal)</a:t>
            </a:r>
          </a:p>
          <a:p>
            <a:pPr marL="1028700" lvl="1" indent="-450850">
              <a:spcBef>
                <a:spcPts val="600"/>
              </a:spcBef>
              <a:buFont typeface="Calibri" pitchFamily="34" charset="0"/>
              <a:buAutoNum type="alphaLcPeriod"/>
            </a:pPr>
            <a:r>
              <a:rPr lang="en-US" sz="2300" b="1" smtClean="0">
                <a:solidFill>
                  <a:srgbClr val="C00000"/>
                </a:solidFill>
                <a:latin typeface="Arial" charset="0"/>
                <a:ea typeface="ＭＳ Ｐゴシック" pitchFamily="34" charset="-128"/>
                <a:cs typeface="Arial" charset="0"/>
              </a:rPr>
              <a:t>Leukocytoclastic vasculitis secondary to antibiotics</a:t>
            </a:r>
          </a:p>
          <a:p>
            <a:pPr marL="1028700" lvl="1" indent="-450850">
              <a:spcBef>
                <a:spcPts val="600"/>
              </a:spcBef>
              <a:buFont typeface="Calibri" pitchFamily="34" charset="0"/>
              <a:buAutoNum type="alphaLcPeriod"/>
            </a:pPr>
            <a:r>
              <a:rPr lang="en-US" sz="2300" smtClean="0">
                <a:latin typeface="Arial" charset="0"/>
                <a:ea typeface="ＭＳ Ｐゴシック" pitchFamily="34" charset="-128"/>
                <a:cs typeface="Arial" charset="0"/>
              </a:rPr>
              <a:t>Septic emboli with hemorrhage </a:t>
            </a:r>
            <a:r>
              <a:rPr lang="en-US" sz="2300" smtClean="0">
                <a:solidFill>
                  <a:srgbClr val="7F7F7F"/>
                </a:solidFill>
                <a:latin typeface="Arial" charset="0"/>
                <a:ea typeface="ＭＳ Ｐゴシック" pitchFamily="34" charset="-128"/>
                <a:cs typeface="Arial" charset="0"/>
              </a:rPr>
              <a:t>(these lesions tend to occur on the distal extremities)</a:t>
            </a:r>
          </a:p>
          <a:p>
            <a:pPr marL="1028700" lvl="1" indent="-450850">
              <a:spcBef>
                <a:spcPts val="600"/>
              </a:spcBef>
              <a:buFont typeface="Calibri" pitchFamily="34" charset="0"/>
              <a:buAutoNum type="alphaLcPeriod"/>
            </a:pPr>
            <a:r>
              <a:rPr lang="en-US" sz="2300" smtClean="0">
                <a:latin typeface="Arial" charset="0"/>
                <a:ea typeface="ＭＳ Ｐゴシック" pitchFamily="34" charset="-128"/>
                <a:cs typeface="Arial" charset="0"/>
              </a:rPr>
              <a:t>Urticarial vasculitis </a:t>
            </a:r>
            <a:r>
              <a:rPr lang="en-US" sz="2300" smtClean="0">
                <a:solidFill>
                  <a:srgbClr val="7F7F7F"/>
                </a:solidFill>
                <a:latin typeface="Arial" charset="0"/>
                <a:ea typeface="ＭＳ Ｐゴシック" pitchFamily="34" charset="-128"/>
                <a:cs typeface="Arial" charset="0"/>
              </a:rPr>
              <a:t>(presents with a different morphology, which is urticarial)</a:t>
            </a:r>
          </a:p>
        </p:txBody>
      </p:sp>
      <p:sp>
        <p:nvSpPr>
          <p:cNvPr id="5530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F790C4-B2EB-4906-AED9-2DC49971C453}" type="slidenum">
              <a:rPr lang="en-US"/>
              <a:pPr eaLnBrk="1" hangingPunct="1"/>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latin typeface="Arial" charset="0"/>
                <a:ea typeface="ＭＳ Ｐゴシック" pitchFamily="34" charset="-128"/>
                <a:cs typeface="Arial" charset="0"/>
              </a:rPr>
              <a:t>Case Four, Question 2</a:t>
            </a:r>
          </a:p>
        </p:txBody>
      </p:sp>
      <p:sp>
        <p:nvSpPr>
          <p:cNvPr id="56323" name="Content Placeholder 2"/>
          <p:cNvSpPr>
            <a:spLocks noGrp="1"/>
          </p:cNvSpPr>
          <p:nvPr>
            <p:ph idx="1"/>
          </p:nvPr>
        </p:nvSpPr>
        <p:spPr>
          <a:xfrm>
            <a:off x="381000" y="1600200"/>
            <a:ext cx="8305800" cy="4191000"/>
          </a:xfrm>
        </p:spPr>
        <p:txBody>
          <a:bodyPr/>
          <a:lstStyle/>
          <a:p>
            <a:pPr marL="454025" indent="-454025">
              <a:spcBef>
                <a:spcPts val="800"/>
              </a:spcBef>
              <a:buFont typeface="Wingdings" pitchFamily="2" charset="2"/>
              <a:buChar char="§"/>
            </a:pPr>
            <a:r>
              <a:rPr lang="en-US" smtClean="0">
                <a:latin typeface="Arial" charset="0"/>
                <a:ea typeface="ＭＳ Ｐゴシック" pitchFamily="34" charset="-128"/>
                <a:cs typeface="Arial" charset="0"/>
              </a:rPr>
              <a:t>A skin biopsy confirmed LCV.  What else should be done at this time? </a:t>
            </a:r>
          </a:p>
          <a:p>
            <a:pPr marL="1311275" lvl="2" indent="-454025">
              <a:spcBef>
                <a:spcPts val="800"/>
              </a:spcBef>
              <a:buFont typeface="Calibri" pitchFamily="34" charset="0"/>
              <a:buAutoNum type="alphaLcPeriod"/>
            </a:pPr>
            <a:r>
              <a:rPr lang="en-US" sz="2800" smtClean="0">
                <a:latin typeface="Arial" charset="0"/>
                <a:ea typeface="ＭＳ Ｐゴシック" pitchFamily="34" charset="-128"/>
                <a:cs typeface="Arial" charset="0"/>
              </a:rPr>
              <a:t>Obtain a urinalysis</a:t>
            </a:r>
          </a:p>
          <a:p>
            <a:pPr marL="1311275" lvl="2" indent="-454025">
              <a:spcBef>
                <a:spcPts val="800"/>
              </a:spcBef>
              <a:buFont typeface="Calibri" pitchFamily="34" charset="0"/>
              <a:buAutoNum type="alphaLcPeriod"/>
            </a:pPr>
            <a:r>
              <a:rPr lang="en-US" sz="2800" smtClean="0">
                <a:latin typeface="Arial" charset="0"/>
                <a:ea typeface="ＭＳ Ｐゴシック" pitchFamily="34" charset="-128"/>
                <a:cs typeface="Arial" charset="0"/>
              </a:rPr>
              <a:t>Start systemic steroid</a:t>
            </a:r>
          </a:p>
          <a:p>
            <a:pPr marL="1311275" lvl="2" indent="-454025">
              <a:spcBef>
                <a:spcPts val="800"/>
              </a:spcBef>
              <a:buFont typeface="Calibri" pitchFamily="34" charset="0"/>
              <a:buAutoNum type="alphaLcPeriod"/>
            </a:pPr>
            <a:r>
              <a:rPr lang="en-US" sz="2800" smtClean="0">
                <a:latin typeface="Arial" charset="0"/>
                <a:ea typeface="ＭＳ Ｐゴシック" pitchFamily="34" charset="-128"/>
                <a:cs typeface="Arial" charset="0"/>
              </a:rPr>
              <a:t>Stop the IV antibiotics and replace with another</a:t>
            </a:r>
          </a:p>
          <a:p>
            <a:pPr marL="1311275" lvl="2" indent="-454025">
              <a:spcBef>
                <a:spcPts val="800"/>
              </a:spcBef>
              <a:buFont typeface="Calibri" pitchFamily="34" charset="0"/>
              <a:buAutoNum type="alphaLcPeriod"/>
            </a:pPr>
            <a:r>
              <a:rPr lang="en-US" sz="2800" smtClean="0">
                <a:latin typeface="Arial" charset="0"/>
                <a:ea typeface="ＭＳ Ｐゴシック" pitchFamily="34" charset="-128"/>
                <a:cs typeface="Arial" charset="0"/>
              </a:rPr>
              <a:t>All of the above</a:t>
            </a:r>
          </a:p>
        </p:txBody>
      </p:sp>
      <p:sp>
        <p:nvSpPr>
          <p:cNvPr id="5632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CF9E6F-B941-4A05-85A2-3CBF509599A2}" type="slidenum">
              <a:rPr lang="en-US"/>
              <a:pPr eaLnBrk="1" hangingPunct="1"/>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mtClean="0">
                <a:latin typeface="Arial" charset="0"/>
                <a:ea typeface="ＭＳ Ｐゴシック" pitchFamily="34" charset="-128"/>
                <a:cs typeface="Arial" charset="0"/>
              </a:rPr>
              <a:t>Purpura: The Basics</a:t>
            </a:r>
          </a:p>
        </p:txBody>
      </p:sp>
      <p:sp>
        <p:nvSpPr>
          <p:cNvPr id="11267" name="Rectangle 3"/>
          <p:cNvSpPr>
            <a:spLocks noGrp="1"/>
          </p:cNvSpPr>
          <p:nvPr>
            <p:ph type="body" idx="1"/>
          </p:nvPr>
        </p:nvSpPr>
        <p:spPr>
          <a:xfrm>
            <a:off x="304800" y="1600200"/>
            <a:ext cx="8458200" cy="4191000"/>
          </a:xfrm>
        </p:spPr>
        <p:txBody>
          <a:bodyPr/>
          <a:lstStyle/>
          <a:p>
            <a:pPr marL="401638" indent="-401638">
              <a:buFont typeface="Wingdings" pitchFamily="2" charset="2"/>
              <a:buChar char="§"/>
            </a:pPr>
            <a:r>
              <a:rPr lang="en-US" sz="3000" smtClean="0">
                <a:latin typeface="Arial" charset="0"/>
                <a:ea typeface="ＭＳ Ｐゴシック" pitchFamily="34" charset="-128"/>
                <a:cs typeface="Arial" charset="0"/>
              </a:rPr>
              <a:t>All forms do not blanch when pressed</a:t>
            </a:r>
          </a:p>
          <a:p>
            <a:pPr marL="909638" lvl="1" indent="-334963">
              <a:buFontTx/>
              <a:buChar char="•"/>
            </a:pPr>
            <a:r>
              <a:rPr lang="en-US" sz="2600" b="1" smtClean="0">
                <a:latin typeface="Arial" charset="0"/>
                <a:ea typeface="ＭＳ Ｐゴシック" pitchFamily="34" charset="-128"/>
                <a:cs typeface="Arial" charset="0"/>
              </a:rPr>
              <a:t>Diascopy</a:t>
            </a:r>
            <a:r>
              <a:rPr lang="en-US" sz="2600" smtClean="0">
                <a:latin typeface="Arial" charset="0"/>
                <a:ea typeface="ＭＳ Ｐゴシック" pitchFamily="34" charset="-128"/>
                <a:cs typeface="Arial" charset="0"/>
              </a:rPr>
              <a:t> refers to the use of a glass slide to apply pressure to the lesion in order to distinguish erythema </a:t>
            </a:r>
            <a:r>
              <a:rPr lang="en-US" sz="2600" b="1" smtClean="0">
                <a:latin typeface="Arial" charset="0"/>
                <a:ea typeface="ＭＳ Ｐゴシック" pitchFamily="34" charset="-128"/>
                <a:cs typeface="Arial" charset="0"/>
              </a:rPr>
              <a:t>secondary to vasodilation </a:t>
            </a:r>
            <a:r>
              <a:rPr lang="en-US" sz="2600" smtClean="0">
                <a:latin typeface="Arial" charset="0"/>
                <a:ea typeface="ＭＳ Ｐゴシック" pitchFamily="34" charset="-128"/>
                <a:cs typeface="Arial" charset="0"/>
              </a:rPr>
              <a:t>(</a:t>
            </a:r>
            <a:r>
              <a:rPr lang="en-US" sz="2600" i="1" smtClean="0">
                <a:latin typeface="Arial" charset="0"/>
                <a:ea typeface="ＭＳ Ｐゴシック" pitchFamily="34" charset="-128"/>
                <a:cs typeface="Arial" charset="0"/>
              </a:rPr>
              <a:t>blanchable</a:t>
            </a:r>
            <a:r>
              <a:rPr lang="en-US" sz="2600" smtClean="0">
                <a:latin typeface="Arial" charset="0"/>
                <a:ea typeface="ＭＳ Ｐゴシック" pitchFamily="34" charset="-128"/>
                <a:cs typeface="Arial" charset="0"/>
              </a:rPr>
              <a:t> with pressure), from </a:t>
            </a:r>
            <a:r>
              <a:rPr lang="en-US" sz="2600" b="1" smtClean="0">
                <a:latin typeface="Arial" charset="0"/>
                <a:ea typeface="ＭＳ Ｐゴシック" pitchFamily="34" charset="-128"/>
                <a:cs typeface="Arial" charset="0"/>
              </a:rPr>
              <a:t>erythrocyte extravasation </a:t>
            </a:r>
            <a:r>
              <a:rPr lang="en-US" sz="2600" smtClean="0">
                <a:latin typeface="Arial" charset="0"/>
                <a:ea typeface="ＭＳ Ｐゴシック" pitchFamily="34" charset="-128"/>
                <a:cs typeface="Arial" charset="0"/>
              </a:rPr>
              <a:t>(</a:t>
            </a:r>
            <a:r>
              <a:rPr lang="en-US" sz="2600" i="1" smtClean="0">
                <a:latin typeface="Arial" charset="0"/>
                <a:ea typeface="ＭＳ Ｐゴシック" pitchFamily="34" charset="-128"/>
                <a:cs typeface="Arial" charset="0"/>
              </a:rPr>
              <a:t>retains</a:t>
            </a:r>
            <a:r>
              <a:rPr lang="en-US" sz="2600" smtClean="0">
                <a:latin typeface="Arial" charset="0"/>
                <a:ea typeface="ＭＳ Ｐゴシック" pitchFamily="34" charset="-128"/>
                <a:cs typeface="Arial" charset="0"/>
              </a:rPr>
              <a:t> its red color)</a:t>
            </a:r>
          </a:p>
          <a:p>
            <a:pPr marL="401638" indent="-401638">
              <a:buFont typeface="Wingdings" pitchFamily="2" charset="2"/>
              <a:buChar char="§"/>
            </a:pPr>
            <a:r>
              <a:rPr lang="en-US" sz="3000" smtClean="0">
                <a:latin typeface="Arial" charset="0"/>
                <a:ea typeface="ＭＳ Ｐゴシック" pitchFamily="34" charset="-128"/>
                <a:cs typeface="Arial" charset="0"/>
              </a:rPr>
              <a:t>Purpura may result from hyper- and hypo-coagulable states, vascular dysfunction and extravascular causes</a:t>
            </a: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DFCA37-2458-471A-BB3A-6A99BE8EE033}" type="slidenum">
              <a:rPr lang="en-US"/>
              <a:pPr eaLnBrk="1" hangingPunct="1"/>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latin typeface="Arial" charset="0"/>
                <a:ea typeface="ＭＳ Ｐゴシック" pitchFamily="34" charset="-128"/>
                <a:cs typeface="Arial" charset="0"/>
              </a:rPr>
              <a:t>Case Four, Question 2</a:t>
            </a:r>
          </a:p>
        </p:txBody>
      </p:sp>
      <p:sp>
        <p:nvSpPr>
          <p:cNvPr id="113666" name="Content Placeholder 2"/>
          <p:cNvSpPr>
            <a:spLocks noGrp="1"/>
          </p:cNvSpPr>
          <p:nvPr>
            <p:ph idx="1"/>
          </p:nvPr>
        </p:nvSpPr>
        <p:spPr>
          <a:xfrm>
            <a:off x="381000" y="1524000"/>
            <a:ext cx="8534400" cy="4191000"/>
          </a:xfrm>
        </p:spPr>
        <p:txBody>
          <a:bodyPr rtlCol="0">
            <a:normAutofit/>
          </a:bodyPr>
          <a:lstStyle/>
          <a:p>
            <a:pPr fontAlgn="auto">
              <a:spcBef>
                <a:spcPts val="600"/>
              </a:spcBef>
              <a:spcAft>
                <a:spcPts val="0"/>
              </a:spcAft>
              <a:buFont typeface="Arial" charset="0"/>
              <a:buNone/>
              <a:defRPr/>
            </a:pPr>
            <a:r>
              <a:rPr lang="en-US" b="1" dirty="0">
                <a:solidFill>
                  <a:srgbClr val="C00000"/>
                </a:solidFill>
                <a:latin typeface="Arial" charset="0"/>
                <a:ea typeface="ＭＳ Ｐゴシック" charset="0"/>
                <a:cs typeface="ＭＳ Ｐゴシック" charset="0"/>
              </a:rPr>
              <a:t>Answer: a &amp; c</a:t>
            </a:r>
          </a:p>
          <a:p>
            <a:pPr marL="454025" indent="-454025" fontAlgn="auto">
              <a:spcBef>
                <a:spcPts val="600"/>
              </a:spcBef>
              <a:spcAft>
                <a:spcPts val="0"/>
              </a:spcAft>
              <a:buFont typeface="Wingdings" charset="0"/>
              <a:buChar char="§"/>
              <a:defRPr/>
            </a:pPr>
            <a:r>
              <a:rPr lang="en-US" dirty="0">
                <a:latin typeface="Arial" charset="0"/>
                <a:ea typeface="ＭＳ Ｐゴシック" charset="0"/>
                <a:cs typeface="ＭＳ Ｐゴシック" charset="0"/>
              </a:rPr>
              <a:t>What else should be done at this time?</a:t>
            </a:r>
          </a:p>
          <a:p>
            <a:pPr marL="1149350" lvl="1" indent="-468313" fontAlgn="auto">
              <a:spcBef>
                <a:spcPts val="600"/>
              </a:spcBef>
              <a:spcAft>
                <a:spcPts val="0"/>
              </a:spcAft>
              <a:buFont typeface="Calibri" charset="0"/>
              <a:buAutoNum type="alphaLcPeriod"/>
              <a:defRPr/>
            </a:pPr>
            <a:r>
              <a:rPr lang="en-US" b="1" dirty="0">
                <a:solidFill>
                  <a:srgbClr val="C00000"/>
                </a:solidFill>
                <a:latin typeface="Arial" charset="0"/>
                <a:ea typeface="ＭＳ Ｐゴシック" charset="0"/>
              </a:rPr>
              <a:t>Obtain a urinalysis </a:t>
            </a:r>
            <a:r>
              <a:rPr lang="en-US" dirty="0">
                <a:solidFill>
                  <a:srgbClr val="7F7F7F"/>
                </a:solidFill>
                <a:latin typeface="Arial" charset="0"/>
                <a:ea typeface="ＭＳ Ｐゴシック" charset="0"/>
              </a:rPr>
              <a:t>(detection of renal involvement will impact treatment)</a:t>
            </a:r>
          </a:p>
          <a:p>
            <a:pPr marL="1149350" lvl="1" indent="-468313" fontAlgn="auto">
              <a:spcBef>
                <a:spcPts val="600"/>
              </a:spcBef>
              <a:spcAft>
                <a:spcPts val="0"/>
              </a:spcAft>
              <a:buFont typeface="Calibri" charset="0"/>
              <a:buAutoNum type="alphaLcPeriod"/>
              <a:defRPr/>
            </a:pPr>
            <a:r>
              <a:rPr lang="en-US" dirty="0">
                <a:latin typeface="Arial" charset="0"/>
                <a:ea typeface="ＭＳ Ｐゴシック" charset="0"/>
              </a:rPr>
              <a:t>Start systemic steroid </a:t>
            </a:r>
            <a:r>
              <a:rPr lang="en-US" dirty="0">
                <a:solidFill>
                  <a:srgbClr val="7F7F7F"/>
                </a:solidFill>
                <a:latin typeface="Arial" charset="0"/>
                <a:ea typeface="ＭＳ Ｐゴシック" charset="0"/>
              </a:rPr>
              <a:t>(typically used when vasculitis is systemic or severe)</a:t>
            </a:r>
            <a:endParaRPr lang="en-US" dirty="0">
              <a:latin typeface="Arial" charset="0"/>
              <a:ea typeface="ＭＳ Ｐゴシック" charset="0"/>
            </a:endParaRPr>
          </a:p>
          <a:p>
            <a:pPr marL="1149350" lvl="1" indent="-468313" fontAlgn="auto">
              <a:spcBef>
                <a:spcPts val="600"/>
              </a:spcBef>
              <a:spcAft>
                <a:spcPts val="0"/>
              </a:spcAft>
              <a:buFont typeface="Calibri" charset="0"/>
              <a:buAutoNum type="alphaLcPeriod"/>
              <a:defRPr/>
            </a:pPr>
            <a:r>
              <a:rPr lang="en-US" b="1" dirty="0">
                <a:solidFill>
                  <a:srgbClr val="C00000"/>
                </a:solidFill>
                <a:latin typeface="Arial" charset="0"/>
                <a:ea typeface="ＭＳ Ｐゴシック" charset="0"/>
              </a:rPr>
              <a:t>Stop the IV antibiotics and replace with another </a:t>
            </a:r>
            <a:r>
              <a:rPr lang="en-US" dirty="0">
                <a:solidFill>
                  <a:srgbClr val="7F7F7F"/>
                </a:solidFill>
                <a:latin typeface="Arial" charset="0"/>
                <a:ea typeface="ＭＳ Ｐゴシック" charset="0"/>
              </a:rPr>
              <a:t>(remove the offending agent</a:t>
            </a:r>
            <a:r>
              <a:rPr lang="en-US" dirty="0" smtClean="0">
                <a:solidFill>
                  <a:srgbClr val="7F7F7F"/>
                </a:solidFill>
                <a:latin typeface="Arial" charset="0"/>
                <a:ea typeface="ＭＳ Ｐゴシック" charset="0"/>
              </a:rPr>
              <a:t>)</a:t>
            </a:r>
          </a:p>
          <a:p>
            <a:pPr marL="1149350" lvl="1" indent="-468313" fontAlgn="auto">
              <a:spcBef>
                <a:spcPts val="600"/>
              </a:spcBef>
              <a:spcAft>
                <a:spcPts val="0"/>
              </a:spcAft>
              <a:buFont typeface="Calibri" charset="0"/>
              <a:buAutoNum type="alphaLcPeriod"/>
              <a:defRPr/>
            </a:pPr>
            <a:r>
              <a:rPr lang="en-US" dirty="0" smtClean="0">
                <a:latin typeface="Arial" charset="0"/>
                <a:ea typeface="ＭＳ Ｐゴシック" charset="0"/>
              </a:rPr>
              <a:t>All of the above</a:t>
            </a:r>
            <a:endParaRPr lang="en-US" dirty="0">
              <a:latin typeface="Arial" charset="0"/>
              <a:ea typeface="ＭＳ Ｐゴシック" charset="0"/>
            </a:endParaRPr>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B16D2E-EBDF-46F0-992D-4726D42AE9BB}" type="slidenum">
              <a:rPr lang="en-US"/>
              <a:pPr eaLnBrk="1" hangingPunct="1"/>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latin typeface="Arial" charset="0"/>
                <a:ea typeface="ＭＳ Ｐゴシック" pitchFamily="34" charset="-128"/>
                <a:cs typeface="Arial" charset="0"/>
              </a:rPr>
              <a:t>More Examples of LCV</a:t>
            </a:r>
          </a:p>
        </p:txBody>
      </p:sp>
      <p:pic>
        <p:nvPicPr>
          <p:cNvPr id="58371" name="Content Placeholder 4" descr="LCV3.JPG"/>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r="7692"/>
          <a:stretch>
            <a:fillRect/>
          </a:stretch>
        </p:blipFill>
        <p:spPr>
          <a:xfrm>
            <a:off x="457200" y="1600200"/>
            <a:ext cx="3038475" cy="4389438"/>
          </a:xfrm>
        </p:spPr>
      </p:pic>
      <p:pic>
        <p:nvPicPr>
          <p:cNvPr id="58372" name="Content Placeholder 5" descr="DSCN3370"/>
          <p:cNvPicPr>
            <a:picLocks noGrp="1" noChangeAspect="1"/>
          </p:cNvPicPr>
          <p:nvPr>
            <p:ph sz="half" idx="2"/>
          </p:nvPr>
        </p:nvPicPr>
        <p:blipFill>
          <a:blip r:embed="rId4" cstate="print">
            <a:extLst>
              <a:ext uri="{28A0092B-C50C-407E-A947-70E740481C1C}">
                <a14:useLocalDpi xmlns:a14="http://schemas.microsoft.com/office/drawing/2010/main" xmlns="" val="0"/>
              </a:ext>
            </a:extLst>
          </a:blip>
          <a:srcRect r="12759" b="29947"/>
          <a:stretch>
            <a:fillRect/>
          </a:stretch>
        </p:blipFill>
        <p:spPr>
          <a:xfrm>
            <a:off x="3657600" y="2895600"/>
            <a:ext cx="5181600" cy="3124200"/>
          </a:xfrm>
        </p:spPr>
      </p:pic>
      <p:sp>
        <p:nvSpPr>
          <p:cNvPr id="58373" name="Rectangle 6"/>
          <p:cNvSpPr>
            <a:spLocks noChangeArrowheads="1"/>
          </p:cNvSpPr>
          <p:nvPr/>
        </p:nvSpPr>
        <p:spPr bwMode="auto">
          <a:xfrm>
            <a:off x="3733800" y="1600200"/>
            <a:ext cx="533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Wingdings" pitchFamily="2" charset="2"/>
              <a:buChar char="§"/>
            </a:pPr>
            <a:r>
              <a:rPr lang="en-US"/>
              <a:t>Palpable hemorrhagic papules coalescing into plaques, bilateral on the lower extremities</a:t>
            </a:r>
          </a:p>
        </p:txBody>
      </p:sp>
      <p:sp>
        <p:nvSpPr>
          <p:cNvPr id="5837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4D4B38-3528-40FB-87DB-08D4C6FB5E7D}" type="slidenum">
              <a:rPr lang="en-US"/>
              <a:pPr eaLnBrk="1" hangingPunct="1"/>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p:cNvSpPr>
          <p:nvPr>
            <p:ph type="ctrTitle"/>
          </p:nvPr>
        </p:nvSpPr>
        <p:spPr/>
        <p:txBody>
          <a:bodyPr/>
          <a:lstStyle/>
          <a:p>
            <a:r>
              <a:rPr lang="en-US" sz="6000" smtClean="0">
                <a:solidFill>
                  <a:schemeClr val="tx1"/>
                </a:solidFill>
                <a:latin typeface="Arial" charset="0"/>
                <a:ea typeface="ＭＳ Ｐゴシック" pitchFamily="34" charset="-128"/>
                <a:cs typeface="Arial" charset="0"/>
              </a:rPr>
              <a:t>Case Five</a:t>
            </a:r>
          </a:p>
        </p:txBody>
      </p:sp>
      <p:sp>
        <p:nvSpPr>
          <p:cNvPr id="123906" name="Rectangle 5"/>
          <p:cNvSpPr>
            <a:spLocks noGrp="1"/>
          </p:cNvSpPr>
          <p:nvPr>
            <p:ph type="subTitle" idx="1"/>
          </p:nvPr>
        </p:nvSpPr>
        <p:spPr/>
        <p:txBody>
          <a:bodyPr rtlCol="0">
            <a:normAutofit/>
          </a:bodyPr>
          <a:lstStyle/>
          <a:p>
            <a:pPr fontAlgn="auto">
              <a:spcAft>
                <a:spcPts val="0"/>
              </a:spcAft>
              <a:buFont typeface="Arial" pitchFamily="34" charset="0"/>
              <a:buNone/>
              <a:defRPr/>
            </a:pPr>
            <a:r>
              <a:rPr lang="en-US" smtClean="0">
                <a:ea typeface="ＭＳ Ｐゴシック" pitchFamily="34" charset="-128"/>
              </a:rPr>
              <a:t>Dr. Katy Krueger</a:t>
            </a:r>
          </a:p>
        </p:txBody>
      </p:sp>
      <p:sp>
        <p:nvSpPr>
          <p:cNvPr id="5939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3609C8-379F-4A71-92D1-67F340CE7B8D}" type="slidenum">
              <a:rPr lang="en-US"/>
              <a:pPr eaLnBrk="1" hangingPunct="1"/>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smtClean="0">
                <a:latin typeface="Arial" charset="0"/>
                <a:ea typeface="ＭＳ Ｐゴシック" pitchFamily="34" charset="-128"/>
                <a:cs typeface="Arial" charset="0"/>
              </a:rPr>
              <a:t>Case Five: History</a:t>
            </a:r>
          </a:p>
        </p:txBody>
      </p:sp>
      <p:sp>
        <p:nvSpPr>
          <p:cNvPr id="57347" name="Rectangle 3"/>
          <p:cNvSpPr>
            <a:spLocks noGrp="1"/>
          </p:cNvSpPr>
          <p:nvPr>
            <p:ph type="body" idx="1"/>
          </p:nvPr>
        </p:nvSpPr>
        <p:spPr>
          <a:xfrm>
            <a:off x="228600" y="1524000"/>
            <a:ext cx="8686800" cy="4724400"/>
          </a:xfrm>
        </p:spPr>
        <p:txBody>
          <a:bodyPr rtlCol="0">
            <a:normAutofit/>
          </a:bodyPr>
          <a:lstStyle/>
          <a:p>
            <a:pPr fontAlgn="auto">
              <a:spcBef>
                <a:spcPts val="300"/>
              </a:spcBef>
              <a:spcAft>
                <a:spcPts val="0"/>
              </a:spcAft>
              <a:buFont typeface="Wingdings" charset="0"/>
              <a:buChar char="§"/>
              <a:defRPr/>
            </a:pPr>
            <a:r>
              <a:rPr lang="en-US" sz="2150" dirty="0">
                <a:latin typeface="Arial" charset="0"/>
                <a:ea typeface="ＭＳ Ｐゴシック" charset="0"/>
                <a:cs typeface="Arial" charset="0"/>
              </a:rPr>
              <a:t>HPI: Dr. Krueger is a 34-year-old previously healthy woman who was admitted to the hospital with a 5-day history of fever, weight loss, joint pain/swelling, paresthesias (both feet), and painful skin nodules</a:t>
            </a:r>
          </a:p>
          <a:p>
            <a:pPr fontAlgn="auto">
              <a:spcBef>
                <a:spcPts val="300"/>
              </a:spcBef>
              <a:spcAft>
                <a:spcPts val="0"/>
              </a:spcAft>
              <a:buFont typeface="Wingdings" charset="0"/>
              <a:buChar char="§"/>
              <a:defRPr/>
            </a:pPr>
            <a:r>
              <a:rPr lang="en-US" sz="2150" dirty="0">
                <a:latin typeface="Arial" charset="0"/>
                <a:ea typeface="ＭＳ Ｐゴシック" charset="0"/>
                <a:cs typeface="Arial" charset="0"/>
              </a:rPr>
              <a:t>PMH: </a:t>
            </a:r>
            <a:r>
              <a:rPr lang="en-US" altLang="ja-JP" sz="2150" dirty="0">
                <a:latin typeface="Arial" charset="0"/>
                <a:cs typeface="Arial" charset="0"/>
              </a:rPr>
              <a:t>mild normocytic anemia</a:t>
            </a:r>
          </a:p>
          <a:p>
            <a:pPr fontAlgn="auto">
              <a:spcBef>
                <a:spcPts val="300"/>
              </a:spcBef>
              <a:spcAft>
                <a:spcPts val="0"/>
              </a:spcAft>
              <a:buFont typeface="Wingdings" charset="0"/>
              <a:buChar char="§"/>
              <a:defRPr/>
            </a:pPr>
            <a:r>
              <a:rPr lang="en-US" sz="2150" dirty="0">
                <a:latin typeface="Arial" charset="0"/>
                <a:ea typeface="ＭＳ Ｐゴシック" charset="0"/>
                <a:cs typeface="Arial" charset="0"/>
              </a:rPr>
              <a:t>Medications: OCP, Malarone (malaria prophylaxis)</a:t>
            </a:r>
          </a:p>
          <a:p>
            <a:pPr fontAlgn="auto">
              <a:spcBef>
                <a:spcPts val="300"/>
              </a:spcBef>
              <a:spcAft>
                <a:spcPts val="0"/>
              </a:spcAft>
              <a:buFont typeface="Wingdings" charset="0"/>
              <a:buChar char="§"/>
              <a:defRPr/>
            </a:pPr>
            <a:r>
              <a:rPr lang="en-US" sz="2150" dirty="0">
                <a:latin typeface="Arial" charset="0"/>
                <a:ea typeface="ＭＳ Ｐゴシック" charset="0"/>
                <a:cs typeface="Arial" charset="0"/>
              </a:rPr>
              <a:t>Allergies: sulfa</a:t>
            </a:r>
          </a:p>
          <a:p>
            <a:pPr fontAlgn="auto">
              <a:spcBef>
                <a:spcPts val="300"/>
              </a:spcBef>
              <a:spcAft>
                <a:spcPts val="0"/>
              </a:spcAft>
              <a:buFont typeface="Wingdings" charset="0"/>
              <a:buChar char="§"/>
              <a:defRPr/>
            </a:pPr>
            <a:r>
              <a:rPr lang="en-US" sz="2150" dirty="0">
                <a:latin typeface="Arial" charset="0"/>
                <a:ea typeface="ＭＳ Ｐゴシック" charset="0"/>
                <a:cs typeface="Arial" charset="0"/>
              </a:rPr>
              <a:t>Family history: no autoimmune disease</a:t>
            </a:r>
          </a:p>
          <a:p>
            <a:pPr fontAlgn="auto">
              <a:spcBef>
                <a:spcPts val="300"/>
              </a:spcBef>
              <a:spcAft>
                <a:spcPts val="0"/>
              </a:spcAft>
              <a:buFont typeface="Wingdings" charset="0"/>
              <a:buChar char="§"/>
              <a:defRPr/>
            </a:pPr>
            <a:r>
              <a:rPr lang="en-US" sz="2150" dirty="0">
                <a:latin typeface="Arial" charset="0"/>
                <a:ea typeface="ＭＳ Ｐゴシック" charset="0"/>
                <a:cs typeface="Arial" charset="0"/>
              </a:rPr>
              <a:t>Social history: physician; worked in Haitian hospital one month prior to admission; no animal contacts </a:t>
            </a:r>
          </a:p>
          <a:p>
            <a:pPr fontAlgn="auto">
              <a:spcBef>
                <a:spcPts val="300"/>
              </a:spcBef>
              <a:spcAft>
                <a:spcPts val="0"/>
              </a:spcAft>
              <a:buFont typeface="Wingdings" charset="0"/>
              <a:buChar char="§"/>
              <a:defRPr/>
            </a:pPr>
            <a:r>
              <a:rPr lang="en-US" sz="2150" dirty="0" smtClean="0">
                <a:latin typeface="Arial" charset="0"/>
                <a:ea typeface="ＭＳ Ｐゴシック" charset="0"/>
                <a:cs typeface="Arial" charset="0"/>
              </a:rPr>
              <a:t>Health-related </a:t>
            </a:r>
            <a:r>
              <a:rPr lang="en-US" sz="2150" dirty="0">
                <a:latin typeface="Arial" charset="0"/>
                <a:ea typeface="ＭＳ Ｐゴシック" charset="0"/>
                <a:cs typeface="Arial" charset="0"/>
              </a:rPr>
              <a:t>behaviors: no tobacco, alcohol, or </a:t>
            </a:r>
            <a:r>
              <a:rPr lang="en-US" sz="2150" dirty="0" smtClean="0">
                <a:latin typeface="Arial" charset="0"/>
                <a:ea typeface="ＭＳ Ｐゴシック" charset="0"/>
                <a:cs typeface="Arial" charset="0"/>
              </a:rPr>
              <a:t>drug use</a:t>
            </a:r>
            <a:endParaRPr lang="en-US" sz="2150" dirty="0">
              <a:latin typeface="Arial" charset="0"/>
              <a:ea typeface="ＭＳ Ｐゴシック" charset="0"/>
              <a:cs typeface="Arial" charset="0"/>
            </a:endParaRPr>
          </a:p>
          <a:p>
            <a:pPr fontAlgn="auto">
              <a:spcBef>
                <a:spcPts val="300"/>
              </a:spcBef>
              <a:spcAft>
                <a:spcPts val="0"/>
              </a:spcAft>
              <a:buFont typeface="Wingdings" charset="0"/>
              <a:buChar char="§"/>
              <a:defRPr/>
            </a:pPr>
            <a:r>
              <a:rPr lang="en-US" sz="2150" dirty="0">
                <a:latin typeface="Arial" charset="0"/>
                <a:ea typeface="ＭＳ Ｐゴシック" charset="0"/>
                <a:cs typeface="Arial" charset="0"/>
              </a:rPr>
              <a:t>ROS: reports no photosensitivity, malar rash, mucosal ulcers, dry eyes/mouth, sore throat, abdominal pain, or dysuria</a:t>
            </a: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A60949-709A-4937-A77F-181A304DCDC1}" type="slidenum">
              <a:rPr lang="en-US"/>
              <a:pPr eaLnBrk="1" hangingPunct="1"/>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smtClean="0">
                <a:latin typeface="Arial" charset="0"/>
                <a:ea typeface="ＭＳ Ｐゴシック" pitchFamily="34" charset="-128"/>
                <a:cs typeface="Arial" charset="0"/>
              </a:rPr>
              <a:t>Case Five: Exam</a:t>
            </a:r>
          </a:p>
        </p:txBody>
      </p:sp>
      <p:sp>
        <p:nvSpPr>
          <p:cNvPr id="121858" name="Rectangle 5"/>
          <p:cNvSpPr>
            <a:spLocks noGrp="1"/>
          </p:cNvSpPr>
          <p:nvPr>
            <p:ph type="body" sz="half" idx="2"/>
          </p:nvPr>
        </p:nvSpPr>
        <p:spPr>
          <a:xfrm>
            <a:off x="152400" y="1524000"/>
            <a:ext cx="4495800" cy="4648200"/>
          </a:xfrm>
        </p:spPr>
        <p:txBody>
          <a:bodyPr rtlCol="0">
            <a:normAutofit/>
          </a:bodyPr>
          <a:lstStyle/>
          <a:p>
            <a:pPr fontAlgn="auto">
              <a:spcAft>
                <a:spcPts val="0"/>
              </a:spcAft>
              <a:buFont typeface="Wingdings" charset="2"/>
              <a:buChar char="§"/>
              <a:defRPr/>
            </a:pPr>
            <a:r>
              <a:rPr lang="en-US" sz="2200" dirty="0">
                <a:latin typeface="Arial" charset="0"/>
                <a:ea typeface="ＭＳ Ｐゴシック" charset="0"/>
                <a:cs typeface="ＭＳ Ｐゴシック" charset="0"/>
              </a:rPr>
              <a:t>Vitals: </a:t>
            </a:r>
            <a:r>
              <a:rPr lang="en-US" sz="2200" dirty="0" smtClean="0">
                <a:latin typeface="Arial" charset="0"/>
                <a:ea typeface="ＭＳ Ｐゴシック" charset="0"/>
                <a:cs typeface="ＭＳ Ｐゴシック" charset="0"/>
              </a:rPr>
              <a:t>febrile</a:t>
            </a:r>
            <a:endParaRPr lang="en-US" sz="2200" dirty="0">
              <a:latin typeface="Arial" charset="0"/>
              <a:ea typeface="ＭＳ Ｐゴシック" charset="0"/>
              <a:cs typeface="ＭＳ Ｐゴシック" charset="0"/>
            </a:endParaRPr>
          </a:p>
          <a:p>
            <a:pPr fontAlgn="auto">
              <a:spcAft>
                <a:spcPts val="0"/>
              </a:spcAft>
              <a:buFont typeface="Wingdings" charset="2"/>
              <a:buChar char="§"/>
              <a:defRPr/>
            </a:pPr>
            <a:r>
              <a:rPr lang="en-US" sz="2200" dirty="0">
                <a:latin typeface="Arial" charset="0"/>
                <a:ea typeface="ＭＳ Ｐゴシック" charset="0"/>
                <a:cs typeface="ＭＳ Ｐゴシック" charset="0"/>
              </a:rPr>
              <a:t>Gen: </a:t>
            </a:r>
            <a:r>
              <a:rPr lang="en-US" sz="2200" dirty="0" smtClean="0">
                <a:latin typeface="Arial" charset="0"/>
                <a:ea typeface="ＭＳ Ｐゴシック" charset="0"/>
                <a:cs typeface="ＭＳ Ｐゴシック" charset="0"/>
              </a:rPr>
              <a:t>well</a:t>
            </a:r>
            <a:r>
              <a:rPr lang="en-US" sz="2200" dirty="0">
                <a:latin typeface="Arial" charset="0"/>
                <a:ea typeface="ＭＳ Ｐゴシック" charset="0"/>
                <a:cs typeface="ＭＳ Ｐゴシック" charset="0"/>
              </a:rPr>
              <a:t>-appearing, very thin African American female</a:t>
            </a:r>
          </a:p>
          <a:p>
            <a:pPr fontAlgn="auto">
              <a:spcAft>
                <a:spcPts val="0"/>
              </a:spcAft>
              <a:buFont typeface="Wingdings" charset="2"/>
              <a:buChar char="§"/>
              <a:defRPr/>
            </a:pPr>
            <a:r>
              <a:rPr lang="en-US" sz="2200" dirty="0">
                <a:latin typeface="Arial" charset="0"/>
                <a:ea typeface="ＭＳ Ｐゴシック" charset="0"/>
                <a:cs typeface="ＭＳ Ｐゴシック" charset="0"/>
              </a:rPr>
              <a:t>HEENT: clear, no ulcers noted</a:t>
            </a:r>
          </a:p>
          <a:p>
            <a:pPr fontAlgn="auto">
              <a:spcAft>
                <a:spcPts val="0"/>
              </a:spcAft>
              <a:buFont typeface="Wingdings" charset="2"/>
              <a:buChar char="§"/>
              <a:defRPr/>
            </a:pPr>
            <a:r>
              <a:rPr lang="en-US" sz="2200" dirty="0">
                <a:latin typeface="Arial" charset="0"/>
                <a:ea typeface="ＭＳ Ｐゴシック" charset="0"/>
                <a:cs typeface="ＭＳ Ｐゴシック" charset="0"/>
              </a:rPr>
              <a:t>No lymphadenopathy</a:t>
            </a:r>
          </a:p>
          <a:p>
            <a:pPr fontAlgn="auto">
              <a:spcAft>
                <a:spcPts val="0"/>
              </a:spcAft>
              <a:buFont typeface="Wingdings" charset="2"/>
              <a:buChar char="§"/>
              <a:defRPr/>
            </a:pPr>
            <a:r>
              <a:rPr lang="en-US" sz="2200" dirty="0">
                <a:latin typeface="Arial" charset="0"/>
                <a:ea typeface="ＭＳ Ｐゴシック" charset="0"/>
                <a:cs typeface="ＭＳ Ｐゴシック" charset="0"/>
              </a:rPr>
              <a:t>Normal </a:t>
            </a:r>
            <a:r>
              <a:rPr lang="en-US" sz="2200" dirty="0" smtClean="0">
                <a:latin typeface="Arial" charset="0"/>
                <a:ea typeface="ＭＳ Ｐゴシック" charset="0"/>
                <a:cs typeface="ＭＳ Ｐゴシック" charset="0"/>
              </a:rPr>
              <a:t>cardiac</a:t>
            </a:r>
            <a:r>
              <a:rPr lang="en-US" sz="2200" dirty="0">
                <a:latin typeface="Arial" charset="0"/>
                <a:ea typeface="ＭＳ Ｐゴシック" charset="0"/>
                <a:cs typeface="ＭＳ Ｐゴシック" charset="0"/>
              </a:rPr>
              <a:t>, </a:t>
            </a:r>
            <a:r>
              <a:rPr lang="en-US" sz="2200" dirty="0" smtClean="0">
                <a:latin typeface="Arial" charset="0"/>
                <a:ea typeface="ＭＳ Ｐゴシック" charset="0"/>
                <a:cs typeface="ＭＳ Ｐゴシック" charset="0"/>
              </a:rPr>
              <a:t>respiratory</a:t>
            </a:r>
            <a:r>
              <a:rPr lang="en-US" sz="2200" dirty="0">
                <a:latin typeface="Arial" charset="0"/>
                <a:ea typeface="ＭＳ Ｐゴシック" charset="0"/>
                <a:cs typeface="ＭＳ Ｐゴシック" charset="0"/>
              </a:rPr>
              <a:t>, </a:t>
            </a:r>
            <a:r>
              <a:rPr lang="en-US" sz="2200" dirty="0" smtClean="0">
                <a:latin typeface="Arial" charset="0"/>
                <a:ea typeface="ＭＳ Ｐゴシック" charset="0"/>
                <a:cs typeface="ＭＳ Ｐゴシック" charset="0"/>
              </a:rPr>
              <a:t>abdominal </a:t>
            </a:r>
            <a:r>
              <a:rPr lang="en-US" sz="2200" dirty="0">
                <a:latin typeface="Arial" charset="0"/>
                <a:ea typeface="ＭＳ Ｐゴシック" charset="0"/>
                <a:cs typeface="ＭＳ Ｐゴシック" charset="0"/>
              </a:rPr>
              <a:t>exams</a:t>
            </a:r>
          </a:p>
          <a:p>
            <a:pPr fontAlgn="auto">
              <a:spcAft>
                <a:spcPts val="0"/>
              </a:spcAft>
              <a:buFont typeface="Wingdings" charset="2"/>
              <a:buChar char="§"/>
              <a:defRPr/>
            </a:pPr>
            <a:r>
              <a:rPr lang="en-US" sz="2200" dirty="0">
                <a:latin typeface="Arial" charset="0"/>
                <a:ea typeface="ＭＳ Ｐゴシック" charset="0"/>
                <a:cs typeface="ＭＳ Ｐゴシック" charset="0"/>
              </a:rPr>
              <a:t>Neurologic exam: decreased sensation and reflexes in bilateral legs</a:t>
            </a:r>
          </a:p>
          <a:p>
            <a:pPr fontAlgn="auto">
              <a:spcAft>
                <a:spcPts val="0"/>
              </a:spcAft>
              <a:buFont typeface="Wingdings" charset="2"/>
              <a:buChar char="§"/>
              <a:defRPr/>
            </a:pPr>
            <a:r>
              <a:rPr lang="en-US" sz="2200" dirty="0">
                <a:latin typeface="Arial" charset="0"/>
                <a:ea typeface="ＭＳ Ｐゴシック" charset="0"/>
                <a:cs typeface="ＭＳ Ｐゴシック" charset="0"/>
              </a:rPr>
              <a:t>Joint exam: warmth/swelling at hands, feet, ankles, knees </a:t>
            </a:r>
          </a:p>
          <a:p>
            <a:pPr marL="292100" indent="-292100" fontAlgn="auto">
              <a:lnSpc>
                <a:spcPct val="90000"/>
              </a:lnSpc>
              <a:spcAft>
                <a:spcPts val="0"/>
              </a:spcAft>
              <a:buFont typeface="Arial" charset="0"/>
              <a:buNone/>
              <a:defRPr/>
            </a:pPr>
            <a:endParaRPr lang="en-US" sz="2200" dirty="0">
              <a:latin typeface="Arial" charset="0"/>
              <a:ea typeface="ＭＳ Ｐゴシック" charset="0"/>
              <a:cs typeface="ＭＳ Ｐゴシック" charset="0"/>
            </a:endParaRPr>
          </a:p>
        </p:txBody>
      </p:sp>
      <p:sp>
        <p:nvSpPr>
          <p:cNvPr id="614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5132DD-0B3E-41ED-B622-67ACB05D9F36}" type="slidenum">
              <a:rPr lang="en-US" smtClean="0"/>
              <a:pPr eaLnBrk="1" hangingPunct="1"/>
              <a:t>54</a:t>
            </a:fld>
            <a:endParaRPr lang="en-US" smtClean="0"/>
          </a:p>
        </p:txBody>
      </p:sp>
      <p:pic>
        <p:nvPicPr>
          <p:cNvPr id="58373" name="Picture 7" descr="2.jpg"/>
          <p:cNvPicPr>
            <a:picLocks noChangeAspect="1"/>
          </p:cNvPicPr>
          <p:nvPr/>
        </p:nvPicPr>
        <p:blipFill>
          <a:blip r:embed="rId3" cstate="print">
            <a:extLst>
              <a:ext uri="{28A0092B-C50C-407E-A947-70E740481C1C}">
                <a14:useLocalDpi xmlns:a14="http://schemas.microsoft.com/office/drawing/2010/main" xmlns="" val="0"/>
              </a:ext>
            </a:extLst>
          </a:blip>
          <a:srcRect t="4823" r="3580"/>
          <a:stretch>
            <a:fillRect/>
          </a:stretch>
        </p:blipFill>
        <p:spPr bwMode="auto">
          <a:xfrm>
            <a:off x="4699000" y="1620838"/>
            <a:ext cx="3987800" cy="295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4" name="TextBox 5"/>
          <p:cNvSpPr txBox="1">
            <a:spLocks noChangeArrowheads="1"/>
          </p:cNvSpPr>
          <p:nvPr/>
        </p:nvSpPr>
        <p:spPr bwMode="auto">
          <a:xfrm>
            <a:off x="4656138" y="4572000"/>
            <a:ext cx="4716462"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sz="2200"/>
              <a:t>Skin: lower extremities with multiple 6x8mm tender, erythematous subcutaneous nodules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descr="6.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25" y="2139950"/>
            <a:ext cx="4191000" cy="314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itle 1"/>
          <p:cNvSpPr>
            <a:spLocks noGrp="1"/>
          </p:cNvSpPr>
          <p:nvPr>
            <p:ph type="title"/>
          </p:nvPr>
        </p:nvSpPr>
        <p:spPr/>
        <p:txBody>
          <a:bodyPr/>
          <a:lstStyle/>
          <a:p>
            <a:r>
              <a:rPr lang="en-US" smtClean="0">
                <a:latin typeface="Arial" charset="0"/>
                <a:ea typeface="ＭＳ Ｐゴシック" pitchFamily="34" charset="-128"/>
                <a:cs typeface="Arial" charset="0"/>
              </a:rPr>
              <a:t>Case Five: Exam continued</a:t>
            </a:r>
          </a:p>
        </p:txBody>
      </p:sp>
      <p:pic>
        <p:nvPicPr>
          <p:cNvPr id="62468" name="Picture 7" descr="5.jpg"/>
          <p:cNvPicPr>
            <a:picLocks noChangeAspect="1"/>
          </p:cNvPicPr>
          <p:nvPr/>
        </p:nvPicPr>
        <p:blipFill>
          <a:blip r:embed="rId4" cstate="print">
            <a:extLst>
              <a:ext uri="{28A0092B-C50C-407E-A947-70E740481C1C}">
                <a14:useLocalDpi xmlns:a14="http://schemas.microsoft.com/office/drawing/2010/main" xmlns="" val="0"/>
              </a:ext>
            </a:extLst>
          </a:blip>
          <a:srcRect t="18263" b="9869"/>
          <a:stretch>
            <a:fillRect/>
          </a:stretch>
        </p:blipFill>
        <p:spPr bwMode="auto">
          <a:xfrm>
            <a:off x="4560888" y="1617663"/>
            <a:ext cx="4391025" cy="420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own Arrow Callout 6"/>
          <p:cNvSpPr>
            <a:spLocks noChangeArrowheads="1"/>
          </p:cNvSpPr>
          <p:nvPr/>
        </p:nvSpPr>
        <p:spPr bwMode="auto">
          <a:xfrm>
            <a:off x="4800600" y="1905000"/>
            <a:ext cx="1371600" cy="914400"/>
          </a:xfrm>
          <a:prstGeom prst="downArrowCallout">
            <a:avLst>
              <a:gd name="adj1" fmla="val 25000"/>
              <a:gd name="adj2" fmla="val 25000"/>
              <a:gd name="adj3" fmla="val 25000"/>
              <a:gd name="adj4" fmla="val 64977"/>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r>
              <a:rPr lang="en-US" sz="2000" dirty="0">
                <a:solidFill>
                  <a:schemeClr val="lt1"/>
                </a:solidFill>
                <a:latin typeface="+mn-lt"/>
                <a:cs typeface="+mn-cs"/>
              </a:rPr>
              <a:t>Swelling of feet</a:t>
            </a:r>
          </a:p>
        </p:txBody>
      </p:sp>
      <p:sp>
        <p:nvSpPr>
          <p:cNvPr id="8" name="Up Arrow Callout 7"/>
          <p:cNvSpPr>
            <a:spLocks noChangeArrowheads="1"/>
          </p:cNvSpPr>
          <p:nvPr/>
        </p:nvSpPr>
        <p:spPr bwMode="auto">
          <a:xfrm>
            <a:off x="1447800" y="4038600"/>
            <a:ext cx="1524000" cy="914400"/>
          </a:xfrm>
          <a:prstGeom prst="upArrowCallout">
            <a:avLst>
              <a:gd name="adj1" fmla="val 25000"/>
              <a:gd name="adj2" fmla="val 25000"/>
              <a:gd name="adj3" fmla="val 25000"/>
              <a:gd name="adj4" fmla="val 64977"/>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r>
              <a:rPr lang="en-US" dirty="0">
                <a:solidFill>
                  <a:schemeClr val="lt1"/>
                </a:solidFill>
                <a:latin typeface="+mn-lt"/>
                <a:cs typeface="+mn-cs"/>
              </a:rPr>
              <a:t>Erythematous nodule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en-US" smtClean="0">
                <a:latin typeface="Arial" charset="0"/>
                <a:ea typeface="ＭＳ Ｐゴシック" pitchFamily="34" charset="-128"/>
                <a:cs typeface="Arial" charset="0"/>
              </a:rPr>
              <a:t>Case Five: Labs</a:t>
            </a:r>
          </a:p>
        </p:txBody>
      </p:sp>
      <p:sp>
        <p:nvSpPr>
          <p:cNvPr id="63491" name="Rectangle 3"/>
          <p:cNvSpPr>
            <a:spLocks noGrp="1"/>
          </p:cNvSpPr>
          <p:nvPr>
            <p:ph type="body" idx="1"/>
          </p:nvPr>
        </p:nvSpPr>
        <p:spPr>
          <a:xfrm>
            <a:off x="304800" y="1524000"/>
            <a:ext cx="8686800" cy="4572000"/>
          </a:xfrm>
        </p:spPr>
        <p:txBody>
          <a:bodyPr/>
          <a:lstStyle/>
          <a:p>
            <a:pPr>
              <a:spcBef>
                <a:spcPts val="600"/>
              </a:spcBef>
            </a:pPr>
            <a:r>
              <a:rPr lang="en-US" sz="2000" smtClean="0">
                <a:latin typeface="Arial" charset="0"/>
                <a:ea typeface="ＭＳ Ｐゴシック" pitchFamily="34" charset="-128"/>
                <a:cs typeface="Arial" charset="0"/>
              </a:rPr>
              <a:t>CBC: </a:t>
            </a:r>
            <a:r>
              <a:rPr lang="en-US" sz="2000" b="1" smtClean="0">
                <a:latin typeface="Arial" charset="0"/>
                <a:ea typeface="ＭＳ Ｐゴシック" pitchFamily="34" charset="-128"/>
                <a:cs typeface="Arial" charset="0"/>
              </a:rPr>
              <a:t>anemia</a:t>
            </a:r>
          </a:p>
          <a:p>
            <a:pPr>
              <a:spcBef>
                <a:spcPts val="600"/>
              </a:spcBef>
            </a:pPr>
            <a:r>
              <a:rPr lang="en-US" sz="2000" smtClean="0">
                <a:latin typeface="Arial" charset="0"/>
                <a:ea typeface="ＭＳ Ｐゴシック" pitchFamily="34" charset="-128"/>
                <a:cs typeface="Arial" charset="0"/>
              </a:rPr>
              <a:t>ESR: </a:t>
            </a:r>
            <a:r>
              <a:rPr lang="en-US" sz="2000" b="1" smtClean="0">
                <a:latin typeface="Arial" charset="0"/>
                <a:ea typeface="ＭＳ Ｐゴシック" pitchFamily="34" charset="-128"/>
                <a:cs typeface="Arial" charset="0"/>
              </a:rPr>
              <a:t>60</a:t>
            </a:r>
            <a:r>
              <a:rPr lang="en-US" sz="2000" smtClean="0">
                <a:latin typeface="Arial" charset="0"/>
                <a:ea typeface="ＭＳ Ｐゴシック" pitchFamily="34" charset="-128"/>
                <a:cs typeface="Arial" charset="0"/>
              </a:rPr>
              <a:t> [0-15]; CRP: </a:t>
            </a:r>
            <a:r>
              <a:rPr lang="en-US" sz="2000" b="1" smtClean="0">
                <a:latin typeface="Arial" charset="0"/>
                <a:ea typeface="ＭＳ Ｐゴシック" pitchFamily="34" charset="-128"/>
                <a:cs typeface="Arial" charset="0"/>
              </a:rPr>
              <a:t>46.8</a:t>
            </a:r>
            <a:r>
              <a:rPr lang="en-US" sz="2000" smtClean="0">
                <a:latin typeface="Arial" charset="0"/>
                <a:ea typeface="ＭＳ Ｐゴシック" pitchFamily="34" charset="-128"/>
                <a:cs typeface="Arial" charset="0"/>
              </a:rPr>
              <a:t> [&lt;6.3]</a:t>
            </a:r>
          </a:p>
          <a:p>
            <a:pPr>
              <a:spcBef>
                <a:spcPts val="600"/>
              </a:spcBef>
            </a:pPr>
            <a:r>
              <a:rPr lang="en-US" sz="2000" smtClean="0">
                <a:latin typeface="Arial" charset="0"/>
                <a:ea typeface="ＭＳ Ｐゴシック" pitchFamily="34" charset="-128"/>
                <a:cs typeface="Arial" charset="0"/>
              </a:rPr>
              <a:t>Normal liver function, BUN/Cr</a:t>
            </a:r>
          </a:p>
          <a:p>
            <a:pPr>
              <a:spcBef>
                <a:spcPts val="600"/>
              </a:spcBef>
            </a:pPr>
            <a:r>
              <a:rPr lang="en-US" sz="2000" smtClean="0">
                <a:latin typeface="Arial" charset="0"/>
                <a:ea typeface="ＭＳ Ｐゴシック" pitchFamily="34" charset="-128"/>
                <a:cs typeface="Arial" charset="0"/>
              </a:rPr>
              <a:t>UA: trace hemoglobin, trace protein</a:t>
            </a:r>
          </a:p>
          <a:p>
            <a:pPr lvl="1">
              <a:spcBef>
                <a:spcPts val="600"/>
              </a:spcBef>
            </a:pPr>
            <a:r>
              <a:rPr lang="en-US" sz="1900" smtClean="0">
                <a:latin typeface="Arial" charset="0"/>
                <a:ea typeface="ＭＳ Ｐゴシック" pitchFamily="34" charset="-128"/>
                <a:cs typeface="Arial" charset="0"/>
              </a:rPr>
              <a:t>24 hour urine: </a:t>
            </a:r>
            <a:r>
              <a:rPr lang="en-US" sz="1900" b="1" smtClean="0">
                <a:latin typeface="Arial" charset="0"/>
                <a:ea typeface="ＭＳ Ｐゴシック" pitchFamily="34" charset="-128"/>
                <a:cs typeface="Arial" charset="0"/>
              </a:rPr>
              <a:t>increased protein</a:t>
            </a:r>
          </a:p>
          <a:p>
            <a:pPr lvl="1">
              <a:spcBef>
                <a:spcPts val="600"/>
              </a:spcBef>
            </a:pPr>
            <a:r>
              <a:rPr lang="en-US" sz="1900" smtClean="0">
                <a:latin typeface="Arial" charset="0"/>
                <a:ea typeface="ＭＳ Ｐゴシック" pitchFamily="34" charset="-128"/>
                <a:cs typeface="Arial" charset="0"/>
              </a:rPr>
              <a:t>Urine sediment: </a:t>
            </a:r>
            <a:r>
              <a:rPr lang="en-US" sz="1900" b="1" smtClean="0">
                <a:latin typeface="Arial" charset="0"/>
                <a:ea typeface="ＭＳ Ｐゴシック" pitchFamily="34" charset="-128"/>
                <a:cs typeface="Arial" charset="0"/>
              </a:rPr>
              <a:t>RBCs, WBCs, tubular casts</a:t>
            </a:r>
            <a:r>
              <a:rPr lang="en-US" sz="1900" smtClean="0">
                <a:latin typeface="Arial" charset="0"/>
                <a:ea typeface="ＭＳ Ｐゴシック" pitchFamily="34" charset="-128"/>
                <a:cs typeface="Arial" charset="0"/>
              </a:rPr>
              <a:t>; no dysmorphic RBCs</a:t>
            </a:r>
          </a:p>
          <a:p>
            <a:pPr>
              <a:spcBef>
                <a:spcPts val="600"/>
              </a:spcBef>
            </a:pPr>
            <a:r>
              <a:rPr lang="en-US" sz="2000" smtClean="0">
                <a:latin typeface="Arial" charset="0"/>
                <a:ea typeface="ＭＳ Ｐゴシック" pitchFamily="34" charset="-128"/>
                <a:cs typeface="Arial" charset="0"/>
              </a:rPr>
              <a:t>CXR: negative</a:t>
            </a:r>
          </a:p>
          <a:p>
            <a:pPr>
              <a:spcBef>
                <a:spcPts val="600"/>
              </a:spcBef>
            </a:pPr>
            <a:r>
              <a:rPr lang="en-US" sz="2000" smtClean="0">
                <a:latin typeface="Arial" charset="0"/>
                <a:ea typeface="ＭＳ Ｐゴシック" pitchFamily="34" charset="-128"/>
                <a:cs typeface="Arial" charset="0"/>
              </a:rPr>
              <a:t>ANCAs: negative</a:t>
            </a:r>
          </a:p>
          <a:p>
            <a:pPr>
              <a:spcBef>
                <a:spcPts val="600"/>
              </a:spcBef>
            </a:pPr>
            <a:r>
              <a:rPr lang="en-US" sz="2000" smtClean="0">
                <a:latin typeface="Arial" charset="0"/>
                <a:ea typeface="ＭＳ Ｐゴシック" pitchFamily="34" charset="-128"/>
                <a:cs typeface="Arial" charset="0"/>
              </a:rPr>
              <a:t>ANA: negative</a:t>
            </a:r>
          </a:p>
          <a:p>
            <a:pPr>
              <a:spcBef>
                <a:spcPts val="600"/>
              </a:spcBef>
            </a:pPr>
            <a:r>
              <a:rPr lang="en-US" sz="2000" smtClean="0">
                <a:latin typeface="Arial" charset="0"/>
                <a:ea typeface="ＭＳ Ｐゴシック" pitchFamily="34" charset="-128"/>
                <a:cs typeface="Arial" charset="0"/>
              </a:rPr>
              <a:t>Blood/urine cultures: negative</a:t>
            </a:r>
          </a:p>
          <a:p>
            <a:pPr>
              <a:spcBef>
                <a:spcPts val="600"/>
              </a:spcBef>
            </a:pPr>
            <a:r>
              <a:rPr lang="en-US" sz="2000" smtClean="0">
                <a:latin typeface="Arial" charset="0"/>
                <a:ea typeface="ＭＳ Ｐゴシック" pitchFamily="34" charset="-128"/>
                <a:cs typeface="Arial" charset="0"/>
              </a:rPr>
              <a:t>Infectious work-up for parasites, bacteria, and viruses: negative</a:t>
            </a:r>
          </a:p>
          <a:p>
            <a:pPr>
              <a:spcBef>
                <a:spcPts val="600"/>
              </a:spcBef>
            </a:pPr>
            <a:r>
              <a:rPr lang="en-US" sz="2000" smtClean="0">
                <a:latin typeface="Arial" charset="0"/>
                <a:ea typeface="ＭＳ Ｐゴシック" pitchFamily="34" charset="-128"/>
                <a:cs typeface="Arial" charset="0"/>
              </a:rPr>
              <a:t>Work-up for hematologic malignancy and hypercoagulability: negative</a:t>
            </a:r>
          </a:p>
        </p:txBody>
      </p:sp>
      <p:sp>
        <p:nvSpPr>
          <p:cNvPr id="6349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69FC-8F15-49EB-A99C-7EB2F71378C2}" type="slidenum">
              <a:rPr lang="en-US"/>
              <a:pPr eaLnBrk="1" hangingPunct="1"/>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smtClean="0">
                <a:latin typeface="Arial" charset="0"/>
                <a:ea typeface="ＭＳ Ｐゴシック" pitchFamily="34" charset="-128"/>
                <a:cs typeface="Arial" charset="0"/>
              </a:rPr>
              <a:t>Case Five: Skin Biopsy</a:t>
            </a:r>
          </a:p>
        </p:txBody>
      </p:sp>
      <p:sp>
        <p:nvSpPr>
          <p:cNvPr id="64515" name="Rectangle 3"/>
          <p:cNvSpPr>
            <a:spLocks noGrp="1"/>
          </p:cNvSpPr>
          <p:nvPr>
            <p:ph type="body" idx="1"/>
          </p:nvPr>
        </p:nvSpPr>
        <p:spPr/>
        <p:txBody>
          <a:bodyPr/>
          <a:lstStyle/>
          <a:p>
            <a:pPr marL="457200" indent="-457200">
              <a:buFont typeface="Wingdings" pitchFamily="2" charset="2"/>
              <a:buChar char="§"/>
            </a:pPr>
            <a:r>
              <a:rPr lang="en-US" smtClean="0">
                <a:latin typeface="Arial" charset="0"/>
                <a:ea typeface="ＭＳ Ｐゴシック" pitchFamily="34" charset="-128"/>
                <a:cs typeface="Arial" charset="0"/>
              </a:rPr>
              <a:t>A skin biopsy obtained from a subcutaneous nodule on Dr. Krueger</a:t>
            </a:r>
            <a:r>
              <a:rPr lang="ja-JP" altLang="en-US" smtClean="0">
                <a:latin typeface="Arial" charset="0"/>
                <a:cs typeface="Arial" charset="0"/>
              </a:rPr>
              <a:t>’</a:t>
            </a:r>
            <a:r>
              <a:rPr lang="en-US" altLang="ja-JP" smtClean="0">
                <a:latin typeface="Arial" charset="0"/>
                <a:cs typeface="Arial" charset="0"/>
              </a:rPr>
              <a:t>s leg reveals inflammation of a medium-sized artery of the skin</a:t>
            </a:r>
          </a:p>
          <a:p>
            <a:pPr marL="457200" indent="-457200">
              <a:buFont typeface="Arial" charset="0"/>
              <a:buNone/>
            </a:pPr>
            <a:endParaRPr lang="en-US" smtClean="0">
              <a:latin typeface="Arial" charset="0"/>
              <a:ea typeface="ＭＳ Ｐゴシック" pitchFamily="34" charset="-128"/>
              <a:cs typeface="Arial" charset="0"/>
            </a:endParaRPr>
          </a:p>
        </p:txBody>
      </p:sp>
      <p:sp>
        <p:nvSpPr>
          <p:cNvPr id="6451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ECDA5C-6489-454F-A37B-9BAB79485464}" type="slidenum">
              <a:rPr lang="en-US"/>
              <a:pPr eaLnBrk="1" hangingPunct="1"/>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smtClean="0">
                <a:latin typeface="Arial" charset="0"/>
                <a:ea typeface="ＭＳ Ｐゴシック" pitchFamily="34" charset="-128"/>
                <a:cs typeface="Arial" charset="0"/>
              </a:rPr>
              <a:t>Case Five, Question 1</a:t>
            </a:r>
          </a:p>
        </p:txBody>
      </p:sp>
      <p:sp>
        <p:nvSpPr>
          <p:cNvPr id="65539" name="Rectangle 3"/>
          <p:cNvSpPr>
            <a:spLocks noGrp="1"/>
          </p:cNvSpPr>
          <p:nvPr>
            <p:ph type="body" idx="1"/>
          </p:nvPr>
        </p:nvSpPr>
        <p:spPr/>
        <p:txBody>
          <a:bodyPr/>
          <a:lstStyle/>
          <a:p>
            <a:pPr marL="457200" indent="-457200">
              <a:buFont typeface="Wingdings" pitchFamily="2" charset="2"/>
              <a:buChar char="§"/>
            </a:pPr>
            <a:r>
              <a:rPr lang="en-US" smtClean="0">
                <a:latin typeface="Arial" charset="0"/>
                <a:ea typeface="ＭＳ Ｐゴシック" pitchFamily="34" charset="-128"/>
                <a:cs typeface="Arial" charset="0"/>
              </a:rPr>
              <a:t>What is the most likely diagnosis?</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Henoch-Schönlein Purpura</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Erythema nodosum</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Polyarteritis nodosa</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Takayasu arteritis</a:t>
            </a:r>
          </a:p>
          <a:p>
            <a:pPr marL="1271588" lvl="1" indent="-533400">
              <a:buFont typeface="Wingdings" pitchFamily="2" charset="2"/>
              <a:buAutoNum type="alphaLcPeriod"/>
            </a:pPr>
            <a:r>
              <a:rPr lang="en-US" smtClean="0">
                <a:latin typeface="Arial" charset="0"/>
                <a:ea typeface="ＭＳ Ｐゴシック" pitchFamily="34" charset="-128"/>
                <a:cs typeface="Arial" charset="0"/>
              </a:rPr>
              <a:t>Urticaria</a:t>
            </a:r>
          </a:p>
          <a:p>
            <a:pPr marL="457200" indent="-457200"/>
            <a:endParaRPr lang="en-US" smtClean="0">
              <a:latin typeface="Arial" charset="0"/>
              <a:ea typeface="ＭＳ Ｐゴシック" pitchFamily="34" charset="-128"/>
              <a:cs typeface="Arial" charset="0"/>
            </a:endParaRP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833830-64C1-42A3-9E91-8948794E2A29}" type="slidenum">
              <a:rPr lang="en-US"/>
              <a:pPr eaLnBrk="1" hangingPunct="1"/>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en-US" smtClean="0">
                <a:latin typeface="Arial" charset="0"/>
                <a:ea typeface="ＭＳ Ｐゴシック" pitchFamily="34" charset="-128"/>
                <a:cs typeface="Arial" charset="0"/>
              </a:rPr>
              <a:t>Case Five, Question 1</a:t>
            </a:r>
          </a:p>
        </p:txBody>
      </p:sp>
      <p:sp>
        <p:nvSpPr>
          <p:cNvPr id="66563" name="Rectangle 3"/>
          <p:cNvSpPr>
            <a:spLocks noGrp="1"/>
          </p:cNvSpPr>
          <p:nvPr>
            <p:ph type="body" idx="1"/>
          </p:nvPr>
        </p:nvSpPr>
        <p:spPr>
          <a:xfrm>
            <a:off x="304800" y="1600200"/>
            <a:ext cx="8686800" cy="4495800"/>
          </a:xfrm>
        </p:spPr>
        <p:txBody>
          <a:bodyPr/>
          <a:lstStyle/>
          <a:p>
            <a:pPr>
              <a:spcBef>
                <a:spcPts val="600"/>
              </a:spcBef>
              <a:buFont typeface="Wingdings" pitchFamily="2" charset="2"/>
              <a:buNone/>
            </a:pPr>
            <a:r>
              <a:rPr lang="en-US" sz="3000" b="1" smtClean="0">
                <a:solidFill>
                  <a:srgbClr val="C00000"/>
                </a:solidFill>
                <a:latin typeface="Arial" charset="0"/>
                <a:ea typeface="ＭＳ Ｐゴシック" pitchFamily="34" charset="-128"/>
                <a:cs typeface="Arial" charset="0"/>
              </a:rPr>
              <a:t>Answer: c</a:t>
            </a:r>
          </a:p>
          <a:p>
            <a:pPr>
              <a:spcBef>
                <a:spcPts val="600"/>
              </a:spcBef>
              <a:buFont typeface="Wingdings" pitchFamily="2" charset="2"/>
              <a:buChar char="§"/>
            </a:pPr>
            <a:r>
              <a:rPr lang="en-US" sz="3000" smtClean="0">
                <a:latin typeface="Arial" charset="0"/>
                <a:ea typeface="ＭＳ Ｐゴシック" pitchFamily="34" charset="-128"/>
                <a:cs typeface="Arial" charset="0"/>
              </a:rPr>
              <a:t>What is the most likely diagnosis?</a:t>
            </a:r>
          </a:p>
          <a:p>
            <a:pPr marL="1206500" lvl="1" indent="-468313">
              <a:spcBef>
                <a:spcPts val="600"/>
              </a:spcBef>
              <a:buFont typeface="Wingdings" pitchFamily="2" charset="2"/>
              <a:buAutoNum type="alphaLcPeriod"/>
            </a:pPr>
            <a:r>
              <a:rPr lang="en-US" sz="2600" smtClean="0">
                <a:latin typeface="Arial" charset="0"/>
                <a:ea typeface="ＭＳ Ｐゴシック" pitchFamily="34" charset="-128"/>
                <a:cs typeface="Arial" charset="0"/>
              </a:rPr>
              <a:t>Henoch-Schönlein Purpura </a:t>
            </a:r>
            <a:r>
              <a:rPr lang="en-US" sz="2600" smtClean="0">
                <a:solidFill>
                  <a:srgbClr val="7F7F7F"/>
                </a:solidFill>
                <a:latin typeface="Arial" charset="0"/>
                <a:ea typeface="ＭＳ Ｐゴシック" pitchFamily="34" charset="-128"/>
                <a:cs typeface="Arial" charset="0"/>
              </a:rPr>
              <a:t>(affects small vessels)</a:t>
            </a:r>
            <a:endParaRPr lang="en-US" sz="2600" smtClean="0">
              <a:latin typeface="Arial" charset="0"/>
              <a:ea typeface="ＭＳ Ｐゴシック" pitchFamily="34" charset="-128"/>
              <a:cs typeface="Arial" charset="0"/>
            </a:endParaRPr>
          </a:p>
          <a:p>
            <a:pPr marL="1206500" lvl="1" indent="-468313">
              <a:spcBef>
                <a:spcPts val="600"/>
              </a:spcBef>
              <a:buFont typeface="Wingdings" pitchFamily="2" charset="2"/>
              <a:buAutoNum type="alphaLcPeriod"/>
            </a:pPr>
            <a:r>
              <a:rPr lang="en-US" sz="2600" smtClean="0">
                <a:latin typeface="Arial" charset="0"/>
                <a:ea typeface="ＭＳ Ｐゴシック" pitchFamily="34" charset="-128"/>
                <a:cs typeface="Arial" charset="0"/>
              </a:rPr>
              <a:t>Erythema nodosum </a:t>
            </a:r>
            <a:r>
              <a:rPr lang="en-US" sz="2600" smtClean="0">
                <a:solidFill>
                  <a:srgbClr val="7F7F7F"/>
                </a:solidFill>
                <a:latin typeface="Arial" charset="0"/>
                <a:ea typeface="ＭＳ Ｐゴシック" pitchFamily="34" charset="-128"/>
                <a:cs typeface="Arial" charset="0"/>
              </a:rPr>
              <a:t>(panniculitis on biopsy)</a:t>
            </a:r>
            <a:r>
              <a:rPr lang="en-US" sz="2600" b="1" smtClean="0">
                <a:solidFill>
                  <a:srgbClr val="C00000"/>
                </a:solidFill>
                <a:latin typeface="Arial" charset="0"/>
                <a:ea typeface="ＭＳ Ｐゴシック" pitchFamily="34" charset="-128"/>
                <a:cs typeface="Arial" charset="0"/>
              </a:rPr>
              <a:t> </a:t>
            </a:r>
            <a:endParaRPr lang="en-US" sz="2600" smtClean="0">
              <a:latin typeface="Arial" charset="0"/>
              <a:ea typeface="ＭＳ Ｐゴシック" pitchFamily="34" charset="-128"/>
              <a:cs typeface="Arial" charset="0"/>
            </a:endParaRPr>
          </a:p>
          <a:p>
            <a:pPr marL="1206500" lvl="1" indent="-468313">
              <a:spcBef>
                <a:spcPts val="600"/>
              </a:spcBef>
              <a:buFont typeface="Wingdings" pitchFamily="2" charset="2"/>
              <a:buAutoNum type="alphaLcPeriod"/>
            </a:pPr>
            <a:r>
              <a:rPr lang="en-US" sz="2600" b="1" smtClean="0">
                <a:solidFill>
                  <a:srgbClr val="C00000"/>
                </a:solidFill>
                <a:latin typeface="Arial" charset="0"/>
                <a:ea typeface="ＭＳ Ｐゴシック" pitchFamily="34" charset="-128"/>
                <a:cs typeface="Arial" charset="0"/>
              </a:rPr>
              <a:t>Polyarteritis nodosa </a:t>
            </a:r>
            <a:r>
              <a:rPr lang="en-US" sz="2600" smtClean="0">
                <a:solidFill>
                  <a:srgbClr val="7F7F7F"/>
                </a:solidFill>
                <a:latin typeface="Arial" charset="0"/>
                <a:ea typeface="ＭＳ Ｐゴシック" pitchFamily="34" charset="-128"/>
                <a:cs typeface="Arial" charset="0"/>
              </a:rPr>
              <a:t>(affects medium-sized arteries)</a:t>
            </a:r>
            <a:r>
              <a:rPr lang="en-US" sz="2600" b="1" smtClean="0">
                <a:solidFill>
                  <a:srgbClr val="C00000"/>
                </a:solidFill>
                <a:latin typeface="Arial" charset="0"/>
                <a:ea typeface="ＭＳ Ｐゴシック" pitchFamily="34" charset="-128"/>
                <a:cs typeface="Arial" charset="0"/>
              </a:rPr>
              <a:t> </a:t>
            </a:r>
          </a:p>
          <a:p>
            <a:pPr marL="1206500" lvl="1" indent="-468313">
              <a:spcBef>
                <a:spcPts val="600"/>
              </a:spcBef>
              <a:buFont typeface="Wingdings" pitchFamily="2" charset="2"/>
              <a:buAutoNum type="alphaLcPeriod"/>
            </a:pPr>
            <a:r>
              <a:rPr lang="en-US" sz="2600" smtClean="0">
                <a:latin typeface="Arial" charset="0"/>
                <a:ea typeface="ＭＳ Ｐゴシック" pitchFamily="34" charset="-128"/>
                <a:cs typeface="Arial" charset="0"/>
              </a:rPr>
              <a:t>Takayasu arteritis </a:t>
            </a:r>
            <a:r>
              <a:rPr lang="en-US" sz="2600" smtClean="0">
                <a:solidFill>
                  <a:srgbClr val="7F7F7F"/>
                </a:solidFill>
                <a:latin typeface="Arial" charset="0"/>
                <a:ea typeface="ＭＳ Ｐゴシック" pitchFamily="34" charset="-128"/>
                <a:cs typeface="Arial" charset="0"/>
              </a:rPr>
              <a:t>(affects large vessels)</a:t>
            </a:r>
            <a:endParaRPr lang="en-US" sz="2600" smtClean="0">
              <a:latin typeface="Arial" charset="0"/>
              <a:ea typeface="ＭＳ Ｐゴシック" pitchFamily="34" charset="-128"/>
              <a:cs typeface="Arial" charset="0"/>
            </a:endParaRPr>
          </a:p>
          <a:p>
            <a:pPr marL="1206500" lvl="1" indent="-468313">
              <a:spcBef>
                <a:spcPts val="600"/>
              </a:spcBef>
              <a:buFont typeface="Wingdings" pitchFamily="2" charset="2"/>
              <a:buAutoNum type="alphaLcPeriod"/>
            </a:pPr>
            <a:r>
              <a:rPr lang="en-US" sz="2600" smtClean="0">
                <a:latin typeface="Arial" charset="0"/>
                <a:ea typeface="ＭＳ Ｐゴシック" pitchFamily="34" charset="-128"/>
                <a:cs typeface="Arial" charset="0"/>
              </a:rPr>
              <a:t>Urticaria </a:t>
            </a:r>
            <a:r>
              <a:rPr lang="en-US" sz="2600" smtClean="0">
                <a:solidFill>
                  <a:srgbClr val="7F7F7F"/>
                </a:solidFill>
                <a:latin typeface="Arial" charset="0"/>
                <a:ea typeface="ＭＳ Ｐゴシック" pitchFamily="34" charset="-128"/>
                <a:cs typeface="Arial" charset="0"/>
              </a:rPr>
              <a:t>(presents with a different morphology, which is urticarial)</a:t>
            </a:r>
            <a:endParaRPr lang="en-US" sz="2600" smtClean="0">
              <a:latin typeface="Arial" charset="0"/>
              <a:ea typeface="ＭＳ Ｐゴシック" pitchFamily="34" charset="-128"/>
              <a:cs typeface="Arial" charset="0"/>
            </a:endParaRPr>
          </a:p>
          <a:p>
            <a:pPr>
              <a:lnSpc>
                <a:spcPct val="80000"/>
              </a:lnSpc>
            </a:pPr>
            <a:endParaRPr lang="en-US" sz="3000" smtClean="0">
              <a:latin typeface="Arial" charset="0"/>
              <a:ea typeface="ＭＳ Ｐゴシック" pitchFamily="34" charset="-128"/>
              <a:cs typeface="Arial" charset="0"/>
            </a:endParaRPr>
          </a:p>
        </p:txBody>
      </p:sp>
      <p:sp>
        <p:nvSpPr>
          <p:cNvPr id="6656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571B52-3006-4E14-82F8-F662FDCBCCBB}" type="slidenum">
              <a:rPr lang="en-US"/>
              <a:pPr eaLnBrk="1" hangingPunct="1"/>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p:cNvSpPr>
          <p:nvPr>
            <p:ph type="title"/>
          </p:nvPr>
        </p:nvSpPr>
        <p:spPr/>
        <p:txBody>
          <a:bodyPr/>
          <a:lstStyle/>
          <a:p>
            <a:r>
              <a:rPr lang="en-US" smtClean="0">
                <a:latin typeface="Arial" charset="0"/>
                <a:ea typeface="ＭＳ Ｐゴシック" pitchFamily="34" charset="-128"/>
                <a:cs typeface="Arial" charset="0"/>
              </a:rPr>
              <a:t>Examples of Purpura</a:t>
            </a:r>
          </a:p>
        </p:txBody>
      </p:sp>
      <p:pic>
        <p:nvPicPr>
          <p:cNvPr id="12291" name="Picture 6" descr="Purpura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900238" y="1684338"/>
            <a:ext cx="5343525" cy="4022725"/>
          </a:xfrm>
        </p:spPr>
      </p:pic>
      <p:sp>
        <p:nvSpPr>
          <p:cNvPr id="12292" name="Text Box 7"/>
          <p:cNvSpPr txBox="1">
            <a:spLocks noChangeArrowheads="1"/>
          </p:cNvSpPr>
          <p:nvPr/>
        </p:nvSpPr>
        <p:spPr bwMode="auto">
          <a:xfrm>
            <a:off x="7467600" y="30480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Petechia</a:t>
            </a:r>
          </a:p>
        </p:txBody>
      </p:sp>
      <p:sp>
        <p:nvSpPr>
          <p:cNvPr id="12293" name="Text Box 8"/>
          <p:cNvSpPr txBox="1">
            <a:spLocks noChangeArrowheads="1"/>
          </p:cNvSpPr>
          <p:nvPr/>
        </p:nvSpPr>
        <p:spPr bwMode="auto">
          <a:xfrm>
            <a:off x="7467600" y="39766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Ecchymosis</a:t>
            </a:r>
          </a:p>
        </p:txBody>
      </p:sp>
      <p:sp>
        <p:nvSpPr>
          <p:cNvPr id="12294" name="Line 9"/>
          <p:cNvSpPr>
            <a:spLocks noChangeShapeType="1"/>
          </p:cNvSpPr>
          <p:nvPr/>
        </p:nvSpPr>
        <p:spPr bwMode="auto">
          <a:xfrm flipH="1">
            <a:off x="6781800" y="4191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295" name="Line 10"/>
          <p:cNvSpPr>
            <a:spLocks noChangeShapeType="1"/>
          </p:cNvSpPr>
          <p:nvPr/>
        </p:nvSpPr>
        <p:spPr bwMode="auto">
          <a:xfrm flipH="1">
            <a:off x="6781800" y="3276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29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2FDD26-8B57-4AE2-94DF-5B56736EDD56}" type="slidenum">
              <a:rPr lang="en-US"/>
              <a:pPr eaLnBrk="1" hangingPunct="1"/>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n-US" smtClean="0">
                <a:solidFill>
                  <a:schemeClr val="bg1"/>
                </a:solidFill>
                <a:latin typeface="Arial" charset="0"/>
                <a:ea typeface="ＭＳ Ｐゴシック" pitchFamily="34" charset="-128"/>
                <a:cs typeface="Arial" charset="0"/>
              </a:rPr>
              <a:t>Polyarteritis Nodosa</a:t>
            </a:r>
          </a:p>
        </p:txBody>
      </p:sp>
      <p:sp>
        <p:nvSpPr>
          <p:cNvPr id="67587" name="Rectangle 3"/>
          <p:cNvSpPr>
            <a:spLocks noGrp="1"/>
          </p:cNvSpPr>
          <p:nvPr>
            <p:ph type="body" idx="1"/>
          </p:nvPr>
        </p:nvSpPr>
        <p:spPr>
          <a:xfrm>
            <a:off x="228600" y="1600200"/>
            <a:ext cx="8686800" cy="4495800"/>
          </a:xfrm>
        </p:spPr>
        <p:txBody>
          <a:bodyPr/>
          <a:lstStyle/>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Polyarteritis Nodosa (PAN) is a potentially systemic disorder of necrotizing vasculitis of medium-sized arteries</a:t>
            </a:r>
          </a:p>
          <a:p>
            <a:pPr marL="1028700" lvl="1" indent="-347663">
              <a:spcBef>
                <a:spcPts val="300"/>
              </a:spcBef>
              <a:buFont typeface="Arial" charset="0"/>
              <a:buChar char="•"/>
            </a:pPr>
            <a:r>
              <a:rPr lang="en-US" sz="2400" smtClean="0">
                <a:latin typeface="Arial" charset="0"/>
                <a:ea typeface="ＭＳ Ｐゴシック" pitchFamily="34" charset="-128"/>
                <a:cs typeface="Arial" charset="0"/>
              </a:rPr>
              <a:t>Characterized by painful subcutaneous nodules, which can ulcerate</a:t>
            </a:r>
          </a:p>
          <a:p>
            <a:pPr marL="1028700" lvl="1" indent="-347663">
              <a:spcBef>
                <a:spcPts val="300"/>
              </a:spcBef>
              <a:buFont typeface="Arial" charset="0"/>
              <a:buChar char="•"/>
            </a:pPr>
            <a:r>
              <a:rPr lang="en-US" sz="2400" smtClean="0">
                <a:latin typeface="Arial" charset="0"/>
                <a:ea typeface="ＭＳ Ｐゴシック" pitchFamily="34" charset="-128"/>
                <a:cs typeface="Arial" charset="0"/>
              </a:rPr>
              <a:t>Patients may also present with livedo reticularis</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Unknown etiology; may affect any organ (most often skin, peripheral nerves, kidneys, joints, and GI tract)</a:t>
            </a:r>
          </a:p>
          <a:p>
            <a:pPr marL="401638" indent="-401638">
              <a:spcBef>
                <a:spcPts val="300"/>
              </a:spcBef>
              <a:buFont typeface="Wingdings" pitchFamily="2" charset="2"/>
              <a:buChar char="§"/>
            </a:pPr>
            <a:r>
              <a:rPr lang="en-US" sz="2700" smtClean="0">
                <a:latin typeface="Arial" charset="0"/>
                <a:ea typeface="ＭＳ Ｐゴシック" pitchFamily="34" charset="-128"/>
                <a:cs typeface="Arial" charset="0"/>
              </a:rPr>
              <a:t>PAN has been associated with HBV, HCV, HIV, and parvovirus B19</a:t>
            </a:r>
          </a:p>
          <a:p>
            <a:pPr marL="401638" indent="-401638">
              <a:lnSpc>
                <a:spcPct val="80000"/>
              </a:lnSpc>
            </a:pPr>
            <a:endParaRPr lang="en-US" sz="2800" smtClean="0">
              <a:latin typeface="Arial" charset="0"/>
              <a:ea typeface="ＭＳ Ｐゴシック" pitchFamily="34" charset="-128"/>
              <a:cs typeface="Arial" charset="0"/>
            </a:endParaRPr>
          </a:p>
        </p:txBody>
      </p:sp>
      <p:sp>
        <p:nvSpPr>
          <p:cNvPr id="6758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1235FD-F17A-4CD7-959A-1B114934362E}" type="slidenum">
              <a:rPr lang="en-US"/>
              <a:pPr eaLnBrk="1" hangingPunct="1"/>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latin typeface="Arial" charset="0"/>
                <a:ea typeface="ＭＳ Ｐゴシック" pitchFamily="34" charset="-128"/>
                <a:cs typeface="Arial" charset="0"/>
              </a:rPr>
              <a:t>Another Example of PAN</a:t>
            </a:r>
          </a:p>
        </p:txBody>
      </p:sp>
      <p:sp>
        <p:nvSpPr>
          <p:cNvPr id="6861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6E1107-C1FA-488B-B28B-AA26FE81A4E3}" type="slidenum">
              <a:rPr lang="en-US"/>
              <a:pPr eaLnBrk="1" hangingPunct="1"/>
              <a:t>61</a:t>
            </a:fld>
            <a:endParaRPr lang="en-US"/>
          </a:p>
        </p:txBody>
      </p:sp>
      <p:pic>
        <p:nvPicPr>
          <p:cNvPr id="68612" name="Content Placeholder 8" descr="PAN-Livedo reticularis.jpg"/>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l="8435" t="37024" r="13744" b="6496"/>
          <a:stretch>
            <a:fillRect/>
          </a:stretch>
        </p:blipFill>
        <p:spPr>
          <a:xfrm>
            <a:off x="1035050" y="2574925"/>
            <a:ext cx="3536950" cy="3368675"/>
          </a:xfrm>
        </p:spPr>
      </p:pic>
      <p:pic>
        <p:nvPicPr>
          <p:cNvPr id="68613" name="Picture 3" descr="DSCF0819.jpg"/>
          <p:cNvPicPr>
            <a:picLocks noChangeAspect="1"/>
          </p:cNvPicPr>
          <p:nvPr/>
        </p:nvPicPr>
        <p:blipFill>
          <a:blip r:embed="rId4" cstate="print">
            <a:extLst>
              <a:ext uri="{28A0092B-C50C-407E-A947-70E740481C1C}">
                <a14:useLocalDpi xmlns:a14="http://schemas.microsoft.com/office/drawing/2010/main" xmlns="" val="0"/>
              </a:ext>
            </a:extLst>
          </a:blip>
          <a:srcRect l="54367" t="23436" r="17035" b="43898"/>
          <a:stretch>
            <a:fillRect/>
          </a:stretch>
        </p:blipFill>
        <p:spPr bwMode="auto">
          <a:xfrm>
            <a:off x="5791200" y="1600200"/>
            <a:ext cx="2890838" cy="440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4" name="Rectangle 4"/>
          <p:cNvSpPr>
            <a:spLocks noChangeArrowheads="1"/>
          </p:cNvSpPr>
          <p:nvPr/>
        </p:nvSpPr>
        <p:spPr bwMode="auto">
          <a:xfrm>
            <a:off x="304800" y="1600200"/>
            <a:ext cx="5334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38138" indent="-338138">
              <a:buFont typeface="Wingdings" pitchFamily="2" charset="2"/>
              <a:buChar char="§"/>
            </a:pPr>
            <a:r>
              <a:rPr lang="en-US"/>
              <a:t>Several hyperpigmented nodules along medium-sized vessels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US" smtClean="0">
                <a:solidFill>
                  <a:schemeClr val="bg1"/>
                </a:solidFill>
                <a:latin typeface="Arial" charset="0"/>
                <a:ea typeface="ＭＳ Ｐゴシック" pitchFamily="34" charset="-128"/>
                <a:cs typeface="Arial" charset="0"/>
              </a:rPr>
              <a:t>Case Five: Systemic PAN?</a:t>
            </a:r>
          </a:p>
        </p:txBody>
      </p:sp>
      <p:sp>
        <p:nvSpPr>
          <p:cNvPr id="69635" name="Rectangle 3"/>
          <p:cNvSpPr>
            <a:spLocks noGrp="1"/>
          </p:cNvSpPr>
          <p:nvPr>
            <p:ph type="body" idx="1"/>
          </p:nvPr>
        </p:nvSpPr>
        <p:spPr>
          <a:xfrm>
            <a:off x="304800" y="1600200"/>
            <a:ext cx="8382000" cy="4495800"/>
          </a:xfrm>
        </p:spPr>
        <p:txBody>
          <a:bodyPr/>
          <a:lstStyle/>
          <a:p>
            <a:pPr marL="457200" indent="-457200">
              <a:lnSpc>
                <a:spcPct val="90000"/>
              </a:lnSpc>
              <a:spcBef>
                <a:spcPts val="1200"/>
              </a:spcBef>
              <a:buFont typeface="Wingdings" pitchFamily="2" charset="2"/>
              <a:buChar char="§"/>
            </a:pPr>
            <a:r>
              <a:rPr lang="en-US" smtClean="0">
                <a:latin typeface="Arial" charset="0"/>
                <a:ea typeface="ＭＳ Ｐゴシック" pitchFamily="34" charset="-128"/>
                <a:cs typeface="Arial" charset="0"/>
              </a:rPr>
              <a:t>Key diagnostic features of this case</a:t>
            </a:r>
          </a:p>
          <a:p>
            <a:pPr marL="1028700" lvl="2" indent="-393700">
              <a:lnSpc>
                <a:spcPct val="90000"/>
              </a:lnSpc>
              <a:spcBef>
                <a:spcPts val="1200"/>
              </a:spcBef>
            </a:pPr>
            <a:r>
              <a:rPr lang="en-US" sz="2800" smtClean="0">
                <a:latin typeface="Arial" charset="0"/>
                <a:ea typeface="ＭＳ Ｐゴシック" pitchFamily="34" charset="-128"/>
                <a:cs typeface="Arial" charset="0"/>
              </a:rPr>
              <a:t>Fever</a:t>
            </a:r>
          </a:p>
          <a:p>
            <a:pPr marL="1028700" lvl="2" indent="-393700">
              <a:lnSpc>
                <a:spcPct val="90000"/>
              </a:lnSpc>
              <a:spcBef>
                <a:spcPts val="1200"/>
              </a:spcBef>
            </a:pPr>
            <a:r>
              <a:rPr lang="en-US" sz="2800" smtClean="0">
                <a:latin typeface="Arial" charset="0"/>
                <a:ea typeface="ＭＳ Ｐゴシック" pitchFamily="34" charset="-128"/>
                <a:cs typeface="Arial" charset="0"/>
              </a:rPr>
              <a:t>Skin nodules with medium-sized artery inflammation on biopsy</a:t>
            </a:r>
          </a:p>
          <a:p>
            <a:pPr marL="1028700" lvl="2" indent="-393700">
              <a:lnSpc>
                <a:spcPct val="90000"/>
              </a:lnSpc>
              <a:spcBef>
                <a:spcPts val="1200"/>
              </a:spcBef>
            </a:pPr>
            <a:r>
              <a:rPr lang="en-US" sz="2800" smtClean="0">
                <a:latin typeface="Arial" charset="0"/>
                <a:ea typeface="ＭＳ Ｐゴシック" pitchFamily="34" charset="-128"/>
                <a:cs typeface="Arial" charset="0"/>
              </a:rPr>
              <a:t>Renal involvement</a:t>
            </a:r>
          </a:p>
          <a:p>
            <a:pPr marL="1028700" lvl="2" indent="-393700">
              <a:lnSpc>
                <a:spcPct val="90000"/>
              </a:lnSpc>
              <a:spcBef>
                <a:spcPts val="1200"/>
              </a:spcBef>
            </a:pPr>
            <a:r>
              <a:rPr lang="en-US" sz="2800" smtClean="0">
                <a:latin typeface="Arial" charset="0"/>
                <a:ea typeface="ＭＳ Ｐゴシック" pitchFamily="34" charset="-128"/>
                <a:cs typeface="Arial" charset="0"/>
              </a:rPr>
              <a:t>Paresthesias, decreased sensation and reflexes (i.e., mononeuritis multiplex)</a:t>
            </a:r>
          </a:p>
          <a:p>
            <a:pPr marL="801688" lvl="1" indent="-401638">
              <a:lnSpc>
                <a:spcPct val="90000"/>
              </a:lnSpc>
              <a:spcBef>
                <a:spcPts val="1200"/>
              </a:spcBef>
              <a:buFont typeface="Wingdings" pitchFamily="2" charset="2"/>
              <a:buChar char="§"/>
            </a:pPr>
            <a:endParaRPr lang="en-US" sz="2400" smtClean="0">
              <a:latin typeface="Arial" charset="0"/>
              <a:ea typeface="ＭＳ Ｐゴシック" pitchFamily="34" charset="-128"/>
              <a:cs typeface="Arial" charset="0"/>
            </a:endParaRPr>
          </a:p>
        </p:txBody>
      </p:sp>
      <p:sp>
        <p:nvSpPr>
          <p:cNvPr id="6963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542767-64F5-460F-A269-0ED1B987316F}" type="slidenum">
              <a:rPr lang="en-US"/>
              <a:pPr eaLnBrk="1" hangingPunct="1"/>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smtClean="0">
                <a:solidFill>
                  <a:schemeClr val="bg1"/>
                </a:solidFill>
                <a:latin typeface="Arial" charset="0"/>
                <a:ea typeface="ＭＳ Ｐゴシック" pitchFamily="34" charset="-128"/>
                <a:cs typeface="Arial" charset="0"/>
              </a:rPr>
              <a:t>Diagnosis: PAN</a:t>
            </a:r>
          </a:p>
        </p:txBody>
      </p:sp>
      <p:sp>
        <p:nvSpPr>
          <p:cNvPr id="70659" name="Rectangle 3"/>
          <p:cNvSpPr>
            <a:spLocks noGrp="1"/>
          </p:cNvSpPr>
          <p:nvPr>
            <p:ph type="body" idx="1"/>
          </p:nvPr>
        </p:nvSpPr>
        <p:spPr>
          <a:xfrm>
            <a:off x="228600" y="1524000"/>
            <a:ext cx="8686800" cy="838200"/>
          </a:xfrm>
        </p:spPr>
        <p:txBody>
          <a:bodyPr/>
          <a:lstStyle/>
          <a:p>
            <a:pPr marL="0" indent="0" algn="ctr">
              <a:spcBef>
                <a:spcPts val="200"/>
              </a:spcBef>
              <a:buFont typeface="Arial" charset="0"/>
              <a:buNone/>
            </a:pPr>
            <a:r>
              <a:rPr lang="en-US" sz="2800" smtClean="0">
                <a:latin typeface="Arial" charset="0"/>
                <a:ea typeface="ＭＳ Ｐゴシック" pitchFamily="34" charset="-128"/>
                <a:cs typeface="Arial" charset="0"/>
              </a:rPr>
              <a:t>It is important to differentiate between cutaneous and systemic PAN to help guide therapy</a:t>
            </a:r>
          </a:p>
        </p:txBody>
      </p:sp>
      <p:sp>
        <p:nvSpPr>
          <p:cNvPr id="7066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852E67-2422-4D8C-8D32-5CD69859092E}" type="slidenum">
              <a:rPr lang="en-US"/>
              <a:pPr eaLnBrk="1" hangingPunct="1"/>
              <a:t>63</a:t>
            </a:fld>
            <a:endParaRPr lang="en-US"/>
          </a:p>
        </p:txBody>
      </p:sp>
      <p:sp>
        <p:nvSpPr>
          <p:cNvPr id="2" name="Rectangle 1"/>
          <p:cNvSpPr>
            <a:spLocks noChangeArrowheads="1"/>
          </p:cNvSpPr>
          <p:nvPr/>
        </p:nvSpPr>
        <p:spPr bwMode="auto">
          <a:xfrm>
            <a:off x="304800" y="2514600"/>
            <a:ext cx="4191000" cy="340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7663" indent="-347663">
              <a:spcBef>
                <a:spcPts val="600"/>
              </a:spcBef>
              <a:buFont typeface="Wingdings" pitchFamily="2" charset="2"/>
              <a:buChar char="§"/>
            </a:pPr>
            <a:r>
              <a:rPr lang="en-US" b="1"/>
              <a:t>Cutaneous PAN</a:t>
            </a:r>
          </a:p>
          <a:p>
            <a:pPr marL="749300" lvl="1" indent="-347663">
              <a:spcBef>
                <a:spcPts val="600"/>
              </a:spcBef>
              <a:buFont typeface="Arial" charset="0"/>
              <a:buChar char="•"/>
            </a:pPr>
            <a:r>
              <a:rPr lang="en-US" sz="2200"/>
              <a:t>Skin involvement +/- polyneuropathy, arthralgias, myalgias, fever</a:t>
            </a:r>
          </a:p>
          <a:p>
            <a:pPr marL="749300" lvl="1" indent="-347663">
              <a:spcBef>
                <a:spcPts val="600"/>
              </a:spcBef>
              <a:buFont typeface="Arial" charset="0"/>
              <a:buChar char="•"/>
            </a:pPr>
            <a:r>
              <a:rPr lang="en-US" sz="2200"/>
              <a:t>More common in children (may follow a strep infection)</a:t>
            </a:r>
          </a:p>
          <a:p>
            <a:pPr marL="749300" lvl="1" indent="-347663">
              <a:spcBef>
                <a:spcPts val="600"/>
              </a:spcBef>
              <a:buFont typeface="Arial" charset="0"/>
              <a:buChar char="•"/>
            </a:pPr>
            <a:r>
              <a:rPr lang="en-US" sz="2200"/>
              <a:t>Chronic benign course</a:t>
            </a:r>
          </a:p>
        </p:txBody>
      </p:sp>
      <p:sp>
        <p:nvSpPr>
          <p:cNvPr id="3" name="Rectangle 2"/>
          <p:cNvSpPr>
            <a:spLocks noChangeArrowheads="1"/>
          </p:cNvSpPr>
          <p:nvPr/>
        </p:nvSpPr>
        <p:spPr bwMode="auto">
          <a:xfrm>
            <a:off x="4419600" y="2590800"/>
            <a:ext cx="4191000" cy="347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7663" indent="-347663">
              <a:spcBef>
                <a:spcPts val="600"/>
              </a:spcBef>
              <a:buFont typeface="Wingdings" pitchFamily="2" charset="2"/>
              <a:buChar char="§"/>
            </a:pPr>
            <a:r>
              <a:rPr lang="en-US" b="1"/>
              <a:t>Systemic PAN</a:t>
            </a:r>
          </a:p>
          <a:p>
            <a:pPr marL="681038" lvl="1" indent="-333375">
              <a:spcBef>
                <a:spcPts val="600"/>
              </a:spcBef>
              <a:buFont typeface="Arial" charset="0"/>
              <a:buChar char="•"/>
            </a:pPr>
            <a:r>
              <a:rPr lang="en-US" sz="2200"/>
              <a:t>Neurological involvement common: mononeuritis multiplex, stroke</a:t>
            </a:r>
          </a:p>
          <a:p>
            <a:pPr marL="681038" lvl="1" indent="-333375">
              <a:spcBef>
                <a:spcPts val="600"/>
              </a:spcBef>
              <a:buFont typeface="Arial" charset="0"/>
              <a:buChar char="•"/>
            </a:pPr>
            <a:r>
              <a:rPr lang="en-US" sz="2200"/>
              <a:t>Renal: hypertension</a:t>
            </a:r>
          </a:p>
          <a:p>
            <a:pPr marL="681038" lvl="1" indent="-333375">
              <a:spcBef>
                <a:spcPts val="600"/>
              </a:spcBef>
              <a:buFont typeface="Arial" charset="0"/>
              <a:buChar char="•"/>
            </a:pPr>
            <a:r>
              <a:rPr lang="en-US" sz="2200"/>
              <a:t>Joint, Heart, GI, Liver also may be affected</a:t>
            </a:r>
          </a:p>
          <a:p>
            <a:pPr marL="681038" lvl="1" indent="-333375">
              <a:spcBef>
                <a:spcPts val="600"/>
              </a:spcBef>
              <a:buFont typeface="Arial" charset="0"/>
              <a:buChar char="•"/>
            </a:pPr>
            <a:r>
              <a:rPr lang="en-US" sz="2200"/>
              <a:t>Orchitis in patients with HBV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smtClean="0">
                <a:latin typeface="Arial" charset="0"/>
                <a:ea typeface="ＭＳ Ｐゴシック" pitchFamily="34" charset="-128"/>
                <a:cs typeface="Arial" charset="0"/>
              </a:rPr>
              <a:t>Management: PAN</a:t>
            </a:r>
          </a:p>
        </p:txBody>
      </p:sp>
      <p:sp>
        <p:nvSpPr>
          <p:cNvPr id="67587" name="Rectangle 3"/>
          <p:cNvSpPr>
            <a:spLocks noGrp="1"/>
          </p:cNvSpPr>
          <p:nvPr>
            <p:ph type="body" idx="1"/>
          </p:nvPr>
        </p:nvSpPr>
        <p:spPr>
          <a:xfrm>
            <a:off x="304800" y="1524000"/>
            <a:ext cx="8610600" cy="4495800"/>
          </a:xfrm>
        </p:spPr>
        <p:txBody>
          <a:bodyPr/>
          <a:lstStyle/>
          <a:p>
            <a:pPr>
              <a:spcBef>
                <a:spcPts val="400"/>
              </a:spcBef>
              <a:buFont typeface="Wingdings" pitchFamily="2" charset="2"/>
              <a:buChar char="§"/>
            </a:pPr>
            <a:r>
              <a:rPr lang="en-US" sz="2500" smtClean="0">
                <a:latin typeface="Arial" charset="0"/>
                <a:ea typeface="ＭＳ Ｐゴシック" pitchFamily="34" charset="-128"/>
                <a:cs typeface="Arial" charset="0"/>
              </a:rPr>
              <a:t>Chronic course (months-years); exacerbations/remissions</a:t>
            </a:r>
          </a:p>
          <a:p>
            <a:pPr>
              <a:spcBef>
                <a:spcPts val="400"/>
              </a:spcBef>
              <a:buFont typeface="Wingdings" pitchFamily="2" charset="2"/>
              <a:buChar char="§"/>
            </a:pPr>
            <a:r>
              <a:rPr lang="en-US" sz="2500" smtClean="0">
                <a:latin typeface="Arial" charset="0"/>
                <a:ea typeface="ＭＳ Ｐゴシック" pitchFamily="34" charset="-128"/>
                <a:cs typeface="Arial" charset="0"/>
              </a:rPr>
              <a:t>Local wound care to any skin ulcerations</a:t>
            </a:r>
          </a:p>
          <a:p>
            <a:pPr>
              <a:spcBef>
                <a:spcPts val="400"/>
              </a:spcBef>
              <a:buFont typeface="Wingdings" pitchFamily="2" charset="2"/>
              <a:buChar char="§"/>
            </a:pPr>
            <a:r>
              <a:rPr lang="en-US" sz="2500" smtClean="0">
                <a:latin typeface="Arial" charset="0"/>
                <a:ea typeface="ＭＳ Ｐゴシック" pitchFamily="34" charset="-128"/>
                <a:cs typeface="Arial" charset="0"/>
              </a:rPr>
              <a:t>Patients without cutaneous PAN may be treated with systemic corticosteroids alone</a:t>
            </a:r>
          </a:p>
          <a:p>
            <a:pPr>
              <a:spcBef>
                <a:spcPts val="400"/>
              </a:spcBef>
              <a:buFont typeface="Wingdings" pitchFamily="2" charset="2"/>
              <a:buChar char="§"/>
            </a:pPr>
            <a:r>
              <a:rPr lang="en-US" sz="2500" smtClean="0">
                <a:latin typeface="Arial" charset="0"/>
                <a:ea typeface="ＭＳ Ｐゴシック" pitchFamily="34" charset="-128"/>
                <a:cs typeface="Arial" charset="0"/>
              </a:rPr>
              <a:t>For patients with cardiac, gastrointestinal, neurological, or renal involvement (i.e., systemic PAN):</a:t>
            </a:r>
          </a:p>
          <a:p>
            <a:pPr marL="801688" lvl="1" indent="-344488">
              <a:spcBef>
                <a:spcPts val="400"/>
              </a:spcBef>
              <a:buFont typeface="Arial" charset="0"/>
              <a:buChar char="•"/>
            </a:pPr>
            <a:r>
              <a:rPr lang="en-US" sz="2300" smtClean="0">
                <a:latin typeface="Arial" charset="0"/>
                <a:ea typeface="ＭＳ Ｐゴシック" pitchFamily="34" charset="-128"/>
                <a:cs typeface="Arial" charset="0"/>
              </a:rPr>
              <a:t>Specialty consultation for involved organs (especially nephrology and neurology)</a:t>
            </a:r>
          </a:p>
          <a:p>
            <a:pPr marL="801688" lvl="1" indent="-344488">
              <a:spcBef>
                <a:spcPts val="400"/>
              </a:spcBef>
              <a:buFont typeface="Arial" charset="0"/>
              <a:buChar char="•"/>
            </a:pPr>
            <a:r>
              <a:rPr lang="en-US" sz="2300" smtClean="0">
                <a:latin typeface="Arial" charset="0"/>
                <a:ea typeface="ＭＳ Ｐゴシック" pitchFamily="34" charset="-128"/>
                <a:cs typeface="Arial" charset="0"/>
              </a:rPr>
              <a:t>Adjunctive therapy with cyclophosphamide</a:t>
            </a:r>
          </a:p>
          <a:p>
            <a:pPr>
              <a:spcBef>
                <a:spcPts val="400"/>
              </a:spcBef>
              <a:buFont typeface="Wingdings" pitchFamily="2" charset="2"/>
              <a:buChar char="§"/>
            </a:pPr>
            <a:r>
              <a:rPr lang="en-US" sz="2500" smtClean="0">
                <a:latin typeface="Arial" charset="0"/>
                <a:ea typeface="ＭＳ Ｐゴシック" pitchFamily="34" charset="-128"/>
                <a:cs typeface="Arial" charset="0"/>
              </a:rPr>
              <a:t>Treat any underlying infections (e.g., HBV)</a:t>
            </a:r>
          </a:p>
        </p:txBody>
      </p:sp>
      <p:sp>
        <p:nvSpPr>
          <p:cNvPr id="7168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2B8B15-931F-4478-91B6-877589D39F5D}" type="slidenum">
              <a:rPr lang="en-US"/>
              <a:pPr eaLnBrk="1" hangingPunct="1"/>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8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latin typeface="Arial" charset="0"/>
                <a:ea typeface="ＭＳ Ｐゴシック" pitchFamily="34" charset="-128"/>
                <a:cs typeface="Arial" charset="0"/>
              </a:rPr>
              <a:t>Take Home Points: </a:t>
            </a:r>
            <a:br>
              <a:rPr lang="en-US" smtClean="0">
                <a:latin typeface="Arial" charset="0"/>
                <a:ea typeface="ＭＳ Ｐゴシック" pitchFamily="34" charset="-128"/>
                <a:cs typeface="Arial" charset="0"/>
              </a:rPr>
            </a:br>
            <a:r>
              <a:rPr lang="en-US" smtClean="0">
                <a:latin typeface="Arial" charset="0"/>
                <a:ea typeface="ＭＳ Ｐゴシック" pitchFamily="34" charset="-128"/>
                <a:cs typeface="Arial" charset="0"/>
              </a:rPr>
              <a:t>Petechiae and Purpura</a:t>
            </a:r>
          </a:p>
        </p:txBody>
      </p:sp>
      <p:sp>
        <p:nvSpPr>
          <p:cNvPr id="69635" name="Rectangle 3"/>
          <p:cNvSpPr>
            <a:spLocks noGrp="1"/>
          </p:cNvSpPr>
          <p:nvPr>
            <p:ph type="body" idx="1"/>
          </p:nvPr>
        </p:nvSpPr>
        <p:spPr>
          <a:xfrm>
            <a:off x="228600" y="1524000"/>
            <a:ext cx="8686800" cy="4648200"/>
          </a:xfrm>
        </p:spPr>
        <p:txBody>
          <a:bodyPr/>
          <a:lstStyle/>
          <a:p>
            <a:pPr marL="349250" indent="-349250">
              <a:spcBef>
                <a:spcPts val="600"/>
              </a:spcBef>
              <a:buFont typeface="Wingdings" pitchFamily="2" charset="2"/>
              <a:buChar char="§"/>
            </a:pPr>
            <a:r>
              <a:rPr lang="en-US" sz="2400" smtClean="0">
                <a:latin typeface="Arial" charset="0"/>
                <a:ea typeface="ＭＳ Ｐゴシック" pitchFamily="34" charset="-128"/>
                <a:cs typeface="Arial" charset="0"/>
              </a:rPr>
              <a:t>The term purpura is used to describe red-purple lesions that result from extravasation of blood into the skin or mucous membranes</a:t>
            </a:r>
          </a:p>
          <a:p>
            <a:pPr marL="349250" indent="-349250">
              <a:spcBef>
                <a:spcPts val="600"/>
              </a:spcBef>
              <a:buFont typeface="Wingdings" pitchFamily="2" charset="2"/>
              <a:buChar char="§"/>
            </a:pPr>
            <a:r>
              <a:rPr lang="en-US" sz="2400" smtClean="0">
                <a:latin typeface="Arial" charset="0"/>
                <a:ea typeface="ＭＳ Ｐゴシック" pitchFamily="34" charset="-128"/>
                <a:cs typeface="Arial" charset="0"/>
              </a:rPr>
              <a:t>Purpura may be palpable and non-palpable</a:t>
            </a:r>
          </a:p>
          <a:p>
            <a:pPr marL="349250" indent="-349250">
              <a:spcBef>
                <a:spcPts val="600"/>
              </a:spcBef>
              <a:buFont typeface="Wingdings" pitchFamily="2" charset="2"/>
              <a:buChar char="§"/>
            </a:pPr>
            <a:r>
              <a:rPr lang="en-US" sz="2400" smtClean="0">
                <a:latin typeface="Arial" charset="0"/>
                <a:ea typeface="ＭＳ Ｐゴシック" pitchFamily="34" charset="-128"/>
                <a:cs typeface="Arial" charset="0"/>
              </a:rPr>
              <a:t>Purpura does not blanch with pressure</a:t>
            </a:r>
          </a:p>
          <a:p>
            <a:pPr marL="349250" indent="-349250">
              <a:spcBef>
                <a:spcPts val="600"/>
              </a:spcBef>
              <a:buFont typeface="Wingdings" pitchFamily="2" charset="2"/>
              <a:buChar char="§"/>
            </a:pPr>
            <a:r>
              <a:rPr lang="en-US" sz="2400" smtClean="0">
                <a:latin typeface="Arial" charset="0"/>
                <a:ea typeface="ＭＳ Ｐゴシック" pitchFamily="34" charset="-128"/>
                <a:cs typeface="Arial" charset="0"/>
              </a:rPr>
              <a:t>Purpura may result from hyper- and hypocoagulable states, vascular dysfunction and extravascular causes</a:t>
            </a:r>
          </a:p>
          <a:p>
            <a:pPr marL="349250" indent="-349250">
              <a:spcBef>
                <a:spcPts val="600"/>
              </a:spcBef>
              <a:buFont typeface="Wingdings" pitchFamily="2" charset="2"/>
              <a:buChar char="§"/>
            </a:pPr>
            <a:r>
              <a:rPr lang="en-US" sz="2400" smtClean="0">
                <a:latin typeface="Arial" charset="0"/>
                <a:ea typeface="ＭＳ Ｐゴシック" pitchFamily="34" charset="-128"/>
                <a:cs typeface="Arial" charset="0"/>
              </a:rPr>
              <a:t>Various life-threatening conditions present with petechial rashes including meningococcemia and RMSF</a:t>
            </a:r>
          </a:p>
          <a:p>
            <a:pPr marL="349250" indent="-349250">
              <a:spcBef>
                <a:spcPts val="600"/>
              </a:spcBef>
              <a:buFont typeface="Wingdings" pitchFamily="2" charset="2"/>
              <a:buChar char="§"/>
            </a:pPr>
            <a:r>
              <a:rPr lang="en-US" sz="2400" smtClean="0">
                <a:latin typeface="Arial" charset="0"/>
                <a:ea typeface="ＭＳ Ｐゴシック" pitchFamily="34" charset="-128"/>
                <a:cs typeface="Arial" charset="0"/>
              </a:rPr>
              <a:t>The presence of petechial or purpuric lesions in a septic patient should raise concern for DIC</a:t>
            </a:r>
          </a:p>
        </p:txBody>
      </p:sp>
      <p:sp>
        <p:nvSpPr>
          <p:cNvPr id="7270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DD2785-1F91-4572-A58D-F08E11E2BDE5}" type="slidenum">
              <a:rPr lang="en-US"/>
              <a:pPr eaLnBrk="1" hangingPunct="1"/>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US" smtClean="0">
                <a:latin typeface="Arial" charset="0"/>
                <a:ea typeface="ＭＳ Ｐゴシック" pitchFamily="34" charset="-128"/>
                <a:cs typeface="Arial" charset="0"/>
              </a:rPr>
              <a:t>Take Home Points:</a:t>
            </a:r>
            <a:br>
              <a:rPr lang="en-US" smtClean="0">
                <a:latin typeface="Arial" charset="0"/>
                <a:ea typeface="ＭＳ Ｐゴシック" pitchFamily="34" charset="-128"/>
                <a:cs typeface="Arial" charset="0"/>
              </a:rPr>
            </a:br>
            <a:r>
              <a:rPr lang="en-US" smtClean="0">
                <a:latin typeface="Arial" charset="0"/>
                <a:ea typeface="ＭＳ Ｐゴシック" pitchFamily="34" charset="-128"/>
                <a:cs typeface="Arial" charset="0"/>
              </a:rPr>
              <a:t>Vasculitis</a:t>
            </a:r>
          </a:p>
        </p:txBody>
      </p:sp>
      <p:sp>
        <p:nvSpPr>
          <p:cNvPr id="70659" name="Rectangle 3"/>
          <p:cNvSpPr>
            <a:spLocks noGrp="1"/>
          </p:cNvSpPr>
          <p:nvPr>
            <p:ph type="body" idx="1"/>
          </p:nvPr>
        </p:nvSpPr>
        <p:spPr>
          <a:xfrm>
            <a:off x="304800" y="1600200"/>
            <a:ext cx="8686800" cy="4191000"/>
          </a:xfrm>
        </p:spPr>
        <p:txBody>
          <a:bodyPr/>
          <a:lstStyle/>
          <a:p>
            <a:pPr marL="401638" indent="-401638">
              <a:buFont typeface="Wingdings" pitchFamily="2" charset="2"/>
              <a:buChar char="§"/>
            </a:pPr>
            <a:r>
              <a:rPr lang="en-US" sz="2800" smtClean="0">
                <a:latin typeface="Arial" charset="0"/>
                <a:ea typeface="ＭＳ Ｐゴシック" pitchFamily="34" charset="-128"/>
                <a:cs typeface="Arial" charset="0"/>
              </a:rPr>
              <a:t>Palpable purpura results from underlying blood vessel inflammation (vasculitis) </a:t>
            </a:r>
          </a:p>
          <a:p>
            <a:pPr marL="401638" indent="-401638">
              <a:buFont typeface="Wingdings" pitchFamily="2" charset="2"/>
              <a:buChar char="§"/>
            </a:pPr>
            <a:r>
              <a:rPr lang="en-US" sz="2800" smtClean="0">
                <a:latin typeface="Arial" charset="0"/>
                <a:ea typeface="ＭＳ Ｐゴシック" pitchFamily="34" charset="-128"/>
                <a:cs typeface="Arial" charset="0"/>
              </a:rPr>
              <a:t>Palpable purpura is the hallmark lesion of leukocytoclastic vasculitis</a:t>
            </a:r>
          </a:p>
          <a:p>
            <a:pPr marL="401638" indent="-401638">
              <a:buFont typeface="Wingdings" pitchFamily="2" charset="2"/>
              <a:buChar char="§"/>
            </a:pPr>
            <a:r>
              <a:rPr lang="en-US" sz="2800" smtClean="0">
                <a:latin typeface="Arial" charset="0"/>
                <a:ea typeface="ＭＳ Ｐゴシック" pitchFamily="34" charset="-128"/>
                <a:cs typeface="Arial" charset="0"/>
              </a:rPr>
              <a:t>The various etiologies of vasculitis may be categorized according to size of vessel affected</a:t>
            </a:r>
          </a:p>
          <a:p>
            <a:pPr marL="401638" indent="-401638">
              <a:buFont typeface="Wingdings" pitchFamily="2" charset="2"/>
              <a:buChar char="§"/>
            </a:pPr>
            <a:r>
              <a:rPr lang="en-US" sz="2800" smtClean="0">
                <a:latin typeface="Arial" charset="0"/>
                <a:ea typeface="ＭＳ Ｐゴシック" pitchFamily="34" charset="-128"/>
                <a:cs typeface="Arial" charset="0"/>
              </a:rPr>
              <a:t>A skin biopsy is usually necessary for the diagnosis of vasculitis</a:t>
            </a:r>
          </a:p>
          <a:p>
            <a:pPr marL="401638" indent="-401638">
              <a:buFont typeface="Arial" charset="0"/>
              <a:buNone/>
            </a:pPr>
            <a:endParaRPr lang="en-US" sz="2800" smtClean="0">
              <a:latin typeface="Arial" charset="0"/>
              <a:ea typeface="ＭＳ Ｐゴシック" pitchFamily="34" charset="-128"/>
              <a:cs typeface="Arial" charset="0"/>
            </a:endParaRPr>
          </a:p>
        </p:txBody>
      </p:sp>
      <p:sp>
        <p:nvSpPr>
          <p:cNvPr id="7373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C219A5-9BE4-418C-B1C6-9B51E6458A10}" type="slidenum">
              <a:rPr lang="en-US"/>
              <a:pPr eaLnBrk="1" hangingPunct="1"/>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p:txBody>
          <a:bodyPr/>
          <a:lstStyle/>
          <a:p>
            <a:r>
              <a:rPr lang="en-US" smtClean="0">
                <a:latin typeface="Arial" charset="0"/>
                <a:ea typeface="ＭＳ Ｐゴシック" pitchFamily="34" charset="-128"/>
                <a:cs typeface="Arial" charset="0"/>
              </a:rPr>
              <a:t>Acknowledgements</a:t>
            </a:r>
          </a:p>
        </p:txBody>
      </p:sp>
      <p:sp>
        <p:nvSpPr>
          <p:cNvPr id="74755" name="Content Placeholder 5"/>
          <p:cNvSpPr>
            <a:spLocks noGrp="1"/>
          </p:cNvSpPr>
          <p:nvPr>
            <p:ph idx="1"/>
          </p:nvPr>
        </p:nvSpPr>
        <p:spPr>
          <a:xfrm>
            <a:off x="228600" y="1600200"/>
            <a:ext cx="8686800" cy="4191000"/>
          </a:xfrm>
        </p:spPr>
        <p:txBody>
          <a:bodyPr/>
          <a:lstStyle/>
          <a:p>
            <a:pPr marL="401638" indent="-401638">
              <a:spcBef>
                <a:spcPts val="600"/>
              </a:spcBef>
              <a:buFont typeface="Wingdings" pitchFamily="2" charset="2"/>
              <a:buChar char="§"/>
            </a:pPr>
            <a:r>
              <a:rPr lang="en-US" sz="2600" dirty="0" smtClean="0">
                <a:latin typeface="Arial" charset="0"/>
                <a:ea typeface="ＭＳ Ｐゴシック" pitchFamily="34" charset="-128"/>
                <a:cs typeface="Arial" charset="0"/>
              </a:rPr>
              <a:t>This module was developed by the American Academy of Dermatology Medical Student Core Curriculum Workgroup from 2008-2012.</a:t>
            </a:r>
          </a:p>
          <a:p>
            <a:pPr marL="401638" indent="-401638">
              <a:spcBef>
                <a:spcPts val="600"/>
              </a:spcBef>
              <a:buFont typeface="Wingdings" pitchFamily="2" charset="2"/>
              <a:buChar char="§"/>
            </a:pPr>
            <a:r>
              <a:rPr lang="en-US" sz="2600" dirty="0" smtClean="0">
                <a:latin typeface="Arial" charset="0"/>
                <a:ea typeface="ＭＳ Ｐゴシック" pitchFamily="34" charset="-128"/>
                <a:cs typeface="Arial" charset="0"/>
              </a:rPr>
              <a:t>Primary authors: Sarah D. </a:t>
            </a:r>
            <a:r>
              <a:rPr lang="en-US" sz="2600" dirty="0" err="1" smtClean="0">
                <a:latin typeface="Arial" charset="0"/>
                <a:ea typeface="ＭＳ Ｐゴシック" pitchFamily="34" charset="-128"/>
                <a:cs typeface="Arial" charset="0"/>
              </a:rPr>
              <a:t>Cipriano</a:t>
            </a:r>
            <a:r>
              <a:rPr lang="en-US" sz="2600" dirty="0" smtClean="0">
                <a:latin typeface="Arial" charset="0"/>
                <a:ea typeface="ＭＳ Ｐゴシック" pitchFamily="34" charset="-128"/>
                <a:cs typeface="Arial" charset="0"/>
              </a:rPr>
              <a:t>, MD, MPH; Eric </a:t>
            </a:r>
            <a:r>
              <a:rPr lang="en-US" sz="2600" dirty="0" err="1" smtClean="0">
                <a:latin typeface="Arial" charset="0"/>
                <a:ea typeface="ＭＳ Ｐゴシック" pitchFamily="34" charset="-128"/>
                <a:cs typeface="Arial" charset="0"/>
              </a:rPr>
              <a:t>Meinhardt</a:t>
            </a:r>
            <a:r>
              <a:rPr lang="en-US" sz="2600" dirty="0" smtClean="0">
                <a:latin typeface="Arial" charset="0"/>
                <a:ea typeface="ＭＳ Ｐゴシック" pitchFamily="34" charset="-128"/>
                <a:cs typeface="Arial" charset="0"/>
              </a:rPr>
              <a:t>, MD; Alina Markova; Timothy G. Berger, MD, FAAD, Kanade Shinkai, MD, PhD, FAAD. </a:t>
            </a:r>
          </a:p>
          <a:p>
            <a:pPr marL="401638" indent="-401638">
              <a:spcBef>
                <a:spcPts val="600"/>
              </a:spcBef>
              <a:buFont typeface="Wingdings" pitchFamily="2" charset="2"/>
              <a:buChar char="§"/>
            </a:pPr>
            <a:r>
              <a:rPr lang="en-US" sz="2600" dirty="0" smtClean="0">
                <a:latin typeface="Arial" charset="0"/>
                <a:ea typeface="ＭＳ Ｐゴシック" pitchFamily="34" charset="-128"/>
                <a:cs typeface="Arial" charset="0"/>
              </a:rPr>
              <a:t>Peer reviewers: Heather Woodworth Wickless, MD, MPH; Daniela </a:t>
            </a:r>
            <a:r>
              <a:rPr lang="en-US" sz="2600" dirty="0" err="1" smtClean="0">
                <a:latin typeface="Arial" charset="0"/>
                <a:ea typeface="ＭＳ Ｐゴシック" pitchFamily="34" charset="-128"/>
                <a:cs typeface="Arial" charset="0"/>
              </a:rPr>
              <a:t>Kroshinsky</a:t>
            </a:r>
            <a:r>
              <a:rPr lang="en-US" sz="2600" dirty="0" smtClean="0">
                <a:latin typeface="Arial" charset="0"/>
                <a:ea typeface="ＭＳ Ｐゴシック" pitchFamily="34" charset="-128"/>
                <a:cs typeface="Arial" charset="0"/>
              </a:rPr>
              <a:t>, MD, FAAD.</a:t>
            </a:r>
          </a:p>
          <a:p>
            <a:pPr marL="401638" indent="-401638">
              <a:spcBef>
                <a:spcPts val="600"/>
              </a:spcBef>
              <a:buFont typeface="Wingdings" pitchFamily="2" charset="2"/>
              <a:buChar char="§"/>
            </a:pPr>
            <a:r>
              <a:rPr lang="en-US" sz="2600" dirty="0" smtClean="0">
                <a:latin typeface="Arial" charset="0"/>
                <a:ea typeface="ＭＳ Ｐゴシック" pitchFamily="34" charset="-128"/>
                <a:cs typeface="Arial" charset="0"/>
              </a:rPr>
              <a:t>Revisions and editing: Sarah D. </a:t>
            </a:r>
            <a:r>
              <a:rPr lang="en-US" sz="2600" dirty="0" err="1" smtClean="0">
                <a:latin typeface="Arial" charset="0"/>
                <a:ea typeface="ＭＳ Ｐゴシック" pitchFamily="34" charset="-128"/>
                <a:cs typeface="Arial" charset="0"/>
              </a:rPr>
              <a:t>Cipriano</a:t>
            </a:r>
            <a:r>
              <a:rPr lang="en-US" sz="2600" dirty="0" smtClean="0">
                <a:latin typeface="Arial" charset="0"/>
                <a:ea typeface="ＭＳ Ｐゴシック" pitchFamily="34" charset="-128"/>
                <a:cs typeface="Arial" charset="0"/>
              </a:rPr>
              <a:t>, MD, MPH; Alina Markova. Last revised August 2011.</a:t>
            </a:r>
          </a:p>
        </p:txBody>
      </p:sp>
      <p:sp>
        <p:nvSpPr>
          <p:cNvPr id="7475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FFA2DF-71D9-48E1-AD4A-15FC1E235298}" type="slidenum">
              <a:rPr lang="en-US"/>
              <a:pPr eaLnBrk="1" hangingPunct="1"/>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smtClean="0">
                <a:latin typeface="Arial" charset="0"/>
                <a:ea typeface="ＭＳ Ｐゴシック" pitchFamily="34" charset="-128"/>
                <a:cs typeface="Arial" charset="0"/>
              </a:rPr>
              <a:t>End of Module</a:t>
            </a:r>
          </a:p>
        </p:txBody>
      </p:sp>
      <p:sp>
        <p:nvSpPr>
          <p:cNvPr id="75779" name="Rectangle 3"/>
          <p:cNvSpPr>
            <a:spLocks noGrp="1"/>
          </p:cNvSpPr>
          <p:nvPr>
            <p:ph type="body" idx="1"/>
          </p:nvPr>
        </p:nvSpPr>
        <p:spPr>
          <a:xfrm>
            <a:off x="152400" y="1524000"/>
            <a:ext cx="8915400" cy="4648200"/>
          </a:xfrm>
        </p:spPr>
        <p:txBody>
          <a:bodyPr/>
          <a:lstStyle/>
          <a:p>
            <a:pPr marL="346075" indent="-346075">
              <a:spcBef>
                <a:spcPts val="600"/>
              </a:spcBef>
              <a:buFont typeface="Wingdings" pitchFamily="2" charset="2"/>
              <a:buChar char="§"/>
            </a:pPr>
            <a:r>
              <a:rPr lang="en-US" sz="1800" smtClean="0">
                <a:latin typeface="Arial" charset="0"/>
                <a:ea typeface="ＭＳ Ｐゴシック" pitchFamily="34" charset="-128"/>
                <a:cs typeface="Arial" charset="0"/>
              </a:rPr>
              <a:t>Berger T, Hong J, Saeed S, Colaco S, Tsang M, Kasper R. The Web-Based Illustrated Clinical Dermatology Glossary. MedEdPORTAL; 2007. Available from: </a:t>
            </a:r>
            <a:r>
              <a:rPr lang="en-US" sz="1800" smtClean="0">
                <a:latin typeface="Arial" charset="0"/>
                <a:ea typeface="ＭＳ Ｐゴシック" pitchFamily="34" charset="-128"/>
                <a:cs typeface="Arial" charset="0"/>
                <a:hlinkClick r:id="rId3"/>
              </a:rPr>
              <a:t>www.mededportal.org/publication/462</a:t>
            </a:r>
            <a:r>
              <a:rPr lang="en-US" sz="1800" smtClean="0">
                <a:latin typeface="Arial" charset="0"/>
                <a:ea typeface="ＭＳ Ｐゴシック" pitchFamily="34" charset="-128"/>
                <a:cs typeface="Arial" charset="0"/>
              </a:rPr>
              <a:t>.</a:t>
            </a:r>
          </a:p>
          <a:p>
            <a:pPr marL="346075" indent="-346075">
              <a:spcBef>
                <a:spcPts val="600"/>
              </a:spcBef>
              <a:buFont typeface="Wingdings" pitchFamily="2" charset="2"/>
              <a:buChar char="§"/>
            </a:pPr>
            <a:r>
              <a:rPr lang="en-US" sz="1800" smtClean="0">
                <a:latin typeface="Arial" charset="0"/>
                <a:ea typeface="ＭＳ Ｐゴシック" pitchFamily="34" charset="-128"/>
                <a:cs typeface="Arial" charset="0"/>
              </a:rPr>
              <a:t>Dedeoglu F, Kim S, Sundel R. Management of Henoch-Schönlein purpura. In: UpToDate, Basow, DS (Ed), UpToDate, Waltham, MA, 2011. </a:t>
            </a:r>
          </a:p>
          <a:p>
            <a:pPr marL="346075" indent="-346075">
              <a:spcBef>
                <a:spcPts val="600"/>
              </a:spcBef>
              <a:buFont typeface="Wingdings" pitchFamily="2" charset="2"/>
              <a:buChar char="§"/>
            </a:pPr>
            <a:r>
              <a:rPr lang="en-US" sz="1800" smtClean="0">
                <a:latin typeface="Arial" charset="0"/>
                <a:ea typeface="ＭＳ Ｐゴシック" pitchFamily="34" charset="-128"/>
                <a:cs typeface="Arial" charset="0"/>
              </a:rPr>
              <a:t>Dedeoglu F, Kim S, Sundel R. Clinical manifestations and diagnosis of Henoch-Schönlein purpura. In: UpToDate, Basow, DS (Ed), UpToDate, Waltham, MA, 2011. </a:t>
            </a:r>
          </a:p>
          <a:p>
            <a:pPr marL="346075" indent="-346075">
              <a:spcBef>
                <a:spcPts val="600"/>
              </a:spcBef>
              <a:buFont typeface="Wingdings" pitchFamily="2" charset="2"/>
              <a:buChar char="§"/>
            </a:pPr>
            <a:r>
              <a:rPr lang="en-US" sz="1800" smtClean="0">
                <a:latin typeface="Arial" charset="0"/>
                <a:ea typeface="ＭＳ Ｐゴシック" pitchFamily="34" charset="-128"/>
                <a:cs typeface="Arial" charset="0"/>
              </a:rPr>
              <a:t>Fatal Cases of Rocky Mountain Spotted Fever in Family Clusters --- Three States, 2003. MMWR Weekly May 21, 2004/53(19);407-410. </a:t>
            </a:r>
          </a:p>
          <a:p>
            <a:pPr marL="346075" indent="-346075">
              <a:spcBef>
                <a:spcPts val="600"/>
              </a:spcBef>
              <a:buFont typeface="Wingdings" pitchFamily="2" charset="2"/>
              <a:buChar char="§"/>
            </a:pPr>
            <a:r>
              <a:rPr lang="en-US" sz="1800" smtClean="0">
                <a:latin typeface="Arial" charset="0"/>
                <a:ea typeface="ＭＳ Ｐゴシック" pitchFamily="34" charset="-128"/>
                <a:cs typeface="Arial" charset="0"/>
              </a:rPr>
              <a:t>Gota Carmen E, Mandell Brian F, "Chapter 165. Systemic Necrotizing Vasculitis" (Chapter). Wolff K, Goldsmith LA, Katz SI, Gilchrest B, Paller AS, Leffell DJ: Fitzpatrick's Dermatology in General Medicine, 7e: http://www.accessmedicine.com/content.aspx?aID=2993241. </a:t>
            </a:r>
          </a:p>
          <a:p>
            <a:pPr marL="346075" indent="-346075">
              <a:spcBef>
                <a:spcPts val="600"/>
              </a:spcBef>
              <a:buFont typeface="Wingdings" pitchFamily="2" charset="2"/>
              <a:buChar char="§"/>
            </a:pPr>
            <a:r>
              <a:rPr lang="en-US" sz="1800" smtClean="0">
                <a:latin typeface="Arial" charset="0"/>
                <a:ea typeface="ＭＳ Ｐゴシック" pitchFamily="34" charset="-128"/>
                <a:cs typeface="Arial" charset="0"/>
              </a:rPr>
              <a:t>Hunder GG. Treatment of giant cell (temporal) arteritis. In: UpToDate, Basow, DS (Ed), UpToDate, Waltham, MA, 2011. </a:t>
            </a:r>
          </a:p>
          <a:p>
            <a:pPr marL="346075" indent="-346075">
              <a:lnSpc>
                <a:spcPct val="80000"/>
              </a:lnSpc>
              <a:spcBef>
                <a:spcPts val="1200"/>
              </a:spcBef>
              <a:buFont typeface="Wingdings" pitchFamily="2" charset="2"/>
              <a:buChar char="§"/>
            </a:pPr>
            <a:endParaRPr lang="en-US" sz="1900" smtClean="0">
              <a:latin typeface="Arial" charset="0"/>
              <a:ea typeface="ＭＳ Ｐゴシック" pitchFamily="34" charset="-128"/>
              <a:cs typeface="Arial" charset="0"/>
            </a:endParaRPr>
          </a:p>
          <a:p>
            <a:pPr marL="346075" indent="-346075">
              <a:lnSpc>
                <a:spcPct val="80000"/>
              </a:lnSpc>
              <a:spcBef>
                <a:spcPts val="1200"/>
              </a:spcBef>
              <a:buFont typeface="Wingdings" pitchFamily="2" charset="2"/>
              <a:buChar char="§"/>
            </a:pPr>
            <a:endParaRPr lang="en-US" sz="1900" smtClean="0">
              <a:latin typeface="Arial" charset="0"/>
              <a:ea typeface="ＭＳ Ｐゴシック" pitchFamily="34" charset="-128"/>
              <a:cs typeface="Arial" charset="0"/>
            </a:endParaRPr>
          </a:p>
          <a:p>
            <a:pPr marL="346075" indent="-346075">
              <a:lnSpc>
                <a:spcPct val="80000"/>
              </a:lnSpc>
              <a:buFont typeface="Wingdings" pitchFamily="2" charset="2"/>
              <a:buChar char="§"/>
            </a:pPr>
            <a:endParaRPr lang="en-US" sz="1900" smtClean="0">
              <a:latin typeface="Arial" charset="0"/>
              <a:ea typeface="ＭＳ Ｐゴシック" pitchFamily="34" charset="-128"/>
              <a:cs typeface="Arial" charset="0"/>
            </a:endParaRPr>
          </a:p>
          <a:p>
            <a:pPr marL="346075" indent="-346075">
              <a:lnSpc>
                <a:spcPct val="80000"/>
              </a:lnSpc>
            </a:pPr>
            <a:endParaRPr lang="en-US" sz="1900" smtClean="0">
              <a:latin typeface="Arial" charset="0"/>
              <a:ea typeface="ＭＳ Ｐゴシック" pitchFamily="34" charset="-128"/>
              <a:cs typeface="Arial" charset="0"/>
            </a:endParaRPr>
          </a:p>
        </p:txBody>
      </p:sp>
      <p:sp>
        <p:nvSpPr>
          <p:cNvPr id="757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556A4F-B1F6-4322-99C6-83DE18CF5CD5}" type="slidenum">
              <a:rPr lang="en-US"/>
              <a:pPr eaLnBrk="1" hangingPunct="1"/>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smtClean="0">
                <a:latin typeface="Arial" charset="0"/>
                <a:ea typeface="ＭＳ Ｐゴシック" pitchFamily="34" charset="-128"/>
                <a:cs typeface="Arial" charset="0"/>
              </a:rPr>
              <a:t>End of Module</a:t>
            </a:r>
          </a:p>
        </p:txBody>
      </p:sp>
      <p:sp>
        <p:nvSpPr>
          <p:cNvPr id="76803" name="Rectangle 3"/>
          <p:cNvSpPr>
            <a:spLocks noGrp="1"/>
          </p:cNvSpPr>
          <p:nvPr>
            <p:ph type="body" idx="1"/>
          </p:nvPr>
        </p:nvSpPr>
        <p:spPr>
          <a:xfrm>
            <a:off x="152400" y="1524000"/>
            <a:ext cx="8763000" cy="4572000"/>
          </a:xfrm>
        </p:spPr>
        <p:txBody>
          <a:bodyPr/>
          <a:lstStyle/>
          <a:p>
            <a:pPr marL="346075" indent="-346075">
              <a:spcBef>
                <a:spcPts val="600"/>
              </a:spcBef>
              <a:buFont typeface="Wingdings" pitchFamily="2" charset="2"/>
              <a:buChar char="§"/>
            </a:pPr>
            <a:r>
              <a:rPr lang="en-US" sz="1900" smtClean="0">
                <a:latin typeface="Arial" charset="0"/>
                <a:ea typeface="ＭＳ Ｐゴシック" pitchFamily="34" charset="-128"/>
                <a:cs typeface="Arial" charset="0"/>
              </a:rPr>
              <a:t>Hunder GG. Classification of and approach to the vasculitides in adults. In: UpToDate, Basow, DS (Ed), UpToDate, Waltham, MA, 2011. </a:t>
            </a:r>
          </a:p>
          <a:p>
            <a:pPr marL="346075" indent="-346075">
              <a:spcBef>
                <a:spcPts val="600"/>
              </a:spcBef>
              <a:buFont typeface="Wingdings" pitchFamily="2" charset="2"/>
              <a:buChar char="§"/>
            </a:pPr>
            <a:r>
              <a:rPr lang="en-US" sz="1900" smtClean="0">
                <a:latin typeface="Arial" charset="0"/>
                <a:ea typeface="ＭＳ Ｐゴシック" pitchFamily="34" charset="-128"/>
                <a:cs typeface="Arial" charset="0"/>
              </a:rPr>
              <a:t>James WD, Berger TG, Elston DM, </a:t>
            </a:r>
            <a:r>
              <a:rPr lang="ja-JP" altLang="en-US" sz="1900" smtClean="0">
                <a:latin typeface="Arial" charset="0"/>
                <a:cs typeface="Arial" charset="0"/>
              </a:rPr>
              <a:t>“</a:t>
            </a:r>
            <a:r>
              <a:rPr lang="en-US" altLang="ja-JP" sz="1900" smtClean="0">
                <a:latin typeface="Arial" charset="0"/>
                <a:cs typeface="Arial" charset="0"/>
              </a:rPr>
              <a:t>Chapter 35. Cutaneous Vascular Diseases</a:t>
            </a:r>
            <a:r>
              <a:rPr lang="ja-JP" altLang="en-US" sz="1900" smtClean="0">
                <a:latin typeface="Arial" charset="0"/>
                <a:cs typeface="Arial" charset="0"/>
              </a:rPr>
              <a:t>”</a:t>
            </a:r>
            <a:r>
              <a:rPr lang="en-US" altLang="ja-JP" sz="1900" smtClean="0">
                <a:latin typeface="Arial" charset="0"/>
                <a:cs typeface="Arial" charset="0"/>
              </a:rPr>
              <a:t> (chapter). Andrews</a:t>
            </a:r>
            <a:r>
              <a:rPr lang="ja-JP" altLang="en-US" sz="1900" smtClean="0">
                <a:latin typeface="Arial" charset="0"/>
                <a:cs typeface="Arial" charset="0"/>
              </a:rPr>
              <a:t>’</a:t>
            </a:r>
            <a:r>
              <a:rPr lang="en-US" altLang="ja-JP" sz="1900" smtClean="0">
                <a:latin typeface="Arial" charset="0"/>
                <a:cs typeface="Arial" charset="0"/>
              </a:rPr>
              <a:t> Diseases of the Skin Clinical Dermatology. 10</a:t>
            </a:r>
            <a:r>
              <a:rPr lang="en-US" altLang="ja-JP" sz="1900" baseline="30000" smtClean="0">
                <a:latin typeface="Arial" charset="0"/>
                <a:cs typeface="Arial" charset="0"/>
              </a:rPr>
              <a:t>th</a:t>
            </a:r>
            <a:r>
              <a:rPr lang="en-US" altLang="ja-JP" sz="1900" smtClean="0">
                <a:latin typeface="Arial" charset="0"/>
                <a:cs typeface="Arial" charset="0"/>
              </a:rPr>
              <a:t> ed. Philadelphia, Pa: Saunders Elsevier; 2006: 820-845.</a:t>
            </a:r>
          </a:p>
          <a:p>
            <a:pPr marL="346075" indent="-346075">
              <a:spcBef>
                <a:spcPts val="600"/>
              </a:spcBef>
              <a:buFont typeface="Wingdings" pitchFamily="2" charset="2"/>
              <a:buChar char="§"/>
            </a:pPr>
            <a:r>
              <a:rPr lang="en-US" sz="1900" smtClean="0">
                <a:latin typeface="Arial" charset="0"/>
                <a:ea typeface="ＭＳ Ｐゴシック" pitchFamily="34" charset="-128"/>
                <a:cs typeface="Arial" charset="0"/>
              </a:rPr>
              <a:t>Rashid Bina A, Houshmand Elizabeth B, Heffernan Michael P, "Chapter 145. Hematologic Diseases" (Chapter). Wolff K, Goldsmith LA, Katz SI, Gilchrest B, Paller AS, Leffell DJ: Fitzpatrick's Dermatology in General Medicine, 7e: http://www.accessmedicine.com/content.aspx?aID=2989841. </a:t>
            </a:r>
          </a:p>
          <a:p>
            <a:pPr marL="346075" indent="-346075">
              <a:spcBef>
                <a:spcPts val="600"/>
              </a:spcBef>
              <a:buFont typeface="Wingdings" pitchFamily="2" charset="2"/>
              <a:buChar char="§"/>
            </a:pPr>
            <a:r>
              <a:rPr lang="en-US" sz="1900" smtClean="0">
                <a:latin typeface="Arial" charset="0"/>
                <a:ea typeface="ＭＳ Ｐゴシック" pitchFamily="34" charset="-128"/>
                <a:cs typeface="Arial" charset="0"/>
              </a:rPr>
              <a:t>Rosenstein NE, Perkins BA, Stephens DS, Popovic T, Hughes JM. Meningococcal Disease. Review Article. N Endl J Med. 2001;344:1378-1388.</a:t>
            </a:r>
          </a:p>
          <a:p>
            <a:pPr marL="346075" indent="-346075">
              <a:spcBef>
                <a:spcPts val="600"/>
              </a:spcBef>
              <a:buFont typeface="Wingdings" pitchFamily="2" charset="2"/>
              <a:buChar char="§"/>
            </a:pPr>
            <a:r>
              <a:rPr lang="en-US" sz="1900" smtClean="0">
                <a:latin typeface="Arial" charset="0"/>
                <a:ea typeface="ＭＳ Ｐゴシック" pitchFamily="34" charset="-128"/>
                <a:cs typeface="Arial" charset="0"/>
              </a:rPr>
              <a:t>Segelmark M, Selga D. The challenge of managing patients polyarteritis nodosa. Curr Opin Rheumatol. 2007 Jan; 19(10):33-8.</a:t>
            </a:r>
          </a:p>
          <a:p>
            <a:pPr marL="346075" indent="-346075">
              <a:spcBef>
                <a:spcPts val="600"/>
              </a:spcBef>
              <a:buFont typeface="Wingdings" pitchFamily="2" charset="2"/>
              <a:buChar char="§"/>
            </a:pPr>
            <a:r>
              <a:rPr lang="en-US" sz="1900" smtClean="0">
                <a:latin typeface="Arial" charset="0"/>
                <a:ea typeface="ＭＳ Ｐゴシック" pitchFamily="34" charset="-128"/>
                <a:cs typeface="Arial" charset="0"/>
              </a:rPr>
              <a:t>Stone JH. Polyarteritis nodosa. JAMA. 2002 Oct 2;288(13):1632-9.</a:t>
            </a:r>
          </a:p>
        </p:txBody>
      </p:sp>
      <p:sp>
        <p:nvSpPr>
          <p:cNvPr id="7680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EF25B7-958F-46DE-A150-A673EC2CC9C4}" type="slidenum">
              <a:rPr lang="en-US"/>
              <a:pPr eaLnBrk="1" hangingPunct="1"/>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p:cNvSpPr>
          <p:nvPr>
            <p:ph type="title"/>
          </p:nvPr>
        </p:nvSpPr>
        <p:spPr/>
        <p:txBody>
          <a:bodyPr/>
          <a:lstStyle/>
          <a:p>
            <a:r>
              <a:rPr lang="en-US" smtClean="0">
                <a:latin typeface="Arial" charset="0"/>
                <a:ea typeface="ＭＳ Ｐゴシック" pitchFamily="34" charset="-128"/>
                <a:cs typeface="Arial" charset="0"/>
              </a:rPr>
              <a:t>Examples of Purpura</a:t>
            </a:r>
          </a:p>
        </p:txBody>
      </p:sp>
      <p:pic>
        <p:nvPicPr>
          <p:cNvPr id="13315" name="Picture 10" descr="Purpura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t="24115"/>
          <a:stretch>
            <a:fillRect/>
          </a:stretch>
        </p:blipFill>
        <p:spPr>
          <a:xfrm>
            <a:off x="533400" y="1752600"/>
            <a:ext cx="3432175" cy="4114800"/>
          </a:xfrm>
        </p:spPr>
      </p:pic>
      <p:pic>
        <p:nvPicPr>
          <p:cNvPr id="13316" name="Picture 11" descr="Purpura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722938" y="1676400"/>
            <a:ext cx="2735262" cy="4191000"/>
          </a:xfrm>
        </p:spPr>
      </p:pic>
      <p:sp>
        <p:nvSpPr>
          <p:cNvPr id="37892" name="Text Box 12"/>
          <p:cNvSpPr txBox="1">
            <a:spLocks noChangeArrowheads="1"/>
          </p:cNvSpPr>
          <p:nvPr/>
        </p:nvSpPr>
        <p:spPr bwMode="auto">
          <a:xfrm>
            <a:off x="4038600" y="3352800"/>
            <a:ext cx="1676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Ecchymoses</a:t>
            </a:r>
          </a:p>
        </p:txBody>
      </p:sp>
      <p:sp>
        <p:nvSpPr>
          <p:cNvPr id="37893" name="Line 13"/>
          <p:cNvSpPr>
            <a:spLocks noChangeShapeType="1"/>
          </p:cNvSpPr>
          <p:nvPr/>
        </p:nvSpPr>
        <p:spPr bwMode="auto">
          <a:xfrm>
            <a:off x="5638800" y="3581400"/>
            <a:ext cx="1371600" cy="22860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894" name="Line 14"/>
          <p:cNvSpPr>
            <a:spLocks noChangeShapeType="1"/>
          </p:cNvSpPr>
          <p:nvPr/>
        </p:nvSpPr>
        <p:spPr bwMode="auto">
          <a:xfrm flipH="1">
            <a:off x="3581400" y="3581400"/>
            <a:ext cx="457200" cy="22860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895" name="Text Box 15"/>
          <p:cNvSpPr txBox="1">
            <a:spLocks noChangeArrowheads="1"/>
          </p:cNvSpPr>
          <p:nvPr/>
        </p:nvSpPr>
        <p:spPr bwMode="auto">
          <a:xfrm>
            <a:off x="4191000" y="4038600"/>
            <a:ext cx="1447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Petechiae</a:t>
            </a:r>
          </a:p>
        </p:txBody>
      </p:sp>
      <p:sp>
        <p:nvSpPr>
          <p:cNvPr id="37896" name="Line 16"/>
          <p:cNvSpPr>
            <a:spLocks noChangeShapeType="1"/>
          </p:cNvSpPr>
          <p:nvPr/>
        </p:nvSpPr>
        <p:spPr bwMode="auto">
          <a:xfrm>
            <a:off x="5486400" y="4267200"/>
            <a:ext cx="1219200" cy="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32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E4D750-A3B4-4117-A612-BAD7EF6EFF5F}" type="slidenum">
              <a:rPr lang="en-US"/>
              <a:pPr eaLnBrk="1" hangingPunct="1"/>
              <a:t>7</a:t>
            </a:fld>
            <a:endParaRPr lang="en-US"/>
          </a:p>
        </p:txBody>
      </p:sp>
      <p:sp>
        <p:nvSpPr>
          <p:cNvPr id="12" name="Line 16"/>
          <p:cNvSpPr>
            <a:spLocks noChangeShapeType="1"/>
          </p:cNvSpPr>
          <p:nvPr/>
        </p:nvSpPr>
        <p:spPr bwMode="auto">
          <a:xfrm>
            <a:off x="5486400" y="4267200"/>
            <a:ext cx="1524000" cy="22860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animBg="1"/>
      <p:bldP spid="37894" grpId="0" animBg="1"/>
      <p:bldP spid="37895" grpId="0"/>
      <p:bldP spid="3789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ctrTitle" idx="4294967295"/>
          </p:nvPr>
        </p:nvSpPr>
        <p:spPr>
          <a:xfrm>
            <a:off x="685800" y="2130425"/>
            <a:ext cx="7772400" cy="1470025"/>
          </a:xfrm>
        </p:spPr>
        <p:txBody>
          <a:bodyPr/>
          <a:lstStyle/>
          <a:p>
            <a:r>
              <a:rPr lang="en-US" sz="6000" smtClean="0">
                <a:solidFill>
                  <a:schemeClr val="tx1"/>
                </a:solidFill>
                <a:latin typeface="Arial" charset="0"/>
                <a:ea typeface="ＭＳ Ｐゴシック" pitchFamily="34" charset="-128"/>
                <a:cs typeface="Arial" charset="0"/>
              </a:rPr>
              <a:t>Case One</a:t>
            </a:r>
          </a:p>
        </p:txBody>
      </p:sp>
      <p:sp>
        <p:nvSpPr>
          <p:cNvPr id="14339" name="Rectangle 5"/>
          <p:cNvSpPr>
            <a:spLocks noGrp="1"/>
          </p:cNvSpPr>
          <p:nvPr>
            <p:ph type="subTitle" idx="4294967295"/>
          </p:nvPr>
        </p:nvSpPr>
        <p:spPr>
          <a:xfrm>
            <a:off x="1371600" y="3886200"/>
            <a:ext cx="6400800" cy="1752600"/>
          </a:xfrm>
        </p:spPr>
        <p:txBody>
          <a:bodyPr/>
          <a:lstStyle/>
          <a:p>
            <a:pPr marL="0" indent="0" algn="ctr">
              <a:buFont typeface="Arial" charset="0"/>
              <a:buNone/>
            </a:pPr>
            <a:r>
              <a:rPr lang="en-US" smtClean="0">
                <a:latin typeface="Arial" charset="0"/>
                <a:ea typeface="ＭＳ Ｐゴシック" pitchFamily="34" charset="-128"/>
                <a:cs typeface="Arial" charset="0"/>
              </a:rPr>
              <a:t>Mr. Chad Fields</a:t>
            </a: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FEFB3A-E8EA-4191-B791-60E31B198A29}" type="slidenum">
              <a:rPr lang="en-US"/>
              <a:pPr eaLnBrk="1" hangingPunct="1"/>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mtClean="0">
                <a:latin typeface="Arial" charset="0"/>
                <a:ea typeface="ＭＳ Ｐゴシック" pitchFamily="34" charset="-128"/>
                <a:cs typeface="Arial" charset="0"/>
              </a:rPr>
              <a:t>Case One: History</a:t>
            </a:r>
          </a:p>
        </p:txBody>
      </p:sp>
      <p:sp>
        <p:nvSpPr>
          <p:cNvPr id="15363" name="Rectangle 3"/>
          <p:cNvSpPr>
            <a:spLocks noGrp="1"/>
          </p:cNvSpPr>
          <p:nvPr>
            <p:ph type="body" idx="1"/>
          </p:nvPr>
        </p:nvSpPr>
        <p:spPr>
          <a:xfrm>
            <a:off x="304800" y="1524000"/>
            <a:ext cx="8610600" cy="4572000"/>
          </a:xfrm>
        </p:spPr>
        <p:txBody>
          <a:bodyPr/>
          <a:lstStyle/>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HPI: Mr. Fields is a 42-year-old man who presents to the ER with a 2-week history of a rash on his abdomen and lower extremities.</a:t>
            </a:r>
          </a:p>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PMH: hospitalization 1 year ago for community acquired pneumonia</a:t>
            </a:r>
          </a:p>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Medications: none</a:t>
            </a:r>
          </a:p>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Allergies: none</a:t>
            </a:r>
          </a:p>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Family history: unknown</a:t>
            </a:r>
          </a:p>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Social history: without stable housing, no recent travel or exposure to animals</a:t>
            </a:r>
          </a:p>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Health-related behaviors: smokes 10 cigarettes/day, drinks 3-10 beers/day, limited access to food</a:t>
            </a:r>
          </a:p>
          <a:p>
            <a:pPr marL="401638" indent="-401638">
              <a:spcBef>
                <a:spcPts val="150"/>
              </a:spcBef>
              <a:buFont typeface="Wingdings" pitchFamily="2" charset="2"/>
              <a:buChar char="§"/>
            </a:pPr>
            <a:r>
              <a:rPr lang="en-US" sz="2200" smtClean="0">
                <a:latin typeface="Arial" charset="0"/>
                <a:ea typeface="ＭＳ Ｐゴシック" pitchFamily="34" charset="-128"/>
                <a:cs typeface="Arial" charset="0"/>
              </a:rPr>
              <a:t>ROS: easy bruising, bleeding from gums, overall fatigue</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2D23F4-B911-483C-AD52-C45862950BE1}" type="slidenum">
              <a:rPr lang="en-US"/>
              <a:pPr eaLnBrk="1" hangingPunct="1"/>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AD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DA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ADA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AD_header">
  <a:themeElements>
    <a:clrScheme name="AAD">
      <a:dk1>
        <a:sysClr val="windowText" lastClr="000000"/>
      </a:dk1>
      <a:lt1>
        <a:sysClr val="window" lastClr="FFFFFF"/>
      </a:lt1>
      <a:dk2>
        <a:srgbClr val="0078B9"/>
      </a:dk2>
      <a:lt2>
        <a:srgbClr val="EEECE1"/>
      </a:lt2>
      <a:accent1>
        <a:srgbClr val="0078B9"/>
      </a:accent1>
      <a:accent2>
        <a:srgbClr val="0089D0"/>
      </a:accent2>
      <a:accent3>
        <a:srgbClr val="9AC3E4"/>
      </a:accent3>
      <a:accent4>
        <a:srgbClr val="CCCAA5"/>
      </a:accent4>
      <a:accent5>
        <a:srgbClr val="E5E4CB"/>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3927</Words>
  <Application>Microsoft Office PowerPoint</Application>
  <PresentationFormat>On-screen Show (4:3)</PresentationFormat>
  <Paragraphs>535</Paragraphs>
  <Slides>69</Slides>
  <Notes>60</Notes>
  <HiddenSlides>0</HiddenSlides>
  <MMClips>0</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AAD_blank</vt:lpstr>
      <vt:lpstr>AADA_Header</vt:lpstr>
      <vt:lpstr>AADA_Blank</vt:lpstr>
      <vt:lpstr>AAD_header</vt:lpstr>
      <vt:lpstr>Petechiae, Purpura   and Vasculitis</vt:lpstr>
      <vt:lpstr>Module Instructions</vt:lpstr>
      <vt:lpstr>Goals and Objectives</vt:lpstr>
      <vt:lpstr>Purpura: The Basics</vt:lpstr>
      <vt:lpstr>Purpura: The Basics</vt:lpstr>
      <vt:lpstr>Examples of Purpura</vt:lpstr>
      <vt:lpstr>Examples of Purpura</vt:lpstr>
      <vt:lpstr>Case One</vt:lpstr>
      <vt:lpstr>Case One: History</vt:lpstr>
      <vt:lpstr>Case One: Skin Exam</vt:lpstr>
      <vt:lpstr>Case One: Exam</vt:lpstr>
      <vt:lpstr>Case One, Question 1</vt:lpstr>
      <vt:lpstr>Case One, Question 1</vt:lpstr>
      <vt:lpstr>Vitamin C Deficiency - Scurvy</vt:lpstr>
      <vt:lpstr>Vitamin C Deficiency - Scurvy</vt:lpstr>
      <vt:lpstr>Case Two</vt:lpstr>
      <vt:lpstr>Case Two: History</vt:lpstr>
      <vt:lpstr>Case Two: Exam</vt:lpstr>
      <vt:lpstr>Case Two: Initial Labs</vt:lpstr>
      <vt:lpstr>Case Two, Question 1</vt:lpstr>
      <vt:lpstr>Case Two, Question 1</vt:lpstr>
      <vt:lpstr>Sepsis and DIC</vt:lpstr>
      <vt:lpstr>Rocky Mountain Spotted Fever </vt:lpstr>
      <vt:lpstr>Clinical Evaluation of Purpura</vt:lpstr>
      <vt:lpstr>Causes of Non-Palpable Purpura</vt:lpstr>
      <vt:lpstr>Now let’s learn about Palpable Purpura</vt:lpstr>
      <vt:lpstr>Palpable Purpura</vt:lpstr>
      <vt:lpstr>Vasculitis Morphology</vt:lpstr>
      <vt:lpstr>Vasculitides According to Size of the Blood Vessels</vt:lpstr>
      <vt:lpstr>Vasculitides According to Size of the Blood Vessels</vt:lpstr>
      <vt:lpstr>Clinical Evaluation of Vasculitis</vt:lpstr>
      <vt:lpstr>Case Three</vt:lpstr>
      <vt:lpstr>Case Three: History</vt:lpstr>
      <vt:lpstr>Case Three: Skin Exam</vt:lpstr>
      <vt:lpstr>Case Three, Question 1</vt:lpstr>
      <vt:lpstr>Case Three, Question 1</vt:lpstr>
      <vt:lpstr>Case Three: Skin Biopsy</vt:lpstr>
      <vt:lpstr>Case Three, Question 2</vt:lpstr>
      <vt:lpstr>Case Three, Question 2</vt:lpstr>
      <vt:lpstr>Henoch-Schönlein Purpura </vt:lpstr>
      <vt:lpstr>HSP: Diagnosis and Evaluation</vt:lpstr>
      <vt:lpstr>HSP: Evaluation and Treatment</vt:lpstr>
      <vt:lpstr>Case Four</vt:lpstr>
      <vt:lpstr>Case Four: History</vt:lpstr>
      <vt:lpstr>Case Four: History (cont.)</vt:lpstr>
      <vt:lpstr>Case Four: Skin Exam</vt:lpstr>
      <vt:lpstr>Case Four, Question 1</vt:lpstr>
      <vt:lpstr>Case Four, Question 1</vt:lpstr>
      <vt:lpstr>Case Four, Question 2</vt:lpstr>
      <vt:lpstr>Case Four, Question 2</vt:lpstr>
      <vt:lpstr>More Examples of LCV</vt:lpstr>
      <vt:lpstr>Case Five</vt:lpstr>
      <vt:lpstr>Case Five: History</vt:lpstr>
      <vt:lpstr>Case Five: Exam</vt:lpstr>
      <vt:lpstr>Case Five: Exam continued</vt:lpstr>
      <vt:lpstr>Case Five: Labs</vt:lpstr>
      <vt:lpstr>Case Five: Skin Biopsy</vt:lpstr>
      <vt:lpstr>Case Five, Question 1</vt:lpstr>
      <vt:lpstr>Case Five, Question 1</vt:lpstr>
      <vt:lpstr>Polyarteritis Nodosa</vt:lpstr>
      <vt:lpstr>Another Example of PAN</vt:lpstr>
      <vt:lpstr>Case Five: Systemic PAN?</vt:lpstr>
      <vt:lpstr>Diagnosis: PAN</vt:lpstr>
      <vt:lpstr>Management: PAN</vt:lpstr>
      <vt:lpstr>Take Home Points:  Petechiae and Purpura</vt:lpstr>
      <vt:lpstr>Take Home Points: Vasculitis</vt:lpstr>
      <vt:lpstr>Acknowledgements</vt:lpstr>
      <vt:lpstr>End of Module</vt:lpstr>
      <vt:lpstr>End of Module</vt:lpstr>
    </vt:vector>
  </TitlesOfParts>
  <Company>AAD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EWantuch</dc:creator>
  <cp:lastModifiedBy>EVA</cp:lastModifiedBy>
  <cp:revision>58</cp:revision>
  <dcterms:created xsi:type="dcterms:W3CDTF">2007-07-18T13:44:38Z</dcterms:created>
  <dcterms:modified xsi:type="dcterms:W3CDTF">2014-09-18T11:07:59Z</dcterms:modified>
</cp:coreProperties>
</file>