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6" r:id="rId1"/>
  </p:sldMasterIdLst>
  <p:notesMasterIdLst>
    <p:notesMasterId r:id="rId144"/>
  </p:notesMasterIdLst>
  <p:sldIdLst>
    <p:sldId id="375" r:id="rId2"/>
    <p:sldId id="508" r:id="rId3"/>
    <p:sldId id="523" r:id="rId4"/>
    <p:sldId id="534" r:id="rId5"/>
    <p:sldId id="256" r:id="rId6"/>
    <p:sldId id="510" r:id="rId7"/>
    <p:sldId id="497" r:id="rId8"/>
    <p:sldId id="257" r:id="rId9"/>
    <p:sldId id="383" r:id="rId10"/>
    <p:sldId id="495" r:id="rId11"/>
    <p:sldId id="387" r:id="rId12"/>
    <p:sldId id="388" r:id="rId13"/>
    <p:sldId id="389" r:id="rId14"/>
    <p:sldId id="561" r:id="rId15"/>
    <p:sldId id="531" r:id="rId16"/>
    <p:sldId id="496" r:id="rId17"/>
    <p:sldId id="258" r:id="rId18"/>
    <p:sldId id="487" r:id="rId19"/>
    <p:sldId id="486" r:id="rId20"/>
    <p:sldId id="381" r:id="rId21"/>
    <p:sldId id="485" r:id="rId22"/>
    <p:sldId id="489" r:id="rId23"/>
    <p:sldId id="429" r:id="rId24"/>
    <p:sldId id="511" r:id="rId25"/>
    <p:sldId id="385" r:id="rId26"/>
    <p:sldId id="512" r:id="rId27"/>
    <p:sldId id="386" r:id="rId28"/>
    <p:sldId id="513" r:id="rId29"/>
    <p:sldId id="490" r:id="rId30"/>
    <p:sldId id="428" r:id="rId31"/>
    <p:sldId id="514" r:id="rId32"/>
    <p:sldId id="382" r:id="rId33"/>
    <p:sldId id="515" r:id="rId34"/>
    <p:sldId id="522" r:id="rId35"/>
    <p:sldId id="400" r:id="rId36"/>
    <p:sldId id="401" r:id="rId37"/>
    <p:sldId id="430" r:id="rId38"/>
    <p:sldId id="403" r:id="rId39"/>
    <p:sldId id="478" r:id="rId40"/>
    <p:sldId id="572" r:id="rId41"/>
    <p:sldId id="482" r:id="rId42"/>
    <p:sldId id="484" r:id="rId43"/>
    <p:sldId id="483" r:id="rId44"/>
    <p:sldId id="524" r:id="rId45"/>
    <p:sldId id="475" r:id="rId46"/>
    <p:sldId id="567" r:id="rId47"/>
    <p:sldId id="407" r:id="rId48"/>
    <p:sldId id="420" r:id="rId49"/>
    <p:sldId id="504" r:id="rId50"/>
    <p:sldId id="421" r:id="rId51"/>
    <p:sldId id="498" r:id="rId52"/>
    <p:sldId id="571" r:id="rId53"/>
    <p:sldId id="570" r:id="rId54"/>
    <p:sldId id="569" r:id="rId55"/>
    <p:sldId id="568" r:id="rId56"/>
    <p:sldId id="573" r:id="rId57"/>
    <p:sldId id="493" r:id="rId58"/>
    <p:sldId id="481" r:id="rId59"/>
    <p:sldId id="494" r:id="rId60"/>
    <p:sldId id="516" r:id="rId61"/>
    <p:sldId id="431" r:id="rId62"/>
    <p:sldId id="532" r:id="rId63"/>
    <p:sldId id="432" r:id="rId64"/>
    <p:sldId id="433" r:id="rId65"/>
    <p:sldId id="262" r:id="rId66"/>
    <p:sldId id="276" r:id="rId67"/>
    <p:sldId id="436" r:id="rId68"/>
    <p:sldId id="468" r:id="rId69"/>
    <p:sldId id="467" r:id="rId70"/>
    <p:sldId id="435" r:id="rId71"/>
    <p:sldId id="437" r:id="rId72"/>
    <p:sldId id="277" r:id="rId73"/>
    <p:sldId id="439" r:id="rId74"/>
    <p:sldId id="278" r:id="rId75"/>
    <p:sldId id="440" r:id="rId76"/>
    <p:sldId id="438" r:id="rId77"/>
    <p:sldId id="466" r:id="rId78"/>
    <p:sldId id="415" r:id="rId79"/>
    <p:sldId id="442" r:id="rId80"/>
    <p:sldId id="441" r:id="rId81"/>
    <p:sldId id="392" r:id="rId82"/>
    <p:sldId id="535" r:id="rId83"/>
    <p:sldId id="537" r:id="rId84"/>
    <p:sldId id="538" r:id="rId85"/>
    <p:sldId id="539" r:id="rId86"/>
    <p:sldId id="540" r:id="rId87"/>
    <p:sldId id="541" r:id="rId88"/>
    <p:sldId id="542" r:id="rId89"/>
    <p:sldId id="543" r:id="rId90"/>
    <p:sldId id="525" r:id="rId91"/>
    <p:sldId id="263" r:id="rId92"/>
    <p:sldId id="444" r:id="rId93"/>
    <p:sldId id="264" r:id="rId94"/>
    <p:sldId id="449" r:id="rId95"/>
    <p:sldId id="265" r:id="rId96"/>
    <p:sldId id="517" r:id="rId97"/>
    <p:sldId id="266" r:id="rId98"/>
    <p:sldId id="518" r:id="rId99"/>
    <p:sldId id="267" r:id="rId100"/>
    <p:sldId id="519" r:id="rId101"/>
    <p:sldId id="365" r:id="rId102"/>
    <p:sldId id="520" r:id="rId103"/>
    <p:sldId id="445" r:id="rId104"/>
    <p:sldId id="533" r:id="rId105"/>
    <p:sldId id="268" r:id="rId106"/>
    <p:sldId id="562" r:id="rId107"/>
    <p:sldId id="446" r:id="rId108"/>
    <p:sldId id="521" r:id="rId109"/>
    <p:sldId id="546" r:id="rId110"/>
    <p:sldId id="269" r:id="rId111"/>
    <p:sldId id="526" r:id="rId112"/>
    <p:sldId id="447" r:id="rId113"/>
    <p:sldId id="448" r:id="rId114"/>
    <p:sldId id="450" r:id="rId115"/>
    <p:sldId id="270" r:id="rId116"/>
    <p:sldId id="451" r:id="rId117"/>
    <p:sldId id="452" r:id="rId118"/>
    <p:sldId id="271" r:id="rId119"/>
    <p:sldId id="528" r:id="rId120"/>
    <p:sldId id="472" r:id="rId121"/>
    <p:sldId id="371" r:id="rId122"/>
    <p:sldId id="476" r:id="rId123"/>
    <p:sldId id="553" r:id="rId124"/>
    <p:sldId id="554" r:id="rId125"/>
    <p:sldId id="372" r:id="rId126"/>
    <p:sldId id="470" r:id="rId127"/>
    <p:sldId id="471" r:id="rId128"/>
    <p:sldId id="502" r:id="rId129"/>
    <p:sldId id="503" r:id="rId130"/>
    <p:sldId id="574" r:id="rId131"/>
    <p:sldId id="555" r:id="rId132"/>
    <p:sldId id="557" r:id="rId133"/>
    <p:sldId id="558" r:id="rId134"/>
    <p:sldId id="559" r:id="rId135"/>
    <p:sldId id="560" r:id="rId136"/>
    <p:sldId id="547" r:id="rId137"/>
    <p:sldId id="548" r:id="rId138"/>
    <p:sldId id="576" r:id="rId139"/>
    <p:sldId id="550" r:id="rId140"/>
    <p:sldId id="551" r:id="rId141"/>
    <p:sldId id="552" r:id="rId142"/>
    <p:sldId id="505" r:id="rId14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ungsuh" pitchFamily="18" charset="-127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ungsuh" pitchFamily="18" charset="-127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ungsuh" pitchFamily="18" charset="-127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ungsuh" pitchFamily="18" charset="-127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ungsuh" pitchFamily="18" charset="-127"/>
        <a:ea typeface="+mn-ea"/>
        <a:cs typeface="Arial" charset="0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Gungsuh" pitchFamily="18" charset="-127"/>
        <a:ea typeface="+mn-ea"/>
        <a:cs typeface="Arial" charset="0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Gungsuh" pitchFamily="18" charset="-127"/>
        <a:ea typeface="+mn-ea"/>
        <a:cs typeface="Arial" charset="0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Gungsuh" pitchFamily="18" charset="-127"/>
        <a:ea typeface="+mn-ea"/>
        <a:cs typeface="Arial" charset="0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Gungsuh" pitchFamily="18" charset="-127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FFFFFF"/>
    <a:srgbClr val="808000"/>
    <a:srgbClr val="0033CC"/>
    <a:srgbClr val="008000"/>
    <a:srgbClr val="FF3300"/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7427" autoAdjust="0"/>
    <p:restoredTop sz="94660"/>
  </p:normalViewPr>
  <p:slideViewPr>
    <p:cSldViewPr>
      <p:cViewPr>
        <p:scale>
          <a:sx n="50" d="100"/>
          <a:sy n="50" d="100"/>
        </p:scale>
        <p:origin x="-63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5276"/>
    </p:cViewPr>
  </p:sorterViewPr>
  <p:notesViewPr>
    <p:cSldViewPr>
      <p:cViewPr varScale="1">
        <p:scale>
          <a:sx n="56" d="100"/>
          <a:sy n="56" d="100"/>
        </p:scale>
        <p:origin x="-1812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38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38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38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38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</a:defRPr>
            </a:lvl1pPr>
          </a:lstStyle>
          <a:p>
            <a:fld id="{7C3D2ECA-EDAA-48D3-879D-19E1EA3838D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7091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5425D7-0385-4D90-869F-400BBACB550A}" type="slidenum">
              <a:rPr lang="en-US"/>
              <a:pPr/>
              <a:t>5</a:t>
            </a:fld>
            <a:endParaRPr lang="en-US" dirty="0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D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18074E-8375-403F-ADCA-A9FE417C5A0B}" type="slidenum">
              <a:rPr lang="en-US"/>
              <a:pPr/>
              <a:t>6</a:t>
            </a:fld>
            <a:endParaRPr lang="en-US"/>
          </a:p>
        </p:txBody>
      </p:sp>
      <p:sp>
        <p:nvSpPr>
          <p:cNvPr id="485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5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crapbook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>
            <a:spLocks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99000">
                <a:schemeClr val="accent2">
                  <a:alpha val="50000"/>
                </a:schemeClr>
              </a:gs>
              <a:gs pos="95000">
                <a:schemeClr val="accent1">
                  <a:tint val="23500"/>
                  <a:satMod val="160000"/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>
            <a:spLocks/>
          </p:cNvSpPr>
          <p:nvPr/>
        </p:nvSpPr>
        <p:spPr>
          <a:xfrm>
            <a:off x="788882" y="1845799"/>
            <a:ext cx="7566224" cy="3051313"/>
          </a:xfrm>
          <a:prstGeom prst="rect">
            <a:avLst/>
          </a:pr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882" y="2045521"/>
            <a:ext cx="7566224" cy="1470025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88882" y="3587108"/>
            <a:ext cx="7566224" cy="1186235"/>
          </a:xfrm>
        </p:spPr>
        <p:txBody>
          <a:bodyPr/>
          <a:lstStyle>
            <a:lvl1pPr marL="0" indent="0" algn="ctr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CDA41-3B40-47CB-BDA0-A36629541D3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Rectangle 24"/>
          <p:cNvSpPr/>
          <p:nvPr/>
        </p:nvSpPr>
        <p:spPr>
          <a:xfrm rot="5400000">
            <a:off x="4169243" y="815497"/>
            <a:ext cx="805503" cy="9144001"/>
          </a:xfrm>
          <a:prstGeom prst="rect">
            <a:avLst/>
          </a:prstGeom>
          <a:gradFill>
            <a:gsLst>
              <a:gs pos="0">
                <a:schemeClr val="accent5"/>
              </a:gs>
              <a:gs pos="3000">
                <a:schemeClr val="accent4"/>
              </a:gs>
              <a:gs pos="97000">
                <a:schemeClr val="accent4"/>
              </a:gs>
              <a:gs pos="100000">
                <a:schemeClr val="accent5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>
            <a:spLocks/>
          </p:cNvSpPr>
          <p:nvPr/>
        </p:nvSpPr>
        <p:spPr>
          <a:xfrm rot="5400000">
            <a:off x="4169243" y="-3216588"/>
            <a:ext cx="805503" cy="9144001"/>
          </a:xfrm>
          <a:prstGeom prst="rect">
            <a:avLst/>
          </a:prstGeom>
          <a:gradFill>
            <a:gsLst>
              <a:gs pos="0">
                <a:schemeClr val="accent5"/>
              </a:gs>
              <a:gs pos="3000">
                <a:schemeClr val="accent4"/>
              </a:gs>
              <a:gs pos="97000">
                <a:schemeClr val="accent4"/>
              </a:gs>
              <a:gs pos="100000">
                <a:schemeClr val="accent5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18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 Video 3 Photos Horizontally Blue Horizontal b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7" y="1455018"/>
            <a:ext cx="9144003" cy="1054315"/>
            <a:chOff x="-7" y="1455018"/>
            <a:chExt cx="9144003" cy="1054315"/>
          </a:xfrm>
        </p:grpSpPr>
        <p:sp>
          <p:nvSpPr>
            <p:cNvPr id="20" name="Rectangle 19"/>
            <p:cNvSpPr/>
            <p:nvPr userDrawn="1"/>
          </p:nvSpPr>
          <p:spPr>
            <a:xfrm rot="5400000">
              <a:off x="4169244" y="-2465419"/>
              <a:ext cx="805503" cy="9144001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3000">
                  <a:schemeClr val="accent4"/>
                </a:gs>
                <a:gs pos="97000">
                  <a:schemeClr val="accent4"/>
                </a:gs>
                <a:gs pos="100000">
                  <a:schemeClr val="accent5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 userDrawn="1"/>
          </p:nvSpPr>
          <p:spPr>
            <a:xfrm rot="5400000">
              <a:off x="4488640" y="-3033629"/>
              <a:ext cx="166707" cy="9144001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3000">
                  <a:schemeClr val="accent4"/>
                </a:gs>
                <a:gs pos="97000">
                  <a:schemeClr val="accent4"/>
                </a:gs>
                <a:gs pos="100000">
                  <a:schemeClr val="accent5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Media Placeholder 8"/>
          <p:cNvSpPr>
            <a:spLocks noGrp="1" noChangeAspect="1"/>
          </p:cNvSpPr>
          <p:nvPr>
            <p:ph type="media" sz="quarter" idx="13" hasCustomPrompt="1"/>
          </p:nvPr>
        </p:nvSpPr>
        <p:spPr>
          <a:xfrm>
            <a:off x="3449132" y="2435010"/>
            <a:ext cx="5367528" cy="4028164"/>
          </a:xfrm>
          <a:solidFill>
            <a:schemeClr val="tx1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>
              <a:defRPr lang="en-US" sz="1800" dirty="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US" dirty="0" smtClean="0"/>
              <a:t>Click icon to add video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CDA41-3B40-47CB-BDA0-A36629541D3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 noChangeAspect="1"/>
          </p:cNvSpPr>
          <p:nvPr>
            <p:ph type="pic" sz="quarter" idx="15"/>
          </p:nvPr>
        </p:nvSpPr>
        <p:spPr>
          <a:xfrm>
            <a:off x="356616" y="411480"/>
            <a:ext cx="2692979" cy="1792224"/>
          </a:xfrm>
          <a:solidFill>
            <a:schemeClr val="bg2">
              <a:lumMod val="90000"/>
            </a:schemeClr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algn="ctr">
              <a:defRPr lang="en-US" sz="1800" baseline="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1947" y="2608769"/>
            <a:ext cx="2886777" cy="3604263"/>
          </a:xfrm>
        </p:spPr>
        <p:txBody>
          <a:bodyPr vert="horz" lIns="91440" tIns="45720" rIns="91440" bIns="45720" rtlCol="0" anchor="t">
            <a:noAutofit/>
          </a:bodyPr>
          <a:lstStyle>
            <a:lvl1pPr algn="r">
              <a:defRPr sz="2000"/>
            </a:lvl1pPr>
          </a:lstStyle>
          <a:p>
            <a:pPr algn="r"/>
            <a:r>
              <a:rPr lang="en-US" sz="2000" dirty="0"/>
              <a:t>Caption </a:t>
            </a:r>
            <a:r>
              <a:rPr lang="en-US" sz="2000" dirty="0" smtClean="0"/>
              <a:t>Here</a:t>
            </a:r>
            <a:endParaRPr lang="en-US" sz="2000" dirty="0"/>
          </a:p>
        </p:txBody>
      </p:sp>
      <p:sp>
        <p:nvSpPr>
          <p:cNvPr id="15" name="Picture Placeholder 7"/>
          <p:cNvSpPr>
            <a:spLocks noGrp="1" noChangeAspect="1"/>
          </p:cNvSpPr>
          <p:nvPr>
            <p:ph type="pic" sz="quarter" idx="16"/>
          </p:nvPr>
        </p:nvSpPr>
        <p:spPr>
          <a:xfrm>
            <a:off x="3246120" y="411480"/>
            <a:ext cx="2692979" cy="1792224"/>
          </a:xfrm>
          <a:solidFill>
            <a:schemeClr val="bg2">
              <a:lumMod val="90000"/>
            </a:schemeClr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800" baseline="0" dirty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icon to add picture</a:t>
            </a:r>
            <a:endParaRPr lang="en-US" dirty="0" smtClean="0"/>
          </a:p>
        </p:txBody>
      </p:sp>
      <p:sp>
        <p:nvSpPr>
          <p:cNvPr id="16" name="Picture Placeholder 7"/>
          <p:cNvSpPr>
            <a:spLocks noGrp="1" noChangeAspect="1"/>
          </p:cNvSpPr>
          <p:nvPr>
            <p:ph type="pic" sz="quarter" idx="17"/>
          </p:nvPr>
        </p:nvSpPr>
        <p:spPr>
          <a:xfrm>
            <a:off x="6123681" y="411480"/>
            <a:ext cx="2692979" cy="1792224"/>
          </a:xfrm>
          <a:solidFill>
            <a:schemeClr val="bg2">
              <a:lumMod val="90000"/>
            </a:schemeClr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800" baseline="0" dirty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icon to add picture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8952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Small Videos Half Blue Half Tan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4951937" y="424751"/>
            <a:ext cx="3776410" cy="2907792"/>
          </a:xfrm>
        </p:spPr>
        <p:txBody>
          <a:bodyPr vert="horz" lIns="91440" tIns="45720" rIns="91440" bIns="45720" rtlCol="0" anchor="b">
            <a:noAutofit/>
          </a:bodyPr>
          <a:lstStyle>
            <a:lvl1pPr algn="l">
              <a:defRPr lang="en-US" sz="2000" dirty="0">
                <a:solidFill>
                  <a:schemeClr val="tx2"/>
                </a:solidFill>
                <a:effectLst/>
              </a:defRPr>
            </a:lvl1pPr>
          </a:lstStyle>
          <a:p>
            <a:pPr lvl="0">
              <a:buFont typeface="Arial" pitchFamily="34" charset="0"/>
            </a:pPr>
            <a:r>
              <a:rPr lang="en-US" dirty="0" smtClean="0"/>
              <a:t>Caption Here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0" y="0"/>
            <a:ext cx="4572000" cy="6858001"/>
          </a:xfrm>
          <a:prstGeom prst="rect">
            <a:avLst/>
          </a:prstGeom>
          <a:gradFill>
            <a:gsLst>
              <a:gs pos="0">
                <a:schemeClr val="accent5"/>
              </a:gs>
              <a:gs pos="3000">
                <a:schemeClr val="accent4"/>
              </a:gs>
              <a:gs pos="97000">
                <a:schemeClr val="accent4"/>
              </a:gs>
              <a:gs pos="100000">
                <a:schemeClr val="accent5"/>
              </a:gs>
            </a:gsLst>
            <a:lin ang="5400000" scaled="0"/>
          </a:gradFill>
          <a:ln>
            <a:noFill/>
          </a:ln>
          <a:effectLst/>
          <a:scene3d>
            <a:camera prst="orthographicFront"/>
            <a:lightRig rig="twoPt" dir="t"/>
          </a:scene3d>
          <a:sp3d extrusionH="158750" prstMaterial="dkEdge">
            <a:extrusionClr>
              <a:schemeClr val="tx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38" name="Rectangle 37"/>
          <p:cNvSpPr>
            <a:spLocks noChangeAspect="1"/>
          </p:cNvSpPr>
          <p:nvPr/>
        </p:nvSpPr>
        <p:spPr>
          <a:xfrm>
            <a:off x="397795" y="424751"/>
            <a:ext cx="3776410" cy="29718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>
            <a:spLocks noChangeAspect="1"/>
          </p:cNvSpPr>
          <p:nvPr/>
        </p:nvSpPr>
        <p:spPr>
          <a:xfrm>
            <a:off x="4951937" y="3522284"/>
            <a:ext cx="3776410" cy="2971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CDA41-3B40-47CB-BDA0-A36629541D3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Media Placeholder 8"/>
          <p:cNvSpPr>
            <a:spLocks noGrp="1" noChangeAspect="1"/>
          </p:cNvSpPr>
          <p:nvPr>
            <p:ph type="media" sz="quarter" idx="13" hasCustomPrompt="1"/>
          </p:nvPr>
        </p:nvSpPr>
        <p:spPr>
          <a:xfrm>
            <a:off x="612648" y="658368"/>
            <a:ext cx="3355848" cy="2518460"/>
          </a:xfrm>
          <a:solidFill>
            <a:schemeClr val="tx1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>
              <a:defRPr lang="en-US" sz="1800" dirty="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US" dirty="0" smtClean="0"/>
              <a:t>Click icon to add video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147482" cy="6857999"/>
          </a:xfrm>
          <a:prstGeom prst="rect">
            <a:avLst/>
          </a:prstGeom>
          <a:gradFill>
            <a:gsLst>
              <a:gs pos="0">
                <a:schemeClr val="accent5"/>
              </a:gs>
              <a:gs pos="18000">
                <a:schemeClr val="accent4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97795" y="3538728"/>
            <a:ext cx="3776410" cy="2907792"/>
          </a:xfrm>
        </p:spPr>
        <p:txBody>
          <a:bodyPr vert="horz" lIns="91440" tIns="45720" rIns="91440" bIns="45720" rtlCol="0" anchor="t">
            <a:noAutofit/>
          </a:bodyPr>
          <a:lstStyle>
            <a:lvl1pPr algn="l">
              <a:defRPr lang="en-US" sz="2000" dirty="0">
                <a:solidFill>
                  <a:schemeClr val="bg1"/>
                </a:solidFill>
                <a:effectLst/>
              </a:defRPr>
            </a:lvl1pPr>
          </a:lstStyle>
          <a:p>
            <a:pPr lvl="0">
              <a:buFont typeface="Arial" pitchFamily="34" charset="0"/>
            </a:pPr>
            <a:r>
              <a:rPr lang="en-US" dirty="0" smtClean="0"/>
              <a:t>Caption Here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5162218" y="3748954"/>
            <a:ext cx="3355848" cy="2518460"/>
          </a:xfrm>
          <a:solidFill>
            <a:schemeClr val="bg2">
              <a:lumMod val="90000"/>
            </a:schemeClr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80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icon to add picture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5953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589D7-5704-4170-B563-FC7BE4998B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48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1CA61-0B18-4B74-AFC1-C086202F54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51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27D194B-F3A5-46C4-9BC7-9944231FF21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1pPr>
              <a:defRPr>
                <a:solidFill>
                  <a:srgbClr val="000099"/>
                </a:solidFill>
              </a:defRPr>
            </a:lvl1pPr>
            <a:lvl2pPr>
              <a:defRPr>
                <a:solidFill>
                  <a:srgbClr val="000099"/>
                </a:solidFill>
              </a:defRPr>
            </a:lvl2pPr>
            <a:lvl3pPr>
              <a:defRPr>
                <a:solidFill>
                  <a:srgbClr val="000099"/>
                </a:solidFill>
              </a:defRPr>
            </a:lvl3pPr>
            <a:lvl4pPr>
              <a:defRPr>
                <a:solidFill>
                  <a:srgbClr val="000099"/>
                </a:solidFill>
              </a:defRPr>
            </a:lvl4pPr>
            <a:lvl5pPr>
              <a:defRPr>
                <a:solidFill>
                  <a:srgbClr val="000099"/>
                </a:solidFill>
              </a:defRPr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1pPr>
              <a:defRPr>
                <a:solidFill>
                  <a:srgbClr val="000099"/>
                </a:solidFill>
              </a:defRPr>
            </a:lvl1pPr>
            <a:lvl2pPr>
              <a:defRPr>
                <a:solidFill>
                  <a:srgbClr val="000099"/>
                </a:solidFill>
              </a:defRPr>
            </a:lvl2pPr>
            <a:lvl3pPr>
              <a:defRPr>
                <a:solidFill>
                  <a:srgbClr val="000099"/>
                </a:solidFill>
              </a:defRPr>
            </a:lvl3pPr>
            <a:lvl4pPr>
              <a:defRPr>
                <a:solidFill>
                  <a:srgbClr val="000099"/>
                </a:solidFill>
              </a:defRPr>
            </a:lvl4pPr>
            <a:lvl5pPr>
              <a:defRPr>
                <a:solidFill>
                  <a:srgbClr val="000099"/>
                </a:solidFill>
              </a:defRPr>
            </a:lvl5pPr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46EE4-9248-494C-B639-B83F384264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AC6D6EF-FD98-404B-B3BD-83E9C82D2AC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43CCBE7-7919-49F3-A5B0-B5F95979D5E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C93E7-7CE4-4388-9B9E-9AAA500685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9FBD1-C8B2-4B4F-A672-6C2C5B1255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Video Tan Vertical Ribb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 rot="5400000">
            <a:off x="-1752731" y="2901841"/>
            <a:ext cx="6858004" cy="1054315"/>
            <a:chOff x="-7" y="1455018"/>
            <a:chExt cx="9144003" cy="1054315"/>
          </a:xfrm>
        </p:grpSpPr>
        <p:sp>
          <p:nvSpPr>
            <p:cNvPr id="11" name="Rectangle 10"/>
            <p:cNvSpPr/>
            <p:nvPr userDrawn="1"/>
          </p:nvSpPr>
          <p:spPr>
            <a:xfrm rot="5400000">
              <a:off x="4169244" y="-2465419"/>
              <a:ext cx="805503" cy="9144001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3000">
                  <a:schemeClr val="accent4"/>
                </a:gs>
                <a:gs pos="97000">
                  <a:schemeClr val="accent4"/>
                </a:gs>
                <a:gs pos="100000">
                  <a:schemeClr val="accent5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 userDrawn="1"/>
          </p:nvSpPr>
          <p:spPr>
            <a:xfrm rot="5400000">
              <a:off x="4488640" y="-3033629"/>
              <a:ext cx="166707" cy="9144001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3000">
                  <a:schemeClr val="accent4"/>
                </a:gs>
                <a:gs pos="97000">
                  <a:schemeClr val="accent4"/>
                </a:gs>
                <a:gs pos="100000">
                  <a:schemeClr val="accent5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604436" y="6051075"/>
            <a:ext cx="5676921" cy="444615"/>
          </a:xfrm>
        </p:spPr>
        <p:txBody>
          <a:bodyPr vert="horz" lIns="91440" tIns="45720" rIns="91440" bIns="45720" rtlCol="0" anchor="t">
            <a:noAutofit/>
          </a:bodyPr>
          <a:lstStyle>
            <a:lvl1pPr>
              <a:defRPr lang="en-US" sz="2000" dirty="0">
                <a:solidFill>
                  <a:schemeClr val="tx2"/>
                </a:solidFill>
              </a:defRPr>
            </a:lvl1pPr>
          </a:lstStyle>
          <a:p>
            <a:pPr lvl="0">
              <a:buFont typeface="Arial" pitchFamily="34" charset="0"/>
            </a:pPr>
            <a:r>
              <a:rPr lang="en-US" dirty="0" smtClean="0"/>
              <a:t>Caption Here</a:t>
            </a:r>
            <a:endParaRPr lang="en-US" dirty="0"/>
          </a:p>
        </p:txBody>
      </p:sp>
      <p:sp>
        <p:nvSpPr>
          <p:cNvPr id="9" name="Media Placeholder 8"/>
          <p:cNvSpPr>
            <a:spLocks noGrp="1" noChangeAspect="1"/>
          </p:cNvSpPr>
          <p:nvPr>
            <p:ph type="media" sz="quarter" idx="13" hasCustomPrompt="1"/>
          </p:nvPr>
        </p:nvSpPr>
        <p:spPr>
          <a:xfrm>
            <a:off x="915998" y="457594"/>
            <a:ext cx="7315200" cy="5486400"/>
          </a:xfrm>
          <a:solidFill>
            <a:schemeClr val="tx1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algn="ctr">
              <a:defRPr lang="en-US" sz="1800" baseline="0" dirty="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US" dirty="0" smtClean="0"/>
              <a:t>Click icon to add video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CDA41-3B40-47CB-BDA0-A36629541D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6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 Video Tan Vertical Ribbon Blue Matte with Corn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 rot="5400000">
            <a:off x="-1752731" y="2901841"/>
            <a:ext cx="6858004" cy="1054315"/>
            <a:chOff x="-7" y="1455018"/>
            <a:chExt cx="9144003" cy="1054315"/>
          </a:xfrm>
        </p:grpSpPr>
        <p:sp>
          <p:nvSpPr>
            <p:cNvPr id="21" name="Rectangle 20"/>
            <p:cNvSpPr/>
            <p:nvPr userDrawn="1"/>
          </p:nvSpPr>
          <p:spPr>
            <a:xfrm rot="5400000">
              <a:off x="4169244" y="-2465419"/>
              <a:ext cx="805503" cy="9144001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3000">
                  <a:schemeClr val="accent4"/>
                </a:gs>
                <a:gs pos="97000">
                  <a:schemeClr val="accent4"/>
                </a:gs>
                <a:gs pos="100000">
                  <a:schemeClr val="accent5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 userDrawn="1"/>
          </p:nvSpPr>
          <p:spPr>
            <a:xfrm rot="5400000">
              <a:off x="4488640" y="-3033629"/>
              <a:ext cx="166707" cy="9144001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3000">
                  <a:schemeClr val="accent4"/>
                </a:gs>
                <a:gs pos="97000">
                  <a:schemeClr val="accent4"/>
                </a:gs>
                <a:gs pos="100000">
                  <a:schemeClr val="accent5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Rectangle 10"/>
          <p:cNvSpPr>
            <a:spLocks noChangeAspect="1"/>
          </p:cNvSpPr>
          <p:nvPr/>
        </p:nvSpPr>
        <p:spPr>
          <a:xfrm>
            <a:off x="2625279" y="354352"/>
            <a:ext cx="6042255" cy="4754880"/>
          </a:xfrm>
          <a:prstGeom prst="rect">
            <a:avLst/>
          </a:pr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625279" y="5169007"/>
            <a:ext cx="6042255" cy="1267651"/>
          </a:xfrm>
        </p:spPr>
        <p:txBody>
          <a:bodyPr vert="horz" lIns="91440" tIns="45720" rIns="91440" bIns="45720" rtlCol="0" anchor="t">
            <a:noAutofit/>
          </a:bodyPr>
          <a:lstStyle>
            <a:lvl1pPr>
              <a:defRPr lang="en-US" sz="2000" dirty="0"/>
            </a:lvl1pPr>
          </a:lstStyle>
          <a:p>
            <a:pPr lvl="0"/>
            <a:r>
              <a:rPr lang="en-US" dirty="0" smtClean="0"/>
              <a:t>Caption Here</a:t>
            </a:r>
            <a:endParaRPr lang="en-US" dirty="0"/>
          </a:p>
        </p:txBody>
      </p:sp>
      <p:sp>
        <p:nvSpPr>
          <p:cNvPr id="9" name="Media Placeholder 8"/>
          <p:cNvSpPr>
            <a:spLocks noGrp="1" noChangeAspect="1"/>
          </p:cNvSpPr>
          <p:nvPr>
            <p:ph type="media" sz="quarter" idx="13" hasCustomPrompt="1"/>
          </p:nvPr>
        </p:nvSpPr>
        <p:spPr>
          <a:xfrm>
            <a:off x="3209530" y="902992"/>
            <a:ext cx="4873752" cy="3657600"/>
          </a:xfrm>
          <a:solidFill>
            <a:schemeClr val="tx1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800" dirty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icon to add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CDA41-3B40-47CB-BDA0-A36629541D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419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Med Video Tan Vertical Ribbon Blue Matte with Corn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 rot="5400000">
            <a:off x="4047436" y="2901841"/>
            <a:ext cx="6858004" cy="1054315"/>
            <a:chOff x="-7" y="1455018"/>
            <a:chExt cx="9144003" cy="1054315"/>
          </a:xfrm>
        </p:grpSpPr>
        <p:sp>
          <p:nvSpPr>
            <p:cNvPr id="21" name="Rectangle 20"/>
            <p:cNvSpPr/>
            <p:nvPr userDrawn="1"/>
          </p:nvSpPr>
          <p:spPr>
            <a:xfrm rot="5400000">
              <a:off x="4169244" y="-2465419"/>
              <a:ext cx="805503" cy="9144001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3000">
                  <a:schemeClr val="accent4"/>
                </a:gs>
                <a:gs pos="97000">
                  <a:schemeClr val="accent4"/>
                </a:gs>
                <a:gs pos="100000">
                  <a:schemeClr val="accent5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 userDrawn="1"/>
          </p:nvSpPr>
          <p:spPr>
            <a:xfrm rot="5400000">
              <a:off x="4488640" y="-3033629"/>
              <a:ext cx="166707" cy="9144001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3000">
                  <a:schemeClr val="accent4"/>
                </a:gs>
                <a:gs pos="97000">
                  <a:schemeClr val="accent4"/>
                </a:gs>
                <a:gs pos="100000">
                  <a:schemeClr val="accent5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Rectangle 10"/>
          <p:cNvSpPr>
            <a:spLocks noChangeAspect="1"/>
          </p:cNvSpPr>
          <p:nvPr/>
        </p:nvSpPr>
        <p:spPr>
          <a:xfrm>
            <a:off x="482715" y="1743882"/>
            <a:ext cx="6042255" cy="4754880"/>
          </a:xfrm>
          <a:prstGeom prst="rect">
            <a:avLst/>
          </a:pr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82714" y="408749"/>
            <a:ext cx="6042255" cy="1267651"/>
          </a:xfrm>
        </p:spPr>
        <p:txBody>
          <a:bodyPr vert="horz" lIns="91440" tIns="45720" rIns="91440" bIns="45720" rtlCol="0" anchor="b">
            <a:noAutofit/>
          </a:bodyPr>
          <a:lstStyle>
            <a:lvl1pPr algn="r">
              <a:defRPr lang="en-US" sz="2000" dirty="0"/>
            </a:lvl1pPr>
          </a:lstStyle>
          <a:p>
            <a:pPr lvl="0"/>
            <a:r>
              <a:rPr lang="en-US" dirty="0" smtClean="0"/>
              <a:t>Caption Here</a:t>
            </a:r>
            <a:endParaRPr lang="en-US" dirty="0"/>
          </a:p>
        </p:txBody>
      </p:sp>
      <p:sp>
        <p:nvSpPr>
          <p:cNvPr id="9" name="Media Placeholder 8"/>
          <p:cNvSpPr>
            <a:spLocks noGrp="1" noChangeAspect="1"/>
          </p:cNvSpPr>
          <p:nvPr>
            <p:ph type="media" sz="quarter" idx="13" hasCustomPrompt="1"/>
          </p:nvPr>
        </p:nvSpPr>
        <p:spPr>
          <a:xfrm>
            <a:off x="1066966" y="2292522"/>
            <a:ext cx="4873752" cy="3657600"/>
          </a:xfrm>
          <a:solidFill>
            <a:schemeClr val="tx1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algn="ctr">
              <a:defRPr lang="en-US" sz="1800" dirty="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US" dirty="0" smtClean="0"/>
              <a:t>Click icon to add video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CDA41-3B40-47CB-BDA0-A36629541D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84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Small Videos Tan Vertical Ribbon Blue Matte with Corn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460045" y="3581040"/>
            <a:ext cx="2286000" cy="3011115"/>
          </a:xfrm>
        </p:spPr>
        <p:txBody>
          <a:bodyPr vert="horz" lIns="91440" tIns="45720" rIns="91440" bIns="45720" rtlCol="0" anchor="b">
            <a:noAutofit/>
          </a:bodyPr>
          <a:lstStyle>
            <a:lvl1pPr algn="r">
              <a:defRPr lang="en-US" sz="2000" dirty="0">
                <a:solidFill>
                  <a:schemeClr val="tx2"/>
                </a:solidFill>
              </a:defRPr>
            </a:lvl1pPr>
          </a:lstStyle>
          <a:p>
            <a:pPr lvl="0" algn="r">
              <a:buFont typeface="Arial" pitchFamily="34" charset="0"/>
            </a:pPr>
            <a:r>
              <a:rPr lang="en-US" dirty="0" smtClean="0"/>
              <a:t>Caption Here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CDA41-3B40-47CB-BDA0-A36629541D3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Rectangle 19"/>
          <p:cNvSpPr>
            <a:spLocks noChangeAspect="1"/>
          </p:cNvSpPr>
          <p:nvPr/>
        </p:nvSpPr>
        <p:spPr>
          <a:xfrm>
            <a:off x="2626204" y="359008"/>
            <a:ext cx="3718310" cy="2926080"/>
          </a:xfrm>
          <a:prstGeom prst="rect">
            <a:avLst/>
          </a:pr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>
            <a:spLocks noChangeAspect="1"/>
          </p:cNvSpPr>
          <p:nvPr/>
        </p:nvSpPr>
        <p:spPr>
          <a:xfrm>
            <a:off x="4823400" y="3571415"/>
            <a:ext cx="3718310" cy="2926080"/>
          </a:xfrm>
          <a:prstGeom prst="rect">
            <a:avLst/>
          </a:pr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edia Placeholder 8"/>
          <p:cNvSpPr>
            <a:spLocks noGrp="1" noChangeAspect="1"/>
          </p:cNvSpPr>
          <p:nvPr>
            <p:ph type="media" sz="quarter" idx="13" hasCustomPrompt="1"/>
          </p:nvPr>
        </p:nvSpPr>
        <p:spPr>
          <a:xfrm>
            <a:off x="2962312" y="679048"/>
            <a:ext cx="3046095" cy="2286000"/>
          </a:xfrm>
          <a:solidFill>
            <a:schemeClr val="tx1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>
              <a:defRPr lang="en-US" sz="1800" dirty="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US" dirty="0" smtClean="0"/>
              <a:t>Click icon to add video</a:t>
            </a:r>
            <a:endParaRPr lang="en-US" dirty="0"/>
          </a:p>
        </p:txBody>
      </p:sp>
      <p:sp>
        <p:nvSpPr>
          <p:cNvPr id="36" name="Media Placeholder 8"/>
          <p:cNvSpPr>
            <a:spLocks noGrp="1" noChangeAspect="1"/>
          </p:cNvSpPr>
          <p:nvPr>
            <p:ph type="media" sz="quarter" idx="15" hasCustomPrompt="1"/>
          </p:nvPr>
        </p:nvSpPr>
        <p:spPr>
          <a:xfrm>
            <a:off x="5159508" y="3891455"/>
            <a:ext cx="3046095" cy="2286000"/>
          </a:xfrm>
          <a:solidFill>
            <a:schemeClr val="tx1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800" dirty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icon to add video</a:t>
            </a:r>
          </a:p>
        </p:txBody>
      </p:sp>
      <p:grpSp>
        <p:nvGrpSpPr>
          <p:cNvPr id="37" name="Group 36"/>
          <p:cNvGrpSpPr/>
          <p:nvPr/>
        </p:nvGrpSpPr>
        <p:grpSpPr>
          <a:xfrm rot="5400000">
            <a:off x="-1752731" y="2901841"/>
            <a:ext cx="6858004" cy="1054315"/>
            <a:chOff x="-7" y="1455018"/>
            <a:chExt cx="9144003" cy="1054315"/>
          </a:xfrm>
        </p:grpSpPr>
        <p:sp>
          <p:nvSpPr>
            <p:cNvPr id="38" name="Rectangle 37"/>
            <p:cNvSpPr/>
            <p:nvPr userDrawn="1"/>
          </p:nvSpPr>
          <p:spPr>
            <a:xfrm rot="5400000">
              <a:off x="4169244" y="-2465419"/>
              <a:ext cx="805503" cy="9144001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3000">
                  <a:schemeClr val="accent4"/>
                </a:gs>
                <a:gs pos="97000">
                  <a:schemeClr val="accent4"/>
                </a:gs>
                <a:gs pos="100000">
                  <a:schemeClr val="accent5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 userDrawn="1"/>
          </p:nvSpPr>
          <p:spPr>
            <a:xfrm rot="5400000">
              <a:off x="4488640" y="-3033629"/>
              <a:ext cx="166707" cy="9144001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3000">
                  <a:schemeClr val="accent4"/>
                </a:gs>
                <a:gs pos="97000">
                  <a:schemeClr val="accent4"/>
                </a:gs>
                <a:gs pos="100000">
                  <a:schemeClr val="accent5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6427690" y="296020"/>
            <a:ext cx="2286000" cy="3011115"/>
          </a:xfrm>
        </p:spPr>
        <p:txBody>
          <a:bodyPr/>
          <a:lstStyle>
            <a:lvl1pPr>
              <a:defRPr sz="2000" baseline="0"/>
            </a:lvl1pPr>
          </a:lstStyle>
          <a:p>
            <a:pPr lvl="0"/>
            <a:r>
              <a:rPr lang="en-US" dirty="0" smtClean="0"/>
              <a:t>Caption Here</a:t>
            </a:r>
          </a:p>
        </p:txBody>
      </p:sp>
    </p:spTree>
    <p:extLst>
      <p:ext uri="{BB962C8B-B14F-4D97-AF65-F5344CB8AC3E}">
        <p14:creationId xmlns:p14="http://schemas.microsoft.com/office/powerpoint/2010/main" val="178527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2 Small Videos Tan Vertical Ribbon Blue Matte with Corn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 rot="5400000">
            <a:off x="4047436" y="2901841"/>
            <a:ext cx="6858004" cy="1054315"/>
            <a:chOff x="-7" y="1455018"/>
            <a:chExt cx="9144003" cy="1054315"/>
          </a:xfrm>
        </p:grpSpPr>
        <p:sp>
          <p:nvSpPr>
            <p:cNvPr id="16" name="Rectangle 15"/>
            <p:cNvSpPr/>
            <p:nvPr userDrawn="1"/>
          </p:nvSpPr>
          <p:spPr>
            <a:xfrm rot="5400000">
              <a:off x="4169244" y="-2465419"/>
              <a:ext cx="805503" cy="9144001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3000">
                  <a:schemeClr val="accent4"/>
                </a:gs>
                <a:gs pos="97000">
                  <a:schemeClr val="accent4"/>
                </a:gs>
                <a:gs pos="100000">
                  <a:schemeClr val="accent5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 userDrawn="1"/>
          </p:nvSpPr>
          <p:spPr>
            <a:xfrm rot="5400000">
              <a:off x="4488640" y="-3033629"/>
              <a:ext cx="166707" cy="9144001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3000">
                  <a:schemeClr val="accent4"/>
                </a:gs>
                <a:gs pos="97000">
                  <a:schemeClr val="accent4"/>
                </a:gs>
                <a:gs pos="100000">
                  <a:schemeClr val="accent5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CDA41-3B40-47CB-BDA0-A36629541D3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Rectangle 21"/>
          <p:cNvSpPr>
            <a:spLocks noChangeAspect="1"/>
          </p:cNvSpPr>
          <p:nvPr/>
        </p:nvSpPr>
        <p:spPr>
          <a:xfrm>
            <a:off x="660070" y="3571415"/>
            <a:ext cx="3718310" cy="2926080"/>
          </a:xfrm>
          <a:prstGeom prst="rect">
            <a:avLst/>
          </a:pr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Media Placeholder 8"/>
          <p:cNvSpPr>
            <a:spLocks noGrp="1" noChangeAspect="1"/>
          </p:cNvSpPr>
          <p:nvPr>
            <p:ph type="media" sz="quarter" idx="19" hasCustomPrompt="1"/>
          </p:nvPr>
        </p:nvSpPr>
        <p:spPr>
          <a:xfrm>
            <a:off x="996178" y="3891455"/>
            <a:ext cx="3046095" cy="2286000"/>
          </a:xfrm>
          <a:solidFill>
            <a:schemeClr val="tx1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>
              <a:defRPr lang="en-US" sz="1800" dirty="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US" dirty="0" smtClean="0"/>
              <a:t>Click icon to add video</a:t>
            </a:r>
            <a:endParaRPr lang="en-US" dirty="0"/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418015" y="296020"/>
            <a:ext cx="2286000" cy="3011115"/>
          </a:xfrm>
        </p:spPr>
        <p:txBody>
          <a:bodyPr/>
          <a:lstStyle>
            <a:lvl1pPr algn="r">
              <a:defRPr sz="2000" baseline="0"/>
            </a:lvl1pPr>
          </a:lstStyle>
          <a:p>
            <a:pPr lvl="0"/>
            <a:r>
              <a:rPr lang="en-US" dirty="0" smtClean="0"/>
              <a:t>Caption Here</a:t>
            </a:r>
          </a:p>
        </p:txBody>
      </p:sp>
      <p:sp>
        <p:nvSpPr>
          <p:cNvPr id="26" name="Rectangle 25"/>
          <p:cNvSpPr>
            <a:spLocks noChangeAspect="1"/>
          </p:cNvSpPr>
          <p:nvPr/>
        </p:nvSpPr>
        <p:spPr>
          <a:xfrm>
            <a:off x="2805504" y="359008"/>
            <a:ext cx="3718310" cy="2926080"/>
          </a:xfrm>
          <a:prstGeom prst="rect">
            <a:avLst/>
          </a:pr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Media Placeholder 8"/>
          <p:cNvSpPr>
            <a:spLocks noGrp="1" noChangeAspect="1"/>
          </p:cNvSpPr>
          <p:nvPr>
            <p:ph type="media" sz="quarter" idx="21" hasCustomPrompt="1"/>
          </p:nvPr>
        </p:nvSpPr>
        <p:spPr>
          <a:xfrm>
            <a:off x="3141612" y="679048"/>
            <a:ext cx="3046095" cy="2286000"/>
          </a:xfrm>
          <a:solidFill>
            <a:schemeClr val="tx1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>
              <a:defRPr lang="en-US" sz="1800" dirty="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US" dirty="0" smtClean="0"/>
              <a:t>Click icon to add video</a:t>
            </a:r>
            <a:endParaRPr lang="en-US" dirty="0"/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4476267" y="3581040"/>
            <a:ext cx="2286000" cy="3011115"/>
          </a:xfrm>
        </p:spPr>
        <p:txBody>
          <a:bodyPr anchor="b"/>
          <a:lstStyle>
            <a:lvl1pPr algn="l">
              <a:defRPr sz="2000" baseline="0"/>
            </a:lvl1pPr>
          </a:lstStyle>
          <a:p>
            <a:pPr lvl="0"/>
            <a:r>
              <a:rPr lang="en-US" dirty="0" smtClean="0"/>
              <a:t>Caption Here</a:t>
            </a:r>
          </a:p>
        </p:txBody>
      </p:sp>
    </p:spTree>
    <p:extLst>
      <p:ext uri="{BB962C8B-B14F-4D97-AF65-F5344CB8AC3E}">
        <p14:creationId xmlns:p14="http://schemas.microsoft.com/office/powerpoint/2010/main" val="417010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 Video Tan Horizontal Bar Blue Matte with Corn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7" y="5305434"/>
            <a:ext cx="9144003" cy="1054315"/>
            <a:chOff x="-7" y="1455018"/>
            <a:chExt cx="9144003" cy="1054315"/>
          </a:xfrm>
        </p:grpSpPr>
        <p:sp>
          <p:nvSpPr>
            <p:cNvPr id="17" name="Rectangle 16"/>
            <p:cNvSpPr/>
            <p:nvPr userDrawn="1"/>
          </p:nvSpPr>
          <p:spPr>
            <a:xfrm rot="5400000">
              <a:off x="4169244" y="-2465419"/>
              <a:ext cx="805503" cy="9144001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3000">
                  <a:schemeClr val="accent4"/>
                </a:gs>
                <a:gs pos="97000">
                  <a:schemeClr val="accent4"/>
                </a:gs>
                <a:gs pos="100000">
                  <a:schemeClr val="accent5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 rot="5400000">
              <a:off x="4488640" y="-3033629"/>
              <a:ext cx="166707" cy="9144001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3000">
                  <a:schemeClr val="accent4"/>
                </a:gs>
                <a:gs pos="97000">
                  <a:schemeClr val="accent4"/>
                </a:gs>
                <a:gs pos="100000">
                  <a:schemeClr val="accent5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/>
          <p:cNvSpPr>
            <a:spLocks/>
          </p:cNvSpPr>
          <p:nvPr/>
        </p:nvSpPr>
        <p:spPr>
          <a:xfrm>
            <a:off x="1751569" y="504730"/>
            <a:ext cx="5675852" cy="4572000"/>
          </a:xfrm>
          <a:prstGeom prst="rect">
            <a:avLst/>
          </a:pr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71949" y="5552314"/>
            <a:ext cx="8229600" cy="822960"/>
          </a:xfr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en-US" sz="2000" dirty="0">
                <a:solidFill>
                  <a:schemeClr val="bg1"/>
                </a:solidFill>
              </a:defRPr>
            </a:lvl1pPr>
          </a:lstStyle>
          <a:p>
            <a:pPr lvl="0" algn="ctr">
              <a:buFont typeface="Arial" pitchFamily="34" charset="0"/>
            </a:pPr>
            <a:r>
              <a:rPr lang="en-US" dirty="0" smtClean="0"/>
              <a:t>Caption Here</a:t>
            </a:r>
            <a:endParaRPr lang="en-US" dirty="0"/>
          </a:p>
        </p:txBody>
      </p:sp>
      <p:sp>
        <p:nvSpPr>
          <p:cNvPr id="9" name="Media Placeholder 8"/>
          <p:cNvSpPr>
            <a:spLocks noGrp="1" noChangeAspect="1"/>
          </p:cNvSpPr>
          <p:nvPr>
            <p:ph type="media" sz="quarter" idx="13" hasCustomPrompt="1"/>
          </p:nvPr>
        </p:nvSpPr>
        <p:spPr>
          <a:xfrm>
            <a:off x="2274463" y="1053370"/>
            <a:ext cx="4630064" cy="3474720"/>
          </a:xfrm>
          <a:solidFill>
            <a:schemeClr val="tx1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>
              <a:defRPr lang="en-US" sz="1800" dirty="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US" dirty="0" smtClean="0"/>
              <a:t>Click icon to add video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CDA41-3B40-47CB-BDA0-A36629541D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30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Video Tan Horizontal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7" y="5305434"/>
            <a:ext cx="9144003" cy="1054315"/>
            <a:chOff x="-7" y="1455018"/>
            <a:chExt cx="9144003" cy="1054315"/>
          </a:xfrm>
        </p:grpSpPr>
        <p:sp>
          <p:nvSpPr>
            <p:cNvPr id="12" name="Rectangle 11"/>
            <p:cNvSpPr/>
            <p:nvPr userDrawn="1"/>
          </p:nvSpPr>
          <p:spPr>
            <a:xfrm rot="5400000">
              <a:off x="4169244" y="-2465419"/>
              <a:ext cx="805503" cy="9144001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3000">
                  <a:schemeClr val="accent4"/>
                </a:gs>
                <a:gs pos="97000">
                  <a:schemeClr val="accent4"/>
                </a:gs>
                <a:gs pos="100000">
                  <a:schemeClr val="accent5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 userDrawn="1"/>
          </p:nvSpPr>
          <p:spPr>
            <a:xfrm rot="5400000">
              <a:off x="4488640" y="-3033629"/>
              <a:ext cx="166707" cy="9144001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3000">
                  <a:schemeClr val="accent4"/>
                </a:gs>
                <a:gs pos="97000">
                  <a:schemeClr val="accent4"/>
                </a:gs>
                <a:gs pos="100000">
                  <a:schemeClr val="accent5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71949" y="5552314"/>
            <a:ext cx="8229600" cy="822960"/>
          </a:xfr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en-US" sz="2000" dirty="0">
                <a:solidFill>
                  <a:schemeClr val="bg1"/>
                </a:solidFill>
              </a:defRPr>
            </a:lvl1pPr>
          </a:lstStyle>
          <a:p>
            <a:pPr lvl="0" algn="ctr">
              <a:buFont typeface="Arial" pitchFamily="34" charset="0"/>
            </a:pPr>
            <a:r>
              <a:rPr lang="en-US" dirty="0" smtClean="0"/>
              <a:t>Caption Here</a:t>
            </a:r>
            <a:endParaRPr lang="en-US" dirty="0"/>
          </a:p>
        </p:txBody>
      </p:sp>
      <p:sp>
        <p:nvSpPr>
          <p:cNvPr id="9" name="Media Placeholder 8"/>
          <p:cNvSpPr>
            <a:spLocks noGrp="1" noChangeAspect="1"/>
          </p:cNvSpPr>
          <p:nvPr>
            <p:ph type="media" sz="quarter" idx="13" hasCustomPrompt="1"/>
          </p:nvPr>
        </p:nvSpPr>
        <p:spPr>
          <a:xfrm>
            <a:off x="1522476" y="456262"/>
            <a:ext cx="6099048" cy="4577147"/>
          </a:xfrm>
          <a:solidFill>
            <a:schemeClr val="tx1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>
              <a:defRPr lang="en-US" sz="1800" dirty="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US" dirty="0" smtClean="0"/>
              <a:t>Click icon to add video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CDA41-3B40-47CB-BDA0-A36629541D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4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 Video 3 Photos Vertically Blue Horizontal b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 rot="5400000">
            <a:off x="4169244" y="-2465419"/>
            <a:ext cx="805503" cy="9144001"/>
          </a:xfrm>
          <a:prstGeom prst="rect">
            <a:avLst/>
          </a:prstGeom>
          <a:gradFill>
            <a:gsLst>
              <a:gs pos="0">
                <a:schemeClr val="accent5"/>
              </a:gs>
              <a:gs pos="3000">
                <a:schemeClr val="accent4"/>
              </a:gs>
              <a:gs pos="97000">
                <a:schemeClr val="accent4"/>
              </a:gs>
              <a:gs pos="100000">
                <a:schemeClr val="accent5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 rot="5400000">
            <a:off x="4488640" y="-3033629"/>
            <a:ext cx="166707" cy="9144001"/>
          </a:xfrm>
          <a:prstGeom prst="rect">
            <a:avLst/>
          </a:prstGeom>
          <a:gradFill>
            <a:gsLst>
              <a:gs pos="0">
                <a:schemeClr val="accent5"/>
              </a:gs>
              <a:gs pos="3000">
                <a:schemeClr val="accent4"/>
              </a:gs>
              <a:gs pos="97000">
                <a:schemeClr val="accent4"/>
              </a:gs>
              <a:gs pos="100000">
                <a:schemeClr val="accent5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427259" y="4600626"/>
            <a:ext cx="5358384" cy="1618488"/>
          </a:xfrm>
        </p:spPr>
        <p:txBody>
          <a:bodyPr vert="horz" lIns="91440" tIns="45720" rIns="91440" bIns="45720" rtlCol="0" anchor="t">
            <a:noAutofit/>
          </a:bodyPr>
          <a:lstStyle>
            <a:lvl1pPr>
              <a:defRPr lang="en-US" sz="2000" dirty="0"/>
            </a:lvl1pPr>
          </a:lstStyle>
          <a:p>
            <a:pPr lvl="0"/>
            <a:r>
              <a:rPr lang="en-US" dirty="0" smtClean="0"/>
              <a:t>Caption Here</a:t>
            </a:r>
            <a:endParaRPr lang="en-US" dirty="0"/>
          </a:p>
        </p:txBody>
      </p:sp>
      <p:sp>
        <p:nvSpPr>
          <p:cNvPr id="9" name="Media Placeholder 8"/>
          <p:cNvSpPr>
            <a:spLocks noGrp="1" noChangeAspect="1"/>
          </p:cNvSpPr>
          <p:nvPr>
            <p:ph type="media" sz="quarter" idx="13" hasCustomPrompt="1"/>
          </p:nvPr>
        </p:nvSpPr>
        <p:spPr>
          <a:xfrm>
            <a:off x="3428236" y="496099"/>
            <a:ext cx="5239283" cy="3931920"/>
          </a:xfrm>
          <a:solidFill>
            <a:schemeClr val="tx1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>
              <a:defRPr lang="en-US" sz="1800" dirty="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US" dirty="0" smtClean="0"/>
              <a:t>Click icon to add video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CDA41-3B40-47CB-BDA0-A36629541D3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 noChangeAspect="1"/>
          </p:cNvSpPr>
          <p:nvPr>
            <p:ph type="pic" sz="quarter" idx="15"/>
          </p:nvPr>
        </p:nvSpPr>
        <p:spPr>
          <a:xfrm rot="300000">
            <a:off x="464554" y="606095"/>
            <a:ext cx="2651760" cy="1764792"/>
          </a:xfrm>
          <a:solidFill>
            <a:schemeClr val="bg2">
              <a:lumMod val="90000"/>
            </a:schemeClr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800" baseline="0" dirty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icon to add picture</a:t>
            </a:r>
            <a:endParaRPr lang="en-US" dirty="0" smtClean="0"/>
          </a:p>
        </p:txBody>
      </p:sp>
      <p:sp>
        <p:nvSpPr>
          <p:cNvPr id="22" name="Picture Placeholder 7"/>
          <p:cNvSpPr>
            <a:spLocks noGrp="1" noChangeAspect="1"/>
          </p:cNvSpPr>
          <p:nvPr>
            <p:ph type="pic" sz="quarter" idx="16"/>
          </p:nvPr>
        </p:nvSpPr>
        <p:spPr>
          <a:xfrm rot="21240000">
            <a:off x="382258" y="2395728"/>
            <a:ext cx="2651760" cy="1764792"/>
          </a:xfrm>
          <a:solidFill>
            <a:schemeClr val="bg2">
              <a:lumMod val="90000"/>
            </a:schemeClr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800" baseline="0" dirty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icon to add picture</a:t>
            </a:r>
            <a:endParaRPr lang="en-US" dirty="0" smtClean="0"/>
          </a:p>
        </p:txBody>
      </p:sp>
      <p:sp>
        <p:nvSpPr>
          <p:cNvPr id="23" name="Picture Placeholder 7"/>
          <p:cNvSpPr>
            <a:spLocks noGrp="1" noChangeAspect="1"/>
          </p:cNvSpPr>
          <p:nvPr>
            <p:ph type="pic" sz="quarter" idx="17"/>
          </p:nvPr>
        </p:nvSpPr>
        <p:spPr>
          <a:xfrm rot="180000">
            <a:off x="537706" y="4261104"/>
            <a:ext cx="2651760" cy="1764792"/>
          </a:xfrm>
          <a:solidFill>
            <a:schemeClr val="bg2">
              <a:lumMod val="90000"/>
            </a:schemeClr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800" baseline="0" dirty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icon to add picture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1611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21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99000">
                <a:schemeClr val="accent2">
                  <a:alpha val="50000"/>
                </a:schemeClr>
              </a:gs>
              <a:gs pos="95000">
                <a:schemeClr val="accent1">
                  <a:tint val="23500"/>
                  <a:satMod val="160000"/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903" y="6496396"/>
            <a:ext cx="116977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endParaRPr lang="en-US" smtClean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5103" y="6496396"/>
            <a:ext cx="657379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endParaRPr lang="en-US" smtClean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3211" y="6496396"/>
            <a:ext cx="535458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fld id="{393B4834-B8CD-4FEB-8598-C42D4EF60253}" type="slidenum">
              <a:rPr lang="en-US" smtClean="0">
                <a:solidFill>
                  <a:srgbClr val="FFFFFF"/>
                </a:solidFill>
                <a:cs typeface="Arial" pitchFamily="34" charset="0"/>
              </a:rPr>
              <a:pPr/>
              <a:t>‹#›</a:t>
            </a:fld>
            <a:endParaRPr lang="en-US" smtClean="0">
              <a:solidFill>
                <a:srgbClr val="FFFFF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086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  <p:sldLayoutId id="2147483781" r:id="rId15"/>
    <p:sldLayoutId id="2147483782" r:id="rId16"/>
    <p:sldLayoutId id="2147483783" r:id="rId17"/>
    <p:sldLayoutId id="2147483784" r:id="rId18"/>
    <p:sldLayoutId id="2147483785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r" defTabSz="914400" rtl="1" eaLnBrk="1" latinLnBrk="0" hangingPunct="1">
        <a:lnSpc>
          <a:spcPct val="90000"/>
        </a:lnSpc>
        <a:spcBef>
          <a:spcPts val="1200"/>
        </a:spcBef>
        <a:buFontTx/>
        <a:buNone/>
        <a:defRPr sz="3200" kern="1200">
          <a:solidFill>
            <a:srgbClr val="000099"/>
          </a:solidFill>
          <a:latin typeface="+mn-lt"/>
          <a:ea typeface="+mn-ea"/>
          <a:cs typeface="+mn-cs"/>
        </a:defRPr>
      </a:lvl1pPr>
      <a:lvl2pPr marL="457200" indent="0" algn="r" defTabSz="914400" rtl="1" eaLnBrk="1" latinLnBrk="0" hangingPunct="1">
        <a:lnSpc>
          <a:spcPct val="90000"/>
        </a:lnSpc>
        <a:spcBef>
          <a:spcPts val="300"/>
        </a:spcBef>
        <a:buFontTx/>
        <a:buNone/>
        <a:defRPr sz="2800" kern="1200">
          <a:solidFill>
            <a:srgbClr val="000099"/>
          </a:solidFill>
          <a:latin typeface="+mn-lt"/>
          <a:ea typeface="+mn-ea"/>
          <a:cs typeface="+mn-cs"/>
        </a:defRPr>
      </a:lvl2pPr>
      <a:lvl3pPr marL="914400" indent="0" algn="r" defTabSz="914400" rtl="1" eaLnBrk="1" latinLnBrk="0" hangingPunct="1">
        <a:lnSpc>
          <a:spcPct val="90000"/>
        </a:lnSpc>
        <a:spcBef>
          <a:spcPts val="300"/>
        </a:spcBef>
        <a:buFontTx/>
        <a:buNone/>
        <a:defRPr sz="2400" kern="1200">
          <a:solidFill>
            <a:srgbClr val="000099"/>
          </a:solidFill>
          <a:latin typeface="+mn-lt"/>
          <a:ea typeface="+mn-ea"/>
          <a:cs typeface="+mn-cs"/>
        </a:defRPr>
      </a:lvl3pPr>
      <a:lvl4pPr marL="1371600" indent="0" algn="r" defTabSz="914400" rtl="1" eaLnBrk="1" latinLnBrk="0" hangingPunct="1">
        <a:lnSpc>
          <a:spcPct val="90000"/>
        </a:lnSpc>
        <a:spcBef>
          <a:spcPts val="300"/>
        </a:spcBef>
        <a:buFontTx/>
        <a:buNone/>
        <a:defRPr sz="2000" kern="1200">
          <a:solidFill>
            <a:srgbClr val="000099"/>
          </a:solidFill>
          <a:latin typeface="+mn-lt"/>
          <a:ea typeface="+mn-ea"/>
          <a:cs typeface="+mn-cs"/>
        </a:defRPr>
      </a:lvl4pPr>
      <a:lvl5pPr marL="1828800" indent="0" algn="r" defTabSz="914400" rtl="1" eaLnBrk="1" latinLnBrk="0" hangingPunct="1">
        <a:lnSpc>
          <a:spcPct val="90000"/>
        </a:lnSpc>
        <a:spcBef>
          <a:spcPts val="300"/>
        </a:spcBef>
        <a:buFontTx/>
        <a:buNone/>
        <a:defRPr sz="2000" kern="1200">
          <a:solidFill>
            <a:srgbClr val="000099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5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5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5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5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5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5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3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3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5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5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5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5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5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5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5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5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5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5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6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5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5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5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5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3.jpeg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3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3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3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3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3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3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5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5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8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8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8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8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8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8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8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5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5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5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5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5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5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5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5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INTRODUCTION TO DERMATOLOGY</a:t>
            </a:r>
            <a:endParaRPr lang="en-US" dirty="0"/>
          </a:p>
        </p:txBody>
      </p:sp>
      <p:sp>
        <p:nvSpPr>
          <p:cNvPr id="1628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03350" y="3860800"/>
            <a:ext cx="6400800" cy="175260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Dr. AMAL AL-BALBEESI</a:t>
            </a:r>
            <a:endParaRPr lang="en-US" sz="40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5" name="Rectangle 5"/>
          <p:cNvSpPr>
            <a:spLocks noGrp="1" noChangeArrowheads="1"/>
          </p:cNvSpPr>
          <p:nvPr>
            <p:ph sz="quarter" idx="13"/>
          </p:nvPr>
        </p:nvSpPr>
        <p:spPr>
          <a:xfrm>
            <a:off x="457200" y="1196752"/>
            <a:ext cx="4906963" cy="4929411"/>
          </a:xfrm>
        </p:spPr>
        <p:txBody>
          <a:bodyPr>
            <a:normAutofit/>
          </a:bodyPr>
          <a:lstStyle/>
          <a:p>
            <a:pPr marL="0" algn="l" rtl="0">
              <a:lnSpc>
                <a:spcPct val="90000"/>
              </a:lnSpc>
              <a:buFont typeface="Batang" pitchFamily="18" charset="-127"/>
              <a:buNone/>
            </a:pPr>
            <a:r>
              <a:rPr lang="en-US" sz="2400" b="1" dirty="0" smtClean="0">
                <a:solidFill>
                  <a:srgbClr val="000099"/>
                </a:solidFill>
              </a:rPr>
              <a:t>Melanosomes  </a:t>
            </a:r>
            <a:r>
              <a:rPr lang="en-US" sz="2400" b="1" dirty="0">
                <a:solidFill>
                  <a:srgbClr val="000099"/>
                </a:solidFill>
              </a:rPr>
              <a:t>are transferred to </a:t>
            </a:r>
            <a:r>
              <a:rPr lang="en-US" sz="2400" b="1" dirty="0" smtClean="0">
                <a:solidFill>
                  <a:srgbClr val="000099"/>
                </a:solidFill>
              </a:rPr>
              <a:t>adjacent </a:t>
            </a:r>
            <a:r>
              <a:rPr lang="en-US" sz="2400" b="1" dirty="0">
                <a:solidFill>
                  <a:srgbClr val="000099"/>
                </a:solidFill>
              </a:rPr>
              <a:t>cells by means of </a:t>
            </a:r>
          </a:p>
          <a:p>
            <a:pPr marL="0" algn="l" rtl="0">
              <a:lnSpc>
                <a:spcPct val="90000"/>
              </a:lnSpc>
              <a:buFont typeface="Batang" pitchFamily="18" charset="-127"/>
              <a:buNone/>
            </a:pPr>
            <a:r>
              <a:rPr lang="en-US" sz="2400" b="1" dirty="0">
                <a:solidFill>
                  <a:srgbClr val="000099"/>
                </a:solidFill>
              </a:rPr>
              <a:t>dendrites thus forming the </a:t>
            </a:r>
          </a:p>
          <a:p>
            <a:pPr marL="0" algn="l" rtl="0">
              <a:lnSpc>
                <a:spcPct val="90000"/>
              </a:lnSpc>
              <a:buFont typeface="Batang" pitchFamily="18" charset="-127"/>
              <a:buNone/>
            </a:pPr>
            <a:r>
              <a:rPr lang="en-US" sz="2400" b="1" dirty="0">
                <a:solidFill>
                  <a:srgbClr val="000099"/>
                </a:solidFill>
                <a:latin typeface="Stencil" panose="040409050D0802020404" pitchFamily="82" charset="0"/>
              </a:rPr>
              <a:t>Epidermal Melanin Unit</a:t>
            </a:r>
          </a:p>
          <a:p>
            <a:pPr marL="0" algn="l" rtl="0">
              <a:lnSpc>
                <a:spcPct val="90000"/>
              </a:lnSpc>
              <a:buFont typeface="Batang" pitchFamily="18" charset="-127"/>
              <a:buNone/>
            </a:pPr>
            <a:r>
              <a:rPr lang="en-US" sz="2400" b="1" dirty="0" smtClean="0">
                <a:solidFill>
                  <a:srgbClr val="000099"/>
                </a:solidFill>
              </a:rPr>
              <a:t>The </a:t>
            </a:r>
            <a:r>
              <a:rPr lang="en-US" sz="2400" b="1" dirty="0">
                <a:solidFill>
                  <a:srgbClr val="000099"/>
                </a:solidFill>
              </a:rPr>
              <a:t>size of </a:t>
            </a:r>
            <a:r>
              <a:rPr lang="en-US" sz="2400" b="1" dirty="0" err="1">
                <a:solidFill>
                  <a:srgbClr val="000099"/>
                </a:solidFill>
              </a:rPr>
              <a:t>melaosomes</a:t>
            </a:r>
            <a:r>
              <a:rPr lang="en-US" sz="2400" b="1" dirty="0">
                <a:solidFill>
                  <a:srgbClr val="000099"/>
                </a:solidFill>
              </a:rPr>
              <a:t> and </a:t>
            </a:r>
          </a:p>
          <a:p>
            <a:pPr marL="0" algn="l" rtl="0">
              <a:lnSpc>
                <a:spcPct val="90000"/>
              </a:lnSpc>
              <a:buFont typeface="Batang" pitchFamily="18" charset="-127"/>
              <a:buNone/>
            </a:pPr>
            <a:r>
              <a:rPr lang="en-US" sz="2400" b="1" dirty="0">
                <a:solidFill>
                  <a:srgbClr val="000099"/>
                </a:solidFill>
              </a:rPr>
              <a:t>packaging differentiate white </a:t>
            </a:r>
          </a:p>
          <a:p>
            <a:pPr marL="0" algn="l" rtl="0">
              <a:lnSpc>
                <a:spcPct val="90000"/>
              </a:lnSpc>
              <a:buFont typeface="Batang" pitchFamily="18" charset="-127"/>
              <a:buNone/>
            </a:pPr>
            <a:r>
              <a:rPr lang="en-US" sz="2400" b="1" dirty="0">
                <a:solidFill>
                  <a:srgbClr val="000099"/>
                </a:solidFill>
              </a:rPr>
              <a:t>from dark skin.</a:t>
            </a:r>
          </a:p>
          <a:p>
            <a:pPr marL="0" algn="l" rtl="0">
              <a:lnSpc>
                <a:spcPct val="90000"/>
              </a:lnSpc>
              <a:buFont typeface="Batang" pitchFamily="18" charset="-127"/>
              <a:buNone/>
            </a:pPr>
            <a:r>
              <a:rPr lang="en-US" sz="2400" b="1" dirty="0" smtClean="0">
                <a:solidFill>
                  <a:srgbClr val="000099"/>
                </a:solidFill>
              </a:rPr>
              <a:t>The </a:t>
            </a:r>
            <a:r>
              <a:rPr lang="en-US" sz="2400" b="1" dirty="0">
                <a:solidFill>
                  <a:srgbClr val="000099"/>
                </a:solidFill>
              </a:rPr>
              <a:t>number of melanocytes are </a:t>
            </a:r>
            <a:r>
              <a:rPr lang="en-US" sz="2400" b="1" dirty="0" smtClean="0">
                <a:solidFill>
                  <a:srgbClr val="000099"/>
                </a:solidFill>
              </a:rPr>
              <a:t>equal </a:t>
            </a:r>
            <a:r>
              <a:rPr lang="en-US" sz="2400" b="1" dirty="0">
                <a:solidFill>
                  <a:srgbClr val="000099"/>
                </a:solidFill>
              </a:rPr>
              <a:t>in white and dark </a:t>
            </a:r>
            <a:r>
              <a:rPr lang="en-US" sz="2400" b="1" dirty="0" smtClean="0">
                <a:solidFill>
                  <a:srgbClr val="000099"/>
                </a:solidFill>
              </a:rPr>
              <a:t>skin.</a:t>
            </a:r>
          </a:p>
        </p:txBody>
      </p:sp>
      <p:sp>
        <p:nvSpPr>
          <p:cNvPr id="440326" name="Rectangle 6"/>
          <p:cNvSpPr>
            <a:spLocks noGrp="1" noChangeArrowheads="1"/>
          </p:cNvSpPr>
          <p:nvPr>
            <p:ph sz="quarter" idx="14"/>
          </p:nvPr>
        </p:nvSpPr>
        <p:spPr>
          <a:xfrm>
            <a:off x="5364163" y="1600200"/>
            <a:ext cx="3779837" cy="4525963"/>
          </a:xfrm>
        </p:spPr>
        <p:txBody>
          <a:bodyPr/>
          <a:lstStyle/>
          <a:p>
            <a:pPr algn="l" rtl="0">
              <a:lnSpc>
                <a:spcPct val="90000"/>
              </a:lnSpc>
            </a:pPr>
            <a:endParaRPr lang="en-US">
              <a:solidFill>
                <a:srgbClr val="000099"/>
              </a:solidFill>
            </a:endParaRPr>
          </a:p>
        </p:txBody>
      </p:sp>
      <p:sp>
        <p:nvSpPr>
          <p:cNvPr id="44032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611560" y="-14560"/>
            <a:ext cx="7924800" cy="1143000"/>
          </a:xfrm>
        </p:spPr>
        <p:txBody>
          <a:bodyPr/>
          <a:lstStyle/>
          <a:p>
            <a:pPr rtl="0"/>
            <a:r>
              <a:rPr lang="en-US" sz="3600" b="1" u="sng" dirty="0">
                <a:solidFill>
                  <a:srgbClr val="000099"/>
                </a:solidFill>
              </a:rPr>
              <a:t>Skin Structure</a:t>
            </a:r>
          </a:p>
        </p:txBody>
      </p:sp>
      <p:pic>
        <p:nvPicPr>
          <p:cNvPr id="440328" name="Picture 8" descr="me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397" y="1052736"/>
            <a:ext cx="3240087" cy="44640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Investigation:</a:t>
            </a:r>
            <a:endParaRPr lang="en-US" dirty="0"/>
          </a:p>
        </p:txBody>
      </p:sp>
      <p:sp>
        <p:nvSpPr>
          <p:cNvPr id="4956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6275040" cy="4525963"/>
          </a:xfrm>
        </p:spPr>
        <p:txBody>
          <a:bodyPr/>
          <a:lstStyle/>
          <a:p>
            <a:pPr algn="l"/>
            <a:r>
              <a:rPr lang="en-US" dirty="0" err="1" smtClean="0"/>
              <a:t>Tzank</a:t>
            </a:r>
            <a:r>
              <a:rPr lang="en-US" dirty="0" smtClean="0"/>
              <a:t> smear:</a:t>
            </a:r>
          </a:p>
          <a:p>
            <a:pPr algn="l"/>
            <a:r>
              <a:rPr lang="en-US" dirty="0" smtClean="0"/>
              <a:t>Select a fresh vesicle.</a:t>
            </a:r>
          </a:p>
          <a:p>
            <a:pPr algn="l"/>
            <a:r>
              <a:rPr lang="en-US" dirty="0" smtClean="0"/>
              <a:t>De-roof and scrape base of the vesicle.</a:t>
            </a:r>
          </a:p>
          <a:p>
            <a:pPr algn="l"/>
            <a:r>
              <a:rPr lang="en-US" dirty="0" smtClean="0"/>
              <a:t>Smear onto a slide.</a:t>
            </a:r>
          </a:p>
          <a:p>
            <a:pPr algn="l"/>
            <a:r>
              <a:rPr lang="en-US" dirty="0" smtClean="0"/>
              <a:t>Fix with 95% alcohol.</a:t>
            </a:r>
          </a:p>
          <a:p>
            <a:pPr algn="l"/>
            <a:r>
              <a:rPr lang="en-US" dirty="0" smtClean="0"/>
              <a:t>Stain with </a:t>
            </a:r>
            <a:r>
              <a:rPr lang="en-US" dirty="0" err="1" smtClean="0"/>
              <a:t>Giemsa</a:t>
            </a:r>
            <a:r>
              <a:rPr lang="en-US" dirty="0" smtClean="0"/>
              <a:t> stain.</a:t>
            </a:r>
          </a:p>
          <a:p>
            <a:pPr algn="l"/>
            <a:r>
              <a:rPr lang="en-US" dirty="0" smtClean="0"/>
              <a:t>Examine under  microscope.</a:t>
            </a:r>
            <a:endParaRPr lang="en-US" dirty="0"/>
          </a:p>
        </p:txBody>
      </p:sp>
      <p:pic>
        <p:nvPicPr>
          <p:cNvPr id="7" name="Content Placeholder 6" descr="tz proceedure.bmp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6788147" y="1965795"/>
            <a:ext cx="1600277" cy="1454797"/>
          </a:xfrm>
          <a:ln w="28575">
            <a:solidFill>
              <a:schemeClr val="tx1"/>
            </a:solidFill>
          </a:ln>
        </p:spPr>
      </p:pic>
      <p:pic>
        <p:nvPicPr>
          <p:cNvPr id="11266" name="Picture 2" descr="C:\Users\sony\Desktop\slides\Tzanck01[1]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528" y="3501008"/>
            <a:ext cx="1621904" cy="1067753"/>
          </a:xfrm>
          <a:ln w="285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609600" y="1600200"/>
            <a:ext cx="5042520" cy="4114800"/>
          </a:xfrm>
        </p:spPr>
        <p:txBody>
          <a:bodyPr/>
          <a:lstStyle/>
          <a:p>
            <a:pPr algn="l"/>
            <a:r>
              <a:rPr lang="en-US" dirty="0" smtClean="0"/>
              <a:t>Prick test :</a:t>
            </a:r>
          </a:p>
          <a:p>
            <a:pPr algn="l"/>
            <a:r>
              <a:rPr lang="en-US" dirty="0" smtClean="0"/>
              <a:t>Put a drop of allergen </a:t>
            </a:r>
          </a:p>
          <a:p>
            <a:pPr algn="l"/>
            <a:r>
              <a:rPr lang="en-US" dirty="0" smtClean="0"/>
              <a:t>containing solution </a:t>
            </a:r>
          </a:p>
          <a:p>
            <a:pPr algn="l"/>
            <a:r>
              <a:rPr lang="en-US" dirty="0" smtClean="0"/>
              <a:t>A non bleeding prick is </a:t>
            </a:r>
          </a:p>
          <a:p>
            <a:pPr algn="l"/>
            <a:r>
              <a:rPr lang="en-US" dirty="0" smtClean="0"/>
              <a:t>made through the drop.</a:t>
            </a:r>
          </a:p>
          <a:p>
            <a:pPr algn="l"/>
            <a:r>
              <a:rPr lang="en-US" dirty="0" smtClean="0"/>
              <a:t>After 15-20 min the </a:t>
            </a:r>
          </a:p>
          <a:p>
            <a:pPr algn="l"/>
            <a:r>
              <a:rPr lang="en-US" dirty="0" smtClean="0"/>
              <a:t>antigen is washed , the </a:t>
            </a:r>
          </a:p>
          <a:p>
            <a:pPr algn="l"/>
            <a:r>
              <a:rPr lang="en-US" dirty="0" smtClean="0"/>
              <a:t>reaction is recorded.</a:t>
            </a:r>
          </a:p>
          <a:p>
            <a:pPr algn="l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259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Investigation</a:t>
            </a:r>
            <a:endParaRPr lang="en-US" dirty="0"/>
          </a:p>
        </p:txBody>
      </p:sp>
      <p:pic>
        <p:nvPicPr>
          <p:cNvPr id="125958" name="Picture 6" descr="pr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1557339"/>
            <a:ext cx="3082305" cy="403190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3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23528" y="1196752"/>
            <a:ext cx="5472608" cy="5661248"/>
          </a:xfrm>
        </p:spPr>
        <p:txBody>
          <a:bodyPr/>
          <a:lstStyle/>
          <a:p>
            <a:pPr algn="l"/>
            <a:r>
              <a:rPr lang="en-US" dirty="0" smtClean="0"/>
              <a:t>Prick test :</a:t>
            </a:r>
          </a:p>
          <a:p>
            <a:pPr algn="l"/>
            <a:r>
              <a:rPr lang="en-US" dirty="0"/>
              <a:t>P</a:t>
            </a:r>
            <a:r>
              <a:rPr lang="en-US" dirty="0" smtClean="0"/>
              <a:t>ositive test shows </a:t>
            </a:r>
          </a:p>
          <a:p>
            <a:pPr algn="l"/>
            <a:r>
              <a:rPr lang="en-US" dirty="0" smtClean="0"/>
              <a:t>urticarial reaction at site of prick.</a:t>
            </a:r>
          </a:p>
          <a:p>
            <a:pPr algn="l"/>
            <a:r>
              <a:rPr lang="en-US" dirty="0" smtClean="0"/>
              <a:t>Detects immediate-type</a:t>
            </a:r>
          </a:p>
          <a:p>
            <a:pPr algn="l"/>
            <a:r>
              <a:rPr lang="en-US" dirty="0" err="1" smtClean="0"/>
              <a:t>IgE</a:t>
            </a:r>
            <a:r>
              <a:rPr lang="en-US" dirty="0" smtClean="0"/>
              <a:t> mediated reaction. </a:t>
            </a:r>
          </a:p>
          <a:p>
            <a:pPr algn="l"/>
            <a:r>
              <a:rPr lang="en-US" dirty="0" smtClean="0"/>
              <a:t>Emergency therapeutic </a:t>
            </a:r>
          </a:p>
          <a:p>
            <a:pPr algn="l"/>
            <a:r>
              <a:rPr lang="en-US" dirty="0" smtClean="0"/>
              <a:t>measures should be </a:t>
            </a:r>
          </a:p>
          <a:p>
            <a:pPr algn="l"/>
            <a:r>
              <a:rPr lang="en-US" dirty="0" smtClean="0"/>
              <a:t>available in case of anaphylaxis.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966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Investigation</a:t>
            </a:r>
            <a:endParaRPr lang="en-US" dirty="0"/>
          </a:p>
        </p:txBody>
      </p:sp>
      <p:pic>
        <p:nvPicPr>
          <p:cNvPr id="9" name="Picture 8" descr="prick test.bmp"/>
          <p:cNvPicPr>
            <a:picLocks noChangeAspect="1"/>
          </p:cNvPicPr>
          <p:nvPr/>
        </p:nvPicPr>
        <p:blipFill>
          <a:blip r:embed="rId2" cstate="print"/>
          <a:srcRect r="64175" b="69950"/>
          <a:stretch>
            <a:fillRect/>
          </a:stretch>
        </p:blipFill>
        <p:spPr>
          <a:xfrm>
            <a:off x="5796136" y="1484784"/>
            <a:ext cx="2952328" cy="4176464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7" name="Rectangle 5"/>
          <p:cNvSpPr>
            <a:spLocks noGrp="1" noChangeArrowheads="1"/>
          </p:cNvSpPr>
          <p:nvPr>
            <p:ph sz="quarter" idx="13"/>
          </p:nvPr>
        </p:nvSpPr>
        <p:spPr>
          <a:xfrm>
            <a:off x="609600" y="1196752"/>
            <a:ext cx="5402560" cy="4114800"/>
          </a:xfrm>
        </p:spPr>
        <p:txBody>
          <a:bodyPr/>
          <a:lstStyle/>
          <a:p>
            <a:pPr algn="l"/>
            <a:r>
              <a:rPr lang="en-US" dirty="0" smtClean="0"/>
              <a:t>PATCH SKIN TEST</a:t>
            </a:r>
          </a:p>
          <a:p>
            <a:pPr algn="l"/>
            <a:r>
              <a:rPr lang="en-US" dirty="0" smtClean="0"/>
              <a:t>Important in contact dermatitis. </a:t>
            </a:r>
          </a:p>
          <a:p>
            <a:pPr algn="l"/>
            <a:r>
              <a:rPr lang="en-US" dirty="0" smtClean="0"/>
              <a:t>Select the most probable </a:t>
            </a:r>
          </a:p>
          <a:p>
            <a:pPr algn="l"/>
            <a:r>
              <a:rPr lang="en-US" dirty="0" smtClean="0"/>
              <a:t>substance causing  dermatitis.</a:t>
            </a:r>
          </a:p>
          <a:p>
            <a:pPr algn="l"/>
            <a:r>
              <a:rPr lang="en-US" dirty="0" smtClean="0"/>
              <a:t>Apply the test material over the back.</a:t>
            </a:r>
          </a:p>
          <a:p>
            <a:pPr algn="l"/>
            <a:r>
              <a:rPr lang="en-US" dirty="0" smtClean="0"/>
              <a:t>.</a:t>
            </a:r>
          </a:p>
          <a:p>
            <a:pPr algn="l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05156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Investigations</a:t>
            </a:r>
            <a:endParaRPr lang="en-US" dirty="0"/>
          </a:p>
        </p:txBody>
      </p:sp>
      <p:pic>
        <p:nvPicPr>
          <p:cNvPr id="305160" name="Picture 8" descr="patc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1628775"/>
            <a:ext cx="2663528" cy="396046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6194648" cy="4114800"/>
          </a:xfrm>
        </p:spPr>
        <p:txBody>
          <a:bodyPr/>
          <a:lstStyle/>
          <a:p>
            <a:pPr algn="l"/>
            <a:endParaRPr lang="en-US" dirty="0" smtClean="0"/>
          </a:p>
          <a:p>
            <a:pPr algn="l"/>
            <a:r>
              <a:rPr lang="en-US" dirty="0"/>
              <a:t>Read after 48 &amp; 72 hr. </a:t>
            </a:r>
            <a:r>
              <a:rPr lang="en-US" dirty="0" smtClean="0"/>
              <a:t>Look </a:t>
            </a:r>
            <a:r>
              <a:rPr lang="en-US" dirty="0"/>
              <a:t>for (erythema, edema, </a:t>
            </a:r>
            <a:r>
              <a:rPr lang="en-US" dirty="0" err="1"/>
              <a:t>vesiculation</a:t>
            </a:r>
            <a:r>
              <a:rPr lang="en-US" dirty="0" smtClean="0"/>
              <a:t>)</a:t>
            </a:r>
          </a:p>
          <a:p>
            <a:pPr algn="l"/>
            <a:r>
              <a:rPr lang="en-US" dirty="0" smtClean="0"/>
              <a:t>Positive patch test showing  </a:t>
            </a:r>
          </a:p>
          <a:p>
            <a:pPr algn="l"/>
            <a:r>
              <a:rPr lang="en-US" dirty="0" smtClean="0"/>
              <a:t>erythema  and edema.</a:t>
            </a:r>
          </a:p>
          <a:p>
            <a:pPr algn="l"/>
            <a:r>
              <a:rPr lang="en-US" dirty="0" smtClean="0"/>
              <a:t>In severe positive reaction </a:t>
            </a:r>
          </a:p>
          <a:p>
            <a:pPr algn="l"/>
            <a:r>
              <a:rPr lang="en-US" dirty="0" smtClean="0"/>
              <a:t>vesicles may be seen.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Investigations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790700"/>
            <a:ext cx="2304256" cy="3733800"/>
          </a:xfrm>
          <a:ln w="285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457200" y="1125538"/>
            <a:ext cx="5266928" cy="5732462"/>
          </a:xfrm>
        </p:spPr>
        <p:txBody>
          <a:bodyPr>
            <a:noAutofit/>
          </a:bodyPr>
          <a:lstStyle/>
          <a:p>
            <a:pPr algn="l" rtl="0">
              <a:buFont typeface="Batang" pitchFamily="18" charset="-127"/>
              <a:buNone/>
            </a:pPr>
            <a:endParaRPr lang="en-US" sz="2800" b="1" u="sng" dirty="0" smtClean="0"/>
          </a:p>
          <a:p>
            <a:pPr algn="l" rtl="0">
              <a:buFont typeface="Batang" pitchFamily="18" charset="-127"/>
              <a:buNone/>
            </a:pPr>
            <a:r>
              <a:rPr lang="en-US" sz="2800" b="1" u="sng" dirty="0" smtClean="0"/>
              <a:t>SKIN PUNCH BIOPSY</a:t>
            </a:r>
          </a:p>
          <a:p>
            <a:pPr algn="l" rtl="0">
              <a:buFont typeface="Batang" pitchFamily="18" charset="-127"/>
              <a:buNone/>
            </a:pPr>
            <a:r>
              <a:rPr lang="en-US" sz="2800" dirty="0" smtClean="0"/>
              <a:t>Clean skin with alcohol.</a:t>
            </a:r>
          </a:p>
          <a:p>
            <a:pPr algn="l" rtl="0">
              <a:buFont typeface="Batang" pitchFamily="18" charset="-127"/>
              <a:buNone/>
            </a:pPr>
            <a:r>
              <a:rPr lang="en-US" sz="2800" dirty="0" smtClean="0"/>
              <a:t>Infiltrate with 1-2% </a:t>
            </a:r>
          </a:p>
          <a:p>
            <a:pPr algn="l" rtl="0">
              <a:buFont typeface="Batang" pitchFamily="18" charset="-127"/>
              <a:buNone/>
            </a:pPr>
            <a:r>
              <a:rPr lang="en-US" sz="2800" dirty="0" err="1" smtClean="0"/>
              <a:t>xylocaine</a:t>
            </a:r>
            <a:r>
              <a:rPr lang="en-US" sz="2800" dirty="0" smtClean="0"/>
              <a:t> with adrenaline.</a:t>
            </a:r>
          </a:p>
          <a:p>
            <a:pPr algn="l" rtl="0">
              <a:buFont typeface="Batang" pitchFamily="18" charset="-127"/>
              <a:buNone/>
            </a:pPr>
            <a:r>
              <a:rPr lang="en-US" sz="2800" dirty="0" smtClean="0"/>
              <a:t>Rotate 2-6 mm diameter </a:t>
            </a:r>
          </a:p>
          <a:p>
            <a:pPr algn="l" rtl="0">
              <a:buFont typeface="Batang" pitchFamily="18" charset="-127"/>
              <a:buNone/>
            </a:pPr>
            <a:r>
              <a:rPr lang="en-US" sz="2800" dirty="0" smtClean="0"/>
              <a:t>punch into the lesions.</a:t>
            </a:r>
            <a:endParaRPr lang="en-US" sz="2800" dirty="0"/>
          </a:p>
        </p:txBody>
      </p:sp>
      <p:pic>
        <p:nvPicPr>
          <p:cNvPr id="12290" name="Picture 2" descr="C:\Users\sony\Desktop\slides\LRI%20biopsy%20punch2[2]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268760"/>
            <a:ext cx="2880320" cy="3528392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67544" y="-459432"/>
            <a:ext cx="8229600" cy="1417638"/>
          </a:xfrm>
        </p:spPr>
        <p:txBody>
          <a:bodyPr/>
          <a:lstStyle/>
          <a:p>
            <a:pPr rtl="0"/>
            <a:r>
              <a:rPr lang="en-US" b="1" u="sng" smtClean="0">
                <a:solidFill>
                  <a:srgbClr val="000099"/>
                </a:solidFill>
              </a:rPr>
              <a:t>Investigatio</a:t>
            </a:r>
            <a:r>
              <a:rPr lang="en-US" b="1" smtClean="0">
                <a:solidFill>
                  <a:srgbClr val="000099"/>
                </a:solidFill>
              </a:rPr>
              <a:t>n</a:t>
            </a:r>
            <a:endParaRPr lang="en-US" b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4754488" cy="4114800"/>
          </a:xfrm>
        </p:spPr>
        <p:txBody>
          <a:bodyPr/>
          <a:lstStyle/>
          <a:p>
            <a:pPr algn="l"/>
            <a:r>
              <a:rPr lang="en-US" dirty="0" smtClean="0"/>
              <a:t>Lift specimen and cut at </a:t>
            </a:r>
          </a:p>
          <a:p>
            <a:pPr algn="l"/>
            <a:r>
              <a:rPr lang="en-US" dirty="0" smtClean="0"/>
              <a:t>base of lesion.</a:t>
            </a:r>
          </a:p>
          <a:p>
            <a:pPr algn="l"/>
            <a:r>
              <a:rPr lang="en-US" dirty="0" smtClean="0"/>
              <a:t>Fix in 10% formalin </a:t>
            </a:r>
          </a:p>
          <a:p>
            <a:pPr algn="l"/>
            <a:r>
              <a:rPr lang="en-US" dirty="0" smtClean="0"/>
              <a:t>For </a:t>
            </a:r>
            <a:r>
              <a:rPr lang="en-US" dirty="0" err="1" smtClean="0"/>
              <a:t>Immunoflourescence</a:t>
            </a:r>
            <a:endParaRPr lang="en-US" dirty="0" smtClean="0"/>
          </a:p>
          <a:p>
            <a:pPr algn="l"/>
            <a:r>
              <a:rPr lang="en-US" dirty="0" smtClean="0"/>
              <a:t> Put in normal saline.</a:t>
            </a:r>
          </a:p>
          <a:p>
            <a:pPr algn="l"/>
            <a:r>
              <a:rPr lang="en-US" dirty="0" smtClean="0"/>
              <a:t>Suture if 5 mm is used.</a:t>
            </a:r>
          </a:p>
          <a:p>
            <a:pPr algn="l"/>
            <a:endParaRPr lang="ar-SA" dirty="0"/>
          </a:p>
        </p:txBody>
      </p:sp>
      <p:pic>
        <p:nvPicPr>
          <p:cNvPr id="13314" name="Picture 2" descr="C:\Users\sony\Desktop\slides\4453-4492-11690-25065[1]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196752"/>
            <a:ext cx="3170312" cy="2987040"/>
          </a:xfrm>
          <a:ln w="28575">
            <a:solidFill>
              <a:schemeClr val="tx1"/>
            </a:solidFill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Investigation</a:t>
            </a:r>
            <a:endParaRPr lang="ar-SA" dirty="0"/>
          </a:p>
        </p:txBody>
      </p:sp>
      <p:pic>
        <p:nvPicPr>
          <p:cNvPr id="13315" name="Picture 3" descr="C:\Users\sony\Desktop\slides\punch_biopsy_B-255x160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509120"/>
            <a:ext cx="3168352" cy="1584176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51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4" name="Rectangle 4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0"/>
            <a:ext cx="8229600" cy="1052513"/>
          </a:xfrm>
        </p:spPr>
        <p:txBody>
          <a:bodyPr/>
          <a:lstStyle/>
          <a:p>
            <a:pPr rtl="0"/>
            <a:r>
              <a:rPr lang="en-US" b="1" u="sng" dirty="0">
                <a:solidFill>
                  <a:srgbClr val="000099"/>
                </a:solidFill>
              </a:rPr>
              <a:t>Investigations</a:t>
            </a:r>
          </a:p>
        </p:txBody>
      </p:sp>
      <p:sp>
        <p:nvSpPr>
          <p:cNvPr id="307205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23528" y="1268413"/>
            <a:ext cx="4968552" cy="4857750"/>
          </a:xfrm>
        </p:spPr>
        <p:txBody>
          <a:bodyPr>
            <a:normAutofit/>
          </a:bodyPr>
          <a:lstStyle/>
          <a:p>
            <a:pPr algn="l" rtl="0">
              <a:lnSpc>
                <a:spcPct val="80000"/>
              </a:lnSpc>
              <a:buFontTx/>
              <a:buNone/>
            </a:pPr>
            <a:endParaRPr lang="en-US" sz="2800" b="1" u="sng" dirty="0"/>
          </a:p>
          <a:p>
            <a:pPr marL="0" algn="l" rtl="0">
              <a:lnSpc>
                <a:spcPct val="80000"/>
              </a:lnSpc>
              <a:buFontTx/>
              <a:buNone/>
            </a:pPr>
            <a:r>
              <a:rPr lang="en-US" sz="2800" b="1" u="sng" dirty="0"/>
              <a:t>Direct </a:t>
            </a:r>
            <a:r>
              <a:rPr lang="en-US" sz="2800" b="1" u="sng" dirty="0" err="1" smtClean="0"/>
              <a:t>immunoflouresence</a:t>
            </a:r>
            <a:r>
              <a:rPr lang="en-US" sz="2800" b="1" u="sng" dirty="0" smtClean="0"/>
              <a:t> DIF</a:t>
            </a:r>
          </a:p>
          <a:p>
            <a:pPr marL="0" algn="l" rtl="0">
              <a:lnSpc>
                <a:spcPct val="80000"/>
              </a:lnSpc>
              <a:buFontTx/>
              <a:buNone/>
            </a:pPr>
            <a:r>
              <a:rPr lang="en-US" sz="2800" dirty="0" smtClean="0"/>
              <a:t>Used  to diagnose </a:t>
            </a:r>
            <a:r>
              <a:rPr lang="en-US" sz="2800" dirty="0"/>
              <a:t>autoimmune </a:t>
            </a:r>
            <a:r>
              <a:rPr lang="en-US" sz="2800" dirty="0" smtClean="0"/>
              <a:t>diseases </a:t>
            </a:r>
            <a:r>
              <a:rPr lang="en-US" sz="2800" dirty="0"/>
              <a:t>e.g. </a:t>
            </a:r>
          </a:p>
          <a:p>
            <a:pPr marL="0" algn="l" rtl="0">
              <a:lnSpc>
                <a:spcPct val="80000"/>
              </a:lnSpc>
              <a:buFontTx/>
              <a:buNone/>
            </a:pPr>
            <a:endParaRPr lang="en-US" sz="2800" dirty="0"/>
          </a:p>
          <a:p>
            <a:pPr marL="0" algn="l" rtl="0">
              <a:lnSpc>
                <a:spcPct val="80000"/>
              </a:lnSpc>
              <a:buFontTx/>
              <a:buNone/>
            </a:pPr>
            <a:r>
              <a:rPr lang="en-US" sz="2800" dirty="0" smtClean="0"/>
              <a:t>Pemphigus Vulgaris</a:t>
            </a:r>
            <a:endParaRPr lang="en-US" sz="2800" dirty="0"/>
          </a:p>
          <a:p>
            <a:pPr marL="0" algn="l" rtl="0">
              <a:lnSpc>
                <a:spcPct val="80000"/>
              </a:lnSpc>
              <a:buFontTx/>
              <a:buNone/>
            </a:pPr>
            <a:r>
              <a:rPr lang="en-US" sz="2800" dirty="0"/>
              <a:t> </a:t>
            </a:r>
          </a:p>
          <a:p>
            <a:pPr marL="0" algn="l" rtl="0">
              <a:lnSpc>
                <a:spcPct val="80000"/>
              </a:lnSpc>
              <a:buFontTx/>
              <a:buNone/>
            </a:pPr>
            <a:r>
              <a:rPr lang="en-US" sz="2800" dirty="0" smtClean="0"/>
              <a:t>Bullous </a:t>
            </a:r>
            <a:r>
              <a:rPr lang="en-US" sz="2800" dirty="0" err="1"/>
              <a:t>pemphigoid</a:t>
            </a:r>
            <a:endParaRPr lang="en-US" sz="2800" dirty="0"/>
          </a:p>
          <a:p>
            <a:pPr algn="l" rtl="0">
              <a:lnSpc>
                <a:spcPct val="80000"/>
              </a:lnSpc>
              <a:buFontTx/>
              <a:buChar char="-"/>
            </a:pPr>
            <a:endParaRPr lang="en-US" sz="2800" dirty="0"/>
          </a:p>
          <a:p>
            <a:pPr algn="l" rtl="0">
              <a:lnSpc>
                <a:spcPct val="80000"/>
              </a:lnSpc>
              <a:buFontTx/>
              <a:buChar char="-"/>
            </a:pPr>
            <a:endParaRPr lang="en-US" sz="2000" dirty="0"/>
          </a:p>
          <a:p>
            <a:pPr algn="l" rtl="0">
              <a:lnSpc>
                <a:spcPct val="80000"/>
              </a:lnSpc>
              <a:buFontTx/>
              <a:buNone/>
            </a:pPr>
            <a:endParaRPr lang="en-US" sz="2000" dirty="0"/>
          </a:p>
        </p:txBody>
      </p:sp>
      <p:pic>
        <p:nvPicPr>
          <p:cNvPr id="307207" name="Picture 7" descr="direc 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1628775"/>
            <a:ext cx="3383608" cy="396046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738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0"/>
            <a:ext cx="8229600" cy="1052513"/>
          </a:xfrm>
        </p:spPr>
        <p:txBody>
          <a:bodyPr/>
          <a:lstStyle/>
          <a:p>
            <a:r>
              <a:rPr lang="en-US" b="1" u="sng" dirty="0">
                <a:solidFill>
                  <a:srgbClr val="000099"/>
                </a:solidFill>
              </a:rPr>
              <a:t>Investigations</a:t>
            </a:r>
          </a:p>
        </p:txBody>
      </p:sp>
      <p:sp>
        <p:nvSpPr>
          <p:cNvPr id="50073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51520" y="1268413"/>
            <a:ext cx="5760640" cy="4784725"/>
          </a:xfrm>
        </p:spPr>
        <p:txBody>
          <a:bodyPr/>
          <a:lstStyle/>
          <a:p>
            <a:pPr algn="l" rtl="0">
              <a:lnSpc>
                <a:spcPct val="80000"/>
              </a:lnSpc>
              <a:buFontTx/>
              <a:buNone/>
            </a:pPr>
            <a:endParaRPr lang="en-US" sz="2800" u="sng" dirty="0"/>
          </a:p>
          <a:p>
            <a:pPr algn="l" rtl="0">
              <a:lnSpc>
                <a:spcPct val="80000"/>
              </a:lnSpc>
              <a:buFontTx/>
              <a:buNone/>
            </a:pPr>
            <a:r>
              <a:rPr lang="en-US" sz="2800" b="1" u="sng" dirty="0"/>
              <a:t>Direct </a:t>
            </a:r>
            <a:r>
              <a:rPr lang="en-US" sz="2800" b="1" u="sng" dirty="0" err="1" smtClean="0"/>
              <a:t>immunoflouresence</a:t>
            </a:r>
            <a:r>
              <a:rPr lang="en-US" sz="2800" b="1" u="sng" dirty="0" smtClean="0"/>
              <a:t> ( DIF)</a:t>
            </a:r>
            <a:endParaRPr lang="en-US" sz="2800" b="1" u="sng" dirty="0"/>
          </a:p>
          <a:p>
            <a:pPr algn="l" rtl="0">
              <a:lnSpc>
                <a:spcPct val="80000"/>
              </a:lnSpc>
              <a:buFontTx/>
              <a:buChar char="-"/>
            </a:pPr>
            <a:endParaRPr lang="en-US" sz="2800" b="1" dirty="0"/>
          </a:p>
          <a:p>
            <a:pPr algn="l" rtl="0">
              <a:lnSpc>
                <a:spcPct val="80000"/>
              </a:lnSpc>
              <a:buFontTx/>
              <a:buNone/>
            </a:pPr>
            <a:r>
              <a:rPr lang="en-US" sz="2800" dirty="0"/>
              <a:t>Detects </a:t>
            </a:r>
            <a:r>
              <a:rPr lang="en-US" sz="2800" dirty="0" smtClean="0"/>
              <a:t>immunoglobulin</a:t>
            </a:r>
            <a:endParaRPr lang="en-US" sz="2800" dirty="0"/>
          </a:p>
          <a:p>
            <a:pPr algn="l" rtl="0">
              <a:lnSpc>
                <a:spcPct val="80000"/>
              </a:lnSpc>
              <a:buFontTx/>
              <a:buNone/>
            </a:pPr>
            <a:r>
              <a:rPr lang="en-US" sz="2800" dirty="0"/>
              <a:t>and complement  </a:t>
            </a:r>
            <a:r>
              <a:rPr lang="en-US" sz="2800" dirty="0" smtClean="0"/>
              <a:t>deposits  </a:t>
            </a:r>
            <a:endParaRPr lang="en-US" sz="2800" dirty="0"/>
          </a:p>
          <a:p>
            <a:pPr algn="l" rtl="0">
              <a:lnSpc>
                <a:spcPct val="80000"/>
              </a:lnSpc>
              <a:buFontTx/>
              <a:buNone/>
            </a:pPr>
            <a:r>
              <a:rPr lang="en-US" sz="2800" dirty="0"/>
              <a:t>in skin</a:t>
            </a:r>
            <a:r>
              <a:rPr lang="en-US" sz="2000" dirty="0"/>
              <a:t>.</a:t>
            </a:r>
          </a:p>
          <a:p>
            <a:pPr algn="l" rtl="0">
              <a:lnSpc>
                <a:spcPct val="80000"/>
              </a:lnSpc>
              <a:buFontTx/>
              <a:buChar char="-"/>
            </a:pPr>
            <a:endParaRPr lang="en-US" sz="2000" dirty="0"/>
          </a:p>
          <a:p>
            <a:pPr algn="l" rtl="0">
              <a:lnSpc>
                <a:spcPct val="80000"/>
              </a:lnSpc>
              <a:buFontTx/>
              <a:buChar char="-"/>
            </a:pPr>
            <a:endParaRPr lang="en-US" sz="2000" dirty="0"/>
          </a:p>
          <a:p>
            <a:pPr algn="l" rtl="0">
              <a:lnSpc>
                <a:spcPct val="80000"/>
              </a:lnSpc>
              <a:buFontTx/>
              <a:buNone/>
            </a:pPr>
            <a:endParaRPr lang="en-US" sz="2000" dirty="0"/>
          </a:p>
        </p:txBody>
      </p:sp>
      <p:pic>
        <p:nvPicPr>
          <p:cNvPr id="6" name="Picture 5" descr="direct if.bmp"/>
          <p:cNvPicPr>
            <a:picLocks noChangeAspect="1"/>
          </p:cNvPicPr>
          <p:nvPr/>
        </p:nvPicPr>
        <p:blipFill>
          <a:blip r:embed="rId2" cstate="print"/>
          <a:srcRect r="88587" b="72050"/>
          <a:stretch>
            <a:fillRect/>
          </a:stretch>
        </p:blipFill>
        <p:spPr>
          <a:xfrm>
            <a:off x="5508104" y="1556792"/>
            <a:ext cx="3168352" cy="3744416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Investigations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5698976" cy="4525963"/>
          </a:xfrm>
        </p:spPr>
        <p:txBody>
          <a:bodyPr/>
          <a:lstStyle/>
          <a:p>
            <a:pPr algn="l"/>
            <a:r>
              <a:rPr lang="en-US" dirty="0" smtClean="0"/>
              <a:t>Direct </a:t>
            </a:r>
            <a:r>
              <a:rPr lang="en-US" dirty="0" err="1" smtClean="0"/>
              <a:t>immunoflouresence</a:t>
            </a:r>
            <a:endParaRPr lang="en-US" dirty="0" smtClean="0"/>
          </a:p>
          <a:p>
            <a:pPr algn="l"/>
            <a:r>
              <a:rPr lang="en-US" dirty="0" smtClean="0"/>
              <a:t>Fluorescence will be noted if </a:t>
            </a:r>
          </a:p>
          <a:p>
            <a:pPr algn="l"/>
            <a:r>
              <a:rPr lang="en-US" dirty="0" smtClean="0"/>
              <a:t>immunoglobulin deposits are </a:t>
            </a:r>
          </a:p>
          <a:p>
            <a:pPr algn="l"/>
            <a:r>
              <a:rPr lang="en-US" dirty="0" smtClean="0"/>
              <a:t> intercellular between the </a:t>
            </a:r>
          </a:p>
          <a:p>
            <a:pPr algn="l"/>
            <a:r>
              <a:rPr lang="en-US" dirty="0" smtClean="0"/>
              <a:t>epidermal cells as in </a:t>
            </a:r>
          </a:p>
          <a:p>
            <a:pPr algn="l"/>
            <a:r>
              <a:rPr lang="en-US" dirty="0" smtClean="0"/>
              <a:t>pemphigus vulgaris </a:t>
            </a:r>
          </a:p>
          <a:p>
            <a:pPr algn="l"/>
            <a:r>
              <a:rPr lang="en-US" dirty="0" smtClean="0"/>
              <a:t> or the Basement membrane </a:t>
            </a:r>
          </a:p>
          <a:p>
            <a:pPr algn="l"/>
            <a:r>
              <a:rPr lang="en-US" dirty="0" smtClean="0"/>
              <a:t>zone as in bullous </a:t>
            </a:r>
            <a:r>
              <a:rPr lang="en-US" dirty="0" err="1" smtClean="0"/>
              <a:t>pemphigoid</a:t>
            </a:r>
            <a:r>
              <a:rPr lang="en-US" dirty="0" smtClean="0"/>
              <a:t>.</a:t>
            </a:r>
          </a:p>
        </p:txBody>
      </p:sp>
      <p:pic>
        <p:nvPicPr>
          <p:cNvPr id="6" name="Content Placeholder 5" descr="pv.bmp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6240709" y="1863959"/>
            <a:ext cx="2435747" cy="1658469"/>
          </a:xfrm>
          <a:ln w="28575">
            <a:solidFill>
              <a:schemeClr val="tx1"/>
            </a:solidFill>
          </a:ln>
        </p:spPr>
      </p:pic>
      <p:pic>
        <p:nvPicPr>
          <p:cNvPr id="9" name="Content Placeholder 8" descr="dif.bmp"/>
          <p:cNvPicPr>
            <a:picLocks noGrp="1" noChangeAspect="1"/>
          </p:cNvPicPr>
          <p:nvPr>
            <p:ph sz="quarter" idx="3"/>
          </p:nvPr>
        </p:nvPicPr>
        <p:blipFill>
          <a:blip r:embed="rId3" cstate="print"/>
          <a:stretch>
            <a:fillRect/>
          </a:stretch>
        </p:blipFill>
        <p:spPr>
          <a:xfrm>
            <a:off x="6183864" y="3789040"/>
            <a:ext cx="2564600" cy="1874610"/>
          </a:xfrm>
          <a:ln w="285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125413"/>
            <a:ext cx="8229600" cy="1143000"/>
          </a:xfrm>
        </p:spPr>
        <p:txBody>
          <a:bodyPr/>
          <a:lstStyle/>
          <a:p>
            <a:pPr marL="838200" indent="-838200" rtl="0"/>
            <a:r>
              <a:rPr lang="en-US" sz="3600" b="1" u="sng" dirty="0">
                <a:solidFill>
                  <a:srgbClr val="000099"/>
                </a:solidFill>
              </a:rPr>
              <a:t>Skin Structure</a:t>
            </a:r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23528" y="1350963"/>
            <a:ext cx="4183385" cy="4814887"/>
          </a:xfrm>
        </p:spPr>
        <p:txBody>
          <a:bodyPr>
            <a:noAutofit/>
          </a:bodyPr>
          <a:lstStyle/>
          <a:p>
            <a:pPr marL="533400" indent="-533400" algn="l" rtl="0">
              <a:buFont typeface="Batang" pitchFamily="18" charset="-127"/>
              <a:buNone/>
            </a:pPr>
            <a:r>
              <a:rPr lang="en-US" sz="2400" dirty="0" smtClean="0">
                <a:solidFill>
                  <a:srgbClr val="000099"/>
                </a:solidFill>
              </a:rPr>
              <a:t> </a:t>
            </a:r>
            <a:r>
              <a:rPr lang="en-US" sz="2400" b="1" u="sng" dirty="0" err="1">
                <a:solidFill>
                  <a:srgbClr val="000099"/>
                </a:solidFill>
              </a:rPr>
              <a:t>S</a:t>
            </a:r>
            <a:r>
              <a:rPr lang="en-US" sz="2400" b="1" u="sng" dirty="0" err="1" smtClean="0">
                <a:solidFill>
                  <a:srgbClr val="000099"/>
                </a:solidFill>
              </a:rPr>
              <a:t>pinous</a:t>
            </a:r>
            <a:r>
              <a:rPr lang="en-US" sz="2400" b="1" u="sng" dirty="0" smtClean="0">
                <a:solidFill>
                  <a:srgbClr val="000099"/>
                </a:solidFill>
              </a:rPr>
              <a:t> </a:t>
            </a:r>
            <a:r>
              <a:rPr lang="en-US" sz="2400" b="1" u="sng" dirty="0">
                <a:solidFill>
                  <a:srgbClr val="000099"/>
                </a:solidFill>
              </a:rPr>
              <a:t>cell layer:</a:t>
            </a:r>
          </a:p>
          <a:p>
            <a:pPr marL="0" indent="-533400" algn="l" rtl="0">
              <a:buFont typeface="Batang" pitchFamily="18" charset="-127"/>
              <a:buNone/>
            </a:pPr>
            <a:r>
              <a:rPr lang="en-US" sz="2400" b="1" dirty="0" smtClean="0">
                <a:solidFill>
                  <a:srgbClr val="000099"/>
                </a:solidFill>
              </a:rPr>
              <a:t>Adhere </a:t>
            </a:r>
            <a:r>
              <a:rPr lang="en-US" sz="2400" b="1" dirty="0">
                <a:solidFill>
                  <a:srgbClr val="000099"/>
                </a:solidFill>
              </a:rPr>
              <a:t>to each other </a:t>
            </a:r>
            <a:r>
              <a:rPr lang="en-US" sz="2400" b="1" dirty="0" smtClean="0">
                <a:solidFill>
                  <a:srgbClr val="000099"/>
                </a:solidFill>
              </a:rPr>
              <a:t>by </a:t>
            </a:r>
            <a:r>
              <a:rPr lang="en-US" sz="2400" b="1" dirty="0" smtClean="0">
                <a:solidFill>
                  <a:srgbClr val="000099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Desmosomes </a:t>
            </a:r>
            <a:r>
              <a:rPr lang="en-US" sz="2400" b="1" dirty="0" smtClean="0">
                <a:solidFill>
                  <a:srgbClr val="000099"/>
                </a:solidFill>
              </a:rPr>
              <a:t>(complex </a:t>
            </a:r>
            <a:endParaRPr lang="en-US" sz="2400" b="1" dirty="0">
              <a:solidFill>
                <a:srgbClr val="000099"/>
              </a:solidFill>
            </a:endParaRPr>
          </a:p>
          <a:p>
            <a:pPr marL="0" indent="-533400" algn="l" rtl="0">
              <a:buFont typeface="Batang" pitchFamily="18" charset="-127"/>
              <a:buNone/>
            </a:pPr>
            <a:r>
              <a:rPr lang="en-US" sz="2400" b="1" dirty="0">
                <a:solidFill>
                  <a:srgbClr val="000099"/>
                </a:solidFill>
              </a:rPr>
              <a:t>m</a:t>
            </a:r>
            <a:r>
              <a:rPr lang="en-US" sz="2400" b="1" dirty="0" smtClean="0">
                <a:solidFill>
                  <a:srgbClr val="000099"/>
                </a:solidFill>
              </a:rPr>
              <a:t>odification </a:t>
            </a:r>
            <a:r>
              <a:rPr lang="en-US" sz="2400" b="1" dirty="0">
                <a:solidFill>
                  <a:srgbClr val="000099"/>
                </a:solidFill>
              </a:rPr>
              <a:t>of the cell  </a:t>
            </a:r>
          </a:p>
          <a:p>
            <a:pPr marL="0" indent="-533400" algn="l" rtl="0">
              <a:buFont typeface="Batang" pitchFamily="18" charset="-127"/>
              <a:buNone/>
            </a:pPr>
            <a:r>
              <a:rPr lang="en-US" sz="2400" b="1" dirty="0">
                <a:solidFill>
                  <a:srgbClr val="000099"/>
                </a:solidFill>
              </a:rPr>
              <a:t>m</a:t>
            </a:r>
            <a:r>
              <a:rPr lang="en-US" sz="2400" b="1" dirty="0" smtClean="0">
                <a:solidFill>
                  <a:srgbClr val="000099"/>
                </a:solidFill>
              </a:rPr>
              <a:t>embrane </a:t>
            </a:r>
            <a:r>
              <a:rPr lang="en-US" sz="2400" b="1" dirty="0">
                <a:solidFill>
                  <a:srgbClr val="000099"/>
                </a:solidFill>
              </a:rPr>
              <a:t>). </a:t>
            </a:r>
          </a:p>
          <a:p>
            <a:pPr marL="0" indent="-533400" algn="l" rtl="0">
              <a:buFont typeface="Batang" pitchFamily="18" charset="-127"/>
              <a:buNone/>
            </a:pPr>
            <a:r>
              <a:rPr lang="en-US" sz="2400" b="1" dirty="0">
                <a:solidFill>
                  <a:srgbClr val="000099"/>
                </a:solidFill>
              </a:rPr>
              <a:t> Desmosomes appear like </a:t>
            </a:r>
            <a:r>
              <a:rPr lang="en-US" sz="2400" b="1" dirty="0" smtClean="0">
                <a:solidFill>
                  <a:srgbClr val="000099"/>
                </a:solidFill>
              </a:rPr>
              <a:t>spines hence </a:t>
            </a:r>
            <a:r>
              <a:rPr lang="en-US" sz="2400" b="1" dirty="0">
                <a:solidFill>
                  <a:srgbClr val="000099"/>
                </a:solidFill>
              </a:rPr>
              <a:t>the </a:t>
            </a:r>
            <a:r>
              <a:rPr lang="en-US" sz="2400" b="1" dirty="0" smtClean="0">
                <a:solidFill>
                  <a:srgbClr val="000099"/>
                </a:solidFill>
              </a:rPr>
              <a:t>designation </a:t>
            </a:r>
            <a:r>
              <a:rPr lang="en-US" sz="2400" b="1" dirty="0">
                <a:solidFill>
                  <a:srgbClr val="000099"/>
                </a:solidFill>
              </a:rPr>
              <a:t>Stratum </a:t>
            </a:r>
            <a:r>
              <a:rPr lang="en-US" sz="2400" b="1" dirty="0" err="1" smtClean="0">
                <a:solidFill>
                  <a:srgbClr val="000099"/>
                </a:solidFill>
              </a:rPr>
              <a:t>Spinosum</a:t>
            </a:r>
            <a:r>
              <a:rPr lang="en-US" sz="2400" b="1" dirty="0" smtClean="0">
                <a:solidFill>
                  <a:srgbClr val="000099"/>
                </a:solidFill>
              </a:rPr>
              <a:t>.</a:t>
            </a:r>
          </a:p>
          <a:p>
            <a:pPr marL="0" indent="-533400" algn="l" rtl="0">
              <a:buNone/>
            </a:pPr>
            <a:r>
              <a:rPr lang="en-US" sz="2400" b="1" dirty="0" err="1">
                <a:solidFill>
                  <a:srgbClr val="000099"/>
                </a:solidFill>
              </a:rPr>
              <a:t>Langerhan</a:t>
            </a:r>
            <a:r>
              <a:rPr lang="en-US" sz="2400" b="1" dirty="0">
                <a:solidFill>
                  <a:srgbClr val="000099"/>
                </a:solidFill>
              </a:rPr>
              <a:t> cells are antigen presenting </a:t>
            </a:r>
            <a:r>
              <a:rPr lang="en-US" sz="2400" b="1" dirty="0" smtClean="0">
                <a:solidFill>
                  <a:srgbClr val="000099"/>
                </a:solidFill>
              </a:rPr>
              <a:t> present in abundance  </a:t>
            </a:r>
            <a:endParaRPr lang="en-US" sz="2400" b="1" dirty="0">
              <a:solidFill>
                <a:srgbClr val="000099"/>
              </a:solidFill>
            </a:endParaRPr>
          </a:p>
          <a:p>
            <a:pPr marL="533400" indent="-533400" algn="l" rtl="0">
              <a:buFont typeface="Batang" pitchFamily="18" charset="-127"/>
              <a:buNone/>
            </a:pPr>
            <a:endParaRPr lang="en-US" sz="2400" b="1" dirty="0">
              <a:solidFill>
                <a:srgbClr val="000099"/>
              </a:solidFill>
            </a:endParaRPr>
          </a:p>
        </p:txBody>
      </p:sp>
      <p:pic>
        <p:nvPicPr>
          <p:cNvPr id="180232" name="Picture 8" descr="the 4 layers epiderm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1268760"/>
            <a:ext cx="3763366" cy="424936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609600" y="1600200"/>
            <a:ext cx="5762600" cy="4114800"/>
          </a:xfrm>
        </p:spPr>
        <p:txBody>
          <a:bodyPr/>
          <a:lstStyle/>
          <a:p>
            <a:pPr algn="l"/>
            <a:r>
              <a:rPr lang="en-US" dirty="0" smtClean="0"/>
              <a:t>Indirect </a:t>
            </a:r>
            <a:r>
              <a:rPr lang="en-US" dirty="0" err="1" smtClean="0"/>
              <a:t>ImmunoFluorescence</a:t>
            </a:r>
            <a:r>
              <a:rPr lang="en-US" dirty="0" smtClean="0"/>
              <a:t> : IDIF</a:t>
            </a:r>
          </a:p>
          <a:p>
            <a:pPr algn="l"/>
            <a:r>
              <a:rPr lang="en-US" dirty="0" smtClean="0"/>
              <a:t>Detect auto antibodies  in the serum.</a:t>
            </a:r>
          </a:p>
          <a:p>
            <a:pPr algn="l"/>
            <a:r>
              <a:rPr lang="en-US" dirty="0" smtClean="0"/>
              <a:t>It is used to confirm a diagnosis</a:t>
            </a:r>
          </a:p>
          <a:p>
            <a:pPr algn="l"/>
            <a:r>
              <a:rPr lang="en-US" dirty="0" smtClean="0"/>
              <a:t>To differentiate between bullous diseases.</a:t>
            </a:r>
          </a:p>
          <a:p>
            <a:pPr algn="l"/>
            <a:r>
              <a:rPr lang="en-US" dirty="0" smtClean="0"/>
              <a:t>To monitor disease activity.</a:t>
            </a:r>
          </a:p>
          <a:p>
            <a:pPr algn="l"/>
            <a:endParaRPr lang="en-US" dirty="0" smtClean="0"/>
          </a:p>
          <a:p>
            <a:pPr algn="l"/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53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                     Investigation:</a:t>
            </a:r>
            <a:endParaRPr lang="en-US" dirty="0"/>
          </a:p>
        </p:txBody>
      </p:sp>
      <p:pic>
        <p:nvPicPr>
          <p:cNvPr id="6" name="Picture 5" descr="indirect if.bmp"/>
          <p:cNvPicPr>
            <a:picLocks noChangeAspect="1"/>
          </p:cNvPicPr>
          <p:nvPr/>
        </p:nvPicPr>
        <p:blipFill>
          <a:blip r:embed="rId2" cstate="print"/>
          <a:srcRect r="81500" b="62600"/>
          <a:stretch>
            <a:fillRect/>
          </a:stretch>
        </p:blipFill>
        <p:spPr>
          <a:xfrm>
            <a:off x="6156176" y="1628800"/>
            <a:ext cx="2592288" cy="4104456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Lecture Outlines</a:t>
            </a:r>
            <a:endParaRPr lang="en-US" dirty="0"/>
          </a:p>
        </p:txBody>
      </p:sp>
      <p:sp>
        <p:nvSpPr>
          <p:cNvPr id="5068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dirty="0" smtClean="0"/>
              <a:t>Function , Structure of the skin.</a:t>
            </a:r>
          </a:p>
          <a:p>
            <a:pPr algn="l"/>
            <a:r>
              <a:rPr lang="en-US" dirty="0" smtClean="0"/>
              <a:t>Approach to dermatology patient.</a:t>
            </a:r>
          </a:p>
          <a:p>
            <a:pPr algn="l"/>
            <a:r>
              <a:rPr lang="en-US" dirty="0" smtClean="0"/>
              <a:t>Descriptive Terms and morphology of skin lesions.</a:t>
            </a:r>
          </a:p>
          <a:p>
            <a:pPr algn="l"/>
            <a:r>
              <a:rPr lang="en-US" dirty="0" smtClean="0"/>
              <a:t>Important signs and Investigations.</a:t>
            </a:r>
          </a:p>
          <a:p>
            <a:pPr algn="l"/>
            <a:r>
              <a:rPr lang="en-US" dirty="0" smtClean="0"/>
              <a:t>Reaction patterns.</a:t>
            </a:r>
          </a:p>
          <a:p>
            <a:pPr algn="l"/>
            <a:r>
              <a:rPr lang="en-US" dirty="0" smtClean="0"/>
              <a:t>Topical therapy.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301" name="Rectangle 5"/>
          <p:cNvSpPr>
            <a:spLocks noGrp="1" noChangeArrowheads="1"/>
          </p:cNvSpPr>
          <p:nvPr>
            <p:ph sz="quarter" idx="13"/>
          </p:nvPr>
        </p:nvSpPr>
        <p:spPr>
          <a:xfrm>
            <a:off x="609600" y="1600200"/>
            <a:ext cx="4970512" cy="4114800"/>
          </a:xfrm>
        </p:spPr>
        <p:txBody>
          <a:bodyPr/>
          <a:lstStyle/>
          <a:p>
            <a:pPr algn="l"/>
            <a:r>
              <a:rPr lang="en-US" dirty="0" smtClean="0"/>
              <a:t>Skin has limited number of  responses to stimuli whether inflammatory or neoplastic. </a:t>
            </a:r>
          </a:p>
          <a:p>
            <a:pPr algn="l"/>
            <a:r>
              <a:rPr lang="en-US" dirty="0" smtClean="0"/>
              <a:t>These responses are called reaction patterns.</a:t>
            </a:r>
          </a:p>
          <a:p>
            <a:pPr algn="l"/>
            <a:r>
              <a:rPr lang="en-US" dirty="0" smtClean="0"/>
              <a:t>Reaction patterns aid in formulating differential diagnoses.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11300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Reaction Patterns</a:t>
            </a:r>
            <a:endParaRPr lang="en-US" dirty="0"/>
          </a:p>
        </p:txBody>
      </p:sp>
      <p:pic>
        <p:nvPicPr>
          <p:cNvPr id="311303" name="Picture 7" descr="sk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1052736"/>
            <a:ext cx="3233688" cy="458787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7" name="Rectangle 5"/>
          <p:cNvSpPr>
            <a:spLocks noGrp="1" noChangeArrowheads="1"/>
          </p:cNvSpPr>
          <p:nvPr>
            <p:ph sz="quarter" idx="13"/>
          </p:nvPr>
        </p:nvSpPr>
        <p:spPr>
          <a:xfrm>
            <a:off x="609600" y="1600200"/>
            <a:ext cx="5042520" cy="4114800"/>
          </a:xfrm>
        </p:spPr>
        <p:txBody>
          <a:bodyPr/>
          <a:lstStyle/>
          <a:p>
            <a:pPr algn="l"/>
            <a:r>
              <a:rPr lang="en-US" u="sng" dirty="0" err="1" smtClean="0"/>
              <a:t>Psoriasiform</a:t>
            </a:r>
            <a:r>
              <a:rPr lang="en-US" u="sng" dirty="0" smtClean="0"/>
              <a:t>: </a:t>
            </a:r>
          </a:p>
          <a:p>
            <a:pPr algn="l"/>
            <a:r>
              <a:rPr lang="en-US" dirty="0" smtClean="0"/>
              <a:t>Well defined erythematous </a:t>
            </a:r>
          </a:p>
          <a:p>
            <a:pPr algn="l"/>
            <a:r>
              <a:rPr lang="en-US" dirty="0" smtClean="0"/>
              <a:t>Papules or plaques with thick scale.</a:t>
            </a:r>
          </a:p>
          <a:p>
            <a:pPr algn="l"/>
            <a:r>
              <a:rPr lang="en-US" dirty="0" smtClean="0"/>
              <a:t>Differential diagnosis</a:t>
            </a:r>
          </a:p>
          <a:p>
            <a:pPr algn="l"/>
            <a:r>
              <a:rPr lang="en-US" dirty="0" smtClean="0"/>
              <a:t>Psoriasis.</a:t>
            </a:r>
          </a:p>
          <a:p>
            <a:pPr algn="l"/>
            <a:r>
              <a:rPr lang="en-US" dirty="0" smtClean="0"/>
              <a:t>Lichen simplex </a:t>
            </a:r>
            <a:r>
              <a:rPr lang="en-US" dirty="0" err="1" smtClean="0"/>
              <a:t>chronicus</a:t>
            </a:r>
            <a:endParaRPr lang="en-US" dirty="0" smtClean="0"/>
          </a:p>
          <a:p>
            <a:pPr algn="l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15396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Reaction Patterns</a:t>
            </a:r>
            <a:endParaRPr lang="en-US" dirty="0"/>
          </a:p>
        </p:txBody>
      </p:sp>
      <p:pic>
        <p:nvPicPr>
          <p:cNvPr id="315399" name="Picture 7" descr="psoriasis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1341438"/>
            <a:ext cx="2952328" cy="513556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7" name="Rectangle 5"/>
          <p:cNvSpPr>
            <a:spLocks noGrp="1" noChangeArrowheads="1"/>
          </p:cNvSpPr>
          <p:nvPr>
            <p:ph sz="quarter" idx="13"/>
          </p:nvPr>
        </p:nvSpPr>
        <p:spPr>
          <a:xfrm>
            <a:off x="609600" y="1600200"/>
            <a:ext cx="5042520" cy="4114800"/>
          </a:xfrm>
        </p:spPr>
        <p:txBody>
          <a:bodyPr/>
          <a:lstStyle/>
          <a:p>
            <a:pPr algn="l"/>
            <a:r>
              <a:rPr lang="en-US" u="sng" dirty="0" err="1" smtClean="0"/>
              <a:t>Pityriasiform</a:t>
            </a:r>
            <a:r>
              <a:rPr lang="en-US" u="sng" dirty="0" smtClean="0"/>
              <a:t>: </a:t>
            </a:r>
          </a:p>
          <a:p>
            <a:pPr algn="l"/>
            <a:r>
              <a:rPr lang="en-US" dirty="0" smtClean="0"/>
              <a:t>Papules and plaques with </a:t>
            </a:r>
          </a:p>
          <a:p>
            <a:pPr algn="l"/>
            <a:r>
              <a:rPr lang="en-US" dirty="0" smtClean="0"/>
              <a:t>delicate scales.</a:t>
            </a:r>
          </a:p>
          <a:p>
            <a:pPr algn="l"/>
            <a:r>
              <a:rPr lang="en-US" dirty="0" smtClean="0"/>
              <a:t>Differential diagnosis</a:t>
            </a:r>
          </a:p>
          <a:p>
            <a:pPr algn="l"/>
            <a:r>
              <a:rPr lang="en-US" dirty="0" err="1" smtClean="0"/>
              <a:t>Pityriasis</a:t>
            </a:r>
            <a:r>
              <a:rPr lang="en-US" dirty="0" smtClean="0"/>
              <a:t> </a:t>
            </a:r>
            <a:r>
              <a:rPr lang="en-US" dirty="0" err="1" smtClean="0"/>
              <a:t>rosea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20516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Reaction Patterns</a:t>
            </a:r>
            <a:endParaRPr lang="en-US" dirty="0"/>
          </a:p>
        </p:txBody>
      </p:sp>
      <p:pic>
        <p:nvPicPr>
          <p:cNvPr id="6" name="Picture 5" descr="pityriasiform.bmp"/>
          <p:cNvPicPr>
            <a:picLocks noChangeAspect="1"/>
          </p:cNvPicPr>
          <p:nvPr/>
        </p:nvPicPr>
        <p:blipFill>
          <a:blip r:embed="rId2" cstate="print"/>
          <a:srcRect t="19550" r="64962" b="31100"/>
          <a:stretch>
            <a:fillRect/>
          </a:stretch>
        </p:blipFill>
        <p:spPr>
          <a:xfrm>
            <a:off x="5652120" y="1700808"/>
            <a:ext cx="3168352" cy="3888432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609600" y="1600200"/>
            <a:ext cx="5114528" cy="4114800"/>
          </a:xfrm>
        </p:spPr>
        <p:txBody>
          <a:bodyPr/>
          <a:lstStyle/>
          <a:p>
            <a:pPr algn="l"/>
            <a:r>
              <a:rPr lang="en-US" u="sng" dirty="0" smtClean="0"/>
              <a:t> </a:t>
            </a:r>
            <a:r>
              <a:rPr lang="en-US" u="sng" dirty="0" err="1" smtClean="0"/>
              <a:t>Lichenoid</a:t>
            </a:r>
            <a:r>
              <a:rPr lang="en-US" u="sng" dirty="0" smtClean="0"/>
              <a:t> </a:t>
            </a:r>
            <a:r>
              <a:rPr lang="en-US" dirty="0" smtClean="0"/>
              <a:t>:</a:t>
            </a:r>
          </a:p>
          <a:p>
            <a:pPr algn="l"/>
            <a:r>
              <a:rPr lang="en-US" dirty="0" smtClean="0"/>
              <a:t> Flat topped polygonal </a:t>
            </a:r>
          </a:p>
          <a:p>
            <a:pPr algn="l"/>
            <a:r>
              <a:rPr lang="en-US" dirty="0" smtClean="0"/>
              <a:t>papules.</a:t>
            </a:r>
          </a:p>
          <a:p>
            <a:pPr algn="l"/>
            <a:r>
              <a:rPr lang="en-US" dirty="0"/>
              <a:t>	</a:t>
            </a:r>
            <a:r>
              <a:rPr lang="en-US" dirty="0" smtClean="0"/>
              <a:t>Differential diagnosis		</a:t>
            </a:r>
          </a:p>
          <a:p>
            <a:pPr algn="l"/>
            <a:r>
              <a:rPr lang="en-US" dirty="0" smtClean="0"/>
              <a:t>Lichen </a:t>
            </a:r>
            <a:r>
              <a:rPr lang="en-US" dirty="0" err="1" smtClean="0"/>
              <a:t>planus</a:t>
            </a:r>
            <a:r>
              <a:rPr lang="en-US" dirty="0" smtClean="0"/>
              <a:t>.</a:t>
            </a:r>
          </a:p>
          <a:p>
            <a:pPr algn="l"/>
            <a:r>
              <a:rPr lang="en-US" dirty="0" smtClean="0"/>
              <a:t>		</a:t>
            </a:r>
          </a:p>
          <a:p>
            <a:pPr algn="l"/>
            <a:r>
              <a:rPr lang="en-US" dirty="0" err="1" smtClean="0"/>
              <a:t>Lichenoid</a:t>
            </a:r>
            <a:r>
              <a:rPr lang="en-US" dirty="0" smtClean="0"/>
              <a:t> drug reaction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63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Reaction Pattern:</a:t>
            </a:r>
            <a:endParaRPr lang="en-US" dirty="0"/>
          </a:p>
        </p:txBody>
      </p:sp>
      <p:pic>
        <p:nvPicPr>
          <p:cNvPr id="16390" name="Picture 6" descr="l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1552575"/>
            <a:ext cx="2951560" cy="446881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5" name="Rectangle 5"/>
          <p:cNvSpPr>
            <a:spLocks noGrp="1" noChangeArrowheads="1"/>
          </p:cNvSpPr>
          <p:nvPr>
            <p:ph sz="quarter" idx="13"/>
          </p:nvPr>
        </p:nvSpPr>
        <p:spPr>
          <a:xfrm>
            <a:off x="609600" y="1600200"/>
            <a:ext cx="4538464" cy="4114800"/>
          </a:xfrm>
        </p:spPr>
        <p:txBody>
          <a:bodyPr/>
          <a:lstStyle/>
          <a:p>
            <a:pPr algn="l"/>
            <a:r>
              <a:rPr lang="en-US" dirty="0" smtClean="0"/>
              <a:t> </a:t>
            </a:r>
            <a:r>
              <a:rPr lang="en-US" u="sng" dirty="0" smtClean="0"/>
              <a:t>Bullous:     </a:t>
            </a:r>
          </a:p>
          <a:p>
            <a:pPr algn="l"/>
            <a:r>
              <a:rPr lang="en-US" dirty="0" smtClean="0"/>
              <a:t>Differential diagnosis</a:t>
            </a:r>
          </a:p>
          <a:p>
            <a:pPr algn="l"/>
            <a:r>
              <a:rPr lang="en-US" dirty="0" smtClean="0"/>
              <a:t>Pemphigus Vulgaris</a:t>
            </a:r>
          </a:p>
          <a:p>
            <a:pPr algn="l"/>
            <a:r>
              <a:rPr lang="en-US" dirty="0" smtClean="0"/>
              <a:t>Bullous </a:t>
            </a:r>
            <a:r>
              <a:rPr lang="en-US" dirty="0" err="1" smtClean="0"/>
              <a:t>Pemphigoid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22564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Reaction Patterns</a:t>
            </a:r>
            <a:endParaRPr lang="en-US" dirty="0"/>
          </a:p>
        </p:txBody>
      </p:sp>
      <p:pic>
        <p:nvPicPr>
          <p:cNvPr id="322567" name="Picture 7" descr="blist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1628775"/>
            <a:ext cx="3527624" cy="453707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3" name="Rectangle 5"/>
          <p:cNvSpPr>
            <a:spLocks noGrp="1" noChangeArrowheads="1"/>
          </p:cNvSpPr>
          <p:nvPr>
            <p:ph sz="quarter" idx="13"/>
          </p:nvPr>
        </p:nvSpPr>
        <p:spPr>
          <a:xfrm>
            <a:off x="609600" y="1600200"/>
            <a:ext cx="4682480" cy="4114800"/>
          </a:xfrm>
        </p:spPr>
        <p:txBody>
          <a:bodyPr/>
          <a:lstStyle/>
          <a:p>
            <a:pPr algn="l"/>
            <a:r>
              <a:rPr lang="en-US" u="sng" dirty="0" smtClean="0"/>
              <a:t> </a:t>
            </a:r>
            <a:r>
              <a:rPr lang="en-US" u="sng" dirty="0" err="1" smtClean="0"/>
              <a:t>Pustular</a:t>
            </a:r>
            <a:r>
              <a:rPr lang="en-US" u="sng" dirty="0" smtClean="0"/>
              <a:t>:</a:t>
            </a:r>
          </a:p>
          <a:p>
            <a:pPr algn="l"/>
            <a:r>
              <a:rPr lang="en-US" dirty="0" smtClean="0"/>
              <a:t>Differential diagnosis</a:t>
            </a:r>
          </a:p>
          <a:p>
            <a:pPr algn="l"/>
            <a:r>
              <a:rPr lang="en-US" dirty="0" smtClean="0"/>
              <a:t>Folliculitis</a:t>
            </a:r>
          </a:p>
          <a:p>
            <a:pPr algn="l"/>
            <a:r>
              <a:rPr lang="en-US" dirty="0" smtClean="0"/>
              <a:t>Varicella</a:t>
            </a:r>
          </a:p>
          <a:p>
            <a:pPr algn="l"/>
            <a:r>
              <a:rPr lang="en-US" dirty="0" err="1" smtClean="0"/>
              <a:t>Pustular</a:t>
            </a:r>
            <a:r>
              <a:rPr lang="en-US" dirty="0" smtClean="0"/>
              <a:t> psoriasis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24612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Reaction Patterns</a:t>
            </a:r>
            <a:endParaRPr lang="en-US" dirty="0"/>
          </a:p>
        </p:txBody>
      </p:sp>
      <p:pic>
        <p:nvPicPr>
          <p:cNvPr id="324616" name="Picture 8" descr="pustul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1557338"/>
            <a:ext cx="3383608" cy="446405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609600" y="1600200"/>
            <a:ext cx="5186536" cy="4114800"/>
          </a:xfrm>
        </p:spPr>
        <p:txBody>
          <a:bodyPr/>
          <a:lstStyle/>
          <a:p>
            <a:pPr algn="l"/>
            <a:endParaRPr lang="en-US" dirty="0" smtClean="0"/>
          </a:p>
          <a:p>
            <a:pPr algn="l"/>
            <a:r>
              <a:rPr lang="en-US" u="sng" dirty="0" smtClean="0"/>
              <a:t>Eczematous:</a:t>
            </a:r>
          </a:p>
          <a:p>
            <a:pPr algn="l"/>
            <a:r>
              <a:rPr lang="en-US" dirty="0" smtClean="0"/>
              <a:t>Pruritic, ill defined erythematous edematous, vesicular eruption.</a:t>
            </a:r>
          </a:p>
          <a:p>
            <a:pPr algn="l"/>
            <a:r>
              <a:rPr lang="en-US" dirty="0" smtClean="0"/>
              <a:t>Differential diagnosis</a:t>
            </a:r>
          </a:p>
          <a:p>
            <a:pPr algn="l"/>
            <a:r>
              <a:rPr lang="en-US" dirty="0" smtClean="0"/>
              <a:t>Atopic dermatitis.</a:t>
            </a:r>
          </a:p>
          <a:p>
            <a:pPr algn="l"/>
            <a:r>
              <a:rPr lang="en-US" dirty="0" smtClean="0"/>
              <a:t>contact dermatitis.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74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Reaction Patterns:</a:t>
            </a:r>
            <a:endParaRPr lang="en-US" dirty="0"/>
          </a:p>
        </p:txBody>
      </p:sp>
      <p:pic>
        <p:nvPicPr>
          <p:cNvPr id="17413" name="Picture 5" descr="ecze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1196752"/>
            <a:ext cx="2667273" cy="436867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9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Lecture Outlines</a:t>
            </a:r>
            <a:endParaRPr lang="en-US" dirty="0"/>
          </a:p>
        </p:txBody>
      </p:sp>
      <p:sp>
        <p:nvSpPr>
          <p:cNvPr id="5089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dirty="0" smtClean="0"/>
              <a:t>Function , Structure of the skin.</a:t>
            </a:r>
          </a:p>
          <a:p>
            <a:pPr algn="l"/>
            <a:r>
              <a:rPr lang="en-US" dirty="0" smtClean="0"/>
              <a:t>Approach to dermatology patient.</a:t>
            </a:r>
          </a:p>
          <a:p>
            <a:pPr algn="l"/>
            <a:r>
              <a:rPr lang="en-US" dirty="0" smtClean="0"/>
              <a:t>Descriptive Terms and morphology of skin lesions.</a:t>
            </a:r>
          </a:p>
          <a:p>
            <a:pPr algn="l"/>
            <a:r>
              <a:rPr lang="en-US" dirty="0" smtClean="0"/>
              <a:t>Important signs and Investigations.</a:t>
            </a:r>
          </a:p>
          <a:p>
            <a:pPr algn="l"/>
            <a:r>
              <a:rPr lang="en-US" dirty="0" smtClean="0"/>
              <a:t>Reaction patterns.</a:t>
            </a:r>
          </a:p>
          <a:p>
            <a:pPr algn="l"/>
            <a:r>
              <a:rPr lang="en-US" dirty="0" smtClean="0"/>
              <a:t>Topical therapy and others.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1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23528" y="1125538"/>
            <a:ext cx="4172272" cy="5732462"/>
          </a:xfrm>
        </p:spPr>
        <p:txBody>
          <a:bodyPr>
            <a:normAutofit/>
          </a:bodyPr>
          <a:lstStyle/>
          <a:p>
            <a:pPr algn="l" rtl="0">
              <a:buFont typeface="Batang" pitchFamily="18" charset="-127"/>
              <a:buNone/>
            </a:pPr>
            <a:r>
              <a:rPr lang="en-US" sz="2400" dirty="0" smtClean="0">
                <a:solidFill>
                  <a:srgbClr val="000099"/>
                </a:solidFill>
              </a:rPr>
              <a:t> </a:t>
            </a:r>
            <a:r>
              <a:rPr lang="en-US" sz="2400" b="1" u="sng" dirty="0" smtClean="0">
                <a:solidFill>
                  <a:srgbClr val="000099"/>
                </a:solidFill>
              </a:rPr>
              <a:t>Granular cell layer :</a:t>
            </a:r>
          </a:p>
          <a:p>
            <a:pPr algn="l" rtl="0">
              <a:buFont typeface="Batang" pitchFamily="18" charset="-127"/>
              <a:buNone/>
            </a:pPr>
            <a:r>
              <a:rPr lang="en-US" sz="2400" b="1" dirty="0" smtClean="0">
                <a:solidFill>
                  <a:srgbClr val="000099"/>
                </a:solidFill>
              </a:rPr>
              <a:t>  </a:t>
            </a:r>
            <a:r>
              <a:rPr lang="en-US" sz="2400" b="1" dirty="0" smtClean="0">
                <a:solidFill>
                  <a:srgbClr val="000099"/>
                </a:solidFill>
              </a:rPr>
              <a:t>Diamond </a:t>
            </a:r>
            <a:r>
              <a:rPr lang="en-US" sz="2400" b="1" dirty="0" smtClean="0">
                <a:solidFill>
                  <a:srgbClr val="000099"/>
                </a:solidFill>
              </a:rPr>
              <a:t>shaped cells.</a:t>
            </a:r>
          </a:p>
          <a:p>
            <a:pPr algn="l" rtl="0">
              <a:buFont typeface="Batang" pitchFamily="18" charset="-127"/>
              <a:buNone/>
            </a:pPr>
            <a:r>
              <a:rPr lang="en-US" sz="2400" b="1" dirty="0" smtClean="0">
                <a:solidFill>
                  <a:srgbClr val="000099"/>
                </a:solidFill>
              </a:rPr>
              <a:t>  </a:t>
            </a:r>
            <a:r>
              <a:rPr lang="en-US" sz="2400" b="1" dirty="0" smtClean="0">
                <a:solidFill>
                  <a:srgbClr val="000099"/>
                </a:solidFill>
              </a:rPr>
              <a:t>Cytoplasm </a:t>
            </a:r>
            <a:r>
              <a:rPr lang="en-US" sz="2400" b="1" dirty="0" smtClean="0">
                <a:solidFill>
                  <a:srgbClr val="000099"/>
                </a:solidFill>
              </a:rPr>
              <a:t>is filled with </a:t>
            </a:r>
          </a:p>
          <a:p>
            <a:pPr algn="l" rtl="0">
              <a:buFont typeface="Batang" pitchFamily="18" charset="-127"/>
              <a:buNone/>
            </a:pPr>
            <a:r>
              <a:rPr lang="en-US" sz="2400" b="1" dirty="0" smtClean="0">
                <a:solidFill>
                  <a:srgbClr val="000099"/>
                </a:solidFill>
              </a:rPr>
              <a:t>   </a:t>
            </a:r>
            <a:r>
              <a:rPr lang="en-US" sz="2400" b="1" dirty="0" err="1" smtClean="0">
                <a:solidFill>
                  <a:srgbClr val="000099"/>
                </a:solidFill>
              </a:rPr>
              <a:t>Keratohyaline</a:t>
            </a:r>
            <a:r>
              <a:rPr lang="en-US" sz="2400" b="1" dirty="0" smtClean="0">
                <a:solidFill>
                  <a:srgbClr val="000099"/>
                </a:solidFill>
              </a:rPr>
              <a:t>  </a:t>
            </a:r>
            <a:r>
              <a:rPr lang="en-US" sz="2400" b="1" dirty="0" smtClean="0">
                <a:solidFill>
                  <a:srgbClr val="000099"/>
                </a:solidFill>
              </a:rPr>
              <a:t>granules.</a:t>
            </a:r>
          </a:p>
          <a:p>
            <a:pPr algn="l" rtl="0">
              <a:buFont typeface="Batang" pitchFamily="18" charset="-127"/>
              <a:buNone/>
            </a:pPr>
            <a:r>
              <a:rPr lang="en-US" sz="2400" b="1" dirty="0" smtClean="0">
                <a:solidFill>
                  <a:srgbClr val="000099"/>
                </a:solidFill>
              </a:rPr>
              <a:t>   </a:t>
            </a:r>
            <a:r>
              <a:rPr lang="en-US" sz="2400" b="1" dirty="0" smtClean="0">
                <a:solidFill>
                  <a:srgbClr val="000099"/>
                </a:solidFill>
              </a:rPr>
              <a:t>Thickness </a:t>
            </a:r>
            <a:r>
              <a:rPr lang="en-US" sz="2400" b="1" dirty="0" smtClean="0">
                <a:solidFill>
                  <a:srgbClr val="000099"/>
                </a:solidFill>
              </a:rPr>
              <a:t>of this layer is </a:t>
            </a:r>
          </a:p>
          <a:p>
            <a:pPr algn="l" rtl="0">
              <a:buFont typeface="Batang" pitchFamily="18" charset="-127"/>
              <a:buNone/>
            </a:pPr>
            <a:r>
              <a:rPr lang="en-US" sz="2400" b="1" dirty="0" smtClean="0">
                <a:solidFill>
                  <a:srgbClr val="000099"/>
                </a:solidFill>
              </a:rPr>
              <a:t>   </a:t>
            </a:r>
            <a:r>
              <a:rPr lang="en-US" sz="2400" b="1" dirty="0" smtClean="0">
                <a:solidFill>
                  <a:srgbClr val="000099"/>
                </a:solidFill>
              </a:rPr>
              <a:t>proportional </a:t>
            </a:r>
            <a:r>
              <a:rPr lang="en-US" sz="2400" b="1" dirty="0" smtClean="0">
                <a:solidFill>
                  <a:srgbClr val="000099"/>
                </a:solidFill>
              </a:rPr>
              <a:t>to the </a:t>
            </a:r>
            <a:endParaRPr lang="en-US" sz="2400" b="1" dirty="0" smtClean="0">
              <a:solidFill>
                <a:srgbClr val="000099"/>
              </a:solidFill>
            </a:endParaRPr>
          </a:p>
          <a:p>
            <a:pPr algn="l" rtl="0">
              <a:buFont typeface="Batang" pitchFamily="18" charset="-127"/>
              <a:buNone/>
            </a:pPr>
            <a:r>
              <a:rPr lang="en-US" sz="2400" b="1" dirty="0" smtClean="0">
                <a:solidFill>
                  <a:srgbClr val="000099"/>
                </a:solidFill>
              </a:rPr>
              <a:t>thickness </a:t>
            </a:r>
            <a:r>
              <a:rPr lang="en-US" sz="2400" b="1" dirty="0" smtClean="0">
                <a:solidFill>
                  <a:srgbClr val="000099"/>
                </a:solidFill>
              </a:rPr>
              <a:t>of the stratum </a:t>
            </a:r>
            <a:endParaRPr lang="en-US" sz="2400" b="1" dirty="0" smtClean="0">
              <a:solidFill>
                <a:srgbClr val="000099"/>
              </a:solidFill>
            </a:endParaRPr>
          </a:p>
          <a:p>
            <a:pPr algn="l" rtl="0">
              <a:buFont typeface="Batang" pitchFamily="18" charset="-127"/>
              <a:buNone/>
            </a:pPr>
            <a:r>
              <a:rPr lang="en-US" sz="2400" b="1" dirty="0" err="1" smtClean="0">
                <a:solidFill>
                  <a:srgbClr val="000099"/>
                </a:solidFill>
              </a:rPr>
              <a:t>cornium</a:t>
            </a:r>
            <a:r>
              <a:rPr lang="en-US" sz="2400" b="1" dirty="0" smtClean="0">
                <a:solidFill>
                  <a:srgbClr val="000099"/>
                </a:solidFill>
              </a:rPr>
              <a:t> </a:t>
            </a:r>
            <a:r>
              <a:rPr lang="en-US" sz="2400" b="1" dirty="0" smtClean="0">
                <a:solidFill>
                  <a:srgbClr val="000099"/>
                </a:solidFill>
              </a:rPr>
              <a:t>layer .</a:t>
            </a:r>
          </a:p>
          <a:p>
            <a:pPr algn="l" rtl="0">
              <a:buFont typeface="Batang" pitchFamily="18" charset="-127"/>
              <a:buNone/>
            </a:pPr>
            <a:r>
              <a:rPr lang="en-US" sz="2400" b="1" dirty="0" smtClean="0">
                <a:solidFill>
                  <a:srgbClr val="000099"/>
                </a:solidFill>
              </a:rPr>
              <a:t> </a:t>
            </a:r>
            <a:r>
              <a:rPr lang="en-US" sz="2400" b="1" dirty="0" smtClean="0">
                <a:solidFill>
                  <a:srgbClr val="000099"/>
                </a:solidFill>
              </a:rPr>
              <a:t>In thin skin it is 1 -3- cell </a:t>
            </a:r>
          </a:p>
          <a:p>
            <a:pPr algn="l" rtl="0">
              <a:buFont typeface="Batang" pitchFamily="18" charset="-127"/>
              <a:buNone/>
            </a:pPr>
            <a:r>
              <a:rPr lang="en-US" sz="2400" b="1" dirty="0" smtClean="0">
                <a:solidFill>
                  <a:srgbClr val="000099"/>
                </a:solidFill>
              </a:rPr>
              <a:t> </a:t>
            </a:r>
            <a:r>
              <a:rPr lang="en-US" sz="2400" b="1" dirty="0" smtClean="0">
                <a:solidFill>
                  <a:srgbClr val="000099"/>
                </a:solidFill>
              </a:rPr>
              <a:t>layers </a:t>
            </a:r>
            <a:r>
              <a:rPr lang="en-US" sz="2400" b="1" dirty="0" smtClean="0">
                <a:solidFill>
                  <a:srgbClr val="000099"/>
                </a:solidFill>
              </a:rPr>
              <a:t>and 10 cell layers in </a:t>
            </a:r>
            <a:endParaRPr lang="en-US" sz="2400" b="1" dirty="0" smtClean="0">
              <a:solidFill>
                <a:srgbClr val="000099"/>
              </a:solidFill>
            </a:endParaRPr>
          </a:p>
          <a:p>
            <a:pPr algn="l" rtl="0">
              <a:buFont typeface="Batang" pitchFamily="18" charset="-127"/>
              <a:buNone/>
            </a:pPr>
            <a:r>
              <a:rPr lang="en-US" sz="2400" b="1" dirty="0" smtClean="0">
                <a:solidFill>
                  <a:srgbClr val="000099"/>
                </a:solidFill>
              </a:rPr>
              <a:t>thick  </a:t>
            </a:r>
            <a:r>
              <a:rPr lang="en-US" sz="2400" b="1" dirty="0" smtClean="0">
                <a:solidFill>
                  <a:srgbClr val="000099"/>
                </a:solidFill>
              </a:rPr>
              <a:t>skin like palms and soles.</a:t>
            </a:r>
            <a:endParaRPr lang="en-US" sz="2400" b="1" dirty="0">
              <a:solidFill>
                <a:srgbClr val="000099"/>
              </a:solidFill>
            </a:endParaRPr>
          </a:p>
        </p:txBody>
      </p:sp>
      <p:sp>
        <p:nvSpPr>
          <p:cNvPr id="181252" name="Rectangle 4"/>
          <p:cNvSpPr>
            <a:spLocks noGrp="1" noChangeArrowheads="1"/>
          </p:cNvSpPr>
          <p:nvPr>
            <p:ph sz="quarter" idx="14"/>
          </p:nvPr>
        </p:nvSpPr>
        <p:spPr/>
        <p:txBody>
          <a:bodyPr/>
          <a:lstStyle/>
          <a:p>
            <a:pPr algn="l" rtl="0"/>
            <a:endParaRPr lang="en-US">
              <a:solidFill>
                <a:srgbClr val="000099"/>
              </a:solidFill>
            </a:endParaRPr>
          </a:p>
        </p:txBody>
      </p:sp>
      <p:sp>
        <p:nvSpPr>
          <p:cNvPr id="1812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3528" y="-27384"/>
            <a:ext cx="7924800" cy="1143000"/>
          </a:xfrm>
        </p:spPr>
        <p:txBody>
          <a:bodyPr/>
          <a:lstStyle/>
          <a:p>
            <a:pPr rtl="0"/>
            <a:r>
              <a:rPr lang="en-US" sz="3600" b="1" u="sng" dirty="0" smtClean="0">
                <a:solidFill>
                  <a:srgbClr val="000099"/>
                </a:solidFill>
              </a:rPr>
              <a:t>Skin Structure</a:t>
            </a:r>
            <a:endParaRPr lang="en-US" sz="3600" b="1" u="sng" dirty="0">
              <a:solidFill>
                <a:srgbClr val="000099"/>
              </a:solidFill>
            </a:endParaRPr>
          </a:p>
        </p:txBody>
      </p:sp>
      <p:pic>
        <p:nvPicPr>
          <p:cNvPr id="181253" name="Picture 5" descr="histolog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196752"/>
            <a:ext cx="3672210" cy="45354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41" name="Rectangle 5"/>
          <p:cNvSpPr>
            <a:spLocks noGrp="1" noChangeArrowheads="1"/>
          </p:cNvSpPr>
          <p:nvPr>
            <p:ph sz="quarter" idx="13"/>
          </p:nvPr>
        </p:nvSpPr>
        <p:spPr>
          <a:xfrm>
            <a:off x="609600" y="1600200"/>
            <a:ext cx="4538464" cy="4114800"/>
          </a:xfrm>
        </p:spPr>
        <p:txBody>
          <a:bodyPr/>
          <a:lstStyle/>
          <a:p>
            <a:pPr algn="l"/>
            <a:r>
              <a:rPr lang="en-US" dirty="0" smtClean="0"/>
              <a:t>A wide variety of topical </a:t>
            </a:r>
          </a:p>
          <a:p>
            <a:pPr algn="l"/>
            <a:r>
              <a:rPr lang="en-US" dirty="0" smtClean="0"/>
              <a:t>agents are available.</a:t>
            </a:r>
          </a:p>
          <a:p>
            <a:pPr algn="l"/>
            <a:r>
              <a:rPr lang="en-US" dirty="0" smtClean="0"/>
              <a:t>Delivers the drug to target site.</a:t>
            </a:r>
          </a:p>
          <a:p>
            <a:pPr algn="l"/>
            <a:r>
              <a:rPr lang="en-US" dirty="0" smtClean="0"/>
              <a:t>IF the lesion is dry -wet it  </a:t>
            </a:r>
          </a:p>
          <a:p>
            <a:pPr algn="l"/>
            <a:r>
              <a:rPr lang="en-US" dirty="0" err="1" smtClean="0"/>
              <a:t>iF</a:t>
            </a:r>
            <a:r>
              <a:rPr lang="en-US" dirty="0" smtClean="0"/>
              <a:t> wet -dry it.(Golden rule).</a:t>
            </a:r>
          </a:p>
          <a:p>
            <a:pPr algn="l"/>
            <a:endParaRPr lang="en-US" dirty="0" smtClean="0"/>
          </a:p>
          <a:p>
            <a:pPr algn="l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72740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Topical Therapy</a:t>
            </a:r>
            <a:endParaRPr lang="en-US" dirty="0"/>
          </a:p>
        </p:txBody>
      </p:sp>
      <p:pic>
        <p:nvPicPr>
          <p:cNvPr id="372743" name="Picture 7" descr="winter-skin-care-pictur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1557338"/>
            <a:ext cx="3527624" cy="453548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609600" y="1600200"/>
            <a:ext cx="4538464" cy="4114800"/>
          </a:xfrm>
        </p:spPr>
        <p:txBody>
          <a:bodyPr/>
          <a:lstStyle/>
          <a:p>
            <a:pPr algn="l"/>
            <a:r>
              <a:rPr lang="en-US" dirty="0" smtClean="0"/>
              <a:t>Wet compresses - dries wet lesions.</a:t>
            </a:r>
          </a:p>
          <a:p>
            <a:pPr algn="l"/>
            <a:r>
              <a:rPr lang="en-US" dirty="0" smtClean="0"/>
              <a:t>Like acetic acid, KMNO4</a:t>
            </a:r>
          </a:p>
          <a:p>
            <a:pPr algn="l"/>
            <a:r>
              <a:rPr lang="en-US" dirty="0" smtClean="0"/>
              <a:t>Wet compresses are </a:t>
            </a:r>
          </a:p>
          <a:p>
            <a:pPr algn="l"/>
            <a:r>
              <a:rPr lang="en-US" dirty="0" smtClean="0"/>
              <a:t>Antibacterial.</a:t>
            </a:r>
          </a:p>
          <a:p>
            <a:pPr algn="l"/>
            <a:r>
              <a:rPr lang="en-US" dirty="0" smtClean="0"/>
              <a:t>Cause debridement. </a:t>
            </a:r>
          </a:p>
          <a:p>
            <a:pPr algn="l"/>
            <a:r>
              <a:rPr lang="en-US" dirty="0" smtClean="0"/>
              <a:t>Suppress inflammation.</a:t>
            </a:r>
          </a:p>
          <a:p>
            <a:pPr algn="l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576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Topical Therapy</a:t>
            </a:r>
            <a:endParaRPr lang="en-US" dirty="0"/>
          </a:p>
        </p:txBody>
      </p:sp>
      <p:pic>
        <p:nvPicPr>
          <p:cNvPr id="157701" name="Picture 5" descr="co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1628775"/>
            <a:ext cx="3653036" cy="446405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4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Topical Therapy</a:t>
            </a:r>
            <a:endParaRPr lang="en-US" dirty="0"/>
          </a:p>
        </p:txBody>
      </p:sp>
      <p:sp>
        <p:nvSpPr>
          <p:cNvPr id="38400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5770984" cy="4525963"/>
          </a:xfrm>
        </p:spPr>
        <p:txBody>
          <a:bodyPr/>
          <a:lstStyle/>
          <a:p>
            <a:pPr algn="l"/>
            <a:r>
              <a:rPr lang="en-US" dirty="0" smtClean="0"/>
              <a:t>Topical drugs consist of </a:t>
            </a:r>
          </a:p>
          <a:p>
            <a:pPr algn="l"/>
            <a:r>
              <a:rPr lang="en-US" dirty="0" smtClean="0"/>
              <a:t>Active substance:  like steroids, antimicrobial agents and vehicle.</a:t>
            </a:r>
          </a:p>
          <a:p>
            <a:pPr algn="l"/>
            <a:r>
              <a:rPr lang="en-US" dirty="0" smtClean="0"/>
              <a:t>Vehicle: </a:t>
            </a:r>
          </a:p>
          <a:p>
            <a:pPr algn="l"/>
            <a:r>
              <a:rPr lang="en-US" dirty="0" smtClean="0"/>
              <a:t>Is the base in which the active ingredient is dispersed.</a:t>
            </a:r>
          </a:p>
          <a:p>
            <a:pPr algn="l"/>
            <a:endParaRPr lang="en-US" dirty="0" smtClean="0"/>
          </a:p>
          <a:p>
            <a:pPr algn="l"/>
            <a:endParaRPr lang="en-US" dirty="0" smtClean="0"/>
          </a:p>
          <a:p>
            <a:pPr algn="l"/>
            <a:endParaRPr lang="en-US" dirty="0"/>
          </a:p>
        </p:txBody>
      </p:sp>
      <p:pic>
        <p:nvPicPr>
          <p:cNvPr id="384007" name="Picture 7" descr="vehicle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228184" y="1700807"/>
            <a:ext cx="2160124" cy="352839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Topical therapy </a:t>
            </a:r>
            <a:endParaRPr lang="x-non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u="sng" dirty="0" smtClean="0"/>
              <a:t>Topical steroids side effects</a:t>
            </a:r>
            <a:r>
              <a:rPr lang="en-US" dirty="0" smtClean="0"/>
              <a:t>: </a:t>
            </a:r>
          </a:p>
          <a:p>
            <a:pPr algn="l"/>
            <a:r>
              <a:rPr lang="en-US" dirty="0" smtClean="0"/>
              <a:t>Atrophy and </a:t>
            </a:r>
            <a:r>
              <a:rPr lang="en-US" dirty="0" err="1" smtClean="0"/>
              <a:t>striae</a:t>
            </a:r>
            <a:r>
              <a:rPr lang="en-US" dirty="0" smtClean="0"/>
              <a:t>.</a:t>
            </a:r>
          </a:p>
          <a:p>
            <a:pPr algn="l"/>
            <a:r>
              <a:rPr lang="en-US" dirty="0" smtClean="0"/>
              <a:t>Telangiectasia and </a:t>
            </a:r>
            <a:r>
              <a:rPr lang="en-US" dirty="0" err="1" smtClean="0"/>
              <a:t>purpura</a:t>
            </a:r>
            <a:r>
              <a:rPr lang="en-US" dirty="0" smtClean="0"/>
              <a:t>. </a:t>
            </a:r>
          </a:p>
          <a:p>
            <a:pPr algn="l"/>
            <a:r>
              <a:rPr lang="en-US" dirty="0" smtClean="0"/>
              <a:t>Masking the initial lesion.</a:t>
            </a:r>
          </a:p>
          <a:p>
            <a:pPr algn="l"/>
            <a:r>
              <a:rPr lang="en-US" dirty="0" smtClean="0"/>
              <a:t>Perioral dermatitis and rosacea or acne.</a:t>
            </a:r>
          </a:p>
          <a:p>
            <a:pPr algn="l"/>
            <a:r>
              <a:rPr lang="en-US" dirty="0" smtClean="0"/>
              <a:t>Systemic absorption.</a:t>
            </a:r>
          </a:p>
          <a:p>
            <a:pPr algn="l"/>
            <a:r>
              <a:rPr lang="en-US" dirty="0" err="1" smtClean="0"/>
              <a:t>Tachyphylaxis</a:t>
            </a:r>
            <a:r>
              <a:rPr lang="en-US" dirty="0" smtClean="0"/>
              <a:t>. (sudden loss of response)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87019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Topical therapy</a:t>
            </a:r>
            <a:endParaRPr lang="x-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dirty="0" smtClean="0"/>
              <a:t>Guidelines regarding steroid use:</a:t>
            </a:r>
          </a:p>
          <a:p>
            <a:pPr algn="l"/>
            <a:r>
              <a:rPr lang="en-US" dirty="0" smtClean="0"/>
              <a:t>Avoid high potency steroid on flexures and face.</a:t>
            </a:r>
          </a:p>
          <a:p>
            <a:pPr algn="l"/>
            <a:r>
              <a:rPr lang="en-US" dirty="0" smtClean="0"/>
              <a:t>Avoid high potency steroid in children.</a:t>
            </a:r>
          </a:p>
          <a:p>
            <a:pPr algn="l"/>
            <a:r>
              <a:rPr lang="en-US" dirty="0" smtClean="0"/>
              <a:t>Avoid use for extended periods of time.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30300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609600" y="1600200"/>
            <a:ext cx="5114528" cy="4114800"/>
          </a:xfrm>
        </p:spPr>
        <p:txBody>
          <a:bodyPr/>
          <a:lstStyle/>
          <a:p>
            <a:pPr algn="l"/>
            <a:r>
              <a:rPr lang="en-US" dirty="0" smtClean="0"/>
              <a:t>Creams are mixture of oils and water in which the active substance is </a:t>
            </a:r>
          </a:p>
          <a:p>
            <a:pPr algn="l"/>
            <a:r>
              <a:rPr lang="en-US" dirty="0" smtClean="0"/>
              <a:t>dispersed.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Creams are white in color- useful in folds.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597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Topical Therapy            </a:t>
            </a:r>
            <a:endParaRPr lang="en-US" dirty="0"/>
          </a:p>
        </p:txBody>
      </p:sp>
      <p:pic>
        <p:nvPicPr>
          <p:cNvPr id="159750" name="Picture 6" descr="crea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1196752"/>
            <a:ext cx="2951560" cy="446405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21" name="Rectangle 5"/>
          <p:cNvSpPr>
            <a:spLocks noGrp="1" noChangeArrowheads="1"/>
          </p:cNvSpPr>
          <p:nvPr>
            <p:ph sz="quarter" idx="13"/>
          </p:nvPr>
        </p:nvSpPr>
        <p:spPr>
          <a:xfrm>
            <a:off x="609600" y="1196752"/>
            <a:ext cx="4682480" cy="4114800"/>
          </a:xfrm>
        </p:spPr>
        <p:txBody>
          <a:bodyPr/>
          <a:lstStyle/>
          <a:p>
            <a:pPr algn="l"/>
            <a:r>
              <a:rPr lang="en-US" dirty="0" smtClean="0"/>
              <a:t>Ointments are primarily </a:t>
            </a:r>
          </a:p>
          <a:p>
            <a:pPr algn="l"/>
            <a:r>
              <a:rPr lang="en-US" dirty="0" smtClean="0"/>
              <a:t>grease. They are useful in </a:t>
            </a:r>
          </a:p>
          <a:p>
            <a:pPr algn="l"/>
            <a:r>
              <a:rPr lang="en-US" dirty="0" smtClean="0"/>
              <a:t>dry lesions. </a:t>
            </a:r>
          </a:p>
          <a:p>
            <a:pPr algn="l"/>
            <a:r>
              <a:rPr lang="en-US" dirty="0" smtClean="0"/>
              <a:t>Preserve moisture. </a:t>
            </a:r>
          </a:p>
          <a:p>
            <a:pPr algn="l"/>
            <a:r>
              <a:rPr lang="en-US" dirty="0" smtClean="0"/>
              <a:t>Like petrolatum jelly and</a:t>
            </a:r>
          </a:p>
          <a:p>
            <a:pPr algn="l"/>
            <a:r>
              <a:rPr lang="en-US" dirty="0" smtClean="0"/>
              <a:t> mineral oil.</a:t>
            </a:r>
          </a:p>
          <a:p>
            <a:pPr algn="l"/>
            <a:r>
              <a:rPr lang="en-US" dirty="0" smtClean="0"/>
              <a:t>Ointments are  applied to </a:t>
            </a:r>
          </a:p>
          <a:p>
            <a:pPr algn="l"/>
            <a:r>
              <a:rPr lang="en-US" dirty="0" smtClean="0"/>
              <a:t>dry skin.</a:t>
            </a:r>
          </a:p>
          <a:p>
            <a:pPr algn="l"/>
            <a:r>
              <a:rPr lang="en-US" dirty="0" smtClean="0"/>
              <a:t> Are translucent.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67620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Topical Therapy</a:t>
            </a:r>
            <a:endParaRPr lang="en-US" dirty="0"/>
          </a:p>
        </p:txBody>
      </p:sp>
      <p:pic>
        <p:nvPicPr>
          <p:cNvPr id="367623" name="Picture 7" descr="ointment"/>
          <p:cNvPicPr>
            <a:picLocks noChangeAspect="1" noChangeArrowheads="1"/>
          </p:cNvPicPr>
          <p:nvPr/>
        </p:nvPicPr>
        <p:blipFill>
          <a:blip r:embed="rId2" cstate="print"/>
          <a:srcRect t="4485"/>
          <a:stretch>
            <a:fillRect/>
          </a:stretch>
        </p:blipFill>
        <p:spPr bwMode="auto">
          <a:xfrm>
            <a:off x="5292080" y="1196752"/>
            <a:ext cx="3672656" cy="439248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9" name="Rectangle 5"/>
          <p:cNvSpPr>
            <a:spLocks noGrp="1" noChangeArrowheads="1"/>
          </p:cNvSpPr>
          <p:nvPr>
            <p:ph sz="quarter" idx="13"/>
          </p:nvPr>
        </p:nvSpPr>
        <p:spPr>
          <a:xfrm>
            <a:off x="609600" y="1600200"/>
            <a:ext cx="4573588" cy="4114800"/>
          </a:xfrm>
        </p:spPr>
        <p:txBody>
          <a:bodyPr/>
          <a:lstStyle/>
          <a:p>
            <a:pPr algn="l"/>
            <a:r>
              <a:rPr lang="en-US" dirty="0" smtClean="0"/>
              <a:t>Gels are mixtures of </a:t>
            </a:r>
          </a:p>
          <a:p>
            <a:pPr algn="l"/>
            <a:r>
              <a:rPr lang="en-US" dirty="0" smtClean="0"/>
              <a:t>propylene glycol and water. </a:t>
            </a:r>
          </a:p>
          <a:p>
            <a:pPr algn="l"/>
            <a:r>
              <a:rPr lang="en-US" dirty="0" smtClean="0"/>
              <a:t>Sometimes they contain </a:t>
            </a:r>
          </a:p>
          <a:p>
            <a:pPr algn="l"/>
            <a:r>
              <a:rPr lang="en-US" dirty="0" smtClean="0"/>
              <a:t>alcohol .They are </a:t>
            </a:r>
          </a:p>
          <a:p>
            <a:pPr algn="l"/>
            <a:r>
              <a:rPr lang="en-US" dirty="0" smtClean="0"/>
              <a:t>translucent and are best </a:t>
            </a:r>
          </a:p>
          <a:p>
            <a:pPr algn="l"/>
            <a:r>
              <a:rPr lang="en-US" dirty="0" smtClean="0"/>
              <a:t>used in wet disorders and hairy regions.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69668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Topical Therapy</a:t>
            </a:r>
            <a:endParaRPr lang="en-US" dirty="0"/>
          </a:p>
        </p:txBody>
      </p:sp>
      <p:pic>
        <p:nvPicPr>
          <p:cNvPr id="369671" name="Picture 7" descr="ge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3188" y="1124744"/>
            <a:ext cx="3493268" cy="446405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3" name="Rectangle 5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pPr algn="l"/>
            <a:r>
              <a:rPr lang="en-US" dirty="0" smtClean="0"/>
              <a:t>Finger tip unit:</a:t>
            </a:r>
          </a:p>
          <a:p>
            <a:pPr algn="l"/>
            <a:r>
              <a:rPr lang="en-US" dirty="0" smtClean="0"/>
              <a:t> The amount of cream/ointment expressed </a:t>
            </a:r>
          </a:p>
          <a:p>
            <a:pPr algn="l"/>
            <a:r>
              <a:rPr lang="en-US" dirty="0" smtClean="0"/>
              <a:t>from 5mm nozzle.</a:t>
            </a:r>
          </a:p>
          <a:p>
            <a:pPr algn="l"/>
            <a:r>
              <a:rPr lang="en-US" dirty="0" smtClean="0"/>
              <a:t>It weighs 0.5g.</a:t>
            </a:r>
          </a:p>
          <a:p>
            <a:pPr algn="l"/>
            <a:r>
              <a:rPr lang="en-US" dirty="0" smtClean="0"/>
              <a:t>It covers 2 hand units.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62852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How much to use?</a:t>
            </a:r>
            <a:endParaRPr lang="en-US" dirty="0"/>
          </a:p>
        </p:txBody>
      </p:sp>
      <p:pic>
        <p:nvPicPr>
          <p:cNvPr id="462855" name="Picture 7" descr="finger tip uni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1562100"/>
            <a:ext cx="3167112" cy="396334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900" name="Rectangle 4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-19050"/>
            <a:ext cx="8229600" cy="1143000"/>
          </a:xfrm>
        </p:spPr>
        <p:txBody>
          <a:bodyPr/>
          <a:lstStyle/>
          <a:p>
            <a:r>
              <a:rPr lang="en-US" b="1" u="sng" dirty="0">
                <a:solidFill>
                  <a:srgbClr val="000099"/>
                </a:solidFill>
              </a:rPr>
              <a:t>Finger Tip Unit </a:t>
            </a:r>
          </a:p>
        </p:txBody>
      </p:sp>
      <p:pic>
        <p:nvPicPr>
          <p:cNvPr id="464905" name="Picture 9" descr="ft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5538"/>
            <a:ext cx="9144000" cy="56769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683568" y="1628775"/>
            <a:ext cx="3733800" cy="4114800"/>
          </a:xfrm>
        </p:spPr>
        <p:txBody>
          <a:bodyPr>
            <a:normAutofit/>
          </a:bodyPr>
          <a:lstStyle/>
          <a:p>
            <a:pPr marL="0" algn="l" rtl="0">
              <a:lnSpc>
                <a:spcPct val="90000"/>
              </a:lnSpc>
              <a:buFont typeface="Batang" pitchFamily="18" charset="-127"/>
              <a:buNone/>
            </a:pPr>
            <a:r>
              <a:rPr lang="en-US" sz="2400" b="1" dirty="0">
                <a:solidFill>
                  <a:srgbClr val="000099"/>
                </a:solidFill>
              </a:rPr>
              <a:t>Stratum </a:t>
            </a:r>
            <a:r>
              <a:rPr lang="en-US" sz="2400" b="1" dirty="0" err="1">
                <a:solidFill>
                  <a:srgbClr val="000099"/>
                </a:solidFill>
              </a:rPr>
              <a:t>corneum</a:t>
            </a:r>
            <a:r>
              <a:rPr lang="en-US" sz="2400" b="1" dirty="0">
                <a:solidFill>
                  <a:srgbClr val="000099"/>
                </a:solidFill>
              </a:rPr>
              <a:t> layer:</a:t>
            </a:r>
          </a:p>
          <a:p>
            <a:pPr marL="0" algn="l" rtl="0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99"/>
                </a:solidFill>
              </a:rPr>
              <a:t> The cells in this layer  </a:t>
            </a:r>
            <a:endParaRPr lang="en-US" sz="2400" b="1" dirty="0" smtClean="0">
              <a:solidFill>
                <a:srgbClr val="000099"/>
              </a:solidFill>
            </a:endParaRPr>
          </a:p>
          <a:p>
            <a:pPr marL="0" algn="l" rtl="0">
              <a:lnSpc>
                <a:spcPct val="90000"/>
              </a:lnSpc>
              <a:buNone/>
            </a:pPr>
            <a:r>
              <a:rPr lang="en-US" sz="2400" b="1" dirty="0" smtClean="0">
                <a:solidFill>
                  <a:srgbClr val="000099"/>
                </a:solidFill>
              </a:rPr>
              <a:t>have </a:t>
            </a:r>
            <a:r>
              <a:rPr lang="en-US" sz="2400" b="1" dirty="0" smtClean="0">
                <a:solidFill>
                  <a:srgbClr val="000099"/>
                </a:solidFill>
              </a:rPr>
              <a:t>no nucleus </a:t>
            </a:r>
            <a:r>
              <a:rPr lang="en-US" sz="2400" b="1" dirty="0">
                <a:solidFill>
                  <a:srgbClr val="000099"/>
                </a:solidFill>
              </a:rPr>
              <a:t>. It is 25 </a:t>
            </a:r>
            <a:endParaRPr lang="en-US" sz="2400" b="1" dirty="0" smtClean="0">
              <a:solidFill>
                <a:srgbClr val="000099"/>
              </a:solidFill>
            </a:endParaRPr>
          </a:p>
          <a:p>
            <a:pPr marL="0" algn="l" rtl="0">
              <a:lnSpc>
                <a:spcPct val="90000"/>
              </a:lnSpc>
              <a:buNone/>
            </a:pPr>
            <a:r>
              <a:rPr lang="en-US" sz="2400" b="1" dirty="0" smtClean="0">
                <a:solidFill>
                  <a:srgbClr val="000099"/>
                </a:solidFill>
              </a:rPr>
              <a:t>cell </a:t>
            </a:r>
            <a:r>
              <a:rPr lang="en-US" sz="2400" b="1" dirty="0">
                <a:solidFill>
                  <a:srgbClr val="000099"/>
                </a:solidFill>
              </a:rPr>
              <a:t>layer .</a:t>
            </a:r>
          </a:p>
          <a:p>
            <a:pPr marL="0" algn="l" rtl="0">
              <a:lnSpc>
                <a:spcPct val="90000"/>
              </a:lnSpc>
              <a:buFont typeface="Batang" pitchFamily="18" charset="-127"/>
              <a:buNone/>
            </a:pPr>
            <a:r>
              <a:rPr lang="en-US" sz="2400" b="1" dirty="0" smtClean="0">
                <a:solidFill>
                  <a:srgbClr val="000099"/>
                </a:solidFill>
              </a:rPr>
              <a:t>Cells </a:t>
            </a:r>
            <a:r>
              <a:rPr lang="en-US" sz="2400" b="1" dirty="0">
                <a:solidFill>
                  <a:srgbClr val="000099"/>
                </a:solidFill>
              </a:rPr>
              <a:t>have thick envelope </a:t>
            </a:r>
          </a:p>
          <a:p>
            <a:pPr marL="0" algn="l" rtl="0">
              <a:lnSpc>
                <a:spcPct val="90000"/>
              </a:lnSpc>
              <a:buFont typeface="Batang" pitchFamily="18" charset="-127"/>
              <a:buNone/>
            </a:pPr>
            <a:r>
              <a:rPr lang="en-US" sz="2400" b="1" dirty="0">
                <a:solidFill>
                  <a:srgbClr val="000099"/>
                </a:solidFill>
              </a:rPr>
              <a:t>that resist chemicals</a:t>
            </a:r>
            <a:r>
              <a:rPr lang="en-US" sz="2400" b="1" dirty="0" smtClean="0">
                <a:solidFill>
                  <a:srgbClr val="000099"/>
                </a:solidFill>
              </a:rPr>
              <a:t>.</a:t>
            </a:r>
            <a:endParaRPr lang="en-US" sz="2400" b="1" dirty="0">
              <a:solidFill>
                <a:srgbClr val="000099"/>
              </a:solidFill>
            </a:endParaRPr>
          </a:p>
        </p:txBody>
      </p:sp>
      <p:sp>
        <p:nvSpPr>
          <p:cNvPr id="182276" name="Rectangle 4"/>
          <p:cNvSpPr>
            <a:spLocks noGrp="1" noChangeArrowheads="1"/>
          </p:cNvSpPr>
          <p:nvPr>
            <p:ph sz="quarter" idx="14"/>
          </p:nvPr>
        </p:nvSpPr>
        <p:spPr/>
        <p:txBody>
          <a:bodyPr/>
          <a:lstStyle/>
          <a:p>
            <a:pPr algn="l" rtl="0">
              <a:lnSpc>
                <a:spcPct val="90000"/>
              </a:lnSpc>
            </a:pPr>
            <a:endParaRPr lang="en-US">
              <a:solidFill>
                <a:srgbClr val="000099"/>
              </a:solidFill>
            </a:endParaRPr>
          </a:p>
        </p:txBody>
      </p:sp>
      <p:sp>
        <p:nvSpPr>
          <p:cNvPr id="1822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11560" y="125760"/>
            <a:ext cx="7924800" cy="1143000"/>
          </a:xfrm>
        </p:spPr>
        <p:txBody>
          <a:bodyPr/>
          <a:lstStyle/>
          <a:p>
            <a:pPr rtl="0"/>
            <a:r>
              <a:rPr lang="en-US" sz="3600" b="1" u="sng" dirty="0">
                <a:solidFill>
                  <a:srgbClr val="000099"/>
                </a:solidFill>
              </a:rPr>
              <a:t>Skin Structure</a:t>
            </a:r>
          </a:p>
        </p:txBody>
      </p:sp>
      <p:pic>
        <p:nvPicPr>
          <p:cNvPr id="182278" name="Picture 6" descr="the 4 layers epiderm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7" y="1124744"/>
            <a:ext cx="4105275" cy="45370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 Other therapeutic modalities         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76023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ony\Desktop\slides\UV_phototherapy_unit_for_treatment_of_dermatitis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6" y="3076"/>
            <a:ext cx="3384376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flipH="1">
            <a:off x="1601606" y="5805264"/>
            <a:ext cx="621897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 smtClean="0">
                <a:solidFill>
                  <a:srgbClr val="000099"/>
                </a:solidFill>
              </a:rPr>
              <a:t>Phototherapy machine/NBUVB</a:t>
            </a:r>
            <a:endParaRPr lang="ar-SA" sz="2800" dirty="0">
              <a:solidFill>
                <a:srgbClr val="000099"/>
              </a:solidFill>
            </a:endParaRPr>
          </a:p>
        </p:txBody>
      </p:sp>
      <p:pic>
        <p:nvPicPr>
          <p:cNvPr id="1027" name="Picture 3" descr="C:\Users\sony\Desktop\slides\Guy-in-3-Series-2_1_edited-1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8600"/>
            <a:ext cx="2608734" cy="335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ony\Desktop\slides\UV_Photo_therapy_Psoriasis_Vitiligo_Eczema_machine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690" y="2204864"/>
            <a:ext cx="1876425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24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ony\Desktop\slides\hf_uva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76672"/>
            <a:ext cx="5616624" cy="421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35596" y="4776936"/>
            <a:ext cx="705678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 smtClean="0">
                <a:solidFill>
                  <a:srgbClr val="000099"/>
                </a:solidFill>
              </a:rPr>
              <a:t>Hand and feet narrow band UVB</a:t>
            </a:r>
            <a:endParaRPr lang="ar-SA" sz="28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32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sony\Desktop\slides\110442pics23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92832"/>
            <a:ext cx="3810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47664" y="3789040"/>
            <a:ext cx="7148111" cy="181588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800" dirty="0" smtClean="0">
                <a:solidFill>
                  <a:srgbClr val="000099"/>
                </a:solidFill>
              </a:rPr>
              <a:t>Vitiligo treated by NBUVB</a:t>
            </a:r>
          </a:p>
          <a:p>
            <a:r>
              <a:rPr lang="en-US" sz="2800" dirty="0" smtClean="0">
                <a:solidFill>
                  <a:srgbClr val="000099"/>
                </a:solidFill>
              </a:rPr>
              <a:t>Other indications include psoriasis</a:t>
            </a:r>
          </a:p>
          <a:p>
            <a:r>
              <a:rPr lang="en-US" sz="2800" dirty="0" smtClean="0">
                <a:solidFill>
                  <a:srgbClr val="000099"/>
                </a:solidFill>
              </a:rPr>
              <a:t>Lichen </a:t>
            </a:r>
            <a:r>
              <a:rPr lang="en-US" sz="2800" dirty="0" err="1" smtClean="0">
                <a:solidFill>
                  <a:srgbClr val="000099"/>
                </a:solidFill>
              </a:rPr>
              <a:t>planus</a:t>
            </a:r>
            <a:r>
              <a:rPr lang="en-US" sz="2800" dirty="0" smtClean="0">
                <a:solidFill>
                  <a:srgbClr val="000099"/>
                </a:solidFill>
              </a:rPr>
              <a:t> </a:t>
            </a:r>
          </a:p>
          <a:p>
            <a:r>
              <a:rPr lang="en-US" sz="2800" dirty="0" smtClean="0">
                <a:solidFill>
                  <a:srgbClr val="000099"/>
                </a:solidFill>
              </a:rPr>
              <a:t> Eczema </a:t>
            </a:r>
            <a:endParaRPr lang="ar-SA" sz="28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43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ony\Desktop\slides\cryo.e07mwy4qjw8wscc8oo0gwkoww.6ylu316ao144c8c4woosog48w.th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702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sony\Desktop\slides\cryotherapy-liquid-nitrogen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982" y="34702"/>
            <a:ext cx="2547938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sony\Desktop\slides\afp20030315p1233-f3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7" y="3356992"/>
            <a:ext cx="2762250" cy="30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sony\Desktop\slides\200823_10150255971849128_712164127_9318151_3069446_o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570" y="3356992"/>
            <a:ext cx="2307450" cy="30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17912" y="1253902"/>
            <a:ext cx="3928070" cy="224676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 smtClean="0">
                <a:solidFill>
                  <a:srgbClr val="000099"/>
                </a:solidFill>
              </a:rPr>
              <a:t>Liquid nitrogen gun.</a:t>
            </a:r>
          </a:p>
          <a:p>
            <a:r>
              <a:rPr lang="en-US" sz="2800" dirty="0" smtClean="0">
                <a:solidFill>
                  <a:srgbClr val="000099"/>
                </a:solidFill>
              </a:rPr>
              <a:t>(</a:t>
            </a:r>
            <a:r>
              <a:rPr lang="en-US" sz="2800" dirty="0" err="1" smtClean="0">
                <a:solidFill>
                  <a:srgbClr val="000099"/>
                </a:solidFill>
              </a:rPr>
              <a:t>Cryotherapy</a:t>
            </a:r>
            <a:r>
              <a:rPr lang="en-US" sz="2800" dirty="0" smtClean="0">
                <a:solidFill>
                  <a:srgbClr val="000099"/>
                </a:solidFill>
              </a:rPr>
              <a:t>)</a:t>
            </a:r>
          </a:p>
          <a:p>
            <a:r>
              <a:rPr lang="en-US" sz="2800" dirty="0" smtClean="0">
                <a:solidFill>
                  <a:srgbClr val="000099"/>
                </a:solidFill>
              </a:rPr>
              <a:t>Used to treat warts.</a:t>
            </a:r>
            <a:endParaRPr lang="ar-SA" sz="28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75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sony\Desktop\slides\bh-7-900-1_h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32" y="188640"/>
            <a:ext cx="3989462" cy="336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sony\Desktop\slides\hyfrecator%20wand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710" y="188640"/>
            <a:ext cx="3600400" cy="336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4293096"/>
            <a:ext cx="5274201" cy="138499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800" dirty="0" smtClean="0">
                <a:solidFill>
                  <a:srgbClr val="000099"/>
                </a:solidFill>
              </a:rPr>
              <a:t>Electric cautery </a:t>
            </a:r>
          </a:p>
          <a:p>
            <a:r>
              <a:rPr lang="en-US" sz="2800" dirty="0" smtClean="0">
                <a:solidFill>
                  <a:srgbClr val="000099"/>
                </a:solidFill>
              </a:rPr>
              <a:t>Used to destroy  skin tags</a:t>
            </a:r>
          </a:p>
          <a:p>
            <a:r>
              <a:rPr lang="en-US" sz="2800" dirty="0" smtClean="0">
                <a:solidFill>
                  <a:srgbClr val="000099"/>
                </a:solidFill>
              </a:rPr>
              <a:t>Malignant tumors.</a:t>
            </a:r>
            <a:endParaRPr lang="ar-SA" sz="28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54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404664"/>
            <a:ext cx="5148064" cy="38610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47814" y="4576772"/>
            <a:ext cx="273630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Quiz</a:t>
            </a:r>
            <a:endParaRPr lang="x-none" sz="32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9632" y="5373216"/>
            <a:ext cx="712879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Linear nodules with ulceration </a:t>
            </a:r>
            <a:endParaRPr lang="x-none" sz="3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64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332" name="Picture 4" descr="leg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3164"/>
            <a:ext cx="5436096" cy="4077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3688" y="4797152"/>
            <a:ext cx="5436096" cy="8925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Quiz</a:t>
            </a:r>
          </a:p>
          <a:p>
            <a:endParaRPr lang="x-none" dirty="0">
              <a:solidFill>
                <a:srgbClr val="000099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7704" y="5505038"/>
            <a:ext cx="3715761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Multiple erosions </a:t>
            </a:r>
            <a:endParaRPr lang="x-none" sz="3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95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356" name="Picture 4" descr="LinearIgAbullousdisea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424936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47814" y="4576772"/>
            <a:ext cx="2736304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en-US" sz="3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Quiz</a:t>
            </a:r>
            <a:endParaRPr lang="x-none" sz="32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03648" y="5517232"/>
            <a:ext cx="633670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Erosions, crusts, annular bullae</a:t>
            </a:r>
            <a:endParaRPr lang="x-none" sz="32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hevron 8"/>
          <p:cNvSpPr/>
          <p:nvPr/>
        </p:nvSpPr>
        <p:spPr bwMode="auto">
          <a:xfrm>
            <a:off x="3923928" y="4293096"/>
            <a:ext cx="432048" cy="45719"/>
          </a:xfrm>
          <a:prstGeom prst="chevr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ungsuh" pitchFamily="18" charset="-127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47814" y="4293096"/>
            <a:ext cx="2087431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Annular bulla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82181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486404" name="Picture 4" descr="Lymphomatoid_Papulosis_HIV_1_0801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45" y="498313"/>
            <a:ext cx="8856984" cy="375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47814" y="4576772"/>
            <a:ext cx="273630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Quiz</a:t>
            </a:r>
            <a:endParaRPr lang="x-none" sz="32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" y="5229200"/>
            <a:ext cx="874846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Scales,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plaques,scars,erosion,hyperpigmentation</a:t>
            </a:r>
            <a:endParaRPr lang="x-none" sz="32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1811710" y="2316814"/>
            <a:ext cx="384026" cy="5040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Arrow Connector 10"/>
          <p:cNvCxnSpPr/>
          <p:nvPr/>
        </p:nvCxnSpPr>
        <p:spPr bwMode="auto">
          <a:xfrm flipV="1">
            <a:off x="5117894" y="2636912"/>
            <a:ext cx="305780" cy="86409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/>
          <p:nvPr/>
        </p:nvCxnSpPr>
        <p:spPr bwMode="auto">
          <a:xfrm flipH="1" flipV="1">
            <a:off x="7214533" y="1556792"/>
            <a:ext cx="195019" cy="43204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extBox 1"/>
          <p:cNvSpPr txBox="1"/>
          <p:nvPr/>
        </p:nvSpPr>
        <p:spPr>
          <a:xfrm>
            <a:off x="899592" y="3124140"/>
            <a:ext cx="1245854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erosion</a:t>
            </a:r>
            <a:endParaRPr lang="ar-SA" dirty="0"/>
          </a:p>
        </p:txBody>
      </p:sp>
      <p:sp>
        <p:nvSpPr>
          <p:cNvPr id="3" name="TextBox 2"/>
          <p:cNvSpPr txBox="1"/>
          <p:nvPr/>
        </p:nvSpPr>
        <p:spPr>
          <a:xfrm>
            <a:off x="4461378" y="3228945"/>
            <a:ext cx="1069524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scales</a:t>
            </a:r>
            <a:endParaRPr lang="ar-SA" dirty="0"/>
          </a:p>
        </p:txBody>
      </p:sp>
      <p:sp>
        <p:nvSpPr>
          <p:cNvPr id="4" name="TextBox 3"/>
          <p:cNvSpPr txBox="1"/>
          <p:nvPr/>
        </p:nvSpPr>
        <p:spPr>
          <a:xfrm>
            <a:off x="1691680" y="2174776"/>
            <a:ext cx="788999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scar</a:t>
            </a:r>
            <a:endParaRPr lang="ar-SA" dirty="0"/>
          </a:p>
        </p:txBody>
      </p:sp>
      <p:sp>
        <p:nvSpPr>
          <p:cNvPr id="14" name="TextBox 13"/>
          <p:cNvSpPr txBox="1"/>
          <p:nvPr/>
        </p:nvSpPr>
        <p:spPr>
          <a:xfrm>
            <a:off x="6372200" y="2174776"/>
            <a:ext cx="2844047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hyperpigmentation</a:t>
            </a:r>
            <a:endParaRPr lang="ar-SA" dirty="0"/>
          </a:p>
        </p:txBody>
      </p:sp>
      <p:cxnSp>
        <p:nvCxnSpPr>
          <p:cNvPr id="17" name="Straight Arrow Connector 16"/>
          <p:cNvCxnSpPr/>
          <p:nvPr/>
        </p:nvCxnSpPr>
        <p:spPr bwMode="auto">
          <a:xfrm>
            <a:off x="2003723" y="1556792"/>
            <a:ext cx="744091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Box 17"/>
          <p:cNvSpPr txBox="1"/>
          <p:nvPr/>
        </p:nvSpPr>
        <p:spPr>
          <a:xfrm>
            <a:off x="755576" y="1340768"/>
            <a:ext cx="1258678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plaques</a:t>
            </a:r>
            <a:endParaRPr lang="ar-SA" dirty="0"/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2375768" y="3324195"/>
            <a:ext cx="104911" cy="20005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33056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algn="l" rtl="0">
              <a:lnSpc>
                <a:spcPct val="90000"/>
              </a:lnSpc>
              <a:buFont typeface="Batang" pitchFamily="18" charset="-127"/>
              <a:buNone/>
            </a:pPr>
            <a:endParaRPr lang="en-US" sz="2400" b="1" dirty="0" smtClean="0"/>
          </a:p>
          <a:p>
            <a:pPr marL="0" algn="l" rtl="0">
              <a:lnSpc>
                <a:spcPct val="90000"/>
              </a:lnSpc>
              <a:buFont typeface="Batang" pitchFamily="18" charset="-127"/>
              <a:buNone/>
            </a:pPr>
            <a:endParaRPr lang="en-US" sz="2400" b="1" dirty="0"/>
          </a:p>
          <a:p>
            <a:pPr marL="0" algn="l" rtl="0">
              <a:lnSpc>
                <a:spcPct val="90000"/>
              </a:lnSpc>
              <a:buFont typeface="Batang" pitchFamily="18" charset="-127"/>
              <a:buNone/>
            </a:pPr>
            <a:r>
              <a:rPr lang="en-US" sz="2400" b="1" dirty="0" smtClean="0"/>
              <a:t>Stratum </a:t>
            </a:r>
            <a:r>
              <a:rPr lang="en-US" sz="2400" b="1" dirty="0" err="1"/>
              <a:t>lucidum</a:t>
            </a:r>
            <a:r>
              <a:rPr lang="en-US" sz="2400" b="1" dirty="0"/>
              <a:t> is found </a:t>
            </a:r>
            <a:endParaRPr lang="en-US" sz="2400" b="1" dirty="0" smtClean="0"/>
          </a:p>
          <a:p>
            <a:pPr marL="0" algn="l" rtl="0">
              <a:lnSpc>
                <a:spcPct val="90000"/>
              </a:lnSpc>
              <a:buFont typeface="Batang" pitchFamily="18" charset="-127"/>
              <a:buNone/>
            </a:pPr>
            <a:r>
              <a:rPr lang="en-US" sz="2400" b="1" dirty="0" smtClean="0"/>
              <a:t>in </a:t>
            </a:r>
            <a:r>
              <a:rPr lang="en-US" sz="2400" b="1" dirty="0"/>
              <a:t>thick skin below </a:t>
            </a:r>
            <a:endParaRPr lang="en-US" sz="2400" b="1" dirty="0" smtClean="0"/>
          </a:p>
          <a:p>
            <a:pPr marL="0" algn="l" rtl="0">
              <a:lnSpc>
                <a:spcPct val="90000"/>
              </a:lnSpc>
              <a:buFont typeface="Batang" pitchFamily="18" charset="-127"/>
              <a:buNone/>
            </a:pPr>
            <a:r>
              <a:rPr lang="en-US" sz="2400" b="1" dirty="0" smtClean="0"/>
              <a:t>Stratum </a:t>
            </a:r>
            <a:r>
              <a:rPr lang="en-US" sz="2400" b="1" dirty="0" err="1"/>
              <a:t>cornium</a:t>
            </a:r>
            <a:r>
              <a:rPr lang="en-US" sz="2400" b="1" dirty="0"/>
              <a:t>.</a:t>
            </a:r>
          </a:p>
          <a:p>
            <a:pPr marL="0" algn="l" rtl="0">
              <a:lnSpc>
                <a:spcPct val="90000"/>
              </a:lnSpc>
              <a:buFont typeface="Batang" pitchFamily="18" charset="-127"/>
              <a:buNone/>
            </a:pP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u="sng" dirty="0">
                <a:solidFill>
                  <a:srgbClr val="000099"/>
                </a:solidFill>
              </a:rPr>
              <a:t>Skin Structure</a:t>
            </a:r>
            <a:endParaRPr lang="ar-SA" sz="3600" b="1" u="sng" dirty="0">
              <a:solidFill>
                <a:srgbClr val="000099"/>
              </a:solidFill>
            </a:endParaRPr>
          </a:p>
        </p:txBody>
      </p:sp>
      <p:pic>
        <p:nvPicPr>
          <p:cNvPr id="7170" name="Picture 2" descr="C:\Users\sony\Desktop\slides\Stratum-lucidum-Image[1]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628800"/>
            <a:ext cx="3744416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923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487428" name="Picture 4" descr="lichen_planus_9_09022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208912" cy="308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47814" y="4576772"/>
            <a:ext cx="273630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spc="30" dirty="0">
                <a:solidFill>
                  <a:srgbClr val="000099"/>
                </a:solidFill>
                <a:latin typeface="+mn-lt"/>
                <a:cs typeface="+mn-cs"/>
              </a:rPr>
              <a:t>Quiz</a:t>
            </a:r>
            <a:endParaRPr lang="x-none" sz="2800" spc="30" dirty="0">
              <a:solidFill>
                <a:srgbClr val="000099"/>
              </a:solidFill>
              <a:latin typeface="+mn-lt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5616" y="5436513"/>
            <a:ext cx="777686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</a:pPr>
            <a:r>
              <a:rPr lang="en-US" sz="2800" b="0" spc="30" dirty="0">
                <a:solidFill>
                  <a:srgbClr val="000099"/>
                </a:solidFill>
                <a:latin typeface="+mn-lt"/>
                <a:cs typeface="+mn-cs"/>
              </a:rPr>
              <a:t>Confluent flat topped papules forming plaques</a:t>
            </a:r>
            <a:endParaRPr lang="x-none" sz="2800" b="0" spc="30" dirty="0">
              <a:solidFill>
                <a:srgbClr val="000099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107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488452" name="Picture 4" descr="macular_rash_2_0911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5888"/>
            <a:ext cx="8208912" cy="4173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47814" y="4576772"/>
            <a:ext cx="273630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Quiz</a:t>
            </a:r>
            <a:endParaRPr lang="x-none" sz="32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7704" y="5517231"/>
            <a:ext cx="633670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Erythematous papules </a:t>
            </a:r>
            <a:endParaRPr lang="x-none" sz="3200" b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9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5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mtClean="0"/>
              <a:t>Chapters  3&amp;4.</a:t>
            </a:r>
          </a:p>
          <a:p>
            <a:r>
              <a:rPr lang="en-US" smtClean="0"/>
              <a:t>Brief  notes on </a:t>
            </a:r>
          </a:p>
          <a:p>
            <a:r>
              <a:rPr lang="en-US" smtClean="0"/>
              <a:t>dermatological therapy </a:t>
            </a:r>
          </a:p>
          <a:p>
            <a:r>
              <a:rPr lang="en-US" smtClean="0"/>
              <a:t>page 359-362.</a:t>
            </a:r>
          </a:p>
          <a:p>
            <a:r>
              <a:rPr lang="en-US" smtClean="0"/>
              <a:t>                   Thanx.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7411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Required Reading</a:t>
            </a:r>
            <a:endParaRPr lang="en-US" dirty="0"/>
          </a:p>
        </p:txBody>
      </p:sp>
      <p:pic>
        <p:nvPicPr>
          <p:cNvPr id="474117" name="Picture 5" descr="rea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628775"/>
            <a:ext cx="4103688" cy="439261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 marL="0" algn="l">
              <a:lnSpc>
                <a:spcPct val="90000"/>
              </a:lnSpc>
              <a:buNone/>
            </a:pPr>
            <a:r>
              <a:rPr lang="en-US" sz="2400" b="1" dirty="0" smtClean="0"/>
              <a:t>It is a pink undulated homogenous area between the epidermis and dermis </a:t>
            </a:r>
          </a:p>
          <a:p>
            <a:pPr marL="0" algn="l">
              <a:lnSpc>
                <a:spcPct val="90000"/>
              </a:lnSpc>
              <a:buNone/>
            </a:pPr>
            <a:endParaRPr lang="en-US" sz="2400" b="1" dirty="0" smtClean="0"/>
          </a:p>
          <a:p>
            <a:pPr marL="0" algn="l">
              <a:lnSpc>
                <a:spcPct val="90000"/>
              </a:lnSpc>
              <a:buNone/>
            </a:pPr>
            <a:r>
              <a:rPr lang="en-US" sz="2400" b="1" dirty="0" smtClean="0"/>
              <a:t>It consist of number of proteins.</a:t>
            </a:r>
          </a:p>
          <a:p>
            <a:pPr marL="0" algn="l">
              <a:lnSpc>
                <a:spcPct val="90000"/>
              </a:lnSpc>
              <a:buNone/>
            </a:pPr>
            <a:r>
              <a:rPr lang="en-US" sz="2400" b="1" dirty="0" smtClean="0"/>
              <a:t>It is the site of attack injury in blistering diseases.</a:t>
            </a:r>
          </a:p>
          <a:p>
            <a:pPr marL="0"/>
            <a:endParaRPr lang="en-US" sz="2400" dirty="0"/>
          </a:p>
        </p:txBody>
      </p:sp>
      <p:pic>
        <p:nvPicPr>
          <p:cNvPr id="5" name="Content Placeholder 4" descr="basment membrane.bmp"/>
          <p:cNvPicPr>
            <a:picLocks noGrp="1" noChangeAspect="1"/>
          </p:cNvPicPr>
          <p:nvPr>
            <p:ph sz="quarter" idx="14"/>
          </p:nvPr>
        </p:nvPicPr>
        <p:blipFill>
          <a:blip r:embed="rId2" cstate="print"/>
          <a:stretch>
            <a:fillRect/>
          </a:stretch>
        </p:blipFill>
        <p:spPr>
          <a:xfrm>
            <a:off x="4648200" y="1700808"/>
            <a:ext cx="4038600" cy="3561549"/>
          </a:xfrm>
          <a:ln w="57150">
            <a:solidFill>
              <a:srgbClr val="C0000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u="sng" dirty="0" smtClean="0">
                <a:solidFill>
                  <a:srgbClr val="000099"/>
                </a:solidFill>
              </a:rPr>
              <a:t>Basement membrane </a:t>
            </a:r>
            <a:br>
              <a:rPr lang="en-US" sz="3600" b="1" u="sng" dirty="0" smtClean="0">
                <a:solidFill>
                  <a:srgbClr val="000099"/>
                </a:solidFill>
              </a:rPr>
            </a:br>
            <a:endParaRPr lang="en-US" sz="3600" b="1" u="sng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3" name="Rectangle 5"/>
          <p:cNvSpPr>
            <a:spLocks noGrp="1" noChangeArrowheads="1"/>
          </p:cNvSpPr>
          <p:nvPr>
            <p:ph sz="quarter" idx="13"/>
          </p:nvPr>
        </p:nvSpPr>
        <p:spPr>
          <a:xfrm>
            <a:off x="251520" y="1125538"/>
            <a:ext cx="4608512" cy="5732462"/>
          </a:xfrm>
        </p:spPr>
        <p:txBody>
          <a:bodyPr>
            <a:normAutofit/>
          </a:bodyPr>
          <a:lstStyle/>
          <a:p>
            <a:pPr marL="0" algn="l" rtl="0">
              <a:buFont typeface="Batang" pitchFamily="18" charset="-127"/>
              <a:buNone/>
            </a:pPr>
            <a:r>
              <a:rPr lang="en-US" sz="2400" b="1" dirty="0"/>
              <a:t>Basement membrane </a:t>
            </a:r>
          </a:p>
          <a:p>
            <a:pPr marL="0" algn="l" rtl="0">
              <a:buFont typeface="Batang" pitchFamily="18" charset="-127"/>
              <a:buNone/>
            </a:pPr>
            <a:r>
              <a:rPr lang="en-US" sz="2400" b="1" dirty="0"/>
              <a:t>Formed by</a:t>
            </a:r>
            <a:r>
              <a:rPr lang="en-US" sz="2400" b="1" dirty="0" smtClean="0"/>
              <a:t>: </a:t>
            </a:r>
          </a:p>
          <a:p>
            <a:pPr marL="0" algn="l" rtl="0">
              <a:buFont typeface="Batang" pitchFamily="18" charset="-127"/>
              <a:buNone/>
            </a:pPr>
            <a:r>
              <a:rPr lang="en-US" sz="2400" b="1" dirty="0" smtClean="0"/>
              <a:t>Plasma membrane of  basal cells and </a:t>
            </a:r>
            <a:r>
              <a:rPr lang="en-US" sz="2400" b="1" dirty="0" err="1" smtClean="0"/>
              <a:t>hemidesmosomes</a:t>
            </a:r>
            <a:r>
              <a:rPr lang="en-US" sz="2400" b="1" dirty="0" smtClean="0"/>
              <a:t> </a:t>
            </a:r>
          </a:p>
          <a:p>
            <a:pPr marL="0" algn="l" rtl="0">
              <a:buFont typeface="Batang" pitchFamily="18" charset="-127"/>
              <a:buNone/>
            </a:pPr>
            <a:r>
              <a:rPr lang="en-US" sz="2400" b="1" dirty="0" smtClean="0"/>
              <a:t> </a:t>
            </a:r>
            <a:r>
              <a:rPr lang="en-US" sz="2400" b="1" dirty="0"/>
              <a:t>Thin clear amorphous  </a:t>
            </a:r>
          </a:p>
          <a:p>
            <a:pPr marL="0" algn="l" rtl="0">
              <a:buFont typeface="Batang" pitchFamily="18" charset="-127"/>
              <a:buNone/>
            </a:pPr>
            <a:r>
              <a:rPr lang="en-US" sz="2400" b="1" dirty="0"/>
              <a:t>space (lamina </a:t>
            </a:r>
            <a:r>
              <a:rPr lang="en-US" sz="2400" b="1" dirty="0" err="1"/>
              <a:t>lucida</a:t>
            </a:r>
            <a:r>
              <a:rPr lang="en-US" sz="2400" b="1" dirty="0"/>
              <a:t>) </a:t>
            </a:r>
          </a:p>
          <a:p>
            <a:pPr marL="0" algn="l" rtl="0">
              <a:buFont typeface="Batang" pitchFamily="18" charset="-127"/>
              <a:buNone/>
            </a:pPr>
            <a:r>
              <a:rPr lang="en-US" sz="2400" b="1" dirty="0"/>
              <a:t> An electron dense area </a:t>
            </a:r>
          </a:p>
          <a:p>
            <a:pPr marL="0" algn="l" rtl="0">
              <a:buFont typeface="Batang" pitchFamily="18" charset="-127"/>
              <a:buNone/>
            </a:pPr>
            <a:r>
              <a:rPr lang="en-US" sz="2400" b="1" dirty="0"/>
              <a:t>(lamina </a:t>
            </a:r>
            <a:r>
              <a:rPr lang="en-US" sz="2400" b="1" dirty="0" err="1"/>
              <a:t>densa</a:t>
            </a:r>
            <a:r>
              <a:rPr lang="en-US" sz="2400" b="1" dirty="0"/>
              <a:t> )</a:t>
            </a:r>
          </a:p>
          <a:p>
            <a:pPr marL="0" algn="l" rtl="0">
              <a:buFont typeface="Batang" pitchFamily="18" charset="-127"/>
              <a:buNone/>
            </a:pPr>
            <a:r>
              <a:rPr lang="en-US" sz="2400" b="1" dirty="0"/>
              <a:t> Anchoring </a:t>
            </a:r>
            <a:r>
              <a:rPr lang="en-US" sz="2400" b="1" dirty="0" smtClean="0"/>
              <a:t>fibrils</a:t>
            </a:r>
            <a:r>
              <a:rPr lang="en-US" sz="2400" b="1" dirty="0"/>
              <a:t> </a:t>
            </a:r>
            <a:r>
              <a:rPr lang="en-US" sz="2400" b="1" dirty="0" smtClean="0"/>
              <a:t>that </a:t>
            </a:r>
            <a:r>
              <a:rPr lang="en-US" sz="2400" b="1" dirty="0"/>
              <a:t>anchors the </a:t>
            </a:r>
            <a:r>
              <a:rPr lang="en-US" sz="2400" b="1" dirty="0" smtClean="0"/>
              <a:t>epidermis </a:t>
            </a:r>
            <a:r>
              <a:rPr lang="en-US" sz="2400" b="1" dirty="0"/>
              <a:t>to dermis .</a:t>
            </a:r>
          </a:p>
          <a:p>
            <a:pPr marL="0" algn="l" rtl="0"/>
            <a:endParaRPr lang="en-US" sz="2400" dirty="0"/>
          </a:p>
          <a:p>
            <a:pPr marL="0" algn="l" rtl="0"/>
            <a:endParaRPr lang="en-US" sz="2400" dirty="0"/>
          </a:p>
        </p:txBody>
      </p:sp>
      <p:sp>
        <p:nvSpPr>
          <p:cNvPr id="442374" name="Rectangle 6"/>
          <p:cNvSpPr>
            <a:spLocks noGrp="1" noChangeArrowheads="1"/>
          </p:cNvSpPr>
          <p:nvPr>
            <p:ph sz="quarter" idx="14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442372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67544" y="-127000"/>
            <a:ext cx="7924800" cy="1143000"/>
          </a:xfrm>
        </p:spPr>
        <p:txBody>
          <a:bodyPr/>
          <a:lstStyle/>
          <a:p>
            <a:r>
              <a:rPr lang="en-US" sz="3600" b="1" u="sng" dirty="0">
                <a:solidFill>
                  <a:srgbClr val="000099"/>
                </a:solidFill>
              </a:rPr>
              <a:t>Skin Structure</a:t>
            </a:r>
          </a:p>
        </p:txBody>
      </p:sp>
      <p:pic>
        <p:nvPicPr>
          <p:cNvPr id="442375" name="Picture 7" descr="bm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412776"/>
            <a:ext cx="3708474" cy="402498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457200" y="1639888"/>
            <a:ext cx="4038600" cy="4525962"/>
          </a:xfrm>
        </p:spPr>
        <p:txBody>
          <a:bodyPr>
            <a:normAutofit/>
          </a:bodyPr>
          <a:lstStyle/>
          <a:p>
            <a:pPr marL="0" indent="-609600" algn="l" rtl="0">
              <a:buFont typeface="Batang" pitchFamily="18" charset="-127"/>
              <a:buNone/>
            </a:pPr>
            <a:r>
              <a:rPr lang="en-US" sz="2400" b="1" dirty="0"/>
              <a:t>Dermis is divided into</a:t>
            </a:r>
          </a:p>
          <a:p>
            <a:pPr marL="0" indent="-609600" algn="l" rtl="0">
              <a:buFont typeface="Batang" pitchFamily="18" charset="-127"/>
              <a:buNone/>
            </a:pPr>
            <a:r>
              <a:rPr lang="en-US" sz="2400" b="1" dirty="0"/>
              <a:t>Papillary dermis </a:t>
            </a:r>
          </a:p>
          <a:p>
            <a:pPr marL="0" indent="-609600" algn="l" rtl="0">
              <a:buFont typeface="Batang" pitchFamily="18" charset="-127"/>
              <a:buNone/>
            </a:pPr>
            <a:r>
              <a:rPr lang="en-US" sz="2400" b="1" dirty="0"/>
              <a:t>Reticular dermis </a:t>
            </a:r>
          </a:p>
          <a:p>
            <a:pPr marL="0" indent="-609600" algn="l" rtl="0">
              <a:buFont typeface="Batang" pitchFamily="18" charset="-127"/>
              <a:buNone/>
            </a:pPr>
            <a:r>
              <a:rPr lang="en-US" sz="2400" b="1" dirty="0"/>
              <a:t>Consists </a:t>
            </a:r>
            <a:r>
              <a:rPr lang="en-US" sz="2400" b="1" dirty="0" smtClean="0"/>
              <a:t>of  :</a:t>
            </a:r>
            <a:endParaRPr lang="en-US" sz="2400" b="1" dirty="0"/>
          </a:p>
          <a:p>
            <a:pPr marL="0" indent="-609600" algn="l" rtl="0">
              <a:buFont typeface="Batang" pitchFamily="18" charset="-127"/>
              <a:buNone/>
            </a:pPr>
            <a:r>
              <a:rPr lang="en-US" sz="2400" b="1" u="sng" dirty="0"/>
              <a:t>1.Collagen fibers</a:t>
            </a:r>
            <a:r>
              <a:rPr lang="en-US" sz="2400" b="1" dirty="0"/>
              <a:t> </a:t>
            </a:r>
          </a:p>
          <a:p>
            <a:pPr marL="0" indent="-609600" algn="l" rtl="0">
              <a:buFont typeface="Batang" pitchFamily="18" charset="-127"/>
              <a:buNone/>
            </a:pPr>
            <a:r>
              <a:rPr lang="en-US" sz="2400" b="1" dirty="0"/>
              <a:t>Provides strength </a:t>
            </a:r>
          </a:p>
          <a:p>
            <a:pPr marL="0" indent="-609600" algn="l" rtl="0">
              <a:buFont typeface="Batang" pitchFamily="18" charset="-127"/>
              <a:buNone/>
            </a:pPr>
            <a:r>
              <a:rPr lang="en-US" sz="2400" b="1" dirty="0"/>
              <a:t>Thin fibers in </a:t>
            </a:r>
            <a:r>
              <a:rPr lang="en-US" sz="2400" b="1" dirty="0" smtClean="0"/>
              <a:t>papillary </a:t>
            </a:r>
            <a:endParaRPr lang="en-US" sz="2400" b="1" dirty="0"/>
          </a:p>
          <a:p>
            <a:pPr marL="0" indent="-609600" algn="l" rtl="0">
              <a:buFont typeface="Batang" pitchFamily="18" charset="-127"/>
              <a:buNone/>
            </a:pPr>
            <a:r>
              <a:rPr lang="en-US" sz="2400" b="1" dirty="0"/>
              <a:t>d</a:t>
            </a:r>
            <a:r>
              <a:rPr lang="en-US" sz="2400" b="1" dirty="0" smtClean="0"/>
              <a:t>ermis </a:t>
            </a:r>
            <a:r>
              <a:rPr lang="en-US" sz="2400" b="1" dirty="0"/>
              <a:t>but thick </a:t>
            </a:r>
            <a:r>
              <a:rPr lang="en-US" sz="2400" b="1" dirty="0" smtClean="0"/>
              <a:t>and coarse </a:t>
            </a:r>
            <a:r>
              <a:rPr lang="en-US" sz="2400" b="1" dirty="0"/>
              <a:t>in </a:t>
            </a:r>
            <a:r>
              <a:rPr lang="en-US" sz="2400" b="1" dirty="0" smtClean="0"/>
              <a:t>the </a:t>
            </a:r>
            <a:r>
              <a:rPr lang="en-US" sz="2400" b="1" dirty="0"/>
              <a:t>reticular dermis .	</a:t>
            </a:r>
          </a:p>
          <a:p>
            <a:pPr marL="0" indent="-609600" algn="l" rtl="0">
              <a:buFont typeface="Batang" pitchFamily="18" charset="-127"/>
              <a:buNone/>
            </a:pPr>
            <a:endParaRPr lang="en-US" sz="2400" dirty="0"/>
          </a:p>
          <a:p>
            <a:pPr marL="0" indent="-609600" algn="l" rtl="0">
              <a:buFont typeface="Batang" pitchFamily="18" charset="-127"/>
              <a:buNone/>
            </a:pPr>
            <a:endParaRPr lang="en-US" sz="2400" b="1" dirty="0"/>
          </a:p>
        </p:txBody>
      </p:sp>
      <p:sp>
        <p:nvSpPr>
          <p:cNvPr id="4101" name="Rectangle 5"/>
          <p:cNvSpPr>
            <a:spLocks noGrp="1" noChangeArrowheads="1"/>
          </p:cNvSpPr>
          <p:nvPr>
            <p:ph sz="quarter" idx="14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endParaRPr lang="en-US" sz="2000" dirty="0"/>
          </a:p>
        </p:txBody>
      </p:sp>
      <p:sp>
        <p:nvSpPr>
          <p:cNvPr id="40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u="sng" dirty="0">
                <a:solidFill>
                  <a:srgbClr val="000099"/>
                </a:solidFill>
              </a:rPr>
              <a:t>Skin structure</a:t>
            </a:r>
          </a:p>
        </p:txBody>
      </p:sp>
      <p:pic>
        <p:nvPicPr>
          <p:cNvPr id="6" name="Picture 5" descr="dermis r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8" y="1628800"/>
            <a:ext cx="4209524" cy="396044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5" name="Rectangle 5"/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algn="l" rtl="0">
              <a:buFont typeface="Batang" pitchFamily="18" charset="-127"/>
              <a:buNone/>
            </a:pPr>
            <a:r>
              <a:rPr lang="en-US" sz="2400" b="1" dirty="0" smtClean="0"/>
              <a:t>2</a:t>
            </a:r>
            <a:r>
              <a:rPr lang="en-US" sz="2400" b="1" dirty="0"/>
              <a:t>. </a:t>
            </a:r>
            <a:r>
              <a:rPr lang="en-US" sz="2400" b="1" u="sng" dirty="0"/>
              <a:t>Elastic Fibers</a:t>
            </a:r>
            <a:r>
              <a:rPr lang="en-US" sz="2400" b="1" dirty="0"/>
              <a:t>. </a:t>
            </a:r>
          </a:p>
          <a:p>
            <a:pPr algn="l" rtl="0">
              <a:buFont typeface="Batang" pitchFamily="18" charset="-127"/>
              <a:buNone/>
            </a:pPr>
            <a:r>
              <a:rPr lang="en-US" sz="2400" b="1" dirty="0"/>
              <a:t>Provides elasticity </a:t>
            </a:r>
          </a:p>
          <a:p>
            <a:pPr algn="l" rtl="0">
              <a:buFont typeface="Batang" pitchFamily="18" charset="-127"/>
              <a:buNone/>
            </a:pPr>
            <a:r>
              <a:rPr lang="en-US" sz="2400" b="1" dirty="0"/>
              <a:t>Protection against </a:t>
            </a:r>
            <a:endParaRPr lang="en-US" sz="2400" b="1" dirty="0" smtClean="0"/>
          </a:p>
          <a:p>
            <a:pPr algn="l" rtl="0">
              <a:buFont typeface="Batang" pitchFamily="18" charset="-127"/>
              <a:buNone/>
            </a:pPr>
            <a:r>
              <a:rPr lang="en-US" sz="2400" b="1" dirty="0" smtClean="0"/>
              <a:t>shearing forces</a:t>
            </a:r>
            <a:r>
              <a:rPr lang="en-US" sz="2400" b="1" dirty="0"/>
              <a:t>.</a:t>
            </a:r>
          </a:p>
          <a:p>
            <a:pPr algn="l" rtl="0">
              <a:buFont typeface="Batang" pitchFamily="18" charset="-127"/>
              <a:buNone/>
            </a:pPr>
            <a:endParaRPr lang="en-US" sz="2400" b="1" dirty="0"/>
          </a:p>
          <a:p>
            <a:pPr algn="l" rtl="0"/>
            <a:endParaRPr lang="en-US" sz="2400" dirty="0"/>
          </a:p>
        </p:txBody>
      </p:sp>
      <p:sp>
        <p:nvSpPr>
          <p:cNvPr id="419846" name="Rectangle 6"/>
          <p:cNvSpPr>
            <a:spLocks noGrp="1" noChangeArrowheads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19844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u="sng" dirty="0">
                <a:solidFill>
                  <a:srgbClr val="000099"/>
                </a:solidFill>
              </a:rPr>
              <a:t>Skin Structure </a:t>
            </a:r>
          </a:p>
        </p:txBody>
      </p:sp>
      <p:pic>
        <p:nvPicPr>
          <p:cNvPr id="419852" name="Picture 12" descr="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463" y="1700213"/>
            <a:ext cx="3924300" cy="396103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7" name="Rectangle 5"/>
          <p:cNvSpPr>
            <a:spLocks noGrp="1" noChangeArrowheads="1"/>
          </p:cNvSpPr>
          <p:nvPr>
            <p:ph sz="quarter" idx="13"/>
          </p:nvPr>
        </p:nvSpPr>
        <p:spPr>
          <a:xfrm>
            <a:off x="457200" y="1052736"/>
            <a:ext cx="4038600" cy="5073427"/>
          </a:xfrm>
        </p:spPr>
        <p:txBody>
          <a:bodyPr>
            <a:noAutofit/>
          </a:bodyPr>
          <a:lstStyle/>
          <a:p>
            <a:pPr algn="l" rtl="0">
              <a:lnSpc>
                <a:spcPct val="90000"/>
              </a:lnSpc>
              <a:buFont typeface="Batang" pitchFamily="18" charset="-127"/>
              <a:buNone/>
            </a:pPr>
            <a:r>
              <a:rPr lang="en-US" sz="2400" dirty="0"/>
              <a:t>	</a:t>
            </a:r>
            <a:endParaRPr lang="en-US" sz="2400" dirty="0" smtClean="0"/>
          </a:p>
          <a:p>
            <a:pPr algn="l" rtl="0">
              <a:lnSpc>
                <a:spcPct val="90000"/>
              </a:lnSpc>
              <a:buFont typeface="Batang" pitchFamily="18" charset="-127"/>
              <a:buNone/>
            </a:pPr>
            <a:r>
              <a:rPr lang="en-US" sz="2400" b="1" dirty="0" smtClean="0"/>
              <a:t>3</a:t>
            </a:r>
            <a:r>
              <a:rPr lang="en-US" sz="2400" b="1" dirty="0"/>
              <a:t>. </a:t>
            </a:r>
            <a:r>
              <a:rPr lang="en-US" sz="2400" b="1" u="sng" dirty="0"/>
              <a:t>Ground substance</a:t>
            </a:r>
            <a:r>
              <a:rPr lang="en-US" sz="2400" b="1" dirty="0"/>
              <a:t> </a:t>
            </a:r>
          </a:p>
          <a:p>
            <a:pPr algn="l" rtl="0">
              <a:lnSpc>
                <a:spcPct val="90000"/>
              </a:lnSpc>
              <a:buFont typeface="Batang" pitchFamily="18" charset="-127"/>
              <a:buNone/>
            </a:pPr>
            <a:r>
              <a:rPr lang="en-US" sz="2400" b="1" dirty="0" smtClean="0"/>
              <a:t>Binds </a:t>
            </a:r>
            <a:r>
              <a:rPr lang="en-US" sz="2400" b="1" dirty="0"/>
              <a:t>water and maintains </a:t>
            </a:r>
          </a:p>
          <a:p>
            <a:pPr algn="l" rtl="0">
              <a:lnSpc>
                <a:spcPct val="90000"/>
              </a:lnSpc>
              <a:buFont typeface="Batang" pitchFamily="18" charset="-127"/>
              <a:buNone/>
            </a:pPr>
            <a:r>
              <a:rPr lang="en-US" sz="2400" b="1" dirty="0"/>
              <a:t>the skin </a:t>
            </a:r>
            <a:r>
              <a:rPr lang="en-US" sz="2400" b="1" dirty="0" err="1"/>
              <a:t>turgor</a:t>
            </a:r>
            <a:r>
              <a:rPr lang="en-US" sz="2400" b="1" dirty="0"/>
              <a:t>.</a:t>
            </a:r>
          </a:p>
          <a:p>
            <a:pPr algn="l" rtl="0">
              <a:lnSpc>
                <a:spcPct val="90000"/>
              </a:lnSpc>
              <a:buFont typeface="Batang" pitchFamily="18" charset="-127"/>
              <a:buNone/>
            </a:pPr>
            <a:r>
              <a:rPr lang="en-US" sz="2400" b="1" dirty="0" smtClean="0"/>
              <a:t>4</a:t>
            </a:r>
            <a:r>
              <a:rPr lang="en-US" sz="2400" b="1" u="sng" dirty="0"/>
              <a:t>. Blood vessels</a:t>
            </a:r>
            <a:r>
              <a:rPr lang="en-US" sz="2400" b="1" dirty="0"/>
              <a:t>. </a:t>
            </a:r>
          </a:p>
          <a:p>
            <a:pPr algn="l" rtl="0">
              <a:lnSpc>
                <a:spcPct val="90000"/>
              </a:lnSpc>
              <a:buFont typeface="Batang" pitchFamily="18" charset="-127"/>
              <a:buNone/>
            </a:pPr>
            <a:r>
              <a:rPr lang="en-US" sz="2400" b="1" dirty="0"/>
              <a:t>To nourish the overlying  </a:t>
            </a:r>
          </a:p>
          <a:p>
            <a:pPr algn="l" rtl="0">
              <a:lnSpc>
                <a:spcPct val="90000"/>
              </a:lnSpc>
              <a:buFont typeface="Batang" pitchFamily="18" charset="-127"/>
              <a:buNone/>
            </a:pPr>
            <a:r>
              <a:rPr lang="en-US" sz="2400" b="1" dirty="0"/>
              <a:t>epidermis also.</a:t>
            </a:r>
          </a:p>
          <a:p>
            <a:pPr algn="l" rtl="0">
              <a:lnSpc>
                <a:spcPct val="90000"/>
              </a:lnSpc>
              <a:buFont typeface="Batang" pitchFamily="18" charset="-127"/>
              <a:buNone/>
            </a:pPr>
            <a:r>
              <a:rPr lang="en-US" sz="2400" b="1" dirty="0" smtClean="0"/>
              <a:t>5</a:t>
            </a:r>
            <a:r>
              <a:rPr lang="en-US" sz="2400" b="1" dirty="0"/>
              <a:t>. </a:t>
            </a:r>
            <a:r>
              <a:rPr lang="en-US" sz="2400" b="1" u="sng" dirty="0"/>
              <a:t>Fibroblasts </a:t>
            </a:r>
          </a:p>
          <a:p>
            <a:pPr algn="l" rtl="0">
              <a:lnSpc>
                <a:spcPct val="90000"/>
              </a:lnSpc>
              <a:buFont typeface="Batang" pitchFamily="18" charset="-127"/>
              <a:buNone/>
            </a:pPr>
            <a:r>
              <a:rPr lang="en-US" sz="2400" b="1" dirty="0"/>
              <a:t>Produce the above </a:t>
            </a:r>
          </a:p>
          <a:p>
            <a:pPr algn="l" rtl="0">
              <a:lnSpc>
                <a:spcPct val="90000"/>
              </a:lnSpc>
              <a:buFont typeface="Batang" pitchFamily="18" charset="-127"/>
              <a:buNone/>
            </a:pPr>
            <a:r>
              <a:rPr lang="en-US" sz="2400" b="1" dirty="0"/>
              <a:t>elements..</a:t>
            </a:r>
          </a:p>
        </p:txBody>
      </p:sp>
      <p:sp>
        <p:nvSpPr>
          <p:cNvPr id="417798" name="Rectangle 6"/>
          <p:cNvSpPr>
            <a:spLocks noGrp="1" noChangeArrowheads="1"/>
          </p:cNvSpPr>
          <p:nvPr>
            <p:ph sz="quarter" idx="14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417796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u="sng" dirty="0">
                <a:solidFill>
                  <a:srgbClr val="000099"/>
                </a:solidFill>
              </a:rPr>
              <a:t>Skin structure</a:t>
            </a:r>
          </a:p>
        </p:txBody>
      </p:sp>
      <p:pic>
        <p:nvPicPr>
          <p:cNvPr id="417799" name="Picture 7" descr="skth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701254"/>
            <a:ext cx="4103688" cy="381597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4925" y="274638"/>
            <a:ext cx="8229600" cy="1143000"/>
          </a:xfrm>
        </p:spPr>
        <p:txBody>
          <a:bodyPr/>
          <a:lstStyle/>
          <a:p>
            <a:pPr rtl="0"/>
            <a:r>
              <a:rPr lang="en-US" sz="3600" b="1" u="sng" dirty="0" smtClean="0">
                <a:solidFill>
                  <a:srgbClr val="000099"/>
                </a:solidFill>
              </a:rPr>
              <a:t>Objectives of the course:</a:t>
            </a:r>
            <a:r>
              <a:rPr lang="en-US" sz="3600" b="1" u="sng" dirty="0" smtClean="0">
                <a:solidFill>
                  <a:schemeClr val="bg1"/>
                </a:solidFill>
              </a:rPr>
              <a:t/>
            </a:r>
            <a:br>
              <a:rPr lang="en-US" sz="3600" b="1" u="sng" dirty="0" smtClean="0">
                <a:solidFill>
                  <a:schemeClr val="bg1"/>
                </a:solidFill>
              </a:rPr>
            </a:br>
            <a:endParaRPr lang="en-US" sz="3600" b="1" u="sng" dirty="0">
              <a:solidFill>
                <a:schemeClr val="bg1"/>
              </a:solidFill>
            </a:endParaRPr>
          </a:p>
        </p:txBody>
      </p:sp>
      <p:sp>
        <p:nvSpPr>
          <p:cNvPr id="48230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68413"/>
            <a:ext cx="8229600" cy="4525962"/>
          </a:xfrm>
        </p:spPr>
        <p:txBody>
          <a:bodyPr>
            <a:normAutofit/>
          </a:bodyPr>
          <a:lstStyle/>
          <a:p>
            <a:pPr algn="l" rtl="0"/>
            <a:r>
              <a:rPr lang="en-US" sz="2800" b="1" dirty="0" smtClean="0">
                <a:solidFill>
                  <a:srgbClr val="000099"/>
                </a:solidFill>
              </a:rPr>
              <a:t>To know the normal skin structure.</a:t>
            </a:r>
          </a:p>
          <a:p>
            <a:pPr algn="l" rtl="0"/>
            <a:r>
              <a:rPr lang="en-US" sz="2800" b="1" dirty="0" smtClean="0">
                <a:solidFill>
                  <a:srgbClr val="000099"/>
                </a:solidFill>
              </a:rPr>
              <a:t>To be able to take proper history.</a:t>
            </a:r>
          </a:p>
          <a:p>
            <a:pPr algn="l" rtl="0"/>
            <a:r>
              <a:rPr lang="en-US" sz="2800" b="1" dirty="0" smtClean="0">
                <a:solidFill>
                  <a:srgbClr val="000099"/>
                </a:solidFill>
              </a:rPr>
              <a:t>To be able to describe lesions by using proper  dermatological terminology.</a:t>
            </a:r>
          </a:p>
          <a:p>
            <a:pPr algn="l" rtl="0"/>
            <a:r>
              <a:rPr lang="en-US" sz="2800" b="1" dirty="0" smtClean="0">
                <a:solidFill>
                  <a:srgbClr val="000099"/>
                </a:solidFill>
              </a:rPr>
              <a:t>To be able to formulate a differential diagnosis.</a:t>
            </a:r>
          </a:p>
          <a:p>
            <a:pPr algn="l" rtl="0"/>
            <a:r>
              <a:rPr lang="en-US" sz="2800" b="1" dirty="0" smtClean="0">
                <a:solidFill>
                  <a:srgbClr val="000099"/>
                </a:solidFill>
              </a:rPr>
              <a:t>To be able to diagnose and treat common skin disorders.</a:t>
            </a:r>
          </a:p>
          <a:p>
            <a:pPr algn="l" rtl="0"/>
            <a:r>
              <a:rPr lang="en-US" sz="2800" b="1" dirty="0" smtClean="0">
                <a:solidFill>
                  <a:srgbClr val="000099"/>
                </a:solidFill>
              </a:rPr>
              <a:t>To be familiar with dermatologic emergencies .</a:t>
            </a:r>
          </a:p>
          <a:p>
            <a:pPr algn="l" rtl="0"/>
            <a:endParaRPr lang="en-US" sz="2800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3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609600" y="1600200"/>
            <a:ext cx="4682480" cy="5257800"/>
          </a:xfrm>
        </p:spPr>
        <p:txBody>
          <a:bodyPr/>
          <a:lstStyle/>
          <a:p>
            <a:pPr algn="l"/>
            <a:r>
              <a:rPr lang="en-US" u="sng" dirty="0" smtClean="0"/>
              <a:t> Function of dermis</a:t>
            </a:r>
            <a:r>
              <a:rPr lang="en-US" dirty="0" smtClean="0"/>
              <a:t>: </a:t>
            </a:r>
          </a:p>
          <a:p>
            <a:pPr algn="l"/>
            <a:r>
              <a:rPr lang="en-US" dirty="0" smtClean="0"/>
              <a:t>It provides nourishment to the epidermis and interact with it during wound repair.</a:t>
            </a:r>
          </a:p>
          <a:p>
            <a:pPr algn="l"/>
            <a:r>
              <a:rPr lang="en-US" dirty="0" smtClean="0"/>
              <a:t>It gives the skin its </a:t>
            </a:r>
            <a:r>
              <a:rPr lang="en-US" dirty="0" smtClean="0"/>
              <a:t>strength, elasticity</a:t>
            </a:r>
            <a:r>
              <a:rPr lang="en-US" dirty="0" smtClean="0"/>
              <a:t>, and softness.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68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Skin Structure  </a:t>
            </a:r>
            <a:endParaRPr lang="en-US" dirty="0"/>
          </a:p>
        </p:txBody>
      </p:sp>
      <p:pic>
        <p:nvPicPr>
          <p:cNvPr id="168965" name="Picture 5" descr="derm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1628775"/>
            <a:ext cx="3312617" cy="396046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9" name="Rectangle 5"/>
          <p:cNvSpPr>
            <a:spLocks noGrp="1" noChangeArrowheads="1"/>
          </p:cNvSpPr>
          <p:nvPr>
            <p:ph sz="quarter" idx="13"/>
          </p:nvPr>
        </p:nvSpPr>
        <p:spPr>
          <a:xfrm>
            <a:off x="323528" y="1600200"/>
            <a:ext cx="4319910" cy="4114800"/>
          </a:xfrm>
        </p:spPr>
        <p:txBody>
          <a:bodyPr/>
          <a:lstStyle/>
          <a:p>
            <a:pPr algn="l"/>
            <a:r>
              <a:rPr lang="en-US" dirty="0" smtClean="0"/>
              <a:t>Subcutaneous Fat: </a:t>
            </a:r>
          </a:p>
          <a:p>
            <a:pPr algn="l"/>
            <a:r>
              <a:rPr lang="en-US" dirty="0" smtClean="0"/>
              <a:t>Composed of </a:t>
            </a:r>
            <a:r>
              <a:rPr lang="en-US" dirty="0" err="1" smtClean="0"/>
              <a:t>lipocytes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15748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Skin structure</a:t>
            </a:r>
            <a:endParaRPr lang="en-US" dirty="0"/>
          </a:p>
        </p:txBody>
      </p:sp>
      <p:pic>
        <p:nvPicPr>
          <p:cNvPr id="415754" name="Picture 10" descr="fa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484313"/>
            <a:ext cx="3960812" cy="410492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9" name="Rectangle 5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pPr algn="l"/>
            <a:r>
              <a:rPr lang="en-US" dirty="0" smtClean="0"/>
              <a:t>Skin Appendages include:</a:t>
            </a:r>
          </a:p>
          <a:p>
            <a:pPr algn="l"/>
            <a:r>
              <a:rPr lang="en-US" dirty="0" err="1" smtClean="0"/>
              <a:t>Eccrine</a:t>
            </a:r>
            <a:r>
              <a:rPr lang="en-US" dirty="0" smtClean="0"/>
              <a:t>/ apocrine sweat glands.</a:t>
            </a:r>
          </a:p>
          <a:p>
            <a:pPr algn="l"/>
            <a:r>
              <a:rPr lang="en-US" dirty="0" smtClean="0"/>
              <a:t>Sebaceous glands.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Hair Follicles.</a:t>
            </a:r>
          </a:p>
          <a:p>
            <a:pPr algn="l"/>
            <a:r>
              <a:rPr lang="en-US" dirty="0" smtClean="0"/>
              <a:t>Nails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25988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Skin Structure </a:t>
            </a:r>
            <a:endParaRPr lang="en-US" dirty="0"/>
          </a:p>
        </p:txBody>
      </p:sp>
      <p:pic>
        <p:nvPicPr>
          <p:cNvPr id="425991" name="Picture 7" descr="pilose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628775"/>
            <a:ext cx="3960812" cy="388845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3" name="Rectangle 5"/>
          <p:cNvSpPr>
            <a:spLocks noGrp="1" noChangeArrowheads="1"/>
          </p:cNvSpPr>
          <p:nvPr>
            <p:ph sz="quarter" idx="13"/>
          </p:nvPr>
        </p:nvSpPr>
        <p:spPr>
          <a:xfrm>
            <a:off x="609600" y="1600200"/>
            <a:ext cx="4898504" cy="5069160"/>
          </a:xfrm>
        </p:spPr>
        <p:txBody>
          <a:bodyPr/>
          <a:lstStyle/>
          <a:p>
            <a:pPr algn="l"/>
            <a:r>
              <a:rPr lang="en-US" u="sng" dirty="0" err="1" smtClean="0"/>
              <a:t>Eccrine</a:t>
            </a:r>
            <a:r>
              <a:rPr lang="en-US" u="sng" dirty="0" smtClean="0"/>
              <a:t> sweat glands </a:t>
            </a:r>
          </a:p>
          <a:p>
            <a:pPr algn="l"/>
            <a:r>
              <a:rPr lang="en-US" dirty="0" smtClean="0"/>
              <a:t>Tubular structures open </a:t>
            </a:r>
          </a:p>
          <a:p>
            <a:pPr algn="l"/>
            <a:r>
              <a:rPr lang="en-US" dirty="0" smtClean="0"/>
              <a:t>freely on the skin ;not </a:t>
            </a:r>
          </a:p>
          <a:p>
            <a:pPr algn="l"/>
            <a:r>
              <a:rPr lang="en-US" dirty="0" smtClean="0"/>
              <a:t>attached to hair follicles.</a:t>
            </a:r>
          </a:p>
          <a:p>
            <a:pPr algn="l"/>
            <a:r>
              <a:rPr lang="en-US" dirty="0" smtClean="0"/>
              <a:t> </a:t>
            </a:r>
          </a:p>
          <a:p>
            <a:pPr algn="l"/>
            <a:r>
              <a:rPr lang="en-US" dirty="0" smtClean="0"/>
              <a:t>Under the influence of </a:t>
            </a:r>
          </a:p>
          <a:p>
            <a:pPr algn="l"/>
            <a:r>
              <a:rPr lang="en-US" dirty="0" smtClean="0"/>
              <a:t>cholinergic stimuli.</a:t>
            </a:r>
          </a:p>
          <a:p>
            <a:pPr algn="l"/>
            <a:endParaRPr lang="en-US" dirty="0" smtClean="0"/>
          </a:p>
          <a:p>
            <a:pPr algn="l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247812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Skin appendages</a:t>
            </a:r>
            <a:endParaRPr lang="en-US" dirty="0"/>
          </a:p>
        </p:txBody>
      </p:sp>
      <p:pic>
        <p:nvPicPr>
          <p:cNvPr id="6" name="Picture 5" descr="sweat gland.bmp"/>
          <p:cNvPicPr>
            <a:picLocks noChangeAspect="1"/>
          </p:cNvPicPr>
          <p:nvPr/>
        </p:nvPicPr>
        <p:blipFill>
          <a:blip r:embed="rId2" cstate="print"/>
          <a:srcRect t="18501" r="64962" b="20600"/>
          <a:stretch>
            <a:fillRect/>
          </a:stretch>
        </p:blipFill>
        <p:spPr>
          <a:xfrm>
            <a:off x="5652120" y="1484784"/>
            <a:ext cx="2952328" cy="388843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3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609600" y="1600200"/>
            <a:ext cx="4394448" cy="4114800"/>
          </a:xfrm>
        </p:spPr>
        <p:txBody>
          <a:bodyPr/>
          <a:lstStyle/>
          <a:p>
            <a:pPr algn="l"/>
            <a:r>
              <a:rPr lang="en-US" dirty="0" err="1" smtClean="0"/>
              <a:t>Eccrine</a:t>
            </a:r>
            <a:r>
              <a:rPr lang="en-US" dirty="0" smtClean="0"/>
              <a:t> sweat glands.</a:t>
            </a:r>
          </a:p>
          <a:p>
            <a:pPr algn="l"/>
            <a:r>
              <a:rPr lang="en-US" dirty="0" smtClean="0"/>
              <a:t> Present everywhere except </a:t>
            </a:r>
          </a:p>
          <a:p>
            <a:pPr algn="l"/>
            <a:r>
              <a:rPr lang="en-US" dirty="0" smtClean="0"/>
              <a:t>The vermilion border ; nail beds ; labia </a:t>
            </a:r>
            <a:r>
              <a:rPr lang="en-US" dirty="0" err="1" smtClean="0"/>
              <a:t>minora</a:t>
            </a:r>
            <a:r>
              <a:rPr lang="en-US" dirty="0" smtClean="0"/>
              <a:t> ; glans </a:t>
            </a:r>
          </a:p>
          <a:p>
            <a:pPr algn="l"/>
            <a:r>
              <a:rPr lang="en-US" dirty="0" smtClean="0"/>
              <a:t>Abundant in palms ; soles.</a:t>
            </a:r>
          </a:p>
          <a:p>
            <a:pPr algn="l"/>
            <a:endParaRPr lang="en-US" dirty="0" smtClean="0"/>
          </a:p>
          <a:p>
            <a:pPr algn="l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8640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Skin appendages</a:t>
            </a:r>
            <a:endParaRPr lang="en-US" dirty="0"/>
          </a:p>
        </p:txBody>
      </p:sp>
      <p:pic>
        <p:nvPicPr>
          <p:cNvPr id="486405" name="Picture 5" descr="swea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1557339"/>
            <a:ext cx="3527624" cy="374386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3" name="Rectangle 5"/>
          <p:cNvSpPr>
            <a:spLocks noGrp="1" noChangeArrowheads="1"/>
          </p:cNvSpPr>
          <p:nvPr>
            <p:ph sz="quarter" idx="13"/>
          </p:nvPr>
        </p:nvSpPr>
        <p:spPr>
          <a:xfrm>
            <a:off x="179512" y="1600200"/>
            <a:ext cx="4824536" cy="4114800"/>
          </a:xfrm>
        </p:spPr>
        <p:txBody>
          <a:bodyPr/>
          <a:lstStyle/>
          <a:p>
            <a:pPr algn="l"/>
            <a:r>
              <a:rPr lang="en-US" dirty="0" smtClean="0"/>
              <a:t> </a:t>
            </a:r>
            <a:r>
              <a:rPr lang="en-US" u="sng" dirty="0" smtClean="0"/>
              <a:t>Apocrine sweat glands: </a:t>
            </a:r>
          </a:p>
          <a:p>
            <a:pPr algn="l"/>
            <a:r>
              <a:rPr lang="en-US" dirty="0" smtClean="0"/>
              <a:t>Secrete viscous material that give musky odor when acted upon by bacteria</a:t>
            </a:r>
          </a:p>
          <a:p>
            <a:pPr algn="l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76132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Skin appendages</a:t>
            </a:r>
            <a:endParaRPr lang="en-US" dirty="0"/>
          </a:p>
        </p:txBody>
      </p:sp>
      <p:pic>
        <p:nvPicPr>
          <p:cNvPr id="176138" name="Picture 10" descr="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1628800"/>
            <a:ext cx="3456186" cy="388843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609600" y="1600200"/>
            <a:ext cx="5042520" cy="4114800"/>
          </a:xfrm>
        </p:spPr>
        <p:txBody>
          <a:bodyPr/>
          <a:lstStyle/>
          <a:p>
            <a:pPr algn="l"/>
            <a:r>
              <a:rPr lang="en-US" dirty="0" smtClean="0"/>
              <a:t> </a:t>
            </a:r>
            <a:r>
              <a:rPr lang="en-US" u="sng" dirty="0" smtClean="0"/>
              <a:t>Apocrine sweat glands</a:t>
            </a:r>
            <a:r>
              <a:rPr lang="en-US" dirty="0" smtClean="0"/>
              <a:t>: </a:t>
            </a:r>
          </a:p>
          <a:p>
            <a:pPr algn="l"/>
            <a:r>
              <a:rPr lang="en-US" dirty="0" smtClean="0"/>
              <a:t>Present in the axillae ; </a:t>
            </a:r>
          </a:p>
          <a:p>
            <a:pPr algn="l"/>
            <a:r>
              <a:rPr lang="en-US" dirty="0" err="1" smtClean="0"/>
              <a:t>anogenital</a:t>
            </a:r>
            <a:r>
              <a:rPr lang="en-US" dirty="0" smtClean="0"/>
              <a:t> area ;  modified </a:t>
            </a:r>
          </a:p>
          <a:p>
            <a:pPr algn="l"/>
            <a:r>
              <a:rPr lang="en-US" dirty="0" smtClean="0"/>
              <a:t>glands in the external ear </a:t>
            </a:r>
          </a:p>
          <a:p>
            <a:pPr algn="l"/>
            <a:r>
              <a:rPr lang="en-US" dirty="0" smtClean="0"/>
              <a:t>canal ; the eye lids ( moll’s </a:t>
            </a:r>
          </a:p>
          <a:p>
            <a:pPr algn="l"/>
            <a:r>
              <a:rPr lang="en-US" dirty="0" smtClean="0"/>
              <a:t>glands ) ; and  areolae.</a:t>
            </a:r>
          </a:p>
          <a:p>
            <a:pPr algn="l"/>
            <a:r>
              <a:rPr lang="en-US" dirty="0" smtClean="0"/>
              <a:t>Under adrenergic stimuli.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874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Skin appendages</a:t>
            </a:r>
            <a:endParaRPr lang="en-US" dirty="0"/>
          </a:p>
        </p:txBody>
      </p:sp>
      <p:pic>
        <p:nvPicPr>
          <p:cNvPr id="487429" name="Picture 5" descr="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1700213"/>
            <a:ext cx="2808114" cy="367300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23528" y="1340768"/>
            <a:ext cx="5256584" cy="4374232"/>
          </a:xfrm>
        </p:spPr>
        <p:txBody>
          <a:bodyPr/>
          <a:lstStyle/>
          <a:p>
            <a:pPr algn="l"/>
            <a:r>
              <a:rPr lang="en-US" u="sng" dirty="0" smtClean="0"/>
              <a:t> Sebaceous glands</a:t>
            </a:r>
            <a:r>
              <a:rPr lang="en-US" dirty="0" smtClean="0"/>
              <a:t>: </a:t>
            </a:r>
          </a:p>
          <a:p>
            <a:pPr algn="l"/>
            <a:r>
              <a:rPr lang="en-US" dirty="0" smtClean="0"/>
              <a:t>Attached to hair follicles or </a:t>
            </a:r>
            <a:endParaRPr lang="en-US" dirty="0" smtClean="0"/>
          </a:p>
          <a:p>
            <a:pPr algn="l"/>
            <a:r>
              <a:rPr lang="en-US" dirty="0" smtClean="0"/>
              <a:t>open </a:t>
            </a:r>
            <a:r>
              <a:rPr lang="en-US" dirty="0" smtClean="0"/>
              <a:t>freely.</a:t>
            </a:r>
          </a:p>
          <a:p>
            <a:pPr algn="l"/>
            <a:r>
              <a:rPr lang="en-US" dirty="0" smtClean="0"/>
              <a:t> Present in the scalp, </a:t>
            </a:r>
            <a:endParaRPr lang="en-US" dirty="0" smtClean="0"/>
          </a:p>
          <a:p>
            <a:pPr algn="l"/>
            <a:r>
              <a:rPr lang="en-US" dirty="0" smtClean="0"/>
              <a:t>forehead</a:t>
            </a:r>
            <a:r>
              <a:rPr lang="en-US" dirty="0" smtClean="0"/>
              <a:t>, </a:t>
            </a:r>
            <a:r>
              <a:rPr lang="en-US" dirty="0" err="1" smtClean="0"/>
              <a:t>face,upper</a:t>
            </a:r>
            <a:r>
              <a:rPr lang="en-US" dirty="0" smtClean="0"/>
              <a:t> chest </a:t>
            </a:r>
            <a:endParaRPr lang="en-US" dirty="0" smtClean="0"/>
          </a:p>
          <a:p>
            <a:pPr algn="l"/>
            <a:r>
              <a:rPr lang="en-US" dirty="0" smtClean="0"/>
              <a:t>except </a:t>
            </a:r>
            <a:r>
              <a:rPr lang="en-US" dirty="0" smtClean="0"/>
              <a:t>palms and soles.</a:t>
            </a:r>
          </a:p>
          <a:p>
            <a:pPr algn="l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781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Skin appendages</a:t>
            </a:r>
            <a:endParaRPr lang="en-US" dirty="0"/>
          </a:p>
        </p:txBody>
      </p:sp>
      <p:pic>
        <p:nvPicPr>
          <p:cNvPr id="178186" name="Picture 10" descr="seb gla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1700808"/>
            <a:ext cx="3312368" cy="396044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51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95536" y="1196752"/>
            <a:ext cx="5328592" cy="5472608"/>
          </a:xfrm>
        </p:spPr>
        <p:txBody>
          <a:bodyPr/>
          <a:lstStyle/>
          <a:p>
            <a:pPr algn="l"/>
            <a:r>
              <a:rPr lang="en-US" u="sng" dirty="0" smtClean="0"/>
              <a:t>Sebaceous glands</a:t>
            </a:r>
            <a:r>
              <a:rPr lang="en-US" dirty="0" smtClean="0"/>
              <a:t>:</a:t>
            </a:r>
          </a:p>
          <a:p>
            <a:pPr algn="l"/>
            <a:r>
              <a:rPr lang="en-US" dirty="0" smtClean="0"/>
              <a:t>  In the areola as </a:t>
            </a:r>
            <a:r>
              <a:rPr lang="en-US" dirty="0" smtClean="0"/>
              <a:t>Montgomery tubercles </a:t>
            </a:r>
            <a:r>
              <a:rPr lang="en-US" dirty="0" smtClean="0"/>
              <a:t>.</a:t>
            </a:r>
          </a:p>
          <a:p>
            <a:pPr algn="l"/>
            <a:r>
              <a:rPr lang="en-US" dirty="0" smtClean="0"/>
              <a:t>In the eye lids as Meibomian </a:t>
            </a:r>
          </a:p>
          <a:p>
            <a:pPr algn="l"/>
            <a:r>
              <a:rPr lang="en-US" dirty="0" smtClean="0"/>
              <a:t>glands.</a:t>
            </a:r>
          </a:p>
          <a:p>
            <a:pPr algn="l"/>
            <a:r>
              <a:rPr lang="en-US" dirty="0" smtClean="0"/>
              <a:t>Ectopic glands in the mucous </a:t>
            </a:r>
          </a:p>
          <a:p>
            <a:pPr algn="l"/>
            <a:r>
              <a:rPr lang="en-US" dirty="0" smtClean="0"/>
              <a:t>membrane are called </a:t>
            </a:r>
            <a:r>
              <a:rPr lang="en-US" dirty="0" err="1" smtClean="0"/>
              <a:t>fordyce</a:t>
            </a:r>
            <a:r>
              <a:rPr lang="en-US" dirty="0" smtClean="0"/>
              <a:t>  </a:t>
            </a:r>
            <a:r>
              <a:rPr lang="en-US" dirty="0" smtClean="0"/>
              <a:t>spots</a:t>
            </a:r>
            <a:r>
              <a:rPr lang="en-US" dirty="0" smtClean="0"/>
              <a:t>.</a:t>
            </a:r>
          </a:p>
          <a:p>
            <a:pPr algn="l"/>
            <a:r>
              <a:rPr lang="en-US" dirty="0" smtClean="0"/>
              <a:t>Under the control of androgens.</a:t>
            </a:r>
          </a:p>
          <a:p>
            <a:pPr algn="l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8845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Skin appendages</a:t>
            </a:r>
            <a:endParaRPr lang="en-US" dirty="0"/>
          </a:p>
        </p:txBody>
      </p:sp>
      <p:pic>
        <p:nvPicPr>
          <p:cNvPr id="6" name="Picture 5" descr="frdyce spots.bmp"/>
          <p:cNvPicPr>
            <a:picLocks noChangeAspect="1"/>
          </p:cNvPicPr>
          <p:nvPr/>
        </p:nvPicPr>
        <p:blipFill>
          <a:blip r:embed="rId2" cstate="print"/>
          <a:srcRect r="56300" b="43700"/>
          <a:stretch>
            <a:fillRect/>
          </a:stretch>
        </p:blipFill>
        <p:spPr>
          <a:xfrm>
            <a:off x="5724128" y="1556792"/>
            <a:ext cx="3168352" cy="3861048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7" name="Rectangle 5"/>
          <p:cNvSpPr>
            <a:spLocks noGrp="1" noChangeArrowheads="1"/>
          </p:cNvSpPr>
          <p:nvPr>
            <p:ph sz="quarter" idx="13"/>
          </p:nvPr>
        </p:nvSpPr>
        <p:spPr>
          <a:xfrm>
            <a:off x="609600" y="1600200"/>
            <a:ext cx="4898504" cy="4114800"/>
          </a:xfrm>
        </p:spPr>
        <p:txBody>
          <a:bodyPr/>
          <a:lstStyle/>
          <a:p>
            <a:pPr algn="l"/>
            <a:r>
              <a:rPr lang="en-US" u="sng" dirty="0" smtClean="0"/>
              <a:t>Hair follicles:</a:t>
            </a:r>
          </a:p>
          <a:p>
            <a:pPr algn="l"/>
            <a:r>
              <a:rPr lang="en-US" dirty="0" smtClean="0"/>
              <a:t>The hair follicle with it’s attached sebaceous gland</a:t>
            </a:r>
          </a:p>
          <a:p>
            <a:pPr algn="l"/>
            <a:r>
              <a:rPr lang="en-US" dirty="0" smtClean="0"/>
              <a:t>Form the </a:t>
            </a:r>
            <a:r>
              <a:rPr lang="en-US" dirty="0" err="1" smtClean="0"/>
              <a:t>Pilosebaceous</a:t>
            </a:r>
            <a:endParaRPr lang="en-US" dirty="0" smtClean="0"/>
          </a:p>
          <a:p>
            <a:pPr algn="l"/>
            <a:r>
              <a:rPr lang="en-US" dirty="0" smtClean="0"/>
              <a:t>Unit.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28036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Skin Appendages</a:t>
            </a:r>
            <a:endParaRPr lang="en-US" dirty="0"/>
          </a:p>
        </p:txBody>
      </p:sp>
      <p:pic>
        <p:nvPicPr>
          <p:cNvPr id="428039" name="Picture 7" descr="h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1196752"/>
            <a:ext cx="3167584" cy="454501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sz="3600" b="1" u="sng" dirty="0">
                <a:solidFill>
                  <a:srgbClr val="000099"/>
                </a:solidFill>
              </a:rPr>
              <a:t>Lecture outlines</a:t>
            </a:r>
          </a:p>
        </p:txBody>
      </p:sp>
      <p:sp>
        <p:nvSpPr>
          <p:cNvPr id="50381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>
              <a:buFont typeface="Batang" pitchFamily="18" charset="-127"/>
              <a:buNone/>
            </a:pPr>
            <a:r>
              <a:rPr lang="en-US" sz="3600" b="1" dirty="0" smtClean="0">
                <a:solidFill>
                  <a:srgbClr val="000099"/>
                </a:solidFill>
              </a:rPr>
              <a:t>Function </a:t>
            </a:r>
            <a:r>
              <a:rPr lang="en-US" sz="3600" b="1" dirty="0">
                <a:solidFill>
                  <a:srgbClr val="000099"/>
                </a:solidFill>
              </a:rPr>
              <a:t>, Structure of the skin.</a:t>
            </a:r>
          </a:p>
          <a:p>
            <a:pPr algn="l" rtl="0">
              <a:buFont typeface="Batang" pitchFamily="18" charset="-127"/>
              <a:buNone/>
            </a:pPr>
            <a:r>
              <a:rPr lang="en-US" sz="3600" b="1" dirty="0" smtClean="0">
                <a:solidFill>
                  <a:srgbClr val="000099"/>
                </a:solidFill>
              </a:rPr>
              <a:t>Approach </a:t>
            </a:r>
            <a:r>
              <a:rPr lang="en-US" sz="3600" b="1" dirty="0">
                <a:solidFill>
                  <a:srgbClr val="000099"/>
                </a:solidFill>
              </a:rPr>
              <a:t>to dermatology patient.</a:t>
            </a:r>
          </a:p>
          <a:p>
            <a:pPr algn="l" rtl="0">
              <a:buFont typeface="Batang" pitchFamily="18" charset="-127"/>
              <a:buNone/>
            </a:pPr>
            <a:r>
              <a:rPr lang="en-US" sz="3600" b="1" dirty="0" smtClean="0">
                <a:solidFill>
                  <a:srgbClr val="000099"/>
                </a:solidFill>
              </a:rPr>
              <a:t>Descriptive terms and morphology </a:t>
            </a:r>
            <a:r>
              <a:rPr lang="en-US" sz="3600" b="1" dirty="0">
                <a:solidFill>
                  <a:srgbClr val="000099"/>
                </a:solidFill>
              </a:rPr>
              <a:t>of skin lesions.</a:t>
            </a:r>
          </a:p>
          <a:p>
            <a:pPr algn="l" rtl="0">
              <a:buFont typeface="Batang" pitchFamily="18" charset="-127"/>
              <a:buNone/>
            </a:pPr>
            <a:r>
              <a:rPr lang="en-US" sz="3600" b="1" dirty="0" smtClean="0">
                <a:solidFill>
                  <a:srgbClr val="000099"/>
                </a:solidFill>
              </a:rPr>
              <a:t>Reaction </a:t>
            </a:r>
            <a:r>
              <a:rPr lang="en-US" sz="3600" b="1" dirty="0">
                <a:solidFill>
                  <a:srgbClr val="000099"/>
                </a:solidFill>
              </a:rPr>
              <a:t>patterns.</a:t>
            </a:r>
          </a:p>
          <a:p>
            <a:pPr algn="l" rtl="0">
              <a:buFont typeface="Batang" pitchFamily="18" charset="-127"/>
              <a:buNone/>
            </a:pPr>
            <a:r>
              <a:rPr lang="en-US" sz="3600" b="1" dirty="0" smtClean="0">
                <a:solidFill>
                  <a:srgbClr val="000099"/>
                </a:solidFill>
              </a:rPr>
              <a:t>Topical therapy and others.</a:t>
            </a:r>
            <a:endParaRPr lang="en-US" sz="3600" b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5" name="Rectangle 5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pPr algn="l"/>
            <a:r>
              <a:rPr lang="en-US" dirty="0" smtClean="0"/>
              <a:t>Nails.</a:t>
            </a:r>
          </a:p>
          <a:p>
            <a:pPr algn="l"/>
            <a:r>
              <a:rPr lang="en-US" dirty="0" smtClean="0"/>
              <a:t> The nail plate is formed of hard keratin. </a:t>
            </a:r>
          </a:p>
          <a:p>
            <a:pPr algn="l"/>
            <a:r>
              <a:rPr lang="en-US" dirty="0" smtClean="0"/>
              <a:t>Proximal nail fold </a:t>
            </a:r>
          </a:p>
          <a:p>
            <a:pPr algn="l"/>
            <a:r>
              <a:rPr lang="en-US" dirty="0" smtClean="0"/>
              <a:t>morphology can be altered in connective tissue disease 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245764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Skin appendages:</a:t>
            </a:r>
            <a:endParaRPr lang="en-US" dirty="0"/>
          </a:p>
        </p:txBody>
      </p:sp>
      <p:pic>
        <p:nvPicPr>
          <p:cNvPr id="245767" name="Picture 7" descr="nail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196752"/>
            <a:ext cx="4032250" cy="453707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7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609600" y="1600200"/>
            <a:ext cx="5114528" cy="4114800"/>
          </a:xfrm>
        </p:spPr>
        <p:txBody>
          <a:bodyPr/>
          <a:lstStyle/>
          <a:p>
            <a:pPr algn="l"/>
            <a:r>
              <a:rPr lang="en-US" dirty="0" smtClean="0"/>
              <a:t>The </a:t>
            </a:r>
            <a:r>
              <a:rPr lang="en-US" dirty="0" err="1" smtClean="0"/>
              <a:t>lunula</a:t>
            </a:r>
            <a:r>
              <a:rPr lang="en-US" dirty="0" smtClean="0"/>
              <a:t> is the visible </a:t>
            </a:r>
          </a:p>
          <a:p>
            <a:pPr algn="l"/>
            <a:r>
              <a:rPr lang="en-US" dirty="0" smtClean="0"/>
              <a:t>part of the matrix.</a:t>
            </a:r>
          </a:p>
          <a:p>
            <a:pPr algn="l"/>
            <a:r>
              <a:rPr lang="en-US" dirty="0" smtClean="0"/>
              <a:t>The matrix covers the </a:t>
            </a:r>
          </a:p>
          <a:p>
            <a:pPr algn="l"/>
            <a:r>
              <a:rPr lang="en-US" dirty="0" err="1" smtClean="0"/>
              <a:t>midportion</a:t>
            </a:r>
            <a:r>
              <a:rPr lang="en-US" dirty="0" smtClean="0"/>
              <a:t> of the distal </a:t>
            </a:r>
          </a:p>
          <a:p>
            <a:pPr algn="l"/>
            <a:r>
              <a:rPr lang="en-US" dirty="0" smtClean="0"/>
              <a:t>Phalanx.</a:t>
            </a:r>
          </a:p>
          <a:p>
            <a:pPr algn="l"/>
            <a:r>
              <a:rPr lang="en-US" dirty="0" smtClean="0"/>
              <a:t>Fingernails grow </a:t>
            </a:r>
          </a:p>
          <a:p>
            <a:pPr algn="l"/>
            <a:r>
              <a:rPr lang="en-US" dirty="0" smtClean="0"/>
              <a:t>3mm/month.</a:t>
            </a:r>
          </a:p>
          <a:p>
            <a:pPr algn="l"/>
            <a:r>
              <a:rPr lang="en-US" dirty="0" smtClean="0"/>
              <a:t>Toenails grow 1mm/month.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894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Skin appendages:</a:t>
            </a:r>
            <a:endParaRPr lang="en-US" dirty="0"/>
          </a:p>
        </p:txBody>
      </p:sp>
      <p:pic>
        <p:nvPicPr>
          <p:cNvPr id="489478" name="Picture 6" descr="nail lec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1340768"/>
            <a:ext cx="2951560" cy="417589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1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23528" y="1600200"/>
            <a:ext cx="5616624" cy="4114800"/>
          </a:xfrm>
        </p:spPr>
        <p:txBody>
          <a:bodyPr/>
          <a:lstStyle/>
          <a:p>
            <a:pPr algn="l"/>
            <a:r>
              <a:rPr lang="en-US" dirty="0"/>
              <a:t>T</a:t>
            </a:r>
            <a:r>
              <a:rPr lang="en-US" dirty="0" smtClean="0"/>
              <a:t>he terminal differentiation of </a:t>
            </a:r>
            <a:endParaRPr lang="en-US" dirty="0" smtClean="0"/>
          </a:p>
          <a:p>
            <a:pPr algn="l"/>
            <a:r>
              <a:rPr lang="en-US" dirty="0" smtClean="0"/>
              <a:t>keratinocytes </a:t>
            </a:r>
            <a:r>
              <a:rPr lang="en-US" dirty="0" smtClean="0"/>
              <a:t>into dead horny cell (</a:t>
            </a:r>
            <a:r>
              <a:rPr lang="en-US" dirty="0" err="1" smtClean="0"/>
              <a:t>corneocyte</a:t>
            </a:r>
            <a:r>
              <a:rPr lang="en-US" dirty="0" smtClean="0"/>
              <a:t>)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The </a:t>
            </a:r>
            <a:r>
              <a:rPr lang="en-US" dirty="0" smtClean="0"/>
              <a:t>total process takes approximately 2 months.</a:t>
            </a:r>
          </a:p>
          <a:p>
            <a:pPr algn="l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710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Cornification (keratinization)</a:t>
            </a:r>
            <a:endParaRPr lang="en-US" dirty="0"/>
          </a:p>
        </p:txBody>
      </p:sp>
      <p:pic>
        <p:nvPicPr>
          <p:cNvPr id="171013" name="Picture 5" descr="cornificatn"/>
          <p:cNvPicPr>
            <a:picLocks noChangeAspect="1" noChangeArrowheads="1"/>
          </p:cNvPicPr>
          <p:nvPr/>
        </p:nvPicPr>
        <p:blipFill rotWithShape="1">
          <a:blip r:embed="rId2" cstate="print"/>
          <a:srcRect t="17386" r="62145" b="16476"/>
          <a:stretch/>
        </p:blipFill>
        <p:spPr bwMode="auto">
          <a:xfrm>
            <a:off x="5868144" y="1628800"/>
            <a:ext cx="2653936" cy="413724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51520" y="1600200"/>
            <a:ext cx="5040560" cy="4114800"/>
          </a:xfrm>
        </p:spPr>
        <p:txBody>
          <a:bodyPr/>
          <a:lstStyle/>
          <a:p>
            <a:pPr algn="l"/>
            <a:r>
              <a:rPr lang="en-US" dirty="0" smtClean="0"/>
              <a:t>It involves the formation of </a:t>
            </a:r>
          </a:p>
          <a:p>
            <a:pPr algn="l"/>
            <a:r>
              <a:rPr lang="en-US" dirty="0" smtClean="0"/>
              <a:t>keratin polypeptides.</a:t>
            </a:r>
          </a:p>
          <a:p>
            <a:pPr algn="l"/>
            <a:r>
              <a:rPr lang="en-US" dirty="0" smtClean="0"/>
              <a:t>Abnormalities in this process leads to roughness and scaling of the skin like psoriasis.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904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Cornification (keratinization)</a:t>
            </a:r>
            <a:endParaRPr lang="en-US" dirty="0"/>
          </a:p>
        </p:txBody>
      </p:sp>
      <p:pic>
        <p:nvPicPr>
          <p:cNvPr id="6" name="Picture 5" descr="psoriasis disorder.bmp"/>
          <p:cNvPicPr>
            <a:picLocks noChangeAspect="1"/>
          </p:cNvPicPr>
          <p:nvPr/>
        </p:nvPicPr>
        <p:blipFill>
          <a:blip r:embed="rId2" cstate="print"/>
          <a:srcRect r="50000" b="48950"/>
          <a:stretch>
            <a:fillRect/>
          </a:stretch>
        </p:blipFill>
        <p:spPr>
          <a:xfrm>
            <a:off x="5508104" y="1556792"/>
            <a:ext cx="3096344" cy="3501008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Lecture Outlines</a:t>
            </a:r>
            <a:endParaRPr lang="en-US" dirty="0"/>
          </a:p>
        </p:txBody>
      </p:sp>
      <p:sp>
        <p:nvSpPr>
          <p:cNvPr id="5027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dirty="0" err="1" smtClean="0"/>
              <a:t>Function,Structure</a:t>
            </a:r>
            <a:r>
              <a:rPr lang="en-US" dirty="0" smtClean="0"/>
              <a:t> of the skin</a:t>
            </a:r>
          </a:p>
          <a:p>
            <a:pPr algn="l"/>
            <a:r>
              <a:rPr lang="en-US" dirty="0" smtClean="0"/>
              <a:t>Approach to dermatology patient.</a:t>
            </a:r>
          </a:p>
          <a:p>
            <a:pPr algn="l"/>
            <a:r>
              <a:rPr lang="en-US" dirty="0" smtClean="0"/>
              <a:t>Descriptive terms and morphology of skin lesions</a:t>
            </a:r>
          </a:p>
          <a:p>
            <a:pPr algn="l"/>
            <a:r>
              <a:rPr lang="en-US" dirty="0" smtClean="0"/>
              <a:t>Reaction patterns</a:t>
            </a:r>
          </a:p>
          <a:p>
            <a:pPr algn="l"/>
            <a:r>
              <a:rPr lang="en-US" dirty="0" smtClean="0"/>
              <a:t>Topical therapy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609600" y="1600200"/>
            <a:ext cx="4898504" cy="4114800"/>
          </a:xfrm>
        </p:spPr>
        <p:txBody>
          <a:bodyPr/>
          <a:lstStyle/>
          <a:p>
            <a:pPr algn="l"/>
            <a:r>
              <a:rPr lang="en-US" dirty="0" smtClean="0"/>
              <a:t>Step 1: Start with basics  </a:t>
            </a:r>
          </a:p>
          <a:p>
            <a:pPr algn="l"/>
            <a:r>
              <a:rPr lang="en-US" dirty="0" smtClean="0"/>
              <a:t>Age</a:t>
            </a:r>
          </a:p>
          <a:p>
            <a:pPr algn="l"/>
            <a:r>
              <a:rPr lang="en-US" dirty="0" smtClean="0"/>
              <a:t>Race</a:t>
            </a:r>
          </a:p>
          <a:p>
            <a:pPr algn="l"/>
            <a:r>
              <a:rPr lang="en-US" dirty="0" smtClean="0"/>
              <a:t>Sex</a:t>
            </a:r>
          </a:p>
          <a:p>
            <a:pPr algn="l"/>
            <a:r>
              <a:rPr lang="en-US" dirty="0" smtClean="0"/>
              <a:t>Occupation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935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Approach to Dermatology Patient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700808"/>
            <a:ext cx="3229372" cy="41044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5" name="Rectangle 5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pPr algn="l"/>
            <a:r>
              <a:rPr lang="en-US" dirty="0" smtClean="0"/>
              <a:t>Step 2 :</a:t>
            </a:r>
          </a:p>
          <a:p>
            <a:pPr algn="l"/>
            <a:r>
              <a:rPr lang="en-US" dirty="0" smtClean="0"/>
              <a:t>Present complaints.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94564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 to Dermatology Patient</a:t>
            </a:r>
            <a:endParaRPr lang="en-US" dirty="0"/>
          </a:p>
        </p:txBody>
      </p:sp>
      <p:pic>
        <p:nvPicPr>
          <p:cNvPr id="6" name="Picture 5" descr="history taking.bmp"/>
          <p:cNvPicPr>
            <a:picLocks noChangeAspect="1"/>
          </p:cNvPicPr>
          <p:nvPr/>
        </p:nvPicPr>
        <p:blipFill>
          <a:blip r:embed="rId2" cstate="print"/>
          <a:srcRect r="59450" b="58400"/>
          <a:stretch>
            <a:fillRect/>
          </a:stretch>
        </p:blipFill>
        <p:spPr>
          <a:xfrm>
            <a:off x="4644008" y="1700808"/>
            <a:ext cx="3707904" cy="2852936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3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467544" y="1411560"/>
            <a:ext cx="5616624" cy="5257800"/>
          </a:xfrm>
        </p:spPr>
        <p:txBody>
          <a:bodyPr/>
          <a:lstStyle/>
          <a:p>
            <a:pPr algn="l"/>
            <a:r>
              <a:rPr lang="en-US" dirty="0" smtClean="0"/>
              <a:t>History of skin lesion </a:t>
            </a:r>
          </a:p>
          <a:p>
            <a:pPr algn="l"/>
            <a:r>
              <a:rPr lang="en-US" dirty="0" smtClean="0"/>
              <a:t>Onset - when?</a:t>
            </a:r>
          </a:p>
          <a:p>
            <a:pPr algn="l"/>
            <a:r>
              <a:rPr lang="en-US" dirty="0" smtClean="0"/>
              <a:t>Where? site of onset.</a:t>
            </a:r>
          </a:p>
          <a:p>
            <a:pPr algn="l"/>
            <a:r>
              <a:rPr lang="en-US" dirty="0" smtClean="0"/>
              <a:t>Extension of lesions.</a:t>
            </a:r>
          </a:p>
          <a:p>
            <a:pPr algn="l"/>
            <a:r>
              <a:rPr lang="en-US" dirty="0" smtClean="0"/>
              <a:t>Evolution.</a:t>
            </a:r>
          </a:p>
          <a:p>
            <a:pPr algn="l"/>
            <a:r>
              <a:rPr lang="ar-SA" dirty="0" smtClean="0"/>
              <a:t> </a:t>
            </a:r>
            <a:r>
              <a:rPr lang="en-US" dirty="0"/>
              <a:t>Itchy/ painful </a:t>
            </a:r>
            <a:endParaRPr lang="en-US" dirty="0" smtClean="0"/>
          </a:p>
          <a:p>
            <a:pPr algn="l"/>
            <a:r>
              <a:rPr lang="en-US" dirty="0" smtClean="0"/>
              <a:t>Provocative factors (sun , </a:t>
            </a:r>
          </a:p>
          <a:p>
            <a:pPr algn="l"/>
            <a:r>
              <a:rPr lang="en-US" dirty="0" smtClean="0"/>
              <a:t>cold, friction).</a:t>
            </a:r>
          </a:p>
          <a:p>
            <a:pPr algn="l"/>
            <a:r>
              <a:rPr lang="en-US" dirty="0" smtClean="0"/>
              <a:t>Treatment.</a:t>
            </a:r>
          </a:p>
          <a:p>
            <a:pPr algn="l"/>
            <a:endParaRPr lang="en-US" dirty="0" smtClean="0"/>
          </a:p>
          <a:p>
            <a:pPr algn="l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261124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Approach to Dermatology Patient</a:t>
            </a:r>
            <a:endParaRPr lang="en-US" dirty="0"/>
          </a:p>
        </p:txBody>
      </p:sp>
      <p:pic>
        <p:nvPicPr>
          <p:cNvPr id="14338" name="Picture 2" descr="C:\Users\sony\Desktop\slides\learn_history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628800"/>
            <a:ext cx="2160240" cy="396044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5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pPr algn="l"/>
            <a:r>
              <a:rPr lang="en-US" dirty="0" smtClean="0"/>
              <a:t>Past medical history.</a:t>
            </a:r>
          </a:p>
          <a:p>
            <a:pPr algn="l"/>
            <a:r>
              <a:rPr lang="en-US" dirty="0" smtClean="0"/>
              <a:t>Family history.</a:t>
            </a:r>
          </a:p>
          <a:p>
            <a:pPr algn="l"/>
            <a:r>
              <a:rPr lang="en-US" dirty="0" smtClean="0"/>
              <a:t>Drug history.</a:t>
            </a:r>
          </a:p>
          <a:p>
            <a:pPr algn="l"/>
            <a:r>
              <a:rPr lang="en-US" dirty="0" smtClean="0"/>
              <a:t>Recreational and social history.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976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Approach to dermatology patient</a:t>
            </a:r>
            <a:endParaRPr lang="en-US" dirty="0"/>
          </a:p>
        </p:txBody>
      </p:sp>
      <p:pic>
        <p:nvPicPr>
          <p:cNvPr id="197638" name="Picture 6" descr="pm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557338"/>
            <a:ext cx="4105275" cy="460851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4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Examination</a:t>
            </a:r>
            <a:endParaRPr lang="en-US" dirty="0"/>
          </a:p>
        </p:txBody>
      </p:sp>
      <p:sp>
        <p:nvSpPr>
          <p:cNvPr id="389125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algn="l"/>
            <a:r>
              <a:rPr lang="en-US" dirty="0" smtClean="0"/>
              <a:t>Use good light when </a:t>
            </a:r>
          </a:p>
          <a:p>
            <a:pPr algn="l"/>
            <a:r>
              <a:rPr lang="en-US" dirty="0" smtClean="0"/>
              <a:t>examining a patient.</a:t>
            </a:r>
          </a:p>
          <a:p>
            <a:pPr algn="l"/>
            <a:r>
              <a:rPr lang="en-US" dirty="0" smtClean="0"/>
              <a:t>Examine nails &amp; mucous membrane.</a:t>
            </a:r>
            <a:endParaRPr lang="en-US" dirty="0"/>
          </a:p>
        </p:txBody>
      </p:sp>
      <p:pic>
        <p:nvPicPr>
          <p:cNvPr id="389127" name="Picture 7" descr="j0195812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780989" y="2951067"/>
            <a:ext cx="1773022" cy="182422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sz="3600" b="1" i="1" u="sng" dirty="0" smtClean="0">
                <a:solidFill>
                  <a:srgbClr val="000099"/>
                </a:solidFill>
              </a:rPr>
              <a:t>Introduction to dermatology</a:t>
            </a:r>
            <a:endParaRPr lang="en-US" sz="3600" b="1" i="1" u="sng" dirty="0">
              <a:solidFill>
                <a:srgbClr val="000099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sz="2800" dirty="0" smtClean="0">
                <a:solidFill>
                  <a:srgbClr val="000099"/>
                </a:solidFill>
              </a:rPr>
              <a:t> </a:t>
            </a:r>
            <a:r>
              <a:rPr lang="en-US" sz="2800" b="1" dirty="0" smtClean="0">
                <a:solidFill>
                  <a:srgbClr val="000099"/>
                </a:solidFill>
              </a:rPr>
              <a:t>The skin is a complex, dynamic organ.</a:t>
            </a:r>
          </a:p>
          <a:p>
            <a:pPr algn="l" rtl="0"/>
            <a:r>
              <a:rPr lang="en-US" sz="2800" b="1" dirty="0" smtClean="0">
                <a:solidFill>
                  <a:srgbClr val="000099"/>
                </a:solidFill>
              </a:rPr>
              <a:t>It is the largest organ of the body.</a:t>
            </a:r>
          </a:p>
          <a:p>
            <a:pPr algn="l" rtl="0"/>
            <a:endParaRPr lang="en-US" sz="2800" b="1" dirty="0">
              <a:solidFill>
                <a:srgbClr val="000099"/>
              </a:solidFill>
            </a:endParaRPr>
          </a:p>
        </p:txBody>
      </p:sp>
      <p:pic>
        <p:nvPicPr>
          <p:cNvPr id="3" name="Content Placeholder 2" descr="skin logo.bmp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/>
          <a:srcRect l="-1561" r="43896" b="58471"/>
          <a:stretch/>
        </p:blipFill>
        <p:spPr>
          <a:xfrm>
            <a:off x="4644008" y="1844824"/>
            <a:ext cx="3479800" cy="1879600"/>
          </a:xfrm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609600" y="1124744"/>
            <a:ext cx="5258544" cy="4114800"/>
          </a:xfrm>
        </p:spPr>
        <p:txBody>
          <a:bodyPr/>
          <a:lstStyle/>
          <a:p>
            <a:pPr algn="l"/>
            <a:r>
              <a:rPr lang="en-US" dirty="0" smtClean="0"/>
              <a:t> Describe the general </a:t>
            </a:r>
          </a:p>
          <a:p>
            <a:pPr algn="l"/>
            <a:r>
              <a:rPr lang="en-US" dirty="0" smtClean="0"/>
              <a:t>appearance of patient.</a:t>
            </a:r>
          </a:p>
          <a:p>
            <a:pPr algn="l"/>
            <a:r>
              <a:rPr lang="en-US" dirty="0" smtClean="0"/>
              <a:t> Describe distribution of lesions</a:t>
            </a:r>
          </a:p>
          <a:p>
            <a:pPr algn="l"/>
            <a:r>
              <a:rPr lang="en-US" dirty="0" smtClean="0"/>
              <a:t> Describe arrangement of </a:t>
            </a:r>
          </a:p>
          <a:p>
            <a:pPr algn="l"/>
            <a:r>
              <a:rPr lang="en-US" dirty="0" smtClean="0"/>
              <a:t>lesions</a:t>
            </a:r>
          </a:p>
          <a:p>
            <a:pPr algn="l"/>
            <a:r>
              <a:rPr lang="en-US" dirty="0" smtClean="0"/>
              <a:t> Describe the type of the lesion</a:t>
            </a:r>
          </a:p>
          <a:p>
            <a:pPr algn="l"/>
            <a:r>
              <a:rPr lang="en-US" dirty="0" smtClean="0"/>
              <a:t> Describe the shape.</a:t>
            </a:r>
          </a:p>
          <a:p>
            <a:pPr algn="l"/>
            <a:r>
              <a:rPr lang="en-US" dirty="0" smtClean="0"/>
              <a:t> Describe the color, size.</a:t>
            </a:r>
          </a:p>
          <a:p>
            <a:pPr algn="l"/>
            <a:endParaRPr lang="en-US" dirty="0" smtClean="0"/>
          </a:p>
          <a:p>
            <a:pPr algn="l"/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986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                 Examination:</a:t>
            </a:r>
            <a:endParaRPr lang="en-US" dirty="0"/>
          </a:p>
        </p:txBody>
      </p:sp>
      <p:pic>
        <p:nvPicPr>
          <p:cNvPr id="1026" name="Picture 2" descr="C:\Users\sony\Desktop\earth_2194527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458838"/>
            <a:ext cx="2808312" cy="4274418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092280" y="4189899"/>
            <a:ext cx="832803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38434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5" name="Rectangle 5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pPr algn="l"/>
            <a:r>
              <a:rPr lang="en-US" dirty="0" smtClean="0"/>
              <a:t>Generalized :can be 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1.Symmetrical</a:t>
            </a:r>
          </a:p>
          <a:p>
            <a:pPr algn="l"/>
            <a:r>
              <a:rPr lang="en-US" dirty="0" err="1" smtClean="0"/>
              <a:t>a.Universal</a:t>
            </a:r>
            <a:r>
              <a:rPr lang="en-US" dirty="0" smtClean="0"/>
              <a:t> (head to toe)</a:t>
            </a:r>
          </a:p>
          <a:p>
            <a:pPr algn="l"/>
            <a:endParaRPr lang="en-US" dirty="0" smtClean="0"/>
          </a:p>
          <a:p>
            <a:pPr algn="l"/>
            <a:r>
              <a:rPr lang="en-US" dirty="0" err="1" smtClean="0"/>
              <a:t>b.Bilateral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99364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Distribution </a:t>
            </a:r>
            <a:endParaRPr lang="en-US" dirty="0"/>
          </a:p>
        </p:txBody>
      </p:sp>
      <p:pic>
        <p:nvPicPr>
          <p:cNvPr id="399367" name="Picture 7" descr="g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53558" y="692696"/>
            <a:ext cx="4151634" cy="489599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61" name="Rectangle 5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pPr algn="l"/>
            <a:r>
              <a:rPr lang="en-US" dirty="0" smtClean="0"/>
              <a:t>2. Asymmetrical</a:t>
            </a:r>
          </a:p>
          <a:p>
            <a:pPr algn="l"/>
            <a:endParaRPr lang="en-US" dirty="0" smtClean="0"/>
          </a:p>
          <a:p>
            <a:pPr algn="l"/>
            <a:r>
              <a:rPr lang="en-US" dirty="0" err="1" smtClean="0"/>
              <a:t>a.Diffuse</a:t>
            </a:r>
            <a:endParaRPr lang="en-US" dirty="0" smtClean="0"/>
          </a:p>
          <a:p>
            <a:pPr algn="l"/>
            <a:endParaRPr lang="en-US" dirty="0" smtClean="0"/>
          </a:p>
          <a:p>
            <a:pPr algn="l"/>
            <a:endParaRPr lang="en-US" dirty="0" smtClean="0"/>
          </a:p>
          <a:p>
            <a:pPr algn="l"/>
            <a:r>
              <a:rPr lang="en-US" dirty="0" err="1" smtClean="0"/>
              <a:t>b.Unilateral</a:t>
            </a:r>
            <a:endParaRPr lang="en-US" dirty="0" smtClean="0"/>
          </a:p>
          <a:p>
            <a:pPr algn="l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03460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Distribution </a:t>
            </a:r>
            <a:endParaRPr lang="en-US" dirty="0"/>
          </a:p>
        </p:txBody>
      </p:sp>
      <p:pic>
        <p:nvPicPr>
          <p:cNvPr id="403463" name="Picture 7" descr="asymetric"/>
          <p:cNvPicPr>
            <a:picLocks noChangeAspect="1" noChangeArrowheads="1"/>
          </p:cNvPicPr>
          <p:nvPr/>
        </p:nvPicPr>
        <p:blipFill>
          <a:blip r:embed="rId2" cstate="print"/>
          <a:srcRect t="8241" b="4402"/>
          <a:stretch>
            <a:fillRect/>
          </a:stretch>
        </p:blipFill>
        <p:spPr bwMode="auto">
          <a:xfrm>
            <a:off x="4572000" y="1772816"/>
            <a:ext cx="4025900" cy="381642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3" name="Rectangle 5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pPr algn="l"/>
            <a:r>
              <a:rPr lang="en-US" dirty="0" smtClean="0"/>
              <a:t>Localized to:</a:t>
            </a:r>
          </a:p>
          <a:p>
            <a:pPr algn="l"/>
            <a:r>
              <a:rPr lang="en-US" dirty="0" err="1" smtClean="0"/>
              <a:t>Acral</a:t>
            </a:r>
            <a:endParaRPr lang="en-US" dirty="0" smtClean="0"/>
          </a:p>
          <a:p>
            <a:pPr algn="l"/>
            <a:r>
              <a:rPr lang="en-US" dirty="0" smtClean="0"/>
              <a:t>Sun exposed.</a:t>
            </a:r>
          </a:p>
          <a:p>
            <a:pPr algn="l"/>
            <a:r>
              <a:rPr lang="en-US" dirty="0" smtClean="0"/>
              <a:t>Trauma sites.</a:t>
            </a:r>
          </a:p>
          <a:p>
            <a:pPr algn="l"/>
            <a:r>
              <a:rPr lang="en-US" dirty="0" smtClean="0"/>
              <a:t>Flexures.</a:t>
            </a:r>
          </a:p>
          <a:p>
            <a:pPr algn="l"/>
            <a:r>
              <a:rPr lang="en-US" dirty="0" smtClean="0"/>
              <a:t>Specific part.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01412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Distribution  </a:t>
            </a:r>
            <a:endParaRPr lang="en-US" dirty="0"/>
          </a:p>
        </p:txBody>
      </p:sp>
      <p:pic>
        <p:nvPicPr>
          <p:cNvPr id="401420" name="Picture 12" descr="su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7" y="1340768"/>
            <a:ext cx="4105275" cy="439261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Lecture outlines</a:t>
            </a:r>
            <a:endParaRPr lang="en-US" dirty="0"/>
          </a:p>
        </p:txBody>
      </p:sp>
      <p:sp>
        <p:nvSpPr>
          <p:cNvPr id="5048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dirty="0" smtClean="0"/>
              <a:t>Function , Structure of the skin.</a:t>
            </a:r>
          </a:p>
          <a:p>
            <a:pPr algn="l"/>
            <a:r>
              <a:rPr lang="en-US" dirty="0" smtClean="0"/>
              <a:t>Approach to dermatology patient.</a:t>
            </a:r>
          </a:p>
          <a:p>
            <a:pPr algn="l"/>
            <a:r>
              <a:rPr lang="en-US" dirty="0" smtClean="0"/>
              <a:t>Descriptive Terms and morphology of skin lesions.</a:t>
            </a:r>
          </a:p>
          <a:p>
            <a:pPr algn="l"/>
            <a:r>
              <a:rPr lang="en-US" dirty="0" smtClean="0"/>
              <a:t>Reaction patterns.</a:t>
            </a:r>
          </a:p>
          <a:p>
            <a:pPr algn="l"/>
            <a:r>
              <a:rPr lang="en-US" dirty="0" smtClean="0"/>
              <a:t>Topical therapy.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6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     Descriptive Terms</a:t>
            </a:r>
            <a:endParaRPr lang="en-US" dirty="0"/>
          </a:p>
        </p:txBody>
      </p:sp>
      <p:sp>
        <p:nvSpPr>
          <p:cNvPr id="381957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pic>
        <p:nvPicPr>
          <p:cNvPr id="381959" name="Picture 7" descr="BD18239_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1835743"/>
            <a:ext cx="4038600" cy="405487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Descriptive Terms</a:t>
            </a:r>
            <a:endParaRPr lang="ar-S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978896" cy="4525963"/>
          </a:xfrm>
        </p:spPr>
        <p:txBody>
          <a:bodyPr/>
          <a:lstStyle/>
          <a:p>
            <a:pPr algn="l"/>
            <a:r>
              <a:rPr lang="en-US" u="sng" dirty="0" err="1" smtClean="0"/>
              <a:t>Photodistribution</a:t>
            </a:r>
            <a:r>
              <a:rPr lang="en-US" dirty="0" smtClean="0"/>
              <a:t> Lesions occurring over sun exposed skin. Protected areas remain free of lesions. </a:t>
            </a:r>
          </a:p>
          <a:p>
            <a:pPr algn="l"/>
            <a:endParaRPr lang="ar-SA" dirty="0"/>
          </a:p>
        </p:txBody>
      </p:sp>
      <p:pic>
        <p:nvPicPr>
          <p:cNvPr id="5122" name="Picture 2" descr="https://encrypted-tbn2.gstatic.com/images?q=tbn:ANd9GcSpBZijmJgMQVp_Nc-CDU6nCDl3sCP-b73oX913V7YOwEY2Bk8R-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825" y="2915444"/>
            <a:ext cx="2419350" cy="1895475"/>
          </a:xfr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167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4" name="Picture 4" descr="line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773238"/>
            <a:ext cx="4105275" cy="5084762"/>
          </a:xfrm>
          <a:prstGeom prst="rect">
            <a:avLst/>
          </a:prstGeom>
          <a:noFill/>
        </p:spPr>
      </p:pic>
      <p:sp>
        <p:nvSpPr>
          <p:cNvPr id="204812" name="Rectangle 12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pPr algn="l"/>
            <a:r>
              <a:rPr lang="en-US" u="sng" dirty="0" smtClean="0"/>
              <a:t>Linear: </a:t>
            </a:r>
          </a:p>
          <a:p>
            <a:pPr algn="l"/>
            <a:r>
              <a:rPr lang="en-US" dirty="0" smtClean="0"/>
              <a:t>Forms a line 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204811" name="Rectangle 11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Descriptive Terms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51" name="Rectangle 15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pPr algn="l"/>
            <a:r>
              <a:rPr lang="en-US" u="sng" dirty="0" err="1" smtClean="0"/>
              <a:t>Dermatomal</a:t>
            </a:r>
            <a:endParaRPr lang="en-US" u="sng" dirty="0" smtClean="0"/>
          </a:p>
          <a:p>
            <a:pPr algn="l"/>
            <a:r>
              <a:rPr lang="en-US" dirty="0" smtClean="0"/>
              <a:t>Occurring within the distribution of nerve</a:t>
            </a:r>
          </a:p>
          <a:p>
            <a:pPr algn="l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219150" name="Rectangle 1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Descriptive Terms</a:t>
            </a:r>
            <a:endParaRPr lang="en-US" dirty="0"/>
          </a:p>
        </p:txBody>
      </p:sp>
      <p:pic>
        <p:nvPicPr>
          <p:cNvPr id="8194" name="Picture 2" descr="C:\Users\sony\Desktop\slides\herpeszosterCME1107fig1_49382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84784"/>
            <a:ext cx="3533775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3" name="Rectangle 5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pPr algn="l"/>
            <a:r>
              <a:rPr lang="en-US" u="sng" dirty="0" smtClean="0"/>
              <a:t>Annular</a:t>
            </a:r>
          </a:p>
          <a:p>
            <a:pPr algn="l"/>
            <a:r>
              <a:rPr lang="en-US" dirty="0" smtClean="0"/>
              <a:t>Ring like 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67972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Descriptive Terms </a:t>
            </a:r>
            <a:endParaRPr lang="en-US" dirty="0"/>
          </a:p>
        </p:txBody>
      </p:sp>
      <p:pic>
        <p:nvPicPr>
          <p:cNvPr id="467975" name="Picture 7" descr="annular"/>
          <p:cNvPicPr>
            <a:picLocks noChangeAspect="1" noChangeArrowheads="1"/>
          </p:cNvPicPr>
          <p:nvPr/>
        </p:nvPicPr>
        <p:blipFill>
          <a:blip r:embed="rId2" cstate="print"/>
          <a:srcRect b="5798"/>
          <a:stretch>
            <a:fillRect/>
          </a:stretch>
        </p:blipFill>
        <p:spPr bwMode="auto">
          <a:xfrm>
            <a:off x="4643437" y="1556792"/>
            <a:ext cx="4124325" cy="417646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i="1" u="sng" dirty="0" smtClean="0">
                <a:solidFill>
                  <a:srgbClr val="000099"/>
                </a:solidFill>
              </a:rPr>
              <a:t>Introduction to dermatology</a:t>
            </a:r>
            <a:endParaRPr lang="en-US" sz="3600" b="1" u="sng" dirty="0">
              <a:solidFill>
                <a:srgbClr val="000099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pPr marL="0" indent="0" algn="l" rtl="0">
              <a:buFont typeface="Batang" pitchFamily="18" charset="-127"/>
              <a:buNone/>
            </a:pPr>
            <a:r>
              <a:rPr lang="en-US" sz="2400" b="1" dirty="0" smtClean="0">
                <a:solidFill>
                  <a:srgbClr val="000099"/>
                </a:solidFill>
              </a:rPr>
              <a:t>It </a:t>
            </a:r>
            <a:r>
              <a:rPr lang="en-US" sz="2400" b="1" dirty="0">
                <a:solidFill>
                  <a:srgbClr val="000099"/>
                </a:solidFill>
              </a:rPr>
              <a:t>consist of many cell types  </a:t>
            </a:r>
            <a:r>
              <a:rPr lang="en-US" sz="2400" b="1" dirty="0" smtClean="0">
                <a:solidFill>
                  <a:srgbClr val="000099"/>
                </a:solidFill>
              </a:rPr>
              <a:t>called Keratinocytes </a:t>
            </a:r>
            <a:endParaRPr lang="en-US" sz="2400" b="1" dirty="0">
              <a:solidFill>
                <a:srgbClr val="000099"/>
              </a:solidFill>
            </a:endParaRPr>
          </a:p>
          <a:p>
            <a:pPr marL="0" indent="0" algn="l" rtl="0">
              <a:buFont typeface="Batang" pitchFamily="18" charset="-127"/>
              <a:buNone/>
            </a:pPr>
            <a:r>
              <a:rPr lang="en-US" sz="2400" b="1" dirty="0">
                <a:solidFill>
                  <a:srgbClr val="000099"/>
                </a:solidFill>
              </a:rPr>
              <a:t> Specialized structures like the Basement Membrane.</a:t>
            </a:r>
          </a:p>
          <a:p>
            <a:pPr marL="0" indent="0" algn="l" rtl="0">
              <a:buFont typeface="Batang" pitchFamily="18" charset="-127"/>
              <a:buNone/>
            </a:pPr>
            <a:r>
              <a:rPr lang="en-US" sz="2400" b="1" dirty="0" smtClean="0">
                <a:solidFill>
                  <a:srgbClr val="000099"/>
                </a:solidFill>
              </a:rPr>
              <a:t> </a:t>
            </a:r>
            <a:r>
              <a:rPr lang="en-US" sz="2400" b="1" dirty="0">
                <a:solidFill>
                  <a:srgbClr val="000099"/>
                </a:solidFill>
              </a:rPr>
              <a:t>It serves multiple functions that are crucial to health and survival.</a:t>
            </a:r>
          </a:p>
          <a:p>
            <a:pPr marL="0" indent="0" algn="l" rtl="0">
              <a:buFont typeface="Batang" pitchFamily="18" charset="-127"/>
              <a:buNone/>
            </a:pPr>
            <a:endParaRPr lang="en-US" sz="2400" dirty="0">
              <a:solidFill>
                <a:srgbClr val="000099"/>
              </a:solidFill>
            </a:endParaRPr>
          </a:p>
        </p:txBody>
      </p:sp>
      <p:pic>
        <p:nvPicPr>
          <p:cNvPr id="5" name="Content Placeholder 4" descr="keratinocyte.bmp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105400" y="1700808"/>
            <a:ext cx="3643064" cy="3888432"/>
          </a:xfrm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4" name="Picture 4" descr="groped"/>
          <p:cNvPicPr>
            <a:picLocks noChangeAspect="1" noChangeArrowheads="1"/>
          </p:cNvPicPr>
          <p:nvPr/>
        </p:nvPicPr>
        <p:blipFill>
          <a:blip r:embed="rId2" cstate="print"/>
          <a:srcRect t="22584" r="41461" b="24185"/>
          <a:stretch>
            <a:fillRect/>
          </a:stretch>
        </p:blipFill>
        <p:spPr bwMode="auto">
          <a:xfrm>
            <a:off x="5292081" y="1844824"/>
            <a:ext cx="3168352" cy="3960440"/>
          </a:xfrm>
          <a:prstGeom prst="rect">
            <a:avLst/>
          </a:prstGeom>
          <a:noFill/>
        </p:spPr>
      </p:pic>
      <p:sp>
        <p:nvSpPr>
          <p:cNvPr id="220170" name="Rectangle 10"/>
          <p:cNvSpPr>
            <a:spLocks noGrp="1" noChangeArrowheads="1"/>
          </p:cNvSpPr>
          <p:nvPr>
            <p:ph sz="quarter" idx="13"/>
          </p:nvPr>
        </p:nvSpPr>
        <p:spPr>
          <a:xfrm>
            <a:off x="609599" y="1600200"/>
            <a:ext cx="4682481" cy="4114800"/>
          </a:xfrm>
        </p:spPr>
        <p:txBody>
          <a:bodyPr/>
          <a:lstStyle/>
          <a:p>
            <a:pPr algn="l"/>
            <a:r>
              <a:rPr lang="en-US" u="sng" dirty="0" err="1" smtClean="0"/>
              <a:t>Herpitiform</a:t>
            </a:r>
            <a:r>
              <a:rPr lang="en-US" u="sng" dirty="0" smtClean="0"/>
              <a:t>/Grouped</a:t>
            </a:r>
          </a:p>
          <a:p>
            <a:pPr algn="l"/>
            <a:r>
              <a:rPr lang="en-US" dirty="0" smtClean="0"/>
              <a:t>Lesions grouped in a manner similar to herpes simplex lesions </a:t>
            </a:r>
          </a:p>
          <a:p>
            <a:pPr algn="l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5220072" y="1844824"/>
            <a:ext cx="3314328" cy="3870176"/>
          </a:xfrm>
          <a:ln w="28575">
            <a:solidFill>
              <a:schemeClr val="tx1"/>
            </a:solidFill>
          </a:ln>
        </p:spPr>
        <p:txBody>
          <a:bodyPr/>
          <a:lstStyle/>
          <a:p>
            <a:endParaRPr lang="ar-SA" dirty="0"/>
          </a:p>
        </p:txBody>
      </p:sp>
      <p:sp>
        <p:nvSpPr>
          <p:cNvPr id="220169" name="Rectangle 9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Descriptive Terms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13" name="Rectangle 5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pPr algn="l"/>
            <a:r>
              <a:rPr lang="en-US" u="sng" dirty="0" smtClean="0"/>
              <a:t>Reticular</a:t>
            </a:r>
            <a:r>
              <a:rPr lang="en-US" dirty="0" smtClean="0"/>
              <a:t> </a:t>
            </a:r>
          </a:p>
          <a:p>
            <a:pPr algn="l"/>
            <a:r>
              <a:rPr lang="en-US" dirty="0" smtClean="0"/>
              <a:t>Net like 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52612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Descriptive Terms </a:t>
            </a:r>
            <a:endParaRPr lang="en-US" dirty="0"/>
          </a:p>
        </p:txBody>
      </p:sp>
      <p:pic>
        <p:nvPicPr>
          <p:cNvPr id="452615" name="Picture 7" descr="reticul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463" y="1628775"/>
            <a:ext cx="3887787" cy="417648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Descriptive Terms</a:t>
            </a:r>
            <a:endParaRPr lang="ar-S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algn="l"/>
            <a:r>
              <a:rPr lang="en-US" u="sng" dirty="0" err="1" smtClean="0"/>
              <a:t>Verrucous</a:t>
            </a:r>
            <a:r>
              <a:rPr lang="en-US" u="sng" dirty="0" smtClean="0"/>
              <a:t>, warty, </a:t>
            </a:r>
            <a:r>
              <a:rPr lang="en-US" u="sng" dirty="0" err="1" smtClean="0"/>
              <a:t>papillomatous</a:t>
            </a:r>
            <a:r>
              <a:rPr lang="en-US" u="sng" dirty="0" smtClean="0"/>
              <a:t>:</a:t>
            </a:r>
          </a:p>
          <a:p>
            <a:pPr algn="l"/>
            <a:r>
              <a:rPr lang="en-US" dirty="0" smtClean="0"/>
              <a:t> Surface consisting of finger like projections </a:t>
            </a:r>
          </a:p>
          <a:p>
            <a:pPr algn="l"/>
            <a:endParaRPr lang="ar-SA" dirty="0"/>
          </a:p>
        </p:txBody>
      </p:sp>
      <p:pic>
        <p:nvPicPr>
          <p:cNvPr id="3074" name="Picture 2" descr="http://pedscases.com/images/f/123.jpe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350265"/>
            <a:ext cx="3679288" cy="3025833"/>
          </a:xfr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2035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2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              Descriptive Terms</a:t>
            </a:r>
            <a:endParaRPr lang="en-US" dirty="0"/>
          </a:p>
        </p:txBody>
      </p:sp>
      <p:sp>
        <p:nvSpPr>
          <p:cNvPr id="467973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algn="l"/>
            <a:r>
              <a:rPr lang="en-US" dirty="0" smtClean="0"/>
              <a:t> </a:t>
            </a:r>
            <a:r>
              <a:rPr lang="en-US" u="sng" dirty="0" smtClean="0"/>
              <a:t>Nummular/discoid: </a:t>
            </a:r>
          </a:p>
          <a:p>
            <a:pPr algn="l"/>
            <a:r>
              <a:rPr lang="en-US" dirty="0" smtClean="0"/>
              <a:t>Refers to round, coin like lesions. </a:t>
            </a:r>
            <a:endParaRPr lang="en-US" dirty="0"/>
          </a:p>
        </p:txBody>
      </p:sp>
      <p:pic>
        <p:nvPicPr>
          <p:cNvPr id="6146" name="Picture 2" descr="http://www.dermis.net/bilder/CD005/550px/img002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552472"/>
            <a:ext cx="3682752" cy="2621418"/>
          </a:xfr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5921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539552" y="1600200"/>
            <a:ext cx="4032448" cy="4114800"/>
          </a:xfrm>
        </p:spPr>
        <p:txBody>
          <a:bodyPr/>
          <a:lstStyle/>
          <a:p>
            <a:pPr algn="l"/>
            <a:r>
              <a:rPr lang="nb-NO" u="sng" dirty="0" smtClean="0"/>
              <a:t>Guttate:</a:t>
            </a:r>
          </a:p>
          <a:p>
            <a:pPr algn="l"/>
            <a:r>
              <a:rPr lang="nb-NO" dirty="0" smtClean="0"/>
              <a:t> Drop like, “en</a:t>
            </a:r>
            <a:r>
              <a:rPr lang="ar-SA" dirty="0" smtClean="0"/>
              <a:t> </a:t>
            </a:r>
            <a:r>
              <a:rPr lang="nb-NO" dirty="0" smtClean="0"/>
              <a:t>gouttes”</a:t>
            </a:r>
            <a:endParaRPr lang="ar-SA" dirty="0" smtClean="0"/>
          </a:p>
          <a:p>
            <a:pPr algn="l"/>
            <a:endParaRPr lang="ar-SA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              Descriptive Terms</a:t>
            </a:r>
            <a:endParaRPr lang="ar-SA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28800"/>
            <a:ext cx="4104456" cy="45365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0696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algn="l"/>
            <a:r>
              <a:rPr lang="en-US" u="sng" dirty="0" err="1" smtClean="0"/>
              <a:t>Targetoid</a:t>
            </a:r>
            <a:r>
              <a:rPr lang="en-US" u="sng" dirty="0" smtClean="0"/>
              <a:t>: </a:t>
            </a:r>
          </a:p>
          <a:p>
            <a:pPr algn="l"/>
            <a:r>
              <a:rPr lang="en-US" dirty="0" smtClean="0"/>
              <a:t>Round lesions with concentric  border and a dark center. </a:t>
            </a:r>
          </a:p>
          <a:p>
            <a:pPr algn="l"/>
            <a:r>
              <a:rPr lang="en-US" dirty="0" smtClean="0"/>
              <a:t> Iris like. </a:t>
            </a:r>
          </a:p>
          <a:p>
            <a:pPr algn="l"/>
            <a:endParaRPr lang="ar-SA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            Descriptive Terms</a:t>
            </a:r>
            <a:endParaRPr lang="ar-SA" dirty="0"/>
          </a:p>
        </p:txBody>
      </p:sp>
      <p:pic>
        <p:nvPicPr>
          <p:cNvPr id="2050" name="Picture 2" descr="http://classconnection.s3.amazonaws.com/1459/flashcards/684041/jpg/targetoi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28800"/>
            <a:ext cx="4248472" cy="4608512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80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              Descriptive Terms</a:t>
            </a:r>
            <a:endParaRPr lang="ar-S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algn="l"/>
            <a:r>
              <a:rPr lang="en-US" u="sng" dirty="0" err="1" smtClean="0"/>
              <a:t>Umbilication</a:t>
            </a:r>
            <a:r>
              <a:rPr lang="en-US" dirty="0" smtClean="0"/>
              <a:t>:</a:t>
            </a:r>
          </a:p>
          <a:p>
            <a:pPr algn="l"/>
            <a:r>
              <a:rPr lang="en-US" dirty="0" smtClean="0"/>
              <a:t> Round depression in the center.</a:t>
            </a:r>
            <a:endParaRPr lang="ar-SA" dirty="0"/>
          </a:p>
        </p:txBody>
      </p:sp>
      <p:pic>
        <p:nvPicPr>
          <p:cNvPr id="4110" name="Picture 14" descr="http://www.skin212.com/molluscum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752566"/>
            <a:ext cx="4038600" cy="2221230"/>
          </a:xfrm>
          <a:ln w="28575">
            <a:solidFill>
              <a:schemeClr val="tx1"/>
            </a:solidFill>
          </a:ln>
        </p:spPr>
      </p:pic>
      <p:sp>
        <p:nvSpPr>
          <p:cNvPr id="6" name="AutoShape 4" descr="data:image/jpeg;base64,/9j/4AAQSkZJRgABAQAAAQABAAD/2wCEAAkGBxQTEhQUExQWFRUXFxcYGBgYGBoYGBoZGBkcGBoaGhsYHCggHh0lGxgcITEiJSkrLi4uGh8zODMsNygtLisBCgoKDg0OGhAQGiwcHBwsLCwsLCwsLCwsLCwsLCwsLCwsLCwsLCwsLCwsLCwsLCwsLCwsLCwsLCwsLDc3NzcsK//AABEIAKYBLwMBIgACEQEDEQH/xAAbAAACAwEBAQAAAAAAAAAAAAACAwABBAUGB//EADMQAAECAwYFBQADAQABBQAAAAEAEQIhMQNBUWFx8IGRobHBBBLR4fEFEyIyUgZCYnKC/8QAGQEBAQEBAQEAAAAAAAAAAAAAAQACAwQF/8QAHhEBAQEBAQEAAwEBAAAAAAAAAAERAiExEkFhA1H/2gAMAwEAAhEDEQA/AG/1o4YMk4TUiC+S+2ze1O9m/wBRiGeKNlKwmGxRe3ROEKr2J0YR7HaXBSGyT2RsrUz/ANe/lB/WnxQtdsKvbdNlacKEGBV+2U04QaKxD5cI0YRkwVRQp3ty3VCRkpERQoBCN/k1ptBJ8Ndulc8M+Sl9KMGuRQRQCSe2KgG2HV0yplNm8hNCYJbx+1oiD7zVRw/M+8706MY4oGmgNlI5rbHZ7ZKMNytLHFZ73RLigbTeC22g5rPFDl0NyUyxhLihEtzTbWE6IBCRW690afx8KhgnSu2R+3ju/JHDBKng7+UZh32TrNjILMVzaaA2Y+HWkwCVEJhkcs+ydGMRgm54IRZZzq1GWn2vw34QNLfFOrGaKzek35ukmAc98Fthh9swfpsUo2YYzx4plDEYKpMUK2+yj3CSXaWRPAS53ZLUoZoYZOrHFNs7N77nCGKFwEp9Q/rqyEQZXrTaGW+aCET+F5XcBhu26ZCmQw08ovaAN7KkT7QxS4rQBNtjkuB6/wBRECbkqeu5DGCNsiYb0XnP47+QPuYr01mXAnpzQrMpbHBBEWwTfaUZhF+EsKS4JREOqZ7PwV4q/aeXOSuCJw+n7NTNKiIFdugiLhPigxD5EKjCJ/qCz+3Pv8IYoXx4VWgi+W99EuRDg1D9ZEOduVEmKz78PrRUIKduZTWmaFATN6pBccPFUbP9l4TTDxQkX0cb7qZKjDHIfVEsgb3RObQBp9Eoi5OkmKDDd7BJjs+OSfbWpAn30WK09YH87vVqktWYB91ZLNnjxTIIhUU3REOFcOifo+EGEjRkJG/pPMEr95uhELB7iJcCpUiPeeqXE3a6idFD37KhDMdZdRmkFGBm26COCVPs/K1/1nL6SzdioMRguyKT7JE4rdawXzeZ/UiIPx4p1ER2RE5b6JJglgtsdlQSY0ShZsWaadDCAJEvJEbOSbHBPsq6rSfSYmIKghKoQj5dOsg7XBed2FDDRFEPCsA5K2xUsJt4JLm+tsnADSEpuQZu4XWDTl8j5QRWX4qVPN+m/jD73bgu9ZwME3+kXdkI0bOm/tRvqhPcuqIMXG/pX53NMEVcdLxhxSCooTqpZje9EyGBvj4OCKJyb3z+blAow3V3jghtAdtX4y7o/cd8a7vQQF9mWbIGBInT8So4N0n8rTFB56SS/wCuU/vrI4KLIQJ4csuHhSLKQJ4C7nmmxwa4yw0xSLOGcuTy0ynRTWKjvkDwq+CIhqfIM690cDXTrSWh+UtuGQ32wSwqEfOfBCYeWTNvLumkQ3TwlPS/FA87nv3jkpM59KInfAlwzkDXkuL6/wBKau4u+SvQmIHpSr+Z3LHbWbvvNW+N89Y5fogQJ8BitcMHbpcDmm/0v36/OOKkNGPDtPCWCoz1dLAz+2mh9spXT0dPJr1S/c09la1kkwDTCW5fCjHp3qyYYK4b3xRe12v0llz+FCkCDyhMBu3i60ezFqb8oIod5ZpZZ7SzI+EmJhP56rVHDwlT4SDEOGF36osxeexwQRWRZ8fCaaXP8Cm5qhnSt+Et5KTNFBMZ3cVUQn5WgzHHRAIMOiU+hG9sJumQQ7+XUggxAL7eV6bBDdPTNcnWqhhL3cVcI4lXTLgqMM5ghquoghhnIozINpuSk6kHjnP7TAQ2eOt+FCpUowZS8b7pdrCAHNBscapnrLb2wnEO14LkLg+rcmZcs7YTn2eSTzNdOG2hJYTrJxddO9NgIMxg0vObXLzFtARSUnFdfI64Lpfw/rDFKIzDchQo1rrjJrrgaY9FYF/kImxOmH0i9mMubdkuVDFA0pX8uGcuCATLm4ChnldhzTtOW9OqGIDFQJHCnSeHhSOB/npvVM9nBjruY7q2uwzx+2HdRZorMly12DyoTwcTqFmjgM+4lzb5XQihmJVMmvluWZSrSDX9YMwmhRz50vB5/aGKOWTsDc+WB0Qeo9QR/wAgHoPtc+P13sH/ACJtfLlir43OddAxtMXY7mskXqYf/Icw6T6m1MQrJgcBMd5sufbgGIyANzcGOcpppnDvC3ehqGOlZ91ZIJfFpZLzFj6uKziN4emi9B6a2EUIOt/iqWO+PxERvBVaCc/vBtflNELnZbZ7oSOlcf1DBMQbeaWYW50RxEb7+UvPZUVCQuxduhRezXOqsdsdXnxRQXb77otChFnvyqigw6dloIrtr5d0JssRsfqtZc23jYd1yfVW5uM8F3vU+m9wiYGU/Hdef9XZsCCLj/rG+fLKqXbiQuD1pB9sQYvVbYYnXF9VnVdP+LiJhFb6pxjrnG2OEdvpBFDv5ToKNPf0htLMhihzfQxDhUyb8HFQDendE2D3fPhF7SZG67vRYdihEaVpvJCYyS99Jpws3OZpxkgjhYcpHhKmSsMQGiuzGOe9FUMIaj63feYVs19zz+cVIn18AIAJkC+8ftcz/wBQWcX9kUUIeCIgwkAPo1bn4rs2swRV/FN5Lk239sIMIPuhqAQ7EdinyzDx91xLeziEBJAAN0nAfzXiVp/9PQH3E3S32TT6OOMzpWnZdn0fohAABgs46ddeYfDdd374+FcQYZ+OW+KuEXNe+l+SuIMMjMY3OHuxklwC9CzjpKe3yQ3+Oqns+qDgeYG5WYeV3l8GaitSxxe8U0Y6KEBnHW7Aisq88UwAHm2bXNdkh+OqsBVdL/OazetcQyyDjdW5rZ/XSUq1lmx05Ml+oheFp9MiKboox57+SsDAYoY3AkHuetaV5Ln+oAigDhiL2wAbz1uXa/kfURRQ+2OEFpCL/wBxFZm/uubbgxSAubCv70V1mu/P9B/F28PtihjBZixFQRMSvDybN7gkWlh7Z1hnmxa+9dH+O9LMCKlL5Z81Lb0jtRpBplyR+9LlS7BbJ148xbWbS3u7guz6ANDDcZP2BxyOaOz/AI+bms3GjD5WqzsaDXkPoKjPfUvgrN57bZRxDhSbiXyEcFnO7tI4v3/VDMg96NhKfwlxZIw7FphKgh03cdVqtIZZ6dH5pQhmTWer7aqDAgbkaplmHlSv18cVIQMt4d1RGP5uaoKKEjefwig6pdS29dGRCnTk731cCTY0Wgd/YQJZh6OCGIXB/lbIRE/5AJ5LtE/e+ZdZrUPnin9GXHlIvSxRHg9F0/S2Htpdf2K1Wlix57CuGFiCz8bq/KtPXWqhA7cu4Vww3cmwbLc0R3vRXc+ddQpze/hYfqr3b+FIxXfNGAZk/HFYdgGG4t4UOQnuqu9tjRte6oRA1nV9hSSygYyma5GXZX7H11Uk/H5nnwVxPQajZy7oQIi29N8CrIy3WXypCNBPbX3TVkkzkJPjgDr9cU6gQwh3bgMrwVIIf37TAHDvSvGRzxVcyDjWWdMOago2ZGtOvgqv2/BpckUZk2OXEV+lcQv241opAMNGatNSwfJDEJt0lcaIoRe1fMmOfSQViE3CQM8RN9vJSDBk1D0v4cVCAz7z8bmmYNKb8RIFuIWb1NsIB/q6TYyw+cFq0SBjiIyndiN9VQaQNNt3G5Lk+p/lCf8AkXXn66Jdh/KB/aZF5GoncQ+M5dFjcdJxcdf2uA4pza/iLsGZZ/6A9Ln6ODw+E2xtXD3y7sXzzZHaRMMxIY07NI4c0ssENkBuW9zZVFZ3YcKSGdWTogCfydfzqiis93lg44h7lLWc2batI/m2Vf1M5be2WiCHPnx3xwVwwvqe+3TGCP6+B1zkyzRlst3dFuiGNfmr5X5LPGPtSZ4x8H6bjyQMWcYz1Lzo91cQnew/Xnr1QRSOTzF9ajdUEqEEMwpMG/HuEMRcvjkKovURMDIYuX92w1y5Vr6uIFi4bwlqca3RRTDbnMDMOigidiMtUiyjJJo4a8EEOz6THTVNBbIX5Ed1aLMNgO78FUcmkh34UB+1pihigFJS+95JRYXPfvRMtLxrvOiEQ/mIUyXZWTkAEByISbg+OF/JDFDMtMZjx4TogZkzd31QmF9f3wpPe/169j1QwWct33fSf7RxaWwoYMxuSy6EmC6WxyvQtN686EVkmWkEp/FCqBHLq2KGv0oxFp69FIva2BlewrlmhjDmmNK/ioxkaz4nI78qWFiMdK5oXerDVsZ7zSrYO+U7qX3vJ+6XZWmRGPyMWbs9EfWs8bBFKtNOw0HBF7S2e55h0NmXureAWnkmEUwk++PZLKRUY6dafD5q/bL7q0ubFuSL3EgTxfvwp3RCQxBekqNnm/BLNDaQERXZcXrybkhMIu6lEA2667mpaNJ+LC6mjgS4KQI4aioIwah5Pu9cv1FmYo4nMrOAxB6Sn2c811xRxPy2W+q59va/1xe6sMQaKT1uPJMzTN/Tz1rGAZ50kGnKYkb+IXP9VCJNMT4TMjnLoF1/V+nsXeGL/EmhmNQRrnNcv1UPuj/yABISBnfTd6xZn16uf47P8Vae6CEmdx3u5dMZNjcOOnhYv4/0zQgXs2dbuG71sE5BmnS6V76nrgtTx5+vvgBDjd4lfUT2yq2v7VFaTTbp4YUnjhPV1BCCTMz73b2JgqKGbyestLrjOqs0IwLZVlwRsBjN+8/zJBaEB2uk93G/RAoIjW7wf1LtBya7h0ToiGPTHQpeRo9x4OkERmTS84pXqRLLxezYVWxnkXw4H7LrPaQhsz3+w3FGNRx/5CEtKbfN/Qvm65ljAS4P/LTJpDeznFd63BkTMBnvkPp+yxf0f6iuYOJ5jG9iSmO3PXjJ6Qlpu4LEZXjhLmugYc9t1Q2FmwHGV1AL8fAWn+sNgA4VIx3SCZbw3NLjtjUb33TxCTTANfl5WeKzI0L3O0wdblMyQQidi1avt95qyOOfMsczPZRQDRt/LzUMMuHUfvZMYoYSLyw23JFAHJcagY3qRw1aeF1ZUxRWZMmAdmLzzfstMveEtr94om5jvvugPj8oihizWHQMQlO7zvogJF/6MPvVNtI5TIcb3wSLM473VRnxB8/Qe/6SyK6m/Ws9Cmexzl9V8oYSL9LpXS3gokR2RZwHDzaswROcv1IgsmZiXNS1MD3BxHFbI9f1vPSSoWYeY+9Rn1cKO+KssZXtVsW5m9GQ73Unka6i9WYZ04OHyniAyqCItr2yUykIafN9crpCSMRz1d8nIvGBbooLvx3f8VAfnxjQiahUHHCK8U3yRmoo0uHHdFILmvcTmBlnXqEFCQbjOfE8iOykInrcZHcuCz+psXd73zBvpuq0+KP3QRX7Y0fD91VmmXHAt/4u8YFX6b+PENDMfkiuuYPyVQ3WZCV/Xq8tNd4qya3+dpUAadHLyl7byAMOzJkFmw6/GiL23T+3lfuauGBpcOAH10WnMEMDiuks6bzVHAgbuYSeVM08QyJab9wX3qlswvfGjMzGWqAzRWoE3By6T3eFhtvVAFvc55jH5TfVWRicf+IuajHSXNci3hh95hH+mhiE6P7ZHQHS5DrOXUhtwXZrpg404afSdMtmD0r3Dryv8f6giNrjIBekgL0pLlOfRErP+nP4tFoJYVHWhwbNKiNOGmJB+EcUX+dXf56bdAA5rk91GB0SwRGAHnMUN2bd1k/ono0uNONy3ewtP/xlmxYDIjwgIOBlngT8qOs5gDZTnyIfSY4oRE02+pZ3XLQb655Fpc/HIDdyOM33knFpPteXDJwKnlwfJBEHmX84l00wT1HjJSEUk7v9BWAqKGfcjqhhhnPryKcRfc/RVAbmc7BdIpcULjn2kOiqAPmcGmSR/wDHQ0/G9ZiYy3VCAxfDDTJTL28DzuI00rghghqLmk+7kcJlj2pdmoYXpK+iMdNLAxoZVvu7oiHubLMcFC2uN6hEj32VIv278sjiFzTA48VDNmy530uqqMOPfd83ViSGg5ueoPAs6GvLFuow8nBSgc6PQZjPfDier9VHHQ+2H/TEViEJmdBKexetSa7AtHYY9eW5qWWjfOuvBeZi9XaQTERiEwQZz48Jrteh9V74XervXiNMq00RutdcZHRhFM+jlmneqhJrQiWm/lLLPhNmwe/l2RwxTlcbr69VOZhoZudt2S4r2v4z8yPJF7vpsm+dtJcR7+dyVUkMTzl9MMlBnmS/CdVVpFNzJ58w8lYPXs9dWfqqJVob3uHfuOyG41F/44HLup76i8fc+DIoZ6PyYTng80on2PIs7SNDnxqrLTa5rs6tc96Nwx0l/wDa/mR2SY5Ezfjje27kgcUc3nlOjP1HlA0zcHEg9wOuSGEczrUSpxpmERjbD6mGlz5LJZPVyERDTAuxlI1wLhpriep9RfX4/TR/rv20ThjMNxH0/crh+r9E+WqbXTi/9cj0tmTaYM58Fs5r0lkQGDbIDeVis/SgYC7m5fo3FaoRjdI369ETxf6WdU6ESbGTnn2VxgT3L9bqkEkbrJvpXFGeVDuhTHPBRUdmqO2+KEWjO2dcPBDuDiqMZDuBN+ou8bKGJiDJnfxLgVQVbyJ2buyWfM88DPgias9fKowsXlIjpXskAeu+Kntq1ZF+vUKRRNkZv5Z1UO8326kXTfjAqQiZYP8AF29Eft0wc6+DLRDEBeKYYz+lLVRdb7nDqhcWx3vAojMtJBDXrsnVTL3JOMg4ypLmgigMi768fhDZh8M3v55eE4FiMd8/1H1v4WLvFXy5NyVRRTkK9qyyTInGMy3EdqPzQmdedwevVk4pUiLTm+595HRBEOdeV8jgo8tvR7q/iH/nXz9zRTAepiPtiF7HYOtVxfU+ptIYbIQt7YJwEB2NSCf+g86EVXbjL0un+8Lu65XqvRzMUBPxNFrpzn7YP5UQwEhqscGJEwcW8Bk7+FcAh2mebS+K3LPa+hjiiBicDvvdV1PSWAhEhpLHfRZ3brdyc46NmCevYylqRJMJYgyH1dlik+1sPaR8H74I3vd3/HW3CiveVdzAvnwVCYoSBLSeN6oxDTcuRdMvMP8AyTqDLDVQLLkUDOSNb/KUaTofljxxTYhIMNifJhcpHBnfsyUS3kGExU9AeaEPjlR5YcG5JtrCznEZE7ZIihx04sWP2qgUJx54Oz15ckBE85i68TCNxe7ENLl9fKTE1+Hh/wASkEV9acfqaK0iwaenDSYHNABOePzzTIQ8+N3tnLgEZq0i0DT+3mOSRGGkatLSrc1pjM2F7caDmltW6Q8HrVWLWcwMQWqXnx50SzNsCQJD5vv4rQYpzwZn6NzSCHBM5lufd26KISOIrXiz55ZpdrHxzcT+2uN6Ilr2PbMmoF+k1yPW+oZ8bxeHZjwMktSa3Q2oamjaznfOiKCMMeDG68donWSK1IaGKsogcT7Q/MgHqmWMdWpfzB4T84oxWHAynt99AjiBpTf310S7OJxPR8wPsFNgipO6ul/R0uYIw7tf+DhM9FUYLY3PmC3JkwEylcxFct4IYjI3h36OoKgDkiRBmDhI7IyQ55da85NyUdjI8RgdlVHiMG5hz8pBZk9/3sKjhfuvVHFN8HNcx9DklxFg+8GUntw2DOzZU+Qh9+siqUWa6LhjfiByYEPz7ooKOeLKKJGgto674rLFHOXLV1aizWohLUqgiJ7dVFEUqihrTHfJSGOgvu7qKKQ4opX7+1ZdtPIUUVWQCOZ58iUyG0oDQE05FRRMRjvWoFevlDBE77v+SookLBdxOTnsShtLKbXk1uxUUUge3s/BqPw6obbPDyD2KiioioYwHBv7ggzy8o6Frw440UUSibYs2Gx4Kq2Ezk79VFFKExzIBdnAM7wwcLPaRNjwzpvIKKKMY7W1IkK0ymb1x/XxmURneRcxbrNRRTtw1GI/4cl/ZDP/APP5wdNs4+TEcz9KKKosarOhyJPMfRTzB3I5N8qlFRwqyW6jiP10Ag/0wk/ggq1FAqGFxpLsEJk4GHyFFERDhAds26pNpHKmGu2LKKLYf//Z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8" name="AutoShape 8" descr="data:image/jpeg;base64,/9j/4AAQSkZJRgABAQAAAQABAAD/2wCEAAkGBxQTEhQUExQWFRUXFxcYGBgYGBoYGBoZGBkcGBoaGhsYHCggHh0lGxgcITEiJSkrLi4uGh8zODMsNygtLisBCgoKDg0OGhAQGiwcHBwsLCwsLCwsLCwsLCwsLCwsLCwsLCwsLCwsLCwsLCwsLCwsLCwsLCwsLCwsLDc3NzcsK//AABEIAKYBLwMBIgACEQEDEQH/xAAbAAACAwEBAQAAAAAAAAAAAAACAwABBAUGB//EADMQAAECAwYFBQADAQABBQAAAAEAEQIhMQNBUWFx8IGRobHBBBLR4fEFEyIyUgZCYnKC/8QAGQEBAQEBAQEAAAAAAAAAAAAAAQACAwQF/8QAHhEBAQEBAQEAAwEBAAAAAAAAAAERAiExEkFhA1H/2gAMAwEAAhEDEQA/AG/1o4YMk4TUiC+S+2ze1O9m/wBRiGeKNlKwmGxRe3ROEKr2J0YR7HaXBSGyT2RsrUz/ANe/lB/WnxQtdsKvbdNlacKEGBV+2U04QaKxD5cI0YRkwVRQp3ty3VCRkpERQoBCN/k1ptBJ8Ndulc8M+Sl9KMGuRQRQCSe2KgG2HV0yplNm8hNCYJbx+1oiD7zVRw/M+8706MY4oGmgNlI5rbHZ7ZKMNytLHFZ73RLigbTeC22g5rPFDl0NyUyxhLihEtzTbWE6IBCRW690afx8KhgnSu2R+3ju/JHDBKng7+UZh32TrNjILMVzaaA2Y+HWkwCVEJhkcs+ydGMRgm54IRZZzq1GWn2vw34QNLfFOrGaKzek35ukmAc98Fthh9swfpsUo2YYzx4plDEYKpMUK2+yj3CSXaWRPAS53ZLUoZoYZOrHFNs7N77nCGKFwEp9Q/rqyEQZXrTaGW+aCET+F5XcBhu26ZCmQw08ovaAN7KkT7QxS4rQBNtjkuB6/wBRECbkqeu5DGCNsiYb0XnP47+QPuYr01mXAnpzQrMpbHBBEWwTfaUZhF+EsKS4JREOqZ7PwV4q/aeXOSuCJw+n7NTNKiIFdugiLhPigxD5EKjCJ/qCz+3Pv8IYoXx4VWgi+W99EuRDg1D9ZEOduVEmKz78PrRUIKduZTWmaFATN6pBccPFUbP9l4TTDxQkX0cb7qZKjDHIfVEsgb3RObQBp9Eoi5OkmKDDd7BJjs+OSfbWpAn30WK09YH87vVqktWYB91ZLNnjxTIIhUU3REOFcOifo+EGEjRkJG/pPMEr95uhELB7iJcCpUiPeeqXE3a6idFD37KhDMdZdRmkFGBm26COCVPs/K1/1nL6SzdioMRguyKT7JE4rdawXzeZ/UiIPx4p1ER2RE5b6JJglgtsdlQSY0ShZsWaadDCAJEvJEbOSbHBPsq6rSfSYmIKghKoQj5dOsg7XBed2FDDRFEPCsA5K2xUsJt4JLm+tsnADSEpuQZu4XWDTl8j5QRWX4qVPN+m/jD73bgu9ZwME3+kXdkI0bOm/tRvqhPcuqIMXG/pX53NMEVcdLxhxSCooTqpZje9EyGBvj4OCKJyb3z+blAow3V3jghtAdtX4y7o/cd8a7vQQF9mWbIGBInT8So4N0n8rTFB56SS/wCuU/vrI4KLIQJ4csuHhSLKQJ4C7nmmxwa4yw0xSLOGcuTy0ynRTWKjvkDwq+CIhqfIM690cDXTrSWh+UtuGQ32wSwqEfOfBCYeWTNvLumkQ3TwlPS/FA87nv3jkpM59KInfAlwzkDXkuL6/wBKau4u+SvQmIHpSr+Z3LHbWbvvNW+N89Y5fogQJ8BitcMHbpcDmm/0v36/OOKkNGPDtPCWCoz1dLAz+2mh9spXT0dPJr1S/c09la1kkwDTCW5fCjHp3qyYYK4b3xRe12v0llz+FCkCDyhMBu3i60ezFqb8oIod5ZpZZ7SzI+EmJhP56rVHDwlT4SDEOGF36osxeexwQRWRZ8fCaaXP8Cm5qhnSt+Et5KTNFBMZ3cVUQn5WgzHHRAIMOiU+hG9sJumQQ7+XUggxAL7eV6bBDdPTNcnWqhhL3cVcI4lXTLgqMM5ghquoghhnIozINpuSk6kHjnP7TAQ2eOt+FCpUowZS8b7pdrCAHNBscapnrLb2wnEO14LkLg+rcmZcs7YTn2eSTzNdOG2hJYTrJxddO9NgIMxg0vObXLzFtARSUnFdfI64Lpfw/rDFKIzDchQo1rrjJrrgaY9FYF/kImxOmH0i9mMubdkuVDFA0pX8uGcuCATLm4ChnldhzTtOW9OqGIDFQJHCnSeHhSOB/npvVM9nBjruY7q2uwzx+2HdRZorMly12DyoTwcTqFmjgM+4lzb5XQihmJVMmvluWZSrSDX9YMwmhRz50vB5/aGKOWTsDc+WB0Qeo9QR/wAgHoPtc+P13sH/ACJtfLlir43OddAxtMXY7mskXqYf/Icw6T6m1MQrJgcBMd5sufbgGIyANzcGOcpppnDvC3ehqGOlZ91ZIJfFpZLzFj6uKziN4emi9B6a2EUIOt/iqWO+PxERvBVaCc/vBtflNELnZbZ7oSOlcf1DBMQbeaWYW50RxEb7+UvPZUVCQuxduhRezXOqsdsdXnxRQXb77otChFnvyqigw6dloIrtr5d0JssRsfqtZc23jYd1yfVW5uM8F3vU+m9wiYGU/Hdef9XZsCCLj/rG+fLKqXbiQuD1pB9sQYvVbYYnXF9VnVdP+LiJhFb6pxjrnG2OEdvpBFDv5ToKNPf0htLMhihzfQxDhUyb8HFQDendE2D3fPhF7SZG67vRYdihEaVpvJCYyS99Jpws3OZpxkgjhYcpHhKmSsMQGiuzGOe9FUMIaj63feYVs19zz+cVIn18AIAJkC+8ftcz/wBQWcX9kUUIeCIgwkAPo1bn4rs2swRV/FN5Lk239sIMIPuhqAQ7EdinyzDx91xLeziEBJAAN0nAfzXiVp/9PQH3E3S32TT6OOMzpWnZdn0fohAABgs46ddeYfDdd374+FcQYZ+OW+KuEXNe+l+SuIMMjMY3OHuxklwC9CzjpKe3yQ3+Oqns+qDgeYG5WYeV3l8GaitSxxe8U0Y6KEBnHW7Aisq88UwAHm2bXNdkh+OqsBVdL/OazetcQyyDjdW5rZ/XSUq1lmx05Ml+oheFp9MiKboox57+SsDAYoY3AkHuetaV5Ln+oAigDhiL2wAbz1uXa/kfURRQ+2OEFpCL/wBxFZm/uubbgxSAubCv70V1mu/P9B/F28PtihjBZixFQRMSvDybN7gkWlh7Z1hnmxa+9dH+O9LMCKlL5Z81Lb0jtRpBplyR+9LlS7BbJ148xbWbS3u7guz6ANDDcZP2BxyOaOz/AI+bms3GjD5WqzsaDXkPoKjPfUvgrN57bZRxDhSbiXyEcFnO7tI4v3/VDMg96NhKfwlxZIw7FphKgh03cdVqtIZZ6dH5pQhmTWer7aqDAgbkaplmHlSv18cVIQMt4d1RGP5uaoKKEjefwig6pdS29dGRCnTk731cCTY0Wgd/YQJZh6OCGIXB/lbIRE/5AJ5LtE/e+ZdZrUPnin9GXHlIvSxRHg9F0/S2Htpdf2K1Wlix57CuGFiCz8bq/KtPXWqhA7cu4Vww3cmwbLc0R3vRXc+ddQpze/hYfqr3b+FIxXfNGAZk/HFYdgGG4t4UOQnuqu9tjRte6oRA1nV9hSSygYyma5GXZX7H11Uk/H5nnwVxPQajZy7oQIi29N8CrIy3WXypCNBPbX3TVkkzkJPjgDr9cU6gQwh3bgMrwVIIf37TAHDvSvGRzxVcyDjWWdMOago2ZGtOvgqv2/BpckUZk2OXEV+lcQv241opAMNGatNSwfJDEJt0lcaIoRe1fMmOfSQViE3CQM8RN9vJSDBk1D0v4cVCAz7z8bmmYNKb8RIFuIWb1NsIB/q6TYyw+cFq0SBjiIyndiN9VQaQNNt3G5Lk+p/lCf8AkXXn66Jdh/KB/aZF5GoncQ+M5dFjcdJxcdf2uA4pza/iLsGZZ/6A9Ln6ODw+E2xtXD3y7sXzzZHaRMMxIY07NI4c0ssENkBuW9zZVFZ3YcKSGdWTogCfydfzqiis93lg44h7lLWc2batI/m2Vf1M5be2WiCHPnx3xwVwwvqe+3TGCP6+B1zkyzRlst3dFuiGNfmr5X5LPGPtSZ4x8H6bjyQMWcYz1Lzo91cQnew/Xnr1QRSOTzF9ajdUEqEEMwpMG/HuEMRcvjkKovURMDIYuX92w1y5Vr6uIFi4bwlqca3RRTDbnMDMOigidiMtUiyjJJo4a8EEOz6THTVNBbIX5Ed1aLMNgO78FUcmkh34UB+1pihigFJS+95JRYXPfvRMtLxrvOiEQ/mIUyXZWTkAEByISbg+OF/JDFDMtMZjx4TogZkzd31QmF9f3wpPe/169j1QwWct33fSf7RxaWwoYMxuSy6EmC6WxyvQtN686EVkmWkEp/FCqBHLq2KGv0oxFp69FIva2BlewrlmhjDmmNK/ioxkaz4nI78qWFiMdK5oXerDVsZ7zSrYO+U7qX3vJ+6XZWmRGPyMWbs9EfWs8bBFKtNOw0HBF7S2e55h0NmXureAWnkmEUwk++PZLKRUY6dafD5q/bL7q0ubFuSL3EgTxfvwp3RCQxBekqNnm/BLNDaQERXZcXrybkhMIu6lEA2667mpaNJ+LC6mjgS4KQI4aioIwah5Pu9cv1FmYo4nMrOAxB6Sn2c811xRxPy2W+q59va/1xe6sMQaKT1uPJMzTN/Tz1rGAZ50kGnKYkb+IXP9VCJNMT4TMjnLoF1/V+nsXeGL/EmhmNQRrnNcv1UPuj/yABISBnfTd6xZn16uf47P8Vae6CEmdx3u5dMZNjcOOnhYv4/0zQgXs2dbuG71sE5BmnS6V76nrgtTx5+vvgBDjd4lfUT2yq2v7VFaTTbp4YUnjhPV1BCCTMz73b2JgqKGbyestLrjOqs0IwLZVlwRsBjN+8/zJBaEB2uk93G/RAoIjW7wf1LtBya7h0ToiGPTHQpeRo9x4OkERmTS84pXqRLLxezYVWxnkXw4H7LrPaQhsz3+w3FGNRx/5CEtKbfN/Qvm65ljAS4P/LTJpDeznFd63BkTMBnvkPp+yxf0f6iuYOJ5jG9iSmO3PXjJ6Qlpu4LEZXjhLmugYc9t1Q2FmwHGV1AL8fAWn+sNgA4VIx3SCZbw3NLjtjUb33TxCTTANfl5WeKzI0L3O0wdblMyQQidi1avt95qyOOfMsczPZRQDRt/LzUMMuHUfvZMYoYSLyw23JFAHJcagY3qRw1aeF1ZUxRWZMmAdmLzzfstMveEtr94om5jvvugPj8oihizWHQMQlO7zvogJF/6MPvVNtI5TIcb3wSLM473VRnxB8/Qe/6SyK6m/Ws9Cmexzl9V8oYSL9LpXS3gokR2RZwHDzaswROcv1IgsmZiXNS1MD3BxHFbI9f1vPSSoWYeY+9Rn1cKO+KssZXtVsW5m9GQ73Unka6i9WYZ04OHyniAyqCItr2yUykIafN9crpCSMRz1d8nIvGBbooLvx3f8VAfnxjQiahUHHCK8U3yRmoo0uHHdFILmvcTmBlnXqEFCQbjOfE8iOykInrcZHcuCz+psXd73zBvpuq0+KP3QRX7Y0fD91VmmXHAt/4u8YFX6b+PENDMfkiuuYPyVQ3WZCV/Xq8tNd4qya3+dpUAadHLyl7byAMOzJkFmw6/GiL23T+3lfuauGBpcOAH10WnMEMDiuks6bzVHAgbuYSeVM08QyJab9wX3qlswvfGjMzGWqAzRWoE3By6T3eFhtvVAFvc55jH5TfVWRicf+IuajHSXNci3hh95hH+mhiE6P7ZHQHS5DrOXUhtwXZrpg404afSdMtmD0r3Dryv8f6giNrjIBekgL0pLlOfRErP+nP4tFoJYVHWhwbNKiNOGmJB+EcUX+dXf56bdAA5rk91GB0SwRGAHnMUN2bd1k/ono0uNONy3ewtP/xlmxYDIjwgIOBlngT8qOs5gDZTnyIfSY4oRE02+pZ3XLQb655Fpc/HIDdyOM33knFpPteXDJwKnlwfJBEHmX84l00wT1HjJSEUk7v9BWAqKGfcjqhhhnPryKcRfc/RVAbmc7BdIpcULjn2kOiqAPmcGmSR/wDHQ0/G9ZiYy3VCAxfDDTJTL28DzuI00rghghqLmk+7kcJlj2pdmoYXpK+iMdNLAxoZVvu7oiHubLMcFC2uN6hEj32VIv278sjiFzTA48VDNmy530uqqMOPfd83ViSGg5ueoPAs6GvLFuow8nBSgc6PQZjPfDier9VHHQ+2H/TEViEJmdBKexetSa7AtHYY9eW5qWWjfOuvBeZi9XaQTERiEwQZz48Jrteh9V74XervXiNMq00RutdcZHRhFM+jlmneqhJrQiWm/lLLPhNmwe/l2RwxTlcbr69VOZhoZudt2S4r2v4z8yPJF7vpsm+dtJcR7+dyVUkMTzl9MMlBnmS/CdVVpFNzJ58w8lYPXs9dWfqqJVob3uHfuOyG41F/44HLup76i8fc+DIoZ6PyYTng80on2PIs7SNDnxqrLTa5rs6tc96Nwx0l/wDa/mR2SY5Ezfjje27kgcUc3nlOjP1HlA0zcHEg9wOuSGEczrUSpxpmERjbD6mGlz5LJZPVyERDTAuxlI1wLhpriep9RfX4/TR/rv20ThjMNxH0/crh+r9E+WqbXTi/9cj0tmTaYM58Fs5r0lkQGDbIDeVis/SgYC7m5fo3FaoRjdI369ETxf6WdU6ESbGTnn2VxgT3L9bqkEkbrJvpXFGeVDuhTHPBRUdmqO2+KEWjO2dcPBDuDiqMZDuBN+ou8bKGJiDJnfxLgVQVbyJ2buyWfM88DPgias9fKowsXlIjpXskAeu+Kntq1ZF+vUKRRNkZv5Z1UO8326kXTfjAqQiZYP8AF29Eft0wc6+DLRDEBeKYYz+lLVRdb7nDqhcWx3vAojMtJBDXrsnVTL3JOMg4ypLmgigMi768fhDZh8M3v55eE4FiMd8/1H1v4WLvFXy5NyVRRTkK9qyyTInGMy3EdqPzQmdedwevVk4pUiLTm+595HRBEOdeV8jgo8tvR7q/iH/nXz9zRTAepiPtiF7HYOtVxfU+ptIYbIQt7YJwEB2NSCf+g86EVXbjL0un+8Lu65XqvRzMUBPxNFrpzn7YP5UQwEhqscGJEwcW8Bk7+FcAh2mebS+K3LPa+hjiiBicDvvdV1PSWAhEhpLHfRZ3brdyc46NmCevYylqRJMJYgyH1dlik+1sPaR8H74I3vd3/HW3CiveVdzAvnwVCYoSBLSeN6oxDTcuRdMvMP8AyTqDLDVQLLkUDOSNb/KUaTofljxxTYhIMNifJhcpHBnfsyUS3kGExU9AeaEPjlR5YcG5JtrCznEZE7ZIihx04sWP2qgUJx54Oz15ckBE85i68TCNxe7ENLl9fKTE1+Hh/wASkEV9acfqaK0iwaenDSYHNABOePzzTIQ8+N3tnLgEZq0i0DT+3mOSRGGkatLSrc1pjM2F7caDmltW6Q8HrVWLWcwMQWqXnx50SzNsCQJD5vv4rQYpzwZn6NzSCHBM5lufd26KISOIrXiz55ZpdrHxzcT+2uN6Ilr2PbMmoF+k1yPW+oZ8bxeHZjwMktSa3Q2oamjaznfOiKCMMeDG68donWSK1IaGKsogcT7Q/MgHqmWMdWpfzB4T84oxWHAynt99AjiBpTf310S7OJxPR8wPsFNgipO6ul/R0uYIw7tf+DhM9FUYLY3PmC3JkwEylcxFct4IYjI3h36OoKgDkiRBmDhI7IyQ55da85NyUdjI8RgdlVHiMG5hz8pBZk9/3sKjhfuvVHFN8HNcx9DklxFg+8GUntw2DOzZU+Qh9+siqUWa6LhjfiByYEPz7ooKOeLKKJGgto674rLFHOXLV1aizWohLUqgiJ7dVFEUqihrTHfJSGOgvu7qKKQ4opX7+1ZdtPIUUVWQCOZ58iUyG0oDQE05FRRMRjvWoFevlDBE77v+SookLBdxOTnsShtLKbXk1uxUUUge3s/BqPw6obbPDyD2KiioioYwHBv7ggzy8o6Frw440UUSibYs2Gx4Kq2Ezk79VFFKExzIBdnAM7wwcLPaRNjwzpvIKKKMY7W1IkK0ymb1x/XxmURneRcxbrNRRTtw1GI/4cl/ZDP/APP5wdNs4+TEcz9KKKosarOhyJPMfRTzB3I5N8qlFRwqyW6jiP10Ag/0wk/ggq1FAqGFxpLsEJk4GHyFFERDhAds26pNpHKmGu2LKKLYf//Z"/>
          <p:cNvSpPr>
            <a:spLocks noChangeAspect="1" noChangeArrowheads="1"/>
          </p:cNvSpPr>
          <p:nvPr/>
        </p:nvSpPr>
        <p:spPr bwMode="auto">
          <a:xfrm>
            <a:off x="9075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10" name="AutoShape 12" descr="data:image/jpeg;base64,/9j/4AAQSkZJRgABAQAAAQABAAD/2wCEAAkGBxQTEhQUExQWFRUXFxcYGBgYGBoYGBoZGBkcGBoaGhsYHCggHh0lGxgcITEiJSkrLi4uGh8zODMsNygtLisBCgoKDg0OGhAQGiwcHBwsLCwsLCwsLCwsLCwsLCwsLCwsLCwsLCwsLCwsLCwsLCwsLCwsLCwsLCwsLDc3NzcsK//AABEIAKYBLwMBIgACEQEDEQH/xAAbAAACAwEBAQAAAAAAAAAAAAACAwABBAUGB//EADMQAAECAwYFBQADAQABBQAAAAEAEQIhMQNBUWFx8IGRobHBBBLR4fEFEyIyUgZCYnKC/8QAGQEBAQEBAQEAAAAAAAAAAAAAAQACAwQF/8QAHhEBAQEBAQEAAwEBAAAAAAAAAAERAiExEkFhA1H/2gAMAwEAAhEDEQA/AG/1o4YMk4TUiC+S+2ze1O9m/wBRiGeKNlKwmGxRe3ROEKr2J0YR7HaXBSGyT2RsrUz/ANe/lB/WnxQtdsKvbdNlacKEGBV+2U04QaKxD5cI0YRkwVRQp3ty3VCRkpERQoBCN/k1ptBJ8Ndulc8M+Sl9KMGuRQRQCSe2KgG2HV0yplNm8hNCYJbx+1oiD7zVRw/M+8706MY4oGmgNlI5rbHZ7ZKMNytLHFZ73RLigbTeC22g5rPFDl0NyUyxhLihEtzTbWE6IBCRW690afx8KhgnSu2R+3ju/JHDBKng7+UZh32TrNjILMVzaaA2Y+HWkwCVEJhkcs+ydGMRgm54IRZZzq1GWn2vw34QNLfFOrGaKzek35ukmAc98Fthh9swfpsUo2YYzx4plDEYKpMUK2+yj3CSXaWRPAS53ZLUoZoYZOrHFNs7N77nCGKFwEp9Q/rqyEQZXrTaGW+aCET+F5XcBhu26ZCmQw08ovaAN7KkT7QxS4rQBNtjkuB6/wBRECbkqeu5DGCNsiYb0XnP47+QPuYr01mXAnpzQrMpbHBBEWwTfaUZhF+EsKS4JREOqZ7PwV4q/aeXOSuCJw+n7NTNKiIFdugiLhPigxD5EKjCJ/qCz+3Pv8IYoXx4VWgi+W99EuRDg1D9ZEOduVEmKz78PrRUIKduZTWmaFATN6pBccPFUbP9l4TTDxQkX0cb7qZKjDHIfVEsgb3RObQBp9Eoi5OkmKDDd7BJjs+OSfbWpAn30WK09YH87vVqktWYB91ZLNnjxTIIhUU3REOFcOifo+EGEjRkJG/pPMEr95uhELB7iJcCpUiPeeqXE3a6idFD37KhDMdZdRmkFGBm26COCVPs/K1/1nL6SzdioMRguyKT7JE4rdawXzeZ/UiIPx4p1ER2RE5b6JJglgtsdlQSY0ShZsWaadDCAJEvJEbOSbHBPsq6rSfSYmIKghKoQj5dOsg7XBed2FDDRFEPCsA5K2xUsJt4JLm+tsnADSEpuQZu4XWDTl8j5QRWX4qVPN+m/jD73bgu9ZwME3+kXdkI0bOm/tRvqhPcuqIMXG/pX53NMEVcdLxhxSCooTqpZje9EyGBvj4OCKJyb3z+blAow3V3jghtAdtX4y7o/cd8a7vQQF9mWbIGBInT8So4N0n8rTFB56SS/wCuU/vrI4KLIQJ4csuHhSLKQJ4C7nmmxwa4yw0xSLOGcuTy0ynRTWKjvkDwq+CIhqfIM690cDXTrSWh+UtuGQ32wSwqEfOfBCYeWTNvLumkQ3TwlPS/FA87nv3jkpM59KInfAlwzkDXkuL6/wBKau4u+SvQmIHpSr+Z3LHbWbvvNW+N89Y5fogQJ8BitcMHbpcDmm/0v36/OOKkNGPDtPCWCoz1dLAz+2mh9spXT0dPJr1S/c09la1kkwDTCW5fCjHp3qyYYK4b3xRe12v0llz+FCkCDyhMBu3i60ezFqb8oIod5ZpZZ7SzI+EmJhP56rVHDwlT4SDEOGF36osxeexwQRWRZ8fCaaXP8Cm5qhnSt+Et5KTNFBMZ3cVUQn5WgzHHRAIMOiU+hG9sJumQQ7+XUggxAL7eV6bBDdPTNcnWqhhL3cVcI4lXTLgqMM5ghquoghhnIozINpuSk6kHjnP7TAQ2eOt+FCpUowZS8b7pdrCAHNBscapnrLb2wnEO14LkLg+rcmZcs7YTn2eSTzNdOG2hJYTrJxddO9NgIMxg0vObXLzFtARSUnFdfI64Lpfw/rDFKIzDchQo1rrjJrrgaY9FYF/kImxOmH0i9mMubdkuVDFA0pX8uGcuCATLm4ChnldhzTtOW9OqGIDFQJHCnSeHhSOB/npvVM9nBjruY7q2uwzx+2HdRZorMly12DyoTwcTqFmjgM+4lzb5XQihmJVMmvluWZSrSDX9YMwmhRz50vB5/aGKOWTsDc+WB0Qeo9QR/wAgHoPtc+P13sH/ACJtfLlir43OddAxtMXY7mskXqYf/Icw6T6m1MQrJgcBMd5sufbgGIyANzcGOcpppnDvC3ehqGOlZ91ZIJfFpZLzFj6uKziN4emi9B6a2EUIOt/iqWO+PxERvBVaCc/vBtflNELnZbZ7oSOlcf1DBMQbeaWYW50RxEb7+UvPZUVCQuxduhRezXOqsdsdXnxRQXb77otChFnvyqigw6dloIrtr5d0JssRsfqtZc23jYd1yfVW5uM8F3vU+m9wiYGU/Hdef9XZsCCLj/rG+fLKqXbiQuD1pB9sQYvVbYYnXF9VnVdP+LiJhFb6pxjrnG2OEdvpBFDv5ToKNPf0htLMhihzfQxDhUyb8HFQDendE2D3fPhF7SZG67vRYdihEaVpvJCYyS99Jpws3OZpxkgjhYcpHhKmSsMQGiuzGOe9FUMIaj63feYVs19zz+cVIn18AIAJkC+8ftcz/wBQWcX9kUUIeCIgwkAPo1bn4rs2swRV/FN5Lk239sIMIPuhqAQ7EdinyzDx91xLeziEBJAAN0nAfzXiVp/9PQH3E3S32TT6OOMzpWnZdn0fohAABgs46ddeYfDdd374+FcQYZ+OW+KuEXNe+l+SuIMMjMY3OHuxklwC9CzjpKe3yQ3+Oqns+qDgeYG5WYeV3l8GaitSxxe8U0Y6KEBnHW7Aisq88UwAHm2bXNdkh+OqsBVdL/OazetcQyyDjdW5rZ/XSUq1lmx05Ml+oheFp9MiKboox57+SsDAYoY3AkHuetaV5Ln+oAigDhiL2wAbz1uXa/kfURRQ+2OEFpCL/wBxFZm/uubbgxSAubCv70V1mu/P9B/F28PtihjBZixFQRMSvDybN7gkWlh7Z1hnmxa+9dH+O9LMCKlL5Z81Lb0jtRpBplyR+9LlS7BbJ148xbWbS3u7guz6ANDDcZP2BxyOaOz/AI+bms3GjD5WqzsaDXkPoKjPfUvgrN57bZRxDhSbiXyEcFnO7tI4v3/VDMg96NhKfwlxZIw7FphKgh03cdVqtIZZ6dH5pQhmTWer7aqDAgbkaplmHlSv18cVIQMt4d1RGP5uaoKKEjefwig6pdS29dGRCnTk731cCTY0Wgd/YQJZh6OCGIXB/lbIRE/5AJ5LtE/e+ZdZrUPnin9GXHlIvSxRHg9F0/S2Htpdf2K1Wlix57CuGFiCz8bq/KtPXWqhA7cu4Vww3cmwbLc0R3vRXc+ddQpze/hYfqr3b+FIxXfNGAZk/HFYdgGG4t4UOQnuqu9tjRte6oRA1nV9hSSygYyma5GXZX7H11Uk/H5nnwVxPQajZy7oQIi29N8CrIy3WXypCNBPbX3TVkkzkJPjgDr9cU6gQwh3bgMrwVIIf37TAHDvSvGRzxVcyDjWWdMOago2ZGtOvgqv2/BpckUZk2OXEV+lcQv241opAMNGatNSwfJDEJt0lcaIoRe1fMmOfSQViE3CQM8RN9vJSDBk1D0v4cVCAz7z8bmmYNKb8RIFuIWb1NsIB/q6TYyw+cFq0SBjiIyndiN9VQaQNNt3G5Lk+p/lCf8AkXXn66Jdh/KB/aZF5GoncQ+M5dFjcdJxcdf2uA4pza/iLsGZZ/6A9Ln6ODw+E2xtXD3y7sXzzZHaRMMxIY07NI4c0ssENkBuW9zZVFZ3YcKSGdWTogCfydfzqiis93lg44h7lLWc2batI/m2Vf1M5be2WiCHPnx3xwVwwvqe+3TGCP6+B1zkyzRlst3dFuiGNfmr5X5LPGPtSZ4x8H6bjyQMWcYz1Lzo91cQnew/Xnr1QRSOTzF9ajdUEqEEMwpMG/HuEMRcvjkKovURMDIYuX92w1y5Vr6uIFi4bwlqca3RRTDbnMDMOigidiMtUiyjJJo4a8EEOz6THTVNBbIX5Ed1aLMNgO78FUcmkh34UB+1pihigFJS+95JRYXPfvRMtLxrvOiEQ/mIUyXZWTkAEByISbg+OF/JDFDMtMZjx4TogZkzd31QmF9f3wpPe/169j1QwWct33fSf7RxaWwoYMxuSy6EmC6WxyvQtN686EVkmWkEp/FCqBHLq2KGv0oxFp69FIva2BlewrlmhjDmmNK/ioxkaz4nI78qWFiMdK5oXerDVsZ7zSrYO+U7qX3vJ+6XZWmRGPyMWbs9EfWs8bBFKtNOw0HBF7S2e55h0NmXureAWnkmEUwk++PZLKRUY6dafD5q/bL7q0ubFuSL3EgTxfvwp3RCQxBekqNnm/BLNDaQERXZcXrybkhMIu6lEA2667mpaNJ+LC6mjgS4KQI4aioIwah5Pu9cv1FmYo4nMrOAxB6Sn2c811xRxPy2W+q59va/1xe6sMQaKT1uPJMzTN/Tz1rGAZ50kGnKYkb+IXP9VCJNMT4TMjnLoF1/V+nsXeGL/EmhmNQRrnNcv1UPuj/yABISBnfTd6xZn16uf47P8Vae6CEmdx3u5dMZNjcOOnhYv4/0zQgXs2dbuG71sE5BmnS6V76nrgtTx5+vvgBDjd4lfUT2yq2v7VFaTTbp4YUnjhPV1BCCTMz73b2JgqKGbyestLrjOqs0IwLZVlwRsBjN+8/zJBaEB2uk93G/RAoIjW7wf1LtBya7h0ToiGPTHQpeRo9x4OkERmTS84pXqRLLxezYVWxnkXw4H7LrPaQhsz3+w3FGNRx/5CEtKbfN/Qvm65ljAS4P/LTJpDeznFd63BkTMBnvkPp+yxf0f6iuYOJ5jG9iSmO3PXjJ6Qlpu4LEZXjhLmugYc9t1Q2FmwHGV1AL8fAWn+sNgA4VIx3SCZbw3NLjtjUb33TxCTTANfl5WeKzI0L3O0wdblMyQQidi1avt95qyOOfMsczPZRQDRt/LzUMMuHUfvZMYoYSLyw23JFAHJcagY3qRw1aeF1ZUxRWZMmAdmLzzfstMveEtr94om5jvvugPj8oihizWHQMQlO7zvogJF/6MPvVNtI5TIcb3wSLM473VRnxB8/Qe/6SyK6m/Ws9Cmexzl9V8oYSL9LpXS3gokR2RZwHDzaswROcv1IgsmZiXNS1MD3BxHFbI9f1vPSSoWYeY+9Rn1cKO+KssZXtVsW5m9GQ73Unka6i9WYZ04OHyniAyqCItr2yUykIafN9crpCSMRz1d8nIvGBbooLvx3f8VAfnxjQiahUHHCK8U3yRmoo0uHHdFILmvcTmBlnXqEFCQbjOfE8iOykInrcZHcuCz+psXd73zBvpuq0+KP3QRX7Y0fD91VmmXHAt/4u8YFX6b+PENDMfkiuuYPyVQ3WZCV/Xq8tNd4qya3+dpUAadHLyl7byAMOzJkFmw6/GiL23T+3lfuauGBpcOAH10WnMEMDiuks6bzVHAgbuYSeVM08QyJab9wX3qlswvfGjMzGWqAzRWoE3By6T3eFhtvVAFvc55jH5TfVWRicf+IuajHSXNci3hh95hH+mhiE6P7ZHQHS5DrOXUhtwXZrpg404afSdMtmD0r3Dryv8f6giNrjIBekgL0pLlOfRErP+nP4tFoJYVHWhwbNKiNOGmJB+EcUX+dXf56bdAA5rk91GB0SwRGAHnMUN2bd1k/ono0uNONy3ewtP/xlmxYDIjwgIOBlngT8qOs5gDZTnyIfSY4oRE02+pZ3XLQb655Fpc/HIDdyOM33knFpPteXDJwKnlwfJBEHmX84l00wT1HjJSEUk7v9BWAqKGfcjqhhhnPryKcRfc/RVAbmc7BdIpcULjn2kOiqAPmcGmSR/wDHQ0/G9ZiYy3VCAxfDDTJTL28DzuI00rghghqLmk+7kcJlj2pdmoYXpK+iMdNLAxoZVvu7oiHubLMcFC2uN6hEj32VIv278sjiFzTA48VDNmy530uqqMOPfd83ViSGg5ueoPAs6GvLFuow8nBSgc6PQZjPfDier9VHHQ+2H/TEViEJmdBKexetSa7AtHYY9eW5qWWjfOuvBeZi9XaQTERiEwQZz48Jrteh9V74XervXiNMq00RutdcZHRhFM+jlmneqhJrQiWm/lLLPhNmwe/l2RwxTlcbr69VOZhoZudt2S4r2v4z8yPJF7vpsm+dtJcR7+dyVUkMTzl9MMlBnmS/CdVVpFNzJ58w8lYPXs9dWfqqJVob3uHfuOyG41F/44HLup76i8fc+DIoZ6PyYTng80on2PIs7SNDnxqrLTa5rs6tc96Nwx0l/wDa/mR2SY5Ezfjje27kgcUc3nlOjP1HlA0zcHEg9wOuSGEczrUSpxpmERjbD6mGlz5LJZPVyERDTAuxlI1wLhpriep9RfX4/TR/rv20ThjMNxH0/crh+r9E+WqbXTi/9cj0tmTaYM58Fs5r0lkQGDbIDeVis/SgYC7m5fo3FaoRjdI369ETxf6WdU6ESbGTnn2VxgT3L9bqkEkbrJvpXFGeVDuhTHPBRUdmqO2+KEWjO2dcPBDuDiqMZDuBN+ou8bKGJiDJnfxLgVQVbyJ2buyWfM88DPgias9fKowsXlIjpXskAeu+Kntq1ZF+vUKRRNkZv5Z1UO8326kXTfjAqQiZYP8AF29Eft0wc6+DLRDEBeKYYz+lLVRdb7nDqhcWx3vAojMtJBDXrsnVTL3JOMg4ypLmgigMi768fhDZh8M3v55eE4FiMd8/1H1v4WLvFXy5NyVRRTkK9qyyTInGMy3EdqPzQmdedwevVk4pUiLTm+595HRBEOdeV8jgo8tvR7q/iH/nXz9zRTAepiPtiF7HYOtVxfU+ptIYbIQt7YJwEB2NSCf+g86EVXbjL0un+8Lu65XqvRzMUBPxNFrpzn7YP5UQwEhqscGJEwcW8Bk7+FcAh2mebS+K3LPa+hjiiBicDvvdV1PSWAhEhpLHfRZ3brdyc46NmCevYylqRJMJYgyH1dlik+1sPaR8H74I3vd3/HW3CiveVdzAvnwVCYoSBLSeN6oxDTcuRdMvMP8AyTqDLDVQLLkUDOSNb/KUaTofljxxTYhIMNifJhcpHBnfsyUS3kGExU9AeaEPjlR5YcG5JtrCznEZE7ZIihx04sWP2qgUJx54Oz15ckBE85i68TCNxe7ENLl9fKTE1+Hh/wASkEV9acfqaK0iwaenDSYHNABOePzzTIQ8+N3tnLgEZq0i0DT+3mOSRGGkatLSrc1pjM2F7caDmltW6Q8HrVWLWcwMQWqXnx50SzNsCQJD5vv4rQYpzwZn6NzSCHBM5lufd26KISOIrXiz55ZpdrHxzcT+2uN6Ilr2PbMmoF+k1yPW+oZ8bxeHZjwMktSa3Q2oamjaznfOiKCMMeDG68donWSK1IaGKsogcT7Q/MgHqmWMdWpfzB4T84oxWHAynt99AjiBpTf310S7OJxPR8wPsFNgipO6ul/R0uYIw7tf+DhM9FUYLY3PmC3JkwEylcxFct4IYjI3h36OoKgDkiRBmDhI7IyQ55da85NyUdjI8RgdlVHiMG5hz8pBZk9/3sKjhfuvVHFN8HNcx9DklxFg+8GUntw2DOzZU+Qh9+siqUWa6LhjfiByYEPz7ooKOeLKKJGgto674rLFHOXLV1aizWohLUqgiJ7dVFEUqihrTHfJSGOgvu7qKKQ4opX7+1ZdtPIUUVWQCOZ58iUyG0oDQE05FRRMRjvWoFevlDBE77v+SookLBdxOTnsShtLKbXk1uxUUUge3s/BqPw6obbPDyD2KiioioYwHBv7ggzy8o6Frw440UUSibYs2Gx4Kq2Ezk79VFFKExzIBdnAM7wwcLPaRNjwzpvIKKKMY7W1IkK0ymb1x/XxmURneRcxbrNRRTtw1GI/4cl/ZDP/APP5wdNs4+TEcz9KKKosarOhyJPMfRTzB3I5N8qlFRwqyW6jiP10Ag/0wk/ggq1FAqGFxpLsEJk4GHyFFERDhAds26pNpHKmGu2LKKLYf//Z"/>
          <p:cNvSpPr>
            <a:spLocks noChangeAspect="1" noChangeArrowheads="1"/>
          </p:cNvSpPr>
          <p:nvPr/>
        </p:nvSpPr>
        <p:spPr bwMode="auto">
          <a:xfrm>
            <a:off x="9228138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3953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81" name="Rectangle 5"/>
          <p:cNvSpPr>
            <a:spLocks noGrp="1" noChangeArrowheads="1"/>
          </p:cNvSpPr>
          <p:nvPr>
            <p:ph sz="quarter" idx="13"/>
          </p:nvPr>
        </p:nvSpPr>
        <p:spPr>
          <a:xfrm>
            <a:off x="609600" y="1600200"/>
            <a:ext cx="4970512" cy="4114800"/>
          </a:xfrm>
        </p:spPr>
        <p:txBody>
          <a:bodyPr/>
          <a:lstStyle/>
          <a:p>
            <a:pPr algn="l"/>
            <a:r>
              <a:rPr lang="en-US" dirty="0" smtClean="0"/>
              <a:t>Skin lesions are divided </a:t>
            </a:r>
            <a:r>
              <a:rPr lang="ar-SA" dirty="0" smtClean="0"/>
              <a:t>:</a:t>
            </a:r>
            <a:r>
              <a:rPr lang="en-US" dirty="0" smtClean="0"/>
              <a:t>into</a:t>
            </a:r>
          </a:p>
          <a:p>
            <a:pPr algn="l"/>
            <a:r>
              <a:rPr lang="en-US" dirty="0" smtClean="0"/>
              <a:t> Primary  =Basic lesion.</a:t>
            </a:r>
          </a:p>
          <a:p>
            <a:pPr algn="l"/>
            <a:r>
              <a:rPr lang="en-US" dirty="0" smtClean="0"/>
              <a:t> Secondary= Develop </a:t>
            </a:r>
          </a:p>
          <a:p>
            <a:pPr algn="l"/>
            <a:r>
              <a:rPr lang="en-US" dirty="0" smtClean="0"/>
              <a:t>during evolution of skin </a:t>
            </a:r>
          </a:p>
          <a:p>
            <a:pPr algn="l"/>
            <a:r>
              <a:rPr lang="en-US" dirty="0" smtClean="0"/>
              <a:t>disease or created by </a:t>
            </a:r>
          </a:p>
          <a:p>
            <a:pPr algn="l"/>
            <a:r>
              <a:rPr lang="en-US" dirty="0" smtClean="0"/>
              <a:t>scratching or infection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34180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609600" y="274638"/>
            <a:ext cx="7924800" cy="922114"/>
          </a:xfrm>
        </p:spPr>
        <p:txBody>
          <a:bodyPr/>
          <a:lstStyle/>
          <a:p>
            <a:r>
              <a:rPr lang="en-US" dirty="0" smtClean="0"/>
              <a:t>Morphology </a:t>
            </a:r>
            <a:endParaRPr lang="en-US" dirty="0"/>
          </a:p>
        </p:txBody>
      </p:sp>
      <p:pic>
        <p:nvPicPr>
          <p:cNvPr id="434183" name="Picture 7" descr="primar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1557338"/>
            <a:ext cx="3168352" cy="28797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9" name="Rectangle 5"/>
          <p:cNvSpPr>
            <a:spLocks noGrp="1" noChangeArrowheads="1"/>
          </p:cNvSpPr>
          <p:nvPr>
            <p:ph sz="quarter" idx="13"/>
          </p:nvPr>
        </p:nvSpPr>
        <p:spPr>
          <a:xfrm>
            <a:off x="609600" y="1600200"/>
            <a:ext cx="5186536" cy="4114800"/>
          </a:xfrm>
        </p:spPr>
        <p:txBody>
          <a:bodyPr/>
          <a:lstStyle/>
          <a:p>
            <a:pPr algn="l"/>
            <a:r>
              <a:rPr lang="en-US" dirty="0"/>
              <a:t>The type of the lesion.</a:t>
            </a:r>
          </a:p>
          <a:p>
            <a:pPr algn="l"/>
            <a:r>
              <a:rPr lang="en-US" dirty="0" smtClean="0"/>
              <a:t>It is the shape  of lesion</a:t>
            </a:r>
          </a:p>
          <a:p>
            <a:pPr algn="l"/>
            <a:r>
              <a:rPr lang="en-US" dirty="0" smtClean="0"/>
              <a:t>The </a:t>
            </a:r>
            <a:r>
              <a:rPr lang="en-US" dirty="0" err="1" smtClean="0"/>
              <a:t>margination</a:t>
            </a:r>
            <a:r>
              <a:rPr lang="en-US" dirty="0" smtClean="0"/>
              <a:t> of the </a:t>
            </a:r>
          </a:p>
          <a:p>
            <a:pPr algn="l"/>
            <a:r>
              <a:rPr lang="en-US" dirty="0" smtClean="0"/>
              <a:t>lesion.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95268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Morphology</a:t>
            </a:r>
            <a:endParaRPr lang="en-US" dirty="0"/>
          </a:p>
        </p:txBody>
      </p:sp>
      <p:pic>
        <p:nvPicPr>
          <p:cNvPr id="395271" name="Picture 7" descr="shap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1557338"/>
            <a:ext cx="2879552" cy="367186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7" name="Rectangle 5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pPr algn="l"/>
            <a:r>
              <a:rPr lang="en-US" u="sng" dirty="0" smtClean="0"/>
              <a:t>Primary lesions</a:t>
            </a:r>
            <a:r>
              <a:rPr lang="en-US" dirty="0" smtClean="0"/>
              <a:t>		Macule/patch	Papule/plaque</a:t>
            </a:r>
          </a:p>
          <a:p>
            <a:pPr algn="l"/>
            <a:r>
              <a:rPr lang="en-US" dirty="0" smtClean="0"/>
              <a:t>Nodule /Cyst</a:t>
            </a:r>
          </a:p>
          <a:p>
            <a:pPr algn="l"/>
            <a:r>
              <a:rPr lang="en-US" dirty="0" smtClean="0"/>
              <a:t>Wheal</a:t>
            </a:r>
          </a:p>
          <a:p>
            <a:pPr algn="l"/>
            <a:endParaRPr lang="en-US" dirty="0"/>
          </a:p>
        </p:txBody>
      </p:sp>
      <p:sp>
        <p:nvSpPr>
          <p:cNvPr id="438278" name="Rectangle 6"/>
          <p:cNvSpPr>
            <a:spLocks noGrp="1" noChangeArrowheads="1"/>
          </p:cNvSpPr>
          <p:nvPr>
            <p:ph sz="quarter" idx="14"/>
          </p:nvPr>
        </p:nvSpPr>
        <p:spPr/>
        <p:txBody>
          <a:bodyPr/>
          <a:lstStyle/>
          <a:p>
            <a:pPr algn="l"/>
            <a:r>
              <a:rPr lang="en-US" u="sng" dirty="0" smtClean="0"/>
              <a:t>Secondary lesions</a:t>
            </a:r>
          </a:p>
          <a:p>
            <a:pPr algn="l"/>
            <a:r>
              <a:rPr lang="en-US" dirty="0" smtClean="0"/>
              <a:t>Excoriation</a:t>
            </a:r>
          </a:p>
          <a:p>
            <a:pPr algn="l"/>
            <a:r>
              <a:rPr lang="en-US" dirty="0" smtClean="0"/>
              <a:t>Erosion</a:t>
            </a:r>
          </a:p>
          <a:p>
            <a:pPr algn="l"/>
            <a:r>
              <a:rPr lang="en-US" dirty="0" smtClean="0"/>
              <a:t>Scale</a:t>
            </a:r>
          </a:p>
          <a:p>
            <a:pPr algn="l"/>
            <a:r>
              <a:rPr lang="en-US" dirty="0" smtClean="0"/>
              <a:t>Fissure</a:t>
            </a:r>
          </a:p>
          <a:p>
            <a:pPr algn="l"/>
            <a:r>
              <a:rPr lang="en-US" dirty="0" smtClean="0"/>
              <a:t>Ulcer</a:t>
            </a:r>
            <a:endParaRPr lang="en-US" dirty="0"/>
          </a:p>
        </p:txBody>
      </p:sp>
      <p:sp>
        <p:nvSpPr>
          <p:cNvPr id="438276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Morphology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4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250825" y="0"/>
            <a:ext cx="8893175" cy="6526213"/>
          </a:xfrm>
        </p:spPr>
        <p:txBody>
          <a:bodyPr>
            <a:normAutofit/>
          </a:bodyPr>
          <a:lstStyle/>
          <a:p>
            <a:pPr marL="0" indent="0" algn="l" rtl="0">
              <a:buFont typeface="Batang" pitchFamily="18" charset="-127"/>
              <a:buNone/>
            </a:pPr>
            <a:endParaRPr lang="en-US" sz="2400" b="1" u="sng" dirty="0">
              <a:solidFill>
                <a:srgbClr val="000099"/>
              </a:solidFill>
            </a:endParaRPr>
          </a:p>
          <a:p>
            <a:pPr marL="0" indent="0" algn="l" rtl="0">
              <a:buFont typeface="Batang" pitchFamily="18" charset="-127"/>
              <a:buNone/>
            </a:pPr>
            <a:r>
              <a:rPr lang="en-US" sz="3600" b="1" u="sng" dirty="0">
                <a:solidFill>
                  <a:srgbClr val="000099"/>
                </a:solidFill>
              </a:rPr>
              <a:t>Function:</a:t>
            </a:r>
          </a:p>
          <a:p>
            <a:pPr marL="457200" lvl="1" indent="0" algn="l" rtl="0">
              <a:buFont typeface="Batang" pitchFamily="18" charset="-127"/>
              <a:buNone/>
            </a:pPr>
            <a:endParaRPr lang="en-US" sz="2400" dirty="0">
              <a:solidFill>
                <a:srgbClr val="000099"/>
              </a:solidFill>
            </a:endParaRPr>
          </a:p>
          <a:p>
            <a:pPr marL="457200" lvl="1" indent="0" algn="l" rtl="0">
              <a:buFont typeface="Batang" pitchFamily="18" charset="-127"/>
              <a:buNone/>
            </a:pPr>
            <a:r>
              <a:rPr lang="en-US" sz="2400" b="1" dirty="0" smtClean="0">
                <a:solidFill>
                  <a:srgbClr val="000099"/>
                </a:solidFill>
              </a:rPr>
              <a:t>Barrier </a:t>
            </a:r>
            <a:r>
              <a:rPr lang="en-US" sz="2400" b="1" dirty="0">
                <a:solidFill>
                  <a:srgbClr val="000099"/>
                </a:solidFill>
              </a:rPr>
              <a:t>to harmful exogenous substance &amp; </a:t>
            </a:r>
            <a:r>
              <a:rPr lang="en-US" sz="2400" b="1" dirty="0" smtClean="0">
                <a:solidFill>
                  <a:srgbClr val="000099"/>
                </a:solidFill>
              </a:rPr>
              <a:t>pathogens</a:t>
            </a:r>
            <a:endParaRPr lang="en-US" sz="2400" b="1" dirty="0">
              <a:solidFill>
                <a:srgbClr val="000099"/>
              </a:solidFill>
            </a:endParaRPr>
          </a:p>
          <a:p>
            <a:pPr marL="457200" lvl="1" indent="0" algn="l" rtl="0">
              <a:buFont typeface="Batang" pitchFamily="18" charset="-127"/>
              <a:buNone/>
            </a:pPr>
            <a:r>
              <a:rPr lang="en-US" sz="2400" b="1" dirty="0" smtClean="0">
                <a:solidFill>
                  <a:srgbClr val="000099"/>
                </a:solidFill>
              </a:rPr>
              <a:t>Prevents </a:t>
            </a:r>
            <a:r>
              <a:rPr lang="en-US" sz="2400" b="1" dirty="0">
                <a:solidFill>
                  <a:srgbClr val="000099"/>
                </a:solidFill>
              </a:rPr>
              <a:t>loss of water &amp; </a:t>
            </a:r>
            <a:r>
              <a:rPr lang="en-US" sz="2400" b="1" dirty="0" smtClean="0">
                <a:solidFill>
                  <a:srgbClr val="000099"/>
                </a:solidFill>
              </a:rPr>
              <a:t>proteins</a:t>
            </a:r>
            <a:endParaRPr lang="en-US" sz="2400" b="1" dirty="0">
              <a:solidFill>
                <a:srgbClr val="000099"/>
              </a:solidFill>
            </a:endParaRPr>
          </a:p>
          <a:p>
            <a:pPr marL="457200" lvl="1" indent="0" algn="l" rtl="0">
              <a:buNone/>
            </a:pPr>
            <a:r>
              <a:rPr lang="en-US" sz="2400" b="1" dirty="0" smtClean="0">
                <a:solidFill>
                  <a:srgbClr val="000099"/>
                </a:solidFill>
              </a:rPr>
              <a:t>Sensory organ protects against physical injury</a:t>
            </a:r>
          </a:p>
          <a:p>
            <a:pPr marL="457200" lvl="1" indent="0" algn="l" rtl="0">
              <a:buFont typeface="Batang" pitchFamily="18" charset="-127"/>
              <a:buNone/>
            </a:pPr>
            <a:r>
              <a:rPr lang="en-US" sz="2400" b="1" dirty="0" smtClean="0">
                <a:solidFill>
                  <a:srgbClr val="000099"/>
                </a:solidFill>
              </a:rPr>
              <a:t>Regulates </a:t>
            </a:r>
            <a:r>
              <a:rPr lang="en-US" sz="2400" b="1" dirty="0">
                <a:solidFill>
                  <a:srgbClr val="000099"/>
                </a:solidFill>
              </a:rPr>
              <a:t>body </a:t>
            </a:r>
            <a:r>
              <a:rPr lang="en-US" sz="2400" b="1" dirty="0" smtClean="0">
                <a:solidFill>
                  <a:srgbClr val="000099"/>
                </a:solidFill>
              </a:rPr>
              <a:t>temperature</a:t>
            </a:r>
            <a:endParaRPr lang="en-US" sz="2400" b="1" dirty="0">
              <a:solidFill>
                <a:srgbClr val="000099"/>
              </a:solidFill>
            </a:endParaRPr>
          </a:p>
          <a:p>
            <a:pPr marL="457200" lvl="1" indent="0" algn="l" rtl="0">
              <a:buFont typeface="Batang" pitchFamily="18" charset="-127"/>
              <a:buNone/>
            </a:pPr>
            <a:r>
              <a:rPr lang="en-US" sz="2400" b="1" dirty="0" smtClean="0">
                <a:solidFill>
                  <a:srgbClr val="000099"/>
                </a:solidFill>
              </a:rPr>
              <a:t>Important </a:t>
            </a:r>
            <a:r>
              <a:rPr lang="en-US" sz="2400" b="1" dirty="0">
                <a:solidFill>
                  <a:srgbClr val="000099"/>
                </a:solidFill>
              </a:rPr>
              <a:t>component of immune </a:t>
            </a:r>
            <a:r>
              <a:rPr lang="en-US" sz="2400" b="1" dirty="0" smtClean="0">
                <a:solidFill>
                  <a:srgbClr val="000099"/>
                </a:solidFill>
              </a:rPr>
              <a:t>system</a:t>
            </a:r>
            <a:endParaRPr lang="en-US" sz="2400" b="1" dirty="0">
              <a:solidFill>
                <a:srgbClr val="000099"/>
              </a:solidFill>
            </a:endParaRPr>
          </a:p>
          <a:p>
            <a:pPr marL="457200" lvl="1" indent="0" algn="l" rtl="0">
              <a:buNone/>
            </a:pPr>
            <a:r>
              <a:rPr lang="en-US" sz="2400" b="1" dirty="0" err="1" smtClean="0">
                <a:solidFill>
                  <a:srgbClr val="000099"/>
                </a:solidFill>
              </a:rPr>
              <a:t>Vit</a:t>
            </a:r>
            <a:r>
              <a:rPr lang="en-US" sz="2400" b="1" dirty="0" smtClean="0">
                <a:solidFill>
                  <a:srgbClr val="000099"/>
                </a:solidFill>
              </a:rPr>
              <a:t> </a:t>
            </a:r>
            <a:r>
              <a:rPr lang="en-US" sz="2400" b="1" dirty="0">
                <a:solidFill>
                  <a:srgbClr val="000099"/>
                </a:solidFill>
              </a:rPr>
              <a:t>.D </a:t>
            </a:r>
            <a:r>
              <a:rPr lang="en-US" sz="2400" b="1" dirty="0" smtClean="0">
                <a:solidFill>
                  <a:srgbClr val="000099"/>
                </a:solidFill>
              </a:rPr>
              <a:t>production by </a:t>
            </a:r>
            <a:r>
              <a:rPr lang="en-US" sz="2400" b="1" dirty="0">
                <a:solidFill>
                  <a:srgbClr val="000099"/>
                </a:solidFill>
              </a:rPr>
              <a:t>absorbing </a:t>
            </a:r>
            <a:r>
              <a:rPr lang="en-US" sz="2400" b="1" dirty="0" smtClean="0">
                <a:solidFill>
                  <a:srgbClr val="000099"/>
                </a:solidFill>
              </a:rPr>
              <a:t>UVB</a:t>
            </a:r>
          </a:p>
          <a:p>
            <a:pPr marL="457200" lvl="1" indent="0" algn="l" rtl="0">
              <a:buNone/>
            </a:pPr>
            <a:r>
              <a:rPr lang="en-US" sz="2400" b="1" dirty="0" smtClean="0">
                <a:solidFill>
                  <a:srgbClr val="000099"/>
                </a:solidFill>
              </a:rPr>
              <a:t>Has psychological and cosmetic importance such as hair, nails</a:t>
            </a:r>
          </a:p>
          <a:p>
            <a:pPr marL="457200" lvl="1" indent="0" algn="l" rtl="0">
              <a:buFont typeface="Batang" pitchFamily="18" charset="-127"/>
              <a:buNone/>
            </a:pPr>
            <a:endParaRPr lang="en-US" sz="2400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47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pPr algn="l"/>
            <a:r>
              <a:rPr lang="en-US" u="sng" dirty="0" smtClean="0"/>
              <a:t>Primary lesions</a:t>
            </a:r>
            <a:r>
              <a:rPr lang="en-US" dirty="0" smtClean="0"/>
              <a:t>		</a:t>
            </a:r>
            <a:r>
              <a:rPr lang="en-US" dirty="0" smtClean="0"/>
              <a:t>Vesicle/bulla</a:t>
            </a:r>
            <a:r>
              <a:rPr lang="en-US" dirty="0" smtClean="0"/>
              <a:t>		</a:t>
            </a:r>
            <a:r>
              <a:rPr lang="en-US" dirty="0" smtClean="0"/>
              <a:t>Pustule</a:t>
            </a:r>
            <a:endParaRPr lang="en-US" dirty="0" smtClean="0"/>
          </a:p>
          <a:p>
            <a:pPr algn="l"/>
            <a:r>
              <a:rPr lang="en-US" dirty="0" err="1" smtClean="0"/>
              <a:t>Purpura</a:t>
            </a:r>
            <a:endParaRPr lang="en-US" dirty="0" smtClean="0"/>
          </a:p>
          <a:p>
            <a:pPr algn="l"/>
            <a:r>
              <a:rPr lang="en-US" dirty="0" smtClean="0"/>
              <a:t>Burrow</a:t>
            </a:r>
          </a:p>
          <a:p>
            <a:pPr algn="l"/>
            <a:endParaRPr lang="en-US" dirty="0"/>
          </a:p>
        </p:txBody>
      </p:sp>
      <p:sp>
        <p:nvSpPr>
          <p:cNvPr id="492548" name="Rectangle 4"/>
          <p:cNvSpPr>
            <a:spLocks noGrp="1" noChangeArrowheads="1"/>
          </p:cNvSpPr>
          <p:nvPr>
            <p:ph sz="quarter" idx="14"/>
          </p:nvPr>
        </p:nvSpPr>
        <p:spPr/>
        <p:txBody>
          <a:bodyPr/>
          <a:lstStyle/>
          <a:p>
            <a:pPr algn="l"/>
            <a:r>
              <a:rPr lang="en-US" u="sng" dirty="0" smtClean="0"/>
              <a:t>Secondary lesions</a:t>
            </a:r>
          </a:p>
          <a:p>
            <a:pPr algn="l"/>
            <a:r>
              <a:rPr lang="en-US" dirty="0" smtClean="0"/>
              <a:t>Excoriation</a:t>
            </a:r>
          </a:p>
          <a:p>
            <a:pPr algn="l"/>
            <a:r>
              <a:rPr lang="en-US" dirty="0" smtClean="0"/>
              <a:t>Erosion</a:t>
            </a:r>
          </a:p>
          <a:p>
            <a:pPr algn="l"/>
            <a:r>
              <a:rPr lang="en-US" dirty="0" smtClean="0"/>
              <a:t>Scale</a:t>
            </a:r>
          </a:p>
          <a:p>
            <a:pPr algn="l"/>
            <a:r>
              <a:rPr lang="en-US" dirty="0" smtClean="0"/>
              <a:t>Fissure</a:t>
            </a:r>
          </a:p>
          <a:p>
            <a:pPr algn="l"/>
            <a:r>
              <a:rPr lang="en-US" dirty="0" smtClean="0"/>
              <a:t>Ulcer</a:t>
            </a:r>
            <a:endParaRPr lang="en-US" dirty="0"/>
          </a:p>
        </p:txBody>
      </p:sp>
      <p:sp>
        <p:nvSpPr>
          <p:cNvPr id="4925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Morphology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20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Primary Skin Lesions</a:t>
            </a:r>
            <a:endParaRPr lang="en-US" dirty="0"/>
          </a:p>
        </p:txBody>
      </p:sp>
      <p:sp>
        <p:nvSpPr>
          <p:cNvPr id="26522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834880" cy="4525963"/>
          </a:xfrm>
        </p:spPr>
        <p:txBody>
          <a:bodyPr/>
          <a:lstStyle/>
          <a:p>
            <a:pPr algn="l"/>
            <a:r>
              <a:rPr lang="en-US" dirty="0" smtClean="0"/>
              <a:t>Macule : </a:t>
            </a:r>
          </a:p>
          <a:p>
            <a:pPr algn="l"/>
            <a:r>
              <a:rPr lang="en-US" dirty="0" smtClean="0"/>
              <a:t> Flat circumscribed </a:t>
            </a:r>
          </a:p>
          <a:p>
            <a:pPr algn="l"/>
            <a:r>
              <a:rPr lang="en-US" dirty="0" smtClean="0"/>
              <a:t>discoloration that lacks </a:t>
            </a:r>
          </a:p>
          <a:p>
            <a:pPr algn="l"/>
            <a:r>
              <a:rPr lang="en-US" dirty="0" smtClean="0"/>
              <a:t>surface elevation or </a:t>
            </a:r>
          </a:p>
          <a:p>
            <a:pPr algn="l"/>
            <a:r>
              <a:rPr lang="en-US" dirty="0" smtClean="0"/>
              <a:t>depression.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65223" name="Picture 7" descr="Macu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1700808"/>
            <a:ext cx="3034928" cy="388843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Primary lesions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5050904" cy="4525963"/>
          </a:xfrm>
        </p:spPr>
        <p:txBody>
          <a:bodyPr/>
          <a:lstStyle/>
          <a:p>
            <a:pPr algn="l"/>
            <a:endParaRPr lang="en-US" dirty="0" smtClean="0"/>
          </a:p>
          <a:p>
            <a:pPr algn="l"/>
            <a:r>
              <a:rPr lang="en-US" dirty="0" smtClean="0"/>
              <a:t>Patch:</a:t>
            </a:r>
          </a:p>
          <a:p>
            <a:pPr algn="l"/>
            <a:r>
              <a:rPr lang="en-US" dirty="0" smtClean="0"/>
              <a:t> Flat circumscribed skin </a:t>
            </a:r>
          </a:p>
          <a:p>
            <a:pPr algn="l"/>
            <a:r>
              <a:rPr lang="en-US" dirty="0" smtClean="0"/>
              <a:t>discoloration; a large</a:t>
            </a:r>
          </a:p>
          <a:p>
            <a:pPr algn="l"/>
            <a:r>
              <a:rPr lang="en-US" dirty="0" smtClean="0"/>
              <a:t>Macule more than 1cm.</a:t>
            </a:r>
            <a:endParaRPr lang="en-US" dirty="0" smtClean="0"/>
          </a:p>
          <a:p>
            <a:pPr algn="l"/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5362" name="Picture 2" descr="C:\Users\sony\Desktop\slides\Vitiligo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700808"/>
            <a:ext cx="2952328" cy="4104456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9" name="Rectangle 5"/>
          <p:cNvSpPr>
            <a:spLocks noGrp="1" noChangeArrowheads="1"/>
          </p:cNvSpPr>
          <p:nvPr>
            <p:ph sz="quarter" idx="13"/>
          </p:nvPr>
        </p:nvSpPr>
        <p:spPr>
          <a:xfrm>
            <a:off x="609600" y="1600200"/>
            <a:ext cx="5258544" cy="4114800"/>
          </a:xfrm>
        </p:spPr>
        <p:txBody>
          <a:bodyPr/>
          <a:lstStyle/>
          <a:p>
            <a:pPr algn="l"/>
            <a:r>
              <a:rPr lang="en-US" dirty="0" smtClean="0"/>
              <a:t>Papule :</a:t>
            </a:r>
          </a:p>
          <a:p>
            <a:pPr algn="l"/>
            <a:r>
              <a:rPr lang="en-US" dirty="0" smtClean="0"/>
              <a:t>Elevated, Solid lesion </a:t>
            </a:r>
          </a:p>
          <a:p>
            <a:pPr algn="l"/>
            <a:r>
              <a:rPr lang="en-US" dirty="0" smtClean="0"/>
              <a:t>&lt; 0.5cm in diameter.</a:t>
            </a:r>
          </a:p>
          <a:p>
            <a:pPr algn="l"/>
            <a:r>
              <a:rPr lang="en-US" dirty="0" smtClean="0"/>
              <a:t>Notice color and surface </a:t>
            </a:r>
          </a:p>
          <a:p>
            <a:pPr algn="l"/>
            <a:r>
              <a:rPr lang="en-US" dirty="0" smtClean="0"/>
              <a:t>changes </a:t>
            </a:r>
            <a:r>
              <a:rPr lang="en-US" dirty="0" err="1" smtClean="0"/>
              <a:t>eg.Umblicated</a:t>
            </a:r>
            <a:r>
              <a:rPr lang="en-US" dirty="0" smtClean="0"/>
              <a:t>,</a:t>
            </a:r>
          </a:p>
          <a:p>
            <a:pPr algn="l"/>
            <a:r>
              <a:rPr lang="en-US" dirty="0" err="1" smtClean="0"/>
              <a:t>Keratotic,Papillomatous</a:t>
            </a:r>
            <a:endParaRPr lang="en-US" dirty="0" smtClean="0"/>
          </a:p>
          <a:p>
            <a:pPr algn="l"/>
            <a:r>
              <a:rPr lang="en-US" dirty="0" smtClean="0"/>
              <a:t>Flat topped.</a:t>
            </a:r>
          </a:p>
          <a:p>
            <a:pPr algn="l"/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267268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Primary Skin Lesions</a:t>
            </a:r>
            <a:endParaRPr lang="en-US" dirty="0"/>
          </a:p>
        </p:txBody>
      </p:sp>
      <p:pic>
        <p:nvPicPr>
          <p:cNvPr id="267271" name="Picture 7" descr="Alagil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1701800"/>
            <a:ext cx="2807544" cy="395944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7" name="Rectangle 5"/>
          <p:cNvSpPr>
            <a:spLocks noGrp="1" noChangeArrowheads="1"/>
          </p:cNvSpPr>
          <p:nvPr>
            <p:ph sz="quarter" idx="13"/>
          </p:nvPr>
        </p:nvSpPr>
        <p:spPr>
          <a:xfrm>
            <a:off x="609600" y="1600200"/>
            <a:ext cx="4970512" cy="4114800"/>
          </a:xfrm>
        </p:spPr>
        <p:txBody>
          <a:bodyPr/>
          <a:lstStyle/>
          <a:p>
            <a:pPr algn="l"/>
            <a:r>
              <a:rPr lang="en-US" dirty="0" smtClean="0"/>
              <a:t>Plaque:</a:t>
            </a:r>
          </a:p>
          <a:p>
            <a:pPr algn="l"/>
            <a:r>
              <a:rPr lang="en-US" dirty="0" smtClean="0"/>
              <a:t> Elevated, solid confluence </a:t>
            </a:r>
          </a:p>
          <a:p>
            <a:pPr algn="l"/>
            <a:r>
              <a:rPr lang="en-US" dirty="0" smtClean="0"/>
              <a:t>or expansion of papules .</a:t>
            </a:r>
          </a:p>
          <a:p>
            <a:pPr algn="l"/>
            <a:r>
              <a:rPr lang="en-US" dirty="0" smtClean="0"/>
              <a:t>&gt; 0.5 (lacks a deep </a:t>
            </a:r>
          </a:p>
          <a:p>
            <a:pPr algn="l"/>
            <a:r>
              <a:rPr lang="en-US" dirty="0" smtClean="0"/>
              <a:t>component ).</a:t>
            </a:r>
          </a:p>
          <a:p>
            <a:pPr algn="l"/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269316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Primary Skin Lesion</a:t>
            </a:r>
            <a:endParaRPr lang="en-US" dirty="0"/>
          </a:p>
        </p:txBody>
      </p:sp>
      <p:pic>
        <p:nvPicPr>
          <p:cNvPr id="269319" name="Picture 7" descr="AtopDerm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1557339"/>
            <a:ext cx="3240038" cy="417591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609600" y="1600200"/>
            <a:ext cx="4754488" cy="4114800"/>
          </a:xfrm>
        </p:spPr>
        <p:txBody>
          <a:bodyPr/>
          <a:lstStyle/>
          <a:p>
            <a:pPr lvl="1" algn="l"/>
            <a:endParaRPr lang="en-US" dirty="0" smtClean="0"/>
          </a:p>
          <a:p>
            <a:pPr lvl="1" algn="l"/>
            <a:r>
              <a:rPr lang="en-US" dirty="0" smtClean="0"/>
              <a:t>Nodule :</a:t>
            </a:r>
          </a:p>
          <a:p>
            <a:pPr lvl="1" algn="l"/>
            <a:r>
              <a:rPr lang="en-US" dirty="0" smtClean="0"/>
              <a:t>Elevated, Solid lesion. </a:t>
            </a:r>
          </a:p>
          <a:p>
            <a:pPr lvl="1" algn="l"/>
            <a:r>
              <a:rPr lang="en-US" dirty="0" smtClean="0"/>
              <a:t>&gt; 0.5 cm in diameter; </a:t>
            </a:r>
          </a:p>
          <a:p>
            <a:pPr lvl="1" algn="l"/>
            <a:r>
              <a:rPr lang="en-US" dirty="0" smtClean="0"/>
              <a:t>with deep component. </a:t>
            </a:r>
          </a:p>
          <a:p>
            <a:pPr algn="l"/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81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     Primary Skin Lesions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700808"/>
            <a:ext cx="3349953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609599" y="1600200"/>
            <a:ext cx="4970513" cy="4114800"/>
          </a:xfrm>
        </p:spPr>
        <p:txBody>
          <a:bodyPr/>
          <a:lstStyle/>
          <a:p>
            <a:pPr algn="l"/>
            <a:endParaRPr lang="en-US" dirty="0" smtClean="0"/>
          </a:p>
          <a:p>
            <a:pPr algn="l"/>
            <a:r>
              <a:rPr lang="en-US" dirty="0" smtClean="0"/>
              <a:t>Cyst:</a:t>
            </a:r>
          </a:p>
          <a:p>
            <a:pPr algn="l"/>
            <a:r>
              <a:rPr lang="en-US" dirty="0" smtClean="0"/>
              <a:t>  Nodule that contains fluid or semisolid material.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296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      Primary Skin Lesions</a:t>
            </a:r>
            <a:endParaRPr lang="en-US" dirty="0"/>
          </a:p>
        </p:txBody>
      </p:sp>
      <p:pic>
        <p:nvPicPr>
          <p:cNvPr id="29701" name="Picture 5" descr="epidermoidCystSebaceousCyst_1259_l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1647825"/>
            <a:ext cx="3095576" cy="343735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5" name="Rectangle 5"/>
          <p:cNvSpPr>
            <a:spLocks noGrp="1" noChangeArrowheads="1"/>
          </p:cNvSpPr>
          <p:nvPr>
            <p:ph sz="quarter" idx="13"/>
          </p:nvPr>
        </p:nvSpPr>
        <p:spPr>
          <a:xfrm>
            <a:off x="609600" y="1600200"/>
            <a:ext cx="4898504" cy="4114800"/>
          </a:xfrm>
        </p:spPr>
        <p:txBody>
          <a:bodyPr/>
          <a:lstStyle/>
          <a:p>
            <a:pPr algn="l"/>
            <a:r>
              <a:rPr lang="en-US" dirty="0" smtClean="0"/>
              <a:t>Vesicle:</a:t>
            </a:r>
          </a:p>
          <a:p>
            <a:pPr algn="l"/>
            <a:r>
              <a:rPr lang="en-US" dirty="0" smtClean="0"/>
              <a:t> Elevation that contains clear fluid.</a:t>
            </a:r>
          </a:p>
          <a:p>
            <a:pPr algn="l"/>
            <a:r>
              <a:rPr lang="en-US" dirty="0" smtClean="0"/>
              <a:t>Bulla:  </a:t>
            </a:r>
          </a:p>
          <a:p>
            <a:pPr algn="l"/>
            <a:r>
              <a:rPr lang="en-US" dirty="0" smtClean="0"/>
              <a:t>Localized fluid collection. &gt;0.5cm in diameter a large vesicle.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276484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Primary Skin Lesions</a:t>
            </a:r>
            <a:endParaRPr lang="en-US" dirty="0"/>
          </a:p>
        </p:txBody>
      </p:sp>
      <p:pic>
        <p:nvPicPr>
          <p:cNvPr id="276487" name="Picture 7" descr="blist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1700213"/>
            <a:ext cx="3240360" cy="396103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5" name="Rectangle 5"/>
          <p:cNvSpPr>
            <a:spLocks noGrp="1" noChangeArrowheads="1"/>
          </p:cNvSpPr>
          <p:nvPr>
            <p:ph sz="quarter" idx="13"/>
          </p:nvPr>
        </p:nvSpPr>
        <p:spPr>
          <a:xfrm>
            <a:off x="609600" y="1600200"/>
            <a:ext cx="4610472" cy="4114800"/>
          </a:xfrm>
        </p:spPr>
        <p:txBody>
          <a:bodyPr/>
          <a:lstStyle/>
          <a:p>
            <a:pPr algn="l"/>
            <a:endParaRPr lang="en-US" dirty="0" smtClean="0"/>
          </a:p>
          <a:p>
            <a:pPr algn="l"/>
            <a:r>
              <a:rPr lang="en-US" dirty="0" smtClean="0"/>
              <a:t>Burrow:</a:t>
            </a:r>
          </a:p>
          <a:p>
            <a:pPr algn="l"/>
            <a:r>
              <a:rPr lang="en-US" dirty="0" smtClean="0"/>
              <a:t> Linear tunnel in the </a:t>
            </a:r>
          </a:p>
          <a:p>
            <a:pPr algn="l"/>
            <a:r>
              <a:rPr lang="en-US" dirty="0" smtClean="0"/>
              <a:t>epidermis induced by </a:t>
            </a:r>
          </a:p>
          <a:p>
            <a:pPr algn="l"/>
            <a:r>
              <a:rPr lang="en-US" dirty="0" smtClean="0"/>
              <a:t>scabies mite.</a:t>
            </a:r>
            <a:endParaRPr lang="en-US" dirty="0"/>
          </a:p>
        </p:txBody>
      </p:sp>
      <p:pic>
        <p:nvPicPr>
          <p:cNvPr id="9218" name="Picture 2" descr="C:\Users\sony\Desktop\slides\1364[1]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174" y="3940646"/>
            <a:ext cx="3466281" cy="2152650"/>
          </a:xfrm>
        </p:spPr>
      </p:pic>
      <p:sp>
        <p:nvSpPr>
          <p:cNvPr id="363524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Primary Skin Lesions</a:t>
            </a:r>
            <a:endParaRPr lang="en-US" dirty="0"/>
          </a:p>
        </p:txBody>
      </p:sp>
      <p:pic>
        <p:nvPicPr>
          <p:cNvPr id="363527" name="Picture 7" descr="scabi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412876"/>
            <a:ext cx="3456384" cy="255623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7" name="Rectangle 5"/>
          <p:cNvSpPr>
            <a:spLocks noGrp="1" noChangeArrowheads="1"/>
          </p:cNvSpPr>
          <p:nvPr>
            <p:ph sz="quarter" idx="13"/>
          </p:nvPr>
        </p:nvSpPr>
        <p:spPr>
          <a:xfrm>
            <a:off x="609600" y="1600200"/>
            <a:ext cx="4682480" cy="4114800"/>
          </a:xfrm>
        </p:spPr>
        <p:txBody>
          <a:bodyPr/>
          <a:lstStyle/>
          <a:p>
            <a:pPr algn="l"/>
            <a:r>
              <a:rPr lang="en-US" dirty="0" err="1" smtClean="0"/>
              <a:t>Purpura</a:t>
            </a:r>
            <a:r>
              <a:rPr lang="en-US" dirty="0" smtClean="0"/>
              <a:t>:</a:t>
            </a:r>
          </a:p>
          <a:p>
            <a:pPr algn="l"/>
            <a:r>
              <a:rPr lang="en-US" dirty="0" smtClean="0"/>
              <a:t> Extra-</a:t>
            </a:r>
            <a:r>
              <a:rPr lang="en-US" dirty="0" err="1" smtClean="0"/>
              <a:t>vasation</a:t>
            </a:r>
            <a:r>
              <a:rPr lang="en-US" dirty="0" smtClean="0"/>
              <a:t> of red </a:t>
            </a:r>
          </a:p>
          <a:p>
            <a:pPr algn="l"/>
            <a:r>
              <a:rPr lang="en-US" dirty="0" smtClean="0"/>
              <a:t>blood cells giving non- </a:t>
            </a:r>
          </a:p>
          <a:p>
            <a:pPr algn="l"/>
            <a:r>
              <a:rPr lang="en-US" dirty="0" err="1" smtClean="0"/>
              <a:t>blanchable</a:t>
            </a:r>
            <a:r>
              <a:rPr lang="en-US" dirty="0" smtClean="0"/>
              <a:t> erythema.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61476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Primary Skin Lesions</a:t>
            </a:r>
            <a:endParaRPr lang="en-US" dirty="0"/>
          </a:p>
        </p:txBody>
      </p:sp>
      <p:pic>
        <p:nvPicPr>
          <p:cNvPr id="361479" name="Picture 7" descr="pur"/>
          <p:cNvPicPr>
            <a:picLocks noChangeAspect="1" noChangeArrowheads="1"/>
          </p:cNvPicPr>
          <p:nvPr/>
        </p:nvPicPr>
        <p:blipFill>
          <a:blip r:embed="rId2" cstate="print"/>
          <a:srcRect b="6351"/>
          <a:stretch>
            <a:fillRect/>
          </a:stretch>
        </p:blipFill>
        <p:spPr bwMode="auto">
          <a:xfrm>
            <a:off x="5292080" y="1484313"/>
            <a:ext cx="3456633" cy="424894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21" name="Rectangle 5"/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algn="l" rtl="0">
              <a:buFont typeface="Batang" pitchFamily="18" charset="-127"/>
              <a:buNone/>
            </a:pPr>
            <a:r>
              <a:rPr lang="en-US" sz="2400" b="1" dirty="0">
                <a:solidFill>
                  <a:srgbClr val="000099"/>
                </a:solidFill>
              </a:rPr>
              <a:t>The skin consists of:</a:t>
            </a:r>
          </a:p>
          <a:p>
            <a:pPr algn="l" rtl="0">
              <a:buFont typeface="Batang" pitchFamily="18" charset="-127"/>
              <a:buNone/>
            </a:pPr>
            <a:r>
              <a:rPr lang="en-US" sz="2400" b="1" dirty="0">
                <a:solidFill>
                  <a:srgbClr val="000099"/>
                </a:solidFill>
              </a:rPr>
              <a:t>Epidermis</a:t>
            </a:r>
          </a:p>
          <a:p>
            <a:pPr algn="l" rtl="0">
              <a:buFont typeface="Batang" pitchFamily="18" charset="-127"/>
              <a:buNone/>
            </a:pPr>
            <a:r>
              <a:rPr lang="en-US" sz="2400" b="1" dirty="0">
                <a:solidFill>
                  <a:srgbClr val="000099"/>
                </a:solidFill>
              </a:rPr>
              <a:t>Basement membrane</a:t>
            </a:r>
          </a:p>
          <a:p>
            <a:pPr algn="l" rtl="0">
              <a:buFont typeface="Batang" pitchFamily="18" charset="-127"/>
              <a:buNone/>
            </a:pPr>
            <a:r>
              <a:rPr lang="en-US" sz="2400" b="1" dirty="0">
                <a:solidFill>
                  <a:srgbClr val="000099"/>
                </a:solidFill>
              </a:rPr>
              <a:t>Dermis</a:t>
            </a:r>
          </a:p>
          <a:p>
            <a:pPr algn="l" rtl="0">
              <a:buFont typeface="Batang" pitchFamily="18" charset="-127"/>
              <a:buNone/>
            </a:pPr>
            <a:r>
              <a:rPr lang="en-US" sz="2400" b="1" dirty="0">
                <a:solidFill>
                  <a:srgbClr val="000099"/>
                </a:solidFill>
              </a:rPr>
              <a:t>Subcutaneous tissue</a:t>
            </a:r>
          </a:p>
          <a:p>
            <a:pPr algn="l" rtl="0">
              <a:buFont typeface="Batang" pitchFamily="18" charset="-127"/>
              <a:buNone/>
            </a:pPr>
            <a:r>
              <a:rPr lang="en-US" sz="2400" b="1" dirty="0">
                <a:solidFill>
                  <a:srgbClr val="000099"/>
                </a:solidFill>
              </a:rPr>
              <a:t>Skin appendages</a:t>
            </a:r>
          </a:p>
        </p:txBody>
      </p:sp>
      <p:sp>
        <p:nvSpPr>
          <p:cNvPr id="444422" name="Rectangle 6"/>
          <p:cNvSpPr>
            <a:spLocks noGrp="1" noChangeArrowheads="1"/>
          </p:cNvSpPr>
          <p:nvPr>
            <p:ph sz="quarter" idx="14"/>
          </p:nvPr>
        </p:nvSpPr>
        <p:spPr/>
        <p:txBody>
          <a:bodyPr/>
          <a:lstStyle/>
          <a:p>
            <a:pPr algn="l" rtl="0"/>
            <a:endParaRPr lang="en-US">
              <a:solidFill>
                <a:srgbClr val="000099"/>
              </a:solidFill>
            </a:endParaRPr>
          </a:p>
        </p:txBody>
      </p:sp>
      <p:sp>
        <p:nvSpPr>
          <p:cNvPr id="444420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sz="3600" b="1" u="sng" dirty="0">
                <a:solidFill>
                  <a:srgbClr val="000099"/>
                </a:solidFill>
              </a:rPr>
              <a:t>Skin Structure </a:t>
            </a:r>
          </a:p>
        </p:txBody>
      </p:sp>
      <p:pic>
        <p:nvPicPr>
          <p:cNvPr id="444424" name="Picture 8" descr="dermis epid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427163"/>
            <a:ext cx="4105275" cy="4535487"/>
          </a:xfrm>
          <a:prstGeom prst="rect">
            <a:avLst/>
          </a:prstGeom>
          <a:noFill/>
        </p:spPr>
      </p:pic>
      <p:graphicFrame>
        <p:nvGraphicFramePr>
          <p:cNvPr id="444432" name="Group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2892727"/>
              </p:ext>
            </p:extLst>
          </p:nvPr>
        </p:nvGraphicFramePr>
        <p:xfrm>
          <a:off x="4500562" y="1405038"/>
          <a:ext cx="4176713" cy="4536975"/>
        </p:xfrm>
        <a:graphic>
          <a:graphicData uri="http://schemas.openxmlformats.org/drawingml/2006/table">
            <a:tbl>
              <a:tblPr/>
              <a:tblGrid>
                <a:gridCol w="4176713"/>
              </a:tblGrid>
              <a:tr h="4536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Batang" pitchFamily="18" charset="-127"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  <a:cs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7" name="Rectangle 5"/>
          <p:cNvSpPr>
            <a:spLocks noGrp="1" noChangeArrowheads="1"/>
          </p:cNvSpPr>
          <p:nvPr>
            <p:ph sz="quarter" idx="13"/>
          </p:nvPr>
        </p:nvSpPr>
        <p:spPr>
          <a:xfrm>
            <a:off x="609600" y="1600200"/>
            <a:ext cx="5042520" cy="4114800"/>
          </a:xfrm>
        </p:spPr>
        <p:txBody>
          <a:bodyPr/>
          <a:lstStyle/>
          <a:p>
            <a:pPr algn="l"/>
            <a:endParaRPr lang="en-US" dirty="0" smtClean="0"/>
          </a:p>
          <a:p>
            <a:pPr algn="l"/>
            <a:r>
              <a:rPr lang="en-US" dirty="0" smtClean="0"/>
              <a:t>Wheal:</a:t>
            </a:r>
          </a:p>
          <a:p>
            <a:pPr algn="l"/>
            <a:r>
              <a:rPr lang="en-US" dirty="0" smtClean="0"/>
              <a:t>  Firm, edematous plaque that is evanescent  (short </a:t>
            </a:r>
          </a:p>
          <a:p>
            <a:pPr algn="l"/>
            <a:r>
              <a:rPr lang="en-US" dirty="0" smtClean="0"/>
              <a:t>lived)and pruritic; a hive.</a:t>
            </a:r>
          </a:p>
          <a:p>
            <a:pPr algn="l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274436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Primary Skin Lesion</a:t>
            </a:r>
            <a:endParaRPr lang="en-US" dirty="0"/>
          </a:p>
        </p:txBody>
      </p:sp>
      <p:pic>
        <p:nvPicPr>
          <p:cNvPr id="274440" name="Picture 8" descr="urticar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1628775"/>
            <a:ext cx="2950543" cy="396046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3" name="Rectangle 5"/>
          <p:cNvSpPr>
            <a:spLocks noGrp="1" noChangeArrowheads="1"/>
          </p:cNvSpPr>
          <p:nvPr>
            <p:ph sz="quarter" idx="13"/>
          </p:nvPr>
        </p:nvSpPr>
        <p:spPr>
          <a:xfrm>
            <a:off x="609600" y="1600200"/>
            <a:ext cx="5114528" cy="4114800"/>
          </a:xfrm>
        </p:spPr>
        <p:txBody>
          <a:bodyPr/>
          <a:lstStyle/>
          <a:p>
            <a:pPr algn="l"/>
            <a:endParaRPr lang="en-US" dirty="0" smtClean="0"/>
          </a:p>
          <a:p>
            <a:pPr algn="l"/>
            <a:r>
              <a:rPr lang="en-US" dirty="0" smtClean="0"/>
              <a:t>Pustule: </a:t>
            </a:r>
          </a:p>
          <a:p>
            <a:pPr algn="l"/>
            <a:r>
              <a:rPr lang="en-US" dirty="0" smtClean="0"/>
              <a:t> Elevation that contains </a:t>
            </a:r>
          </a:p>
          <a:p>
            <a:pPr algn="l"/>
            <a:r>
              <a:rPr lang="en-US" dirty="0" smtClean="0"/>
              <a:t>purulent material.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278532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Primary Skin Lesions</a:t>
            </a:r>
            <a:endParaRPr lang="en-US" dirty="0"/>
          </a:p>
        </p:txBody>
      </p:sp>
      <p:pic>
        <p:nvPicPr>
          <p:cNvPr id="278535" name="Picture 7" descr="pustu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1628800"/>
            <a:ext cx="2880320" cy="403244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609600" y="1600200"/>
            <a:ext cx="5114528" cy="4114800"/>
          </a:xfrm>
        </p:spPr>
        <p:txBody>
          <a:bodyPr/>
          <a:lstStyle/>
          <a:p>
            <a:pPr algn="l"/>
            <a:endParaRPr lang="en-US" dirty="0" smtClean="0"/>
          </a:p>
          <a:p>
            <a:pPr algn="l"/>
            <a:r>
              <a:rPr lang="en-US" dirty="0" smtClean="0"/>
              <a:t>Scale:</a:t>
            </a:r>
          </a:p>
          <a:p>
            <a:pPr algn="l"/>
            <a:r>
              <a:rPr lang="en-US" dirty="0" smtClean="0"/>
              <a:t> Thick stratum </a:t>
            </a:r>
            <a:r>
              <a:rPr lang="en-US" dirty="0" err="1" smtClean="0"/>
              <a:t>cornium</a:t>
            </a:r>
            <a:r>
              <a:rPr lang="en-US" dirty="0" smtClean="0"/>
              <a:t> </a:t>
            </a:r>
          </a:p>
          <a:p>
            <a:pPr algn="l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07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     Secondary Skin Lesions</a:t>
            </a:r>
            <a:endParaRPr lang="en-US" dirty="0"/>
          </a:p>
        </p:txBody>
      </p:sp>
      <p:pic>
        <p:nvPicPr>
          <p:cNvPr id="30725" name="Picture 5" descr="pso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1700807"/>
            <a:ext cx="2951560" cy="403244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3" name="Rectangle 5"/>
          <p:cNvSpPr>
            <a:spLocks noGrp="1" noChangeArrowheads="1"/>
          </p:cNvSpPr>
          <p:nvPr>
            <p:ph sz="quarter" idx="13"/>
          </p:nvPr>
        </p:nvSpPr>
        <p:spPr>
          <a:xfrm>
            <a:off x="609600" y="1600200"/>
            <a:ext cx="4970512" cy="4114800"/>
          </a:xfrm>
        </p:spPr>
        <p:txBody>
          <a:bodyPr/>
          <a:lstStyle/>
          <a:p>
            <a:pPr lvl="1" algn="l"/>
            <a:r>
              <a:rPr lang="en-US" dirty="0" smtClean="0"/>
              <a:t>Crust:</a:t>
            </a:r>
          </a:p>
          <a:p>
            <a:pPr lvl="1" algn="l"/>
            <a:r>
              <a:rPr lang="en-US" dirty="0" smtClean="0"/>
              <a:t> A collection of cellular debris, dried serum and blood .</a:t>
            </a:r>
          </a:p>
          <a:p>
            <a:pPr lvl="1" algn="l"/>
            <a:endParaRPr lang="en-US" dirty="0" smtClean="0"/>
          </a:p>
          <a:p>
            <a:pPr lvl="1" algn="l"/>
            <a:r>
              <a:rPr lang="en-US" dirty="0" smtClean="0"/>
              <a:t>Antecedent primary </a:t>
            </a:r>
          </a:p>
          <a:p>
            <a:pPr lvl="1" algn="l"/>
            <a:r>
              <a:rPr lang="en-US" dirty="0" smtClean="0"/>
              <a:t>lesion  usually a vesicle, bulla, or pustule.</a:t>
            </a:r>
          </a:p>
          <a:p>
            <a:pPr algn="l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283652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Secondary Skin Lesion</a:t>
            </a:r>
            <a:endParaRPr lang="en-US" dirty="0"/>
          </a:p>
        </p:txBody>
      </p:sp>
      <p:pic>
        <p:nvPicPr>
          <p:cNvPr id="283655" name="Picture 7" descr="crust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1628800"/>
            <a:ext cx="2951560" cy="403244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609600" y="1600200"/>
            <a:ext cx="4754488" cy="4114800"/>
          </a:xfrm>
        </p:spPr>
        <p:txBody>
          <a:bodyPr/>
          <a:lstStyle/>
          <a:p>
            <a:pPr algn="l"/>
            <a:endParaRPr lang="en-US" dirty="0" smtClean="0"/>
          </a:p>
          <a:p>
            <a:pPr algn="l"/>
            <a:r>
              <a:rPr lang="en-US" dirty="0" smtClean="0"/>
              <a:t>Erosion:</a:t>
            </a:r>
          </a:p>
          <a:p>
            <a:pPr algn="l"/>
            <a:r>
              <a:rPr lang="en-US" dirty="0" smtClean="0"/>
              <a:t> A partial focal loss of </a:t>
            </a:r>
          </a:p>
          <a:p>
            <a:pPr algn="l"/>
            <a:r>
              <a:rPr lang="en-US" dirty="0" smtClean="0"/>
              <a:t>epidermis that heals </a:t>
            </a:r>
          </a:p>
          <a:p>
            <a:pPr algn="l"/>
            <a:r>
              <a:rPr lang="en-US" dirty="0" smtClean="0"/>
              <a:t>without scarring.</a:t>
            </a:r>
          </a:p>
          <a:p>
            <a:pPr algn="l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17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        Secondary Skin Lesions</a:t>
            </a:r>
            <a:endParaRPr lang="en-US" dirty="0"/>
          </a:p>
        </p:txBody>
      </p:sp>
      <p:pic>
        <p:nvPicPr>
          <p:cNvPr id="31749" name="Picture 5" descr="erosion_thum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1530350"/>
            <a:ext cx="3297312" cy="413089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5" name="Rectangle 5"/>
          <p:cNvSpPr>
            <a:spLocks noGrp="1" noChangeArrowheads="1"/>
          </p:cNvSpPr>
          <p:nvPr>
            <p:ph sz="quarter" idx="13"/>
          </p:nvPr>
        </p:nvSpPr>
        <p:spPr>
          <a:xfrm>
            <a:off x="609600" y="1600200"/>
            <a:ext cx="4538464" cy="4114800"/>
          </a:xfrm>
        </p:spPr>
        <p:txBody>
          <a:bodyPr/>
          <a:lstStyle/>
          <a:p>
            <a:pPr algn="l"/>
            <a:endParaRPr lang="en-US" dirty="0" smtClean="0"/>
          </a:p>
          <a:p>
            <a:pPr algn="l"/>
            <a:r>
              <a:rPr lang="en-US" dirty="0" smtClean="0"/>
              <a:t>Excoriation : </a:t>
            </a:r>
          </a:p>
          <a:p>
            <a:pPr algn="l"/>
            <a:r>
              <a:rPr lang="en-US" dirty="0" smtClean="0"/>
              <a:t> Linear erosion induced by scratching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286724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Secondary Skin Lesions</a:t>
            </a:r>
            <a:endParaRPr lang="en-US" dirty="0"/>
          </a:p>
        </p:txBody>
      </p:sp>
      <p:pic>
        <p:nvPicPr>
          <p:cNvPr id="286728" name="Picture 8" descr="AtopDerm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1630363"/>
            <a:ext cx="3456186" cy="410289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5" name="Rectangle 5"/>
          <p:cNvSpPr>
            <a:spLocks noGrp="1" noChangeArrowheads="1"/>
          </p:cNvSpPr>
          <p:nvPr>
            <p:ph sz="quarter" idx="13"/>
          </p:nvPr>
        </p:nvSpPr>
        <p:spPr>
          <a:xfrm>
            <a:off x="609600" y="1600200"/>
            <a:ext cx="5114528" cy="4114800"/>
          </a:xfrm>
        </p:spPr>
        <p:txBody>
          <a:bodyPr/>
          <a:lstStyle/>
          <a:p>
            <a:pPr algn="l"/>
            <a:endParaRPr lang="en-US" dirty="0" smtClean="0"/>
          </a:p>
          <a:p>
            <a:pPr algn="l"/>
            <a:r>
              <a:rPr lang="en-US" dirty="0" smtClean="0"/>
              <a:t>Fissure :</a:t>
            </a:r>
          </a:p>
          <a:p>
            <a:pPr algn="l"/>
            <a:r>
              <a:rPr lang="en-US" dirty="0" smtClean="0"/>
              <a:t>Vertical loss of epidermis </a:t>
            </a:r>
          </a:p>
          <a:p>
            <a:pPr algn="l"/>
            <a:r>
              <a:rPr lang="en-US" dirty="0" smtClean="0"/>
              <a:t>and dermis with sharply </a:t>
            </a:r>
          </a:p>
          <a:p>
            <a:pPr algn="l"/>
            <a:r>
              <a:rPr lang="en-US" dirty="0" smtClean="0"/>
              <a:t>defined walls: crack in skin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281604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Secondary Skin Lesions</a:t>
            </a:r>
            <a:endParaRPr lang="en-US" dirty="0"/>
          </a:p>
        </p:txBody>
      </p:sp>
      <p:pic>
        <p:nvPicPr>
          <p:cNvPr id="281607" name="Picture 7" descr="toe_fissu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1557338"/>
            <a:ext cx="2880122" cy="403190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9" name="Rectangle 5"/>
          <p:cNvSpPr>
            <a:spLocks noGrp="1" noChangeArrowheads="1"/>
          </p:cNvSpPr>
          <p:nvPr>
            <p:ph sz="quarter" idx="13"/>
          </p:nvPr>
        </p:nvSpPr>
        <p:spPr>
          <a:xfrm>
            <a:off x="609600" y="1600200"/>
            <a:ext cx="4754488" cy="4114800"/>
          </a:xfrm>
        </p:spPr>
        <p:txBody>
          <a:bodyPr/>
          <a:lstStyle/>
          <a:p>
            <a:pPr algn="l"/>
            <a:endParaRPr lang="en-US" dirty="0" smtClean="0"/>
          </a:p>
          <a:p>
            <a:pPr algn="l"/>
            <a:r>
              <a:rPr lang="en-US" dirty="0" smtClean="0"/>
              <a:t>Ulcer :</a:t>
            </a:r>
          </a:p>
          <a:p>
            <a:pPr algn="l"/>
            <a:r>
              <a:rPr lang="en-US" dirty="0" smtClean="0"/>
              <a:t> A full thickness  focal loss of epidermis and dermis; heals with scarring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59428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Secondary Skin Lesion</a:t>
            </a:r>
            <a:endParaRPr lang="en-US" dirty="0"/>
          </a:p>
        </p:txBody>
      </p:sp>
      <p:pic>
        <p:nvPicPr>
          <p:cNvPr id="359431" name="Picture 7" descr="ulcer"/>
          <p:cNvPicPr>
            <a:picLocks noChangeAspect="1" noChangeArrowheads="1"/>
          </p:cNvPicPr>
          <p:nvPr/>
        </p:nvPicPr>
        <p:blipFill>
          <a:blip r:embed="rId2" cstate="print"/>
          <a:srcRect r="11972"/>
          <a:stretch>
            <a:fillRect/>
          </a:stretch>
        </p:blipFill>
        <p:spPr bwMode="auto">
          <a:xfrm>
            <a:off x="5364088" y="1628800"/>
            <a:ext cx="3240360" cy="403244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20" name="Picture 4" descr="secondary skin lesions"/>
          <p:cNvPicPr>
            <a:picLocks noChangeAspect="1" noChangeArrowheads="1"/>
          </p:cNvPicPr>
          <p:nvPr/>
        </p:nvPicPr>
        <p:blipFill>
          <a:blip r:embed="rId2" cstate="print"/>
          <a:srcRect r="20075"/>
          <a:stretch>
            <a:fillRect/>
          </a:stretch>
        </p:blipFill>
        <p:spPr bwMode="auto">
          <a:xfrm>
            <a:off x="971600" y="260648"/>
            <a:ext cx="7308304" cy="626469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20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Secondary Skin Lesions</a:t>
            </a:r>
            <a:endParaRPr lang="en-US" dirty="0"/>
          </a:p>
        </p:txBody>
      </p:sp>
      <p:sp>
        <p:nvSpPr>
          <p:cNvPr id="29082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5194920" cy="4525963"/>
          </a:xfrm>
        </p:spPr>
        <p:txBody>
          <a:bodyPr/>
          <a:lstStyle/>
          <a:p>
            <a:pPr algn="l"/>
            <a:endParaRPr lang="en-US" dirty="0" smtClean="0"/>
          </a:p>
          <a:p>
            <a:pPr algn="l"/>
            <a:r>
              <a:rPr lang="en-US" dirty="0" smtClean="0"/>
              <a:t>Scar:</a:t>
            </a:r>
          </a:p>
          <a:p>
            <a:pPr algn="l"/>
            <a:r>
              <a:rPr lang="en-US" dirty="0" smtClean="0"/>
              <a:t> A collection of new </a:t>
            </a:r>
          </a:p>
          <a:p>
            <a:pPr algn="l"/>
            <a:r>
              <a:rPr lang="en-US" dirty="0" smtClean="0"/>
              <a:t>connective tissue; may </a:t>
            </a:r>
          </a:p>
          <a:p>
            <a:pPr algn="l"/>
            <a:r>
              <a:rPr lang="en-US" dirty="0" smtClean="0"/>
              <a:t>be Hypertrophic or </a:t>
            </a:r>
          </a:p>
          <a:p>
            <a:pPr algn="l"/>
            <a:r>
              <a:rPr lang="en-US" dirty="0" smtClean="0"/>
              <a:t>Atrophic; implies </a:t>
            </a:r>
          </a:p>
          <a:p>
            <a:pPr algn="l"/>
            <a:r>
              <a:rPr lang="en-US" dirty="0" err="1" smtClean="0"/>
              <a:t>dermoepidermal</a:t>
            </a:r>
            <a:r>
              <a:rPr lang="en-US" dirty="0" smtClean="0"/>
              <a:t> damage</a:t>
            </a:r>
          </a:p>
          <a:p>
            <a:pPr algn="l"/>
            <a:endParaRPr lang="en-US" dirty="0"/>
          </a:p>
        </p:txBody>
      </p:sp>
      <p:pic>
        <p:nvPicPr>
          <p:cNvPr id="290826" name="Picture 10" descr="hypertrophic_scar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5652121" y="1844824"/>
            <a:ext cx="2952326" cy="1724025"/>
          </a:xfrm>
          <a:ln w="28575">
            <a:solidFill>
              <a:schemeClr val="tx1"/>
            </a:solidFill>
          </a:ln>
        </p:spPr>
      </p:pic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33900" y="3905721"/>
            <a:ext cx="4038600" cy="2187575"/>
          </a:xfrm>
        </p:spPr>
        <p:txBody>
          <a:bodyPr/>
          <a:lstStyle/>
          <a:p>
            <a:endParaRPr lang="ar-SA"/>
          </a:p>
        </p:txBody>
      </p:sp>
      <p:pic>
        <p:nvPicPr>
          <p:cNvPr id="290823" name="Picture 7" descr="250px-Scar_(xndr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3860800"/>
            <a:ext cx="2952327" cy="223249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u="sng" dirty="0" smtClean="0">
                <a:solidFill>
                  <a:srgbClr val="000099"/>
                </a:solidFill>
              </a:rPr>
              <a:t>Skin Structure </a:t>
            </a:r>
            <a:endParaRPr lang="en-US" sz="3600" b="1" u="sng" dirty="0">
              <a:solidFill>
                <a:srgbClr val="000099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507288" cy="4525963"/>
          </a:xfrm>
        </p:spPr>
        <p:txBody>
          <a:bodyPr>
            <a:noAutofit/>
          </a:bodyPr>
          <a:lstStyle/>
          <a:p>
            <a:pPr marL="609600" indent="-609600" algn="l" rtl="0">
              <a:lnSpc>
                <a:spcPct val="80000"/>
              </a:lnSpc>
            </a:pPr>
            <a:endParaRPr lang="en-US" sz="2400" dirty="0" smtClean="0">
              <a:solidFill>
                <a:srgbClr val="000099"/>
              </a:solidFill>
            </a:endParaRPr>
          </a:p>
          <a:p>
            <a:pPr marL="609600" indent="-609600" algn="l" rtl="0">
              <a:lnSpc>
                <a:spcPct val="80000"/>
              </a:lnSpc>
            </a:pP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Epidermis</a:t>
            </a:r>
            <a:r>
              <a:rPr lang="en-US" sz="2400" b="1" u="sng" dirty="0" smtClean="0">
                <a:solidFill>
                  <a:srgbClr val="000099"/>
                </a:solidFill>
              </a:rPr>
              <a:t>:</a:t>
            </a:r>
            <a:r>
              <a:rPr lang="en-US" sz="2400" b="1" dirty="0" smtClean="0">
                <a:solidFill>
                  <a:srgbClr val="000099"/>
                </a:solidFill>
              </a:rPr>
              <a:t> Consist of several zones</a:t>
            </a:r>
          </a:p>
          <a:p>
            <a:pPr marL="609600" indent="-609600" algn="l" rtl="0">
              <a:lnSpc>
                <a:spcPct val="80000"/>
              </a:lnSpc>
            </a:pPr>
            <a:endParaRPr lang="en-US" sz="2400" b="1" dirty="0" smtClean="0">
              <a:solidFill>
                <a:srgbClr val="000099"/>
              </a:solidFill>
            </a:endParaRPr>
          </a:p>
          <a:p>
            <a:pPr marL="609600" indent="-609600" algn="l" rtl="0">
              <a:lnSpc>
                <a:spcPct val="80000"/>
              </a:lnSpc>
            </a:pPr>
            <a:r>
              <a:rPr lang="en-US" sz="2400" b="1" dirty="0" smtClean="0">
                <a:solidFill>
                  <a:srgbClr val="000099"/>
                </a:solidFill>
              </a:rPr>
              <a:t>Basal layer (stratum </a:t>
            </a:r>
            <a:r>
              <a:rPr lang="en-US" sz="2400" b="1" dirty="0" err="1" smtClean="0">
                <a:solidFill>
                  <a:srgbClr val="000099"/>
                </a:solidFill>
              </a:rPr>
              <a:t>basale</a:t>
            </a:r>
            <a:r>
              <a:rPr lang="en-US" sz="2400" b="1" dirty="0" smtClean="0">
                <a:solidFill>
                  <a:srgbClr val="000099"/>
                </a:solidFill>
              </a:rPr>
              <a:t>) :columnar dividing cells.	</a:t>
            </a:r>
          </a:p>
          <a:p>
            <a:pPr marL="609600" indent="-609600" algn="l" rtl="0">
              <a:lnSpc>
                <a:spcPct val="80000"/>
              </a:lnSpc>
            </a:pPr>
            <a:r>
              <a:rPr lang="en-US" sz="2400" b="1" dirty="0" smtClean="0">
                <a:solidFill>
                  <a:srgbClr val="000099"/>
                </a:solidFill>
              </a:rPr>
              <a:t>Spinous layer (stratum </a:t>
            </a:r>
            <a:r>
              <a:rPr lang="en-US" sz="2400" b="1" dirty="0" err="1" smtClean="0">
                <a:solidFill>
                  <a:srgbClr val="000099"/>
                </a:solidFill>
              </a:rPr>
              <a:t>spinosum</a:t>
            </a:r>
            <a:r>
              <a:rPr lang="en-US" sz="2400" b="1" dirty="0" smtClean="0">
                <a:solidFill>
                  <a:srgbClr val="000099"/>
                </a:solidFill>
              </a:rPr>
              <a:t>): polyhedral cells</a:t>
            </a:r>
          </a:p>
          <a:p>
            <a:pPr marL="609600" indent="-609600" algn="l" rtl="0">
              <a:lnSpc>
                <a:spcPct val="80000"/>
              </a:lnSpc>
            </a:pPr>
            <a:r>
              <a:rPr lang="en-US" sz="2400" b="1" dirty="0" smtClean="0">
                <a:solidFill>
                  <a:srgbClr val="000099"/>
                </a:solidFill>
              </a:rPr>
              <a:t>attached by desmosomes.		</a:t>
            </a:r>
          </a:p>
          <a:p>
            <a:pPr marL="609600" indent="-609600" algn="l" rtl="0">
              <a:lnSpc>
                <a:spcPct val="80000"/>
              </a:lnSpc>
            </a:pPr>
            <a:r>
              <a:rPr lang="en-US" sz="2400" b="1" dirty="0" smtClean="0">
                <a:solidFill>
                  <a:srgbClr val="000099"/>
                </a:solidFill>
              </a:rPr>
              <a:t>Granular layer (stratum </a:t>
            </a:r>
            <a:r>
              <a:rPr lang="en-US" sz="2400" b="1" dirty="0" err="1" smtClean="0">
                <a:solidFill>
                  <a:srgbClr val="000099"/>
                </a:solidFill>
              </a:rPr>
              <a:t>granulosum</a:t>
            </a:r>
            <a:r>
              <a:rPr lang="en-US" sz="2400" b="1" dirty="0" smtClean="0">
                <a:solidFill>
                  <a:srgbClr val="000099"/>
                </a:solidFill>
              </a:rPr>
              <a:t>): flat cells </a:t>
            </a:r>
          </a:p>
          <a:p>
            <a:pPr marL="609600" indent="-609600" algn="l" rtl="0">
              <a:lnSpc>
                <a:spcPct val="80000"/>
              </a:lnSpc>
            </a:pPr>
            <a:r>
              <a:rPr lang="en-US" sz="2400" b="1" dirty="0" smtClean="0">
                <a:solidFill>
                  <a:srgbClr val="000099"/>
                </a:solidFill>
              </a:rPr>
              <a:t>containing </a:t>
            </a:r>
            <a:r>
              <a:rPr lang="en-US" sz="2400" b="1" dirty="0" err="1" smtClean="0">
                <a:solidFill>
                  <a:srgbClr val="000099"/>
                </a:solidFill>
              </a:rPr>
              <a:t>keratohyaline</a:t>
            </a:r>
            <a:r>
              <a:rPr lang="en-US" sz="2400" b="1" dirty="0" smtClean="0">
                <a:solidFill>
                  <a:srgbClr val="000099"/>
                </a:solidFill>
              </a:rPr>
              <a:t> granules.</a:t>
            </a:r>
          </a:p>
          <a:p>
            <a:pPr marL="609600" indent="-609600" algn="l" rtl="0">
              <a:lnSpc>
                <a:spcPct val="80000"/>
              </a:lnSpc>
            </a:pPr>
            <a:r>
              <a:rPr lang="en-US" sz="2400" b="1" dirty="0" err="1" smtClean="0">
                <a:solidFill>
                  <a:srgbClr val="000099"/>
                </a:solidFill>
              </a:rPr>
              <a:t>Cornified</a:t>
            </a:r>
            <a:r>
              <a:rPr lang="en-US" sz="2400" b="1" dirty="0" smtClean="0">
                <a:solidFill>
                  <a:srgbClr val="000099"/>
                </a:solidFill>
              </a:rPr>
              <a:t> layer (stratum </a:t>
            </a:r>
            <a:r>
              <a:rPr lang="en-US" sz="2400" b="1" dirty="0" err="1" smtClean="0">
                <a:solidFill>
                  <a:srgbClr val="000099"/>
                </a:solidFill>
              </a:rPr>
              <a:t>corneum</a:t>
            </a:r>
            <a:r>
              <a:rPr lang="en-US" sz="2400" b="1" dirty="0" smtClean="0">
                <a:solidFill>
                  <a:srgbClr val="000099"/>
                </a:solidFill>
              </a:rPr>
              <a:t> ):dead cell with no </a:t>
            </a:r>
            <a:r>
              <a:rPr lang="en-US" sz="2400" b="1" dirty="0" err="1" smtClean="0">
                <a:solidFill>
                  <a:srgbClr val="000099"/>
                </a:solidFill>
              </a:rPr>
              <a:t>organells</a:t>
            </a:r>
            <a:r>
              <a:rPr lang="en-US" sz="2400" b="1" dirty="0" smtClean="0">
                <a:solidFill>
                  <a:srgbClr val="000099"/>
                </a:solidFill>
              </a:rPr>
              <a:t>.</a:t>
            </a:r>
          </a:p>
          <a:p>
            <a:pPr marL="609600" indent="-609600" algn="l" rtl="0">
              <a:lnSpc>
                <a:spcPct val="80000"/>
              </a:lnSpc>
            </a:pPr>
            <a:r>
              <a:rPr lang="en-US" sz="2400" dirty="0" smtClean="0">
                <a:solidFill>
                  <a:srgbClr val="000099"/>
                </a:solidFill>
                <a:latin typeface="Arial Unicode MS" pitchFamily="34" charset="-128"/>
              </a:rPr>
              <a:t> </a:t>
            </a:r>
          </a:p>
          <a:p>
            <a:pPr marL="609600" indent="-609600" algn="l" rtl="0">
              <a:lnSpc>
                <a:spcPct val="80000"/>
              </a:lnSpc>
            </a:pPr>
            <a:endParaRPr lang="en-US" sz="2400" dirty="0" smtClean="0">
              <a:solidFill>
                <a:srgbClr val="000099"/>
              </a:solidFill>
              <a:latin typeface="Arial Unicode MS" pitchFamily="34" charset="-128"/>
            </a:endParaRPr>
          </a:p>
          <a:p>
            <a:pPr marL="609600" indent="-609600" algn="l" rtl="0">
              <a:lnSpc>
                <a:spcPct val="80000"/>
              </a:lnSpc>
            </a:pPr>
            <a:endParaRPr lang="en-US" sz="2400" dirty="0" smtClean="0">
              <a:solidFill>
                <a:srgbClr val="000099"/>
              </a:solidFill>
              <a:latin typeface="Arial Unicode MS" pitchFamily="34" charset="-128"/>
            </a:endParaRPr>
          </a:p>
          <a:p>
            <a:pPr marL="609600" indent="-609600" algn="l" rtl="0">
              <a:lnSpc>
                <a:spcPct val="80000"/>
              </a:lnSpc>
            </a:pPr>
            <a:endParaRPr lang="en-US" sz="2400" u="sng" dirty="0" smtClean="0">
              <a:solidFill>
                <a:srgbClr val="000099"/>
              </a:solidFill>
              <a:latin typeface="Arial Unicode MS" pitchFamily="34" charset="-128"/>
            </a:endParaRPr>
          </a:p>
          <a:p>
            <a:pPr marL="609600" indent="-609600" algn="l" rtl="0">
              <a:lnSpc>
                <a:spcPct val="80000"/>
              </a:lnSpc>
            </a:pPr>
            <a:endParaRPr lang="en-US" sz="2400" u="sng" dirty="0" smtClean="0">
              <a:solidFill>
                <a:srgbClr val="000099"/>
              </a:solidFill>
            </a:endParaRPr>
          </a:p>
          <a:p>
            <a:pPr marL="609600" indent="-609600" algn="l" rtl="0">
              <a:lnSpc>
                <a:spcPct val="80000"/>
              </a:lnSpc>
            </a:pPr>
            <a:endParaRPr lang="en-US" sz="2400" u="sng" dirty="0" smtClean="0">
              <a:solidFill>
                <a:srgbClr val="000099"/>
              </a:solidFill>
            </a:endParaRPr>
          </a:p>
          <a:p>
            <a:pPr marL="609600" indent="-609600" algn="l" rtl="0">
              <a:lnSpc>
                <a:spcPct val="80000"/>
              </a:lnSpc>
            </a:pPr>
            <a:endParaRPr lang="en-US" sz="2400" u="sng" dirty="0" smtClean="0">
              <a:solidFill>
                <a:srgbClr val="000099"/>
              </a:solidFill>
            </a:endParaRPr>
          </a:p>
          <a:p>
            <a:pPr marL="609600" indent="-609600" algn="l" rtl="0">
              <a:lnSpc>
                <a:spcPct val="80000"/>
              </a:lnSpc>
            </a:pPr>
            <a:r>
              <a:rPr lang="en-US" sz="2400" u="sng" dirty="0" smtClean="0">
                <a:solidFill>
                  <a:srgbClr val="000099"/>
                </a:solidFill>
              </a:rPr>
              <a:t>7                                                                             </a:t>
            </a:r>
            <a:endParaRPr lang="en-US" sz="2400" u="sng" dirty="0">
              <a:solidFill>
                <a:srgbClr val="000099"/>
              </a:solidFill>
            </a:endParaRPr>
          </a:p>
        </p:txBody>
      </p:sp>
      <p:sp>
        <p:nvSpPr>
          <p:cNvPr id="3076" name="Line 4"/>
          <p:cNvSpPr>
            <a:spLocks noChangeShapeType="1"/>
          </p:cNvSpPr>
          <p:nvPr/>
        </p:nvSpPr>
        <p:spPr bwMode="auto">
          <a:xfrm flipH="1">
            <a:off x="-757238" y="4076700"/>
            <a:ext cx="73025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3" name="Rectangle 5"/>
          <p:cNvSpPr>
            <a:spLocks noGrp="1" noChangeArrowheads="1"/>
          </p:cNvSpPr>
          <p:nvPr>
            <p:ph sz="quarter" idx="13"/>
          </p:nvPr>
        </p:nvSpPr>
        <p:spPr>
          <a:xfrm>
            <a:off x="609600" y="1600200"/>
            <a:ext cx="5042520" cy="4114800"/>
          </a:xfrm>
        </p:spPr>
        <p:txBody>
          <a:bodyPr/>
          <a:lstStyle/>
          <a:p>
            <a:pPr algn="l"/>
            <a:endParaRPr lang="en-US" dirty="0" smtClean="0"/>
          </a:p>
          <a:p>
            <a:pPr algn="l"/>
            <a:r>
              <a:rPr lang="en-US" dirty="0" err="1" smtClean="0"/>
              <a:t>Lichenification</a:t>
            </a:r>
            <a:r>
              <a:rPr lang="en-US" dirty="0" smtClean="0"/>
              <a:t>:</a:t>
            </a:r>
          </a:p>
          <a:p>
            <a:pPr algn="l"/>
            <a:r>
              <a:rPr lang="en-US" dirty="0" smtClean="0"/>
              <a:t>Increased skin markings </a:t>
            </a:r>
          </a:p>
          <a:p>
            <a:pPr algn="l"/>
            <a:r>
              <a:rPr lang="en-US" dirty="0" smtClean="0"/>
              <a:t>secondary to scratching.</a:t>
            </a:r>
          </a:p>
          <a:p>
            <a:pPr algn="l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288772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Secondary Skin Lesions</a:t>
            </a:r>
            <a:endParaRPr lang="en-US" dirty="0"/>
          </a:p>
        </p:txBody>
      </p:sp>
      <p:pic>
        <p:nvPicPr>
          <p:cNvPr id="288775" name="Picture 7" descr="lichenification-1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1484313"/>
            <a:ext cx="3023568" cy="424894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609600" y="1600200"/>
            <a:ext cx="4394448" cy="4114800"/>
          </a:xfrm>
        </p:spPr>
        <p:txBody>
          <a:bodyPr/>
          <a:lstStyle/>
          <a:p>
            <a:pPr algn="l"/>
            <a:endParaRPr lang="en-US" dirty="0" smtClean="0"/>
          </a:p>
          <a:p>
            <a:pPr algn="l"/>
            <a:r>
              <a:rPr lang="en-US" dirty="0" smtClean="0"/>
              <a:t>Sclerosis:</a:t>
            </a:r>
          </a:p>
          <a:p>
            <a:pPr algn="l"/>
            <a:r>
              <a:rPr lang="en-US" dirty="0" smtClean="0"/>
              <a:t>Hardening of the skin .</a:t>
            </a:r>
          </a:p>
          <a:p>
            <a:pPr algn="l"/>
            <a:r>
              <a:rPr lang="en-US" dirty="0" smtClean="0"/>
              <a:t>Skin is un-</a:t>
            </a:r>
            <a:r>
              <a:rPr lang="en-US" dirty="0" err="1" smtClean="0"/>
              <a:t>pinchable</a:t>
            </a:r>
            <a:r>
              <a:rPr lang="en-US" dirty="0" smtClean="0"/>
              <a:t> 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853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Specialized Terminology</a:t>
            </a:r>
            <a:endParaRPr lang="en-US" dirty="0"/>
          </a:p>
        </p:txBody>
      </p:sp>
      <p:pic>
        <p:nvPicPr>
          <p:cNvPr id="185349" name="Picture 5" descr="sc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557338"/>
            <a:ext cx="3619252" cy="403190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Quiz</a:t>
            </a:r>
            <a:endParaRPr lang="en-US" sz="3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Placeholder 10" descr="xanthelasma.bmp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r="40147" b="73558"/>
          <a:stretch>
            <a:fillRect/>
          </a:stretch>
        </p:blipFill>
        <p:spPr>
          <a:xfrm>
            <a:off x="2627784" y="1124744"/>
            <a:ext cx="6318121" cy="3888432"/>
          </a:xfrm>
          <a:ln w="57150">
            <a:solidFill>
              <a:srgbClr val="C00000"/>
            </a:solidFill>
          </a:ln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l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Bilateral yellow plaques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Quiz</a:t>
            </a:r>
            <a:endParaRPr lang="en-US" sz="3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Content Placeholder 6" descr="warts.bmp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r="72438" b="70250"/>
          <a:stretch>
            <a:fillRect/>
          </a:stretch>
        </p:blipFill>
        <p:spPr>
          <a:xfrm>
            <a:off x="3203848" y="1124744"/>
            <a:ext cx="5184576" cy="3744416"/>
          </a:xfrm>
          <a:ln w="57150">
            <a:solidFill>
              <a:srgbClr val="C00000"/>
            </a:solidFill>
          </a:ln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9552" y="5367338"/>
            <a:ext cx="8604448" cy="804862"/>
          </a:xfrm>
        </p:spPr>
        <p:txBody>
          <a:bodyPr>
            <a:normAutofit fontScale="92500"/>
          </a:bodyPr>
          <a:lstStyle/>
          <a:p>
            <a:pPr algn="l"/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Keratotic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papillomatous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 skin colored plaque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000099"/>
                </a:solidFill>
              </a:rPr>
              <a:t>Quiz</a:t>
            </a:r>
            <a:endParaRPr lang="en-US" sz="3600" dirty="0">
              <a:solidFill>
                <a:srgbClr val="000099"/>
              </a:solidFill>
            </a:endParaRPr>
          </a:p>
        </p:txBody>
      </p:sp>
      <p:pic>
        <p:nvPicPr>
          <p:cNvPr id="4" name="Content Placeholder 3" descr="molluscum.bmp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r="71647" b="71808"/>
          <a:stretch>
            <a:fillRect/>
          </a:stretch>
        </p:blipFill>
        <p:spPr>
          <a:xfrm>
            <a:off x="3347864" y="1412776"/>
            <a:ext cx="5040560" cy="3456384"/>
          </a:xfrm>
          <a:ln w="57150">
            <a:solidFill>
              <a:srgbClr val="C00000"/>
            </a:solidFill>
          </a:ln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323528" y="5301208"/>
            <a:ext cx="8820472" cy="804862"/>
          </a:xfrm>
        </p:spPr>
        <p:txBody>
          <a:bodyPr>
            <a:normAutofit fontScale="92500"/>
          </a:bodyPr>
          <a:lstStyle/>
          <a:p>
            <a:pPr algn="l"/>
            <a:r>
              <a:rPr lang="en-US" sz="3600" b="1" dirty="0" err="1" smtClean="0"/>
              <a:t>Umblicated</a:t>
            </a:r>
            <a:r>
              <a:rPr lang="en-US" sz="3600" b="1" dirty="0" smtClean="0"/>
              <a:t> pearly papules, some are grouped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000099"/>
                </a:solidFill>
              </a:rPr>
              <a:t>Quiz</a:t>
            </a:r>
            <a:endParaRPr lang="en-US" sz="3600" dirty="0">
              <a:solidFill>
                <a:srgbClr val="000099"/>
              </a:solidFill>
            </a:endParaRPr>
          </a:p>
        </p:txBody>
      </p:sp>
      <p:pic>
        <p:nvPicPr>
          <p:cNvPr id="4" name="Content Placeholder 3" descr="psoriasis quiz.bmp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/>
          <a:srcRect l="4681" r="46536" b="51921"/>
          <a:stretch/>
        </p:blipFill>
        <p:spPr>
          <a:xfrm>
            <a:off x="4139952" y="1124744"/>
            <a:ext cx="4227299" cy="3879056"/>
          </a:xfrm>
          <a:ln w="57150">
            <a:solidFill>
              <a:srgbClr val="C00000"/>
            </a:solidFill>
          </a:ln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539552" y="5367338"/>
            <a:ext cx="8604448" cy="804862"/>
          </a:xfrm>
        </p:spPr>
        <p:txBody>
          <a:bodyPr/>
          <a:lstStyle/>
          <a:p>
            <a:pPr algn="l"/>
            <a:r>
              <a:rPr lang="en-US" sz="3600" b="1" dirty="0" smtClean="0"/>
              <a:t>Annular </a:t>
            </a:r>
            <a:r>
              <a:rPr lang="en-US" sz="3600" b="1" dirty="0" err="1" smtClean="0"/>
              <a:t>erythematous</a:t>
            </a:r>
            <a:r>
              <a:rPr lang="en-US" sz="3600" b="1" dirty="0" smtClean="0"/>
              <a:t> scaly plaque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>
                <a:solidFill>
                  <a:srgbClr val="000099"/>
                </a:solidFill>
              </a:rPr>
              <a:t>Quiz</a:t>
            </a:r>
            <a:endParaRPr lang="en-US" sz="3600" dirty="0">
              <a:solidFill>
                <a:srgbClr val="000099"/>
              </a:solidFill>
            </a:endParaRPr>
          </a:p>
        </p:txBody>
      </p:sp>
      <p:pic>
        <p:nvPicPr>
          <p:cNvPr id="4" name="Content Placeholder 3" descr="h zoster.bmp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r="59834" b="61308"/>
          <a:stretch>
            <a:fillRect/>
          </a:stretch>
        </p:blipFill>
        <p:spPr>
          <a:xfrm>
            <a:off x="3419872" y="1340768"/>
            <a:ext cx="5328592" cy="3600400"/>
          </a:xfrm>
          <a:ln w="57150">
            <a:solidFill>
              <a:srgbClr val="C00000"/>
            </a:solidFill>
          </a:ln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899592" y="5373216"/>
            <a:ext cx="7452320" cy="804862"/>
          </a:xfrm>
        </p:spPr>
        <p:txBody>
          <a:bodyPr>
            <a:normAutofit fontScale="92500"/>
          </a:bodyPr>
          <a:lstStyle/>
          <a:p>
            <a:r>
              <a:rPr lang="en-US" sz="3600" b="1" dirty="0" smtClean="0"/>
              <a:t>Grouped vesicles on erythematous base</a:t>
            </a:r>
          </a:p>
          <a:p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>
                <a:solidFill>
                  <a:srgbClr val="000099"/>
                </a:solidFill>
              </a:rPr>
              <a:t>Quiz</a:t>
            </a:r>
            <a:endParaRPr lang="en-US" sz="3600" dirty="0">
              <a:solidFill>
                <a:srgbClr val="000099"/>
              </a:solidFill>
            </a:endParaRPr>
          </a:p>
        </p:txBody>
      </p:sp>
      <p:pic>
        <p:nvPicPr>
          <p:cNvPr id="4" name="Content Placeholder 3" descr="secondary lesions.bmp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r="55897" b="59558"/>
          <a:stretch>
            <a:fillRect/>
          </a:stretch>
        </p:blipFill>
        <p:spPr>
          <a:xfrm>
            <a:off x="3419872" y="1268760"/>
            <a:ext cx="5256584" cy="3672408"/>
          </a:xfrm>
          <a:ln w="57150">
            <a:solidFill>
              <a:srgbClr val="C00000"/>
            </a:solidFill>
          </a:ln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0" y="5229200"/>
            <a:ext cx="9144000" cy="804862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n-US" sz="3600" b="1" dirty="0" smtClean="0"/>
              <a:t>Yellow crust, erosions, flaccid bulla on erythematous base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>
                <a:solidFill>
                  <a:srgbClr val="000099"/>
                </a:solidFill>
              </a:rPr>
              <a:t>Quiz</a:t>
            </a:r>
            <a:endParaRPr lang="en-US" sz="3600" dirty="0">
              <a:solidFill>
                <a:srgbClr val="000099"/>
              </a:solidFill>
            </a:endParaRPr>
          </a:p>
        </p:txBody>
      </p:sp>
      <p:pic>
        <p:nvPicPr>
          <p:cNvPr id="4" name="Content Placeholder 3" descr="sebaceous cyst.bmp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r="49334" b="70058"/>
          <a:stretch>
            <a:fillRect/>
          </a:stretch>
        </p:blipFill>
        <p:spPr>
          <a:xfrm>
            <a:off x="3563888" y="1196752"/>
            <a:ext cx="5112568" cy="3816424"/>
          </a:xfrm>
          <a:ln w="57150">
            <a:solidFill>
              <a:srgbClr val="C00000"/>
            </a:solidFill>
          </a:ln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6956176" cy="804862"/>
          </a:xfrm>
        </p:spPr>
        <p:txBody>
          <a:bodyPr/>
          <a:lstStyle/>
          <a:p>
            <a:pPr algn="l"/>
            <a:r>
              <a:rPr lang="en-US" sz="3600" b="1" dirty="0" smtClean="0"/>
              <a:t>1 cm cyst with telangiectasia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>
                <a:solidFill>
                  <a:srgbClr val="000099"/>
                </a:solidFill>
              </a:rPr>
              <a:t>Quiz</a:t>
            </a:r>
            <a:endParaRPr lang="en-US" sz="3600" dirty="0">
              <a:solidFill>
                <a:srgbClr val="000099"/>
              </a:solidFill>
            </a:endParaRPr>
          </a:p>
        </p:txBody>
      </p:sp>
      <p:pic>
        <p:nvPicPr>
          <p:cNvPr id="4" name="Content Placeholder 3" descr="nevus flameus.bmp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/>
          <a:srcRect l="-251" t="1463" r="54757" b="56140"/>
          <a:stretch/>
        </p:blipFill>
        <p:spPr>
          <a:xfrm>
            <a:off x="4139952" y="1340768"/>
            <a:ext cx="4277816" cy="3744416"/>
          </a:xfrm>
          <a:ln w="57150">
            <a:solidFill>
              <a:srgbClr val="C00000"/>
            </a:solidFill>
          </a:ln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609600" y="5272363"/>
            <a:ext cx="7562800" cy="1108965"/>
          </a:xfrm>
        </p:spPr>
        <p:txBody>
          <a:bodyPr/>
          <a:lstStyle/>
          <a:p>
            <a:pPr algn="l"/>
            <a:r>
              <a:rPr lang="en-US" sz="3600" b="1" dirty="0" smtClean="0"/>
              <a:t>Unilateral erythematous  patch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61" name="Rectangle 5"/>
          <p:cNvSpPr>
            <a:spLocks noGrp="1" noChangeArrowheads="1"/>
          </p:cNvSpPr>
          <p:nvPr>
            <p:ph sz="quarter" idx="13"/>
          </p:nvPr>
        </p:nvSpPr>
        <p:spPr>
          <a:xfrm>
            <a:off x="395288" y="1196975"/>
            <a:ext cx="4038600" cy="4886325"/>
          </a:xfrm>
        </p:spPr>
        <p:txBody>
          <a:bodyPr>
            <a:normAutofit/>
          </a:bodyPr>
          <a:lstStyle/>
          <a:p>
            <a:pPr marL="0" algn="l" rtl="0">
              <a:buFont typeface="Batang" pitchFamily="18" charset="-127"/>
              <a:buNone/>
            </a:pPr>
            <a:r>
              <a:rPr lang="en-US" sz="2400" b="1" u="sng" dirty="0">
                <a:solidFill>
                  <a:srgbClr val="000099"/>
                </a:solidFill>
              </a:rPr>
              <a:t>Basal cell layer</a:t>
            </a:r>
          </a:p>
          <a:p>
            <a:pPr marL="0" algn="l" rtl="0">
              <a:buFont typeface="Batang" pitchFamily="18" charset="-127"/>
              <a:buNone/>
            </a:pPr>
            <a:r>
              <a:rPr lang="en-US" sz="2400" b="1" dirty="0">
                <a:solidFill>
                  <a:srgbClr val="000099"/>
                </a:solidFill>
              </a:rPr>
              <a:t> Rest on the basement </a:t>
            </a:r>
          </a:p>
          <a:p>
            <a:pPr marL="0" algn="l" rtl="0">
              <a:buFont typeface="Batang" pitchFamily="18" charset="-127"/>
              <a:buNone/>
            </a:pPr>
            <a:r>
              <a:rPr lang="en-US" sz="2400" b="1" dirty="0">
                <a:solidFill>
                  <a:srgbClr val="000099"/>
                </a:solidFill>
              </a:rPr>
              <a:t>membrane </a:t>
            </a:r>
            <a:r>
              <a:rPr lang="en-US" sz="2400" b="1" dirty="0" smtClean="0">
                <a:solidFill>
                  <a:srgbClr val="000099"/>
                </a:solidFill>
              </a:rPr>
              <a:t>; divides </a:t>
            </a:r>
            <a:endParaRPr lang="en-US" sz="2400" b="1" dirty="0">
              <a:solidFill>
                <a:srgbClr val="000099"/>
              </a:solidFill>
            </a:endParaRPr>
          </a:p>
          <a:p>
            <a:pPr marL="0" algn="l" rtl="0">
              <a:buFont typeface="Batang" pitchFamily="18" charset="-127"/>
              <a:buNone/>
            </a:pPr>
            <a:r>
              <a:rPr lang="en-US" sz="2400" b="1" dirty="0">
                <a:solidFill>
                  <a:srgbClr val="000099"/>
                </a:solidFill>
              </a:rPr>
              <a:t>continuously and move </a:t>
            </a:r>
          </a:p>
          <a:p>
            <a:pPr marL="0" algn="l" rtl="0">
              <a:buFont typeface="Batang" pitchFamily="18" charset="-127"/>
              <a:buNone/>
            </a:pPr>
            <a:r>
              <a:rPr lang="en-US" sz="2400" b="1" dirty="0">
                <a:solidFill>
                  <a:srgbClr val="000099"/>
                </a:solidFill>
              </a:rPr>
              <a:t>upwards.</a:t>
            </a:r>
          </a:p>
          <a:p>
            <a:pPr marL="0" algn="l" rtl="0">
              <a:buFont typeface="Batang" pitchFamily="18" charset="-127"/>
              <a:buNone/>
            </a:pPr>
            <a:r>
              <a:rPr lang="en-US" sz="2400" b="1" dirty="0">
                <a:solidFill>
                  <a:srgbClr val="000099"/>
                </a:solidFill>
              </a:rPr>
              <a:t>Melanocytes are dendritic  </a:t>
            </a:r>
            <a:r>
              <a:rPr lang="en-US" sz="2400" b="1" dirty="0" smtClean="0">
                <a:solidFill>
                  <a:srgbClr val="000099"/>
                </a:solidFill>
              </a:rPr>
              <a:t>cells lying between basal cells </a:t>
            </a:r>
            <a:r>
              <a:rPr lang="en-US" sz="2400" b="1" dirty="0">
                <a:solidFill>
                  <a:srgbClr val="000099"/>
                </a:solidFill>
              </a:rPr>
              <a:t>in a ratio of  1:10 .</a:t>
            </a:r>
          </a:p>
          <a:p>
            <a:pPr marL="0" algn="l" rtl="0">
              <a:buFont typeface="Batang" pitchFamily="18" charset="-127"/>
              <a:buNone/>
            </a:pPr>
            <a:r>
              <a:rPr lang="en-US" sz="2400" b="1" dirty="0" smtClean="0">
                <a:solidFill>
                  <a:srgbClr val="000099"/>
                </a:solidFill>
              </a:rPr>
              <a:t>They synthesize melanin stored in melanosomes</a:t>
            </a:r>
            <a:r>
              <a:rPr lang="en-US" sz="2400" b="1" dirty="0">
                <a:solidFill>
                  <a:srgbClr val="000099"/>
                </a:solidFill>
              </a:rPr>
              <a:t>.</a:t>
            </a:r>
          </a:p>
          <a:p>
            <a:pPr marL="0" algn="l" rtl="0">
              <a:buFont typeface="Batang" pitchFamily="18" charset="-127"/>
              <a:buNone/>
            </a:pPr>
            <a:endParaRPr lang="en-US" sz="2400" dirty="0">
              <a:solidFill>
                <a:srgbClr val="000099"/>
              </a:solidFill>
            </a:endParaRPr>
          </a:p>
        </p:txBody>
      </p:sp>
      <p:sp>
        <p:nvSpPr>
          <p:cNvPr id="173062" name="Rectangle 6"/>
          <p:cNvSpPr>
            <a:spLocks noGrp="1" noChangeArrowheads="1"/>
          </p:cNvSpPr>
          <p:nvPr>
            <p:ph sz="quarter" idx="14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endParaRPr lang="en-US" sz="2400">
              <a:solidFill>
                <a:srgbClr val="000099"/>
              </a:solidFill>
            </a:endParaRPr>
          </a:p>
        </p:txBody>
      </p:sp>
      <p:sp>
        <p:nvSpPr>
          <p:cNvPr id="173060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611560" y="0"/>
            <a:ext cx="7924800" cy="1143000"/>
          </a:xfrm>
        </p:spPr>
        <p:txBody>
          <a:bodyPr/>
          <a:lstStyle/>
          <a:p>
            <a:pPr rtl="0"/>
            <a:r>
              <a:rPr lang="en-US" sz="3600" b="1" u="sng" dirty="0">
                <a:solidFill>
                  <a:srgbClr val="000099"/>
                </a:solidFill>
              </a:rPr>
              <a:t>Skin Structure</a:t>
            </a:r>
          </a:p>
        </p:txBody>
      </p:sp>
      <p:pic>
        <p:nvPicPr>
          <p:cNvPr id="173064" name="Picture 8" descr="melanocyt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462" y="1124744"/>
            <a:ext cx="3959225" cy="45354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cxnSp>
        <p:nvCxnSpPr>
          <p:cNvPr id="14" name="Straight Arrow Connector 13"/>
          <p:cNvCxnSpPr/>
          <p:nvPr/>
        </p:nvCxnSpPr>
        <p:spPr>
          <a:xfrm flipH="1">
            <a:off x="6828630" y="2225824"/>
            <a:ext cx="180181" cy="576064"/>
          </a:xfrm>
          <a:prstGeom prst="straightConnector1">
            <a:avLst/>
          </a:prstGeom>
          <a:ln w="57150">
            <a:solidFill>
              <a:schemeClr val="bg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300192" y="1876762"/>
            <a:ext cx="2541080" cy="400110"/>
          </a:xfrm>
          <a:prstGeom prst="rect">
            <a:avLst/>
          </a:prstGeom>
          <a:noFill/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wrap="none" rtlCol="1">
            <a:spAutoFit/>
          </a:bodyPr>
          <a:lstStyle/>
          <a:p>
            <a:r>
              <a:rPr lang="en-US" dirty="0" smtClean="0">
                <a:solidFill>
                  <a:srgbClr val="000099"/>
                </a:solidFill>
              </a:rPr>
              <a:t>10 Keratinocytes</a:t>
            </a:r>
            <a:endParaRPr lang="ar-SA" dirty="0">
              <a:solidFill>
                <a:srgbClr val="000099"/>
              </a:solidFill>
            </a:endParaRPr>
          </a:p>
        </p:txBody>
      </p:sp>
      <p:sp>
        <p:nvSpPr>
          <p:cNvPr id="2" name="Left Brace 1"/>
          <p:cNvSpPr/>
          <p:nvPr/>
        </p:nvSpPr>
        <p:spPr>
          <a:xfrm flipV="1">
            <a:off x="6588224" y="2513856"/>
            <a:ext cx="45719" cy="28803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000099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63885" y="3392487"/>
            <a:ext cx="2013693" cy="400110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  <p:txBody>
          <a:bodyPr wrap="none" rtlCol="1">
            <a:spAutoFit/>
          </a:bodyPr>
          <a:lstStyle/>
          <a:p>
            <a:r>
              <a:rPr lang="en-US" dirty="0" smtClean="0">
                <a:solidFill>
                  <a:srgbClr val="000099"/>
                </a:solidFill>
              </a:rPr>
              <a:t>1 melanocyte</a:t>
            </a:r>
            <a:endParaRPr lang="ar-SA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Lecture Outlines</a:t>
            </a:r>
            <a:endParaRPr lang="en-US" dirty="0"/>
          </a:p>
        </p:txBody>
      </p:sp>
      <p:sp>
        <p:nvSpPr>
          <p:cNvPr id="5058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dirty="0" smtClean="0"/>
              <a:t>Function , Structure of the skin.</a:t>
            </a:r>
          </a:p>
          <a:p>
            <a:pPr algn="l"/>
            <a:r>
              <a:rPr lang="en-US" dirty="0" smtClean="0"/>
              <a:t>Approach to dermatology patient.</a:t>
            </a:r>
          </a:p>
          <a:p>
            <a:pPr algn="l"/>
            <a:r>
              <a:rPr lang="en-US" dirty="0" smtClean="0"/>
              <a:t>Descriptive Terms and morphology of skin lesions.</a:t>
            </a:r>
          </a:p>
          <a:p>
            <a:pPr algn="l"/>
            <a:r>
              <a:rPr lang="en-US" dirty="0" smtClean="0"/>
              <a:t>Important signs and Investigations.</a:t>
            </a:r>
          </a:p>
          <a:p>
            <a:pPr algn="l"/>
            <a:r>
              <a:rPr lang="en-US" dirty="0" smtClean="0"/>
              <a:t>Reaction patterns.</a:t>
            </a:r>
          </a:p>
          <a:p>
            <a:pPr algn="l"/>
            <a:r>
              <a:rPr lang="en-US" dirty="0" smtClean="0"/>
              <a:t>Topical therapy.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609600" y="1600200"/>
            <a:ext cx="4682480" cy="4114800"/>
          </a:xfrm>
        </p:spPr>
        <p:txBody>
          <a:bodyPr/>
          <a:lstStyle/>
          <a:p>
            <a:pPr algn="l"/>
            <a:r>
              <a:rPr lang="en-US" dirty="0" smtClean="0"/>
              <a:t>NIKOLSKY SIGN:</a:t>
            </a:r>
          </a:p>
          <a:p>
            <a:pPr algn="l"/>
            <a:r>
              <a:rPr lang="en-US" dirty="0" smtClean="0"/>
              <a:t>Rubbing of apparently </a:t>
            </a:r>
          </a:p>
          <a:p>
            <a:pPr algn="l"/>
            <a:r>
              <a:rPr lang="en-US" dirty="0" smtClean="0"/>
              <a:t>normal skin induce </a:t>
            </a:r>
          </a:p>
          <a:p>
            <a:pPr algn="l"/>
            <a:r>
              <a:rPr lang="en-US" dirty="0" smtClean="0"/>
              <a:t>Blistering.</a:t>
            </a:r>
          </a:p>
          <a:p>
            <a:pPr algn="l"/>
            <a:r>
              <a:rPr lang="en-US" dirty="0" smtClean="0"/>
              <a:t>Seen in pemphigus vulgaris </a:t>
            </a:r>
          </a:p>
          <a:p>
            <a:pPr algn="l"/>
            <a:r>
              <a:rPr lang="en-US" dirty="0" smtClean="0"/>
              <a:t>and toxic epidermal </a:t>
            </a:r>
          </a:p>
          <a:p>
            <a:pPr algn="l"/>
            <a:r>
              <a:rPr lang="en-US" dirty="0" err="1" smtClean="0"/>
              <a:t>necrolysis</a:t>
            </a:r>
            <a:r>
              <a:rPr lang="en-US" dirty="0" smtClean="0"/>
              <a:t> (TEN)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92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Important Sign in Dermatology:</a:t>
            </a:r>
            <a:endParaRPr lang="en-US" dirty="0"/>
          </a:p>
        </p:txBody>
      </p:sp>
      <p:pic>
        <p:nvPicPr>
          <p:cNvPr id="7" name="Picture 6" descr="nikolsky.bmp"/>
          <p:cNvPicPr>
            <a:picLocks noChangeAspect="1"/>
          </p:cNvPicPr>
          <p:nvPr/>
        </p:nvPicPr>
        <p:blipFill>
          <a:blip r:embed="rId2" cstate="print"/>
          <a:srcRect r="53150" b="58400"/>
          <a:stretch>
            <a:fillRect/>
          </a:stretch>
        </p:blipFill>
        <p:spPr>
          <a:xfrm>
            <a:off x="5292080" y="1628800"/>
            <a:ext cx="3563888" cy="2852936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9" name="Rectangle 5"/>
          <p:cNvSpPr>
            <a:spLocks noGrp="1" noChangeArrowheads="1"/>
          </p:cNvSpPr>
          <p:nvPr>
            <p:ph sz="quarter" idx="13"/>
          </p:nvPr>
        </p:nvSpPr>
        <p:spPr>
          <a:xfrm>
            <a:off x="609600" y="1600200"/>
            <a:ext cx="4250432" cy="4114800"/>
          </a:xfrm>
        </p:spPr>
        <p:txBody>
          <a:bodyPr/>
          <a:lstStyle/>
          <a:p>
            <a:pPr algn="l"/>
            <a:r>
              <a:rPr lang="en-US" dirty="0" smtClean="0"/>
              <a:t>AUSPITZ SIGN</a:t>
            </a:r>
          </a:p>
          <a:p>
            <a:pPr algn="l"/>
            <a:r>
              <a:rPr lang="en-US" dirty="0" smtClean="0"/>
              <a:t>Removal of scale on top of a red papule produces bleeding points</a:t>
            </a:r>
          </a:p>
          <a:p>
            <a:pPr algn="l"/>
            <a:r>
              <a:rPr lang="en-US" dirty="0" smtClean="0"/>
              <a:t>Seen in psoriasis</a:t>
            </a:r>
          </a:p>
          <a:p>
            <a:pPr algn="l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297988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Important Signs in Dermatology</a:t>
            </a:r>
            <a:endParaRPr lang="en-US" dirty="0"/>
          </a:p>
        </p:txBody>
      </p:sp>
      <p:pic>
        <p:nvPicPr>
          <p:cNvPr id="297992" name="Picture 8" descr="kne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629246"/>
            <a:ext cx="3815656" cy="403200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609600" y="1600200"/>
            <a:ext cx="5258544" cy="4114800"/>
          </a:xfrm>
        </p:spPr>
        <p:txBody>
          <a:bodyPr/>
          <a:lstStyle/>
          <a:p>
            <a:pPr algn="l"/>
            <a:r>
              <a:rPr lang="en-US" dirty="0" err="1" smtClean="0"/>
              <a:t>Koebner’s</a:t>
            </a:r>
            <a:r>
              <a:rPr lang="en-US" dirty="0" smtClean="0"/>
              <a:t> phenomenon: </a:t>
            </a:r>
          </a:p>
          <a:p>
            <a:pPr algn="l"/>
            <a:r>
              <a:rPr lang="en-US" dirty="0" smtClean="0"/>
              <a:t>Trauma to the skin re- produce certain diseases like</a:t>
            </a:r>
          </a:p>
          <a:p>
            <a:pPr algn="l"/>
            <a:r>
              <a:rPr lang="en-US" dirty="0" smtClean="0"/>
              <a:t> </a:t>
            </a:r>
            <a:r>
              <a:rPr lang="en-US" dirty="0" err="1" smtClean="0"/>
              <a:t>a.Psoriasis</a:t>
            </a:r>
            <a:r>
              <a:rPr lang="en-US" dirty="0" smtClean="0"/>
              <a:t> </a:t>
            </a:r>
          </a:p>
          <a:p>
            <a:pPr algn="l"/>
            <a:r>
              <a:rPr lang="en-US" dirty="0" smtClean="0"/>
              <a:t> </a:t>
            </a:r>
            <a:r>
              <a:rPr lang="en-US" dirty="0" err="1" smtClean="0"/>
              <a:t>b.Vitiligo</a:t>
            </a:r>
            <a:endParaRPr lang="en-US" dirty="0" smtClean="0"/>
          </a:p>
          <a:p>
            <a:pPr algn="l"/>
            <a:r>
              <a:rPr lang="en-US" dirty="0" smtClean="0"/>
              <a:t> </a:t>
            </a:r>
            <a:r>
              <a:rPr lang="en-US" dirty="0" err="1" smtClean="0"/>
              <a:t>c.Lichen</a:t>
            </a:r>
            <a:r>
              <a:rPr lang="en-US" dirty="0" smtClean="0"/>
              <a:t> </a:t>
            </a:r>
            <a:r>
              <a:rPr lang="en-US" dirty="0" err="1" smtClean="0"/>
              <a:t>planus</a:t>
            </a:r>
            <a:r>
              <a:rPr lang="en-US" dirty="0" smtClean="0"/>
              <a:t>.</a:t>
            </a:r>
          </a:p>
          <a:p>
            <a:pPr algn="l"/>
            <a:r>
              <a:rPr lang="en-US" dirty="0" smtClean="0"/>
              <a:t> </a:t>
            </a:r>
            <a:r>
              <a:rPr lang="en-US" dirty="0" err="1" smtClean="0"/>
              <a:t>d.Warts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 dirty="0" smtClean="0"/>
          </a:p>
          <a:p>
            <a:endParaRPr lang="ar-SA" dirty="0"/>
          </a:p>
        </p:txBody>
      </p:sp>
      <p:sp>
        <p:nvSpPr>
          <p:cNvPr id="102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Important Sign in Dermatology:</a:t>
            </a:r>
            <a:endParaRPr lang="en-US" dirty="0"/>
          </a:p>
        </p:txBody>
      </p:sp>
      <p:pic>
        <p:nvPicPr>
          <p:cNvPr id="10245" name="Picture 5" descr="kob"/>
          <p:cNvPicPr>
            <a:picLocks noChangeAspect="1" noChangeArrowheads="1"/>
          </p:cNvPicPr>
          <p:nvPr/>
        </p:nvPicPr>
        <p:blipFill>
          <a:blip r:embed="rId2" cstate="print"/>
          <a:srcRect t="7936"/>
          <a:stretch>
            <a:fillRect/>
          </a:stretch>
        </p:blipFill>
        <p:spPr bwMode="auto">
          <a:xfrm>
            <a:off x="5868144" y="1556792"/>
            <a:ext cx="2880320" cy="388843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5" name="Rectangle 5"/>
          <p:cNvSpPr>
            <a:spLocks noGrp="1" noChangeArrowheads="1"/>
          </p:cNvSpPr>
          <p:nvPr>
            <p:ph sz="quarter" idx="13"/>
          </p:nvPr>
        </p:nvSpPr>
        <p:spPr>
          <a:xfrm>
            <a:off x="395536" y="1268760"/>
            <a:ext cx="5402560" cy="5141168"/>
          </a:xfrm>
        </p:spPr>
        <p:txBody>
          <a:bodyPr/>
          <a:lstStyle/>
          <a:p>
            <a:pPr algn="l"/>
            <a:r>
              <a:rPr lang="en-US" dirty="0" smtClean="0"/>
              <a:t>DERMATOGRAPHISM</a:t>
            </a:r>
          </a:p>
          <a:p>
            <a:pPr algn="l"/>
            <a:r>
              <a:rPr lang="en-US" dirty="0" smtClean="0"/>
              <a:t>Firm stroking of the skin </a:t>
            </a:r>
          </a:p>
          <a:p>
            <a:pPr algn="l"/>
            <a:r>
              <a:rPr lang="en-US" dirty="0" smtClean="0"/>
              <a:t>produce erythema and </a:t>
            </a:r>
          </a:p>
          <a:p>
            <a:pPr algn="l"/>
            <a:r>
              <a:rPr lang="en-US" dirty="0" smtClean="0"/>
              <a:t>Wheal.</a:t>
            </a:r>
          </a:p>
          <a:p>
            <a:pPr algn="l"/>
            <a:r>
              <a:rPr lang="en-US" dirty="0" smtClean="0"/>
              <a:t>Seen in physical </a:t>
            </a:r>
            <a:r>
              <a:rPr lang="en-US" dirty="0" err="1" smtClean="0"/>
              <a:t>urticaria</a:t>
            </a:r>
            <a:r>
              <a:rPr lang="en-US" dirty="0" smtClean="0"/>
              <a:t>.</a:t>
            </a:r>
          </a:p>
          <a:p>
            <a:pPr algn="l"/>
            <a:r>
              <a:rPr lang="en-US" dirty="0" smtClean="0"/>
              <a:t>In patient with </a:t>
            </a:r>
            <a:r>
              <a:rPr lang="en-US" dirty="0" err="1" smtClean="0"/>
              <a:t>atopy</a:t>
            </a:r>
            <a:r>
              <a:rPr lang="en-US" dirty="0" smtClean="0"/>
              <a:t>, stroking produces white </a:t>
            </a:r>
          </a:p>
          <a:p>
            <a:pPr algn="l"/>
            <a:r>
              <a:rPr lang="en-US" dirty="0" err="1" smtClean="0"/>
              <a:t>dermatographism</a:t>
            </a:r>
            <a:r>
              <a:rPr lang="en-US" dirty="0" smtClean="0"/>
              <a:t> rather</a:t>
            </a:r>
          </a:p>
          <a:p>
            <a:pPr algn="l"/>
            <a:r>
              <a:rPr lang="en-US" dirty="0" smtClean="0"/>
              <a:t>than red.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17444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Important Signs in Dermatology</a:t>
            </a:r>
            <a:endParaRPr lang="en-US" dirty="0"/>
          </a:p>
        </p:txBody>
      </p:sp>
      <p:pic>
        <p:nvPicPr>
          <p:cNvPr id="317448" name="Picture 8" descr="_dermatographis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1484784"/>
            <a:ext cx="2664296" cy="396044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609600" y="764704"/>
            <a:ext cx="5114528" cy="3250704"/>
          </a:xfrm>
        </p:spPr>
        <p:txBody>
          <a:bodyPr/>
          <a:lstStyle/>
          <a:p>
            <a:pPr algn="l"/>
            <a:endParaRPr lang="en-US" dirty="0" smtClean="0"/>
          </a:p>
          <a:p>
            <a:pPr algn="l"/>
            <a:r>
              <a:rPr lang="en-US" dirty="0" smtClean="0"/>
              <a:t>Wood’s lamp: </a:t>
            </a:r>
          </a:p>
          <a:p>
            <a:pPr algn="l"/>
            <a:r>
              <a:rPr lang="en-US" dirty="0" smtClean="0"/>
              <a:t> Produces long wave UVL (360 nm)</a:t>
            </a:r>
          </a:p>
          <a:p>
            <a:pPr algn="l"/>
            <a:r>
              <a:rPr lang="en-US" dirty="0" smtClean="0"/>
              <a:t> Useful in </a:t>
            </a:r>
          </a:p>
          <a:p>
            <a:pPr algn="l"/>
            <a:r>
              <a:rPr lang="en-US" dirty="0" smtClean="0"/>
              <a:t> </a:t>
            </a:r>
            <a:r>
              <a:rPr lang="en-US" dirty="0" err="1" smtClean="0"/>
              <a:t>Tinea</a:t>
            </a:r>
            <a:r>
              <a:rPr lang="en-US" dirty="0" smtClean="0"/>
              <a:t> </a:t>
            </a:r>
            <a:r>
              <a:rPr lang="en-US" dirty="0" err="1" smtClean="0"/>
              <a:t>Versicolor</a:t>
            </a:r>
            <a:r>
              <a:rPr lang="en-US" dirty="0" smtClean="0"/>
              <a:t>-yellowish </a:t>
            </a:r>
          </a:p>
          <a:p>
            <a:pPr algn="l"/>
            <a:r>
              <a:rPr lang="en-US" dirty="0" smtClean="0"/>
              <a:t>green </a:t>
            </a:r>
            <a:r>
              <a:rPr lang="en-US" dirty="0" err="1" smtClean="0"/>
              <a:t>flourescence</a:t>
            </a:r>
            <a:endParaRPr lang="en-US" dirty="0" smtClean="0"/>
          </a:p>
          <a:p>
            <a:pPr algn="l"/>
            <a:r>
              <a:rPr lang="en-US" dirty="0" err="1" smtClean="0"/>
              <a:t>Tinea</a:t>
            </a:r>
            <a:r>
              <a:rPr lang="en-US" dirty="0" smtClean="0"/>
              <a:t> </a:t>
            </a:r>
            <a:r>
              <a:rPr lang="en-US" dirty="0" err="1" smtClean="0"/>
              <a:t>Capitis</a:t>
            </a:r>
            <a:r>
              <a:rPr lang="en-US" dirty="0" smtClean="0"/>
              <a:t> -yellow green </a:t>
            </a:r>
          </a:p>
          <a:p>
            <a:pPr algn="l"/>
            <a:r>
              <a:rPr lang="en-US" dirty="0" err="1" smtClean="0"/>
              <a:t>flourescence</a:t>
            </a:r>
            <a:r>
              <a:rPr lang="en-US" dirty="0" smtClean="0"/>
              <a:t> in </a:t>
            </a:r>
            <a:r>
              <a:rPr lang="en-US" dirty="0" err="1" smtClean="0"/>
              <a:t>M.canis</a:t>
            </a:r>
            <a:r>
              <a:rPr lang="en-US" dirty="0" smtClean="0"/>
              <a:t>,  M. </a:t>
            </a:r>
          </a:p>
          <a:p>
            <a:pPr algn="l"/>
            <a:r>
              <a:rPr lang="en-US" dirty="0" err="1" smtClean="0"/>
              <a:t>andouini</a:t>
            </a:r>
            <a:endParaRPr lang="en-US" dirty="0" smtClean="0"/>
          </a:p>
          <a:p>
            <a:pPr algn="l"/>
            <a:endParaRPr lang="en-US" dirty="0" smtClean="0"/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242" name="Picture 2" descr="C:\Users\sony\Desktop\slides\woods_light694392[1]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603097"/>
            <a:ext cx="2522240" cy="2109005"/>
          </a:xfrm>
        </p:spPr>
      </p:pic>
      <p:sp>
        <p:nvSpPr>
          <p:cNvPr id="112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Investigations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1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pPr algn="l"/>
            <a:endParaRPr lang="en-US" dirty="0" smtClean="0"/>
          </a:p>
          <a:p>
            <a:pPr algn="l"/>
            <a:r>
              <a:rPr lang="en-US" dirty="0" smtClean="0"/>
              <a:t>Woods lamp :</a:t>
            </a:r>
          </a:p>
          <a:p>
            <a:pPr algn="l"/>
            <a:r>
              <a:rPr lang="en-US" dirty="0" smtClean="0"/>
              <a:t>Vitiligo - Milky white.</a:t>
            </a:r>
          </a:p>
          <a:p>
            <a:pPr algn="l"/>
            <a:r>
              <a:rPr lang="en-US" dirty="0" err="1" smtClean="0"/>
              <a:t>Erythrasma</a:t>
            </a:r>
            <a:r>
              <a:rPr lang="en-US" dirty="0" smtClean="0"/>
              <a:t> –coral  red </a:t>
            </a:r>
            <a:r>
              <a:rPr lang="en-US" dirty="0" err="1" smtClean="0"/>
              <a:t>flourescence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935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Investigations</a:t>
            </a:r>
            <a:endParaRPr lang="en-US" dirty="0"/>
          </a:p>
        </p:txBody>
      </p:sp>
      <p:pic>
        <p:nvPicPr>
          <p:cNvPr id="493574" name="Picture 6" descr="wood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556792"/>
            <a:ext cx="3815656" cy="410445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609600" y="1600200"/>
            <a:ext cx="5042520" cy="4114800"/>
          </a:xfrm>
        </p:spPr>
        <p:txBody>
          <a:bodyPr/>
          <a:lstStyle/>
          <a:p>
            <a:pPr algn="l"/>
            <a:endParaRPr lang="en-US" dirty="0" smtClean="0"/>
          </a:p>
          <a:p>
            <a:pPr algn="l"/>
            <a:r>
              <a:rPr lang="en-US" dirty="0" smtClean="0"/>
              <a:t>KOH preparation for fungus:</a:t>
            </a:r>
          </a:p>
          <a:p>
            <a:pPr algn="l"/>
            <a:r>
              <a:rPr lang="en-US" dirty="0" smtClean="0"/>
              <a:t>Cleanse skin  with alcohol </a:t>
            </a:r>
          </a:p>
          <a:p>
            <a:pPr algn="l"/>
            <a:r>
              <a:rPr lang="en-US" dirty="0" smtClean="0"/>
              <a:t>Swab.</a:t>
            </a:r>
          </a:p>
          <a:p>
            <a:pPr algn="l"/>
            <a:r>
              <a:rPr lang="en-US" dirty="0" smtClean="0"/>
              <a:t>Scrape skin with edge of microscope slide onto a second microscope slide.</a:t>
            </a:r>
          </a:p>
          <a:p>
            <a:pPr algn="l"/>
            <a:endParaRPr lang="en-US" dirty="0" smtClean="0"/>
          </a:p>
          <a:p>
            <a:pPr algn="l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22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Investigation:</a:t>
            </a:r>
            <a:endParaRPr lang="en-US" dirty="0"/>
          </a:p>
        </p:txBody>
      </p:sp>
      <p:pic>
        <p:nvPicPr>
          <p:cNvPr id="6" name="Picture 5" descr="fungal scrape.bmp"/>
          <p:cNvPicPr>
            <a:picLocks noChangeAspect="1"/>
          </p:cNvPicPr>
          <p:nvPr/>
        </p:nvPicPr>
        <p:blipFill>
          <a:blip r:embed="rId2" cstate="print"/>
          <a:srcRect l="11025" r="39763" b="63251"/>
          <a:stretch>
            <a:fillRect/>
          </a:stretch>
        </p:blipFill>
        <p:spPr>
          <a:xfrm>
            <a:off x="5796136" y="1484784"/>
            <a:ext cx="2880320" cy="4176464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59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609600" y="1600200"/>
            <a:ext cx="4970512" cy="4114800"/>
          </a:xfrm>
        </p:spPr>
        <p:txBody>
          <a:bodyPr/>
          <a:lstStyle/>
          <a:p>
            <a:pPr algn="l"/>
            <a:r>
              <a:rPr lang="en-US" dirty="0" smtClean="0"/>
              <a:t>KOH preparation for fungus:</a:t>
            </a:r>
          </a:p>
          <a:p>
            <a:pPr algn="l"/>
            <a:r>
              <a:rPr lang="en-US" dirty="0" smtClean="0"/>
              <a:t>Put on a drop of 10% KOH. </a:t>
            </a:r>
          </a:p>
          <a:p>
            <a:pPr algn="l"/>
            <a:r>
              <a:rPr lang="en-US" dirty="0" smtClean="0"/>
              <a:t>Apply a cover slip and</a:t>
            </a:r>
          </a:p>
          <a:p>
            <a:pPr algn="l"/>
            <a:r>
              <a:rPr lang="en-US" dirty="0" smtClean="0"/>
              <a:t>warm gently</a:t>
            </a:r>
          </a:p>
          <a:p>
            <a:pPr algn="l"/>
            <a:r>
              <a:rPr lang="en-US" dirty="0" smtClean="0"/>
              <a:t>Examine with microscope  </a:t>
            </a:r>
          </a:p>
          <a:p>
            <a:pPr algn="l"/>
            <a:r>
              <a:rPr lang="en-US" dirty="0" smtClean="0"/>
              <a:t>objective lens.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945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Investigation:</a:t>
            </a:r>
            <a:endParaRPr lang="en-US" dirty="0"/>
          </a:p>
        </p:txBody>
      </p:sp>
      <p:pic>
        <p:nvPicPr>
          <p:cNvPr id="494597" name="Picture 5" descr="ko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1557338"/>
            <a:ext cx="3168601" cy="410391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Investigation:</a:t>
            </a:r>
            <a:endParaRPr lang="en-US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5194920" cy="4525963"/>
          </a:xfrm>
        </p:spPr>
        <p:txBody>
          <a:bodyPr/>
          <a:lstStyle/>
          <a:p>
            <a:pPr algn="l"/>
            <a:r>
              <a:rPr lang="en-US" dirty="0" err="1" smtClean="0"/>
              <a:t>Tzank</a:t>
            </a:r>
            <a:r>
              <a:rPr lang="en-US" dirty="0" smtClean="0"/>
              <a:t> smear : </a:t>
            </a:r>
          </a:p>
          <a:p>
            <a:pPr algn="l"/>
            <a:r>
              <a:rPr lang="en-US" dirty="0" smtClean="0"/>
              <a:t>Important in diagnosing </a:t>
            </a:r>
          </a:p>
          <a:p>
            <a:pPr algn="l"/>
            <a:r>
              <a:rPr lang="en-US" dirty="0" smtClean="0"/>
              <a:t>Herpes simplex or VZV </a:t>
            </a:r>
          </a:p>
          <a:p>
            <a:pPr algn="l"/>
            <a:r>
              <a:rPr lang="en-US" dirty="0" smtClean="0"/>
              <a:t>(multinucleated giant cells)</a:t>
            </a:r>
          </a:p>
          <a:p>
            <a:pPr algn="l"/>
            <a:r>
              <a:rPr lang="en-US" dirty="0" smtClean="0"/>
              <a:t>Pemphigus Vulgaris </a:t>
            </a:r>
          </a:p>
          <a:p>
            <a:pPr algn="l"/>
            <a:r>
              <a:rPr lang="en-US" dirty="0" smtClean="0"/>
              <a:t>(</a:t>
            </a:r>
            <a:r>
              <a:rPr lang="en-US" dirty="0" err="1" smtClean="0"/>
              <a:t>acantholytic</a:t>
            </a:r>
            <a:r>
              <a:rPr lang="en-US" dirty="0" smtClean="0"/>
              <a:t> cells).</a:t>
            </a:r>
          </a:p>
          <a:p>
            <a:pPr algn="l"/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3320" name="Picture 8" descr="acantholytic cells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/>
          <a:stretch>
            <a:fillRect/>
          </a:stretch>
        </p:blipFill>
        <p:spPr>
          <a:xfrm>
            <a:off x="5715000" y="4077072"/>
            <a:ext cx="2960688" cy="1343025"/>
          </a:xfrm>
          <a:ln w="28575">
            <a:solidFill>
              <a:schemeClr val="tx1"/>
            </a:solidFill>
          </a:ln>
        </p:spPr>
      </p:pic>
      <p:pic>
        <p:nvPicPr>
          <p:cNvPr id="13317" name="Picture 5" descr="t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1340768"/>
            <a:ext cx="3023568" cy="2664941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crapbook_SHIP">
  <a:themeElements>
    <a:clrScheme name="Custom 2">
      <a:dk1>
        <a:srgbClr val="000099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Hardcover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18129</TotalTime>
  <Words>2944</Words>
  <Application>Microsoft Office PowerPoint</Application>
  <PresentationFormat>On-screen Show (4:3)</PresentationFormat>
  <Paragraphs>811</Paragraphs>
  <Slides>142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142</vt:i4>
      </vt:variant>
    </vt:vector>
  </HeadingPairs>
  <TitlesOfParts>
    <vt:vector size="143" baseType="lpstr">
      <vt:lpstr>Scrapbook_SHIP</vt:lpstr>
      <vt:lpstr>INTRODUCTION TO DERMATOLOGY</vt:lpstr>
      <vt:lpstr>Objectives of the course: </vt:lpstr>
      <vt:lpstr>Lecture outlines</vt:lpstr>
      <vt:lpstr>Introduction to dermatology</vt:lpstr>
      <vt:lpstr>Introduction to dermatology</vt:lpstr>
      <vt:lpstr>PowerPoint Presentation</vt:lpstr>
      <vt:lpstr>Skin Structure </vt:lpstr>
      <vt:lpstr>Skin Structure </vt:lpstr>
      <vt:lpstr>Skin Structure</vt:lpstr>
      <vt:lpstr>Skin Structure</vt:lpstr>
      <vt:lpstr>Skin Structure</vt:lpstr>
      <vt:lpstr>Skin Structure</vt:lpstr>
      <vt:lpstr>Skin Structure</vt:lpstr>
      <vt:lpstr>Skin Structure</vt:lpstr>
      <vt:lpstr>Basement membrane  </vt:lpstr>
      <vt:lpstr>Skin Structure</vt:lpstr>
      <vt:lpstr>Skin structure</vt:lpstr>
      <vt:lpstr>Skin Structure </vt:lpstr>
      <vt:lpstr>Skin structure</vt:lpstr>
      <vt:lpstr>Skin Structure  </vt:lpstr>
      <vt:lpstr>Skin structure</vt:lpstr>
      <vt:lpstr>Skin Structure </vt:lpstr>
      <vt:lpstr>Skin appendages</vt:lpstr>
      <vt:lpstr>Skin appendages</vt:lpstr>
      <vt:lpstr>Skin appendages</vt:lpstr>
      <vt:lpstr>Skin appendages</vt:lpstr>
      <vt:lpstr>Skin appendages</vt:lpstr>
      <vt:lpstr>Skin appendages</vt:lpstr>
      <vt:lpstr>Skin Appendages</vt:lpstr>
      <vt:lpstr>Skin appendages:</vt:lpstr>
      <vt:lpstr>Skin appendages:</vt:lpstr>
      <vt:lpstr>Cornification (keratinization)</vt:lpstr>
      <vt:lpstr>Cornification (keratinization)</vt:lpstr>
      <vt:lpstr>Lecture Outlines</vt:lpstr>
      <vt:lpstr>Approach to Dermatology Patient</vt:lpstr>
      <vt:lpstr>Approach to Dermatology Patient</vt:lpstr>
      <vt:lpstr>Approach to Dermatology Patient</vt:lpstr>
      <vt:lpstr>Approach to dermatology patient</vt:lpstr>
      <vt:lpstr>Examination</vt:lpstr>
      <vt:lpstr>                  Examination:</vt:lpstr>
      <vt:lpstr>Distribution </vt:lpstr>
      <vt:lpstr>Distribution </vt:lpstr>
      <vt:lpstr>Distribution  </vt:lpstr>
      <vt:lpstr>Lecture outlines</vt:lpstr>
      <vt:lpstr>      Descriptive Terms</vt:lpstr>
      <vt:lpstr>Descriptive Terms</vt:lpstr>
      <vt:lpstr>Descriptive Terms</vt:lpstr>
      <vt:lpstr>Descriptive Terms</vt:lpstr>
      <vt:lpstr>Descriptive Terms </vt:lpstr>
      <vt:lpstr>Descriptive Terms</vt:lpstr>
      <vt:lpstr>Descriptive Terms </vt:lpstr>
      <vt:lpstr>Descriptive Terms</vt:lpstr>
      <vt:lpstr>               Descriptive Terms</vt:lpstr>
      <vt:lpstr>               Descriptive Terms</vt:lpstr>
      <vt:lpstr>             Descriptive Terms</vt:lpstr>
      <vt:lpstr>               Descriptive Terms</vt:lpstr>
      <vt:lpstr>Morphology </vt:lpstr>
      <vt:lpstr>Morphology</vt:lpstr>
      <vt:lpstr>Morphology</vt:lpstr>
      <vt:lpstr>Morphology</vt:lpstr>
      <vt:lpstr>Primary Skin Lesions</vt:lpstr>
      <vt:lpstr>Primary lesions</vt:lpstr>
      <vt:lpstr>Primary Skin Lesions</vt:lpstr>
      <vt:lpstr>Primary Skin Lesion</vt:lpstr>
      <vt:lpstr>      Primary Skin Lesions</vt:lpstr>
      <vt:lpstr>       Primary Skin Lesions</vt:lpstr>
      <vt:lpstr>Primary Skin Lesions</vt:lpstr>
      <vt:lpstr>Primary Skin Lesions</vt:lpstr>
      <vt:lpstr>Primary Skin Lesions</vt:lpstr>
      <vt:lpstr>Primary Skin Lesion</vt:lpstr>
      <vt:lpstr>Primary Skin Lesions</vt:lpstr>
      <vt:lpstr>      Secondary Skin Lesions</vt:lpstr>
      <vt:lpstr>Secondary Skin Lesion</vt:lpstr>
      <vt:lpstr>         Secondary Skin Lesions</vt:lpstr>
      <vt:lpstr>Secondary Skin Lesions</vt:lpstr>
      <vt:lpstr>Secondary Skin Lesions</vt:lpstr>
      <vt:lpstr>Secondary Skin Lesion</vt:lpstr>
      <vt:lpstr>PowerPoint Presentation</vt:lpstr>
      <vt:lpstr>Secondary Skin Lesions</vt:lpstr>
      <vt:lpstr>Secondary Skin Lesions</vt:lpstr>
      <vt:lpstr>Specialized Terminology</vt:lpstr>
      <vt:lpstr>Quiz</vt:lpstr>
      <vt:lpstr>   Quiz</vt:lpstr>
      <vt:lpstr>Quiz</vt:lpstr>
      <vt:lpstr>Quiz</vt:lpstr>
      <vt:lpstr>Quiz</vt:lpstr>
      <vt:lpstr>Quiz</vt:lpstr>
      <vt:lpstr>Quiz</vt:lpstr>
      <vt:lpstr>Quiz</vt:lpstr>
      <vt:lpstr>Lecture Outlines</vt:lpstr>
      <vt:lpstr>Important Sign in Dermatology:</vt:lpstr>
      <vt:lpstr>Important Signs in Dermatology</vt:lpstr>
      <vt:lpstr>Important Sign in Dermatology:</vt:lpstr>
      <vt:lpstr>Important Signs in Dermatology</vt:lpstr>
      <vt:lpstr>Investigations</vt:lpstr>
      <vt:lpstr>Investigations</vt:lpstr>
      <vt:lpstr>Investigation:</vt:lpstr>
      <vt:lpstr>Investigation:</vt:lpstr>
      <vt:lpstr>Investigation:</vt:lpstr>
      <vt:lpstr>Investigation:</vt:lpstr>
      <vt:lpstr>Investigation</vt:lpstr>
      <vt:lpstr>Investigation</vt:lpstr>
      <vt:lpstr>Investigations</vt:lpstr>
      <vt:lpstr>Investigations</vt:lpstr>
      <vt:lpstr>Investigation</vt:lpstr>
      <vt:lpstr>Investigation</vt:lpstr>
      <vt:lpstr>Investigations</vt:lpstr>
      <vt:lpstr>Investigations</vt:lpstr>
      <vt:lpstr>Investigations</vt:lpstr>
      <vt:lpstr>                      Investigation:</vt:lpstr>
      <vt:lpstr>Lecture Outlines</vt:lpstr>
      <vt:lpstr>Reaction Patterns</vt:lpstr>
      <vt:lpstr>Reaction Patterns</vt:lpstr>
      <vt:lpstr>Reaction Patterns</vt:lpstr>
      <vt:lpstr>Reaction Pattern:</vt:lpstr>
      <vt:lpstr>Reaction Patterns</vt:lpstr>
      <vt:lpstr>Reaction Patterns</vt:lpstr>
      <vt:lpstr>Reaction Patterns:</vt:lpstr>
      <vt:lpstr>Lecture Outlines</vt:lpstr>
      <vt:lpstr> Topical Therapy</vt:lpstr>
      <vt:lpstr> Topical Therapy</vt:lpstr>
      <vt:lpstr>Topical Therapy</vt:lpstr>
      <vt:lpstr>Topical therapy </vt:lpstr>
      <vt:lpstr>Topical therapy</vt:lpstr>
      <vt:lpstr>Topical Therapy            </vt:lpstr>
      <vt:lpstr>Topical Therapy</vt:lpstr>
      <vt:lpstr>Topical Therapy</vt:lpstr>
      <vt:lpstr>How much to use?</vt:lpstr>
      <vt:lpstr>Finger Tip Unit </vt:lpstr>
      <vt:lpstr>  Other therapeutic modalities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Required Reading</vt:lpstr>
    </vt:vector>
  </TitlesOfParts>
  <Company>K.K.H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Dermatology</dc:title>
  <dc:creator>K.K.H</dc:creator>
  <cp:lastModifiedBy>sony</cp:lastModifiedBy>
  <cp:revision>403</cp:revision>
  <dcterms:created xsi:type="dcterms:W3CDTF">2005-11-08T05:12:07Z</dcterms:created>
  <dcterms:modified xsi:type="dcterms:W3CDTF">2015-02-24T19:49:31Z</dcterms:modified>
</cp:coreProperties>
</file>