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9" r:id="rId3"/>
    <p:sldId id="261" r:id="rId4"/>
    <p:sldId id="262" r:id="rId5"/>
    <p:sldId id="291" r:id="rId6"/>
    <p:sldId id="292" r:id="rId7"/>
    <p:sldId id="287" r:id="rId8"/>
    <p:sldId id="293" r:id="rId9"/>
    <p:sldId id="298" r:id="rId10"/>
    <p:sldId id="299" r:id="rId11"/>
    <p:sldId id="268" r:id="rId12"/>
    <p:sldId id="308" r:id="rId13"/>
    <p:sldId id="270" r:id="rId14"/>
    <p:sldId id="272" r:id="rId15"/>
    <p:sldId id="274" r:id="rId16"/>
    <p:sldId id="275" r:id="rId17"/>
    <p:sldId id="319" r:id="rId18"/>
    <p:sldId id="277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rt" id="{779CC93D-E52E-4D84-901B-11D7331DD495}">
          <p14:sldIdLst>
            <p14:sldId id="259"/>
          </p14:sldIdLst>
        </p14:section>
        <p14:section name="Introduction" id="{ABA716BF-3A5C-4ADB-94C9-CFEF84EBA240}">
          <p14:sldIdLst>
            <p14:sldId id="261"/>
            <p14:sldId id="281"/>
            <p14:sldId id="282"/>
            <p14:sldId id="283"/>
            <p14:sldId id="288"/>
            <p14:sldId id="284"/>
            <p14:sldId id="289"/>
            <p14:sldId id="290"/>
          </p14:sldIdLst>
        </p14:section>
        <p14:section name="Classification" id="{925A0B5B-F14F-4D20-97ED-3176DC289D22}">
          <p14:sldIdLst>
            <p14:sldId id="262"/>
            <p14:sldId id="291"/>
            <p14:sldId id="292"/>
            <p14:sldId id="287"/>
            <p14:sldId id="293"/>
            <p14:sldId id="295"/>
            <p14:sldId id="296"/>
            <p14:sldId id="297"/>
            <p14:sldId id="298"/>
            <p14:sldId id="299"/>
            <p14:sldId id="294"/>
          </p14:sldIdLst>
        </p14:section>
        <p14:section name="Theories" id="{6D9936A3-3945-4757-BC8B-B5C252D8E036}">
          <p14:sldIdLst>
            <p14:sldId id="286"/>
            <p14:sldId id="267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Ac polyp theories" id="{46DE15C5-A641-4AF6-9804-06E04EAEDAC7}">
          <p14:sldIdLst>
            <p14:sldId id="310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Clinical features" id="{BAB3A466-96C9-4230-9978-795378D75699}">
          <p14:sldIdLst>
            <p14:sldId id="268"/>
            <p14:sldId id="308"/>
            <p14:sldId id="270"/>
            <p14:sldId id="272"/>
            <p14:sldId id="274"/>
          </p14:sldIdLst>
        </p14:section>
        <p14:section name="Management" id="{790CEF5B-569A-4C2F-BED5-750B08C0E5AD}">
          <p14:sldIdLst>
            <p14:sldId id="275"/>
            <p14:sldId id="319"/>
            <p14:sldId id="277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6271" autoAdjust="0"/>
  </p:normalViewPr>
  <p:slideViewPr>
    <p:cSldViewPr>
      <p:cViewPr>
        <p:scale>
          <a:sx n="97" d="100"/>
          <a:sy n="97" d="100"/>
        </p:scale>
        <p:origin x="-46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Fungal polyp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Malignant polyp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Simple nasal polyp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Simple nasal polyp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066871" y="-1848315"/>
        <a:ext cx="1047750" cy="5010287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109" y="0"/>
        <a:ext cx="1085492" cy="1309687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Fungal polyp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066871" y="-473143"/>
        <a:ext cx="1047750" cy="5010287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109" y="1377156"/>
        <a:ext cx="1085492" cy="1309687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Malignant polyp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066871" y="902028"/>
        <a:ext cx="1047750" cy="5010287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109" y="2752328"/>
        <a:ext cx="1085492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06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48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E4F76A12-45B1-40F6-B0C0-62EEDC8BE9D9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D8AB-506B-40E7-B6AE-876251773623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6BB-9CCA-45A6-B84C-AEBED6D25235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F59B0A5A-539D-4895-8776-66EE5A738BA4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ADA-8559-4510-8FFB-7DC7AD443CA2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AB7A-E311-4C1B-9EF4-AFC8AC1AF356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A461-934F-4581-B6D2-8B8465ADB2DC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2280-013C-4132-8348-3A5DBCD4DCB4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58F4-7B6D-4EAD-A16D-0C52B5D9061A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7063-386F-4E3C-B12C-6B7AFCF94A94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AB0-EEFB-4A68-8000-15C0F63ABE78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6B8A-3072-458C-8AF2-1F2725B1CD94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4E87-102D-4585-8730-8F3038B2A9E1}" type="datetime1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Nasal polypi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n-lt"/>
              </a:rPr>
              <a:t>Dr. Mohammad </a:t>
            </a:r>
            <a:r>
              <a:rPr lang="en-US" sz="2400" dirty="0" err="1" smtClean="0">
                <a:latin typeface="+mn-lt"/>
              </a:rPr>
              <a:t>Aloulah</a:t>
            </a: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2636912"/>
            <a:ext cx="5507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Clinical Features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obstruction – Unilateral / bilateral</a:t>
            </a:r>
          </a:p>
          <a:p>
            <a:r>
              <a:rPr lang="en-US" dirty="0" smtClean="0"/>
              <a:t>Anosmia</a:t>
            </a:r>
          </a:p>
          <a:p>
            <a:r>
              <a:rPr lang="en-US" dirty="0" smtClean="0"/>
              <a:t>Loss of taste</a:t>
            </a:r>
          </a:p>
          <a:p>
            <a:r>
              <a:rPr lang="en-US" dirty="0" err="1" smtClean="0"/>
              <a:t>Rhinorrhoea</a:t>
            </a:r>
            <a:r>
              <a:rPr lang="en-US" dirty="0" smtClean="0"/>
              <a:t> – watery / mucoid / </a:t>
            </a:r>
            <a:r>
              <a:rPr lang="en-US" dirty="0" err="1" smtClean="0"/>
              <a:t>mucopurulent</a:t>
            </a:r>
            <a:endParaRPr lang="en-US" dirty="0" smtClean="0"/>
          </a:p>
          <a:p>
            <a:r>
              <a:rPr lang="en-US" dirty="0" smtClean="0"/>
              <a:t>Head ache</a:t>
            </a:r>
          </a:p>
          <a:p>
            <a:r>
              <a:rPr lang="en-US" dirty="0" smtClean="0"/>
              <a:t>Broadening of nose (Frog face)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2962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Examination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2098675"/>
            <a:ext cx="4129087" cy="4149725"/>
          </a:xfrm>
        </p:spPr>
        <p:txBody>
          <a:bodyPr>
            <a:normAutofit/>
          </a:bodyPr>
          <a:lstStyle/>
          <a:p>
            <a:r>
              <a:rPr lang="en-US" dirty="0" smtClean="0"/>
              <a:t>Smooth glossy multiple mass seen in anterior </a:t>
            </a:r>
            <a:r>
              <a:rPr lang="en-US" dirty="0" err="1" smtClean="0"/>
              <a:t>rhinoscopy</a:t>
            </a:r>
            <a:endParaRPr lang="en-US" dirty="0" smtClean="0"/>
          </a:p>
          <a:p>
            <a:r>
              <a:rPr lang="en-US" dirty="0" smtClean="0"/>
              <a:t>Insensitive on probing.  Probe can be passed around the polyp</a:t>
            </a:r>
          </a:p>
          <a:p>
            <a:r>
              <a:rPr lang="en-US" dirty="0" smtClean="0"/>
              <a:t>Soft and mobile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88840"/>
            <a:ext cx="3975100" cy="29813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Posterior </a:t>
            </a:r>
            <a:r>
              <a:rPr lang="en-US" dirty="0" err="1" smtClean="0"/>
              <a:t>rhinoscopy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4297363"/>
          </a:xfrm>
        </p:spPr>
        <p:txBody>
          <a:bodyPr/>
          <a:lstStyle/>
          <a:p>
            <a:r>
              <a:rPr lang="en-US" dirty="0" smtClean="0"/>
              <a:t>Polyp can be seen at the level of choana</a:t>
            </a:r>
          </a:p>
          <a:p>
            <a:r>
              <a:rPr lang="en-US" dirty="0" smtClean="0"/>
              <a:t>Antrochoanal polyp can be seen exiting out of accessory ostium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3657600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err="1" smtClean="0"/>
              <a:t>Meningocele</a:t>
            </a:r>
            <a:endParaRPr lang="en-US" dirty="0" smtClean="0"/>
          </a:p>
          <a:p>
            <a:r>
              <a:rPr lang="en-US" dirty="0" err="1" smtClean="0"/>
              <a:t>Angiofibroma</a:t>
            </a:r>
            <a:endParaRPr lang="en-US" dirty="0" smtClean="0"/>
          </a:p>
          <a:p>
            <a:r>
              <a:rPr lang="en-US" dirty="0" err="1" smtClean="0"/>
              <a:t>Sq</a:t>
            </a:r>
            <a:r>
              <a:rPr lang="en-US" dirty="0" smtClean="0"/>
              <a:t> cell carcinoma</a:t>
            </a:r>
          </a:p>
          <a:p>
            <a:r>
              <a:rPr lang="en-US" dirty="0" smtClean="0"/>
              <a:t>Enlarged turbinates</a:t>
            </a:r>
          </a:p>
          <a:p>
            <a:r>
              <a:rPr lang="en-US" dirty="0" smtClean="0"/>
              <a:t>Inverted papilloma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1905000" cy="1581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844824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096" y="1844824"/>
            <a:ext cx="2295525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903665"/>
            <a:ext cx="2808312" cy="26228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Antihistamines ?</a:t>
            </a:r>
          </a:p>
          <a:p>
            <a:r>
              <a:rPr lang="en-US" dirty="0" smtClean="0"/>
              <a:t>Nasal decongestant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Antibiotics ?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580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Surgery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FESS</a:t>
            </a:r>
          </a:p>
          <a:p>
            <a:r>
              <a:rPr lang="en-US" dirty="0" smtClean="0"/>
              <a:t>Endoscopic </a:t>
            </a:r>
            <a:r>
              <a:rPr lang="en-US" dirty="0" err="1" smtClean="0"/>
              <a:t>polypectomy</a:t>
            </a:r>
            <a:endParaRPr lang="en-US" dirty="0" smtClean="0"/>
          </a:p>
          <a:p>
            <a:r>
              <a:rPr lang="en-US" dirty="0" err="1" smtClean="0"/>
              <a:t>Caldwel</a:t>
            </a:r>
            <a:r>
              <a:rPr lang="en-US" dirty="0" smtClean="0"/>
              <a:t> </a:t>
            </a:r>
            <a:r>
              <a:rPr lang="en-US" smtClean="0"/>
              <a:t>Luc </a:t>
            </a:r>
            <a:r>
              <a:rPr lang="en-US" smtClean="0"/>
              <a:t>procedure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586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39929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 polyp derived from Latin word “</a:t>
            </a:r>
            <a:r>
              <a:rPr lang="en-US" dirty="0" err="1" smtClean="0"/>
              <a:t>Polypous</a:t>
            </a:r>
            <a:r>
              <a:rPr lang="en-US" dirty="0" smtClean="0"/>
              <a:t>” Many footed</a:t>
            </a:r>
          </a:p>
          <a:p>
            <a:r>
              <a:rPr lang="en-US" dirty="0" smtClean="0"/>
              <a:t>Defined as simple </a:t>
            </a:r>
            <a:r>
              <a:rPr lang="en-US" dirty="0" err="1" smtClean="0"/>
              <a:t>oedematous</a:t>
            </a:r>
            <a:r>
              <a:rPr lang="en-US" dirty="0" smtClean="0"/>
              <a:t> hypertrophic nasal mucosa</a:t>
            </a:r>
            <a:endParaRPr lang="en-US" dirty="0"/>
          </a:p>
          <a:p>
            <a:r>
              <a:rPr lang="en-US" dirty="0" smtClean="0"/>
              <a:t>Can be unilateral / bilateral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102585685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nasal polypi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" y="2060848"/>
            <a:ext cx="3657600" cy="317393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Also known as inflammatory polyp</a:t>
            </a:r>
          </a:p>
          <a:p>
            <a:r>
              <a:rPr lang="en-US" dirty="0" smtClean="0"/>
              <a:t>Ethmoidal polyp</a:t>
            </a:r>
          </a:p>
          <a:p>
            <a:r>
              <a:rPr lang="en-US" dirty="0" smtClean="0"/>
              <a:t>Antrochoanal polyp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5630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polyp / Ethmoidal polypi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607950"/>
              </p:ext>
            </p:extLst>
          </p:nvPr>
        </p:nvGraphicFramePr>
        <p:xfrm>
          <a:off x="2062289" y="1600202"/>
          <a:ext cx="5476622" cy="4525959"/>
        </p:xfrm>
        <a:graphic>
          <a:graphicData uri="http://schemas.openxmlformats.org/drawingml/2006/table">
            <a:tbl>
              <a:tblPr/>
              <a:tblGrid>
                <a:gridCol w="2738311"/>
                <a:gridCol w="2738311"/>
              </a:tblGrid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Ethmoidal polypi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Antrochoanal polyp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in adults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in children and adolescents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Allergy is the common cause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Infection is the common cause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Multiple (bunch of grapes)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Unilateral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/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Arises from maxillary antrum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easily on anterior </a:t>
                      </a:r>
                      <a:r>
                        <a:rPr lang="en-IN" sz="1200" b="1" dirty="0" err="1">
                          <a:effectLst/>
                        </a:rPr>
                        <a:t>rhinoscopy</a:t>
                      </a:r>
                      <a:r>
                        <a:rPr lang="en-IN" sz="1200" b="1" dirty="0">
                          <a:effectLst/>
                        </a:rPr>
                        <a:t/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commonly in post nasal exam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99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X ray PNS may show hazy </a:t>
                      </a:r>
                      <a:r>
                        <a:rPr lang="en-IN" sz="1200" b="1" dirty="0" err="1">
                          <a:effectLst/>
                        </a:rPr>
                        <a:t>ethmoids</a:t>
                      </a:r>
                      <a:r>
                        <a:rPr lang="en-IN" sz="1200" b="1" dirty="0">
                          <a:effectLst/>
                        </a:rPr>
                        <a:t> and normal maxillary sinuses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X ray PNS shows hazy maxillary antrum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Mostly bilateral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Usually unilateral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Recurrence is common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Recurrence is uncommon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 err="1">
                          <a:effectLst/>
                        </a:rPr>
                        <a:t>Polypectomy</a:t>
                      </a:r>
                      <a:r>
                        <a:rPr lang="en-IN" sz="1200" b="1" dirty="0">
                          <a:effectLst/>
                        </a:rPr>
                        <a:t/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 err="1">
                          <a:effectLst/>
                        </a:rPr>
                        <a:t>Caldwel</a:t>
                      </a:r>
                      <a:r>
                        <a:rPr lang="en-IN" sz="1200" b="1" dirty="0">
                          <a:effectLst/>
                        </a:rPr>
                        <a:t> </a:t>
                      </a:r>
                      <a:r>
                        <a:rPr lang="en-IN" sz="1200" b="1" dirty="0" err="1">
                          <a:effectLst/>
                        </a:rPr>
                        <a:t>luc</a:t>
                      </a:r>
                      <a:r>
                        <a:rPr lang="en-IN" sz="1200" b="1" dirty="0">
                          <a:effectLst/>
                        </a:rPr>
                        <a:t> surgery in recurrent cases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2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0606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Fungal polyp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37376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 Different types</a:t>
            </a:r>
          </a:p>
          <a:p>
            <a:r>
              <a:rPr lang="en-US" sz="3200" dirty="0" smtClean="0"/>
              <a:t>Acute fulminant</a:t>
            </a:r>
            <a:endParaRPr lang="en-US" sz="3200" dirty="0"/>
          </a:p>
          <a:p>
            <a:r>
              <a:rPr lang="en-US" sz="3200" dirty="0" smtClean="0"/>
              <a:t>Chronic invasive</a:t>
            </a:r>
          </a:p>
          <a:p>
            <a:r>
              <a:rPr lang="en-US" sz="3200" dirty="0" smtClean="0"/>
              <a:t>Granulomatous invasive</a:t>
            </a:r>
          </a:p>
          <a:p>
            <a:r>
              <a:rPr lang="en-US" sz="3200" dirty="0" smtClean="0"/>
              <a:t>Fungal ball</a:t>
            </a:r>
          </a:p>
          <a:p>
            <a:r>
              <a:rPr lang="en-US" sz="3200" dirty="0" smtClean="0"/>
              <a:t>AFRS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8"/>
            <a:ext cx="2790310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1" y="641362"/>
            <a:ext cx="2948765" cy="221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3789039"/>
            <a:ext cx="2880321" cy="2160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543" y="3789039"/>
            <a:ext cx="2767133" cy="22339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816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ball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4040188" cy="32321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4041775" cy="63976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Immunocompetent</a:t>
            </a:r>
            <a:endParaRPr lang="en-US" dirty="0" smtClean="0"/>
          </a:p>
          <a:p>
            <a:r>
              <a:rPr lang="en-US" dirty="0" smtClean="0"/>
              <a:t>Fungal ball is tightly packed hyphae of </a:t>
            </a:r>
            <a:r>
              <a:rPr lang="en-US" dirty="0" err="1" smtClean="0"/>
              <a:t>aspergillus</a:t>
            </a:r>
            <a:r>
              <a:rPr lang="en-US" dirty="0" smtClean="0"/>
              <a:t> (common)</a:t>
            </a:r>
          </a:p>
          <a:p>
            <a:r>
              <a:rPr lang="en-US" dirty="0" smtClean="0"/>
              <a:t>Antifungal </a:t>
            </a:r>
            <a:r>
              <a:rPr lang="en-US" dirty="0" err="1" smtClean="0"/>
              <a:t>trt</a:t>
            </a:r>
            <a:r>
              <a:rPr lang="en-US" dirty="0" smtClean="0"/>
              <a:t> is not necessary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927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28801"/>
            <a:ext cx="4102224" cy="3672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Bent’s criteria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Type I hypersensitivity (demonstrable)</a:t>
            </a:r>
          </a:p>
          <a:p>
            <a:r>
              <a:rPr lang="en-US" dirty="0" smtClean="0"/>
              <a:t>Nasal polyposis</a:t>
            </a:r>
          </a:p>
          <a:p>
            <a:r>
              <a:rPr lang="en-US" dirty="0" smtClean="0"/>
              <a:t>Heterodense mass lesion seen in CT scans</a:t>
            </a:r>
          </a:p>
          <a:p>
            <a:r>
              <a:rPr lang="en-US" dirty="0" smtClean="0"/>
              <a:t>Presence of eosinophilic mucin mixed with non invasive fungus</a:t>
            </a:r>
          </a:p>
          <a:p>
            <a:r>
              <a:rPr lang="en-US" dirty="0" smtClean="0"/>
              <a:t>+ Fungal stain / culture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1556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495</Words>
  <Application>Microsoft Office PowerPoint</Application>
  <PresentationFormat>On-screen Show (4:3)</PresentationFormat>
  <Paragraphs>141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TS101674557</vt:lpstr>
      <vt:lpstr>Nasal polypi</vt:lpstr>
      <vt:lpstr>Definition</vt:lpstr>
      <vt:lpstr>Classification</vt:lpstr>
      <vt:lpstr>Simple nasal polypi</vt:lpstr>
      <vt:lpstr>AC polyp / Ethmoidal polypi</vt:lpstr>
      <vt:lpstr>Fungal polyp</vt:lpstr>
      <vt:lpstr>Slide 7</vt:lpstr>
      <vt:lpstr>Fungal ball</vt:lpstr>
      <vt:lpstr>AFRS</vt:lpstr>
      <vt:lpstr>Slide 10</vt:lpstr>
      <vt:lpstr>Clinical features</vt:lpstr>
      <vt:lpstr>Examination</vt:lpstr>
      <vt:lpstr>Posterior rhinoscopy</vt:lpstr>
      <vt:lpstr>Differential diagnosis</vt:lpstr>
      <vt:lpstr>Radiology</vt:lpstr>
      <vt:lpstr>Medical Management</vt:lpstr>
      <vt:lpstr>Surgery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2011-10-02T09:15:30Z</dcterms:created>
  <dcterms:modified xsi:type="dcterms:W3CDTF">2013-09-02T07:43:09Z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