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 id="2147483781" r:id="rId2"/>
    <p:sldMasterId id="2147483793" r:id="rId3"/>
    <p:sldMasterId id="2147483805" r:id="rId4"/>
  </p:sldMasterIdLst>
  <p:notesMasterIdLst>
    <p:notesMasterId r:id="rId150"/>
  </p:notesMasterIdLst>
  <p:sldIdLst>
    <p:sldId id="256" r:id="rId5"/>
    <p:sldId id="395" r:id="rId6"/>
    <p:sldId id="257" r:id="rId7"/>
    <p:sldId id="258" r:id="rId8"/>
    <p:sldId id="259" r:id="rId9"/>
    <p:sldId id="260" r:id="rId10"/>
    <p:sldId id="261" r:id="rId11"/>
    <p:sldId id="262" r:id="rId12"/>
    <p:sldId id="263" r:id="rId13"/>
    <p:sldId id="264" r:id="rId14"/>
    <p:sldId id="265" r:id="rId15"/>
    <p:sldId id="266" r:id="rId16"/>
    <p:sldId id="396" r:id="rId17"/>
    <p:sldId id="397" r:id="rId18"/>
    <p:sldId id="398" r:id="rId19"/>
    <p:sldId id="399" r:id="rId20"/>
    <p:sldId id="400" r:id="rId21"/>
    <p:sldId id="401" r:id="rId22"/>
    <p:sldId id="402" r:id="rId23"/>
    <p:sldId id="403" r:id="rId24"/>
    <p:sldId id="404" r:id="rId25"/>
    <p:sldId id="405" r:id="rId26"/>
    <p:sldId id="406" r:id="rId27"/>
    <p:sldId id="407" r:id="rId28"/>
    <p:sldId id="408" r:id="rId29"/>
    <p:sldId id="409" r:id="rId30"/>
    <p:sldId id="410" r:id="rId31"/>
    <p:sldId id="267" r:id="rId32"/>
    <p:sldId id="269" r:id="rId33"/>
    <p:sldId id="270" r:id="rId34"/>
    <p:sldId id="271" r:id="rId35"/>
    <p:sldId id="272" r:id="rId36"/>
    <p:sldId id="273" r:id="rId37"/>
    <p:sldId id="274" r:id="rId38"/>
    <p:sldId id="275" r:id="rId39"/>
    <p:sldId id="276" r:id="rId40"/>
    <p:sldId id="277" r:id="rId41"/>
    <p:sldId id="278" r:id="rId42"/>
    <p:sldId id="280" r:id="rId43"/>
    <p:sldId id="281" r:id="rId44"/>
    <p:sldId id="282" r:id="rId45"/>
    <p:sldId id="283" r:id="rId46"/>
    <p:sldId id="284" r:id="rId47"/>
    <p:sldId id="285" r:id="rId48"/>
    <p:sldId id="286" r:id="rId49"/>
    <p:sldId id="287" r:id="rId50"/>
    <p:sldId id="288" r:id="rId51"/>
    <p:sldId id="290" r:id="rId52"/>
    <p:sldId id="291" r:id="rId53"/>
    <p:sldId id="292" r:id="rId54"/>
    <p:sldId id="293" r:id="rId55"/>
    <p:sldId id="294" r:id="rId56"/>
    <p:sldId id="295" r:id="rId57"/>
    <p:sldId id="296" r:id="rId58"/>
    <p:sldId id="297" r:id="rId59"/>
    <p:sldId id="298" r:id="rId60"/>
    <p:sldId id="299" r:id="rId61"/>
    <p:sldId id="300" r:id="rId62"/>
    <p:sldId id="301" r:id="rId63"/>
    <p:sldId id="346" r:id="rId64"/>
    <p:sldId id="302" r:id="rId65"/>
    <p:sldId id="303" r:id="rId66"/>
    <p:sldId id="304" r:id="rId67"/>
    <p:sldId id="306" r:id="rId68"/>
    <p:sldId id="308" r:id="rId69"/>
    <p:sldId id="309" r:id="rId70"/>
    <p:sldId id="310" r:id="rId71"/>
    <p:sldId id="311" r:id="rId72"/>
    <p:sldId id="312" r:id="rId73"/>
    <p:sldId id="315" r:id="rId74"/>
    <p:sldId id="316" r:id="rId75"/>
    <p:sldId id="317" r:id="rId76"/>
    <p:sldId id="318" r:id="rId77"/>
    <p:sldId id="319" r:id="rId78"/>
    <p:sldId id="320" r:id="rId79"/>
    <p:sldId id="412" r:id="rId80"/>
    <p:sldId id="413" r:id="rId81"/>
    <p:sldId id="414" r:id="rId82"/>
    <p:sldId id="321" r:id="rId83"/>
    <p:sldId id="322" r:id="rId84"/>
    <p:sldId id="393" r:id="rId85"/>
    <p:sldId id="390" r:id="rId86"/>
    <p:sldId id="391" r:id="rId87"/>
    <p:sldId id="389" r:id="rId88"/>
    <p:sldId id="392" r:id="rId89"/>
    <p:sldId id="324" r:id="rId90"/>
    <p:sldId id="323" r:id="rId91"/>
    <p:sldId id="388" r:id="rId92"/>
    <p:sldId id="329" r:id="rId93"/>
    <p:sldId id="330" r:id="rId94"/>
    <p:sldId id="331" r:id="rId95"/>
    <p:sldId id="332" r:id="rId96"/>
    <p:sldId id="333" r:id="rId97"/>
    <p:sldId id="335" r:id="rId98"/>
    <p:sldId id="336" r:id="rId99"/>
    <p:sldId id="337" r:id="rId100"/>
    <p:sldId id="338" r:id="rId101"/>
    <p:sldId id="339" r:id="rId102"/>
    <p:sldId id="340" r:id="rId103"/>
    <p:sldId id="341" r:id="rId104"/>
    <p:sldId id="342" r:id="rId105"/>
    <p:sldId id="343" r:id="rId106"/>
    <p:sldId id="344" r:id="rId107"/>
    <p:sldId id="345" r:id="rId108"/>
    <p:sldId id="347" r:id="rId109"/>
    <p:sldId id="348" r:id="rId110"/>
    <p:sldId id="349" r:id="rId111"/>
    <p:sldId id="350" r:id="rId112"/>
    <p:sldId id="351" r:id="rId113"/>
    <p:sldId id="352" r:id="rId114"/>
    <p:sldId id="354" r:id="rId115"/>
    <p:sldId id="353" r:id="rId116"/>
    <p:sldId id="355" r:id="rId117"/>
    <p:sldId id="356" r:id="rId118"/>
    <p:sldId id="357" r:id="rId119"/>
    <p:sldId id="358" r:id="rId120"/>
    <p:sldId id="359" r:id="rId121"/>
    <p:sldId id="360" r:id="rId122"/>
    <p:sldId id="361" r:id="rId123"/>
    <p:sldId id="362" r:id="rId124"/>
    <p:sldId id="363" r:id="rId125"/>
    <p:sldId id="364" r:id="rId126"/>
    <p:sldId id="365" r:id="rId127"/>
    <p:sldId id="366" r:id="rId128"/>
    <p:sldId id="367" r:id="rId129"/>
    <p:sldId id="368" r:id="rId130"/>
    <p:sldId id="369" r:id="rId131"/>
    <p:sldId id="370" r:id="rId132"/>
    <p:sldId id="371" r:id="rId133"/>
    <p:sldId id="372" r:id="rId134"/>
    <p:sldId id="373" r:id="rId135"/>
    <p:sldId id="374" r:id="rId136"/>
    <p:sldId id="375" r:id="rId137"/>
    <p:sldId id="376" r:id="rId138"/>
    <p:sldId id="377" r:id="rId139"/>
    <p:sldId id="378" r:id="rId140"/>
    <p:sldId id="379" r:id="rId141"/>
    <p:sldId id="380" r:id="rId142"/>
    <p:sldId id="381" r:id="rId143"/>
    <p:sldId id="382" r:id="rId144"/>
    <p:sldId id="383" r:id="rId145"/>
    <p:sldId id="384" r:id="rId146"/>
    <p:sldId id="385" r:id="rId147"/>
    <p:sldId id="386" r:id="rId148"/>
    <p:sldId id="387" r:id="rId1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notesMaster" Target="notesMasters/notes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slide" Target="slides/slide141.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963747-E6F0-43A4-8201-2B493FD1BFD4}" type="datetimeFigureOut">
              <a:rPr lang="en-US" smtClean="0"/>
              <a:pPr/>
              <a:t>11/18/2014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BFF042-B80F-4132-B84A-0CAB194A299C}" type="slidenum">
              <a:rPr lang="en-US" smtClean="0"/>
              <a:pPr/>
              <a:t>‹#›</a:t>
            </a:fld>
            <a:endParaRPr lang="en-US" dirty="0"/>
          </a:p>
        </p:txBody>
      </p:sp>
    </p:spTree>
    <p:extLst>
      <p:ext uri="{BB962C8B-B14F-4D97-AF65-F5344CB8AC3E}">
        <p14:creationId xmlns:p14="http://schemas.microsoft.com/office/powerpoint/2010/main" val="3210968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FD912C1-C42E-4B10-ADCC-67AAB76130DB}" type="slidenum">
              <a:rPr lang="en-US" smtClean="0"/>
              <a:pPr>
                <a:defRPr/>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5853A86-EB0B-41C1-91A6-15B5A4C5896F}"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19016A1-39EC-4331-B158-717A10B3A8FC}"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2D7151B-8871-47E4-B03B-91EA2FDF9C8A}"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EC7679AA-69D1-4F13-A223-DE5158198DA5}"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26C8F7B0-4DE6-4D03-9F82-80F75A804882}" type="slidenum">
              <a:rPr lang="ar-SA"/>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BF71039-C280-436B-ABA7-4059FC505EB9}" type="slidenum">
              <a:rPr lang="ar-SA"/>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9144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half" idx="3"/>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E31DF7B2-C5E2-449D-BFC4-5D560F58C946}" type="slidenum">
              <a:rPr lang="ar-SA"/>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Media Placeholder 3"/>
          <p:cNvSpPr>
            <a:spLocks noGrp="1"/>
          </p:cNvSpPr>
          <p:nvPr>
            <p:ph type="media" sz="half" idx="2"/>
          </p:nvPr>
        </p:nvSpPr>
        <p:spPr>
          <a:xfrm>
            <a:off x="4876800" y="1600200"/>
            <a:ext cx="3810000" cy="4530725"/>
          </a:xfrm>
        </p:spPr>
        <p:txBody>
          <a:bodyPr/>
          <a:lstStyle/>
          <a:p>
            <a:pPr lvl="0"/>
            <a:endParaRPr lang="ar-SA" noProof="0" smtClean="0"/>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8A50BAC-DBE2-4E0C-A561-8A8CA5808DEE}" type="slidenum">
              <a:rPr lang="ar-SA"/>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277813"/>
            <a:ext cx="7772400" cy="1143000"/>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9144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Content Placeholder 5"/>
          <p:cNvSpPr>
            <a:spLocks noGrp="1"/>
          </p:cNvSpPr>
          <p:nvPr>
            <p:ph sz="quarter" idx="4"/>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B0598031-2E4D-4459-9977-10F7E8CD40BA}" type="slidenum">
              <a:rPr lang="ar-SA"/>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5EDC96F-4861-4623-BC91-A4D8CE6423A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5846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242908A-E5B1-403B-BEBB-C609F1F4D672}"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FBF9D51-4A98-424B-86FB-B0C811A33D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016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95D4C3-3C95-47B7-8660-47867D2806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4035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CB8762F-54DE-4AAB-9BF3-22A6ED532CB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74282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0A52217-F4A2-492D-A15F-8DD94FE4E6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73506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896C2BA-3E69-45C4-B8E8-97B30AFE15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6668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8CB8479-B1E4-4C00-9AED-DBD2E89143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671274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52CA315-A3B5-4E2F-9CAE-448D9DA52BB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503170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72540DF-3825-4DF1-A0DC-74480FFF53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21771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47D467F-8A15-4D7F-A481-045FDBE0214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12670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7C26E0-5A84-4A90-A9DC-93F89AEA39E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05102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5D3D00D-313F-49F2-887E-C9E6E87BBE29}"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AB64ACC-B06B-4922-8B8E-6669D46CF459}" type="datetimeFigureOut">
              <a:rPr lang="en-US" smtClean="0">
                <a:solidFill>
                  <a:srgbClr val="DBF5F9">
                    <a:shade val="90000"/>
                  </a:srgbClr>
                </a:solidFill>
              </a:rPr>
              <a:pPr/>
              <a:t>11/18/2014</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EFE79C5B-2827-47B4-8910-8CF678E8F7BD}"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227799920"/>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B64ACC-B06B-4922-8B8E-6669D46CF459}" type="datetimeFigureOut">
              <a:rPr lang="en-US" smtClean="0">
                <a:solidFill>
                  <a:srgbClr val="04617B">
                    <a:shade val="90000"/>
                  </a:srgbClr>
                </a:solidFill>
              </a:rPr>
              <a:pPr/>
              <a:t>11/18/2014</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7761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AB64ACC-B06B-4922-8B8E-6669D46CF459}" type="datetimeFigureOut">
              <a:rPr lang="en-US" smtClean="0">
                <a:solidFill>
                  <a:srgbClr val="DBF5F9">
                    <a:shade val="90000"/>
                  </a:srgbClr>
                </a:solidFill>
              </a:rPr>
              <a:pPr/>
              <a:t>11/18/2014</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EFE79C5B-2827-47B4-8910-8CF678E8F7BD}"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431489354"/>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AB64ACC-B06B-4922-8B8E-6669D46CF459}" type="datetimeFigureOut">
              <a:rPr lang="en-US" smtClean="0">
                <a:solidFill>
                  <a:srgbClr val="04617B">
                    <a:shade val="90000"/>
                  </a:srgbClr>
                </a:solidFill>
              </a:rPr>
              <a:pPr/>
              <a:t>11/18/2014</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3914644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AB64ACC-B06B-4922-8B8E-6669D46CF459}" type="datetimeFigureOut">
              <a:rPr lang="en-US" smtClean="0">
                <a:solidFill>
                  <a:srgbClr val="04617B">
                    <a:shade val="90000"/>
                  </a:srgbClr>
                </a:solidFill>
              </a:rPr>
              <a:pPr/>
              <a:t>11/18/2014</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6804317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AB64ACC-B06B-4922-8B8E-6669D46CF459}" type="datetimeFigureOut">
              <a:rPr lang="en-US" smtClean="0">
                <a:solidFill>
                  <a:srgbClr val="04617B">
                    <a:shade val="90000"/>
                  </a:srgbClr>
                </a:solidFill>
              </a:rPr>
              <a:pPr/>
              <a:t>11/18/2014</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8276653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64ACC-B06B-4922-8B8E-6669D46CF459}" type="datetimeFigureOut">
              <a:rPr lang="en-US" smtClean="0">
                <a:solidFill>
                  <a:srgbClr val="04617B">
                    <a:shade val="90000"/>
                  </a:srgbClr>
                </a:solidFill>
              </a:rPr>
              <a:pPr/>
              <a:t>11/18/2014</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3785832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AB64ACC-B06B-4922-8B8E-6669D46CF459}" type="datetimeFigureOut">
              <a:rPr lang="en-US" smtClean="0">
                <a:solidFill>
                  <a:srgbClr val="04617B">
                    <a:shade val="90000"/>
                  </a:srgbClr>
                </a:solidFill>
              </a:rPr>
              <a:pPr/>
              <a:t>11/18/2014</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784940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AB64ACC-B06B-4922-8B8E-6669D46CF459}" type="datetimeFigureOut">
              <a:rPr lang="en-US" smtClean="0">
                <a:solidFill>
                  <a:srgbClr val="04617B">
                    <a:shade val="90000"/>
                  </a:srgbClr>
                </a:solidFill>
              </a:rPr>
              <a:pPr/>
              <a:t>11/18/2014</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onstanti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onstantia"/>
              <a:cs typeface="+mn-cs"/>
            </a:endParaRPr>
          </a:p>
        </p:txBody>
      </p:sp>
    </p:spTree>
    <p:extLst>
      <p:ext uri="{BB962C8B-B14F-4D97-AF65-F5344CB8AC3E}">
        <p14:creationId xmlns:p14="http://schemas.microsoft.com/office/powerpoint/2010/main" val="633323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B64ACC-B06B-4922-8B8E-6669D46CF459}" type="datetimeFigureOut">
              <a:rPr lang="en-US" smtClean="0">
                <a:solidFill>
                  <a:srgbClr val="04617B">
                    <a:shade val="90000"/>
                  </a:srgbClr>
                </a:solidFill>
              </a:rPr>
              <a:pPr/>
              <a:t>11/18/2014</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57292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C98596D-B68A-4752-8F50-DB19E8B1C2BF}" type="slidenum">
              <a:rPr lang="en-US" smtClean="0"/>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B64ACC-B06B-4922-8B8E-6669D46CF459}" type="datetimeFigureOut">
              <a:rPr lang="en-US" smtClean="0">
                <a:solidFill>
                  <a:srgbClr val="04617B">
                    <a:shade val="90000"/>
                  </a:srgbClr>
                </a:solidFill>
              </a:rPr>
              <a:pPr/>
              <a:t>11/18/2014</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6761836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AB64ACC-B06B-4922-8B8E-6669D46CF459}" type="datetimeFigureOut">
              <a:rPr lang="en-US" smtClean="0">
                <a:solidFill>
                  <a:srgbClr val="DBF5F9">
                    <a:shade val="90000"/>
                  </a:srgbClr>
                </a:solidFill>
              </a:rPr>
              <a:pPr/>
              <a:t>11/18/2014</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EFE79C5B-2827-47B4-8910-8CF678E8F7BD}"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381469246"/>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B64ACC-B06B-4922-8B8E-6669D46CF459}" type="datetimeFigureOut">
              <a:rPr lang="en-US" smtClean="0">
                <a:solidFill>
                  <a:srgbClr val="04617B">
                    <a:shade val="90000"/>
                  </a:srgbClr>
                </a:solidFill>
              </a:rPr>
              <a:pPr/>
              <a:t>11/18/2014</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7993254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AB64ACC-B06B-4922-8B8E-6669D46CF459}" type="datetimeFigureOut">
              <a:rPr lang="en-US" smtClean="0">
                <a:solidFill>
                  <a:srgbClr val="DBF5F9">
                    <a:shade val="90000"/>
                  </a:srgbClr>
                </a:solidFill>
              </a:rPr>
              <a:pPr/>
              <a:t>11/18/2014</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EFE79C5B-2827-47B4-8910-8CF678E8F7BD}"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2238914074"/>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AB64ACC-B06B-4922-8B8E-6669D46CF459}" type="datetimeFigureOut">
              <a:rPr lang="en-US" smtClean="0">
                <a:solidFill>
                  <a:srgbClr val="04617B">
                    <a:shade val="90000"/>
                  </a:srgbClr>
                </a:solidFill>
              </a:rPr>
              <a:pPr/>
              <a:t>11/18/2014</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8835907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AB64ACC-B06B-4922-8B8E-6669D46CF459}" type="datetimeFigureOut">
              <a:rPr lang="en-US" smtClean="0">
                <a:solidFill>
                  <a:srgbClr val="04617B">
                    <a:shade val="90000"/>
                  </a:srgbClr>
                </a:solidFill>
              </a:rPr>
              <a:pPr/>
              <a:t>11/18/2014</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671505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AB64ACC-B06B-4922-8B8E-6669D46CF459}" type="datetimeFigureOut">
              <a:rPr lang="en-US" smtClean="0">
                <a:solidFill>
                  <a:srgbClr val="04617B">
                    <a:shade val="90000"/>
                  </a:srgbClr>
                </a:solidFill>
              </a:rPr>
              <a:pPr/>
              <a:t>11/18/2014</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758761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64ACC-B06B-4922-8B8E-6669D46CF459}" type="datetimeFigureOut">
              <a:rPr lang="en-US" smtClean="0">
                <a:solidFill>
                  <a:srgbClr val="04617B">
                    <a:shade val="90000"/>
                  </a:srgbClr>
                </a:solidFill>
              </a:rPr>
              <a:pPr/>
              <a:t>11/18/2014</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4827292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AB64ACC-B06B-4922-8B8E-6669D46CF459}" type="datetimeFigureOut">
              <a:rPr lang="en-US" smtClean="0">
                <a:solidFill>
                  <a:srgbClr val="04617B">
                    <a:shade val="90000"/>
                  </a:srgbClr>
                </a:solidFill>
              </a:rPr>
              <a:pPr/>
              <a:t>11/18/2014</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2758954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AB64ACC-B06B-4922-8B8E-6669D46CF459}" type="datetimeFigureOut">
              <a:rPr lang="en-US" smtClean="0">
                <a:solidFill>
                  <a:srgbClr val="04617B">
                    <a:shade val="90000"/>
                  </a:srgbClr>
                </a:solidFill>
              </a:rPr>
              <a:pPr/>
              <a:t>11/18/2014</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onstanti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onstantia"/>
              <a:cs typeface="+mn-cs"/>
            </a:endParaRPr>
          </a:p>
        </p:txBody>
      </p:sp>
    </p:spTree>
    <p:extLst>
      <p:ext uri="{BB962C8B-B14F-4D97-AF65-F5344CB8AC3E}">
        <p14:creationId xmlns:p14="http://schemas.microsoft.com/office/powerpoint/2010/main" val="137419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FD4D77F9-A4D5-4479-A7C9-07B2536046C4}" type="slidenum">
              <a:rPr lang="en-US" smtClean="0"/>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B64ACC-B06B-4922-8B8E-6669D46CF459}" type="datetimeFigureOut">
              <a:rPr lang="en-US" smtClean="0">
                <a:solidFill>
                  <a:srgbClr val="04617B">
                    <a:shade val="90000"/>
                  </a:srgbClr>
                </a:solidFill>
              </a:rPr>
              <a:pPr/>
              <a:t>11/18/2014</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7900058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B64ACC-B06B-4922-8B8E-6669D46CF459}" type="datetimeFigureOut">
              <a:rPr lang="en-US" smtClean="0">
                <a:solidFill>
                  <a:srgbClr val="04617B">
                    <a:shade val="90000"/>
                  </a:srgbClr>
                </a:solidFill>
              </a:rPr>
              <a:pPr/>
              <a:t>11/18/2014</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470519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CD9BBCA0-FCD7-415E-B513-F51D3CF2A220}"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1BB885EB-1739-424D-8943-D0D14EFDD459}"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5B5D4EE-6976-4D37-9A65-DA9EFD890926}" type="slidenum">
              <a:rPr lang="en-US" smtClean="0"/>
              <a:pPr>
                <a:defRPr/>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defRPr/>
            </a:pPr>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pPr>
              <a:defRPr/>
            </a:pPr>
            <a:fld id="{1DDF8F7E-319C-4FA0-ABC3-E061991E4836}"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47A5C4F5-475B-40BE-B0F3-CAAA0AACAEBE}"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latin typeface="Arial" charset="0"/>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latin typeface="Arial" charset="0"/>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13707F2-07A4-4721-BFE8-A3673125F968}" type="slidenum">
              <a:rPr lang="en-US">
                <a:solidFill>
                  <a:srgbClr val="000000"/>
                </a:solidFill>
                <a:latin typeface="Arial" charset="0"/>
                <a:cs typeface="Arial" charset="0"/>
              </a: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303699105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onstanti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onstanti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2AB64ACC-B06B-4922-8B8E-6669D46CF459}" type="datetimeFigureOut">
              <a:rPr lang="en-US" smtClean="0">
                <a:solidFill>
                  <a:srgbClr val="04617B">
                    <a:shade val="90000"/>
                  </a:srgbClr>
                </a:solidFill>
                <a:latin typeface="Constantia"/>
                <a:cs typeface="+mn-cs"/>
              </a:rPr>
              <a:pPr fontAlgn="auto">
                <a:spcBef>
                  <a:spcPts val="0"/>
                </a:spcBef>
                <a:spcAft>
                  <a:spcPts val="0"/>
                </a:spcAft>
              </a:pPr>
              <a:t>11/18/2014</a:t>
            </a:fld>
            <a:endParaRPr lang="en-US" dirty="0">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dirty="0">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EFE79C5B-2827-47B4-8910-8CF678E8F7BD}" type="slidenum">
              <a:rPr lang="en-US" smtClean="0">
                <a:solidFill>
                  <a:srgbClr val="04617B">
                    <a:shade val="90000"/>
                  </a:srgbClr>
                </a:solidFill>
                <a:latin typeface="Constantia"/>
                <a:cs typeface="+mn-cs"/>
              </a:rPr>
              <a:pPr fontAlgn="auto">
                <a:spcBef>
                  <a:spcPts val="0"/>
                </a:spcBef>
                <a:spcAft>
                  <a:spcPts val="0"/>
                </a:spcAft>
              </a:pPr>
              <a:t>‹#›</a:t>
            </a:fld>
            <a:endParaRPr lang="en-US" dirty="0">
              <a:solidFill>
                <a:srgbClr val="04617B">
                  <a:shade val="90000"/>
                </a:srgbClr>
              </a:solidFill>
              <a:latin typeface="Constantia"/>
              <a:cs typeface="+mn-cs"/>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onstantia"/>
                <a:cs typeface="+mn-cs"/>
              </a:endParaRPr>
            </a:p>
          </p:txBody>
        </p:sp>
      </p:grpSp>
    </p:spTree>
    <p:extLst>
      <p:ext uri="{BB962C8B-B14F-4D97-AF65-F5344CB8AC3E}">
        <p14:creationId xmlns:p14="http://schemas.microsoft.com/office/powerpoint/2010/main" val="4091926041"/>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onstanti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onstanti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2AB64ACC-B06B-4922-8B8E-6669D46CF459}" type="datetimeFigureOut">
              <a:rPr lang="en-US" smtClean="0">
                <a:solidFill>
                  <a:srgbClr val="04617B">
                    <a:shade val="90000"/>
                  </a:srgbClr>
                </a:solidFill>
                <a:latin typeface="Constantia"/>
                <a:cs typeface="+mn-cs"/>
              </a:rPr>
              <a:pPr fontAlgn="auto">
                <a:spcBef>
                  <a:spcPts val="0"/>
                </a:spcBef>
                <a:spcAft>
                  <a:spcPts val="0"/>
                </a:spcAft>
              </a:pPr>
              <a:t>11/18/2014</a:t>
            </a:fld>
            <a:endParaRPr lang="en-US" dirty="0">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dirty="0">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EFE79C5B-2827-47B4-8910-8CF678E8F7BD}" type="slidenum">
              <a:rPr lang="en-US" smtClean="0">
                <a:solidFill>
                  <a:srgbClr val="04617B">
                    <a:shade val="90000"/>
                  </a:srgbClr>
                </a:solidFill>
                <a:latin typeface="Constantia"/>
                <a:cs typeface="+mn-cs"/>
              </a:rPr>
              <a:pPr fontAlgn="auto">
                <a:spcBef>
                  <a:spcPts val="0"/>
                </a:spcBef>
                <a:spcAft>
                  <a:spcPts val="0"/>
                </a:spcAft>
              </a:pPr>
              <a:t>‹#›</a:t>
            </a:fld>
            <a:endParaRPr lang="en-US" dirty="0">
              <a:solidFill>
                <a:srgbClr val="04617B">
                  <a:shade val="90000"/>
                </a:srgbClr>
              </a:solidFill>
              <a:latin typeface="Constantia"/>
              <a:cs typeface="+mn-cs"/>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onstantia"/>
                <a:cs typeface="+mn-cs"/>
              </a:endParaRPr>
            </a:p>
          </p:txBody>
        </p:sp>
      </p:grpSp>
    </p:spTree>
    <p:extLst>
      <p:ext uri="{BB962C8B-B14F-4D97-AF65-F5344CB8AC3E}">
        <p14:creationId xmlns:p14="http://schemas.microsoft.com/office/powerpoint/2010/main" val="2086452322"/>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3.xml"/><Relationship Id="rId4" Type="http://schemas.openxmlformats.org/officeDocument/2006/relationships/image" Target="../media/image5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hyperlink" Target="http://muhtawa.org/index.php/%D9%85%D9%84%D9%81:Optokinetic_nystagmus.gif" TargetMode="External"/><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gif"/><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16.xml"/><Relationship Id="rId1" Type="http://schemas.openxmlformats.org/officeDocument/2006/relationships/video" Target="file:///C:\Documents%20and%20Settings\Osama\My%20Documents\V1.MPG" TargetMode="External"/><Relationship Id="rId4" Type="http://schemas.openxmlformats.org/officeDocument/2006/relationships/image" Target="../media/image57.png"/></Relationships>
</file>

<file path=ppt/slides/_rels/slide1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4.xml"/><Relationship Id="rId1" Type="http://schemas.openxmlformats.org/officeDocument/2006/relationships/video" Target="file:///C:\Documents%20and%20Settings\Osama\My%20Documents\T3.MPG" TargetMode="External"/><Relationship Id="rId4" Type="http://schemas.openxmlformats.org/officeDocument/2006/relationships/image" Target="../media/image61.png"/></Relationships>
</file>

<file path=ppt/slides/_rels/slide1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5.xml"/></Relationships>
</file>

<file path=ppt/slides/_rels/slide1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4.xml"/><Relationship Id="rId1" Type="http://schemas.openxmlformats.org/officeDocument/2006/relationships/video" Target="file:///C:\Documents%20and%20Settings\Osama\My%20Documents\V2.MPG" TargetMode="External"/><Relationship Id="rId4" Type="http://schemas.openxmlformats.org/officeDocument/2006/relationships/image" Target="../media/image67.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17.xml"/><Relationship Id="rId1" Type="http://schemas.openxmlformats.org/officeDocument/2006/relationships/video" Target="file:///C:\Documents%20and%20Settings\Osama\My%20Documents\t1.MPG" TargetMode="External"/></Relationships>
</file>

<file path=ppt/slides/_rels/slide1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4.xml"/><Relationship Id="rId1" Type="http://schemas.openxmlformats.org/officeDocument/2006/relationships/video" Target="file:///C:\Documents%20and%20Settings\Osama\My%20Documents\T2.MPG" TargetMode="External"/></Relationships>
</file>

<file path=ppt/slides/_rels/slide12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18.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14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upload.wikimedia.org/wikipedia/commons/5/5f/Earwax_on_swab.jpg" TargetMode="Externa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search.yahoo.com/search/%20http:/images.search.yahoo.com/search/images/view?back=http://images.search.yahoo.com/search/images?p=Cholesteatoma&amp;fr=yfp-t-501&amp;toggle=1&amp;ei=UTF-8&amp;fr2=tab-web&amp;w=495&amp;h=478&amp;imgurl=www.entorg.net/Ear_Photos/cholesteatoma-10052002.JPG&amp;rurl=http://www.entorg.net/eardrum_and_middle_ear.htm&amp;size=21.0kB&amp;name=cholesteatoma-10052002.JPG&amp;p=Cholesteatoma&amp;type=jpeg&amp;no=5&amp;tt=284&amp;oid=320b18157ba380aa&amp;ei=UTF-8" TargetMode="Externa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Hearing Disorders </a:t>
            </a:r>
          </a:p>
        </p:txBody>
      </p:sp>
      <p:sp>
        <p:nvSpPr>
          <p:cNvPr id="3075" name="Rectangle 3"/>
          <p:cNvSpPr>
            <a:spLocks noGrp="1" noChangeArrowheads="1"/>
          </p:cNvSpPr>
          <p:nvPr>
            <p:ph type="subTitle" idx="1"/>
          </p:nvPr>
        </p:nvSpPr>
        <p:spPr/>
        <p:txBody>
          <a:bodyPr>
            <a:normAutofit/>
          </a:bodyPr>
          <a:lstStyle/>
          <a:p>
            <a:pPr eaLnBrk="1" hangingPunct="1"/>
            <a:r>
              <a:rPr lang="en-US" dirty="0" smtClean="0"/>
              <a:t>Murad Al-momani, Ph.D., CCC-A, FAAA</a:t>
            </a:r>
          </a:p>
          <a:p>
            <a:pPr eaLnBrk="1" hangingPunct="1"/>
            <a:r>
              <a:rPr lang="en-US" dirty="0" smtClean="0"/>
              <a:t>American Board of Audiology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US" dirty="0" smtClean="0"/>
              <a:t>Sensorineural Hearing loss</a:t>
            </a:r>
          </a:p>
        </p:txBody>
      </p:sp>
      <p:sp>
        <p:nvSpPr>
          <p:cNvPr id="11267" name="Rectangle 3"/>
          <p:cNvSpPr>
            <a:spLocks noGrp="1" noChangeArrowheads="1"/>
          </p:cNvSpPr>
          <p:nvPr>
            <p:ph idx="1"/>
          </p:nvPr>
        </p:nvSpPr>
        <p:spPr/>
        <p:txBody>
          <a:bodyPr/>
          <a:lstStyle/>
          <a:p>
            <a:pPr eaLnBrk="1" hangingPunct="1"/>
            <a:r>
              <a:rPr lang="en-US" b="1" dirty="0" smtClean="0"/>
              <a:t>Sensorineural hearing loss</a:t>
            </a:r>
            <a:r>
              <a:rPr lang="en-US" dirty="0" smtClean="0"/>
              <a:t> is a type of hearing loss in which the root cause lies in the vestibulocochlear nerve (Cranial nerve VIII), the inner ear, or central processing centers of the brain.</a:t>
            </a:r>
            <a:br>
              <a:rPr lang="en-US" dirty="0" smtClean="0"/>
            </a:br>
            <a:endParaRPr lang="en-US" dirty="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Fragile X  syndrome: the most common hereditary type of mental retardation:	</a:t>
            </a:r>
          </a:p>
          <a:p>
            <a:pPr lvl="1"/>
            <a:r>
              <a:rPr lang="en-US" dirty="0" smtClean="0"/>
              <a:t>Long absolute latencies.</a:t>
            </a:r>
          </a:p>
          <a:p>
            <a:pPr lvl="1"/>
            <a:r>
              <a:rPr lang="en-US" dirty="0" smtClean="0"/>
              <a:t>Increase in interpeaks intervals.</a:t>
            </a:r>
          </a:p>
          <a:p>
            <a:r>
              <a:rPr lang="en-US" dirty="0" smtClean="0"/>
              <a:t>Meningitis:</a:t>
            </a:r>
          </a:p>
          <a:p>
            <a:pPr lvl="1"/>
            <a:r>
              <a:rPr lang="en-US" dirty="0" smtClean="0"/>
              <a:t>Increase in interpeaks intervals and absolute latencies.</a:t>
            </a:r>
          </a:p>
          <a:p>
            <a:r>
              <a:rPr lang="en-US" dirty="0" smtClean="0"/>
              <a:t>Hydrocephalus:</a:t>
            </a:r>
          </a:p>
          <a:p>
            <a:pPr lvl="1"/>
            <a:r>
              <a:rPr lang="en-US" dirty="0" smtClean="0"/>
              <a:t>Increase in absolute latencies of waves III and V.</a:t>
            </a:r>
          </a:p>
          <a:p>
            <a:pPr lvl="1"/>
            <a:r>
              <a:rPr lang="en-US" dirty="0" smtClean="0"/>
              <a:t>Increase in interpeaks intervals.</a:t>
            </a:r>
            <a:endParaRPr lang="en-US" dirty="0"/>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adult populations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Retrocochlear lesions:</a:t>
            </a:r>
          </a:p>
          <a:p>
            <a:pPr lvl="1"/>
            <a:r>
              <a:rPr lang="en-US" dirty="0" smtClean="0"/>
              <a:t>Vestibular schwannoma: mostly found in the VIII nerve. But may also involve V, VII, and XII.</a:t>
            </a:r>
          </a:p>
          <a:p>
            <a:pPr lvl="1"/>
            <a:r>
              <a:rPr lang="en-US" dirty="0" smtClean="0"/>
              <a:t>It is also used interchangeably with acoustic neuroma.</a:t>
            </a:r>
          </a:p>
          <a:p>
            <a:pPr lvl="1"/>
            <a:r>
              <a:rPr lang="en-US" dirty="0" smtClean="0"/>
              <a:t>Increase in absolute latency of wave III or V.</a:t>
            </a:r>
          </a:p>
          <a:p>
            <a:pPr lvl="1"/>
            <a:r>
              <a:rPr lang="en-US" dirty="0" smtClean="0"/>
              <a:t>Interaural Wave V latency difference.</a:t>
            </a:r>
          </a:p>
          <a:p>
            <a:pPr lvl="1"/>
            <a:r>
              <a:rPr lang="en-US" dirty="0" smtClean="0"/>
              <a:t>Increase in I-III, III-V, and I-V interpeak intervals (some or all depending on the location).</a:t>
            </a:r>
          </a:p>
          <a:p>
            <a:pPr lvl="1"/>
            <a:r>
              <a:rPr lang="en-US" dirty="0" smtClean="0"/>
              <a:t> may be absence of waves III or V.</a:t>
            </a:r>
          </a:p>
          <a:p>
            <a:pPr lvl="1"/>
            <a:r>
              <a:rPr lang="en-US" dirty="0" smtClean="0"/>
              <a:t>Stacked ABR findings.</a:t>
            </a:r>
          </a:p>
          <a:p>
            <a:pPr lvl="1"/>
            <a:endParaRPr lang="en-US" dirty="0"/>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52400" y="914401"/>
            <a:ext cx="8991600" cy="5333999"/>
            <a:chOff x="883" y="538"/>
            <a:chExt cx="3958" cy="3295"/>
          </a:xfrm>
        </p:grpSpPr>
        <p:pic>
          <p:nvPicPr>
            <p:cNvPr id="215046" name="Picture 6" descr="picture.pic                                                    00001215 Documents                      AD73327B:"/>
            <p:cNvPicPr>
              <a:picLocks noChangeAspect="1" noChangeArrowheads="1"/>
            </p:cNvPicPr>
            <p:nvPr/>
          </p:nvPicPr>
          <p:blipFill>
            <a:blip r:embed="rId2" cstate="print"/>
            <a:srcRect/>
            <a:stretch>
              <a:fillRect/>
            </a:stretch>
          </p:blipFill>
          <p:spPr bwMode="auto">
            <a:xfrm>
              <a:off x="1052" y="538"/>
              <a:ext cx="3789" cy="3295"/>
            </a:xfrm>
            <a:prstGeom prst="rect">
              <a:avLst/>
            </a:prstGeom>
            <a:noFill/>
          </p:spPr>
        </p:pic>
        <p:sp>
          <p:nvSpPr>
            <p:cNvPr id="215047" name="Text Box 7"/>
            <p:cNvSpPr txBox="1">
              <a:spLocks noChangeArrowheads="1"/>
            </p:cNvSpPr>
            <p:nvPr/>
          </p:nvSpPr>
          <p:spPr bwMode="auto">
            <a:xfrm>
              <a:off x="2269" y="3296"/>
              <a:ext cx="639" cy="258"/>
            </a:xfrm>
            <a:prstGeom prst="rect">
              <a:avLst/>
            </a:prstGeom>
            <a:solidFill>
              <a:srgbClr val="ECEC1C"/>
            </a:solidFill>
            <a:ln w="12700">
              <a:solidFill>
                <a:srgbClr val="000000"/>
              </a:solidFill>
              <a:miter lim="800000"/>
              <a:headEnd/>
              <a:tailEnd/>
            </a:ln>
            <a:effectLst/>
          </p:spPr>
          <p:txBody>
            <a:bodyPr wrap="none">
              <a:spAutoFit/>
            </a:bodyPr>
            <a:lstStyle/>
            <a:p>
              <a:r>
                <a:rPr lang="en-US" altLang="en-US" sz="2000" u="none" dirty="0">
                  <a:solidFill>
                    <a:srgbClr val="000000"/>
                  </a:solidFill>
                </a:rPr>
                <a:t>(6 kHz)</a:t>
              </a:r>
              <a:endParaRPr lang="en-US" altLang="en-US" sz="2800" u="none" dirty="0"/>
            </a:p>
          </p:txBody>
        </p:sp>
        <p:sp>
          <p:nvSpPr>
            <p:cNvPr id="215048" name="Text Box 8"/>
            <p:cNvSpPr txBox="1">
              <a:spLocks noChangeArrowheads="1"/>
            </p:cNvSpPr>
            <p:nvPr/>
          </p:nvSpPr>
          <p:spPr bwMode="auto">
            <a:xfrm>
              <a:off x="883" y="1900"/>
              <a:ext cx="639" cy="258"/>
            </a:xfrm>
            <a:prstGeom prst="rect">
              <a:avLst/>
            </a:prstGeom>
            <a:solidFill>
              <a:srgbClr val="ECEC1C"/>
            </a:solidFill>
            <a:ln w="12700">
              <a:solidFill>
                <a:srgbClr val="000000"/>
              </a:solidFill>
              <a:miter lim="800000"/>
              <a:headEnd/>
              <a:tailEnd/>
            </a:ln>
            <a:effectLst/>
          </p:spPr>
          <p:txBody>
            <a:bodyPr wrap="none">
              <a:spAutoFit/>
            </a:bodyPr>
            <a:lstStyle/>
            <a:p>
              <a:r>
                <a:rPr lang="en-US" altLang="en-US" sz="2000" u="none" dirty="0">
                  <a:solidFill>
                    <a:srgbClr val="000000"/>
                  </a:solidFill>
                </a:rPr>
                <a:t>(2 kHz)</a:t>
              </a:r>
              <a:endParaRPr lang="en-US" altLang="en-US" sz="2800" u="none" dirty="0">
                <a:solidFill>
                  <a:srgbClr val="000000"/>
                </a:solidFill>
              </a:endParaRPr>
            </a:p>
          </p:txBody>
        </p:sp>
        <p:sp>
          <p:nvSpPr>
            <p:cNvPr id="215049" name="Text Box 9"/>
            <p:cNvSpPr txBox="1">
              <a:spLocks noChangeArrowheads="1"/>
            </p:cNvSpPr>
            <p:nvPr/>
          </p:nvSpPr>
          <p:spPr bwMode="auto">
            <a:xfrm>
              <a:off x="1089" y="2666"/>
              <a:ext cx="639" cy="258"/>
            </a:xfrm>
            <a:prstGeom prst="rect">
              <a:avLst/>
            </a:prstGeom>
            <a:solidFill>
              <a:srgbClr val="ECEC1C"/>
            </a:solidFill>
            <a:ln w="12700">
              <a:solidFill>
                <a:srgbClr val="000000"/>
              </a:solidFill>
              <a:miter lim="800000"/>
              <a:headEnd/>
              <a:tailEnd/>
            </a:ln>
            <a:effectLst/>
          </p:spPr>
          <p:txBody>
            <a:bodyPr wrap="none">
              <a:spAutoFit/>
            </a:bodyPr>
            <a:lstStyle/>
            <a:p>
              <a:r>
                <a:rPr lang="en-US" altLang="en-US" sz="2000" u="none" dirty="0">
                  <a:solidFill>
                    <a:srgbClr val="000000"/>
                  </a:solidFill>
                </a:rPr>
                <a:t>(1 kHz)</a:t>
              </a:r>
              <a:endParaRPr lang="en-US" altLang="en-US" sz="2800" u="none" dirty="0">
                <a:solidFill>
                  <a:srgbClr val="000000"/>
                </a:solidFill>
              </a:endParaRPr>
            </a:p>
          </p:txBody>
        </p:sp>
      </p:grpSp>
      <p:sp>
        <p:nvSpPr>
          <p:cNvPr id="215050" name="Text Box 10"/>
          <p:cNvSpPr txBox="1">
            <a:spLocks noChangeArrowheads="1"/>
          </p:cNvSpPr>
          <p:nvPr/>
        </p:nvSpPr>
        <p:spPr bwMode="auto">
          <a:xfrm>
            <a:off x="1204913" y="203200"/>
            <a:ext cx="6891337" cy="519113"/>
          </a:xfrm>
          <a:prstGeom prst="rect">
            <a:avLst/>
          </a:prstGeom>
          <a:noFill/>
          <a:ln w="12700">
            <a:noFill/>
            <a:miter lim="800000"/>
            <a:headEnd/>
            <a:tailEnd/>
          </a:ln>
          <a:effectLst/>
        </p:spPr>
        <p:txBody>
          <a:bodyPr wrap="none">
            <a:spAutoFit/>
          </a:bodyPr>
          <a:lstStyle/>
          <a:p>
            <a:r>
              <a:rPr lang="en-US" altLang="en-US" sz="2800" b="1" u="none" dirty="0"/>
              <a:t>Cross Section: Human Auditory Meatus</a:t>
            </a:r>
            <a:endParaRPr lang="en-US" altLang="en-US" sz="3200" u="none" dirty="0"/>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0"/>
            <a:ext cx="8686800" cy="990600"/>
          </a:xfrm>
          <a:noFill/>
          <a:ln/>
        </p:spPr>
        <p:txBody>
          <a:bodyPr>
            <a:normAutofit fontScale="90000"/>
          </a:bodyPr>
          <a:lstStyle/>
          <a:p>
            <a:r>
              <a:rPr lang="en-US" altLang="en-US" sz="3200" dirty="0">
                <a:solidFill>
                  <a:schemeClr val="tx1"/>
                </a:solidFill>
              </a:rPr>
              <a:t>Cross-section of Internal</a:t>
            </a:r>
            <a:r>
              <a:rPr lang="en-US" altLang="en-US" dirty="0">
                <a:solidFill>
                  <a:schemeClr val="tx1"/>
                </a:solidFill>
              </a:rPr>
              <a:t> Auditory Canal (IAC)</a:t>
            </a:r>
          </a:p>
        </p:txBody>
      </p:sp>
      <p:sp>
        <p:nvSpPr>
          <p:cNvPr id="6147" name="Oval 3"/>
          <p:cNvSpPr>
            <a:spLocks noChangeArrowheads="1"/>
          </p:cNvSpPr>
          <p:nvPr/>
        </p:nvSpPr>
        <p:spPr bwMode="auto">
          <a:xfrm>
            <a:off x="2108200" y="1204913"/>
            <a:ext cx="5080000" cy="4546600"/>
          </a:xfrm>
          <a:prstGeom prst="ellipse">
            <a:avLst/>
          </a:prstGeom>
          <a:solidFill>
            <a:schemeClr val="accent1"/>
          </a:solidFill>
          <a:ln w="101600">
            <a:solidFill>
              <a:schemeClr val="tx1"/>
            </a:solidFill>
            <a:round/>
            <a:headEnd/>
            <a:tailEnd/>
          </a:ln>
          <a:effectLst/>
        </p:spPr>
        <p:txBody>
          <a:bodyPr wrap="none" anchor="ctr"/>
          <a:lstStyle/>
          <a:p>
            <a:endParaRPr lang="en-US" dirty="0"/>
          </a:p>
        </p:txBody>
      </p:sp>
      <p:sp>
        <p:nvSpPr>
          <p:cNvPr id="6148" name="Oval 4"/>
          <p:cNvSpPr>
            <a:spLocks noChangeArrowheads="1"/>
          </p:cNvSpPr>
          <p:nvPr/>
        </p:nvSpPr>
        <p:spPr bwMode="auto">
          <a:xfrm>
            <a:off x="2705100" y="1638300"/>
            <a:ext cx="1905000" cy="1676400"/>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6149" name="Oval 5"/>
          <p:cNvSpPr>
            <a:spLocks noChangeArrowheads="1"/>
          </p:cNvSpPr>
          <p:nvPr/>
        </p:nvSpPr>
        <p:spPr bwMode="auto">
          <a:xfrm>
            <a:off x="4838700" y="1714500"/>
            <a:ext cx="1752600" cy="1524000"/>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6150" name="Oval 6"/>
          <p:cNvSpPr>
            <a:spLocks noChangeArrowheads="1"/>
          </p:cNvSpPr>
          <p:nvPr/>
        </p:nvSpPr>
        <p:spPr bwMode="auto">
          <a:xfrm>
            <a:off x="5067300" y="3543300"/>
            <a:ext cx="1828800" cy="1447800"/>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6151" name="Oval 7"/>
          <p:cNvSpPr>
            <a:spLocks noChangeArrowheads="1"/>
          </p:cNvSpPr>
          <p:nvPr/>
        </p:nvSpPr>
        <p:spPr bwMode="auto">
          <a:xfrm>
            <a:off x="2755900" y="3532188"/>
            <a:ext cx="2125663" cy="1927225"/>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6152" name="Line 8"/>
          <p:cNvSpPr>
            <a:spLocks noChangeShapeType="1"/>
          </p:cNvSpPr>
          <p:nvPr/>
        </p:nvSpPr>
        <p:spPr bwMode="auto">
          <a:xfrm flipH="1" flipV="1">
            <a:off x="1333500" y="1943100"/>
            <a:ext cx="1371600" cy="381000"/>
          </a:xfrm>
          <a:prstGeom prst="line">
            <a:avLst/>
          </a:prstGeom>
          <a:noFill/>
          <a:ln w="76200">
            <a:solidFill>
              <a:srgbClr val="FF5008"/>
            </a:solidFill>
            <a:round/>
            <a:headEnd type="triangle" w="med" len="med"/>
            <a:tailEnd/>
          </a:ln>
          <a:effectLst/>
        </p:spPr>
        <p:txBody>
          <a:bodyPr wrap="none" anchor="ctr"/>
          <a:lstStyle/>
          <a:p>
            <a:endParaRPr lang="en-US" dirty="0"/>
          </a:p>
        </p:txBody>
      </p:sp>
      <p:sp>
        <p:nvSpPr>
          <p:cNvPr id="6153" name="Rectangle 9"/>
          <p:cNvSpPr>
            <a:spLocks noChangeArrowheads="1"/>
          </p:cNvSpPr>
          <p:nvPr/>
        </p:nvSpPr>
        <p:spPr bwMode="auto">
          <a:xfrm>
            <a:off x="138113" y="1463675"/>
            <a:ext cx="1938337" cy="515938"/>
          </a:xfrm>
          <a:prstGeom prst="rect">
            <a:avLst/>
          </a:prstGeom>
          <a:noFill/>
          <a:ln w="12700">
            <a:noFill/>
            <a:miter lim="800000"/>
            <a:headEnd/>
            <a:tailEnd/>
          </a:ln>
          <a:effectLst/>
        </p:spPr>
        <p:txBody>
          <a:bodyPr wrap="none" lIns="90488" tIns="44450" rIns="90488" bIns="44450">
            <a:spAutoFit/>
          </a:bodyPr>
          <a:lstStyle/>
          <a:p>
            <a:r>
              <a:rPr lang="en-US" altLang="en-US" sz="2800" u="none" dirty="0">
                <a:solidFill>
                  <a:schemeClr val="tx1"/>
                </a:solidFill>
              </a:rPr>
              <a:t>Facial Nerve</a:t>
            </a:r>
          </a:p>
        </p:txBody>
      </p:sp>
      <p:sp>
        <p:nvSpPr>
          <p:cNvPr id="6154" name="Rectangle 10"/>
          <p:cNvSpPr>
            <a:spLocks noChangeArrowheads="1"/>
          </p:cNvSpPr>
          <p:nvPr/>
        </p:nvSpPr>
        <p:spPr bwMode="auto">
          <a:xfrm>
            <a:off x="290513" y="5502275"/>
            <a:ext cx="2289175" cy="515938"/>
          </a:xfrm>
          <a:prstGeom prst="rect">
            <a:avLst/>
          </a:prstGeom>
          <a:noFill/>
          <a:ln w="12700">
            <a:noFill/>
            <a:miter lim="800000"/>
            <a:headEnd/>
            <a:tailEnd/>
          </a:ln>
          <a:effectLst/>
        </p:spPr>
        <p:txBody>
          <a:bodyPr wrap="none" lIns="90488" tIns="44450" rIns="90488" bIns="44450">
            <a:spAutoFit/>
          </a:bodyPr>
          <a:lstStyle/>
          <a:p>
            <a:r>
              <a:rPr lang="en-US" altLang="en-US" sz="2800" u="none" dirty="0">
                <a:solidFill>
                  <a:schemeClr val="tx1"/>
                </a:solidFill>
              </a:rPr>
              <a:t>Acoustic Nerve</a:t>
            </a:r>
          </a:p>
        </p:txBody>
      </p:sp>
      <p:sp>
        <p:nvSpPr>
          <p:cNvPr id="6155" name="Line 11"/>
          <p:cNvSpPr>
            <a:spLocks noChangeShapeType="1"/>
          </p:cNvSpPr>
          <p:nvPr/>
        </p:nvSpPr>
        <p:spPr bwMode="auto">
          <a:xfrm flipV="1">
            <a:off x="1714500" y="4978400"/>
            <a:ext cx="1101725" cy="469900"/>
          </a:xfrm>
          <a:prstGeom prst="line">
            <a:avLst/>
          </a:prstGeom>
          <a:noFill/>
          <a:ln w="76200">
            <a:solidFill>
              <a:srgbClr val="FF5008"/>
            </a:solidFill>
            <a:round/>
            <a:headEnd/>
            <a:tailEnd type="triangle" w="med" len="med"/>
          </a:ln>
          <a:effectLst/>
        </p:spPr>
        <p:txBody>
          <a:bodyPr wrap="none" anchor="ctr"/>
          <a:lstStyle/>
          <a:p>
            <a:endParaRPr lang="en-US" dirty="0"/>
          </a:p>
        </p:txBody>
      </p:sp>
      <p:sp>
        <p:nvSpPr>
          <p:cNvPr id="6156" name="Rectangle 12"/>
          <p:cNvSpPr>
            <a:spLocks noChangeArrowheads="1"/>
          </p:cNvSpPr>
          <p:nvPr/>
        </p:nvSpPr>
        <p:spPr bwMode="auto">
          <a:xfrm>
            <a:off x="6965950" y="854075"/>
            <a:ext cx="1812925" cy="942975"/>
          </a:xfrm>
          <a:prstGeom prst="rect">
            <a:avLst/>
          </a:prstGeom>
          <a:noFill/>
          <a:ln w="12700">
            <a:noFill/>
            <a:miter lim="800000"/>
            <a:headEnd/>
            <a:tailEnd/>
          </a:ln>
          <a:effectLst/>
        </p:spPr>
        <p:txBody>
          <a:bodyPr wrap="none" lIns="90488" tIns="44450" rIns="90488" bIns="44450">
            <a:spAutoFit/>
          </a:bodyPr>
          <a:lstStyle/>
          <a:p>
            <a:pPr algn="ctr"/>
            <a:r>
              <a:rPr lang="en-US" altLang="en-US" sz="2800" u="none" dirty="0">
                <a:solidFill>
                  <a:schemeClr val="tx1"/>
                </a:solidFill>
              </a:rPr>
              <a:t>Sup.</a:t>
            </a:r>
          </a:p>
          <a:p>
            <a:pPr algn="ctr"/>
            <a:r>
              <a:rPr lang="en-US" altLang="en-US" sz="2800" u="none" dirty="0">
                <a:solidFill>
                  <a:schemeClr val="tx1"/>
                </a:solidFill>
              </a:rPr>
              <a:t>Vest. Nerve</a:t>
            </a:r>
          </a:p>
        </p:txBody>
      </p:sp>
      <p:sp>
        <p:nvSpPr>
          <p:cNvPr id="6157" name="Line 13"/>
          <p:cNvSpPr>
            <a:spLocks noChangeShapeType="1"/>
          </p:cNvSpPr>
          <p:nvPr/>
        </p:nvSpPr>
        <p:spPr bwMode="auto">
          <a:xfrm flipH="1">
            <a:off x="6515100" y="1790700"/>
            <a:ext cx="1219200" cy="381000"/>
          </a:xfrm>
          <a:prstGeom prst="line">
            <a:avLst/>
          </a:prstGeom>
          <a:noFill/>
          <a:ln w="76200">
            <a:solidFill>
              <a:srgbClr val="FF5008"/>
            </a:solidFill>
            <a:round/>
            <a:headEnd/>
            <a:tailEnd type="triangle" w="med" len="med"/>
          </a:ln>
          <a:effectLst/>
        </p:spPr>
        <p:txBody>
          <a:bodyPr wrap="none" anchor="ctr"/>
          <a:lstStyle/>
          <a:p>
            <a:endParaRPr lang="en-US" dirty="0"/>
          </a:p>
        </p:txBody>
      </p:sp>
      <p:sp>
        <p:nvSpPr>
          <p:cNvPr id="6158" name="Rectangle 14"/>
          <p:cNvSpPr>
            <a:spLocks noChangeArrowheads="1"/>
          </p:cNvSpPr>
          <p:nvPr/>
        </p:nvSpPr>
        <p:spPr bwMode="auto">
          <a:xfrm>
            <a:off x="6889750" y="5121275"/>
            <a:ext cx="1812925" cy="942975"/>
          </a:xfrm>
          <a:prstGeom prst="rect">
            <a:avLst/>
          </a:prstGeom>
          <a:noFill/>
          <a:ln w="12700">
            <a:noFill/>
            <a:miter lim="800000"/>
            <a:headEnd/>
            <a:tailEnd/>
          </a:ln>
          <a:effectLst/>
        </p:spPr>
        <p:txBody>
          <a:bodyPr wrap="none" lIns="90488" tIns="44450" rIns="90488" bIns="44450">
            <a:spAutoFit/>
          </a:bodyPr>
          <a:lstStyle/>
          <a:p>
            <a:pPr algn="ctr"/>
            <a:r>
              <a:rPr lang="en-US" altLang="en-US" sz="2800" u="none" dirty="0">
                <a:solidFill>
                  <a:schemeClr val="tx1"/>
                </a:solidFill>
              </a:rPr>
              <a:t>Inf.</a:t>
            </a:r>
          </a:p>
          <a:p>
            <a:pPr algn="ctr"/>
            <a:r>
              <a:rPr lang="en-US" altLang="en-US" sz="2800" u="none" dirty="0">
                <a:solidFill>
                  <a:schemeClr val="tx1"/>
                </a:solidFill>
              </a:rPr>
              <a:t>Vest. Nerve</a:t>
            </a:r>
          </a:p>
        </p:txBody>
      </p:sp>
      <p:sp>
        <p:nvSpPr>
          <p:cNvPr id="6159" name="Line 15"/>
          <p:cNvSpPr>
            <a:spLocks noChangeShapeType="1"/>
          </p:cNvSpPr>
          <p:nvPr/>
        </p:nvSpPr>
        <p:spPr bwMode="auto">
          <a:xfrm flipH="1" flipV="1">
            <a:off x="6527800" y="4851400"/>
            <a:ext cx="660400" cy="660400"/>
          </a:xfrm>
          <a:prstGeom prst="line">
            <a:avLst/>
          </a:prstGeom>
          <a:noFill/>
          <a:ln w="66675">
            <a:solidFill>
              <a:srgbClr val="FF5008"/>
            </a:solidFill>
            <a:round/>
            <a:headEnd/>
            <a:tailEnd type="triangle" w="med" len="med"/>
          </a:ln>
          <a:effectLst/>
        </p:spPr>
        <p:txBody>
          <a:bodyPr wrap="none" anchor="ctr"/>
          <a:lstStyle/>
          <a:p>
            <a:endParaRPr lang="en-US" dirty="0"/>
          </a:p>
        </p:txBody>
      </p:sp>
      <p:sp>
        <p:nvSpPr>
          <p:cNvPr id="6160" name="Oval 16"/>
          <p:cNvSpPr>
            <a:spLocks noChangeArrowheads="1"/>
          </p:cNvSpPr>
          <p:nvPr/>
        </p:nvSpPr>
        <p:spPr bwMode="auto">
          <a:xfrm>
            <a:off x="3255963" y="39528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1" name="Oval 17"/>
          <p:cNvSpPr>
            <a:spLocks noChangeArrowheads="1"/>
          </p:cNvSpPr>
          <p:nvPr/>
        </p:nvSpPr>
        <p:spPr bwMode="auto">
          <a:xfrm>
            <a:off x="3419475" y="41163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2" name="Oval 18"/>
          <p:cNvSpPr>
            <a:spLocks noChangeArrowheads="1"/>
          </p:cNvSpPr>
          <p:nvPr/>
        </p:nvSpPr>
        <p:spPr bwMode="auto">
          <a:xfrm>
            <a:off x="3582988" y="42799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3" name="Oval 19"/>
          <p:cNvSpPr>
            <a:spLocks noChangeArrowheads="1"/>
          </p:cNvSpPr>
          <p:nvPr/>
        </p:nvSpPr>
        <p:spPr bwMode="auto">
          <a:xfrm>
            <a:off x="3735388" y="44323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4" name="Oval 20"/>
          <p:cNvSpPr>
            <a:spLocks noChangeArrowheads="1"/>
          </p:cNvSpPr>
          <p:nvPr/>
        </p:nvSpPr>
        <p:spPr bwMode="auto">
          <a:xfrm>
            <a:off x="3898900" y="45847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5" name="Oval 21"/>
          <p:cNvSpPr>
            <a:spLocks noChangeArrowheads="1"/>
          </p:cNvSpPr>
          <p:nvPr/>
        </p:nvSpPr>
        <p:spPr bwMode="auto">
          <a:xfrm>
            <a:off x="4051300" y="47371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6" name="Oval 22"/>
          <p:cNvSpPr>
            <a:spLocks noChangeArrowheads="1"/>
          </p:cNvSpPr>
          <p:nvPr/>
        </p:nvSpPr>
        <p:spPr bwMode="auto">
          <a:xfrm>
            <a:off x="3090863" y="38004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7" name="Oval 23"/>
          <p:cNvSpPr>
            <a:spLocks noChangeArrowheads="1"/>
          </p:cNvSpPr>
          <p:nvPr/>
        </p:nvSpPr>
        <p:spPr bwMode="auto">
          <a:xfrm>
            <a:off x="4113213" y="49228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8" name="Oval 24"/>
          <p:cNvSpPr>
            <a:spLocks noChangeArrowheads="1"/>
          </p:cNvSpPr>
          <p:nvPr/>
        </p:nvSpPr>
        <p:spPr bwMode="auto">
          <a:xfrm>
            <a:off x="4432300" y="48895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9" name="Oval 25"/>
          <p:cNvSpPr>
            <a:spLocks noChangeArrowheads="1"/>
          </p:cNvSpPr>
          <p:nvPr/>
        </p:nvSpPr>
        <p:spPr bwMode="auto">
          <a:xfrm>
            <a:off x="4300538" y="50434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0" name="Oval 26"/>
          <p:cNvSpPr>
            <a:spLocks noChangeArrowheads="1"/>
          </p:cNvSpPr>
          <p:nvPr/>
        </p:nvSpPr>
        <p:spPr bwMode="auto">
          <a:xfrm>
            <a:off x="4130675" y="51530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1" name="Oval 27"/>
          <p:cNvSpPr>
            <a:spLocks noChangeArrowheads="1"/>
          </p:cNvSpPr>
          <p:nvPr/>
        </p:nvSpPr>
        <p:spPr bwMode="auto">
          <a:xfrm>
            <a:off x="4530725" y="47371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2" name="Oval 28"/>
          <p:cNvSpPr>
            <a:spLocks noChangeArrowheads="1"/>
          </p:cNvSpPr>
          <p:nvPr/>
        </p:nvSpPr>
        <p:spPr bwMode="auto">
          <a:xfrm>
            <a:off x="4267200" y="47513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3" name="Oval 29"/>
          <p:cNvSpPr>
            <a:spLocks noChangeArrowheads="1"/>
          </p:cNvSpPr>
          <p:nvPr/>
        </p:nvSpPr>
        <p:spPr bwMode="auto">
          <a:xfrm>
            <a:off x="4629150" y="45434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4" name="Oval 30"/>
          <p:cNvSpPr>
            <a:spLocks noChangeArrowheads="1"/>
          </p:cNvSpPr>
          <p:nvPr/>
        </p:nvSpPr>
        <p:spPr bwMode="auto">
          <a:xfrm>
            <a:off x="4397375" y="45656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5" name="Oval 31"/>
          <p:cNvSpPr>
            <a:spLocks noChangeArrowheads="1"/>
          </p:cNvSpPr>
          <p:nvPr/>
        </p:nvSpPr>
        <p:spPr bwMode="auto">
          <a:xfrm>
            <a:off x="4138613" y="45545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6" name="Oval 32"/>
          <p:cNvSpPr>
            <a:spLocks noChangeArrowheads="1"/>
          </p:cNvSpPr>
          <p:nvPr/>
        </p:nvSpPr>
        <p:spPr bwMode="auto">
          <a:xfrm>
            <a:off x="4448175" y="43338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7" name="Oval 33"/>
          <p:cNvSpPr>
            <a:spLocks noChangeArrowheads="1"/>
          </p:cNvSpPr>
          <p:nvPr/>
        </p:nvSpPr>
        <p:spPr bwMode="auto">
          <a:xfrm>
            <a:off x="4651375" y="4313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8" name="Oval 34"/>
          <p:cNvSpPr>
            <a:spLocks noChangeArrowheads="1"/>
          </p:cNvSpPr>
          <p:nvPr/>
        </p:nvSpPr>
        <p:spPr bwMode="auto">
          <a:xfrm>
            <a:off x="4586288" y="41179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9" name="Oval 35"/>
          <p:cNvSpPr>
            <a:spLocks noChangeArrowheads="1"/>
          </p:cNvSpPr>
          <p:nvPr/>
        </p:nvSpPr>
        <p:spPr bwMode="auto">
          <a:xfrm>
            <a:off x="4478338" y="3932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0" name="Oval 36"/>
          <p:cNvSpPr>
            <a:spLocks noChangeArrowheads="1"/>
          </p:cNvSpPr>
          <p:nvPr/>
        </p:nvSpPr>
        <p:spPr bwMode="auto">
          <a:xfrm>
            <a:off x="4321175" y="37750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1" name="Oval 37"/>
          <p:cNvSpPr>
            <a:spLocks noChangeArrowheads="1"/>
          </p:cNvSpPr>
          <p:nvPr/>
        </p:nvSpPr>
        <p:spPr bwMode="auto">
          <a:xfrm>
            <a:off x="4130675" y="36623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2" name="Oval 38"/>
          <p:cNvSpPr>
            <a:spLocks noChangeArrowheads="1"/>
          </p:cNvSpPr>
          <p:nvPr/>
        </p:nvSpPr>
        <p:spPr bwMode="auto">
          <a:xfrm>
            <a:off x="3921125" y="36004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3" name="Oval 39"/>
          <p:cNvSpPr>
            <a:spLocks noChangeArrowheads="1"/>
          </p:cNvSpPr>
          <p:nvPr/>
        </p:nvSpPr>
        <p:spPr bwMode="auto">
          <a:xfrm>
            <a:off x="3708400" y="35782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4" name="Oval 40"/>
          <p:cNvSpPr>
            <a:spLocks noChangeArrowheads="1"/>
          </p:cNvSpPr>
          <p:nvPr/>
        </p:nvSpPr>
        <p:spPr bwMode="auto">
          <a:xfrm>
            <a:off x="3489325" y="35956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5" name="Oval 41"/>
          <p:cNvSpPr>
            <a:spLocks noChangeArrowheads="1"/>
          </p:cNvSpPr>
          <p:nvPr/>
        </p:nvSpPr>
        <p:spPr bwMode="auto">
          <a:xfrm>
            <a:off x="3287713" y="36734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6" name="Oval 42"/>
          <p:cNvSpPr>
            <a:spLocks noChangeArrowheads="1"/>
          </p:cNvSpPr>
          <p:nvPr/>
        </p:nvSpPr>
        <p:spPr bwMode="auto">
          <a:xfrm>
            <a:off x="2949575" y="39671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7" name="Oval 43"/>
          <p:cNvSpPr>
            <a:spLocks noChangeArrowheads="1"/>
          </p:cNvSpPr>
          <p:nvPr/>
        </p:nvSpPr>
        <p:spPr bwMode="auto">
          <a:xfrm>
            <a:off x="2838450" y="41465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8" name="Oval 44"/>
          <p:cNvSpPr>
            <a:spLocks noChangeArrowheads="1"/>
          </p:cNvSpPr>
          <p:nvPr/>
        </p:nvSpPr>
        <p:spPr bwMode="auto">
          <a:xfrm>
            <a:off x="2803525" y="43592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9" name="Oval 45"/>
          <p:cNvSpPr>
            <a:spLocks noChangeArrowheads="1"/>
          </p:cNvSpPr>
          <p:nvPr/>
        </p:nvSpPr>
        <p:spPr bwMode="auto">
          <a:xfrm>
            <a:off x="2838450" y="45735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0" name="Oval 46"/>
          <p:cNvSpPr>
            <a:spLocks noChangeArrowheads="1"/>
          </p:cNvSpPr>
          <p:nvPr/>
        </p:nvSpPr>
        <p:spPr bwMode="auto">
          <a:xfrm>
            <a:off x="2927350" y="47640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1" name="Oval 47"/>
          <p:cNvSpPr>
            <a:spLocks noChangeArrowheads="1"/>
          </p:cNvSpPr>
          <p:nvPr/>
        </p:nvSpPr>
        <p:spPr bwMode="auto">
          <a:xfrm>
            <a:off x="3051175" y="49323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2" name="Oval 48"/>
          <p:cNvSpPr>
            <a:spLocks noChangeArrowheads="1"/>
          </p:cNvSpPr>
          <p:nvPr/>
        </p:nvSpPr>
        <p:spPr bwMode="auto">
          <a:xfrm>
            <a:off x="3219450" y="50561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3" name="Oval 49"/>
          <p:cNvSpPr>
            <a:spLocks noChangeArrowheads="1"/>
          </p:cNvSpPr>
          <p:nvPr/>
        </p:nvSpPr>
        <p:spPr bwMode="auto">
          <a:xfrm>
            <a:off x="3433763" y="51577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4" name="Oval 50"/>
          <p:cNvSpPr>
            <a:spLocks noChangeArrowheads="1"/>
          </p:cNvSpPr>
          <p:nvPr/>
        </p:nvSpPr>
        <p:spPr bwMode="auto">
          <a:xfrm>
            <a:off x="3657600" y="5202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5" name="Oval 51"/>
          <p:cNvSpPr>
            <a:spLocks noChangeArrowheads="1"/>
          </p:cNvSpPr>
          <p:nvPr/>
        </p:nvSpPr>
        <p:spPr bwMode="auto">
          <a:xfrm>
            <a:off x="3894138" y="5202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6" name="Oval 52"/>
          <p:cNvSpPr>
            <a:spLocks noChangeArrowheads="1"/>
          </p:cNvSpPr>
          <p:nvPr/>
        </p:nvSpPr>
        <p:spPr bwMode="auto">
          <a:xfrm>
            <a:off x="3444875" y="38322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7" name="Oval 53"/>
          <p:cNvSpPr>
            <a:spLocks noChangeArrowheads="1"/>
          </p:cNvSpPr>
          <p:nvPr/>
        </p:nvSpPr>
        <p:spPr bwMode="auto">
          <a:xfrm>
            <a:off x="3670300" y="37639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8" name="Oval 54"/>
          <p:cNvSpPr>
            <a:spLocks noChangeArrowheads="1"/>
          </p:cNvSpPr>
          <p:nvPr/>
        </p:nvSpPr>
        <p:spPr bwMode="auto">
          <a:xfrm>
            <a:off x="3905250" y="37861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9" name="Oval 55"/>
          <p:cNvSpPr>
            <a:spLocks noChangeArrowheads="1"/>
          </p:cNvSpPr>
          <p:nvPr/>
        </p:nvSpPr>
        <p:spPr bwMode="auto">
          <a:xfrm>
            <a:off x="4100513" y="38766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0" name="Oval 56"/>
          <p:cNvSpPr>
            <a:spLocks noChangeArrowheads="1"/>
          </p:cNvSpPr>
          <p:nvPr/>
        </p:nvSpPr>
        <p:spPr bwMode="auto">
          <a:xfrm>
            <a:off x="4271963" y="40179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1" name="Oval 57"/>
          <p:cNvSpPr>
            <a:spLocks noChangeArrowheads="1"/>
          </p:cNvSpPr>
          <p:nvPr/>
        </p:nvSpPr>
        <p:spPr bwMode="auto">
          <a:xfrm>
            <a:off x="4373563" y="41751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2" name="Oval 58"/>
          <p:cNvSpPr>
            <a:spLocks noChangeArrowheads="1"/>
          </p:cNvSpPr>
          <p:nvPr/>
        </p:nvSpPr>
        <p:spPr bwMode="auto">
          <a:xfrm>
            <a:off x="3619500" y="39957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3" name="Oval 59"/>
          <p:cNvSpPr>
            <a:spLocks noChangeArrowheads="1"/>
          </p:cNvSpPr>
          <p:nvPr/>
        </p:nvSpPr>
        <p:spPr bwMode="auto">
          <a:xfrm>
            <a:off x="3822700" y="39830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4" name="Oval 60"/>
          <p:cNvSpPr>
            <a:spLocks noChangeArrowheads="1"/>
          </p:cNvSpPr>
          <p:nvPr/>
        </p:nvSpPr>
        <p:spPr bwMode="auto">
          <a:xfrm>
            <a:off x="4035425" y="40846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5" name="Oval 61"/>
          <p:cNvSpPr>
            <a:spLocks noChangeArrowheads="1"/>
          </p:cNvSpPr>
          <p:nvPr/>
        </p:nvSpPr>
        <p:spPr bwMode="auto">
          <a:xfrm>
            <a:off x="4181475" y="42418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6" name="Oval 62"/>
          <p:cNvSpPr>
            <a:spLocks noChangeArrowheads="1"/>
          </p:cNvSpPr>
          <p:nvPr/>
        </p:nvSpPr>
        <p:spPr bwMode="auto">
          <a:xfrm>
            <a:off x="4260850" y="43989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7" name="Oval 63"/>
          <p:cNvSpPr>
            <a:spLocks noChangeArrowheads="1"/>
          </p:cNvSpPr>
          <p:nvPr/>
        </p:nvSpPr>
        <p:spPr bwMode="auto">
          <a:xfrm>
            <a:off x="3968750" y="43894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8" name="Oval 64"/>
          <p:cNvSpPr>
            <a:spLocks noChangeArrowheads="1"/>
          </p:cNvSpPr>
          <p:nvPr/>
        </p:nvSpPr>
        <p:spPr bwMode="auto">
          <a:xfrm>
            <a:off x="3822700" y="42084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9" name="Oval 65"/>
          <p:cNvSpPr>
            <a:spLocks noChangeArrowheads="1"/>
          </p:cNvSpPr>
          <p:nvPr/>
        </p:nvSpPr>
        <p:spPr bwMode="auto">
          <a:xfrm>
            <a:off x="3135313" y="41163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0" name="Oval 66"/>
          <p:cNvSpPr>
            <a:spLocks noChangeArrowheads="1"/>
          </p:cNvSpPr>
          <p:nvPr/>
        </p:nvSpPr>
        <p:spPr bwMode="auto">
          <a:xfrm>
            <a:off x="3316288" y="42862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1" name="Oval 67"/>
          <p:cNvSpPr>
            <a:spLocks noChangeArrowheads="1"/>
          </p:cNvSpPr>
          <p:nvPr/>
        </p:nvSpPr>
        <p:spPr bwMode="auto">
          <a:xfrm>
            <a:off x="3484563" y="44672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2" name="Oval 68"/>
          <p:cNvSpPr>
            <a:spLocks noChangeArrowheads="1"/>
          </p:cNvSpPr>
          <p:nvPr/>
        </p:nvSpPr>
        <p:spPr bwMode="auto">
          <a:xfrm>
            <a:off x="3663950" y="46355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3" name="Oval 69"/>
          <p:cNvSpPr>
            <a:spLocks noChangeArrowheads="1"/>
          </p:cNvSpPr>
          <p:nvPr/>
        </p:nvSpPr>
        <p:spPr bwMode="auto">
          <a:xfrm>
            <a:off x="3822700" y="47926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4" name="Oval 70"/>
          <p:cNvSpPr>
            <a:spLocks noChangeArrowheads="1"/>
          </p:cNvSpPr>
          <p:nvPr/>
        </p:nvSpPr>
        <p:spPr bwMode="auto">
          <a:xfrm>
            <a:off x="3890963" y="49958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5" name="Oval 71"/>
          <p:cNvSpPr>
            <a:spLocks noChangeArrowheads="1"/>
          </p:cNvSpPr>
          <p:nvPr/>
        </p:nvSpPr>
        <p:spPr bwMode="auto">
          <a:xfrm>
            <a:off x="2990850" y="42989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6" name="Oval 72"/>
          <p:cNvSpPr>
            <a:spLocks noChangeArrowheads="1"/>
          </p:cNvSpPr>
          <p:nvPr/>
        </p:nvSpPr>
        <p:spPr bwMode="auto">
          <a:xfrm>
            <a:off x="3165475" y="44275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7" name="Oval 73"/>
          <p:cNvSpPr>
            <a:spLocks noChangeArrowheads="1"/>
          </p:cNvSpPr>
          <p:nvPr/>
        </p:nvSpPr>
        <p:spPr bwMode="auto">
          <a:xfrm>
            <a:off x="3311525" y="45529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8" name="Oval 74"/>
          <p:cNvSpPr>
            <a:spLocks noChangeArrowheads="1"/>
          </p:cNvSpPr>
          <p:nvPr/>
        </p:nvSpPr>
        <p:spPr bwMode="auto">
          <a:xfrm>
            <a:off x="3019425" y="45291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9" name="Oval 75"/>
          <p:cNvSpPr>
            <a:spLocks noChangeArrowheads="1"/>
          </p:cNvSpPr>
          <p:nvPr/>
        </p:nvSpPr>
        <p:spPr bwMode="auto">
          <a:xfrm>
            <a:off x="3154363" y="46878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20" name="Oval 76"/>
          <p:cNvSpPr>
            <a:spLocks noChangeArrowheads="1"/>
          </p:cNvSpPr>
          <p:nvPr/>
        </p:nvSpPr>
        <p:spPr bwMode="auto">
          <a:xfrm>
            <a:off x="3306763" y="48402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21" name="Oval 77"/>
          <p:cNvSpPr>
            <a:spLocks noChangeArrowheads="1"/>
          </p:cNvSpPr>
          <p:nvPr/>
        </p:nvSpPr>
        <p:spPr bwMode="auto">
          <a:xfrm>
            <a:off x="3481388" y="49577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22" name="Oval 78"/>
          <p:cNvSpPr>
            <a:spLocks noChangeArrowheads="1"/>
          </p:cNvSpPr>
          <p:nvPr/>
        </p:nvSpPr>
        <p:spPr bwMode="auto">
          <a:xfrm>
            <a:off x="3671888" y="49926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23" name="Oval 79"/>
          <p:cNvSpPr>
            <a:spLocks noChangeArrowheads="1"/>
          </p:cNvSpPr>
          <p:nvPr/>
        </p:nvSpPr>
        <p:spPr bwMode="auto">
          <a:xfrm>
            <a:off x="3582988" y="48228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24" name="Oval 80"/>
          <p:cNvSpPr>
            <a:spLocks noChangeArrowheads="1"/>
          </p:cNvSpPr>
          <p:nvPr/>
        </p:nvSpPr>
        <p:spPr bwMode="auto">
          <a:xfrm>
            <a:off x="3459163" y="46783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25" name="Oval 81"/>
          <p:cNvSpPr>
            <a:spLocks noChangeArrowheads="1"/>
          </p:cNvSpPr>
          <p:nvPr/>
        </p:nvSpPr>
        <p:spPr bwMode="auto">
          <a:xfrm>
            <a:off x="3101975" y="2860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26" name="Oval 82"/>
          <p:cNvSpPr>
            <a:spLocks noChangeArrowheads="1"/>
          </p:cNvSpPr>
          <p:nvPr/>
        </p:nvSpPr>
        <p:spPr bwMode="auto">
          <a:xfrm>
            <a:off x="3330575" y="29749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27" name="Oval 83"/>
          <p:cNvSpPr>
            <a:spLocks noChangeArrowheads="1"/>
          </p:cNvSpPr>
          <p:nvPr/>
        </p:nvSpPr>
        <p:spPr bwMode="auto">
          <a:xfrm>
            <a:off x="3597275" y="30130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28" name="Oval 84"/>
          <p:cNvSpPr>
            <a:spLocks noChangeArrowheads="1"/>
          </p:cNvSpPr>
          <p:nvPr/>
        </p:nvSpPr>
        <p:spPr bwMode="auto">
          <a:xfrm>
            <a:off x="3863975" y="29368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29" name="Oval 85"/>
          <p:cNvSpPr>
            <a:spLocks noChangeArrowheads="1"/>
          </p:cNvSpPr>
          <p:nvPr/>
        </p:nvSpPr>
        <p:spPr bwMode="auto">
          <a:xfrm>
            <a:off x="4092575" y="27844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0" name="Oval 86"/>
          <p:cNvSpPr>
            <a:spLocks noChangeArrowheads="1"/>
          </p:cNvSpPr>
          <p:nvPr/>
        </p:nvSpPr>
        <p:spPr bwMode="auto">
          <a:xfrm>
            <a:off x="4283075" y="25749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1" name="Oval 87"/>
          <p:cNvSpPr>
            <a:spLocks noChangeArrowheads="1"/>
          </p:cNvSpPr>
          <p:nvPr/>
        </p:nvSpPr>
        <p:spPr bwMode="auto">
          <a:xfrm>
            <a:off x="4264025" y="23082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2" name="Oval 88"/>
          <p:cNvSpPr>
            <a:spLocks noChangeArrowheads="1"/>
          </p:cNvSpPr>
          <p:nvPr/>
        </p:nvSpPr>
        <p:spPr bwMode="auto">
          <a:xfrm>
            <a:off x="4206875" y="2098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3" name="Oval 89"/>
          <p:cNvSpPr>
            <a:spLocks noChangeArrowheads="1"/>
          </p:cNvSpPr>
          <p:nvPr/>
        </p:nvSpPr>
        <p:spPr bwMode="auto">
          <a:xfrm>
            <a:off x="4035425" y="1889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4" name="Oval 90"/>
          <p:cNvSpPr>
            <a:spLocks noChangeArrowheads="1"/>
          </p:cNvSpPr>
          <p:nvPr/>
        </p:nvSpPr>
        <p:spPr bwMode="auto">
          <a:xfrm>
            <a:off x="3806825" y="17748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5" name="Oval 91"/>
          <p:cNvSpPr>
            <a:spLocks noChangeArrowheads="1"/>
          </p:cNvSpPr>
          <p:nvPr/>
        </p:nvSpPr>
        <p:spPr bwMode="auto">
          <a:xfrm>
            <a:off x="3559175" y="1717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6" name="Oval 92"/>
          <p:cNvSpPr>
            <a:spLocks noChangeArrowheads="1"/>
          </p:cNvSpPr>
          <p:nvPr/>
        </p:nvSpPr>
        <p:spPr bwMode="auto">
          <a:xfrm>
            <a:off x="3311525" y="17557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7" name="Oval 93"/>
          <p:cNvSpPr>
            <a:spLocks noChangeArrowheads="1"/>
          </p:cNvSpPr>
          <p:nvPr/>
        </p:nvSpPr>
        <p:spPr bwMode="auto">
          <a:xfrm>
            <a:off x="3063875" y="18700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8" name="Oval 94"/>
          <p:cNvSpPr>
            <a:spLocks noChangeArrowheads="1"/>
          </p:cNvSpPr>
          <p:nvPr/>
        </p:nvSpPr>
        <p:spPr bwMode="auto">
          <a:xfrm>
            <a:off x="2892425" y="20415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9" name="Oval 95"/>
          <p:cNvSpPr>
            <a:spLocks noChangeArrowheads="1"/>
          </p:cNvSpPr>
          <p:nvPr/>
        </p:nvSpPr>
        <p:spPr bwMode="auto">
          <a:xfrm>
            <a:off x="277812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0" name="Oval 96"/>
          <p:cNvSpPr>
            <a:spLocks noChangeArrowheads="1"/>
          </p:cNvSpPr>
          <p:nvPr/>
        </p:nvSpPr>
        <p:spPr bwMode="auto">
          <a:xfrm>
            <a:off x="2816225" y="24987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1" name="Oval 97"/>
          <p:cNvSpPr>
            <a:spLocks noChangeArrowheads="1"/>
          </p:cNvSpPr>
          <p:nvPr/>
        </p:nvSpPr>
        <p:spPr bwMode="auto">
          <a:xfrm>
            <a:off x="2911475" y="27082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2" name="Oval 98"/>
          <p:cNvSpPr>
            <a:spLocks noChangeArrowheads="1"/>
          </p:cNvSpPr>
          <p:nvPr/>
        </p:nvSpPr>
        <p:spPr bwMode="auto">
          <a:xfrm>
            <a:off x="3883025" y="26320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3" name="Oval 99"/>
          <p:cNvSpPr>
            <a:spLocks noChangeArrowheads="1"/>
          </p:cNvSpPr>
          <p:nvPr/>
        </p:nvSpPr>
        <p:spPr bwMode="auto">
          <a:xfrm>
            <a:off x="3673475" y="27844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4" name="Oval 100"/>
          <p:cNvSpPr>
            <a:spLocks noChangeArrowheads="1"/>
          </p:cNvSpPr>
          <p:nvPr/>
        </p:nvSpPr>
        <p:spPr bwMode="auto">
          <a:xfrm>
            <a:off x="4054475" y="2479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5" name="Oval 101"/>
          <p:cNvSpPr>
            <a:spLocks noChangeArrowheads="1"/>
          </p:cNvSpPr>
          <p:nvPr/>
        </p:nvSpPr>
        <p:spPr bwMode="auto">
          <a:xfrm>
            <a:off x="399732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6" name="Oval 102"/>
          <p:cNvSpPr>
            <a:spLocks noChangeArrowheads="1"/>
          </p:cNvSpPr>
          <p:nvPr/>
        </p:nvSpPr>
        <p:spPr bwMode="auto">
          <a:xfrm>
            <a:off x="3921125" y="2098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7" name="Oval 103"/>
          <p:cNvSpPr>
            <a:spLocks noChangeArrowheads="1"/>
          </p:cNvSpPr>
          <p:nvPr/>
        </p:nvSpPr>
        <p:spPr bwMode="auto">
          <a:xfrm>
            <a:off x="3711575" y="20224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8" name="Oval 104"/>
          <p:cNvSpPr>
            <a:spLocks noChangeArrowheads="1"/>
          </p:cNvSpPr>
          <p:nvPr/>
        </p:nvSpPr>
        <p:spPr bwMode="auto">
          <a:xfrm>
            <a:off x="3444875" y="19843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9" name="Oval 105"/>
          <p:cNvSpPr>
            <a:spLocks noChangeArrowheads="1"/>
          </p:cNvSpPr>
          <p:nvPr/>
        </p:nvSpPr>
        <p:spPr bwMode="auto">
          <a:xfrm>
            <a:off x="3197225" y="2098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0" name="Oval 106"/>
          <p:cNvSpPr>
            <a:spLocks noChangeArrowheads="1"/>
          </p:cNvSpPr>
          <p:nvPr/>
        </p:nvSpPr>
        <p:spPr bwMode="auto">
          <a:xfrm>
            <a:off x="302577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1" name="Oval 107"/>
          <p:cNvSpPr>
            <a:spLocks noChangeArrowheads="1"/>
          </p:cNvSpPr>
          <p:nvPr/>
        </p:nvSpPr>
        <p:spPr bwMode="auto">
          <a:xfrm>
            <a:off x="3082925" y="2479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2" name="Oval 108"/>
          <p:cNvSpPr>
            <a:spLocks noChangeArrowheads="1"/>
          </p:cNvSpPr>
          <p:nvPr/>
        </p:nvSpPr>
        <p:spPr bwMode="auto">
          <a:xfrm>
            <a:off x="3216275" y="2651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3" name="Oval 109"/>
          <p:cNvSpPr>
            <a:spLocks noChangeArrowheads="1"/>
          </p:cNvSpPr>
          <p:nvPr/>
        </p:nvSpPr>
        <p:spPr bwMode="auto">
          <a:xfrm>
            <a:off x="3425825" y="27463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4" name="Oval 110"/>
          <p:cNvSpPr>
            <a:spLocks noChangeArrowheads="1"/>
          </p:cNvSpPr>
          <p:nvPr/>
        </p:nvSpPr>
        <p:spPr bwMode="auto">
          <a:xfrm>
            <a:off x="3768725" y="24415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5" name="Oval 111"/>
          <p:cNvSpPr>
            <a:spLocks noChangeArrowheads="1"/>
          </p:cNvSpPr>
          <p:nvPr/>
        </p:nvSpPr>
        <p:spPr bwMode="auto">
          <a:xfrm>
            <a:off x="369252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6" name="Oval 112"/>
          <p:cNvSpPr>
            <a:spLocks noChangeArrowheads="1"/>
          </p:cNvSpPr>
          <p:nvPr/>
        </p:nvSpPr>
        <p:spPr bwMode="auto">
          <a:xfrm>
            <a:off x="3463925" y="22320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7" name="Oval 113"/>
          <p:cNvSpPr>
            <a:spLocks noChangeArrowheads="1"/>
          </p:cNvSpPr>
          <p:nvPr/>
        </p:nvSpPr>
        <p:spPr bwMode="auto">
          <a:xfrm>
            <a:off x="3273425" y="23463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8" name="Oval 114"/>
          <p:cNvSpPr>
            <a:spLocks noChangeArrowheads="1"/>
          </p:cNvSpPr>
          <p:nvPr/>
        </p:nvSpPr>
        <p:spPr bwMode="auto">
          <a:xfrm>
            <a:off x="3482975" y="25368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9" name="Oval 115"/>
          <p:cNvSpPr>
            <a:spLocks noChangeArrowheads="1"/>
          </p:cNvSpPr>
          <p:nvPr/>
        </p:nvSpPr>
        <p:spPr bwMode="auto">
          <a:xfrm>
            <a:off x="5305425" y="26638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0" name="Oval 116"/>
          <p:cNvSpPr>
            <a:spLocks noChangeArrowheads="1"/>
          </p:cNvSpPr>
          <p:nvPr/>
        </p:nvSpPr>
        <p:spPr bwMode="auto">
          <a:xfrm>
            <a:off x="5324475" y="29114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1" name="Oval 117"/>
          <p:cNvSpPr>
            <a:spLocks noChangeArrowheads="1"/>
          </p:cNvSpPr>
          <p:nvPr/>
        </p:nvSpPr>
        <p:spPr bwMode="auto">
          <a:xfrm>
            <a:off x="5495925" y="27400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2" name="Oval 118"/>
          <p:cNvSpPr>
            <a:spLocks noChangeArrowheads="1"/>
          </p:cNvSpPr>
          <p:nvPr/>
        </p:nvSpPr>
        <p:spPr bwMode="auto">
          <a:xfrm>
            <a:off x="5591175" y="29305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3" name="Oval 119"/>
          <p:cNvSpPr>
            <a:spLocks noChangeArrowheads="1"/>
          </p:cNvSpPr>
          <p:nvPr/>
        </p:nvSpPr>
        <p:spPr bwMode="auto">
          <a:xfrm>
            <a:off x="5705475" y="26828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4" name="Oval 120"/>
          <p:cNvSpPr>
            <a:spLocks noChangeArrowheads="1"/>
          </p:cNvSpPr>
          <p:nvPr/>
        </p:nvSpPr>
        <p:spPr bwMode="auto">
          <a:xfrm>
            <a:off x="5838825" y="28924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5" name="Oval 121"/>
          <p:cNvSpPr>
            <a:spLocks noChangeArrowheads="1"/>
          </p:cNvSpPr>
          <p:nvPr/>
        </p:nvSpPr>
        <p:spPr bwMode="auto">
          <a:xfrm>
            <a:off x="5000625" y="25876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6" name="Oval 122"/>
          <p:cNvSpPr>
            <a:spLocks noChangeArrowheads="1"/>
          </p:cNvSpPr>
          <p:nvPr/>
        </p:nvSpPr>
        <p:spPr bwMode="auto">
          <a:xfrm>
            <a:off x="5114925" y="27971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7" name="Oval 123"/>
          <p:cNvSpPr>
            <a:spLocks noChangeArrowheads="1"/>
          </p:cNvSpPr>
          <p:nvPr/>
        </p:nvSpPr>
        <p:spPr bwMode="auto">
          <a:xfrm>
            <a:off x="4943475" y="23399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8" name="Oval 124"/>
          <p:cNvSpPr>
            <a:spLocks noChangeArrowheads="1"/>
          </p:cNvSpPr>
          <p:nvPr/>
        </p:nvSpPr>
        <p:spPr bwMode="auto">
          <a:xfrm>
            <a:off x="5172075" y="23971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9" name="Oval 125"/>
          <p:cNvSpPr>
            <a:spLocks noChangeArrowheads="1"/>
          </p:cNvSpPr>
          <p:nvPr/>
        </p:nvSpPr>
        <p:spPr bwMode="auto">
          <a:xfrm>
            <a:off x="5476875" y="24542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0" name="Oval 126"/>
          <p:cNvSpPr>
            <a:spLocks noChangeArrowheads="1"/>
          </p:cNvSpPr>
          <p:nvPr/>
        </p:nvSpPr>
        <p:spPr bwMode="auto">
          <a:xfrm>
            <a:off x="5038725" y="21113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1" name="Oval 127"/>
          <p:cNvSpPr>
            <a:spLocks noChangeArrowheads="1"/>
          </p:cNvSpPr>
          <p:nvPr/>
        </p:nvSpPr>
        <p:spPr bwMode="auto">
          <a:xfrm>
            <a:off x="6105525" y="28162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2" name="Oval 128"/>
          <p:cNvSpPr>
            <a:spLocks noChangeArrowheads="1"/>
          </p:cNvSpPr>
          <p:nvPr/>
        </p:nvSpPr>
        <p:spPr bwMode="auto">
          <a:xfrm>
            <a:off x="5895975" y="2701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3" name="Oval 129"/>
          <p:cNvSpPr>
            <a:spLocks noChangeArrowheads="1"/>
          </p:cNvSpPr>
          <p:nvPr/>
        </p:nvSpPr>
        <p:spPr bwMode="auto">
          <a:xfrm>
            <a:off x="6219825" y="25685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4" name="Oval 130"/>
          <p:cNvSpPr>
            <a:spLocks noChangeArrowheads="1"/>
          </p:cNvSpPr>
          <p:nvPr/>
        </p:nvSpPr>
        <p:spPr bwMode="auto">
          <a:xfrm>
            <a:off x="6257925" y="22828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5" name="Oval 131"/>
          <p:cNvSpPr>
            <a:spLocks noChangeArrowheads="1"/>
          </p:cNvSpPr>
          <p:nvPr/>
        </p:nvSpPr>
        <p:spPr bwMode="auto">
          <a:xfrm>
            <a:off x="6029325" y="25304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6" name="Oval 132"/>
          <p:cNvSpPr>
            <a:spLocks noChangeArrowheads="1"/>
          </p:cNvSpPr>
          <p:nvPr/>
        </p:nvSpPr>
        <p:spPr bwMode="auto">
          <a:xfrm>
            <a:off x="5686425" y="20732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7" name="Oval 133"/>
          <p:cNvSpPr>
            <a:spLocks noChangeArrowheads="1"/>
          </p:cNvSpPr>
          <p:nvPr/>
        </p:nvSpPr>
        <p:spPr bwMode="auto">
          <a:xfrm>
            <a:off x="6200775" y="20732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8" name="Oval 134"/>
          <p:cNvSpPr>
            <a:spLocks noChangeArrowheads="1"/>
          </p:cNvSpPr>
          <p:nvPr/>
        </p:nvSpPr>
        <p:spPr bwMode="auto">
          <a:xfrm>
            <a:off x="5476875" y="19970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9" name="Oval 135"/>
          <p:cNvSpPr>
            <a:spLocks noChangeArrowheads="1"/>
          </p:cNvSpPr>
          <p:nvPr/>
        </p:nvSpPr>
        <p:spPr bwMode="auto">
          <a:xfrm>
            <a:off x="5800725" y="24733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0" name="Oval 136"/>
          <p:cNvSpPr>
            <a:spLocks noChangeArrowheads="1"/>
          </p:cNvSpPr>
          <p:nvPr/>
        </p:nvSpPr>
        <p:spPr bwMode="auto">
          <a:xfrm>
            <a:off x="5248275" y="1939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1" name="Oval 137"/>
          <p:cNvSpPr>
            <a:spLocks noChangeArrowheads="1"/>
          </p:cNvSpPr>
          <p:nvPr/>
        </p:nvSpPr>
        <p:spPr bwMode="auto">
          <a:xfrm>
            <a:off x="6010275" y="22828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2" name="Oval 138"/>
          <p:cNvSpPr>
            <a:spLocks noChangeArrowheads="1"/>
          </p:cNvSpPr>
          <p:nvPr/>
        </p:nvSpPr>
        <p:spPr bwMode="auto">
          <a:xfrm>
            <a:off x="5610225" y="17875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3" name="Oval 139"/>
          <p:cNvSpPr>
            <a:spLocks noChangeArrowheads="1"/>
          </p:cNvSpPr>
          <p:nvPr/>
        </p:nvSpPr>
        <p:spPr bwMode="auto">
          <a:xfrm>
            <a:off x="5648325" y="22637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4" name="Oval 140"/>
          <p:cNvSpPr>
            <a:spLocks noChangeArrowheads="1"/>
          </p:cNvSpPr>
          <p:nvPr/>
        </p:nvSpPr>
        <p:spPr bwMode="auto">
          <a:xfrm>
            <a:off x="5876925" y="20542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5" name="Oval 141"/>
          <p:cNvSpPr>
            <a:spLocks noChangeArrowheads="1"/>
          </p:cNvSpPr>
          <p:nvPr/>
        </p:nvSpPr>
        <p:spPr bwMode="auto">
          <a:xfrm>
            <a:off x="5343525" y="21685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6" name="Oval 142"/>
          <p:cNvSpPr>
            <a:spLocks noChangeArrowheads="1"/>
          </p:cNvSpPr>
          <p:nvPr/>
        </p:nvSpPr>
        <p:spPr bwMode="auto">
          <a:xfrm>
            <a:off x="6029325" y="18827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7" name="Oval 143"/>
          <p:cNvSpPr>
            <a:spLocks noChangeArrowheads="1"/>
          </p:cNvSpPr>
          <p:nvPr/>
        </p:nvSpPr>
        <p:spPr bwMode="auto">
          <a:xfrm>
            <a:off x="5800725" y="18446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8" name="Oval 144"/>
          <p:cNvSpPr>
            <a:spLocks noChangeArrowheads="1"/>
          </p:cNvSpPr>
          <p:nvPr/>
        </p:nvSpPr>
        <p:spPr bwMode="auto">
          <a:xfrm>
            <a:off x="5419725" y="18256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9" name="Oval 145"/>
          <p:cNvSpPr>
            <a:spLocks noChangeArrowheads="1"/>
          </p:cNvSpPr>
          <p:nvPr/>
        </p:nvSpPr>
        <p:spPr bwMode="auto">
          <a:xfrm>
            <a:off x="5534025" y="46450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0" name="Oval 146"/>
          <p:cNvSpPr>
            <a:spLocks noChangeArrowheads="1"/>
          </p:cNvSpPr>
          <p:nvPr/>
        </p:nvSpPr>
        <p:spPr bwMode="auto">
          <a:xfrm>
            <a:off x="5838825" y="46831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1" name="Oval 147"/>
          <p:cNvSpPr>
            <a:spLocks noChangeArrowheads="1"/>
          </p:cNvSpPr>
          <p:nvPr/>
        </p:nvSpPr>
        <p:spPr bwMode="auto">
          <a:xfrm>
            <a:off x="6124575" y="46640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2" name="Oval 148"/>
          <p:cNvSpPr>
            <a:spLocks noChangeArrowheads="1"/>
          </p:cNvSpPr>
          <p:nvPr/>
        </p:nvSpPr>
        <p:spPr bwMode="auto">
          <a:xfrm>
            <a:off x="5210175" y="42830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3" name="Oval 149"/>
          <p:cNvSpPr>
            <a:spLocks noChangeArrowheads="1"/>
          </p:cNvSpPr>
          <p:nvPr/>
        </p:nvSpPr>
        <p:spPr bwMode="auto">
          <a:xfrm>
            <a:off x="5305425" y="44926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4" name="Oval 150"/>
          <p:cNvSpPr>
            <a:spLocks noChangeArrowheads="1"/>
          </p:cNvSpPr>
          <p:nvPr/>
        </p:nvSpPr>
        <p:spPr bwMode="auto">
          <a:xfrm>
            <a:off x="5191125" y="4035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5" name="Oval 151"/>
          <p:cNvSpPr>
            <a:spLocks noChangeArrowheads="1"/>
          </p:cNvSpPr>
          <p:nvPr/>
        </p:nvSpPr>
        <p:spPr bwMode="auto">
          <a:xfrm>
            <a:off x="5762625" y="42259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6" name="Oval 152"/>
          <p:cNvSpPr>
            <a:spLocks noChangeArrowheads="1"/>
          </p:cNvSpPr>
          <p:nvPr/>
        </p:nvSpPr>
        <p:spPr bwMode="auto">
          <a:xfrm>
            <a:off x="5267325" y="38639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7" name="Oval 153"/>
          <p:cNvSpPr>
            <a:spLocks noChangeArrowheads="1"/>
          </p:cNvSpPr>
          <p:nvPr/>
        </p:nvSpPr>
        <p:spPr bwMode="auto">
          <a:xfrm>
            <a:off x="6578600" y="4321175"/>
            <a:ext cx="177800" cy="2444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8" name="Oval 154"/>
          <p:cNvSpPr>
            <a:spLocks noChangeArrowheads="1"/>
          </p:cNvSpPr>
          <p:nvPr/>
        </p:nvSpPr>
        <p:spPr bwMode="auto">
          <a:xfrm>
            <a:off x="6543675" y="40544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9" name="Oval 155"/>
          <p:cNvSpPr>
            <a:spLocks noChangeArrowheads="1"/>
          </p:cNvSpPr>
          <p:nvPr/>
        </p:nvSpPr>
        <p:spPr bwMode="auto">
          <a:xfrm>
            <a:off x="6486525" y="3844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0" name="Oval 156"/>
          <p:cNvSpPr>
            <a:spLocks noChangeArrowheads="1"/>
          </p:cNvSpPr>
          <p:nvPr/>
        </p:nvSpPr>
        <p:spPr bwMode="auto">
          <a:xfrm>
            <a:off x="6296025" y="40544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1" name="Oval 157"/>
          <p:cNvSpPr>
            <a:spLocks noChangeArrowheads="1"/>
          </p:cNvSpPr>
          <p:nvPr/>
        </p:nvSpPr>
        <p:spPr bwMode="auto">
          <a:xfrm>
            <a:off x="5648325" y="38449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2" name="Oval 158"/>
          <p:cNvSpPr>
            <a:spLocks noChangeArrowheads="1"/>
          </p:cNvSpPr>
          <p:nvPr/>
        </p:nvSpPr>
        <p:spPr bwMode="auto">
          <a:xfrm>
            <a:off x="6315075" y="3654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3" name="Oval 159"/>
          <p:cNvSpPr>
            <a:spLocks noChangeArrowheads="1"/>
          </p:cNvSpPr>
          <p:nvPr/>
        </p:nvSpPr>
        <p:spPr bwMode="auto">
          <a:xfrm>
            <a:off x="6029325" y="35972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4" name="Oval 160"/>
          <p:cNvSpPr>
            <a:spLocks noChangeArrowheads="1"/>
          </p:cNvSpPr>
          <p:nvPr/>
        </p:nvSpPr>
        <p:spPr bwMode="auto">
          <a:xfrm>
            <a:off x="5819775" y="44926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5" name="Oval 161"/>
          <p:cNvSpPr>
            <a:spLocks noChangeArrowheads="1"/>
          </p:cNvSpPr>
          <p:nvPr/>
        </p:nvSpPr>
        <p:spPr bwMode="auto">
          <a:xfrm>
            <a:off x="5591175" y="4416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6" name="Oval 162"/>
          <p:cNvSpPr>
            <a:spLocks noChangeArrowheads="1"/>
          </p:cNvSpPr>
          <p:nvPr/>
        </p:nvSpPr>
        <p:spPr bwMode="auto">
          <a:xfrm>
            <a:off x="6410325" y="45688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7" name="Oval 163"/>
          <p:cNvSpPr>
            <a:spLocks noChangeArrowheads="1"/>
          </p:cNvSpPr>
          <p:nvPr/>
        </p:nvSpPr>
        <p:spPr bwMode="auto">
          <a:xfrm>
            <a:off x="6257925" y="38639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8" name="Oval 164"/>
          <p:cNvSpPr>
            <a:spLocks noChangeArrowheads="1"/>
          </p:cNvSpPr>
          <p:nvPr/>
        </p:nvSpPr>
        <p:spPr bwMode="auto">
          <a:xfrm>
            <a:off x="6048375" y="44735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9" name="Oval 165"/>
          <p:cNvSpPr>
            <a:spLocks noChangeArrowheads="1"/>
          </p:cNvSpPr>
          <p:nvPr/>
        </p:nvSpPr>
        <p:spPr bwMode="auto">
          <a:xfrm>
            <a:off x="6048375" y="40544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0" name="Oval 166"/>
          <p:cNvSpPr>
            <a:spLocks noChangeArrowheads="1"/>
          </p:cNvSpPr>
          <p:nvPr/>
        </p:nvSpPr>
        <p:spPr bwMode="auto">
          <a:xfrm>
            <a:off x="6353175" y="36925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1" name="Oval 167"/>
          <p:cNvSpPr>
            <a:spLocks noChangeArrowheads="1"/>
          </p:cNvSpPr>
          <p:nvPr/>
        </p:nvSpPr>
        <p:spPr bwMode="auto">
          <a:xfrm>
            <a:off x="6064250" y="3844925"/>
            <a:ext cx="180975" cy="2444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2" name="Oval 168"/>
          <p:cNvSpPr>
            <a:spLocks noChangeArrowheads="1"/>
          </p:cNvSpPr>
          <p:nvPr/>
        </p:nvSpPr>
        <p:spPr bwMode="auto">
          <a:xfrm>
            <a:off x="5743575" y="36353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3" name="Oval 169"/>
          <p:cNvSpPr>
            <a:spLocks noChangeArrowheads="1"/>
          </p:cNvSpPr>
          <p:nvPr/>
        </p:nvSpPr>
        <p:spPr bwMode="auto">
          <a:xfrm>
            <a:off x="6048375" y="4225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4" name="Oval 170"/>
          <p:cNvSpPr>
            <a:spLocks noChangeArrowheads="1"/>
          </p:cNvSpPr>
          <p:nvPr/>
        </p:nvSpPr>
        <p:spPr bwMode="auto">
          <a:xfrm>
            <a:off x="6257925" y="43973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5" name="Oval 171"/>
          <p:cNvSpPr>
            <a:spLocks noChangeArrowheads="1"/>
          </p:cNvSpPr>
          <p:nvPr/>
        </p:nvSpPr>
        <p:spPr bwMode="auto">
          <a:xfrm>
            <a:off x="6391275" y="4225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6" name="Oval 172"/>
          <p:cNvSpPr>
            <a:spLocks noChangeArrowheads="1"/>
          </p:cNvSpPr>
          <p:nvPr/>
        </p:nvSpPr>
        <p:spPr bwMode="auto">
          <a:xfrm>
            <a:off x="5495925" y="36925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7" name="Oval 173"/>
          <p:cNvSpPr>
            <a:spLocks noChangeArrowheads="1"/>
          </p:cNvSpPr>
          <p:nvPr/>
        </p:nvSpPr>
        <p:spPr bwMode="auto">
          <a:xfrm>
            <a:off x="5876925" y="37877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8" name="Oval 174"/>
          <p:cNvSpPr>
            <a:spLocks noChangeArrowheads="1"/>
          </p:cNvSpPr>
          <p:nvPr/>
        </p:nvSpPr>
        <p:spPr bwMode="auto">
          <a:xfrm>
            <a:off x="5629275" y="4035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9" name="Oval 175"/>
          <p:cNvSpPr>
            <a:spLocks noChangeArrowheads="1"/>
          </p:cNvSpPr>
          <p:nvPr/>
        </p:nvSpPr>
        <p:spPr bwMode="auto">
          <a:xfrm>
            <a:off x="5438775" y="40925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20" name="Oval 176"/>
          <p:cNvSpPr>
            <a:spLocks noChangeArrowheads="1"/>
          </p:cNvSpPr>
          <p:nvPr/>
        </p:nvSpPr>
        <p:spPr bwMode="auto">
          <a:xfrm>
            <a:off x="5876925" y="40163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21" name="Oval 177"/>
          <p:cNvSpPr>
            <a:spLocks noChangeArrowheads="1"/>
          </p:cNvSpPr>
          <p:nvPr/>
        </p:nvSpPr>
        <p:spPr bwMode="auto">
          <a:xfrm>
            <a:off x="5486400" y="4267200"/>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Oval 2"/>
          <p:cNvSpPr>
            <a:spLocks noChangeArrowheads="1"/>
          </p:cNvSpPr>
          <p:nvPr/>
        </p:nvSpPr>
        <p:spPr bwMode="auto">
          <a:xfrm>
            <a:off x="2108200" y="1204913"/>
            <a:ext cx="5080000" cy="4546600"/>
          </a:xfrm>
          <a:prstGeom prst="ellipse">
            <a:avLst/>
          </a:prstGeom>
          <a:solidFill>
            <a:schemeClr val="accent1"/>
          </a:solidFill>
          <a:ln w="101600">
            <a:solidFill>
              <a:schemeClr val="tx1"/>
            </a:solidFill>
            <a:round/>
            <a:headEnd/>
            <a:tailEnd/>
          </a:ln>
          <a:effectLst/>
        </p:spPr>
        <p:txBody>
          <a:bodyPr wrap="none" anchor="ctr"/>
          <a:lstStyle/>
          <a:p>
            <a:endParaRPr lang="en-US" dirty="0"/>
          </a:p>
        </p:txBody>
      </p:sp>
      <p:sp>
        <p:nvSpPr>
          <p:cNvPr id="131075" name="Oval 3"/>
          <p:cNvSpPr>
            <a:spLocks noChangeArrowheads="1"/>
          </p:cNvSpPr>
          <p:nvPr/>
        </p:nvSpPr>
        <p:spPr bwMode="auto">
          <a:xfrm>
            <a:off x="2755900" y="3532188"/>
            <a:ext cx="2125663" cy="1927225"/>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131076" name="Rectangle 4"/>
          <p:cNvSpPr>
            <a:spLocks noGrp="1" noChangeArrowheads="1"/>
          </p:cNvSpPr>
          <p:nvPr>
            <p:ph type="title"/>
          </p:nvPr>
        </p:nvSpPr>
        <p:spPr>
          <a:xfrm>
            <a:off x="254000" y="25400"/>
            <a:ext cx="8686800" cy="990600"/>
          </a:xfrm>
          <a:noFill/>
          <a:ln/>
        </p:spPr>
        <p:txBody>
          <a:bodyPr/>
          <a:lstStyle/>
          <a:p>
            <a:r>
              <a:rPr lang="en-US" altLang="en-US" sz="3200" dirty="0">
                <a:solidFill>
                  <a:schemeClr val="tx1"/>
                </a:solidFill>
              </a:rPr>
              <a:t>Medium or Large Tumor in </a:t>
            </a:r>
            <a:r>
              <a:rPr lang="en-US" altLang="en-US" dirty="0">
                <a:solidFill>
                  <a:schemeClr val="tx1"/>
                </a:solidFill>
              </a:rPr>
              <a:t>IAC</a:t>
            </a:r>
          </a:p>
        </p:txBody>
      </p:sp>
      <p:sp>
        <p:nvSpPr>
          <p:cNvPr id="131077" name="Oval 5"/>
          <p:cNvSpPr>
            <a:spLocks noChangeArrowheads="1"/>
          </p:cNvSpPr>
          <p:nvPr/>
        </p:nvSpPr>
        <p:spPr bwMode="auto">
          <a:xfrm>
            <a:off x="2705100" y="1638300"/>
            <a:ext cx="1905000" cy="1676400"/>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131078" name="Oval 6"/>
          <p:cNvSpPr>
            <a:spLocks noChangeArrowheads="1"/>
          </p:cNvSpPr>
          <p:nvPr/>
        </p:nvSpPr>
        <p:spPr bwMode="auto">
          <a:xfrm>
            <a:off x="4800600" y="1752600"/>
            <a:ext cx="1752600" cy="1524000"/>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131079" name="Oval 7"/>
          <p:cNvSpPr>
            <a:spLocks noChangeArrowheads="1"/>
          </p:cNvSpPr>
          <p:nvPr/>
        </p:nvSpPr>
        <p:spPr bwMode="auto">
          <a:xfrm>
            <a:off x="5048250" y="3543300"/>
            <a:ext cx="1828800" cy="1447800"/>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131080" name="Line 8"/>
          <p:cNvSpPr>
            <a:spLocks noChangeShapeType="1"/>
          </p:cNvSpPr>
          <p:nvPr/>
        </p:nvSpPr>
        <p:spPr bwMode="auto">
          <a:xfrm flipH="1" flipV="1">
            <a:off x="1346200" y="1955800"/>
            <a:ext cx="1346200" cy="355600"/>
          </a:xfrm>
          <a:prstGeom prst="line">
            <a:avLst/>
          </a:prstGeom>
          <a:noFill/>
          <a:ln w="50800">
            <a:solidFill>
              <a:srgbClr val="FF5008"/>
            </a:solidFill>
            <a:round/>
            <a:headEnd type="triangle" w="med" len="med"/>
            <a:tailEnd/>
          </a:ln>
          <a:effectLst/>
        </p:spPr>
        <p:txBody>
          <a:bodyPr wrap="none" anchor="ctr"/>
          <a:lstStyle/>
          <a:p>
            <a:endParaRPr lang="en-US" dirty="0"/>
          </a:p>
        </p:txBody>
      </p:sp>
      <p:sp>
        <p:nvSpPr>
          <p:cNvPr id="131081" name="Rectangle 9"/>
          <p:cNvSpPr>
            <a:spLocks noChangeArrowheads="1"/>
          </p:cNvSpPr>
          <p:nvPr/>
        </p:nvSpPr>
        <p:spPr bwMode="auto">
          <a:xfrm>
            <a:off x="138113" y="1463675"/>
            <a:ext cx="1938337" cy="515938"/>
          </a:xfrm>
          <a:prstGeom prst="rect">
            <a:avLst/>
          </a:prstGeom>
          <a:noFill/>
          <a:ln w="12700">
            <a:noFill/>
            <a:miter lim="800000"/>
            <a:headEnd/>
            <a:tailEnd/>
          </a:ln>
          <a:effectLst/>
        </p:spPr>
        <p:txBody>
          <a:bodyPr wrap="none" lIns="90488" tIns="44450" rIns="90488" bIns="44450">
            <a:spAutoFit/>
          </a:bodyPr>
          <a:lstStyle/>
          <a:p>
            <a:r>
              <a:rPr lang="en-US" altLang="en-US" sz="2800" u="none" dirty="0">
                <a:solidFill>
                  <a:schemeClr val="tx1"/>
                </a:solidFill>
              </a:rPr>
              <a:t>Facial Nerve</a:t>
            </a:r>
          </a:p>
        </p:txBody>
      </p:sp>
      <p:sp>
        <p:nvSpPr>
          <p:cNvPr id="131082" name="Rectangle 10"/>
          <p:cNvSpPr>
            <a:spLocks noChangeArrowheads="1"/>
          </p:cNvSpPr>
          <p:nvPr/>
        </p:nvSpPr>
        <p:spPr bwMode="auto">
          <a:xfrm>
            <a:off x="290513" y="5502275"/>
            <a:ext cx="2289175" cy="515938"/>
          </a:xfrm>
          <a:prstGeom prst="rect">
            <a:avLst/>
          </a:prstGeom>
          <a:noFill/>
          <a:ln w="12700">
            <a:noFill/>
            <a:miter lim="800000"/>
            <a:headEnd/>
            <a:tailEnd/>
          </a:ln>
          <a:effectLst/>
        </p:spPr>
        <p:txBody>
          <a:bodyPr wrap="none" lIns="90488" tIns="44450" rIns="90488" bIns="44450">
            <a:spAutoFit/>
          </a:bodyPr>
          <a:lstStyle/>
          <a:p>
            <a:r>
              <a:rPr lang="en-US" altLang="en-US" sz="2800" u="none" dirty="0">
                <a:solidFill>
                  <a:schemeClr val="tx1"/>
                </a:solidFill>
              </a:rPr>
              <a:t>Acoustic Nerve</a:t>
            </a:r>
          </a:p>
        </p:txBody>
      </p:sp>
      <p:sp>
        <p:nvSpPr>
          <p:cNvPr id="131083" name="Line 11"/>
          <p:cNvSpPr>
            <a:spLocks noChangeShapeType="1"/>
          </p:cNvSpPr>
          <p:nvPr/>
        </p:nvSpPr>
        <p:spPr bwMode="auto">
          <a:xfrm flipV="1">
            <a:off x="1701800" y="4991100"/>
            <a:ext cx="1127125" cy="444500"/>
          </a:xfrm>
          <a:prstGeom prst="line">
            <a:avLst/>
          </a:prstGeom>
          <a:noFill/>
          <a:ln w="50800">
            <a:solidFill>
              <a:srgbClr val="FF5008"/>
            </a:solidFill>
            <a:round/>
            <a:headEnd/>
            <a:tailEnd type="triangle" w="med" len="med"/>
          </a:ln>
          <a:effectLst/>
        </p:spPr>
        <p:txBody>
          <a:bodyPr wrap="none" anchor="ctr"/>
          <a:lstStyle/>
          <a:p>
            <a:endParaRPr lang="en-US" dirty="0"/>
          </a:p>
        </p:txBody>
      </p:sp>
      <p:sp>
        <p:nvSpPr>
          <p:cNvPr id="131084" name="Line 12"/>
          <p:cNvSpPr>
            <a:spLocks noChangeShapeType="1"/>
          </p:cNvSpPr>
          <p:nvPr/>
        </p:nvSpPr>
        <p:spPr bwMode="auto">
          <a:xfrm flipH="1">
            <a:off x="6527800" y="1778000"/>
            <a:ext cx="1193800" cy="406400"/>
          </a:xfrm>
          <a:prstGeom prst="line">
            <a:avLst/>
          </a:prstGeom>
          <a:noFill/>
          <a:ln w="50800">
            <a:solidFill>
              <a:srgbClr val="FF5008"/>
            </a:solidFill>
            <a:round/>
            <a:headEnd/>
            <a:tailEnd type="triangle" w="med" len="med"/>
          </a:ln>
          <a:effectLst/>
        </p:spPr>
        <p:txBody>
          <a:bodyPr wrap="none" anchor="ctr"/>
          <a:lstStyle/>
          <a:p>
            <a:endParaRPr lang="en-US" dirty="0"/>
          </a:p>
        </p:txBody>
      </p:sp>
      <p:sp>
        <p:nvSpPr>
          <p:cNvPr id="131085" name="Line 13"/>
          <p:cNvSpPr>
            <a:spLocks noChangeShapeType="1"/>
          </p:cNvSpPr>
          <p:nvPr/>
        </p:nvSpPr>
        <p:spPr bwMode="auto">
          <a:xfrm flipH="1" flipV="1">
            <a:off x="6527800" y="4851400"/>
            <a:ext cx="660400" cy="660400"/>
          </a:xfrm>
          <a:prstGeom prst="line">
            <a:avLst/>
          </a:prstGeom>
          <a:noFill/>
          <a:ln w="50800">
            <a:solidFill>
              <a:srgbClr val="FF5008"/>
            </a:solidFill>
            <a:round/>
            <a:headEnd/>
            <a:tailEnd type="triangle" w="med" len="med"/>
          </a:ln>
          <a:effectLst/>
        </p:spPr>
        <p:txBody>
          <a:bodyPr wrap="none" anchor="ctr"/>
          <a:lstStyle/>
          <a:p>
            <a:endParaRPr lang="en-US" dirty="0"/>
          </a:p>
        </p:txBody>
      </p:sp>
      <p:sp>
        <p:nvSpPr>
          <p:cNvPr id="131086" name="Oval 14"/>
          <p:cNvSpPr>
            <a:spLocks noChangeArrowheads="1"/>
          </p:cNvSpPr>
          <p:nvPr/>
        </p:nvSpPr>
        <p:spPr bwMode="auto">
          <a:xfrm>
            <a:off x="3255963" y="39528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087" name="Oval 15"/>
          <p:cNvSpPr>
            <a:spLocks noChangeArrowheads="1"/>
          </p:cNvSpPr>
          <p:nvPr/>
        </p:nvSpPr>
        <p:spPr bwMode="auto">
          <a:xfrm>
            <a:off x="3419475" y="41163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088" name="Oval 16"/>
          <p:cNvSpPr>
            <a:spLocks noChangeArrowheads="1"/>
          </p:cNvSpPr>
          <p:nvPr/>
        </p:nvSpPr>
        <p:spPr bwMode="auto">
          <a:xfrm>
            <a:off x="3582988" y="42799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092" name="Oval 20"/>
          <p:cNvSpPr>
            <a:spLocks noChangeArrowheads="1"/>
          </p:cNvSpPr>
          <p:nvPr/>
        </p:nvSpPr>
        <p:spPr bwMode="auto">
          <a:xfrm>
            <a:off x="3090863" y="38004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094" name="Oval 22"/>
          <p:cNvSpPr>
            <a:spLocks noChangeArrowheads="1"/>
          </p:cNvSpPr>
          <p:nvPr/>
        </p:nvSpPr>
        <p:spPr bwMode="auto">
          <a:xfrm>
            <a:off x="4432300" y="48895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097" name="Oval 25"/>
          <p:cNvSpPr>
            <a:spLocks noChangeArrowheads="1"/>
          </p:cNvSpPr>
          <p:nvPr/>
        </p:nvSpPr>
        <p:spPr bwMode="auto">
          <a:xfrm>
            <a:off x="4530725" y="47371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099" name="Oval 27"/>
          <p:cNvSpPr>
            <a:spLocks noChangeArrowheads="1"/>
          </p:cNvSpPr>
          <p:nvPr/>
        </p:nvSpPr>
        <p:spPr bwMode="auto">
          <a:xfrm>
            <a:off x="4629150" y="45434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0" name="Oval 28"/>
          <p:cNvSpPr>
            <a:spLocks noChangeArrowheads="1"/>
          </p:cNvSpPr>
          <p:nvPr/>
        </p:nvSpPr>
        <p:spPr bwMode="auto">
          <a:xfrm>
            <a:off x="4397375" y="45656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2" name="Oval 30"/>
          <p:cNvSpPr>
            <a:spLocks noChangeArrowheads="1"/>
          </p:cNvSpPr>
          <p:nvPr/>
        </p:nvSpPr>
        <p:spPr bwMode="auto">
          <a:xfrm>
            <a:off x="4448175" y="43338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3" name="Oval 31"/>
          <p:cNvSpPr>
            <a:spLocks noChangeArrowheads="1"/>
          </p:cNvSpPr>
          <p:nvPr/>
        </p:nvSpPr>
        <p:spPr bwMode="auto">
          <a:xfrm>
            <a:off x="4651375" y="4313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4" name="Oval 32"/>
          <p:cNvSpPr>
            <a:spLocks noChangeArrowheads="1"/>
          </p:cNvSpPr>
          <p:nvPr/>
        </p:nvSpPr>
        <p:spPr bwMode="auto">
          <a:xfrm>
            <a:off x="4586288" y="41179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5" name="Oval 33"/>
          <p:cNvSpPr>
            <a:spLocks noChangeArrowheads="1"/>
          </p:cNvSpPr>
          <p:nvPr/>
        </p:nvSpPr>
        <p:spPr bwMode="auto">
          <a:xfrm>
            <a:off x="4478338" y="3932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6" name="Oval 34"/>
          <p:cNvSpPr>
            <a:spLocks noChangeArrowheads="1"/>
          </p:cNvSpPr>
          <p:nvPr/>
        </p:nvSpPr>
        <p:spPr bwMode="auto">
          <a:xfrm>
            <a:off x="4321175" y="37750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7" name="Oval 35"/>
          <p:cNvSpPr>
            <a:spLocks noChangeArrowheads="1"/>
          </p:cNvSpPr>
          <p:nvPr/>
        </p:nvSpPr>
        <p:spPr bwMode="auto">
          <a:xfrm>
            <a:off x="4130675" y="36623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8" name="Oval 36"/>
          <p:cNvSpPr>
            <a:spLocks noChangeArrowheads="1"/>
          </p:cNvSpPr>
          <p:nvPr/>
        </p:nvSpPr>
        <p:spPr bwMode="auto">
          <a:xfrm>
            <a:off x="3921125" y="36004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9" name="Oval 37"/>
          <p:cNvSpPr>
            <a:spLocks noChangeArrowheads="1"/>
          </p:cNvSpPr>
          <p:nvPr/>
        </p:nvSpPr>
        <p:spPr bwMode="auto">
          <a:xfrm>
            <a:off x="3708400" y="35782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2" name="Oval 40"/>
          <p:cNvSpPr>
            <a:spLocks noChangeArrowheads="1"/>
          </p:cNvSpPr>
          <p:nvPr/>
        </p:nvSpPr>
        <p:spPr bwMode="auto">
          <a:xfrm>
            <a:off x="2949575" y="39671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3" name="Oval 41"/>
          <p:cNvSpPr>
            <a:spLocks noChangeArrowheads="1"/>
          </p:cNvSpPr>
          <p:nvPr/>
        </p:nvSpPr>
        <p:spPr bwMode="auto">
          <a:xfrm>
            <a:off x="2838450" y="41465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4" name="Oval 42"/>
          <p:cNvSpPr>
            <a:spLocks noChangeArrowheads="1"/>
          </p:cNvSpPr>
          <p:nvPr/>
        </p:nvSpPr>
        <p:spPr bwMode="auto">
          <a:xfrm>
            <a:off x="2803525" y="43592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5" name="Oval 43"/>
          <p:cNvSpPr>
            <a:spLocks noChangeArrowheads="1"/>
          </p:cNvSpPr>
          <p:nvPr/>
        </p:nvSpPr>
        <p:spPr bwMode="auto">
          <a:xfrm>
            <a:off x="2838450" y="45735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6" name="Oval 44"/>
          <p:cNvSpPr>
            <a:spLocks noChangeArrowheads="1"/>
          </p:cNvSpPr>
          <p:nvPr/>
        </p:nvSpPr>
        <p:spPr bwMode="auto">
          <a:xfrm>
            <a:off x="2927350" y="47640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7" name="Oval 45"/>
          <p:cNvSpPr>
            <a:spLocks noChangeArrowheads="1"/>
          </p:cNvSpPr>
          <p:nvPr/>
        </p:nvSpPr>
        <p:spPr bwMode="auto">
          <a:xfrm>
            <a:off x="3051175" y="49323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8" name="Oval 46"/>
          <p:cNvSpPr>
            <a:spLocks noChangeArrowheads="1"/>
          </p:cNvSpPr>
          <p:nvPr/>
        </p:nvSpPr>
        <p:spPr bwMode="auto">
          <a:xfrm>
            <a:off x="3219450" y="50561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9" name="Oval 47"/>
          <p:cNvSpPr>
            <a:spLocks noChangeArrowheads="1"/>
          </p:cNvSpPr>
          <p:nvPr/>
        </p:nvSpPr>
        <p:spPr bwMode="auto">
          <a:xfrm>
            <a:off x="3433763" y="51577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20" name="Oval 48"/>
          <p:cNvSpPr>
            <a:spLocks noChangeArrowheads="1"/>
          </p:cNvSpPr>
          <p:nvPr/>
        </p:nvSpPr>
        <p:spPr bwMode="auto">
          <a:xfrm>
            <a:off x="3657600" y="5202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21" name="Oval 49"/>
          <p:cNvSpPr>
            <a:spLocks noChangeArrowheads="1"/>
          </p:cNvSpPr>
          <p:nvPr/>
        </p:nvSpPr>
        <p:spPr bwMode="auto">
          <a:xfrm>
            <a:off x="3894138" y="5202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24" name="Oval 52"/>
          <p:cNvSpPr>
            <a:spLocks noChangeArrowheads="1"/>
          </p:cNvSpPr>
          <p:nvPr/>
        </p:nvSpPr>
        <p:spPr bwMode="auto">
          <a:xfrm>
            <a:off x="3905250" y="37861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25" name="Oval 53"/>
          <p:cNvSpPr>
            <a:spLocks noChangeArrowheads="1"/>
          </p:cNvSpPr>
          <p:nvPr/>
        </p:nvSpPr>
        <p:spPr bwMode="auto">
          <a:xfrm>
            <a:off x="4100513" y="38766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26" name="Oval 54"/>
          <p:cNvSpPr>
            <a:spLocks noChangeArrowheads="1"/>
          </p:cNvSpPr>
          <p:nvPr/>
        </p:nvSpPr>
        <p:spPr bwMode="auto">
          <a:xfrm>
            <a:off x="4271963" y="40179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27" name="Oval 55"/>
          <p:cNvSpPr>
            <a:spLocks noChangeArrowheads="1"/>
          </p:cNvSpPr>
          <p:nvPr/>
        </p:nvSpPr>
        <p:spPr bwMode="auto">
          <a:xfrm>
            <a:off x="4373563" y="41751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30" name="Oval 58"/>
          <p:cNvSpPr>
            <a:spLocks noChangeArrowheads="1"/>
          </p:cNvSpPr>
          <p:nvPr/>
        </p:nvSpPr>
        <p:spPr bwMode="auto">
          <a:xfrm>
            <a:off x="4035425" y="40846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31" name="Oval 59"/>
          <p:cNvSpPr>
            <a:spLocks noChangeArrowheads="1"/>
          </p:cNvSpPr>
          <p:nvPr/>
        </p:nvSpPr>
        <p:spPr bwMode="auto">
          <a:xfrm>
            <a:off x="4181475" y="4241800"/>
            <a:ext cx="203200" cy="203200"/>
          </a:xfrm>
          <a:prstGeom prst="ellipse">
            <a:avLst/>
          </a:prstGeom>
          <a:solidFill>
            <a:srgbClr val="037C03"/>
          </a:solidFill>
          <a:ln w="25400">
            <a:solidFill>
              <a:srgbClr val="232323"/>
            </a:solidFill>
            <a:round/>
            <a:headEnd/>
            <a:tailEnd/>
          </a:ln>
          <a:effectLst/>
        </p:spPr>
        <p:txBody>
          <a:bodyPr wrap="none" anchor="ctr"/>
          <a:lstStyle/>
          <a:p>
            <a:endParaRPr lang="en-US" dirty="0"/>
          </a:p>
        </p:txBody>
      </p:sp>
      <p:grpSp>
        <p:nvGrpSpPr>
          <p:cNvPr id="2" name="Group 189"/>
          <p:cNvGrpSpPr>
            <a:grpSpLocks/>
          </p:cNvGrpSpPr>
          <p:nvPr/>
        </p:nvGrpSpPr>
        <p:grpSpPr bwMode="auto">
          <a:xfrm>
            <a:off x="3287713" y="3595688"/>
            <a:ext cx="1216025" cy="1760537"/>
            <a:chOff x="2071" y="2265"/>
            <a:chExt cx="766" cy="1109"/>
          </a:xfrm>
        </p:grpSpPr>
        <p:sp>
          <p:nvSpPr>
            <p:cNvPr id="131091" name="Oval 19" descr="Large confetti"/>
            <p:cNvSpPr>
              <a:spLocks noChangeArrowheads="1"/>
            </p:cNvSpPr>
            <p:nvPr/>
          </p:nvSpPr>
          <p:spPr bwMode="auto">
            <a:xfrm>
              <a:off x="2552" y="2984"/>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22" name="Oval 50" descr="Large confetti"/>
            <p:cNvSpPr>
              <a:spLocks noChangeArrowheads="1"/>
            </p:cNvSpPr>
            <p:nvPr/>
          </p:nvSpPr>
          <p:spPr bwMode="auto">
            <a:xfrm>
              <a:off x="2170" y="2414"/>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grpSp>
          <p:nvGrpSpPr>
            <p:cNvPr id="3" name="Group 188" descr="Large confetti"/>
            <p:cNvGrpSpPr>
              <a:grpSpLocks/>
            </p:cNvGrpSpPr>
            <p:nvPr/>
          </p:nvGrpSpPr>
          <p:grpSpPr bwMode="auto">
            <a:xfrm>
              <a:off x="2071" y="2265"/>
              <a:ext cx="766" cy="1109"/>
              <a:chOff x="2071" y="2265"/>
              <a:chExt cx="766" cy="1109"/>
            </a:xfrm>
          </p:grpSpPr>
          <p:sp>
            <p:nvSpPr>
              <p:cNvPr id="131089" name="Oval 17" descr="Large confetti"/>
              <p:cNvSpPr>
                <a:spLocks noChangeArrowheads="1"/>
              </p:cNvSpPr>
              <p:nvPr/>
            </p:nvSpPr>
            <p:spPr bwMode="auto">
              <a:xfrm>
                <a:off x="2353" y="2792"/>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090" name="Oval 18" descr="Large confetti"/>
              <p:cNvSpPr>
                <a:spLocks noChangeArrowheads="1"/>
              </p:cNvSpPr>
              <p:nvPr/>
            </p:nvSpPr>
            <p:spPr bwMode="auto">
              <a:xfrm>
                <a:off x="2456" y="2888"/>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093" name="Oval 21" descr="Large confetti"/>
              <p:cNvSpPr>
                <a:spLocks noChangeArrowheads="1"/>
              </p:cNvSpPr>
              <p:nvPr/>
            </p:nvSpPr>
            <p:spPr bwMode="auto">
              <a:xfrm>
                <a:off x="2591" y="3101"/>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095" name="Oval 23" descr="Large confetti"/>
              <p:cNvSpPr>
                <a:spLocks noChangeArrowheads="1"/>
              </p:cNvSpPr>
              <p:nvPr/>
            </p:nvSpPr>
            <p:spPr bwMode="auto">
              <a:xfrm>
                <a:off x="2709" y="3177"/>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096" name="Oval 24" descr="Large confetti"/>
              <p:cNvSpPr>
                <a:spLocks noChangeArrowheads="1"/>
              </p:cNvSpPr>
              <p:nvPr/>
            </p:nvSpPr>
            <p:spPr bwMode="auto">
              <a:xfrm>
                <a:off x="2602" y="3246"/>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098" name="Oval 26" descr="Large confetti"/>
              <p:cNvSpPr>
                <a:spLocks noChangeArrowheads="1"/>
              </p:cNvSpPr>
              <p:nvPr/>
            </p:nvSpPr>
            <p:spPr bwMode="auto">
              <a:xfrm>
                <a:off x="2688" y="2993"/>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01" name="Oval 29" descr="Large confetti"/>
              <p:cNvSpPr>
                <a:spLocks noChangeArrowheads="1"/>
              </p:cNvSpPr>
              <p:nvPr/>
            </p:nvSpPr>
            <p:spPr bwMode="auto">
              <a:xfrm>
                <a:off x="2607" y="2869"/>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10" name="Oval 38" descr="Large confetti"/>
              <p:cNvSpPr>
                <a:spLocks noChangeArrowheads="1"/>
              </p:cNvSpPr>
              <p:nvPr/>
            </p:nvSpPr>
            <p:spPr bwMode="auto">
              <a:xfrm>
                <a:off x="2198" y="2265"/>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11" name="Oval 39" descr="Large confetti"/>
              <p:cNvSpPr>
                <a:spLocks noChangeArrowheads="1"/>
              </p:cNvSpPr>
              <p:nvPr/>
            </p:nvSpPr>
            <p:spPr bwMode="auto">
              <a:xfrm>
                <a:off x="2071" y="2314"/>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23" name="Oval 51" descr="Large confetti"/>
              <p:cNvSpPr>
                <a:spLocks noChangeArrowheads="1"/>
              </p:cNvSpPr>
              <p:nvPr/>
            </p:nvSpPr>
            <p:spPr bwMode="auto">
              <a:xfrm>
                <a:off x="2312" y="2371"/>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28" name="Oval 56" descr="Large confetti"/>
              <p:cNvSpPr>
                <a:spLocks noChangeArrowheads="1"/>
              </p:cNvSpPr>
              <p:nvPr/>
            </p:nvSpPr>
            <p:spPr bwMode="auto">
              <a:xfrm>
                <a:off x="2280" y="2517"/>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29" name="Oval 57" descr="Large confetti"/>
              <p:cNvSpPr>
                <a:spLocks noChangeArrowheads="1"/>
              </p:cNvSpPr>
              <p:nvPr/>
            </p:nvSpPr>
            <p:spPr bwMode="auto">
              <a:xfrm>
                <a:off x="2408" y="2509"/>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32" name="Oval 60" descr="Large confetti"/>
              <p:cNvSpPr>
                <a:spLocks noChangeArrowheads="1"/>
              </p:cNvSpPr>
              <p:nvPr/>
            </p:nvSpPr>
            <p:spPr bwMode="auto">
              <a:xfrm>
                <a:off x="2684" y="2771"/>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33" name="Oval 61" descr="Large confetti"/>
              <p:cNvSpPr>
                <a:spLocks noChangeArrowheads="1"/>
              </p:cNvSpPr>
              <p:nvPr/>
            </p:nvSpPr>
            <p:spPr bwMode="auto">
              <a:xfrm>
                <a:off x="2500" y="2765"/>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34" name="Oval 62" descr="Large confetti"/>
              <p:cNvSpPr>
                <a:spLocks noChangeArrowheads="1"/>
              </p:cNvSpPr>
              <p:nvPr/>
            </p:nvSpPr>
            <p:spPr bwMode="auto">
              <a:xfrm>
                <a:off x="2408" y="2651"/>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grpSp>
      </p:grpSp>
      <p:sp>
        <p:nvSpPr>
          <p:cNvPr id="131135" name="Oval 63"/>
          <p:cNvSpPr>
            <a:spLocks noChangeArrowheads="1"/>
          </p:cNvSpPr>
          <p:nvPr/>
        </p:nvSpPr>
        <p:spPr bwMode="auto">
          <a:xfrm>
            <a:off x="3135313" y="41163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36" name="Oval 64"/>
          <p:cNvSpPr>
            <a:spLocks noChangeArrowheads="1"/>
          </p:cNvSpPr>
          <p:nvPr/>
        </p:nvSpPr>
        <p:spPr bwMode="auto">
          <a:xfrm>
            <a:off x="3316288" y="42862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37" name="Oval 65"/>
          <p:cNvSpPr>
            <a:spLocks noChangeArrowheads="1"/>
          </p:cNvSpPr>
          <p:nvPr/>
        </p:nvSpPr>
        <p:spPr bwMode="auto">
          <a:xfrm>
            <a:off x="3484563" y="44672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38" name="Oval 66"/>
          <p:cNvSpPr>
            <a:spLocks noChangeArrowheads="1"/>
          </p:cNvSpPr>
          <p:nvPr/>
        </p:nvSpPr>
        <p:spPr bwMode="auto">
          <a:xfrm>
            <a:off x="3663950" y="46355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39" name="Oval 67"/>
          <p:cNvSpPr>
            <a:spLocks noChangeArrowheads="1"/>
          </p:cNvSpPr>
          <p:nvPr/>
        </p:nvSpPr>
        <p:spPr bwMode="auto">
          <a:xfrm>
            <a:off x="3822700" y="47926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0" name="Oval 68"/>
          <p:cNvSpPr>
            <a:spLocks noChangeArrowheads="1"/>
          </p:cNvSpPr>
          <p:nvPr/>
        </p:nvSpPr>
        <p:spPr bwMode="auto">
          <a:xfrm>
            <a:off x="3890963" y="49958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1" name="Oval 69"/>
          <p:cNvSpPr>
            <a:spLocks noChangeArrowheads="1"/>
          </p:cNvSpPr>
          <p:nvPr/>
        </p:nvSpPr>
        <p:spPr bwMode="auto">
          <a:xfrm>
            <a:off x="2990850" y="42989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2" name="Oval 70"/>
          <p:cNvSpPr>
            <a:spLocks noChangeArrowheads="1"/>
          </p:cNvSpPr>
          <p:nvPr/>
        </p:nvSpPr>
        <p:spPr bwMode="auto">
          <a:xfrm>
            <a:off x="3165475" y="44275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3" name="Oval 71"/>
          <p:cNvSpPr>
            <a:spLocks noChangeArrowheads="1"/>
          </p:cNvSpPr>
          <p:nvPr/>
        </p:nvSpPr>
        <p:spPr bwMode="auto">
          <a:xfrm>
            <a:off x="3311525" y="45529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4" name="Oval 72"/>
          <p:cNvSpPr>
            <a:spLocks noChangeArrowheads="1"/>
          </p:cNvSpPr>
          <p:nvPr/>
        </p:nvSpPr>
        <p:spPr bwMode="auto">
          <a:xfrm>
            <a:off x="3019425" y="45291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5" name="Oval 73"/>
          <p:cNvSpPr>
            <a:spLocks noChangeArrowheads="1"/>
          </p:cNvSpPr>
          <p:nvPr/>
        </p:nvSpPr>
        <p:spPr bwMode="auto">
          <a:xfrm>
            <a:off x="3154363" y="46878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6" name="Oval 74"/>
          <p:cNvSpPr>
            <a:spLocks noChangeArrowheads="1"/>
          </p:cNvSpPr>
          <p:nvPr/>
        </p:nvSpPr>
        <p:spPr bwMode="auto">
          <a:xfrm>
            <a:off x="3306763" y="48402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7" name="Oval 75"/>
          <p:cNvSpPr>
            <a:spLocks noChangeArrowheads="1"/>
          </p:cNvSpPr>
          <p:nvPr/>
        </p:nvSpPr>
        <p:spPr bwMode="auto">
          <a:xfrm>
            <a:off x="3481388" y="49577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8" name="Oval 76"/>
          <p:cNvSpPr>
            <a:spLocks noChangeArrowheads="1"/>
          </p:cNvSpPr>
          <p:nvPr/>
        </p:nvSpPr>
        <p:spPr bwMode="auto">
          <a:xfrm>
            <a:off x="3671888" y="49926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9" name="Oval 77"/>
          <p:cNvSpPr>
            <a:spLocks noChangeArrowheads="1"/>
          </p:cNvSpPr>
          <p:nvPr/>
        </p:nvSpPr>
        <p:spPr bwMode="auto">
          <a:xfrm>
            <a:off x="3582988" y="48228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50" name="Oval 78"/>
          <p:cNvSpPr>
            <a:spLocks noChangeArrowheads="1"/>
          </p:cNvSpPr>
          <p:nvPr/>
        </p:nvSpPr>
        <p:spPr bwMode="auto">
          <a:xfrm>
            <a:off x="3459163" y="46783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51" name="Oval 79"/>
          <p:cNvSpPr>
            <a:spLocks noChangeArrowheads="1"/>
          </p:cNvSpPr>
          <p:nvPr/>
        </p:nvSpPr>
        <p:spPr bwMode="auto">
          <a:xfrm>
            <a:off x="3101975" y="2860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2" name="Oval 80"/>
          <p:cNvSpPr>
            <a:spLocks noChangeArrowheads="1"/>
          </p:cNvSpPr>
          <p:nvPr/>
        </p:nvSpPr>
        <p:spPr bwMode="auto">
          <a:xfrm>
            <a:off x="3330575" y="29749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3" name="Oval 81"/>
          <p:cNvSpPr>
            <a:spLocks noChangeArrowheads="1"/>
          </p:cNvSpPr>
          <p:nvPr/>
        </p:nvSpPr>
        <p:spPr bwMode="auto">
          <a:xfrm>
            <a:off x="3597275" y="30130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4" name="Oval 82"/>
          <p:cNvSpPr>
            <a:spLocks noChangeArrowheads="1"/>
          </p:cNvSpPr>
          <p:nvPr/>
        </p:nvSpPr>
        <p:spPr bwMode="auto">
          <a:xfrm>
            <a:off x="3863975" y="29368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5" name="Oval 83"/>
          <p:cNvSpPr>
            <a:spLocks noChangeArrowheads="1"/>
          </p:cNvSpPr>
          <p:nvPr/>
        </p:nvSpPr>
        <p:spPr bwMode="auto">
          <a:xfrm>
            <a:off x="4092575" y="27844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6" name="Oval 84"/>
          <p:cNvSpPr>
            <a:spLocks noChangeArrowheads="1"/>
          </p:cNvSpPr>
          <p:nvPr/>
        </p:nvSpPr>
        <p:spPr bwMode="auto">
          <a:xfrm>
            <a:off x="4283075" y="25749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7" name="Oval 85"/>
          <p:cNvSpPr>
            <a:spLocks noChangeArrowheads="1"/>
          </p:cNvSpPr>
          <p:nvPr/>
        </p:nvSpPr>
        <p:spPr bwMode="auto">
          <a:xfrm>
            <a:off x="4264025" y="23082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8" name="Oval 86"/>
          <p:cNvSpPr>
            <a:spLocks noChangeArrowheads="1"/>
          </p:cNvSpPr>
          <p:nvPr/>
        </p:nvSpPr>
        <p:spPr bwMode="auto">
          <a:xfrm>
            <a:off x="4206875" y="2098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9" name="Oval 87"/>
          <p:cNvSpPr>
            <a:spLocks noChangeArrowheads="1"/>
          </p:cNvSpPr>
          <p:nvPr/>
        </p:nvSpPr>
        <p:spPr bwMode="auto">
          <a:xfrm>
            <a:off x="4035425" y="1889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0" name="Oval 88"/>
          <p:cNvSpPr>
            <a:spLocks noChangeArrowheads="1"/>
          </p:cNvSpPr>
          <p:nvPr/>
        </p:nvSpPr>
        <p:spPr bwMode="auto">
          <a:xfrm>
            <a:off x="3806825" y="17748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1" name="Oval 89"/>
          <p:cNvSpPr>
            <a:spLocks noChangeArrowheads="1"/>
          </p:cNvSpPr>
          <p:nvPr/>
        </p:nvSpPr>
        <p:spPr bwMode="auto">
          <a:xfrm>
            <a:off x="3559175" y="1717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2" name="Oval 90"/>
          <p:cNvSpPr>
            <a:spLocks noChangeArrowheads="1"/>
          </p:cNvSpPr>
          <p:nvPr/>
        </p:nvSpPr>
        <p:spPr bwMode="auto">
          <a:xfrm>
            <a:off x="3311525" y="17557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3" name="Oval 91"/>
          <p:cNvSpPr>
            <a:spLocks noChangeArrowheads="1"/>
          </p:cNvSpPr>
          <p:nvPr/>
        </p:nvSpPr>
        <p:spPr bwMode="auto">
          <a:xfrm>
            <a:off x="3063875" y="18700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4" name="Oval 92"/>
          <p:cNvSpPr>
            <a:spLocks noChangeArrowheads="1"/>
          </p:cNvSpPr>
          <p:nvPr/>
        </p:nvSpPr>
        <p:spPr bwMode="auto">
          <a:xfrm>
            <a:off x="2892425" y="20415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5" name="Oval 93"/>
          <p:cNvSpPr>
            <a:spLocks noChangeArrowheads="1"/>
          </p:cNvSpPr>
          <p:nvPr/>
        </p:nvSpPr>
        <p:spPr bwMode="auto">
          <a:xfrm>
            <a:off x="277812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6" name="Oval 94"/>
          <p:cNvSpPr>
            <a:spLocks noChangeArrowheads="1"/>
          </p:cNvSpPr>
          <p:nvPr/>
        </p:nvSpPr>
        <p:spPr bwMode="auto">
          <a:xfrm>
            <a:off x="2816225" y="24987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7" name="Oval 95"/>
          <p:cNvSpPr>
            <a:spLocks noChangeArrowheads="1"/>
          </p:cNvSpPr>
          <p:nvPr/>
        </p:nvSpPr>
        <p:spPr bwMode="auto">
          <a:xfrm>
            <a:off x="2911475" y="27082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8" name="Oval 96"/>
          <p:cNvSpPr>
            <a:spLocks noChangeArrowheads="1"/>
          </p:cNvSpPr>
          <p:nvPr/>
        </p:nvSpPr>
        <p:spPr bwMode="auto">
          <a:xfrm>
            <a:off x="3883025" y="26320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9" name="Oval 97"/>
          <p:cNvSpPr>
            <a:spLocks noChangeArrowheads="1"/>
          </p:cNvSpPr>
          <p:nvPr/>
        </p:nvSpPr>
        <p:spPr bwMode="auto">
          <a:xfrm>
            <a:off x="3673475" y="27844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0" name="Oval 98"/>
          <p:cNvSpPr>
            <a:spLocks noChangeArrowheads="1"/>
          </p:cNvSpPr>
          <p:nvPr/>
        </p:nvSpPr>
        <p:spPr bwMode="auto">
          <a:xfrm>
            <a:off x="4054475" y="2479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1" name="Oval 99"/>
          <p:cNvSpPr>
            <a:spLocks noChangeArrowheads="1"/>
          </p:cNvSpPr>
          <p:nvPr/>
        </p:nvSpPr>
        <p:spPr bwMode="auto">
          <a:xfrm>
            <a:off x="399732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2" name="Oval 100"/>
          <p:cNvSpPr>
            <a:spLocks noChangeArrowheads="1"/>
          </p:cNvSpPr>
          <p:nvPr/>
        </p:nvSpPr>
        <p:spPr bwMode="auto">
          <a:xfrm>
            <a:off x="3921125" y="2098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3" name="Oval 101"/>
          <p:cNvSpPr>
            <a:spLocks noChangeArrowheads="1"/>
          </p:cNvSpPr>
          <p:nvPr/>
        </p:nvSpPr>
        <p:spPr bwMode="auto">
          <a:xfrm>
            <a:off x="3711575" y="20224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4" name="Oval 102"/>
          <p:cNvSpPr>
            <a:spLocks noChangeArrowheads="1"/>
          </p:cNvSpPr>
          <p:nvPr/>
        </p:nvSpPr>
        <p:spPr bwMode="auto">
          <a:xfrm>
            <a:off x="3444875" y="19843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5" name="Oval 103"/>
          <p:cNvSpPr>
            <a:spLocks noChangeArrowheads="1"/>
          </p:cNvSpPr>
          <p:nvPr/>
        </p:nvSpPr>
        <p:spPr bwMode="auto">
          <a:xfrm>
            <a:off x="3197225" y="2098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6" name="Oval 104"/>
          <p:cNvSpPr>
            <a:spLocks noChangeArrowheads="1"/>
          </p:cNvSpPr>
          <p:nvPr/>
        </p:nvSpPr>
        <p:spPr bwMode="auto">
          <a:xfrm>
            <a:off x="302577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7" name="Oval 105"/>
          <p:cNvSpPr>
            <a:spLocks noChangeArrowheads="1"/>
          </p:cNvSpPr>
          <p:nvPr/>
        </p:nvSpPr>
        <p:spPr bwMode="auto">
          <a:xfrm>
            <a:off x="3082925" y="2479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8" name="Oval 106"/>
          <p:cNvSpPr>
            <a:spLocks noChangeArrowheads="1"/>
          </p:cNvSpPr>
          <p:nvPr/>
        </p:nvSpPr>
        <p:spPr bwMode="auto">
          <a:xfrm>
            <a:off x="3216275" y="2651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9" name="Oval 107"/>
          <p:cNvSpPr>
            <a:spLocks noChangeArrowheads="1"/>
          </p:cNvSpPr>
          <p:nvPr/>
        </p:nvSpPr>
        <p:spPr bwMode="auto">
          <a:xfrm>
            <a:off x="3425825" y="27463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80" name="Oval 108"/>
          <p:cNvSpPr>
            <a:spLocks noChangeArrowheads="1"/>
          </p:cNvSpPr>
          <p:nvPr/>
        </p:nvSpPr>
        <p:spPr bwMode="auto">
          <a:xfrm>
            <a:off x="3768725" y="24415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81" name="Oval 109"/>
          <p:cNvSpPr>
            <a:spLocks noChangeArrowheads="1"/>
          </p:cNvSpPr>
          <p:nvPr/>
        </p:nvSpPr>
        <p:spPr bwMode="auto">
          <a:xfrm>
            <a:off x="369252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82" name="Oval 110"/>
          <p:cNvSpPr>
            <a:spLocks noChangeArrowheads="1"/>
          </p:cNvSpPr>
          <p:nvPr/>
        </p:nvSpPr>
        <p:spPr bwMode="auto">
          <a:xfrm>
            <a:off x="3463925" y="22320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83" name="Oval 111"/>
          <p:cNvSpPr>
            <a:spLocks noChangeArrowheads="1"/>
          </p:cNvSpPr>
          <p:nvPr/>
        </p:nvSpPr>
        <p:spPr bwMode="auto">
          <a:xfrm>
            <a:off x="3273425" y="23463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84" name="Oval 112"/>
          <p:cNvSpPr>
            <a:spLocks noChangeArrowheads="1"/>
          </p:cNvSpPr>
          <p:nvPr/>
        </p:nvSpPr>
        <p:spPr bwMode="auto">
          <a:xfrm>
            <a:off x="3482975" y="25368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85" name="Oval 113"/>
          <p:cNvSpPr>
            <a:spLocks noChangeArrowheads="1"/>
          </p:cNvSpPr>
          <p:nvPr/>
        </p:nvSpPr>
        <p:spPr bwMode="auto">
          <a:xfrm>
            <a:off x="5305425" y="26638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86" name="Oval 114"/>
          <p:cNvSpPr>
            <a:spLocks noChangeArrowheads="1"/>
          </p:cNvSpPr>
          <p:nvPr/>
        </p:nvSpPr>
        <p:spPr bwMode="auto">
          <a:xfrm>
            <a:off x="5324475" y="29114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87" name="Oval 115"/>
          <p:cNvSpPr>
            <a:spLocks noChangeArrowheads="1"/>
          </p:cNvSpPr>
          <p:nvPr/>
        </p:nvSpPr>
        <p:spPr bwMode="auto">
          <a:xfrm>
            <a:off x="5495925" y="27400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88" name="Oval 116"/>
          <p:cNvSpPr>
            <a:spLocks noChangeArrowheads="1"/>
          </p:cNvSpPr>
          <p:nvPr/>
        </p:nvSpPr>
        <p:spPr bwMode="auto">
          <a:xfrm>
            <a:off x="5591175" y="29305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89" name="Oval 117"/>
          <p:cNvSpPr>
            <a:spLocks noChangeArrowheads="1"/>
          </p:cNvSpPr>
          <p:nvPr/>
        </p:nvSpPr>
        <p:spPr bwMode="auto">
          <a:xfrm>
            <a:off x="5705475" y="26828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0" name="Oval 118"/>
          <p:cNvSpPr>
            <a:spLocks noChangeArrowheads="1"/>
          </p:cNvSpPr>
          <p:nvPr/>
        </p:nvSpPr>
        <p:spPr bwMode="auto">
          <a:xfrm>
            <a:off x="5838825" y="28924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1" name="Oval 119"/>
          <p:cNvSpPr>
            <a:spLocks noChangeArrowheads="1"/>
          </p:cNvSpPr>
          <p:nvPr/>
        </p:nvSpPr>
        <p:spPr bwMode="auto">
          <a:xfrm>
            <a:off x="5000625" y="25876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2" name="Oval 120"/>
          <p:cNvSpPr>
            <a:spLocks noChangeArrowheads="1"/>
          </p:cNvSpPr>
          <p:nvPr/>
        </p:nvSpPr>
        <p:spPr bwMode="auto">
          <a:xfrm>
            <a:off x="5114925" y="27971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3" name="Oval 121"/>
          <p:cNvSpPr>
            <a:spLocks noChangeArrowheads="1"/>
          </p:cNvSpPr>
          <p:nvPr/>
        </p:nvSpPr>
        <p:spPr bwMode="auto">
          <a:xfrm>
            <a:off x="4943475" y="23399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4" name="Oval 122"/>
          <p:cNvSpPr>
            <a:spLocks noChangeArrowheads="1"/>
          </p:cNvSpPr>
          <p:nvPr/>
        </p:nvSpPr>
        <p:spPr bwMode="auto">
          <a:xfrm>
            <a:off x="5172075" y="23971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5" name="Oval 123"/>
          <p:cNvSpPr>
            <a:spLocks noChangeArrowheads="1"/>
          </p:cNvSpPr>
          <p:nvPr/>
        </p:nvSpPr>
        <p:spPr bwMode="auto">
          <a:xfrm>
            <a:off x="5476875" y="24542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6" name="Oval 124"/>
          <p:cNvSpPr>
            <a:spLocks noChangeArrowheads="1"/>
          </p:cNvSpPr>
          <p:nvPr/>
        </p:nvSpPr>
        <p:spPr bwMode="auto">
          <a:xfrm>
            <a:off x="5038725" y="21113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7" name="Oval 125"/>
          <p:cNvSpPr>
            <a:spLocks noChangeArrowheads="1"/>
          </p:cNvSpPr>
          <p:nvPr/>
        </p:nvSpPr>
        <p:spPr bwMode="auto">
          <a:xfrm>
            <a:off x="6105525" y="28162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8" name="Oval 126"/>
          <p:cNvSpPr>
            <a:spLocks noChangeArrowheads="1"/>
          </p:cNvSpPr>
          <p:nvPr/>
        </p:nvSpPr>
        <p:spPr bwMode="auto">
          <a:xfrm>
            <a:off x="5895975" y="2701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9" name="Oval 127"/>
          <p:cNvSpPr>
            <a:spLocks noChangeArrowheads="1"/>
          </p:cNvSpPr>
          <p:nvPr/>
        </p:nvSpPr>
        <p:spPr bwMode="auto">
          <a:xfrm>
            <a:off x="6219825" y="25685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0" name="Oval 128"/>
          <p:cNvSpPr>
            <a:spLocks noChangeArrowheads="1"/>
          </p:cNvSpPr>
          <p:nvPr/>
        </p:nvSpPr>
        <p:spPr bwMode="auto">
          <a:xfrm>
            <a:off x="6257925" y="22828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1" name="Oval 129"/>
          <p:cNvSpPr>
            <a:spLocks noChangeArrowheads="1"/>
          </p:cNvSpPr>
          <p:nvPr/>
        </p:nvSpPr>
        <p:spPr bwMode="auto">
          <a:xfrm>
            <a:off x="6029325" y="25304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2" name="Oval 130"/>
          <p:cNvSpPr>
            <a:spLocks noChangeArrowheads="1"/>
          </p:cNvSpPr>
          <p:nvPr/>
        </p:nvSpPr>
        <p:spPr bwMode="auto">
          <a:xfrm>
            <a:off x="5686425" y="20732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3" name="Oval 131"/>
          <p:cNvSpPr>
            <a:spLocks noChangeArrowheads="1"/>
          </p:cNvSpPr>
          <p:nvPr/>
        </p:nvSpPr>
        <p:spPr bwMode="auto">
          <a:xfrm>
            <a:off x="6200775" y="20732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4" name="Oval 132"/>
          <p:cNvSpPr>
            <a:spLocks noChangeArrowheads="1"/>
          </p:cNvSpPr>
          <p:nvPr/>
        </p:nvSpPr>
        <p:spPr bwMode="auto">
          <a:xfrm>
            <a:off x="5476875" y="19970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5" name="Oval 133"/>
          <p:cNvSpPr>
            <a:spLocks noChangeArrowheads="1"/>
          </p:cNvSpPr>
          <p:nvPr/>
        </p:nvSpPr>
        <p:spPr bwMode="auto">
          <a:xfrm>
            <a:off x="5800725" y="24733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6" name="Oval 134"/>
          <p:cNvSpPr>
            <a:spLocks noChangeArrowheads="1"/>
          </p:cNvSpPr>
          <p:nvPr/>
        </p:nvSpPr>
        <p:spPr bwMode="auto">
          <a:xfrm>
            <a:off x="5248275" y="1939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7" name="Oval 135"/>
          <p:cNvSpPr>
            <a:spLocks noChangeArrowheads="1"/>
          </p:cNvSpPr>
          <p:nvPr/>
        </p:nvSpPr>
        <p:spPr bwMode="auto">
          <a:xfrm>
            <a:off x="6010275" y="22828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8" name="Oval 136"/>
          <p:cNvSpPr>
            <a:spLocks noChangeArrowheads="1"/>
          </p:cNvSpPr>
          <p:nvPr/>
        </p:nvSpPr>
        <p:spPr bwMode="auto">
          <a:xfrm>
            <a:off x="5610225" y="17875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9" name="Oval 137"/>
          <p:cNvSpPr>
            <a:spLocks noChangeArrowheads="1"/>
          </p:cNvSpPr>
          <p:nvPr/>
        </p:nvSpPr>
        <p:spPr bwMode="auto">
          <a:xfrm>
            <a:off x="5648325" y="22637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0" name="Oval 138"/>
          <p:cNvSpPr>
            <a:spLocks noChangeArrowheads="1"/>
          </p:cNvSpPr>
          <p:nvPr/>
        </p:nvSpPr>
        <p:spPr bwMode="auto">
          <a:xfrm>
            <a:off x="5876925" y="20542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1" name="Oval 139"/>
          <p:cNvSpPr>
            <a:spLocks noChangeArrowheads="1"/>
          </p:cNvSpPr>
          <p:nvPr/>
        </p:nvSpPr>
        <p:spPr bwMode="auto">
          <a:xfrm>
            <a:off x="5343525" y="21685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2" name="Oval 140"/>
          <p:cNvSpPr>
            <a:spLocks noChangeArrowheads="1"/>
          </p:cNvSpPr>
          <p:nvPr/>
        </p:nvSpPr>
        <p:spPr bwMode="auto">
          <a:xfrm>
            <a:off x="6029325" y="18827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3" name="Oval 141"/>
          <p:cNvSpPr>
            <a:spLocks noChangeArrowheads="1"/>
          </p:cNvSpPr>
          <p:nvPr/>
        </p:nvSpPr>
        <p:spPr bwMode="auto">
          <a:xfrm>
            <a:off x="5800725" y="18446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4" name="Oval 142"/>
          <p:cNvSpPr>
            <a:spLocks noChangeArrowheads="1"/>
          </p:cNvSpPr>
          <p:nvPr/>
        </p:nvSpPr>
        <p:spPr bwMode="auto">
          <a:xfrm>
            <a:off x="5419725" y="18256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5" name="Oval 143"/>
          <p:cNvSpPr>
            <a:spLocks noChangeArrowheads="1"/>
          </p:cNvSpPr>
          <p:nvPr/>
        </p:nvSpPr>
        <p:spPr bwMode="auto">
          <a:xfrm>
            <a:off x="5534025" y="46450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6" name="Oval 144"/>
          <p:cNvSpPr>
            <a:spLocks noChangeArrowheads="1"/>
          </p:cNvSpPr>
          <p:nvPr/>
        </p:nvSpPr>
        <p:spPr bwMode="auto">
          <a:xfrm>
            <a:off x="5838825" y="46831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7" name="Oval 145"/>
          <p:cNvSpPr>
            <a:spLocks noChangeArrowheads="1"/>
          </p:cNvSpPr>
          <p:nvPr/>
        </p:nvSpPr>
        <p:spPr bwMode="auto">
          <a:xfrm>
            <a:off x="6124575" y="46640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8" name="Oval 146"/>
          <p:cNvSpPr>
            <a:spLocks noChangeArrowheads="1"/>
          </p:cNvSpPr>
          <p:nvPr/>
        </p:nvSpPr>
        <p:spPr bwMode="auto">
          <a:xfrm>
            <a:off x="5210175" y="42830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9" name="Oval 147"/>
          <p:cNvSpPr>
            <a:spLocks noChangeArrowheads="1"/>
          </p:cNvSpPr>
          <p:nvPr/>
        </p:nvSpPr>
        <p:spPr bwMode="auto">
          <a:xfrm>
            <a:off x="5305425" y="44926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0" name="Oval 148"/>
          <p:cNvSpPr>
            <a:spLocks noChangeArrowheads="1"/>
          </p:cNvSpPr>
          <p:nvPr/>
        </p:nvSpPr>
        <p:spPr bwMode="auto">
          <a:xfrm>
            <a:off x="5191125" y="4035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1" name="Oval 149"/>
          <p:cNvSpPr>
            <a:spLocks noChangeArrowheads="1"/>
          </p:cNvSpPr>
          <p:nvPr/>
        </p:nvSpPr>
        <p:spPr bwMode="auto">
          <a:xfrm>
            <a:off x="5762625" y="42259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2" name="Oval 150"/>
          <p:cNvSpPr>
            <a:spLocks noChangeArrowheads="1"/>
          </p:cNvSpPr>
          <p:nvPr/>
        </p:nvSpPr>
        <p:spPr bwMode="auto">
          <a:xfrm>
            <a:off x="5267325" y="38639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3" name="Oval 151"/>
          <p:cNvSpPr>
            <a:spLocks noChangeArrowheads="1"/>
          </p:cNvSpPr>
          <p:nvPr/>
        </p:nvSpPr>
        <p:spPr bwMode="auto">
          <a:xfrm>
            <a:off x="6578600" y="4321175"/>
            <a:ext cx="177800" cy="2444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4" name="Oval 152"/>
          <p:cNvSpPr>
            <a:spLocks noChangeArrowheads="1"/>
          </p:cNvSpPr>
          <p:nvPr/>
        </p:nvSpPr>
        <p:spPr bwMode="auto">
          <a:xfrm>
            <a:off x="6543675" y="40544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5" name="Oval 153"/>
          <p:cNvSpPr>
            <a:spLocks noChangeArrowheads="1"/>
          </p:cNvSpPr>
          <p:nvPr/>
        </p:nvSpPr>
        <p:spPr bwMode="auto">
          <a:xfrm>
            <a:off x="6486525" y="3844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6" name="Oval 154"/>
          <p:cNvSpPr>
            <a:spLocks noChangeArrowheads="1"/>
          </p:cNvSpPr>
          <p:nvPr/>
        </p:nvSpPr>
        <p:spPr bwMode="auto">
          <a:xfrm>
            <a:off x="6296025" y="40544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7" name="Oval 155"/>
          <p:cNvSpPr>
            <a:spLocks noChangeArrowheads="1"/>
          </p:cNvSpPr>
          <p:nvPr/>
        </p:nvSpPr>
        <p:spPr bwMode="auto">
          <a:xfrm>
            <a:off x="5648325" y="38449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8" name="Oval 156"/>
          <p:cNvSpPr>
            <a:spLocks noChangeArrowheads="1"/>
          </p:cNvSpPr>
          <p:nvPr/>
        </p:nvSpPr>
        <p:spPr bwMode="auto">
          <a:xfrm>
            <a:off x="6315075" y="3654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9" name="Oval 157"/>
          <p:cNvSpPr>
            <a:spLocks noChangeArrowheads="1"/>
          </p:cNvSpPr>
          <p:nvPr/>
        </p:nvSpPr>
        <p:spPr bwMode="auto">
          <a:xfrm>
            <a:off x="6029325" y="35972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0" name="Oval 158"/>
          <p:cNvSpPr>
            <a:spLocks noChangeArrowheads="1"/>
          </p:cNvSpPr>
          <p:nvPr/>
        </p:nvSpPr>
        <p:spPr bwMode="auto">
          <a:xfrm>
            <a:off x="5819775" y="44926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1" name="Oval 159"/>
          <p:cNvSpPr>
            <a:spLocks noChangeArrowheads="1"/>
          </p:cNvSpPr>
          <p:nvPr/>
        </p:nvSpPr>
        <p:spPr bwMode="auto">
          <a:xfrm>
            <a:off x="5591175" y="4416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2" name="Oval 160"/>
          <p:cNvSpPr>
            <a:spLocks noChangeArrowheads="1"/>
          </p:cNvSpPr>
          <p:nvPr/>
        </p:nvSpPr>
        <p:spPr bwMode="auto">
          <a:xfrm>
            <a:off x="6410325" y="45688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3" name="Oval 161"/>
          <p:cNvSpPr>
            <a:spLocks noChangeArrowheads="1"/>
          </p:cNvSpPr>
          <p:nvPr/>
        </p:nvSpPr>
        <p:spPr bwMode="auto">
          <a:xfrm>
            <a:off x="6257925" y="38639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4" name="Oval 162"/>
          <p:cNvSpPr>
            <a:spLocks noChangeArrowheads="1"/>
          </p:cNvSpPr>
          <p:nvPr/>
        </p:nvSpPr>
        <p:spPr bwMode="auto">
          <a:xfrm>
            <a:off x="6048375" y="44735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5" name="Oval 163"/>
          <p:cNvSpPr>
            <a:spLocks noChangeArrowheads="1"/>
          </p:cNvSpPr>
          <p:nvPr/>
        </p:nvSpPr>
        <p:spPr bwMode="auto">
          <a:xfrm>
            <a:off x="6048375" y="40544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6" name="Oval 164"/>
          <p:cNvSpPr>
            <a:spLocks noChangeArrowheads="1"/>
          </p:cNvSpPr>
          <p:nvPr/>
        </p:nvSpPr>
        <p:spPr bwMode="auto">
          <a:xfrm>
            <a:off x="6353175" y="36925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7" name="Oval 165"/>
          <p:cNvSpPr>
            <a:spLocks noChangeArrowheads="1"/>
          </p:cNvSpPr>
          <p:nvPr/>
        </p:nvSpPr>
        <p:spPr bwMode="auto">
          <a:xfrm>
            <a:off x="6064250" y="3844925"/>
            <a:ext cx="180975" cy="2444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8" name="Oval 166"/>
          <p:cNvSpPr>
            <a:spLocks noChangeArrowheads="1"/>
          </p:cNvSpPr>
          <p:nvPr/>
        </p:nvSpPr>
        <p:spPr bwMode="auto">
          <a:xfrm>
            <a:off x="5743575" y="36353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9" name="Oval 167"/>
          <p:cNvSpPr>
            <a:spLocks noChangeArrowheads="1"/>
          </p:cNvSpPr>
          <p:nvPr/>
        </p:nvSpPr>
        <p:spPr bwMode="auto">
          <a:xfrm>
            <a:off x="6048375" y="4225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0" name="Oval 168"/>
          <p:cNvSpPr>
            <a:spLocks noChangeArrowheads="1"/>
          </p:cNvSpPr>
          <p:nvPr/>
        </p:nvSpPr>
        <p:spPr bwMode="auto">
          <a:xfrm>
            <a:off x="6257925" y="43973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1" name="Oval 169"/>
          <p:cNvSpPr>
            <a:spLocks noChangeArrowheads="1"/>
          </p:cNvSpPr>
          <p:nvPr/>
        </p:nvSpPr>
        <p:spPr bwMode="auto">
          <a:xfrm>
            <a:off x="6391275" y="4225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2" name="Oval 170"/>
          <p:cNvSpPr>
            <a:spLocks noChangeArrowheads="1"/>
          </p:cNvSpPr>
          <p:nvPr/>
        </p:nvSpPr>
        <p:spPr bwMode="auto">
          <a:xfrm>
            <a:off x="5495925" y="36925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3" name="Oval 171"/>
          <p:cNvSpPr>
            <a:spLocks noChangeArrowheads="1"/>
          </p:cNvSpPr>
          <p:nvPr/>
        </p:nvSpPr>
        <p:spPr bwMode="auto">
          <a:xfrm>
            <a:off x="5876925" y="37877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4" name="Oval 172"/>
          <p:cNvSpPr>
            <a:spLocks noChangeArrowheads="1"/>
          </p:cNvSpPr>
          <p:nvPr/>
        </p:nvSpPr>
        <p:spPr bwMode="auto">
          <a:xfrm>
            <a:off x="5629275" y="4035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5" name="Oval 173"/>
          <p:cNvSpPr>
            <a:spLocks noChangeArrowheads="1"/>
          </p:cNvSpPr>
          <p:nvPr/>
        </p:nvSpPr>
        <p:spPr bwMode="auto">
          <a:xfrm>
            <a:off x="5438775" y="40925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6" name="Oval 174"/>
          <p:cNvSpPr>
            <a:spLocks noChangeArrowheads="1"/>
          </p:cNvSpPr>
          <p:nvPr/>
        </p:nvSpPr>
        <p:spPr bwMode="auto">
          <a:xfrm>
            <a:off x="5876925" y="40163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7" name="Oval 175"/>
          <p:cNvSpPr>
            <a:spLocks noChangeArrowheads="1"/>
          </p:cNvSpPr>
          <p:nvPr/>
        </p:nvSpPr>
        <p:spPr bwMode="auto">
          <a:xfrm>
            <a:off x="5514975" y="42640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8" name="Freeform 176"/>
          <p:cNvSpPr>
            <a:spLocks/>
          </p:cNvSpPr>
          <p:nvPr/>
        </p:nvSpPr>
        <p:spPr bwMode="auto">
          <a:xfrm>
            <a:off x="3695700" y="3600450"/>
            <a:ext cx="820738" cy="1697038"/>
          </a:xfrm>
          <a:custGeom>
            <a:avLst/>
            <a:gdLst/>
            <a:ahLst/>
            <a:cxnLst>
              <a:cxn ang="0">
                <a:pos x="36" y="0"/>
              </a:cxn>
              <a:cxn ang="0">
                <a:pos x="24" y="24"/>
              </a:cxn>
              <a:cxn ang="0">
                <a:pos x="0" y="36"/>
              </a:cxn>
              <a:cxn ang="0">
                <a:pos x="0" y="60"/>
              </a:cxn>
              <a:cxn ang="0">
                <a:pos x="24" y="84"/>
              </a:cxn>
              <a:cxn ang="0">
                <a:pos x="24" y="108"/>
              </a:cxn>
              <a:cxn ang="0">
                <a:pos x="36" y="132"/>
              </a:cxn>
              <a:cxn ang="0">
                <a:pos x="60" y="156"/>
              </a:cxn>
              <a:cxn ang="0">
                <a:pos x="60" y="180"/>
              </a:cxn>
              <a:cxn ang="0">
                <a:pos x="72" y="204"/>
              </a:cxn>
              <a:cxn ang="0">
                <a:pos x="84" y="228"/>
              </a:cxn>
              <a:cxn ang="0">
                <a:pos x="96" y="252"/>
              </a:cxn>
              <a:cxn ang="0">
                <a:pos x="120" y="264"/>
              </a:cxn>
              <a:cxn ang="0">
                <a:pos x="132" y="288"/>
              </a:cxn>
              <a:cxn ang="0">
                <a:pos x="144" y="312"/>
              </a:cxn>
              <a:cxn ang="0">
                <a:pos x="168" y="324"/>
              </a:cxn>
              <a:cxn ang="0">
                <a:pos x="192" y="348"/>
              </a:cxn>
              <a:cxn ang="0">
                <a:pos x="216" y="372"/>
              </a:cxn>
              <a:cxn ang="0">
                <a:pos x="228" y="396"/>
              </a:cxn>
              <a:cxn ang="0">
                <a:pos x="252" y="408"/>
              </a:cxn>
              <a:cxn ang="0">
                <a:pos x="276" y="420"/>
              </a:cxn>
              <a:cxn ang="0">
                <a:pos x="300" y="444"/>
              </a:cxn>
              <a:cxn ang="0">
                <a:pos x="324" y="468"/>
              </a:cxn>
              <a:cxn ang="0">
                <a:pos x="348" y="480"/>
              </a:cxn>
              <a:cxn ang="0">
                <a:pos x="360" y="504"/>
              </a:cxn>
              <a:cxn ang="0">
                <a:pos x="384" y="504"/>
              </a:cxn>
              <a:cxn ang="0">
                <a:pos x="384" y="528"/>
              </a:cxn>
              <a:cxn ang="0">
                <a:pos x="396" y="552"/>
              </a:cxn>
              <a:cxn ang="0">
                <a:pos x="420" y="588"/>
              </a:cxn>
              <a:cxn ang="0">
                <a:pos x="420" y="612"/>
              </a:cxn>
              <a:cxn ang="0">
                <a:pos x="432" y="636"/>
              </a:cxn>
              <a:cxn ang="0">
                <a:pos x="432" y="660"/>
              </a:cxn>
              <a:cxn ang="0">
                <a:pos x="444" y="684"/>
              </a:cxn>
              <a:cxn ang="0">
                <a:pos x="444" y="708"/>
              </a:cxn>
              <a:cxn ang="0">
                <a:pos x="456" y="732"/>
              </a:cxn>
              <a:cxn ang="0">
                <a:pos x="444" y="756"/>
              </a:cxn>
              <a:cxn ang="0">
                <a:pos x="456" y="780"/>
              </a:cxn>
              <a:cxn ang="0">
                <a:pos x="468" y="804"/>
              </a:cxn>
              <a:cxn ang="0">
                <a:pos x="480" y="828"/>
              </a:cxn>
              <a:cxn ang="0">
                <a:pos x="504" y="888"/>
              </a:cxn>
              <a:cxn ang="0">
                <a:pos x="504" y="912"/>
              </a:cxn>
              <a:cxn ang="0">
                <a:pos x="504" y="936"/>
              </a:cxn>
              <a:cxn ang="0">
                <a:pos x="492" y="960"/>
              </a:cxn>
              <a:cxn ang="0">
                <a:pos x="492" y="996"/>
              </a:cxn>
              <a:cxn ang="0">
                <a:pos x="480" y="1020"/>
              </a:cxn>
              <a:cxn ang="0">
                <a:pos x="480" y="1044"/>
              </a:cxn>
              <a:cxn ang="0">
                <a:pos x="480" y="1068"/>
              </a:cxn>
              <a:cxn ang="0">
                <a:pos x="504" y="1056"/>
              </a:cxn>
              <a:cxn ang="0">
                <a:pos x="516" y="1056"/>
              </a:cxn>
              <a:cxn ang="0">
                <a:pos x="516" y="1056"/>
              </a:cxn>
            </a:cxnLst>
            <a:rect l="0" t="0" r="r" b="b"/>
            <a:pathLst>
              <a:path w="517" h="1069">
                <a:moveTo>
                  <a:pt x="36" y="0"/>
                </a:moveTo>
                <a:lnTo>
                  <a:pt x="24" y="24"/>
                </a:lnTo>
                <a:lnTo>
                  <a:pt x="0" y="36"/>
                </a:lnTo>
                <a:lnTo>
                  <a:pt x="0" y="60"/>
                </a:lnTo>
                <a:lnTo>
                  <a:pt x="24" y="84"/>
                </a:lnTo>
                <a:lnTo>
                  <a:pt x="24" y="108"/>
                </a:lnTo>
                <a:lnTo>
                  <a:pt x="36" y="132"/>
                </a:lnTo>
                <a:lnTo>
                  <a:pt x="60" y="156"/>
                </a:lnTo>
                <a:lnTo>
                  <a:pt x="60" y="180"/>
                </a:lnTo>
                <a:lnTo>
                  <a:pt x="72" y="204"/>
                </a:lnTo>
                <a:lnTo>
                  <a:pt x="84" y="228"/>
                </a:lnTo>
                <a:lnTo>
                  <a:pt x="96" y="252"/>
                </a:lnTo>
                <a:lnTo>
                  <a:pt x="120" y="264"/>
                </a:lnTo>
                <a:lnTo>
                  <a:pt x="132" y="288"/>
                </a:lnTo>
                <a:lnTo>
                  <a:pt x="144" y="312"/>
                </a:lnTo>
                <a:lnTo>
                  <a:pt x="168" y="324"/>
                </a:lnTo>
                <a:lnTo>
                  <a:pt x="192" y="348"/>
                </a:lnTo>
                <a:lnTo>
                  <a:pt x="216" y="372"/>
                </a:lnTo>
                <a:lnTo>
                  <a:pt x="228" y="396"/>
                </a:lnTo>
                <a:lnTo>
                  <a:pt x="252" y="408"/>
                </a:lnTo>
                <a:lnTo>
                  <a:pt x="276" y="420"/>
                </a:lnTo>
                <a:lnTo>
                  <a:pt x="300" y="444"/>
                </a:lnTo>
                <a:lnTo>
                  <a:pt x="324" y="468"/>
                </a:lnTo>
                <a:lnTo>
                  <a:pt x="348" y="480"/>
                </a:lnTo>
                <a:lnTo>
                  <a:pt x="360" y="504"/>
                </a:lnTo>
                <a:lnTo>
                  <a:pt x="384" y="504"/>
                </a:lnTo>
                <a:lnTo>
                  <a:pt x="384" y="528"/>
                </a:lnTo>
                <a:lnTo>
                  <a:pt x="396" y="552"/>
                </a:lnTo>
                <a:lnTo>
                  <a:pt x="420" y="588"/>
                </a:lnTo>
                <a:lnTo>
                  <a:pt x="420" y="612"/>
                </a:lnTo>
                <a:lnTo>
                  <a:pt x="432" y="636"/>
                </a:lnTo>
                <a:lnTo>
                  <a:pt x="432" y="660"/>
                </a:lnTo>
                <a:lnTo>
                  <a:pt x="444" y="684"/>
                </a:lnTo>
                <a:lnTo>
                  <a:pt x="444" y="708"/>
                </a:lnTo>
                <a:lnTo>
                  <a:pt x="456" y="732"/>
                </a:lnTo>
                <a:lnTo>
                  <a:pt x="444" y="756"/>
                </a:lnTo>
                <a:lnTo>
                  <a:pt x="456" y="780"/>
                </a:lnTo>
                <a:lnTo>
                  <a:pt x="468" y="804"/>
                </a:lnTo>
                <a:lnTo>
                  <a:pt x="480" y="828"/>
                </a:lnTo>
                <a:lnTo>
                  <a:pt x="504" y="888"/>
                </a:lnTo>
                <a:lnTo>
                  <a:pt x="504" y="912"/>
                </a:lnTo>
                <a:lnTo>
                  <a:pt x="504" y="936"/>
                </a:lnTo>
                <a:lnTo>
                  <a:pt x="492" y="960"/>
                </a:lnTo>
                <a:lnTo>
                  <a:pt x="492" y="996"/>
                </a:lnTo>
                <a:lnTo>
                  <a:pt x="480" y="1020"/>
                </a:lnTo>
                <a:lnTo>
                  <a:pt x="480" y="1044"/>
                </a:lnTo>
                <a:lnTo>
                  <a:pt x="480" y="1068"/>
                </a:lnTo>
                <a:lnTo>
                  <a:pt x="504" y="1056"/>
                </a:lnTo>
                <a:lnTo>
                  <a:pt x="516" y="1056"/>
                </a:lnTo>
                <a:lnTo>
                  <a:pt x="516" y="1056"/>
                </a:lnTo>
              </a:path>
            </a:pathLst>
          </a:custGeom>
          <a:noFill/>
          <a:ln w="50800" cap="rnd" cmpd="sng">
            <a:pattFill prst="lgConfetti">
              <a:fgClr>
                <a:schemeClr val="tx2"/>
              </a:fgClr>
              <a:bgClr>
                <a:srgbClr val="F95AB7"/>
              </a:bgClr>
            </a:pattFill>
            <a:prstDash val="solid"/>
            <a:round/>
            <a:headEnd type="none" w="med" len="med"/>
            <a:tailEnd type="none" w="med" len="med"/>
          </a:ln>
          <a:effectLst/>
        </p:spPr>
        <p:txBody>
          <a:bodyPr/>
          <a:lstStyle/>
          <a:p>
            <a:endParaRPr lang="en-US" dirty="0"/>
          </a:p>
        </p:txBody>
      </p:sp>
      <p:sp>
        <p:nvSpPr>
          <p:cNvPr id="131249" name="Freeform 177"/>
          <p:cNvSpPr>
            <a:spLocks/>
          </p:cNvSpPr>
          <p:nvPr/>
        </p:nvSpPr>
        <p:spPr bwMode="auto">
          <a:xfrm>
            <a:off x="3733800" y="2933700"/>
            <a:ext cx="1804988" cy="2300288"/>
          </a:xfrm>
          <a:custGeom>
            <a:avLst/>
            <a:gdLst/>
            <a:ahLst/>
            <a:cxnLst>
              <a:cxn ang="0">
                <a:pos x="816" y="0"/>
              </a:cxn>
              <a:cxn ang="0">
                <a:pos x="752" y="24"/>
              </a:cxn>
              <a:cxn ang="0">
                <a:pos x="680" y="32"/>
              </a:cxn>
              <a:cxn ang="0">
                <a:pos x="616" y="32"/>
              </a:cxn>
              <a:cxn ang="0">
                <a:pos x="552" y="32"/>
              </a:cxn>
              <a:cxn ang="0">
                <a:pos x="488" y="32"/>
              </a:cxn>
              <a:cxn ang="0">
                <a:pos x="432" y="64"/>
              </a:cxn>
              <a:cxn ang="0">
                <a:pos x="376" y="112"/>
              </a:cxn>
              <a:cxn ang="0">
                <a:pos x="328" y="152"/>
              </a:cxn>
              <a:cxn ang="0">
                <a:pos x="272" y="192"/>
              </a:cxn>
              <a:cxn ang="0">
                <a:pos x="224" y="232"/>
              </a:cxn>
              <a:cxn ang="0">
                <a:pos x="176" y="264"/>
              </a:cxn>
              <a:cxn ang="0">
                <a:pos x="112" y="288"/>
              </a:cxn>
              <a:cxn ang="0">
                <a:pos x="64" y="336"/>
              </a:cxn>
              <a:cxn ang="0">
                <a:pos x="32" y="400"/>
              </a:cxn>
              <a:cxn ang="0">
                <a:pos x="0" y="448"/>
              </a:cxn>
              <a:cxn ang="0">
                <a:pos x="8" y="512"/>
              </a:cxn>
              <a:cxn ang="0">
                <a:pos x="40" y="568"/>
              </a:cxn>
              <a:cxn ang="0">
                <a:pos x="80" y="624"/>
              </a:cxn>
              <a:cxn ang="0">
                <a:pos x="112" y="688"/>
              </a:cxn>
              <a:cxn ang="0">
                <a:pos x="160" y="736"/>
              </a:cxn>
              <a:cxn ang="0">
                <a:pos x="216" y="784"/>
              </a:cxn>
              <a:cxn ang="0">
                <a:pos x="264" y="832"/>
              </a:cxn>
              <a:cxn ang="0">
                <a:pos x="328" y="880"/>
              </a:cxn>
              <a:cxn ang="0">
                <a:pos x="376" y="928"/>
              </a:cxn>
              <a:cxn ang="0">
                <a:pos x="408" y="1000"/>
              </a:cxn>
              <a:cxn ang="0">
                <a:pos x="432" y="1064"/>
              </a:cxn>
              <a:cxn ang="0">
                <a:pos x="448" y="1128"/>
              </a:cxn>
              <a:cxn ang="0">
                <a:pos x="456" y="1192"/>
              </a:cxn>
              <a:cxn ang="0">
                <a:pos x="472" y="1256"/>
              </a:cxn>
              <a:cxn ang="0">
                <a:pos x="480" y="1320"/>
              </a:cxn>
              <a:cxn ang="0">
                <a:pos x="480" y="1384"/>
              </a:cxn>
              <a:cxn ang="0">
                <a:pos x="488" y="1440"/>
              </a:cxn>
              <a:cxn ang="0">
                <a:pos x="552" y="1448"/>
              </a:cxn>
              <a:cxn ang="0">
                <a:pos x="616" y="1424"/>
              </a:cxn>
              <a:cxn ang="0">
                <a:pos x="680" y="1400"/>
              </a:cxn>
              <a:cxn ang="0">
                <a:pos x="744" y="1368"/>
              </a:cxn>
              <a:cxn ang="0">
                <a:pos x="800" y="1304"/>
              </a:cxn>
              <a:cxn ang="0">
                <a:pos x="840" y="1232"/>
              </a:cxn>
              <a:cxn ang="0">
                <a:pos x="848" y="1168"/>
              </a:cxn>
              <a:cxn ang="0">
                <a:pos x="848" y="1104"/>
              </a:cxn>
              <a:cxn ang="0">
                <a:pos x="832" y="1032"/>
              </a:cxn>
              <a:cxn ang="0">
                <a:pos x="824" y="968"/>
              </a:cxn>
              <a:cxn ang="0">
                <a:pos x="808" y="904"/>
              </a:cxn>
              <a:cxn ang="0">
                <a:pos x="800" y="840"/>
              </a:cxn>
              <a:cxn ang="0">
                <a:pos x="800" y="776"/>
              </a:cxn>
              <a:cxn ang="0">
                <a:pos x="816" y="712"/>
              </a:cxn>
              <a:cxn ang="0">
                <a:pos x="840" y="648"/>
              </a:cxn>
              <a:cxn ang="0">
                <a:pos x="864" y="584"/>
              </a:cxn>
              <a:cxn ang="0">
                <a:pos x="912" y="536"/>
              </a:cxn>
              <a:cxn ang="0">
                <a:pos x="968" y="480"/>
              </a:cxn>
              <a:cxn ang="0">
                <a:pos x="1024" y="432"/>
              </a:cxn>
              <a:cxn ang="0">
                <a:pos x="1080" y="384"/>
              </a:cxn>
              <a:cxn ang="0">
                <a:pos x="1120" y="328"/>
              </a:cxn>
              <a:cxn ang="0">
                <a:pos x="1128" y="264"/>
              </a:cxn>
              <a:cxn ang="0">
                <a:pos x="1104" y="200"/>
              </a:cxn>
              <a:cxn ang="0">
                <a:pos x="1064" y="144"/>
              </a:cxn>
              <a:cxn ang="0">
                <a:pos x="1008" y="104"/>
              </a:cxn>
              <a:cxn ang="0">
                <a:pos x="968" y="56"/>
              </a:cxn>
              <a:cxn ang="0">
                <a:pos x="904" y="48"/>
              </a:cxn>
              <a:cxn ang="0">
                <a:pos x="864" y="0"/>
              </a:cxn>
            </a:cxnLst>
            <a:rect l="0" t="0" r="r" b="b"/>
            <a:pathLst>
              <a:path w="1137" h="1449">
                <a:moveTo>
                  <a:pt x="864" y="0"/>
                </a:moveTo>
                <a:lnTo>
                  <a:pt x="848" y="0"/>
                </a:lnTo>
                <a:lnTo>
                  <a:pt x="832" y="0"/>
                </a:lnTo>
                <a:lnTo>
                  <a:pt x="816" y="0"/>
                </a:lnTo>
                <a:lnTo>
                  <a:pt x="800" y="8"/>
                </a:lnTo>
                <a:lnTo>
                  <a:pt x="784" y="16"/>
                </a:lnTo>
                <a:lnTo>
                  <a:pt x="768" y="16"/>
                </a:lnTo>
                <a:lnTo>
                  <a:pt x="752" y="24"/>
                </a:lnTo>
                <a:lnTo>
                  <a:pt x="728" y="32"/>
                </a:lnTo>
                <a:lnTo>
                  <a:pt x="712" y="32"/>
                </a:lnTo>
                <a:lnTo>
                  <a:pt x="696" y="32"/>
                </a:lnTo>
                <a:lnTo>
                  <a:pt x="680" y="32"/>
                </a:lnTo>
                <a:lnTo>
                  <a:pt x="664" y="32"/>
                </a:lnTo>
                <a:lnTo>
                  <a:pt x="648" y="32"/>
                </a:lnTo>
                <a:lnTo>
                  <a:pt x="632" y="32"/>
                </a:lnTo>
                <a:lnTo>
                  <a:pt x="616" y="32"/>
                </a:lnTo>
                <a:lnTo>
                  <a:pt x="600" y="32"/>
                </a:lnTo>
                <a:lnTo>
                  <a:pt x="584" y="32"/>
                </a:lnTo>
                <a:lnTo>
                  <a:pt x="568" y="32"/>
                </a:lnTo>
                <a:lnTo>
                  <a:pt x="552" y="32"/>
                </a:lnTo>
                <a:lnTo>
                  <a:pt x="536" y="32"/>
                </a:lnTo>
                <a:lnTo>
                  <a:pt x="520" y="32"/>
                </a:lnTo>
                <a:lnTo>
                  <a:pt x="504" y="32"/>
                </a:lnTo>
                <a:lnTo>
                  <a:pt x="488" y="32"/>
                </a:lnTo>
                <a:lnTo>
                  <a:pt x="472" y="32"/>
                </a:lnTo>
                <a:lnTo>
                  <a:pt x="456" y="40"/>
                </a:lnTo>
                <a:lnTo>
                  <a:pt x="448" y="56"/>
                </a:lnTo>
                <a:lnTo>
                  <a:pt x="432" y="64"/>
                </a:lnTo>
                <a:lnTo>
                  <a:pt x="416" y="72"/>
                </a:lnTo>
                <a:lnTo>
                  <a:pt x="408" y="88"/>
                </a:lnTo>
                <a:lnTo>
                  <a:pt x="392" y="104"/>
                </a:lnTo>
                <a:lnTo>
                  <a:pt x="376" y="112"/>
                </a:lnTo>
                <a:lnTo>
                  <a:pt x="368" y="128"/>
                </a:lnTo>
                <a:lnTo>
                  <a:pt x="352" y="128"/>
                </a:lnTo>
                <a:lnTo>
                  <a:pt x="344" y="144"/>
                </a:lnTo>
                <a:lnTo>
                  <a:pt x="328" y="152"/>
                </a:lnTo>
                <a:lnTo>
                  <a:pt x="312" y="160"/>
                </a:lnTo>
                <a:lnTo>
                  <a:pt x="296" y="168"/>
                </a:lnTo>
                <a:lnTo>
                  <a:pt x="280" y="176"/>
                </a:lnTo>
                <a:lnTo>
                  <a:pt x="272" y="192"/>
                </a:lnTo>
                <a:lnTo>
                  <a:pt x="256" y="200"/>
                </a:lnTo>
                <a:lnTo>
                  <a:pt x="248" y="216"/>
                </a:lnTo>
                <a:lnTo>
                  <a:pt x="232" y="216"/>
                </a:lnTo>
                <a:lnTo>
                  <a:pt x="224" y="232"/>
                </a:lnTo>
                <a:lnTo>
                  <a:pt x="208" y="232"/>
                </a:lnTo>
                <a:lnTo>
                  <a:pt x="200" y="248"/>
                </a:lnTo>
                <a:lnTo>
                  <a:pt x="184" y="248"/>
                </a:lnTo>
                <a:lnTo>
                  <a:pt x="176" y="264"/>
                </a:lnTo>
                <a:lnTo>
                  <a:pt x="160" y="272"/>
                </a:lnTo>
                <a:lnTo>
                  <a:pt x="144" y="272"/>
                </a:lnTo>
                <a:lnTo>
                  <a:pt x="128" y="280"/>
                </a:lnTo>
                <a:lnTo>
                  <a:pt x="112" y="288"/>
                </a:lnTo>
                <a:lnTo>
                  <a:pt x="96" y="296"/>
                </a:lnTo>
                <a:lnTo>
                  <a:pt x="80" y="312"/>
                </a:lnTo>
                <a:lnTo>
                  <a:pt x="64" y="320"/>
                </a:lnTo>
                <a:lnTo>
                  <a:pt x="64" y="336"/>
                </a:lnTo>
                <a:lnTo>
                  <a:pt x="48" y="352"/>
                </a:lnTo>
                <a:lnTo>
                  <a:pt x="48" y="368"/>
                </a:lnTo>
                <a:lnTo>
                  <a:pt x="40" y="384"/>
                </a:lnTo>
                <a:lnTo>
                  <a:pt x="32" y="400"/>
                </a:lnTo>
                <a:lnTo>
                  <a:pt x="16" y="400"/>
                </a:lnTo>
                <a:lnTo>
                  <a:pt x="8" y="416"/>
                </a:lnTo>
                <a:lnTo>
                  <a:pt x="0" y="432"/>
                </a:lnTo>
                <a:lnTo>
                  <a:pt x="0" y="448"/>
                </a:lnTo>
                <a:lnTo>
                  <a:pt x="0" y="464"/>
                </a:lnTo>
                <a:lnTo>
                  <a:pt x="0" y="480"/>
                </a:lnTo>
                <a:lnTo>
                  <a:pt x="0" y="496"/>
                </a:lnTo>
                <a:lnTo>
                  <a:pt x="8" y="512"/>
                </a:lnTo>
                <a:lnTo>
                  <a:pt x="16" y="528"/>
                </a:lnTo>
                <a:lnTo>
                  <a:pt x="32" y="536"/>
                </a:lnTo>
                <a:lnTo>
                  <a:pt x="32" y="552"/>
                </a:lnTo>
                <a:lnTo>
                  <a:pt x="40" y="568"/>
                </a:lnTo>
                <a:lnTo>
                  <a:pt x="48" y="584"/>
                </a:lnTo>
                <a:lnTo>
                  <a:pt x="56" y="600"/>
                </a:lnTo>
                <a:lnTo>
                  <a:pt x="64" y="616"/>
                </a:lnTo>
                <a:lnTo>
                  <a:pt x="80" y="624"/>
                </a:lnTo>
                <a:lnTo>
                  <a:pt x="88" y="640"/>
                </a:lnTo>
                <a:lnTo>
                  <a:pt x="96" y="656"/>
                </a:lnTo>
                <a:lnTo>
                  <a:pt x="104" y="672"/>
                </a:lnTo>
                <a:lnTo>
                  <a:pt x="112" y="688"/>
                </a:lnTo>
                <a:lnTo>
                  <a:pt x="128" y="696"/>
                </a:lnTo>
                <a:lnTo>
                  <a:pt x="144" y="704"/>
                </a:lnTo>
                <a:lnTo>
                  <a:pt x="152" y="720"/>
                </a:lnTo>
                <a:lnTo>
                  <a:pt x="160" y="736"/>
                </a:lnTo>
                <a:lnTo>
                  <a:pt x="176" y="744"/>
                </a:lnTo>
                <a:lnTo>
                  <a:pt x="192" y="760"/>
                </a:lnTo>
                <a:lnTo>
                  <a:pt x="208" y="768"/>
                </a:lnTo>
                <a:lnTo>
                  <a:pt x="216" y="784"/>
                </a:lnTo>
                <a:lnTo>
                  <a:pt x="232" y="792"/>
                </a:lnTo>
                <a:lnTo>
                  <a:pt x="240" y="808"/>
                </a:lnTo>
                <a:lnTo>
                  <a:pt x="256" y="816"/>
                </a:lnTo>
                <a:lnTo>
                  <a:pt x="264" y="832"/>
                </a:lnTo>
                <a:lnTo>
                  <a:pt x="280" y="840"/>
                </a:lnTo>
                <a:lnTo>
                  <a:pt x="296" y="856"/>
                </a:lnTo>
                <a:lnTo>
                  <a:pt x="320" y="864"/>
                </a:lnTo>
                <a:lnTo>
                  <a:pt x="328" y="880"/>
                </a:lnTo>
                <a:lnTo>
                  <a:pt x="344" y="888"/>
                </a:lnTo>
                <a:lnTo>
                  <a:pt x="352" y="904"/>
                </a:lnTo>
                <a:lnTo>
                  <a:pt x="360" y="920"/>
                </a:lnTo>
                <a:lnTo>
                  <a:pt x="376" y="928"/>
                </a:lnTo>
                <a:lnTo>
                  <a:pt x="384" y="944"/>
                </a:lnTo>
                <a:lnTo>
                  <a:pt x="392" y="960"/>
                </a:lnTo>
                <a:lnTo>
                  <a:pt x="400" y="976"/>
                </a:lnTo>
                <a:lnTo>
                  <a:pt x="408" y="1000"/>
                </a:lnTo>
                <a:lnTo>
                  <a:pt x="416" y="1016"/>
                </a:lnTo>
                <a:lnTo>
                  <a:pt x="416" y="1032"/>
                </a:lnTo>
                <a:lnTo>
                  <a:pt x="424" y="1048"/>
                </a:lnTo>
                <a:lnTo>
                  <a:pt x="432" y="1064"/>
                </a:lnTo>
                <a:lnTo>
                  <a:pt x="432" y="1080"/>
                </a:lnTo>
                <a:lnTo>
                  <a:pt x="440" y="1096"/>
                </a:lnTo>
                <a:lnTo>
                  <a:pt x="440" y="1112"/>
                </a:lnTo>
                <a:lnTo>
                  <a:pt x="448" y="1128"/>
                </a:lnTo>
                <a:lnTo>
                  <a:pt x="448" y="1144"/>
                </a:lnTo>
                <a:lnTo>
                  <a:pt x="448" y="1160"/>
                </a:lnTo>
                <a:lnTo>
                  <a:pt x="456" y="1176"/>
                </a:lnTo>
                <a:lnTo>
                  <a:pt x="456" y="1192"/>
                </a:lnTo>
                <a:lnTo>
                  <a:pt x="456" y="1208"/>
                </a:lnTo>
                <a:lnTo>
                  <a:pt x="464" y="1224"/>
                </a:lnTo>
                <a:lnTo>
                  <a:pt x="472" y="1240"/>
                </a:lnTo>
                <a:lnTo>
                  <a:pt x="472" y="1256"/>
                </a:lnTo>
                <a:lnTo>
                  <a:pt x="480" y="1272"/>
                </a:lnTo>
                <a:lnTo>
                  <a:pt x="480" y="1288"/>
                </a:lnTo>
                <a:lnTo>
                  <a:pt x="480" y="1304"/>
                </a:lnTo>
                <a:lnTo>
                  <a:pt x="480" y="1320"/>
                </a:lnTo>
                <a:lnTo>
                  <a:pt x="480" y="1336"/>
                </a:lnTo>
                <a:lnTo>
                  <a:pt x="488" y="1352"/>
                </a:lnTo>
                <a:lnTo>
                  <a:pt x="480" y="1368"/>
                </a:lnTo>
                <a:lnTo>
                  <a:pt x="480" y="1384"/>
                </a:lnTo>
                <a:lnTo>
                  <a:pt x="480" y="1400"/>
                </a:lnTo>
                <a:lnTo>
                  <a:pt x="472" y="1416"/>
                </a:lnTo>
                <a:lnTo>
                  <a:pt x="472" y="1432"/>
                </a:lnTo>
                <a:lnTo>
                  <a:pt x="488" y="1440"/>
                </a:lnTo>
                <a:lnTo>
                  <a:pt x="504" y="1448"/>
                </a:lnTo>
                <a:lnTo>
                  <a:pt x="520" y="1448"/>
                </a:lnTo>
                <a:lnTo>
                  <a:pt x="536" y="1448"/>
                </a:lnTo>
                <a:lnTo>
                  <a:pt x="552" y="1448"/>
                </a:lnTo>
                <a:lnTo>
                  <a:pt x="568" y="1440"/>
                </a:lnTo>
                <a:lnTo>
                  <a:pt x="584" y="1432"/>
                </a:lnTo>
                <a:lnTo>
                  <a:pt x="600" y="1424"/>
                </a:lnTo>
                <a:lnTo>
                  <a:pt x="616" y="1424"/>
                </a:lnTo>
                <a:lnTo>
                  <a:pt x="632" y="1416"/>
                </a:lnTo>
                <a:lnTo>
                  <a:pt x="648" y="1416"/>
                </a:lnTo>
                <a:lnTo>
                  <a:pt x="664" y="1408"/>
                </a:lnTo>
                <a:lnTo>
                  <a:pt x="680" y="1400"/>
                </a:lnTo>
                <a:lnTo>
                  <a:pt x="696" y="1392"/>
                </a:lnTo>
                <a:lnTo>
                  <a:pt x="712" y="1384"/>
                </a:lnTo>
                <a:lnTo>
                  <a:pt x="728" y="1376"/>
                </a:lnTo>
                <a:lnTo>
                  <a:pt x="744" y="1368"/>
                </a:lnTo>
                <a:lnTo>
                  <a:pt x="760" y="1360"/>
                </a:lnTo>
                <a:lnTo>
                  <a:pt x="768" y="1344"/>
                </a:lnTo>
                <a:lnTo>
                  <a:pt x="776" y="1328"/>
                </a:lnTo>
                <a:lnTo>
                  <a:pt x="800" y="1304"/>
                </a:lnTo>
                <a:lnTo>
                  <a:pt x="808" y="1288"/>
                </a:lnTo>
                <a:lnTo>
                  <a:pt x="824" y="1264"/>
                </a:lnTo>
                <a:lnTo>
                  <a:pt x="840" y="1248"/>
                </a:lnTo>
                <a:lnTo>
                  <a:pt x="840" y="1232"/>
                </a:lnTo>
                <a:lnTo>
                  <a:pt x="848" y="1216"/>
                </a:lnTo>
                <a:lnTo>
                  <a:pt x="848" y="1200"/>
                </a:lnTo>
                <a:lnTo>
                  <a:pt x="848" y="1184"/>
                </a:lnTo>
                <a:lnTo>
                  <a:pt x="848" y="1168"/>
                </a:lnTo>
                <a:lnTo>
                  <a:pt x="848" y="1152"/>
                </a:lnTo>
                <a:lnTo>
                  <a:pt x="848" y="1136"/>
                </a:lnTo>
                <a:lnTo>
                  <a:pt x="848" y="1120"/>
                </a:lnTo>
                <a:lnTo>
                  <a:pt x="848" y="1104"/>
                </a:lnTo>
                <a:lnTo>
                  <a:pt x="848" y="1088"/>
                </a:lnTo>
                <a:lnTo>
                  <a:pt x="840" y="1064"/>
                </a:lnTo>
                <a:lnTo>
                  <a:pt x="840" y="1048"/>
                </a:lnTo>
                <a:lnTo>
                  <a:pt x="832" y="1032"/>
                </a:lnTo>
                <a:lnTo>
                  <a:pt x="832" y="1016"/>
                </a:lnTo>
                <a:lnTo>
                  <a:pt x="832" y="1000"/>
                </a:lnTo>
                <a:lnTo>
                  <a:pt x="832" y="984"/>
                </a:lnTo>
                <a:lnTo>
                  <a:pt x="824" y="968"/>
                </a:lnTo>
                <a:lnTo>
                  <a:pt x="816" y="952"/>
                </a:lnTo>
                <a:lnTo>
                  <a:pt x="816" y="936"/>
                </a:lnTo>
                <a:lnTo>
                  <a:pt x="816" y="920"/>
                </a:lnTo>
                <a:lnTo>
                  <a:pt x="808" y="904"/>
                </a:lnTo>
                <a:lnTo>
                  <a:pt x="808" y="888"/>
                </a:lnTo>
                <a:lnTo>
                  <a:pt x="800" y="872"/>
                </a:lnTo>
                <a:lnTo>
                  <a:pt x="800" y="856"/>
                </a:lnTo>
                <a:lnTo>
                  <a:pt x="800" y="840"/>
                </a:lnTo>
                <a:lnTo>
                  <a:pt x="800" y="824"/>
                </a:lnTo>
                <a:lnTo>
                  <a:pt x="800" y="808"/>
                </a:lnTo>
                <a:lnTo>
                  <a:pt x="800" y="792"/>
                </a:lnTo>
                <a:lnTo>
                  <a:pt x="800" y="776"/>
                </a:lnTo>
                <a:lnTo>
                  <a:pt x="800" y="760"/>
                </a:lnTo>
                <a:lnTo>
                  <a:pt x="800" y="744"/>
                </a:lnTo>
                <a:lnTo>
                  <a:pt x="808" y="728"/>
                </a:lnTo>
                <a:lnTo>
                  <a:pt x="816" y="712"/>
                </a:lnTo>
                <a:lnTo>
                  <a:pt x="824" y="696"/>
                </a:lnTo>
                <a:lnTo>
                  <a:pt x="832" y="680"/>
                </a:lnTo>
                <a:lnTo>
                  <a:pt x="832" y="664"/>
                </a:lnTo>
                <a:lnTo>
                  <a:pt x="840" y="648"/>
                </a:lnTo>
                <a:lnTo>
                  <a:pt x="848" y="632"/>
                </a:lnTo>
                <a:lnTo>
                  <a:pt x="856" y="616"/>
                </a:lnTo>
                <a:lnTo>
                  <a:pt x="856" y="600"/>
                </a:lnTo>
                <a:lnTo>
                  <a:pt x="864" y="584"/>
                </a:lnTo>
                <a:lnTo>
                  <a:pt x="872" y="568"/>
                </a:lnTo>
                <a:lnTo>
                  <a:pt x="880" y="552"/>
                </a:lnTo>
                <a:lnTo>
                  <a:pt x="896" y="544"/>
                </a:lnTo>
                <a:lnTo>
                  <a:pt x="912" y="536"/>
                </a:lnTo>
                <a:lnTo>
                  <a:pt x="920" y="520"/>
                </a:lnTo>
                <a:lnTo>
                  <a:pt x="936" y="512"/>
                </a:lnTo>
                <a:lnTo>
                  <a:pt x="952" y="496"/>
                </a:lnTo>
                <a:lnTo>
                  <a:pt x="968" y="480"/>
                </a:lnTo>
                <a:lnTo>
                  <a:pt x="984" y="464"/>
                </a:lnTo>
                <a:lnTo>
                  <a:pt x="1000" y="456"/>
                </a:lnTo>
                <a:lnTo>
                  <a:pt x="1008" y="440"/>
                </a:lnTo>
                <a:lnTo>
                  <a:pt x="1024" y="432"/>
                </a:lnTo>
                <a:lnTo>
                  <a:pt x="1040" y="416"/>
                </a:lnTo>
                <a:lnTo>
                  <a:pt x="1056" y="416"/>
                </a:lnTo>
                <a:lnTo>
                  <a:pt x="1064" y="400"/>
                </a:lnTo>
                <a:lnTo>
                  <a:pt x="1080" y="384"/>
                </a:lnTo>
                <a:lnTo>
                  <a:pt x="1088" y="368"/>
                </a:lnTo>
                <a:lnTo>
                  <a:pt x="1104" y="360"/>
                </a:lnTo>
                <a:lnTo>
                  <a:pt x="1112" y="344"/>
                </a:lnTo>
                <a:lnTo>
                  <a:pt x="1120" y="328"/>
                </a:lnTo>
                <a:lnTo>
                  <a:pt x="1128" y="312"/>
                </a:lnTo>
                <a:lnTo>
                  <a:pt x="1136" y="296"/>
                </a:lnTo>
                <a:lnTo>
                  <a:pt x="1136" y="280"/>
                </a:lnTo>
                <a:lnTo>
                  <a:pt x="1128" y="264"/>
                </a:lnTo>
                <a:lnTo>
                  <a:pt x="1120" y="248"/>
                </a:lnTo>
                <a:lnTo>
                  <a:pt x="1120" y="232"/>
                </a:lnTo>
                <a:lnTo>
                  <a:pt x="1112" y="216"/>
                </a:lnTo>
                <a:lnTo>
                  <a:pt x="1104" y="200"/>
                </a:lnTo>
                <a:lnTo>
                  <a:pt x="1096" y="184"/>
                </a:lnTo>
                <a:lnTo>
                  <a:pt x="1080" y="176"/>
                </a:lnTo>
                <a:lnTo>
                  <a:pt x="1080" y="160"/>
                </a:lnTo>
                <a:lnTo>
                  <a:pt x="1064" y="144"/>
                </a:lnTo>
                <a:lnTo>
                  <a:pt x="1056" y="128"/>
                </a:lnTo>
                <a:lnTo>
                  <a:pt x="1040" y="120"/>
                </a:lnTo>
                <a:lnTo>
                  <a:pt x="1024" y="112"/>
                </a:lnTo>
                <a:lnTo>
                  <a:pt x="1008" y="104"/>
                </a:lnTo>
                <a:lnTo>
                  <a:pt x="1000" y="88"/>
                </a:lnTo>
                <a:lnTo>
                  <a:pt x="992" y="72"/>
                </a:lnTo>
                <a:lnTo>
                  <a:pt x="976" y="72"/>
                </a:lnTo>
                <a:lnTo>
                  <a:pt x="968" y="56"/>
                </a:lnTo>
                <a:lnTo>
                  <a:pt x="952" y="56"/>
                </a:lnTo>
                <a:lnTo>
                  <a:pt x="936" y="56"/>
                </a:lnTo>
                <a:lnTo>
                  <a:pt x="920" y="56"/>
                </a:lnTo>
                <a:lnTo>
                  <a:pt x="904" y="48"/>
                </a:lnTo>
                <a:lnTo>
                  <a:pt x="888" y="40"/>
                </a:lnTo>
                <a:lnTo>
                  <a:pt x="880" y="24"/>
                </a:lnTo>
                <a:lnTo>
                  <a:pt x="864" y="16"/>
                </a:lnTo>
                <a:lnTo>
                  <a:pt x="864" y="0"/>
                </a:lnTo>
                <a:lnTo>
                  <a:pt x="864" y="0"/>
                </a:lnTo>
              </a:path>
            </a:pathLst>
          </a:custGeom>
          <a:solidFill>
            <a:srgbClr val="000000"/>
          </a:solidFill>
          <a:ln w="12700" cap="rnd" cmpd="sng">
            <a:solidFill>
              <a:srgbClr val="232323"/>
            </a:solidFill>
            <a:prstDash val="solid"/>
            <a:round/>
            <a:headEnd type="none" w="med" len="med"/>
            <a:tailEnd type="none" w="med" len="med"/>
          </a:ln>
          <a:effectLst/>
        </p:spPr>
        <p:txBody>
          <a:bodyPr/>
          <a:lstStyle/>
          <a:p>
            <a:endParaRPr lang="en-US" dirty="0"/>
          </a:p>
        </p:txBody>
      </p:sp>
      <p:sp>
        <p:nvSpPr>
          <p:cNvPr id="131254" name="Rectangle 182"/>
          <p:cNvSpPr>
            <a:spLocks noChangeArrowheads="1"/>
          </p:cNvSpPr>
          <p:nvPr/>
        </p:nvSpPr>
        <p:spPr bwMode="auto">
          <a:xfrm>
            <a:off x="6965950" y="854075"/>
            <a:ext cx="1812925" cy="942975"/>
          </a:xfrm>
          <a:prstGeom prst="rect">
            <a:avLst/>
          </a:prstGeom>
          <a:noFill/>
          <a:ln w="12700">
            <a:noFill/>
            <a:miter lim="800000"/>
            <a:headEnd/>
            <a:tailEnd/>
          </a:ln>
          <a:effectLst/>
        </p:spPr>
        <p:txBody>
          <a:bodyPr wrap="none" lIns="90488" tIns="44450" rIns="90488" bIns="44450">
            <a:spAutoFit/>
          </a:bodyPr>
          <a:lstStyle/>
          <a:p>
            <a:pPr algn="ctr"/>
            <a:r>
              <a:rPr lang="en-US" altLang="en-US" sz="2800" u="none" dirty="0">
                <a:solidFill>
                  <a:schemeClr val="tx1"/>
                </a:solidFill>
              </a:rPr>
              <a:t>Sup.</a:t>
            </a:r>
          </a:p>
          <a:p>
            <a:pPr algn="ctr"/>
            <a:r>
              <a:rPr lang="en-US" altLang="en-US" sz="2800" u="none" dirty="0">
                <a:solidFill>
                  <a:schemeClr val="tx1"/>
                </a:solidFill>
              </a:rPr>
              <a:t>Vest. Nerve</a:t>
            </a:r>
          </a:p>
        </p:txBody>
      </p:sp>
      <p:sp>
        <p:nvSpPr>
          <p:cNvPr id="131255" name="Rectangle 183"/>
          <p:cNvSpPr>
            <a:spLocks noChangeArrowheads="1"/>
          </p:cNvSpPr>
          <p:nvPr/>
        </p:nvSpPr>
        <p:spPr bwMode="auto">
          <a:xfrm>
            <a:off x="6889750" y="5121275"/>
            <a:ext cx="1812925" cy="942975"/>
          </a:xfrm>
          <a:prstGeom prst="rect">
            <a:avLst/>
          </a:prstGeom>
          <a:noFill/>
          <a:ln w="12700">
            <a:noFill/>
            <a:miter lim="800000"/>
            <a:headEnd/>
            <a:tailEnd/>
          </a:ln>
          <a:effectLst/>
        </p:spPr>
        <p:txBody>
          <a:bodyPr wrap="none" lIns="90488" tIns="44450" rIns="90488" bIns="44450">
            <a:spAutoFit/>
          </a:bodyPr>
          <a:lstStyle/>
          <a:p>
            <a:pPr algn="ctr"/>
            <a:r>
              <a:rPr lang="en-US" altLang="en-US" sz="2800" u="none" dirty="0">
                <a:solidFill>
                  <a:schemeClr val="tx1"/>
                </a:solidFill>
              </a:rPr>
              <a:t>Inf.</a:t>
            </a:r>
          </a:p>
          <a:p>
            <a:pPr algn="ctr"/>
            <a:r>
              <a:rPr lang="en-US" altLang="en-US" sz="2800" u="none" dirty="0">
                <a:solidFill>
                  <a:schemeClr val="tx1"/>
                </a:solidFill>
              </a:rPr>
              <a:t>Vest. Nerve</a:t>
            </a:r>
          </a:p>
        </p:txBody>
      </p:sp>
      <p:sp>
        <p:nvSpPr>
          <p:cNvPr id="131259" name="Text Box 187"/>
          <p:cNvSpPr txBox="1">
            <a:spLocks noChangeArrowheads="1"/>
          </p:cNvSpPr>
          <p:nvPr/>
        </p:nvSpPr>
        <p:spPr bwMode="auto">
          <a:xfrm>
            <a:off x="4089400" y="3495675"/>
            <a:ext cx="750888" cy="366713"/>
          </a:xfrm>
          <a:prstGeom prst="rect">
            <a:avLst/>
          </a:prstGeom>
          <a:noFill/>
          <a:ln w="12700">
            <a:noFill/>
            <a:miter lim="800000"/>
            <a:headEnd/>
            <a:tailEnd/>
          </a:ln>
          <a:effectLst/>
        </p:spPr>
        <p:txBody>
          <a:bodyPr wrap="none">
            <a:spAutoFit/>
          </a:bodyPr>
          <a:lstStyle/>
          <a:p>
            <a:r>
              <a:rPr lang="en-US" altLang="en-US" sz="1800" u="none" dirty="0">
                <a:solidFill>
                  <a:schemeClr val="tx2"/>
                </a:solidFill>
              </a:rPr>
              <a:t>Tumor</a:t>
            </a: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Vestibular Testing</a:t>
            </a:r>
          </a:p>
        </p:txBody>
      </p:sp>
      <p:sp>
        <p:nvSpPr>
          <p:cNvPr id="4099" name="Rectangle 3"/>
          <p:cNvSpPr>
            <a:spLocks noGrp="1" noChangeArrowheads="1"/>
          </p:cNvSpPr>
          <p:nvPr>
            <p:ph type="body" idx="1"/>
          </p:nvPr>
        </p:nvSpPr>
        <p:spPr/>
        <p:txBody>
          <a:bodyPr/>
          <a:lstStyle/>
          <a:p>
            <a:pPr eaLnBrk="1" hangingPunct="1"/>
            <a:r>
              <a:rPr lang="en-US" dirty="0" smtClean="0"/>
              <a:t>Vestibular testing is an important tool in the management of the patient with dizziness.</a:t>
            </a:r>
          </a:p>
          <a:p>
            <a:pPr eaLnBrk="1" hangingPunct="1"/>
            <a:r>
              <a:rPr lang="en-US" dirty="0" smtClean="0"/>
              <a:t>The bedside evaluation of the dizzy patient, with a careful history and a thorough </a:t>
            </a:r>
            <a:r>
              <a:rPr lang="en-US" dirty="0" err="1" smtClean="0"/>
              <a:t>neurotologic</a:t>
            </a:r>
            <a:r>
              <a:rPr lang="en-US" smtClean="0"/>
              <a:t> diagnosis, is a crucial for making an accurate clinical diagnosis.</a:t>
            </a:r>
          </a:p>
          <a:p>
            <a:pPr eaLnBrk="1" hangingPunct="1"/>
            <a:r>
              <a:rPr lang="en-US" smtClean="0"/>
              <a:t>We do not believe that vestibular testing is to be used as a stand alone diagnostic test battery for patients with dizziness.</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Background</a:t>
            </a:r>
          </a:p>
        </p:txBody>
      </p:sp>
      <p:sp>
        <p:nvSpPr>
          <p:cNvPr id="5123" name="Rectangle 3"/>
          <p:cNvSpPr>
            <a:spLocks noGrp="1" noChangeArrowheads="1"/>
          </p:cNvSpPr>
          <p:nvPr>
            <p:ph type="body" idx="1"/>
          </p:nvPr>
        </p:nvSpPr>
        <p:spPr/>
        <p:txBody>
          <a:bodyPr/>
          <a:lstStyle/>
          <a:p>
            <a:pPr eaLnBrk="1" hangingPunct="1"/>
            <a:r>
              <a:rPr lang="en-US" dirty="0" smtClean="0"/>
              <a:t>Although bedside and office examinations provide information about the status of the vestibular system, major limitations are the inability to quantify responses and to monitor the course of the illness or the results of medical and surgical management.</a:t>
            </a:r>
          </a:p>
          <a:p>
            <a:pPr eaLnBrk="1" hangingPunct="1"/>
            <a:r>
              <a:rPr lang="en-US" dirty="0" smtClean="0"/>
              <a:t>Current technologies available for assessing the vestibular system include ENG/VNG, rotational testing and </a:t>
            </a:r>
            <a:r>
              <a:rPr lang="en-US" dirty="0" err="1" smtClean="0"/>
              <a:t>posturography</a:t>
            </a:r>
            <a:r>
              <a:rPr lang="en-US" dirty="0" smtClean="0"/>
              <a:t>.</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Uses of Vestibular Lab.</a:t>
            </a:r>
          </a:p>
        </p:txBody>
      </p:sp>
      <p:sp>
        <p:nvSpPr>
          <p:cNvPr id="6147" name="Rectangle 3"/>
          <p:cNvSpPr>
            <a:spLocks noGrp="1" noChangeArrowheads="1"/>
          </p:cNvSpPr>
          <p:nvPr>
            <p:ph type="body" idx="1"/>
          </p:nvPr>
        </p:nvSpPr>
        <p:spPr/>
        <p:txBody>
          <a:bodyPr/>
          <a:lstStyle/>
          <a:p>
            <a:pPr eaLnBrk="1" hangingPunct="1"/>
            <a:r>
              <a:rPr lang="en-US" smtClean="0"/>
              <a:t>Aid in establishing diagnosis</a:t>
            </a:r>
          </a:p>
          <a:p>
            <a:pPr eaLnBrk="1" hangingPunct="1"/>
            <a:r>
              <a:rPr lang="en-US" smtClean="0"/>
              <a:t>Location, central versus peripheral.</a:t>
            </a:r>
          </a:p>
          <a:p>
            <a:pPr eaLnBrk="1" hangingPunct="1"/>
            <a:r>
              <a:rPr lang="en-US" smtClean="0"/>
              <a:t>Lateralization.</a:t>
            </a:r>
          </a:p>
          <a:p>
            <a:pPr eaLnBrk="1" hangingPunct="1"/>
            <a:r>
              <a:rPr lang="en-US" smtClean="0"/>
              <a:t>Documentation.</a:t>
            </a:r>
          </a:p>
          <a:p>
            <a:pPr eaLnBrk="1" hangingPunct="1"/>
            <a:r>
              <a:rPr lang="en-US" smtClean="0"/>
              <a:t>Assist in devising treatment plan.</a:t>
            </a:r>
          </a:p>
          <a:p>
            <a:pPr eaLnBrk="1" hangingPunct="1"/>
            <a:r>
              <a:rPr lang="en-US" smtClean="0"/>
              <a:t>Aid in long term management.</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 ENG or VNG</a:t>
            </a:r>
          </a:p>
        </p:txBody>
      </p:sp>
      <p:sp>
        <p:nvSpPr>
          <p:cNvPr id="7171" name="Rectangle 3"/>
          <p:cNvSpPr>
            <a:spLocks noGrp="1" noChangeArrowheads="1"/>
          </p:cNvSpPr>
          <p:nvPr>
            <p:ph type="body" idx="1"/>
          </p:nvPr>
        </p:nvSpPr>
        <p:spPr/>
        <p:txBody>
          <a:bodyPr/>
          <a:lstStyle/>
          <a:p>
            <a:pPr eaLnBrk="1" hangingPunct="1"/>
            <a:r>
              <a:rPr lang="en-US" sz="2400" dirty="0" smtClean="0"/>
              <a:t>ENG/VNG is the most common method of laboratory evaluation of the vestibular system.</a:t>
            </a:r>
          </a:p>
          <a:p>
            <a:pPr eaLnBrk="1" hangingPunct="1"/>
            <a:r>
              <a:rPr lang="en-US" sz="2400" dirty="0" smtClean="0"/>
              <a:t>The exam consists of a battery of tests.</a:t>
            </a:r>
          </a:p>
          <a:p>
            <a:pPr eaLnBrk="1" hangingPunct="1"/>
            <a:r>
              <a:rPr lang="en-US" sz="2400" dirty="0" smtClean="0"/>
              <a:t>ENG monitor eye movement .</a:t>
            </a:r>
          </a:p>
          <a:p>
            <a:pPr eaLnBrk="1" hangingPunct="1"/>
            <a:r>
              <a:rPr lang="en-US" sz="2400" dirty="0" smtClean="0"/>
              <a:t>The vestibular and ocular systems are connected through the VOR. </a:t>
            </a:r>
          </a:p>
          <a:p>
            <a:pPr eaLnBrk="1" hangingPunct="1"/>
            <a:r>
              <a:rPr lang="en-US" sz="2400" dirty="0" smtClean="0"/>
              <a:t>Thus, patients with peripheral and/or central balance disorders often exhibit abnormal eye movements that can be measured and recorded.</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Eye Movement Recording</a:t>
            </a:r>
          </a:p>
        </p:txBody>
      </p:sp>
      <p:sp>
        <p:nvSpPr>
          <p:cNvPr id="8195" name="Rectangle 3"/>
          <p:cNvSpPr>
            <a:spLocks noGrp="1" noChangeArrowheads="1"/>
          </p:cNvSpPr>
          <p:nvPr>
            <p:ph type="body" sz="half" idx="1"/>
          </p:nvPr>
        </p:nvSpPr>
        <p:spPr/>
        <p:txBody>
          <a:bodyPr>
            <a:normAutofit lnSpcReduction="10000"/>
          </a:bodyPr>
          <a:lstStyle/>
          <a:p>
            <a:pPr eaLnBrk="1" hangingPunct="1"/>
            <a:r>
              <a:rPr lang="en-US" sz="2400" dirty="0" smtClean="0"/>
              <a:t>In performing ENG/VNG, the patient eye movements are measured relative to head position, which can be achieved in a number of ways.</a:t>
            </a:r>
          </a:p>
          <a:p>
            <a:pPr eaLnBrk="1" hangingPunct="1"/>
            <a:r>
              <a:rPr lang="en-US" sz="2400" dirty="0" smtClean="0"/>
              <a:t>Measuring electric potentials, measuring magnetic potentials, using video cameras or using infrared technology and direct observation.</a:t>
            </a:r>
          </a:p>
        </p:txBody>
      </p:sp>
      <p:pic>
        <p:nvPicPr>
          <p:cNvPr id="8196" name="Picture 5" descr="ENG"/>
          <p:cNvPicPr>
            <a:picLocks noGrp="1" noChangeAspect="1" noChangeArrowheads="1"/>
          </p:cNvPicPr>
          <p:nvPr>
            <p:ph sz="quarter" idx="2"/>
          </p:nvPr>
        </p:nvPicPr>
        <p:blipFill>
          <a:blip r:embed="rId2"/>
          <a:srcRect/>
          <a:stretch>
            <a:fillRect/>
          </a:stretch>
        </p:blipFill>
        <p:spPr>
          <a:xfrm>
            <a:off x="6553200" y="1600200"/>
            <a:ext cx="2590800" cy="1638300"/>
          </a:xfrm>
          <a:noFill/>
        </p:spPr>
      </p:pic>
      <p:pic>
        <p:nvPicPr>
          <p:cNvPr id="8197" name="Picture 7" descr="VNG"/>
          <p:cNvPicPr>
            <a:picLocks noGrp="1" noChangeAspect="1" noChangeArrowheads="1"/>
          </p:cNvPicPr>
          <p:nvPr>
            <p:ph sz="quarter" idx="3"/>
          </p:nvPr>
        </p:nvPicPr>
        <p:blipFill>
          <a:blip r:embed="rId3"/>
          <a:srcRect/>
          <a:stretch>
            <a:fillRect/>
          </a:stretch>
        </p:blipFill>
        <p:spPr>
          <a:xfrm>
            <a:off x="6629400" y="3276600"/>
            <a:ext cx="2514600" cy="1663700"/>
          </a:xfrm>
          <a:noFill/>
        </p:spPr>
      </p:pic>
      <p:pic>
        <p:nvPicPr>
          <p:cNvPr id="8198" name="Picture 9" descr="835835Frenzel"/>
          <p:cNvPicPr>
            <a:picLocks noChangeAspect="1" noChangeArrowheads="1"/>
          </p:cNvPicPr>
          <p:nvPr/>
        </p:nvPicPr>
        <p:blipFill>
          <a:blip r:embed="rId4"/>
          <a:srcRect/>
          <a:stretch>
            <a:fillRect/>
          </a:stretch>
        </p:blipFill>
        <p:spPr bwMode="auto">
          <a:xfrm>
            <a:off x="6553200" y="4953000"/>
            <a:ext cx="25908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algn="ctr" eaLnBrk="1" hangingPunct="1"/>
            <a:r>
              <a:rPr lang="en-US" dirty="0" smtClean="0"/>
              <a:t>Causes of Sensorineural Hearing Loss</a:t>
            </a:r>
          </a:p>
        </p:txBody>
      </p:sp>
      <p:sp>
        <p:nvSpPr>
          <p:cNvPr id="12291" name="Rectangle 3"/>
          <p:cNvSpPr>
            <a:spLocks noGrp="1" noChangeArrowheads="1"/>
          </p:cNvSpPr>
          <p:nvPr>
            <p:ph idx="1"/>
          </p:nvPr>
        </p:nvSpPr>
        <p:spPr/>
        <p:txBody>
          <a:bodyPr>
            <a:normAutofit/>
          </a:bodyPr>
          <a:lstStyle/>
          <a:p>
            <a:pPr eaLnBrk="1" hangingPunct="1"/>
            <a:r>
              <a:rPr lang="en-US" sz="2700" dirty="0" smtClean="0"/>
              <a:t>Congenital.</a:t>
            </a:r>
          </a:p>
          <a:p>
            <a:pPr eaLnBrk="1" hangingPunct="1"/>
            <a:r>
              <a:rPr lang="en-US" sz="2700" b="1" dirty="0" smtClean="0"/>
              <a:t>Acquired:</a:t>
            </a:r>
          </a:p>
          <a:p>
            <a:pPr eaLnBrk="1" hangingPunct="1"/>
            <a:r>
              <a:rPr lang="en-US" sz="2700" dirty="0" smtClean="0"/>
              <a:t>1- Inflammatory </a:t>
            </a:r>
          </a:p>
          <a:p>
            <a:pPr lvl="1" eaLnBrk="1" hangingPunct="1"/>
            <a:r>
              <a:rPr lang="en-US" sz="2200" dirty="0" smtClean="0"/>
              <a:t>Suppurative labyrinthitis </a:t>
            </a:r>
          </a:p>
          <a:p>
            <a:pPr lvl="1" eaLnBrk="1" hangingPunct="1"/>
            <a:r>
              <a:rPr lang="en-US" sz="2200" dirty="0" smtClean="0"/>
              <a:t>Meningitis </a:t>
            </a:r>
          </a:p>
          <a:p>
            <a:pPr lvl="1" eaLnBrk="1" hangingPunct="1"/>
            <a:r>
              <a:rPr lang="en-US" sz="2200" dirty="0" smtClean="0"/>
              <a:t>Mumps </a:t>
            </a:r>
          </a:p>
          <a:p>
            <a:pPr lvl="1" eaLnBrk="1" hangingPunct="1"/>
            <a:r>
              <a:rPr lang="en-US" sz="2200" dirty="0" smtClean="0"/>
              <a:t>Measles </a:t>
            </a:r>
          </a:p>
          <a:p>
            <a:pPr lvl="1" eaLnBrk="1" hangingPunct="1"/>
            <a:r>
              <a:rPr lang="en-US" sz="2200" dirty="0" smtClean="0"/>
              <a:t>Viral </a:t>
            </a:r>
          </a:p>
          <a:p>
            <a:pPr lvl="1" eaLnBrk="1" hangingPunct="1"/>
            <a:r>
              <a:rPr lang="en-US" sz="2200" dirty="0" smtClean="0"/>
              <a:t>Syphilis </a:t>
            </a:r>
          </a:p>
          <a:p>
            <a:pPr eaLnBrk="1" hangingPunct="1"/>
            <a:endParaRPr lang="en-US" sz="2700" dirty="0"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err="1" smtClean="0"/>
              <a:t>Nystagmus</a:t>
            </a:r>
            <a:endParaRPr lang="en-US" dirty="0" smtClean="0"/>
          </a:p>
        </p:txBody>
      </p:sp>
      <p:pic>
        <p:nvPicPr>
          <p:cNvPr id="11267" name="Picture 4" descr="New_1"/>
          <p:cNvPicPr>
            <a:picLocks noGrp="1" noChangeAspect="1" noChangeArrowheads="1"/>
          </p:cNvPicPr>
          <p:nvPr>
            <p:ph idx="1"/>
          </p:nvPr>
        </p:nvPicPr>
        <p:blipFill>
          <a:blip r:embed="rId2"/>
          <a:srcRect/>
          <a:stretch>
            <a:fillRect/>
          </a:stretch>
        </p:blipFill>
        <p:spPr>
          <a:xfrm>
            <a:off x="533400" y="1524000"/>
            <a:ext cx="8610600" cy="5334000"/>
          </a:xfrm>
          <a:noFill/>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pPr algn="r" rtl="1"/>
            <a:endParaRPr lang="en-US" dirty="0" smtClean="0"/>
          </a:p>
          <a:p>
            <a:endParaRPr lang="en-US" dirty="0"/>
          </a:p>
        </p:txBody>
      </p:sp>
      <p:sp>
        <p:nvSpPr>
          <p:cNvPr id="4" name="Content Placeholder 3"/>
          <p:cNvSpPr>
            <a:spLocks noGrp="1"/>
          </p:cNvSpPr>
          <p:nvPr>
            <p:ph sz="half" idx="2"/>
          </p:nvPr>
        </p:nvSpPr>
        <p:spPr/>
        <p:txBody>
          <a:bodyPr/>
          <a:lstStyle/>
          <a:p>
            <a:endParaRPr lang="en-US"/>
          </a:p>
        </p:txBody>
      </p:sp>
      <p:pic>
        <p:nvPicPr>
          <p:cNvPr id="5" name="Picture 4" descr="Optokinetic nystagmus.gif">
            <a:hlinkClick r:id="rId2"/>
          </p:cNvPr>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effectLst>
            <a:outerShdw dist="107763" dir="2700000" algn="ctr" rotWithShape="0">
              <a:schemeClr val="bg2"/>
            </a:outerShdw>
          </a:effectLst>
        </p:spPr>
        <p:txBody>
          <a:bodyPr lIns="90488" tIns="44450" rIns="90488" bIns="44450"/>
          <a:lstStyle/>
          <a:p>
            <a:pPr eaLnBrk="1" hangingPunct="1">
              <a:defRPr/>
            </a:pPr>
            <a:endParaRPr lang="ar-SA" smtClean="0"/>
          </a:p>
        </p:txBody>
      </p:sp>
      <p:pic>
        <p:nvPicPr>
          <p:cNvPr id="12291" name="Picture 13" descr="Ajnyeye"/>
          <p:cNvPicPr>
            <a:picLocks noGrp="1" noChangeAspect="1" noChangeArrowheads="1" noCrop="1"/>
          </p:cNvPicPr>
          <p:nvPr>
            <p:ph sz="half" idx="1"/>
          </p:nvPr>
        </p:nvPicPr>
        <p:blipFill>
          <a:blip r:embed="rId2">
            <a:lum contrast="6000"/>
          </a:blip>
          <a:srcRect/>
          <a:stretch>
            <a:fillRect/>
          </a:stretch>
        </p:blipFill>
        <p:spPr>
          <a:xfrm>
            <a:off x="2667000" y="3713163"/>
            <a:ext cx="304800" cy="304800"/>
          </a:xfrm>
          <a:noFill/>
        </p:spPr>
      </p:pic>
      <p:pic>
        <p:nvPicPr>
          <p:cNvPr id="12292" name="Picture 15" descr="Ajnyeye"/>
          <p:cNvPicPr>
            <a:picLocks noGrp="1" noChangeAspect="1" noChangeArrowheads="1" noCrop="1"/>
          </p:cNvPicPr>
          <p:nvPr>
            <p:ph sz="quarter" idx="2"/>
          </p:nvPr>
        </p:nvPicPr>
        <p:blipFill>
          <a:blip r:embed="rId2"/>
          <a:srcRect/>
          <a:stretch>
            <a:fillRect/>
          </a:stretch>
        </p:blipFill>
        <p:spPr>
          <a:xfrm>
            <a:off x="6629400" y="2541588"/>
            <a:ext cx="304800" cy="304800"/>
          </a:xfrm>
          <a:noFill/>
        </p:spPr>
      </p:pic>
      <p:pic>
        <p:nvPicPr>
          <p:cNvPr id="12293" name="Picture 3"/>
          <p:cNvPicPr>
            <a:picLocks noChangeArrowheads="1"/>
          </p:cNvPicPr>
          <p:nvPr/>
        </p:nvPicPr>
        <p:blipFill>
          <a:blip r:embed="rId3"/>
          <a:srcRect/>
          <a:stretch>
            <a:fillRect/>
          </a:stretch>
        </p:blipFill>
        <p:spPr bwMode="auto">
          <a:xfrm>
            <a:off x="47625" y="2514600"/>
            <a:ext cx="9063038" cy="3646488"/>
          </a:xfrm>
          <a:prstGeom prst="rect">
            <a:avLst/>
          </a:prstGeom>
          <a:noFill/>
          <a:ln w="12700">
            <a:noFill/>
            <a:miter lim="800000"/>
            <a:headEnd/>
            <a:tailEnd/>
          </a:ln>
        </p:spPr>
      </p:pic>
      <p:sp>
        <p:nvSpPr>
          <p:cNvPr id="12294" name="Line 4"/>
          <p:cNvSpPr>
            <a:spLocks noChangeShapeType="1"/>
          </p:cNvSpPr>
          <p:nvPr/>
        </p:nvSpPr>
        <p:spPr bwMode="auto">
          <a:xfrm>
            <a:off x="4654550" y="3473450"/>
            <a:ext cx="0" cy="2759075"/>
          </a:xfrm>
          <a:prstGeom prst="line">
            <a:avLst/>
          </a:prstGeom>
          <a:noFill/>
          <a:ln w="127000">
            <a:solidFill>
              <a:schemeClr val="bg1"/>
            </a:solidFill>
            <a:round/>
            <a:headEnd/>
            <a:tailEnd/>
          </a:ln>
        </p:spPr>
        <p:txBody>
          <a:bodyPr/>
          <a:lstStyle/>
          <a:p>
            <a:endParaRPr lang="en-US"/>
          </a:p>
        </p:txBody>
      </p:sp>
      <p:sp>
        <p:nvSpPr>
          <p:cNvPr id="20485" name="Rectangle 5"/>
          <p:cNvSpPr>
            <a:spLocks noChangeArrowheads="1"/>
          </p:cNvSpPr>
          <p:nvPr/>
        </p:nvSpPr>
        <p:spPr bwMode="auto">
          <a:xfrm>
            <a:off x="887413" y="1752600"/>
            <a:ext cx="2478087" cy="576263"/>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sz="3200">
                <a:effectLst>
                  <a:outerShdw blurRad="38100" dist="38100" dir="2700000" algn="tl">
                    <a:srgbClr val="FFFFFF"/>
                  </a:outerShdw>
                </a:effectLst>
                <a:latin typeface="Arial" pitchFamily="34" charset="0"/>
                <a:cs typeface="Arial" pitchFamily="34" charset="0"/>
              </a:rPr>
              <a:t>Left Beating</a:t>
            </a:r>
          </a:p>
        </p:txBody>
      </p:sp>
      <p:sp>
        <p:nvSpPr>
          <p:cNvPr id="20486" name="Rectangle 6"/>
          <p:cNvSpPr>
            <a:spLocks noChangeArrowheads="1"/>
          </p:cNvSpPr>
          <p:nvPr/>
        </p:nvSpPr>
        <p:spPr bwMode="auto">
          <a:xfrm>
            <a:off x="5440363" y="1752600"/>
            <a:ext cx="2827337" cy="576263"/>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sz="3200">
                <a:effectLst>
                  <a:outerShdw blurRad="38100" dist="38100" dir="2700000" algn="tl">
                    <a:srgbClr val="FFFFFF"/>
                  </a:outerShdw>
                </a:effectLst>
                <a:latin typeface="Arial" pitchFamily="34" charset="0"/>
                <a:cs typeface="Arial" pitchFamily="34" charset="0"/>
              </a:rPr>
              <a:t>Right Beating</a:t>
            </a:r>
          </a:p>
        </p:txBody>
      </p:sp>
      <p:sp>
        <p:nvSpPr>
          <p:cNvPr id="20487" name="Rectangle 7"/>
          <p:cNvSpPr>
            <a:spLocks noChangeArrowheads="1"/>
          </p:cNvSpPr>
          <p:nvPr/>
        </p:nvSpPr>
        <p:spPr bwMode="auto">
          <a:xfrm>
            <a:off x="2324100" y="3503613"/>
            <a:ext cx="1295400"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sz="2400" b="1" i="1">
                <a:solidFill>
                  <a:schemeClr val="hlink"/>
                </a:solidFill>
                <a:effectLst>
                  <a:outerShdw blurRad="38100" dist="38100" dir="2700000" algn="tl">
                    <a:srgbClr val="000000"/>
                  </a:outerShdw>
                </a:effectLst>
                <a:latin typeface="Arial" pitchFamily="34" charset="0"/>
                <a:cs typeface="Arial" pitchFamily="34" charset="0"/>
              </a:rPr>
              <a:t>Slow</a:t>
            </a:r>
          </a:p>
        </p:txBody>
      </p:sp>
      <p:sp>
        <p:nvSpPr>
          <p:cNvPr id="12298" name="Line 8"/>
          <p:cNvSpPr>
            <a:spLocks noChangeShapeType="1"/>
          </p:cNvSpPr>
          <p:nvPr/>
        </p:nvSpPr>
        <p:spPr bwMode="auto">
          <a:xfrm>
            <a:off x="2703513" y="3930650"/>
            <a:ext cx="107950" cy="885825"/>
          </a:xfrm>
          <a:prstGeom prst="line">
            <a:avLst/>
          </a:prstGeom>
          <a:noFill/>
          <a:ln w="76200">
            <a:solidFill>
              <a:schemeClr val="hlink"/>
            </a:solidFill>
            <a:round/>
            <a:headEnd/>
            <a:tailEnd type="triangle" w="med" len="med"/>
          </a:ln>
        </p:spPr>
        <p:txBody>
          <a:bodyPr/>
          <a:lstStyle/>
          <a:p>
            <a:endParaRPr lang="en-US"/>
          </a:p>
        </p:txBody>
      </p:sp>
      <p:sp>
        <p:nvSpPr>
          <p:cNvPr id="20489" name="Rectangle 9"/>
          <p:cNvSpPr>
            <a:spLocks noChangeArrowheads="1"/>
          </p:cNvSpPr>
          <p:nvPr/>
        </p:nvSpPr>
        <p:spPr bwMode="auto">
          <a:xfrm>
            <a:off x="3571875" y="3525838"/>
            <a:ext cx="889000" cy="515937"/>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sz="2800" b="1" i="1">
                <a:solidFill>
                  <a:schemeClr val="hlink"/>
                </a:solidFill>
                <a:effectLst>
                  <a:outerShdw blurRad="38100" dist="38100" dir="2700000" algn="tl">
                    <a:srgbClr val="000000"/>
                  </a:outerShdw>
                </a:effectLst>
                <a:latin typeface="Arial" pitchFamily="34" charset="0"/>
                <a:cs typeface="Arial" pitchFamily="34" charset="0"/>
              </a:rPr>
              <a:t>Fast</a:t>
            </a:r>
          </a:p>
        </p:txBody>
      </p:sp>
      <p:sp>
        <p:nvSpPr>
          <p:cNvPr id="12300" name="Line 10"/>
          <p:cNvSpPr>
            <a:spLocks noChangeShapeType="1"/>
          </p:cNvSpPr>
          <p:nvPr/>
        </p:nvSpPr>
        <p:spPr bwMode="auto">
          <a:xfrm flipH="1">
            <a:off x="3217863" y="4845050"/>
            <a:ext cx="52387" cy="76200"/>
          </a:xfrm>
          <a:prstGeom prst="line">
            <a:avLst/>
          </a:prstGeom>
          <a:noFill/>
          <a:ln w="12700">
            <a:solidFill>
              <a:schemeClr val="tx1"/>
            </a:solidFill>
            <a:round/>
            <a:headEnd/>
            <a:tailEnd/>
          </a:ln>
        </p:spPr>
        <p:txBody>
          <a:bodyPr/>
          <a:lstStyle/>
          <a:p>
            <a:endParaRPr lang="en-US"/>
          </a:p>
        </p:txBody>
      </p:sp>
      <p:sp>
        <p:nvSpPr>
          <p:cNvPr id="12301" name="Line 11"/>
          <p:cNvSpPr>
            <a:spLocks noChangeShapeType="1"/>
          </p:cNvSpPr>
          <p:nvPr/>
        </p:nvSpPr>
        <p:spPr bwMode="auto">
          <a:xfrm flipH="1">
            <a:off x="3232150" y="4784725"/>
            <a:ext cx="92075" cy="152400"/>
          </a:xfrm>
          <a:prstGeom prst="line">
            <a:avLst/>
          </a:prstGeom>
          <a:noFill/>
          <a:ln w="12700">
            <a:solidFill>
              <a:schemeClr val="tx1"/>
            </a:solidFill>
            <a:round/>
            <a:headEnd/>
            <a:tailEnd/>
          </a:ln>
        </p:spPr>
        <p:txBody>
          <a:bodyPr/>
          <a:lstStyle/>
          <a:p>
            <a:endParaRPr lang="en-US"/>
          </a:p>
        </p:txBody>
      </p:sp>
      <p:sp>
        <p:nvSpPr>
          <p:cNvPr id="12302" name="Line 12"/>
          <p:cNvSpPr>
            <a:spLocks noChangeShapeType="1"/>
          </p:cNvSpPr>
          <p:nvPr/>
        </p:nvSpPr>
        <p:spPr bwMode="auto">
          <a:xfrm flipH="1">
            <a:off x="3189288" y="3962400"/>
            <a:ext cx="609600" cy="1006475"/>
          </a:xfrm>
          <a:prstGeom prst="line">
            <a:avLst/>
          </a:prstGeom>
          <a:noFill/>
          <a:ln w="76200">
            <a:solidFill>
              <a:schemeClr val="hlink"/>
            </a:solidFill>
            <a:round/>
            <a:headEnd/>
            <a:tailEnd type="triangle" w="med" len="med"/>
          </a:ln>
        </p:spPr>
        <p:txBody>
          <a:bodyPr/>
          <a:lstStyle/>
          <a:p>
            <a:endParaRPr lang="en-US"/>
          </a:p>
        </p:txBody>
      </p:sp>
      <p:pic>
        <p:nvPicPr>
          <p:cNvPr id="12303" name="Picture 17" descr="Ajnyeye"/>
          <p:cNvPicPr>
            <a:picLocks noGrp="1" noChangeAspect="1" noChangeArrowheads="1" noCrop="1"/>
          </p:cNvPicPr>
          <p:nvPr>
            <p:ph sz="quarter" idx="3"/>
          </p:nvPr>
        </p:nvPicPr>
        <p:blipFill>
          <a:blip r:embed="rId2"/>
          <a:srcRect/>
          <a:stretch>
            <a:fillRect/>
          </a:stretch>
        </p:blipFill>
        <p:spPr>
          <a:xfrm>
            <a:off x="4114800" y="1524000"/>
            <a:ext cx="1066800" cy="1066800"/>
          </a:xfrm>
          <a:noFill/>
        </p:spPr>
      </p:pic>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t>VNG Test Battery</a:t>
            </a:r>
          </a:p>
        </p:txBody>
      </p:sp>
      <p:sp>
        <p:nvSpPr>
          <p:cNvPr id="13315" name="Rectangle 3"/>
          <p:cNvSpPr>
            <a:spLocks noGrp="1" noChangeArrowheads="1"/>
          </p:cNvSpPr>
          <p:nvPr>
            <p:ph type="body" sz="half" idx="1"/>
          </p:nvPr>
        </p:nvSpPr>
        <p:spPr/>
        <p:txBody>
          <a:bodyPr/>
          <a:lstStyle/>
          <a:p>
            <a:pPr eaLnBrk="1" hangingPunct="1"/>
            <a:r>
              <a:rPr lang="en-US" sz="2400" smtClean="0"/>
              <a:t>Calibration</a:t>
            </a:r>
          </a:p>
          <a:p>
            <a:pPr eaLnBrk="1" hangingPunct="1"/>
            <a:r>
              <a:rPr lang="en-US" sz="2400" smtClean="0"/>
              <a:t>Gaze</a:t>
            </a:r>
          </a:p>
          <a:p>
            <a:pPr eaLnBrk="1" hangingPunct="1"/>
            <a:r>
              <a:rPr lang="en-US" sz="2400" smtClean="0"/>
              <a:t>Saccade</a:t>
            </a:r>
          </a:p>
          <a:p>
            <a:pPr eaLnBrk="1" hangingPunct="1"/>
            <a:r>
              <a:rPr lang="en-US" sz="2400" smtClean="0"/>
              <a:t>Pursuit</a:t>
            </a:r>
          </a:p>
          <a:p>
            <a:pPr eaLnBrk="1" hangingPunct="1"/>
            <a:r>
              <a:rPr lang="en-US" sz="2400" smtClean="0"/>
              <a:t>Optokinetic</a:t>
            </a:r>
          </a:p>
          <a:p>
            <a:pPr eaLnBrk="1" hangingPunct="1"/>
            <a:r>
              <a:rPr lang="en-US" sz="2400" smtClean="0"/>
              <a:t>Positional</a:t>
            </a:r>
          </a:p>
          <a:p>
            <a:pPr eaLnBrk="1" hangingPunct="1"/>
            <a:r>
              <a:rPr lang="en-US" sz="2400" smtClean="0"/>
              <a:t>Hallpike</a:t>
            </a:r>
          </a:p>
          <a:p>
            <a:pPr eaLnBrk="1" hangingPunct="1"/>
            <a:r>
              <a:rPr lang="en-US" sz="2400" smtClean="0"/>
              <a:t>Caloric</a:t>
            </a:r>
          </a:p>
          <a:p>
            <a:pPr eaLnBrk="1" hangingPunct="1">
              <a:buFont typeface="Wingdings" pitchFamily="2" charset="2"/>
              <a:buNone/>
            </a:pPr>
            <a:r>
              <a:rPr lang="en-US" sz="2400" smtClean="0"/>
              <a:t>	</a:t>
            </a:r>
          </a:p>
        </p:txBody>
      </p:sp>
      <p:pic>
        <p:nvPicPr>
          <p:cNvPr id="13316" name="Picture 9" descr="IMG_5695"/>
          <p:cNvPicPr>
            <a:picLocks noGrp="1" noChangeAspect="1" noChangeArrowheads="1"/>
          </p:cNvPicPr>
          <p:nvPr>
            <p:ph sz="half" idx="2"/>
          </p:nvPr>
        </p:nvPicPr>
        <p:blipFill>
          <a:blip r:embed="rId2"/>
          <a:srcRect/>
          <a:stretch>
            <a:fillRect/>
          </a:stretch>
        </p:blipFill>
        <p:spPr>
          <a:xfrm>
            <a:off x="3276600" y="1524000"/>
            <a:ext cx="5867400" cy="5334000"/>
          </a:xfrm>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Gaze Test</a:t>
            </a:r>
          </a:p>
        </p:txBody>
      </p:sp>
      <p:sp>
        <p:nvSpPr>
          <p:cNvPr id="14339" name="Rectangle 6"/>
          <p:cNvSpPr>
            <a:spLocks noGrp="1" noChangeArrowheads="1"/>
          </p:cNvSpPr>
          <p:nvPr>
            <p:ph sz="quarter" idx="1"/>
          </p:nvPr>
        </p:nvSpPr>
        <p:spPr/>
        <p:txBody>
          <a:bodyPr>
            <a:normAutofit fontScale="70000" lnSpcReduction="20000"/>
          </a:bodyPr>
          <a:lstStyle/>
          <a:p>
            <a:pPr eaLnBrk="1" hangingPunct="1"/>
            <a:r>
              <a:rPr lang="en-US" sz="2400" smtClean="0"/>
              <a:t>The function of the gaze system is to maintain visual fixation of an object on the fovea of the eye.</a:t>
            </a:r>
          </a:p>
          <a:p>
            <a:pPr eaLnBrk="1" hangingPunct="1"/>
            <a:r>
              <a:rPr lang="en-US" sz="2400" smtClean="0"/>
              <a:t>To identify the presence of spontanoues eye movement.</a:t>
            </a:r>
          </a:p>
          <a:p>
            <a:pPr eaLnBrk="1" hangingPunct="1"/>
            <a:r>
              <a:rPr lang="en-US" sz="2400" smtClean="0"/>
              <a:t>Normal gaze, patient able to maintain position with eyes opened and closed.</a:t>
            </a:r>
          </a:p>
        </p:txBody>
      </p:sp>
      <p:pic>
        <p:nvPicPr>
          <p:cNvPr id="14340" name="Picture 7"/>
          <p:cNvPicPr>
            <a:picLocks noGrp="1" noChangeArrowheads="1"/>
          </p:cNvPicPr>
          <p:nvPr>
            <p:ph sz="quarter" idx="2"/>
          </p:nvPr>
        </p:nvPicPr>
        <p:blipFill>
          <a:blip r:embed="rId3"/>
          <a:srcRect/>
          <a:stretch>
            <a:fillRect/>
          </a:stretch>
        </p:blipFill>
        <p:spPr>
          <a:xfrm>
            <a:off x="4953000" y="4038600"/>
            <a:ext cx="4191000" cy="2819400"/>
          </a:xfrm>
          <a:noFill/>
        </p:spPr>
      </p:pic>
      <p:pic>
        <p:nvPicPr>
          <p:cNvPr id="70679" name="V1.MPG">
            <a:hlinkClick r:id="" action="ppaction://media"/>
          </p:cNvPr>
          <p:cNvPicPr>
            <a:picLocks noGrp="1" noRot="1" noChangeAspect="1" noChangeArrowheads="1"/>
          </p:cNvPicPr>
          <p:nvPr>
            <p:ph sz="half" idx="3"/>
            <a:videoFile r:link="rId1"/>
          </p:nvPr>
        </p:nvPicPr>
        <p:blipFill>
          <a:blip r:embed="rId4"/>
          <a:srcRect/>
          <a:stretch>
            <a:fillRect/>
          </a:stretch>
        </p:blipFill>
        <p:spPr>
          <a:xfrm>
            <a:off x="4800600" y="1447800"/>
            <a:ext cx="4343400" cy="2514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201" fill="hold"/>
                                        <p:tgtEl>
                                          <p:spTgt spid="7067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0679"/>
                </p:tgtEl>
              </p:cMediaNode>
            </p:video>
            <p:seq concurrent="1" nextAc="seek">
              <p:cTn id="8" restart="whenNotActive" fill="hold" evtFilter="cancelBubble" nodeType="interactiveSeq">
                <p:stCondLst>
                  <p:cond evt="onClick" delay="0">
                    <p:tgtEl>
                      <p:spTgt spid="7067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0679"/>
                                        </p:tgtEl>
                                      </p:cBhvr>
                                    </p:cmd>
                                  </p:childTnLst>
                                </p:cTn>
                              </p:par>
                            </p:childTnLst>
                          </p:cTn>
                        </p:par>
                      </p:childTnLst>
                    </p:cTn>
                  </p:par>
                </p:childTnLst>
              </p:cTn>
              <p:nextCondLst>
                <p:cond evt="onClick" delay="0">
                  <p:tgtEl>
                    <p:spTgt spid="70679"/>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3800" smtClean="0"/>
              <a:t>Gaze results with peripheral &amp;central lesions</a:t>
            </a:r>
          </a:p>
        </p:txBody>
      </p:sp>
      <p:sp>
        <p:nvSpPr>
          <p:cNvPr id="15363" name="Rectangle 3"/>
          <p:cNvSpPr>
            <a:spLocks noGrp="1" noChangeArrowheads="1"/>
          </p:cNvSpPr>
          <p:nvPr>
            <p:ph type="body" sz="half" idx="1"/>
          </p:nvPr>
        </p:nvSpPr>
        <p:spPr/>
        <p:txBody>
          <a:bodyPr/>
          <a:lstStyle/>
          <a:p>
            <a:pPr eaLnBrk="1" hangingPunct="1"/>
            <a:r>
              <a:rPr lang="en-US" sz="2400" smtClean="0"/>
              <a:t>Horizontal.</a:t>
            </a:r>
          </a:p>
          <a:p>
            <a:pPr eaLnBrk="1" hangingPunct="1"/>
            <a:r>
              <a:rPr lang="en-US" sz="2400" smtClean="0"/>
              <a:t>Directional fixed.</a:t>
            </a:r>
          </a:p>
          <a:p>
            <a:pPr eaLnBrk="1" hangingPunct="1"/>
            <a:r>
              <a:rPr lang="en-US" sz="2400" smtClean="0"/>
              <a:t>Suppressed with visual fixation.</a:t>
            </a:r>
          </a:p>
        </p:txBody>
      </p:sp>
      <p:sp>
        <p:nvSpPr>
          <p:cNvPr id="15364" name="Rectangle 6"/>
          <p:cNvSpPr>
            <a:spLocks noGrp="1" noChangeArrowheads="1"/>
          </p:cNvSpPr>
          <p:nvPr>
            <p:ph type="body" sz="half" idx="2"/>
          </p:nvPr>
        </p:nvSpPr>
        <p:spPr/>
        <p:txBody>
          <a:bodyPr/>
          <a:lstStyle/>
          <a:p>
            <a:pPr eaLnBrk="1" hangingPunct="1"/>
            <a:r>
              <a:rPr lang="en-US" sz="2400" smtClean="0"/>
              <a:t>Horizontal, vertical or rotatory.</a:t>
            </a:r>
          </a:p>
          <a:p>
            <a:pPr eaLnBrk="1" hangingPunct="1"/>
            <a:r>
              <a:rPr lang="en-US" sz="2400" smtClean="0"/>
              <a:t>Directional changing.</a:t>
            </a:r>
          </a:p>
          <a:p>
            <a:pPr eaLnBrk="1" hangingPunct="1"/>
            <a:r>
              <a:rPr lang="en-US" sz="2400" smtClean="0"/>
              <a:t>Enhanced with visual fixation.</a:t>
            </a:r>
          </a:p>
        </p:txBody>
      </p:sp>
      <p:pic>
        <p:nvPicPr>
          <p:cNvPr id="15365" name="Picture 4"/>
          <p:cNvPicPr>
            <a:picLocks noGrp="1" noChangeArrowheads="1"/>
          </p:cNvPicPr>
          <p:nvPr>
            <p:ph sz="half" idx="4294967295"/>
          </p:nvPr>
        </p:nvPicPr>
        <p:blipFill>
          <a:blip r:embed="rId2"/>
          <a:srcRect/>
          <a:stretch>
            <a:fillRect/>
          </a:stretch>
        </p:blipFill>
        <p:spPr>
          <a:xfrm>
            <a:off x="609600" y="3810000"/>
            <a:ext cx="4191000" cy="2287588"/>
          </a:xfrm>
          <a:noFill/>
        </p:spPr>
      </p:pic>
      <p:pic>
        <p:nvPicPr>
          <p:cNvPr id="15366" name="Picture 7"/>
          <p:cNvPicPr>
            <a:picLocks noChangeArrowheads="1"/>
          </p:cNvPicPr>
          <p:nvPr/>
        </p:nvPicPr>
        <p:blipFill>
          <a:blip r:embed="rId3"/>
          <a:srcRect/>
          <a:stretch>
            <a:fillRect/>
          </a:stretch>
        </p:blipFill>
        <p:spPr bwMode="auto">
          <a:xfrm>
            <a:off x="4800600" y="3810000"/>
            <a:ext cx="4343400" cy="23622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Saccade (refixation ) Test.</a:t>
            </a:r>
          </a:p>
        </p:txBody>
      </p:sp>
      <p:sp>
        <p:nvSpPr>
          <p:cNvPr id="16387" name="Rectangle 3"/>
          <p:cNvSpPr>
            <a:spLocks noGrp="1" noChangeArrowheads="1"/>
          </p:cNvSpPr>
          <p:nvPr>
            <p:ph type="body" idx="1"/>
          </p:nvPr>
        </p:nvSpPr>
        <p:spPr/>
        <p:txBody>
          <a:bodyPr/>
          <a:lstStyle/>
          <a:p>
            <a:pPr eaLnBrk="1" hangingPunct="1"/>
            <a:r>
              <a:rPr lang="en-US" smtClean="0"/>
              <a:t>The function of saccadic eye movement system is to redirect the eye from one target to another in the shortest possible time.</a:t>
            </a:r>
          </a:p>
          <a:p>
            <a:pPr eaLnBrk="1" hangingPunct="1"/>
            <a:r>
              <a:rPr lang="en-US" smtClean="0"/>
              <a:t>Inaccurate eye movement, where the eye either undershot or overshot the target is abnormal and seen frequently in patients with cerebellar dysfunction.</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p:txBody>
          <a:bodyPr/>
          <a:lstStyle/>
          <a:p>
            <a:pPr eaLnBrk="1" hangingPunct="1"/>
            <a:r>
              <a:rPr lang="en-US" smtClean="0"/>
              <a:t>Saccade Test</a:t>
            </a:r>
          </a:p>
        </p:txBody>
      </p:sp>
      <p:pic>
        <p:nvPicPr>
          <p:cNvPr id="107525" name="T3.MPG">
            <a:hlinkClick r:id="" action="ppaction://media"/>
          </p:cNvPr>
          <p:cNvPicPr>
            <a:picLocks noGrp="1" noRot="1" noChangeAspect="1" noChangeArrowheads="1"/>
          </p:cNvPicPr>
          <p:nvPr>
            <p:ph sz="half" idx="1"/>
            <a:videoFile r:link="rId1"/>
          </p:nvPr>
        </p:nvPicPr>
        <p:blipFill>
          <a:blip r:embed="rId3"/>
          <a:srcRect/>
          <a:stretch>
            <a:fillRect/>
          </a:stretch>
        </p:blipFill>
        <p:spPr>
          <a:xfrm>
            <a:off x="609600" y="1524000"/>
            <a:ext cx="4267200" cy="5334000"/>
          </a:xfrm>
        </p:spPr>
      </p:pic>
      <p:pic>
        <p:nvPicPr>
          <p:cNvPr id="17412" name="Picture 8" descr="'"/>
          <p:cNvPicPr>
            <a:picLocks noGrp="1" noChangeAspect="1" noChangeArrowheads="1"/>
          </p:cNvPicPr>
          <p:nvPr>
            <p:ph sz="half" idx="2"/>
          </p:nvPr>
        </p:nvPicPr>
        <p:blipFill>
          <a:blip r:embed="rId4"/>
          <a:srcRect/>
          <a:stretch>
            <a:fillRect/>
          </a:stretch>
        </p:blipFill>
        <p:spPr>
          <a:xfrm>
            <a:off x="4876800" y="1524000"/>
            <a:ext cx="4267200" cy="53340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825" fill="hold"/>
                                        <p:tgtEl>
                                          <p:spTgt spid="10752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7525"/>
                </p:tgtEl>
              </p:cMediaNode>
            </p:video>
            <p:seq concurrent="1" nextAc="seek">
              <p:cTn id="8" restart="whenNotActive" fill="hold" evtFilter="cancelBubble" nodeType="interactiveSeq">
                <p:stCondLst>
                  <p:cond evt="onClick" delay="0">
                    <p:tgtEl>
                      <p:spTgt spid="10752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7525"/>
                                        </p:tgtEl>
                                      </p:cBhvr>
                                    </p:cmd>
                                  </p:childTnLst>
                                </p:cTn>
                              </p:par>
                            </p:childTnLst>
                          </p:cTn>
                        </p:par>
                      </p:childTnLst>
                    </p:cTn>
                  </p:par>
                </p:childTnLst>
              </p:cTn>
              <p:nextCondLst>
                <p:cond evt="onClick" delay="0">
                  <p:tgtEl>
                    <p:spTgt spid="107525"/>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Results:</a:t>
            </a:r>
          </a:p>
        </p:txBody>
      </p:sp>
      <p:sp>
        <p:nvSpPr>
          <p:cNvPr id="18435" name="Rectangle 3"/>
          <p:cNvSpPr>
            <a:spLocks noGrp="1" noChangeArrowheads="1"/>
          </p:cNvSpPr>
          <p:nvPr>
            <p:ph type="body" sz="half" idx="1"/>
          </p:nvPr>
        </p:nvSpPr>
        <p:spPr/>
        <p:txBody>
          <a:bodyPr/>
          <a:lstStyle/>
          <a:p>
            <a:pPr eaLnBrk="1" hangingPunct="1"/>
            <a:r>
              <a:rPr lang="en-US" sz="2400" smtClean="0"/>
              <a:t>Normal saccadic eye movement test should produce rapid and accurate eye movement.</a:t>
            </a:r>
          </a:p>
          <a:p>
            <a:pPr eaLnBrk="1" hangingPunct="1"/>
            <a:r>
              <a:rPr lang="en-US" sz="2400" smtClean="0"/>
              <a:t>Inaccurate eye movement, where the eyes overshot or undershot the target .</a:t>
            </a:r>
          </a:p>
        </p:txBody>
      </p:sp>
      <p:pic>
        <p:nvPicPr>
          <p:cNvPr id="18436" name="Picture 4"/>
          <p:cNvPicPr>
            <a:picLocks noGrp="1" noChangeArrowheads="1"/>
          </p:cNvPicPr>
          <p:nvPr>
            <p:ph sz="quarter" idx="2"/>
          </p:nvPr>
        </p:nvPicPr>
        <p:blipFill>
          <a:blip r:embed="rId2"/>
          <a:srcRect/>
          <a:stretch>
            <a:fillRect/>
          </a:stretch>
        </p:blipFill>
        <p:spPr>
          <a:xfrm>
            <a:off x="4876800" y="1524000"/>
            <a:ext cx="4267200" cy="2514600"/>
          </a:xfrm>
          <a:noFill/>
        </p:spPr>
      </p:pic>
      <p:pic>
        <p:nvPicPr>
          <p:cNvPr id="18437" name="Picture 6"/>
          <p:cNvPicPr>
            <a:picLocks noGrp="1" noChangeArrowheads="1"/>
          </p:cNvPicPr>
          <p:nvPr>
            <p:ph sz="quarter" idx="3"/>
          </p:nvPr>
        </p:nvPicPr>
        <p:blipFill>
          <a:blip r:embed="rId3"/>
          <a:srcRect/>
          <a:stretch>
            <a:fillRect/>
          </a:stretch>
        </p:blipFill>
        <p:spPr>
          <a:xfrm>
            <a:off x="4876800" y="3962400"/>
            <a:ext cx="4267200" cy="2895600"/>
          </a:xfrm>
          <a:noFill/>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p:txBody>
          <a:bodyPr/>
          <a:lstStyle/>
          <a:p>
            <a:pPr eaLnBrk="1" hangingPunct="1"/>
            <a:r>
              <a:rPr lang="en-US" smtClean="0"/>
              <a:t>Saccade</a:t>
            </a:r>
          </a:p>
        </p:txBody>
      </p:sp>
      <p:pic>
        <p:nvPicPr>
          <p:cNvPr id="19459" name="Picture 8" descr="k"/>
          <p:cNvPicPr>
            <a:picLocks noGrp="1" noChangeAspect="1" noChangeArrowheads="1"/>
          </p:cNvPicPr>
          <p:nvPr>
            <p:ph idx="1"/>
          </p:nvPr>
        </p:nvPicPr>
        <p:blipFill>
          <a:blip r:embed="rId2"/>
          <a:srcRect/>
          <a:stretch>
            <a:fillRect/>
          </a:stretch>
        </p:blipFill>
        <p:spPr>
          <a:xfrm>
            <a:off x="609600" y="1371600"/>
            <a:ext cx="8534400" cy="54102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algn="ctr" eaLnBrk="1" hangingPunct="1"/>
            <a:r>
              <a:rPr lang="en-US" dirty="0" smtClean="0"/>
              <a:t>Causes of Sensorineural Hearing loss</a:t>
            </a:r>
          </a:p>
        </p:txBody>
      </p:sp>
      <p:sp>
        <p:nvSpPr>
          <p:cNvPr id="13315" name="Rectangle 3"/>
          <p:cNvSpPr>
            <a:spLocks noGrp="1" noChangeArrowheads="1"/>
          </p:cNvSpPr>
          <p:nvPr>
            <p:ph idx="1"/>
          </p:nvPr>
        </p:nvSpPr>
        <p:spPr/>
        <p:txBody>
          <a:bodyPr>
            <a:normAutofit/>
          </a:bodyPr>
          <a:lstStyle/>
          <a:p>
            <a:pPr eaLnBrk="1" hangingPunct="1">
              <a:lnSpc>
                <a:spcPct val="80000"/>
              </a:lnSpc>
            </a:pPr>
            <a:r>
              <a:rPr lang="en-US" sz="2000" dirty="0" smtClean="0"/>
              <a:t>2- Ototoxic drugs.</a:t>
            </a:r>
          </a:p>
          <a:p>
            <a:pPr eaLnBrk="1" hangingPunct="1">
              <a:lnSpc>
                <a:spcPct val="80000"/>
              </a:lnSpc>
            </a:pPr>
            <a:endParaRPr lang="en-US" sz="2000" dirty="0" smtClean="0"/>
          </a:p>
          <a:p>
            <a:pPr eaLnBrk="1" hangingPunct="1">
              <a:lnSpc>
                <a:spcPct val="80000"/>
              </a:lnSpc>
            </a:pPr>
            <a:r>
              <a:rPr lang="en-US" sz="2000" dirty="0" smtClean="0"/>
              <a:t>3- Physical trauma - either due to a fracture of the temporal bone affecting the cochlea and middle ear.</a:t>
            </a:r>
          </a:p>
          <a:p>
            <a:pPr eaLnBrk="1" hangingPunct="1">
              <a:lnSpc>
                <a:spcPct val="80000"/>
              </a:lnSpc>
            </a:pPr>
            <a:endParaRPr lang="en-US" sz="2000" dirty="0" smtClean="0"/>
          </a:p>
          <a:p>
            <a:pPr eaLnBrk="1" hangingPunct="1">
              <a:lnSpc>
                <a:spcPct val="80000"/>
              </a:lnSpc>
            </a:pPr>
            <a:r>
              <a:rPr lang="en-US" sz="2000" dirty="0" smtClean="0"/>
              <a:t>4- Noise-induced - prolonged exposure to loud noises (&gt;90 dB) causes hearing loss which begins at 4000Hz (high frequency). The normal hearing range is from 125 Hz to 20,000 Hz.</a:t>
            </a:r>
          </a:p>
          <a:p>
            <a:pPr eaLnBrk="1" hangingPunct="1">
              <a:lnSpc>
                <a:spcPct val="80000"/>
              </a:lnSpc>
            </a:pPr>
            <a:endParaRPr lang="en-US" sz="2000" dirty="0" smtClean="0"/>
          </a:p>
          <a:p>
            <a:pPr eaLnBrk="1" hangingPunct="1">
              <a:lnSpc>
                <a:spcPct val="80000"/>
              </a:lnSpc>
            </a:pPr>
            <a:r>
              <a:rPr lang="en-US" sz="2000" dirty="0" smtClean="0"/>
              <a:t>5- Presbyacusis - age-related hearing loss that occurs in the high frequency range (4000Hz to 8000Hz). </a:t>
            </a:r>
          </a:p>
          <a:p>
            <a:pPr eaLnBrk="1" hangingPunct="1">
              <a:lnSpc>
                <a:spcPct val="80000"/>
              </a:lnSpc>
            </a:pPr>
            <a:endParaRPr lang="en-US" sz="2000" dirty="0" smtClean="0"/>
          </a:p>
          <a:p>
            <a:pPr eaLnBrk="1" hangingPunct="1">
              <a:lnSpc>
                <a:spcPct val="80000"/>
              </a:lnSpc>
            </a:pPr>
            <a:r>
              <a:rPr lang="en-US" sz="2000" dirty="0" smtClean="0"/>
              <a:t>6- Meniere's disease - causes sensorineural hearing loss in the low frequency range (125 Hz to 1000 Hz). Meniere's disesase is characterized by sudden attacks of vertigo lasting minutes to hours preceded by tinnitus, aural fullness, and fluctuating hearing loss.   </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Ocular Pursuit Test</a:t>
            </a:r>
          </a:p>
        </p:txBody>
      </p:sp>
      <p:sp>
        <p:nvSpPr>
          <p:cNvPr id="20483" name="Rectangle 3"/>
          <p:cNvSpPr>
            <a:spLocks noGrp="1" noChangeArrowheads="1"/>
          </p:cNvSpPr>
          <p:nvPr>
            <p:ph type="body" sz="half" idx="1"/>
          </p:nvPr>
        </p:nvSpPr>
        <p:spPr/>
        <p:txBody>
          <a:bodyPr/>
          <a:lstStyle/>
          <a:p>
            <a:pPr eaLnBrk="1" hangingPunct="1"/>
            <a:r>
              <a:rPr lang="en-US" sz="2400" smtClean="0"/>
              <a:t>The function of ocular pursuit system is to stabilize a slowly moving object on the fovea of the eye by matching the angular velocity of the eye with that of the moving object.</a:t>
            </a:r>
          </a:p>
        </p:txBody>
      </p:sp>
      <p:pic>
        <p:nvPicPr>
          <p:cNvPr id="20484" name="Picture 4"/>
          <p:cNvPicPr>
            <a:picLocks noGrp="1" noChangeArrowheads="1"/>
          </p:cNvPicPr>
          <p:nvPr>
            <p:ph sz="half" idx="2"/>
          </p:nvPr>
        </p:nvPicPr>
        <p:blipFill>
          <a:blip r:embed="rId2"/>
          <a:srcRect/>
          <a:stretch>
            <a:fillRect/>
          </a:stretch>
        </p:blipFill>
        <p:spPr>
          <a:xfrm>
            <a:off x="4495800" y="1524000"/>
            <a:ext cx="4648200" cy="4495800"/>
          </a:xfrm>
          <a:noFill/>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n-US" smtClean="0"/>
              <a:t>Pursuit Test</a:t>
            </a:r>
          </a:p>
        </p:txBody>
      </p:sp>
      <p:pic>
        <p:nvPicPr>
          <p:cNvPr id="21507" name="Picture 10" descr="untitled"/>
          <p:cNvPicPr>
            <a:picLocks noGrp="1" noChangeAspect="1" noChangeArrowheads="1"/>
          </p:cNvPicPr>
          <p:nvPr>
            <p:ph sz="half" idx="2"/>
          </p:nvPr>
        </p:nvPicPr>
        <p:blipFill>
          <a:blip r:embed="rId3"/>
          <a:srcRect/>
          <a:stretch>
            <a:fillRect/>
          </a:stretch>
        </p:blipFill>
        <p:spPr>
          <a:xfrm>
            <a:off x="4876800" y="1447800"/>
            <a:ext cx="4267200" cy="4724400"/>
          </a:xfrm>
          <a:noFill/>
        </p:spPr>
      </p:pic>
      <p:pic>
        <p:nvPicPr>
          <p:cNvPr id="110604" name="V2.MPG">
            <a:hlinkClick r:id="" action="ppaction://media"/>
          </p:cNvPr>
          <p:cNvPicPr>
            <a:picLocks noGrp="1" noRot="1" noChangeAspect="1" noChangeArrowheads="1"/>
          </p:cNvPicPr>
          <p:nvPr>
            <p:ph sz="half" idx="1"/>
            <a:videoFile r:link="rId1"/>
          </p:nvPr>
        </p:nvPicPr>
        <p:blipFill>
          <a:blip r:embed="rId4"/>
          <a:srcRect/>
          <a:stretch>
            <a:fillRect/>
          </a:stretch>
        </p:blipFill>
        <p:spPr>
          <a:xfrm>
            <a:off x="533400" y="1447800"/>
            <a:ext cx="4343400" cy="47037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425" fill="hold"/>
                                        <p:tgtEl>
                                          <p:spTgt spid="11060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10604"/>
                </p:tgtEl>
              </p:cMediaNode>
            </p:video>
            <p:seq concurrent="1" nextAc="seek">
              <p:cTn id="8" restart="whenNotActive" fill="hold" evtFilter="cancelBubble" nodeType="interactiveSeq">
                <p:stCondLst>
                  <p:cond evt="onClick" delay="0">
                    <p:tgtEl>
                      <p:spTgt spid="11060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0604"/>
                                        </p:tgtEl>
                                      </p:cBhvr>
                                    </p:cmd>
                                  </p:childTnLst>
                                </p:cTn>
                              </p:par>
                            </p:childTnLst>
                          </p:cTn>
                        </p:par>
                      </p:childTnLst>
                    </p:cTn>
                  </p:par>
                </p:childTnLst>
              </p:cTn>
              <p:nextCondLst>
                <p:cond evt="onClick" delay="0">
                  <p:tgtEl>
                    <p:spTgt spid="110604"/>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Results:</a:t>
            </a:r>
          </a:p>
        </p:txBody>
      </p:sp>
      <p:sp>
        <p:nvSpPr>
          <p:cNvPr id="22531" name="Rectangle 3"/>
          <p:cNvSpPr>
            <a:spLocks noGrp="1" noChangeArrowheads="1"/>
          </p:cNvSpPr>
          <p:nvPr>
            <p:ph type="body" idx="1"/>
          </p:nvPr>
        </p:nvSpPr>
        <p:spPr/>
        <p:txBody>
          <a:bodyPr/>
          <a:lstStyle/>
          <a:p>
            <a:pPr eaLnBrk="1" hangingPunct="1"/>
            <a:r>
              <a:rPr lang="en-US" smtClean="0"/>
              <a:t>When the pursuit system is impaired, small corrective saccadic movements replace the smooth pursuit movement, so the eye can catch up the moving target.</a:t>
            </a:r>
          </a:p>
          <a:p>
            <a:pPr eaLnBrk="1" hangingPunct="1"/>
            <a:r>
              <a:rPr lang="en-US" smtClean="0"/>
              <a:t>It may be the most sensitive subtest in ENG battery for detection of brainstem and cerebellar disorders. </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title"/>
          </p:nvPr>
        </p:nvSpPr>
        <p:spPr/>
        <p:txBody>
          <a:bodyPr/>
          <a:lstStyle/>
          <a:p>
            <a:pPr eaLnBrk="1" hangingPunct="1"/>
            <a:r>
              <a:rPr lang="en-US" smtClean="0"/>
              <a:t>Pursuit</a:t>
            </a:r>
          </a:p>
        </p:txBody>
      </p:sp>
      <p:pic>
        <p:nvPicPr>
          <p:cNvPr id="23555" name="Picture 4" descr="untitled"/>
          <p:cNvPicPr>
            <a:picLocks noGrp="1" noChangeAspect="1" noChangeArrowheads="1"/>
          </p:cNvPicPr>
          <p:nvPr>
            <p:ph idx="1"/>
          </p:nvPr>
        </p:nvPicPr>
        <p:blipFill>
          <a:blip r:embed="rId2"/>
          <a:srcRect/>
          <a:stretch>
            <a:fillRect/>
          </a:stretch>
        </p:blipFill>
        <p:spPr>
          <a:xfrm>
            <a:off x="609600" y="1447800"/>
            <a:ext cx="8077200" cy="5410200"/>
          </a:xfrm>
          <a:noFill/>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p:txBody>
          <a:bodyPr/>
          <a:lstStyle/>
          <a:p>
            <a:pPr eaLnBrk="1" hangingPunct="1"/>
            <a:r>
              <a:rPr lang="en-US" smtClean="0"/>
              <a:t>Abnormal Pursuit</a:t>
            </a:r>
          </a:p>
        </p:txBody>
      </p:sp>
      <p:pic>
        <p:nvPicPr>
          <p:cNvPr id="24579" name="Picture 4"/>
          <p:cNvPicPr>
            <a:picLocks noGrp="1" noChangeArrowheads="1"/>
          </p:cNvPicPr>
          <p:nvPr>
            <p:ph idx="1"/>
          </p:nvPr>
        </p:nvPicPr>
        <p:blipFill>
          <a:blip r:embed="rId2"/>
          <a:srcRect/>
          <a:stretch>
            <a:fillRect/>
          </a:stretch>
        </p:blipFill>
        <p:spPr>
          <a:xfrm>
            <a:off x="609600" y="1600200"/>
            <a:ext cx="7988300" cy="5257800"/>
          </a:xfrm>
          <a:noFill/>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Optokinetic Test</a:t>
            </a:r>
          </a:p>
        </p:txBody>
      </p:sp>
      <p:sp>
        <p:nvSpPr>
          <p:cNvPr id="25603" name="Rectangle 3"/>
          <p:cNvSpPr>
            <a:spLocks noGrp="1" noChangeArrowheads="1"/>
          </p:cNvSpPr>
          <p:nvPr>
            <p:ph type="body" idx="1"/>
          </p:nvPr>
        </p:nvSpPr>
        <p:spPr/>
        <p:txBody>
          <a:bodyPr/>
          <a:lstStyle/>
          <a:p>
            <a:pPr eaLnBrk="1" hangingPunct="1"/>
            <a:r>
              <a:rPr lang="en-US" smtClean="0"/>
              <a:t>Optokinetic system maintain visual fixation when the head is in motion.</a:t>
            </a:r>
          </a:p>
          <a:p>
            <a:pPr eaLnBrk="1" hangingPunct="1"/>
            <a:r>
              <a:rPr lang="en-US" smtClean="0"/>
              <a:t>Target is rapidly passed in front of the subject in one direction, then the other.</a:t>
            </a:r>
          </a:p>
          <a:p>
            <a:pPr eaLnBrk="1" hangingPunct="1"/>
            <a:r>
              <a:rPr lang="en-US" smtClean="0"/>
              <a:t>Eye movements are recorded and compared in each direction.</a:t>
            </a:r>
          </a:p>
          <a:p>
            <a:pPr eaLnBrk="1" hangingPunct="1"/>
            <a:r>
              <a:rPr lang="en-US" smtClean="0"/>
              <a:t>Asymmetry suggestive of central lesion </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pPr eaLnBrk="1" hangingPunct="1"/>
            <a:r>
              <a:rPr lang="en-US" smtClean="0"/>
              <a:t>Optokinetic</a:t>
            </a:r>
          </a:p>
        </p:txBody>
      </p:sp>
      <p:sp>
        <p:nvSpPr>
          <p:cNvPr id="26627" name="Rectangle 5"/>
          <p:cNvSpPr>
            <a:spLocks noGrp="1" noChangeArrowheads="1"/>
          </p:cNvSpPr>
          <p:nvPr>
            <p:ph type="body" sz="half" idx="1"/>
          </p:nvPr>
        </p:nvSpPr>
        <p:spPr/>
        <p:txBody>
          <a:bodyPr/>
          <a:lstStyle/>
          <a:p>
            <a:pPr eaLnBrk="1" hangingPunct="1"/>
            <a:endParaRPr lang="ar-SA" sz="2400" smtClean="0"/>
          </a:p>
        </p:txBody>
      </p:sp>
      <p:pic>
        <p:nvPicPr>
          <p:cNvPr id="101383" name="t1.MPG">
            <a:hlinkClick r:id="" action="ppaction://media"/>
          </p:cNvPr>
          <p:cNvPicPr>
            <a:picLocks noGrp="1" noRot="1" noChangeAspect="1" noChangeArrowheads="1"/>
          </p:cNvPicPr>
          <p:nvPr>
            <p:ph type="media" sz="half" idx="2"/>
            <a:videoFile r:link="rId1"/>
          </p:nvPr>
        </p:nvPicPr>
        <p:blipFill>
          <a:blip r:embed="rId3"/>
          <a:srcRect/>
          <a:stretch>
            <a:fillRect/>
          </a:stretch>
        </p:blipFill>
        <p:spPr>
          <a:xfrm>
            <a:off x="609600" y="1524000"/>
            <a:ext cx="8077200" cy="5334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825" fill="hold"/>
                                        <p:tgtEl>
                                          <p:spTgt spid="10138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1383"/>
                </p:tgtEl>
              </p:cMediaNode>
            </p:video>
            <p:seq concurrent="1" nextAc="seek">
              <p:cTn id="8" restart="whenNotActive" fill="hold" evtFilter="cancelBubble" nodeType="interactiveSeq">
                <p:stCondLst>
                  <p:cond evt="onClick" delay="0">
                    <p:tgtEl>
                      <p:spTgt spid="10138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1383"/>
                                        </p:tgtEl>
                                      </p:cBhvr>
                                    </p:cmd>
                                  </p:childTnLst>
                                </p:cTn>
                              </p:par>
                            </p:childTnLst>
                          </p:cTn>
                        </p:par>
                      </p:childTnLst>
                    </p:cTn>
                  </p:par>
                </p:childTnLst>
              </p:cTn>
              <p:nextCondLst>
                <p:cond evt="onClick" delay="0">
                  <p:tgtEl>
                    <p:spTgt spid="101383"/>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en-US" smtClean="0"/>
              <a:t>Optokinetic</a:t>
            </a:r>
          </a:p>
        </p:txBody>
      </p:sp>
      <p:sp>
        <p:nvSpPr>
          <p:cNvPr id="27651" name="Rectangle 5"/>
          <p:cNvSpPr>
            <a:spLocks noGrp="1" noChangeArrowheads="1"/>
          </p:cNvSpPr>
          <p:nvPr>
            <p:ph sz="half" idx="1"/>
          </p:nvPr>
        </p:nvSpPr>
        <p:spPr/>
        <p:txBody>
          <a:bodyPr/>
          <a:lstStyle/>
          <a:p>
            <a:pPr eaLnBrk="1" hangingPunct="1"/>
            <a:endParaRPr lang="ar-SA" sz="2400" smtClean="0"/>
          </a:p>
        </p:txBody>
      </p:sp>
      <p:pic>
        <p:nvPicPr>
          <p:cNvPr id="105479" name="T2.MPG">
            <a:hlinkClick r:id="" action="ppaction://media"/>
          </p:cNvPr>
          <p:cNvPicPr>
            <a:picLocks noGrp="1" noRot="1" noChangeAspect="1" noChangeArrowheads="1"/>
          </p:cNvPicPr>
          <p:nvPr>
            <p:ph sz="half" idx="2"/>
            <a:videoFile r:link="rId1"/>
          </p:nvPr>
        </p:nvPicPr>
        <p:blipFill>
          <a:blip r:embed="rId3"/>
          <a:srcRect/>
          <a:stretch>
            <a:fillRect/>
          </a:stretch>
        </p:blipFill>
        <p:spPr>
          <a:xfrm>
            <a:off x="609600" y="1447800"/>
            <a:ext cx="8153400" cy="5410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525" fill="hold"/>
                                        <p:tgtEl>
                                          <p:spTgt spid="10547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5479"/>
                </p:tgtEl>
              </p:cMediaNode>
            </p:video>
            <p:seq concurrent="1" nextAc="seek">
              <p:cTn id="8" restart="whenNotActive" fill="hold" evtFilter="cancelBubble" nodeType="interactiveSeq">
                <p:stCondLst>
                  <p:cond evt="onClick" delay="0">
                    <p:tgtEl>
                      <p:spTgt spid="10547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5479"/>
                                        </p:tgtEl>
                                      </p:cBhvr>
                                    </p:cmd>
                                  </p:childTnLst>
                                </p:cTn>
                              </p:par>
                            </p:childTnLst>
                          </p:cTn>
                        </p:par>
                      </p:childTnLst>
                    </p:cTn>
                  </p:par>
                </p:childTnLst>
              </p:cTn>
              <p:nextCondLst>
                <p:cond evt="onClick" delay="0">
                  <p:tgtEl>
                    <p:spTgt spid="105479"/>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title"/>
          </p:nvPr>
        </p:nvSpPr>
        <p:spPr/>
        <p:txBody>
          <a:bodyPr/>
          <a:lstStyle/>
          <a:p>
            <a:pPr eaLnBrk="1" hangingPunct="1"/>
            <a:r>
              <a:rPr lang="en-US" smtClean="0"/>
              <a:t>Optokinetic</a:t>
            </a:r>
          </a:p>
        </p:txBody>
      </p:sp>
      <p:pic>
        <p:nvPicPr>
          <p:cNvPr id="28675" name="Picture 8" descr="IMG_5686"/>
          <p:cNvPicPr>
            <a:picLocks noGrp="1" noChangeAspect="1" noChangeArrowheads="1"/>
          </p:cNvPicPr>
          <p:nvPr>
            <p:ph idx="1"/>
          </p:nvPr>
        </p:nvPicPr>
        <p:blipFill>
          <a:blip r:embed="rId2"/>
          <a:srcRect/>
          <a:stretch>
            <a:fillRect/>
          </a:stretch>
        </p:blipFill>
        <p:spPr>
          <a:xfrm>
            <a:off x="0" y="1524000"/>
            <a:ext cx="9144000" cy="5334000"/>
          </a:xfrm>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3800" smtClean="0"/>
              <a:t>Dynamic Positional Test ( Hallpike )</a:t>
            </a:r>
          </a:p>
        </p:txBody>
      </p:sp>
      <p:sp>
        <p:nvSpPr>
          <p:cNvPr id="29699" name="Rectangle 3"/>
          <p:cNvSpPr>
            <a:spLocks noGrp="1" noChangeArrowheads="1"/>
          </p:cNvSpPr>
          <p:nvPr>
            <p:ph type="body" idx="1"/>
          </p:nvPr>
        </p:nvSpPr>
        <p:spPr/>
        <p:txBody>
          <a:bodyPr/>
          <a:lstStyle/>
          <a:p>
            <a:pPr eaLnBrk="1" hangingPunct="1"/>
            <a:r>
              <a:rPr lang="en-US" smtClean="0"/>
              <a:t>The patient complains a motion related vertigo at certain position</a:t>
            </a:r>
          </a:p>
          <a:p>
            <a:pPr eaLnBrk="1" hangingPunct="1"/>
            <a:r>
              <a:rPr lang="en-US" smtClean="0"/>
              <a:t>It is maneuver that places the patient head in the position that creates the response.</a:t>
            </a:r>
          </a:p>
          <a:p>
            <a:pPr eaLnBrk="1" hangingPunct="1"/>
            <a:r>
              <a:rPr lang="en-US" smtClean="0"/>
              <a:t>Criteria: Latency period, subjective vertigo, Transient nystagmus, fatigable, lesion in the undermost ear,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Assessment Protocols</a:t>
            </a:r>
            <a:endParaRPr lang="en-AU" dirty="0"/>
          </a:p>
        </p:txBody>
      </p:sp>
      <p:sp>
        <p:nvSpPr>
          <p:cNvPr id="3" name="Content Placeholder 2"/>
          <p:cNvSpPr>
            <a:spLocks noGrp="1"/>
          </p:cNvSpPr>
          <p:nvPr>
            <p:ph idx="1"/>
          </p:nvPr>
        </p:nvSpPr>
        <p:spPr/>
        <p:txBody>
          <a:bodyPr/>
          <a:lstStyle/>
          <a:p>
            <a:r>
              <a:rPr lang="en-AU" dirty="0" smtClean="0"/>
              <a:t>Outer to inner.</a:t>
            </a:r>
          </a:p>
          <a:p>
            <a:endParaRPr lang="en-AU" dirty="0"/>
          </a:p>
          <a:p>
            <a:r>
              <a:rPr lang="en-AU" dirty="0" smtClean="0"/>
              <a:t>Objective and subjective.</a:t>
            </a:r>
          </a:p>
          <a:p>
            <a:endParaRPr lang="en-AU" dirty="0"/>
          </a:p>
          <a:p>
            <a:r>
              <a:rPr lang="en-AU" dirty="0" smtClean="0"/>
              <a:t>Determines hearing thresholds (air/bone).</a:t>
            </a:r>
          </a:p>
          <a:p>
            <a:endParaRPr lang="en-AU" dirty="0"/>
          </a:p>
          <a:p>
            <a:r>
              <a:rPr lang="en-AU" dirty="0" smtClean="0"/>
              <a:t>Determines site of lesion.</a:t>
            </a:r>
          </a:p>
          <a:p>
            <a:endParaRPr lang="en-AU" dirty="0"/>
          </a:p>
          <a:p>
            <a:r>
              <a:rPr lang="en-AU" dirty="0" smtClean="0"/>
              <a:t>Leads to diagnosis and intervention plan.</a:t>
            </a:r>
          </a:p>
          <a:p>
            <a:endParaRPr lang="en-AU" dirty="0"/>
          </a:p>
          <a:p>
            <a:endParaRPr lang="en-AU" dirty="0"/>
          </a:p>
        </p:txBody>
      </p:sp>
    </p:spTree>
    <p:extLst>
      <p:ext uri="{BB962C8B-B14F-4D97-AF65-F5344CB8AC3E}">
        <p14:creationId xmlns:p14="http://schemas.microsoft.com/office/powerpoint/2010/main" val="8275360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Dix Hallpike maneuver  </a:t>
            </a:r>
          </a:p>
        </p:txBody>
      </p:sp>
      <p:sp>
        <p:nvSpPr>
          <p:cNvPr id="30723" name="Rectangle 3"/>
          <p:cNvSpPr>
            <a:spLocks noGrp="1" noChangeArrowheads="1"/>
          </p:cNvSpPr>
          <p:nvPr>
            <p:ph type="body" idx="1"/>
          </p:nvPr>
        </p:nvSpPr>
        <p:spPr/>
        <p:txBody>
          <a:bodyPr/>
          <a:lstStyle/>
          <a:p>
            <a:pPr eaLnBrk="1" hangingPunct="1"/>
            <a:r>
              <a:rPr lang="en-US" dirty="0" smtClean="0"/>
              <a:t>Used to provoke </a:t>
            </a:r>
            <a:r>
              <a:rPr lang="en-US" dirty="0" err="1" smtClean="0"/>
              <a:t>nystagmus</a:t>
            </a:r>
            <a:r>
              <a:rPr lang="en-US" dirty="0" smtClean="0"/>
              <a:t> and vertigo commonly associated with BPPV.</a:t>
            </a:r>
          </a:p>
          <a:p>
            <a:pPr eaLnBrk="1" hangingPunct="1"/>
            <a:r>
              <a:rPr lang="en-US" dirty="0" smtClean="0"/>
              <a:t>Head turned 45 degree to maximally stimulate posterior semicircular canal.</a:t>
            </a:r>
          </a:p>
          <a:p>
            <a:pPr eaLnBrk="1" hangingPunct="1"/>
            <a:r>
              <a:rPr lang="en-US" dirty="0" smtClean="0"/>
              <a:t>Head supported and rapidly placed into head hanging position.</a:t>
            </a:r>
          </a:p>
          <a:p>
            <a:pPr eaLnBrk="1" hangingPunct="1"/>
            <a:r>
              <a:rPr lang="en-US" dirty="0" err="1" smtClean="0"/>
              <a:t>Frenzel</a:t>
            </a:r>
            <a:r>
              <a:rPr lang="en-US" dirty="0" smtClean="0"/>
              <a:t> glasses eliminate visual fixation suppression of response or can be tested Using VNG.</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Dix Hallpike Maneuver</a:t>
            </a:r>
          </a:p>
        </p:txBody>
      </p:sp>
      <p:pic>
        <p:nvPicPr>
          <p:cNvPr id="31747" name="Picture 8" descr="Image of Dix-Hallpike test"/>
          <p:cNvPicPr>
            <a:picLocks noGrp="1" noChangeAspect="1" noChangeArrowheads="1"/>
          </p:cNvPicPr>
          <p:nvPr>
            <p:ph idx="1"/>
          </p:nvPr>
        </p:nvPicPr>
        <p:blipFill>
          <a:blip r:embed="rId2"/>
          <a:srcRect/>
          <a:stretch>
            <a:fillRect/>
          </a:stretch>
        </p:blipFill>
        <p:spPr>
          <a:xfrm>
            <a:off x="609600" y="1447800"/>
            <a:ext cx="8077200" cy="5410200"/>
          </a:xfrm>
          <a:noFill/>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p:txBody>
          <a:bodyPr/>
          <a:lstStyle/>
          <a:p>
            <a:pPr eaLnBrk="1" hangingPunct="1"/>
            <a:r>
              <a:rPr lang="en-US" smtClean="0"/>
              <a:t>Caloric Test</a:t>
            </a:r>
          </a:p>
        </p:txBody>
      </p:sp>
      <p:pic>
        <p:nvPicPr>
          <p:cNvPr id="32771" name="Picture 4" descr="IMG_5693"/>
          <p:cNvPicPr>
            <a:picLocks noGrp="1" noChangeAspect="1" noChangeArrowheads="1"/>
          </p:cNvPicPr>
          <p:nvPr>
            <p:ph idx="1"/>
          </p:nvPr>
        </p:nvPicPr>
        <p:blipFill>
          <a:blip r:embed="rId2"/>
          <a:srcRect/>
          <a:stretch>
            <a:fillRect/>
          </a:stretch>
        </p:blipFill>
        <p:spPr>
          <a:xfrm>
            <a:off x="609600" y="1600200"/>
            <a:ext cx="8153400" cy="4530725"/>
          </a:xfrm>
          <a:noFill/>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Caloric Tests</a:t>
            </a:r>
          </a:p>
        </p:txBody>
      </p:sp>
      <p:sp>
        <p:nvSpPr>
          <p:cNvPr id="33795" name="Rectangle 3"/>
          <p:cNvSpPr>
            <a:spLocks noGrp="1" noChangeArrowheads="1"/>
          </p:cNvSpPr>
          <p:nvPr>
            <p:ph type="body" idx="1"/>
          </p:nvPr>
        </p:nvSpPr>
        <p:spPr/>
        <p:txBody>
          <a:bodyPr/>
          <a:lstStyle/>
          <a:p>
            <a:pPr eaLnBrk="1" hangingPunct="1">
              <a:lnSpc>
                <a:spcPct val="90000"/>
              </a:lnSpc>
            </a:pPr>
            <a:r>
              <a:rPr lang="en-US" dirty="0" smtClean="0"/>
              <a:t>Caloric test is a part of ENG/VNG.</a:t>
            </a:r>
          </a:p>
          <a:p>
            <a:pPr eaLnBrk="1" hangingPunct="1">
              <a:lnSpc>
                <a:spcPct val="90000"/>
              </a:lnSpc>
            </a:pPr>
            <a:r>
              <a:rPr lang="en-US" dirty="0" smtClean="0"/>
              <a:t>It reflects an attempt to discover the degree to which the vestibular system is responsive and also how symmetric the responses are, between left and right.</a:t>
            </a:r>
          </a:p>
          <a:p>
            <a:pPr eaLnBrk="1" hangingPunct="1">
              <a:lnSpc>
                <a:spcPct val="90000"/>
              </a:lnSpc>
            </a:pPr>
            <a:r>
              <a:rPr lang="en-US" dirty="0" smtClean="0"/>
              <a:t>It is a test of the lateral semicircular canals.</a:t>
            </a:r>
          </a:p>
          <a:p>
            <a:pPr eaLnBrk="1" hangingPunct="1">
              <a:lnSpc>
                <a:spcPct val="90000"/>
              </a:lnSpc>
            </a:pPr>
            <a:r>
              <a:rPr lang="en-US" dirty="0" smtClean="0"/>
              <a:t>Most caloric tests are nowadays are done using computerized systems, the computer analyzes the caloric data, computing peak slow-phase velocity.</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Caloric Test</a:t>
            </a:r>
          </a:p>
        </p:txBody>
      </p:sp>
      <p:sp>
        <p:nvSpPr>
          <p:cNvPr id="34819" name="Rectangle 3"/>
          <p:cNvSpPr>
            <a:spLocks noGrp="1" noChangeArrowheads="1"/>
          </p:cNvSpPr>
          <p:nvPr>
            <p:ph type="body" idx="1"/>
          </p:nvPr>
        </p:nvSpPr>
        <p:spPr/>
        <p:txBody>
          <a:bodyPr/>
          <a:lstStyle/>
          <a:p>
            <a:pPr eaLnBrk="1" hangingPunct="1"/>
            <a:endParaRPr lang="ar-SA" smtClean="0"/>
          </a:p>
        </p:txBody>
      </p:sp>
      <p:pic>
        <p:nvPicPr>
          <p:cNvPr id="34820" name="Picture 5" descr="minitorque_calorique"/>
          <p:cNvPicPr>
            <a:picLocks noChangeAspect="1" noChangeArrowheads="1"/>
          </p:cNvPicPr>
          <p:nvPr/>
        </p:nvPicPr>
        <p:blipFill>
          <a:blip r:embed="rId2"/>
          <a:srcRect/>
          <a:stretch>
            <a:fillRect/>
          </a:stretch>
        </p:blipFill>
        <p:spPr bwMode="auto">
          <a:xfrm>
            <a:off x="914400" y="1524000"/>
            <a:ext cx="77724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Caloric Test (Procedure )</a:t>
            </a:r>
          </a:p>
        </p:txBody>
      </p:sp>
      <p:sp>
        <p:nvSpPr>
          <p:cNvPr id="35843" name="Rectangle 3"/>
          <p:cNvSpPr>
            <a:spLocks noGrp="1" noChangeArrowheads="1"/>
          </p:cNvSpPr>
          <p:nvPr>
            <p:ph type="body" idx="1"/>
          </p:nvPr>
        </p:nvSpPr>
        <p:spPr>
          <a:xfrm>
            <a:off x="914400" y="1143000"/>
            <a:ext cx="7772400" cy="4987925"/>
          </a:xfrm>
        </p:spPr>
        <p:txBody>
          <a:bodyPr>
            <a:normAutofit lnSpcReduction="10000"/>
          </a:bodyPr>
          <a:lstStyle/>
          <a:p>
            <a:pPr eaLnBrk="1" hangingPunct="1">
              <a:buFont typeface="Wingdings" pitchFamily="2" charset="2"/>
              <a:buNone/>
            </a:pPr>
            <a:endParaRPr lang="en-US" dirty="0" smtClean="0"/>
          </a:p>
          <a:p>
            <a:pPr eaLnBrk="1" hangingPunct="1"/>
            <a:r>
              <a:rPr lang="en-US" dirty="0" smtClean="0"/>
              <a:t>Irrigations of EEC performed with cold and warm water or air.</a:t>
            </a:r>
          </a:p>
          <a:p>
            <a:pPr eaLnBrk="1" hangingPunct="1"/>
            <a:r>
              <a:rPr lang="en-US" dirty="0" smtClean="0"/>
              <a:t>Water - cool = 30 C; warm = 44 C</a:t>
            </a:r>
          </a:p>
          <a:p>
            <a:pPr eaLnBrk="1" hangingPunct="1"/>
            <a:r>
              <a:rPr lang="en-US" dirty="0" smtClean="0"/>
              <a:t>Air - cool = 24 C; warm = 50 C</a:t>
            </a:r>
          </a:p>
          <a:p>
            <a:pPr eaLnBrk="1" hangingPunct="1"/>
            <a:r>
              <a:rPr lang="en-US" dirty="0" smtClean="0"/>
              <a:t>Response pattern follows the form of COWS</a:t>
            </a:r>
          </a:p>
          <a:p>
            <a:pPr eaLnBrk="1" hangingPunct="1"/>
            <a:r>
              <a:rPr lang="en-US" dirty="0" err="1" smtClean="0"/>
              <a:t>Nystagmus</a:t>
            </a:r>
            <a:r>
              <a:rPr lang="en-US" dirty="0" smtClean="0"/>
              <a:t> induced results are calculated to obtain </a:t>
            </a:r>
            <a:r>
              <a:rPr lang="en-US" i="1" dirty="0" smtClean="0"/>
              <a:t>Unilateral Weakness</a:t>
            </a:r>
            <a:r>
              <a:rPr lang="en-US" dirty="0" smtClean="0"/>
              <a:t> and </a:t>
            </a:r>
            <a:r>
              <a:rPr lang="en-US" i="1" dirty="0" smtClean="0"/>
              <a:t>Directional Preponderance</a:t>
            </a:r>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Caloric Test</a:t>
            </a:r>
          </a:p>
        </p:txBody>
      </p:sp>
      <p:sp>
        <p:nvSpPr>
          <p:cNvPr id="36867" name="Rectangle 3"/>
          <p:cNvSpPr>
            <a:spLocks noGrp="1" noChangeArrowheads="1"/>
          </p:cNvSpPr>
          <p:nvPr>
            <p:ph type="body" idx="1"/>
          </p:nvPr>
        </p:nvSpPr>
        <p:spPr/>
        <p:txBody>
          <a:bodyPr/>
          <a:lstStyle/>
          <a:p>
            <a:pPr eaLnBrk="1" hangingPunct="1"/>
            <a:endParaRPr lang="ar-SA" smtClean="0"/>
          </a:p>
        </p:txBody>
      </p:sp>
      <p:pic>
        <p:nvPicPr>
          <p:cNvPr id="36868" name="Picture 5" descr="caloric-trace"/>
          <p:cNvPicPr>
            <a:picLocks noChangeAspect="1" noChangeArrowheads="1"/>
          </p:cNvPicPr>
          <p:nvPr/>
        </p:nvPicPr>
        <p:blipFill>
          <a:blip r:embed="rId2"/>
          <a:srcRect/>
          <a:stretch>
            <a:fillRect/>
          </a:stretch>
        </p:blipFill>
        <p:spPr bwMode="auto">
          <a:xfrm>
            <a:off x="0" y="1447800"/>
            <a:ext cx="91440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Caloric Test</a:t>
            </a:r>
          </a:p>
        </p:txBody>
      </p:sp>
      <p:sp>
        <p:nvSpPr>
          <p:cNvPr id="37891" name="Rectangle 3"/>
          <p:cNvSpPr>
            <a:spLocks noGrp="1" noChangeArrowheads="1"/>
          </p:cNvSpPr>
          <p:nvPr>
            <p:ph type="body" idx="1"/>
          </p:nvPr>
        </p:nvSpPr>
        <p:spPr/>
        <p:txBody>
          <a:bodyPr/>
          <a:lstStyle/>
          <a:p>
            <a:pPr eaLnBrk="1" hangingPunct="1"/>
            <a:endParaRPr lang="ar-SA" smtClean="0"/>
          </a:p>
        </p:txBody>
      </p:sp>
      <p:pic>
        <p:nvPicPr>
          <p:cNvPr id="37892" name="Picture 5" descr="ul-acute"/>
          <p:cNvPicPr>
            <a:picLocks noChangeAspect="1" noChangeArrowheads="1"/>
          </p:cNvPicPr>
          <p:nvPr/>
        </p:nvPicPr>
        <p:blipFill>
          <a:blip r:embed="rId2"/>
          <a:srcRect/>
          <a:stretch>
            <a:fillRect/>
          </a:stretch>
        </p:blipFill>
        <p:spPr bwMode="auto">
          <a:xfrm>
            <a:off x="990600" y="1524000"/>
            <a:ext cx="76962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Caloric Test</a:t>
            </a:r>
          </a:p>
        </p:txBody>
      </p:sp>
      <p:sp>
        <p:nvSpPr>
          <p:cNvPr id="38915" name="Rectangle 3"/>
          <p:cNvSpPr>
            <a:spLocks noGrp="1" noChangeArrowheads="1"/>
          </p:cNvSpPr>
          <p:nvPr>
            <p:ph type="body" idx="1"/>
          </p:nvPr>
        </p:nvSpPr>
        <p:spPr/>
        <p:txBody>
          <a:bodyPr/>
          <a:lstStyle/>
          <a:p>
            <a:pPr eaLnBrk="1" hangingPunct="1"/>
            <a:endParaRPr lang="ar-SA" smtClean="0"/>
          </a:p>
        </p:txBody>
      </p:sp>
      <p:pic>
        <p:nvPicPr>
          <p:cNvPr id="38916" name="Picture 5" descr="ul-recovered"/>
          <p:cNvPicPr>
            <a:picLocks noChangeAspect="1" noChangeArrowheads="1"/>
          </p:cNvPicPr>
          <p:nvPr/>
        </p:nvPicPr>
        <p:blipFill>
          <a:blip r:embed="rId2"/>
          <a:srcRect/>
          <a:stretch>
            <a:fillRect/>
          </a:stretch>
        </p:blipFill>
        <p:spPr bwMode="auto">
          <a:xfrm>
            <a:off x="457200" y="1447800"/>
            <a:ext cx="82296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title"/>
          </p:nvPr>
        </p:nvSpPr>
        <p:spPr/>
        <p:txBody>
          <a:bodyPr/>
          <a:lstStyle/>
          <a:p>
            <a:pPr eaLnBrk="1" hangingPunct="1"/>
            <a:r>
              <a:rPr lang="en-US" smtClean="0"/>
              <a:t>Posturography</a:t>
            </a:r>
          </a:p>
        </p:txBody>
      </p:sp>
      <p:pic>
        <p:nvPicPr>
          <p:cNvPr id="39939" name="Picture 4" descr="equi_models"/>
          <p:cNvPicPr>
            <a:picLocks noGrp="1" noChangeAspect="1" noChangeArrowheads="1"/>
          </p:cNvPicPr>
          <p:nvPr>
            <p:ph idx="1"/>
          </p:nvPr>
        </p:nvPicPr>
        <p:blipFill>
          <a:blip r:embed="rId2"/>
          <a:srcRect/>
          <a:stretch>
            <a:fillRect/>
          </a:stretch>
        </p:blipFill>
        <p:spPr>
          <a:xfrm>
            <a:off x="1676400" y="1447800"/>
            <a:ext cx="6096000" cy="541020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AutoShape 5" descr="pull%20back%20pinna"/>
          <p:cNvSpPr>
            <a:spLocks noChangeAspect="1" noChangeArrowheads="1"/>
          </p:cNvSpPr>
          <p:nvPr/>
        </p:nvSpPr>
        <p:spPr bwMode="auto">
          <a:xfrm>
            <a:off x="155575" y="46038"/>
            <a:ext cx="304800" cy="304800"/>
          </a:xfrm>
          <a:prstGeom prst="rect">
            <a:avLst/>
          </a:prstGeom>
          <a:noFill/>
        </p:spPr>
        <p:txBody>
          <a:bodyPr/>
          <a:lstStyle/>
          <a:p>
            <a:endParaRPr lang="en-US">
              <a:solidFill>
                <a:srgbClr val="000000"/>
              </a:solidFill>
              <a:latin typeface="Arial" charset="0"/>
              <a:cs typeface="Arial" charset="0"/>
            </a:endParaRPr>
          </a:p>
        </p:txBody>
      </p:sp>
      <p:sp>
        <p:nvSpPr>
          <p:cNvPr id="9223" name="AutoShape 7" descr="pull%20back%20pinna"/>
          <p:cNvSpPr>
            <a:spLocks noChangeAspect="1" noChangeArrowheads="1"/>
          </p:cNvSpPr>
          <p:nvPr/>
        </p:nvSpPr>
        <p:spPr bwMode="auto">
          <a:xfrm>
            <a:off x="155575" y="46038"/>
            <a:ext cx="304800" cy="304800"/>
          </a:xfrm>
          <a:prstGeom prst="rect">
            <a:avLst/>
          </a:prstGeom>
          <a:noFill/>
        </p:spPr>
        <p:txBody>
          <a:bodyPr/>
          <a:lstStyle/>
          <a:p>
            <a:endParaRPr lang="en-US">
              <a:solidFill>
                <a:srgbClr val="000000"/>
              </a:solidFill>
              <a:latin typeface="Arial" charset="0"/>
              <a:cs typeface="Arial" charset="0"/>
            </a:endParaRPr>
          </a:p>
        </p:txBody>
      </p:sp>
      <p:sp>
        <p:nvSpPr>
          <p:cNvPr id="9225" name="AutoShape 9" descr="pull%20back%20pinna"/>
          <p:cNvSpPr>
            <a:spLocks noChangeAspect="1" noChangeArrowheads="1"/>
          </p:cNvSpPr>
          <p:nvPr/>
        </p:nvSpPr>
        <p:spPr bwMode="auto">
          <a:xfrm>
            <a:off x="155575" y="46038"/>
            <a:ext cx="304800" cy="304800"/>
          </a:xfrm>
          <a:prstGeom prst="rect">
            <a:avLst/>
          </a:prstGeom>
          <a:noFill/>
        </p:spPr>
        <p:txBody>
          <a:bodyPr/>
          <a:lstStyle/>
          <a:p>
            <a:endParaRPr lang="en-US">
              <a:solidFill>
                <a:srgbClr val="000000"/>
              </a:solidFill>
              <a:latin typeface="Arial" charset="0"/>
              <a:cs typeface="Arial" charset="0"/>
            </a:endParaRPr>
          </a:p>
        </p:txBody>
      </p:sp>
      <p:sp>
        <p:nvSpPr>
          <p:cNvPr id="9227" name="AutoShape 11" descr="pull%20back%20pinna"/>
          <p:cNvSpPr>
            <a:spLocks noChangeAspect="1" noChangeArrowheads="1"/>
          </p:cNvSpPr>
          <p:nvPr/>
        </p:nvSpPr>
        <p:spPr bwMode="auto">
          <a:xfrm>
            <a:off x="4419600" y="3276600"/>
            <a:ext cx="304800" cy="304800"/>
          </a:xfrm>
          <a:prstGeom prst="rect">
            <a:avLst/>
          </a:prstGeom>
          <a:noFill/>
        </p:spPr>
        <p:txBody>
          <a:bodyPr/>
          <a:lstStyle/>
          <a:p>
            <a:endParaRPr lang="en-US">
              <a:solidFill>
                <a:srgbClr val="000000"/>
              </a:solidFill>
              <a:latin typeface="Arial" charset="0"/>
              <a:cs typeface="Arial" charset="0"/>
            </a:endParaRPr>
          </a:p>
        </p:txBody>
      </p:sp>
      <p:sp>
        <p:nvSpPr>
          <p:cNvPr id="9229" name="Rectangle 13"/>
          <p:cNvSpPr>
            <a:spLocks noGrp="1" noChangeArrowheads="1"/>
          </p:cNvSpPr>
          <p:nvPr>
            <p:ph type="title"/>
          </p:nvPr>
        </p:nvSpPr>
        <p:spPr/>
        <p:txBody>
          <a:bodyPr/>
          <a:lstStyle/>
          <a:p>
            <a:r>
              <a:rPr lang="en-US" dirty="0" err="1" smtClean="0"/>
              <a:t>Otoscopic</a:t>
            </a:r>
            <a:r>
              <a:rPr lang="en-US" dirty="0" smtClean="0"/>
              <a:t> examination </a:t>
            </a:r>
            <a:endParaRPr lang="en-US" dirty="0"/>
          </a:p>
        </p:txBody>
      </p:sp>
      <p:sp>
        <p:nvSpPr>
          <p:cNvPr id="9230" name="Rectangle 14"/>
          <p:cNvSpPr>
            <a:spLocks noGrp="1" noChangeArrowheads="1"/>
          </p:cNvSpPr>
          <p:nvPr>
            <p:ph type="body" idx="1"/>
          </p:nvPr>
        </p:nvSpPr>
        <p:spPr/>
        <p:txBody>
          <a:bodyPr/>
          <a:lstStyle/>
          <a:p>
            <a:endParaRPr lang="en-US"/>
          </a:p>
        </p:txBody>
      </p:sp>
      <p:pic>
        <p:nvPicPr>
          <p:cNvPr id="9232" name="Picture 16" descr="normal%20TM"/>
          <p:cNvPicPr>
            <a:picLocks noChangeAspect="1" noChangeArrowheads="1"/>
          </p:cNvPicPr>
          <p:nvPr/>
        </p:nvPicPr>
        <p:blipFill>
          <a:blip r:embed="rId2" cstate="print"/>
          <a:srcRect/>
          <a:stretch>
            <a:fillRect/>
          </a:stretch>
        </p:blipFill>
        <p:spPr bwMode="auto">
          <a:xfrm>
            <a:off x="0" y="1524000"/>
            <a:ext cx="9144000" cy="5334000"/>
          </a:xfrm>
          <a:prstGeom prst="rect">
            <a:avLst/>
          </a:prstGeom>
          <a:noFill/>
        </p:spPr>
      </p:pic>
    </p:spTree>
    <p:extLst>
      <p:ext uri="{BB962C8B-B14F-4D97-AF65-F5344CB8AC3E}">
        <p14:creationId xmlns:p14="http://schemas.microsoft.com/office/powerpoint/2010/main" val="19942741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3800" smtClean="0"/>
              <a:t>Computerized Dynamic Posturography</a:t>
            </a:r>
          </a:p>
        </p:txBody>
      </p:sp>
      <p:sp>
        <p:nvSpPr>
          <p:cNvPr id="40963" name="Rectangle 3"/>
          <p:cNvSpPr>
            <a:spLocks noGrp="1" noChangeArrowheads="1"/>
          </p:cNvSpPr>
          <p:nvPr>
            <p:ph type="body" idx="1"/>
          </p:nvPr>
        </p:nvSpPr>
        <p:spPr/>
        <p:txBody>
          <a:bodyPr/>
          <a:lstStyle/>
          <a:p>
            <a:pPr eaLnBrk="1" hangingPunct="1"/>
            <a:r>
              <a:rPr lang="en-US" dirty="0" smtClean="0"/>
              <a:t>It is the most commonly used system for clinical postural assessment.</a:t>
            </a:r>
          </a:p>
          <a:p>
            <a:pPr eaLnBrk="1" hangingPunct="1"/>
            <a:r>
              <a:rPr lang="en-US" dirty="0" smtClean="0"/>
              <a:t>The subject stand on a computer-controlled movable platform with movable visual surround.</a:t>
            </a:r>
          </a:p>
          <a:p>
            <a:pPr eaLnBrk="1" hangingPunct="1"/>
            <a:r>
              <a:rPr lang="en-US" dirty="0" smtClean="0"/>
              <a:t>The platform or visual surround can be fixed or move independently.</a:t>
            </a:r>
          </a:p>
          <a:p>
            <a:pPr eaLnBrk="1" hangingPunct="1"/>
            <a:r>
              <a:rPr lang="en-US" dirty="0" smtClean="0"/>
              <a:t>Six test conditions compose the SOT battery. </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4"/>
          <p:cNvSpPr>
            <a:spLocks noGrp="1" noChangeArrowheads="1"/>
          </p:cNvSpPr>
          <p:nvPr>
            <p:ph type="title" sz="quarter"/>
          </p:nvPr>
        </p:nvSpPr>
        <p:spPr/>
        <p:txBody>
          <a:bodyPr/>
          <a:lstStyle/>
          <a:p>
            <a:pPr eaLnBrk="1" hangingPunct="1"/>
            <a:r>
              <a:rPr lang="en-US" smtClean="0"/>
              <a:t>The six test conditions</a:t>
            </a:r>
          </a:p>
        </p:txBody>
      </p:sp>
      <p:pic>
        <p:nvPicPr>
          <p:cNvPr id="41987" name="Picture 4" descr="sot1"/>
          <p:cNvPicPr>
            <a:picLocks noGrp="1" noChangeAspect="1" noChangeArrowheads="1"/>
          </p:cNvPicPr>
          <p:nvPr>
            <p:ph sz="quarter" idx="1"/>
          </p:nvPr>
        </p:nvPicPr>
        <p:blipFill>
          <a:blip r:embed="rId2"/>
          <a:srcRect/>
          <a:stretch>
            <a:fillRect/>
          </a:stretch>
        </p:blipFill>
        <p:spPr>
          <a:xfrm>
            <a:off x="609600" y="1447800"/>
            <a:ext cx="2667000" cy="2438400"/>
          </a:xfrm>
          <a:noFill/>
        </p:spPr>
      </p:pic>
      <p:pic>
        <p:nvPicPr>
          <p:cNvPr id="41988" name="Picture 7" descr="sot2"/>
          <p:cNvPicPr>
            <a:picLocks noGrp="1" noChangeAspect="1" noChangeArrowheads="1"/>
          </p:cNvPicPr>
          <p:nvPr>
            <p:ph sz="quarter" idx="2"/>
          </p:nvPr>
        </p:nvPicPr>
        <p:blipFill>
          <a:blip r:embed="rId3"/>
          <a:srcRect/>
          <a:stretch>
            <a:fillRect/>
          </a:stretch>
        </p:blipFill>
        <p:spPr>
          <a:xfrm>
            <a:off x="3276600" y="1447800"/>
            <a:ext cx="3048000" cy="2514600"/>
          </a:xfrm>
          <a:noFill/>
        </p:spPr>
      </p:pic>
      <p:pic>
        <p:nvPicPr>
          <p:cNvPr id="41989" name="Picture 10" descr="sot3"/>
          <p:cNvPicPr>
            <a:picLocks noGrp="1" noChangeAspect="1" noChangeArrowheads="1"/>
          </p:cNvPicPr>
          <p:nvPr>
            <p:ph sz="quarter" idx="3"/>
          </p:nvPr>
        </p:nvPicPr>
        <p:blipFill>
          <a:blip r:embed="rId4"/>
          <a:srcRect/>
          <a:stretch>
            <a:fillRect/>
          </a:stretch>
        </p:blipFill>
        <p:spPr>
          <a:xfrm>
            <a:off x="6324600" y="1524000"/>
            <a:ext cx="2819400" cy="2438400"/>
          </a:xfrm>
          <a:noFill/>
        </p:spPr>
      </p:pic>
      <p:pic>
        <p:nvPicPr>
          <p:cNvPr id="41990" name="Picture 13" descr="sot4"/>
          <p:cNvPicPr>
            <a:picLocks noGrp="1" noChangeAspect="1" noChangeArrowheads="1"/>
          </p:cNvPicPr>
          <p:nvPr>
            <p:ph sz="quarter" idx="4"/>
          </p:nvPr>
        </p:nvPicPr>
        <p:blipFill>
          <a:blip r:embed="rId5"/>
          <a:srcRect/>
          <a:stretch>
            <a:fillRect/>
          </a:stretch>
        </p:blipFill>
        <p:spPr>
          <a:xfrm>
            <a:off x="533400" y="3886200"/>
            <a:ext cx="2743200" cy="2971800"/>
          </a:xfrm>
          <a:noFill/>
        </p:spPr>
      </p:pic>
      <p:pic>
        <p:nvPicPr>
          <p:cNvPr id="41991" name="Picture 16" descr="sot5"/>
          <p:cNvPicPr>
            <a:picLocks noChangeAspect="1" noChangeArrowheads="1"/>
          </p:cNvPicPr>
          <p:nvPr/>
        </p:nvPicPr>
        <p:blipFill>
          <a:blip r:embed="rId6"/>
          <a:srcRect/>
          <a:stretch>
            <a:fillRect/>
          </a:stretch>
        </p:blipFill>
        <p:spPr bwMode="auto">
          <a:xfrm>
            <a:off x="3276600" y="3886200"/>
            <a:ext cx="3048000" cy="2971800"/>
          </a:xfrm>
          <a:prstGeom prst="rect">
            <a:avLst/>
          </a:prstGeom>
          <a:noFill/>
          <a:ln w="9525">
            <a:noFill/>
            <a:miter lim="800000"/>
            <a:headEnd/>
            <a:tailEnd/>
          </a:ln>
        </p:spPr>
      </p:pic>
      <p:pic>
        <p:nvPicPr>
          <p:cNvPr id="41992" name="Picture 17" descr="sot6"/>
          <p:cNvPicPr>
            <a:picLocks noChangeAspect="1" noChangeArrowheads="1"/>
          </p:cNvPicPr>
          <p:nvPr/>
        </p:nvPicPr>
        <p:blipFill>
          <a:blip r:embed="rId7"/>
          <a:srcRect/>
          <a:stretch>
            <a:fillRect/>
          </a:stretch>
        </p:blipFill>
        <p:spPr bwMode="auto">
          <a:xfrm>
            <a:off x="6324600" y="3962400"/>
            <a:ext cx="28194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title"/>
          </p:nvPr>
        </p:nvSpPr>
        <p:spPr/>
        <p:txBody>
          <a:bodyPr/>
          <a:lstStyle/>
          <a:p>
            <a:pPr eaLnBrk="1" hangingPunct="1"/>
            <a:endParaRPr lang="ar-SA" smtClean="0"/>
          </a:p>
        </p:txBody>
      </p:sp>
      <p:pic>
        <p:nvPicPr>
          <p:cNvPr id="43011" name="Picture 4" descr="Picture of conditions for dynamic posturography"/>
          <p:cNvPicPr>
            <a:picLocks noGrp="1" noChangeAspect="1" noChangeArrowheads="1"/>
          </p:cNvPicPr>
          <p:nvPr>
            <p:ph idx="1"/>
          </p:nvPr>
        </p:nvPicPr>
        <p:blipFill>
          <a:blip r:embed="rId2"/>
          <a:srcRect/>
          <a:stretch>
            <a:fillRect/>
          </a:stretch>
        </p:blipFill>
        <p:spPr>
          <a:xfrm>
            <a:off x="533400" y="1524000"/>
            <a:ext cx="8610600" cy="4419600"/>
          </a:xfrm>
          <a:noFill/>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Results</a:t>
            </a:r>
          </a:p>
        </p:txBody>
      </p:sp>
      <p:pic>
        <p:nvPicPr>
          <p:cNvPr id="44035" name="Picture 4" descr="posturography2"/>
          <p:cNvPicPr>
            <a:picLocks noGrp="1" noChangeAspect="1" noChangeArrowheads="1"/>
          </p:cNvPicPr>
          <p:nvPr>
            <p:ph idx="1"/>
          </p:nvPr>
        </p:nvPicPr>
        <p:blipFill>
          <a:blip r:embed="rId2"/>
          <a:srcRect/>
          <a:stretch>
            <a:fillRect/>
          </a:stretch>
        </p:blipFill>
        <p:spPr>
          <a:xfrm>
            <a:off x="2366963" y="1524000"/>
            <a:ext cx="4867275" cy="5334000"/>
          </a:xfrm>
          <a:noFill/>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Results</a:t>
            </a:r>
          </a:p>
        </p:txBody>
      </p:sp>
      <p:pic>
        <p:nvPicPr>
          <p:cNvPr id="45059" name="Picture 4" descr="posturography3"/>
          <p:cNvPicPr>
            <a:picLocks noGrp="1" noChangeAspect="1" noChangeArrowheads="1"/>
          </p:cNvPicPr>
          <p:nvPr>
            <p:ph idx="1"/>
          </p:nvPr>
        </p:nvPicPr>
        <p:blipFill>
          <a:blip r:embed="rId2"/>
          <a:srcRect/>
          <a:stretch>
            <a:fillRect/>
          </a:stretch>
        </p:blipFill>
        <p:spPr>
          <a:xfrm>
            <a:off x="2209800" y="1524000"/>
            <a:ext cx="5105400" cy="5334000"/>
          </a:xfrm>
          <a:noFill/>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Use of posturography</a:t>
            </a:r>
          </a:p>
        </p:txBody>
      </p:sp>
      <p:sp>
        <p:nvSpPr>
          <p:cNvPr id="46083" name="Rectangle 3"/>
          <p:cNvSpPr>
            <a:spLocks noGrp="1" noChangeArrowheads="1"/>
          </p:cNvSpPr>
          <p:nvPr>
            <p:ph type="body" idx="1"/>
          </p:nvPr>
        </p:nvSpPr>
        <p:spPr/>
        <p:txBody>
          <a:bodyPr/>
          <a:lstStyle/>
          <a:p>
            <a:pPr eaLnBrk="1" hangingPunct="1"/>
            <a:r>
              <a:rPr lang="en-US" dirty="0" smtClean="0"/>
              <a:t>Evaluating patients with balance disorders.</a:t>
            </a:r>
          </a:p>
          <a:p>
            <a:pPr eaLnBrk="1" hangingPunct="1"/>
            <a:r>
              <a:rPr lang="en-US" dirty="0" smtClean="0"/>
              <a:t>Ordered for patients with vague symptoms of dizziness and unsteadiness.</a:t>
            </a:r>
          </a:p>
          <a:p>
            <a:pPr eaLnBrk="1" hangingPunct="1"/>
            <a:r>
              <a:rPr lang="en-US" dirty="0" smtClean="0"/>
              <a:t>It can be used to detect malingerers.</a:t>
            </a:r>
          </a:p>
          <a:p>
            <a:pPr eaLnBrk="1" hangingPunct="1"/>
            <a:r>
              <a:rPr lang="en-US" dirty="0" smtClean="0"/>
              <a:t>Planning and monitoring the course of postural rehabilitation.</a:t>
            </a:r>
          </a:p>
          <a:p>
            <a:pPr eaLnBrk="1" hangingPunct="1"/>
            <a:r>
              <a:rPr lang="en-US" dirty="0" smtClean="0"/>
              <a:t>Documentation of postural responses.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p:txBody>
          <a:bodyPr/>
          <a:lstStyle/>
          <a:p>
            <a:r>
              <a:rPr lang="en-US"/>
              <a:t>Important Landmarks</a:t>
            </a:r>
          </a:p>
        </p:txBody>
      </p:sp>
      <p:sp>
        <p:nvSpPr>
          <p:cNvPr id="12295" name="Rectangle 7"/>
          <p:cNvSpPr>
            <a:spLocks noGrp="1" noChangeArrowheads="1"/>
          </p:cNvSpPr>
          <p:nvPr>
            <p:ph type="body" sz="half" idx="1"/>
          </p:nvPr>
        </p:nvSpPr>
        <p:spPr/>
        <p:txBody>
          <a:bodyPr/>
          <a:lstStyle/>
          <a:p>
            <a:pPr>
              <a:lnSpc>
                <a:spcPct val="90000"/>
              </a:lnSpc>
            </a:pPr>
            <a:endParaRPr lang="en-US" sz="2000"/>
          </a:p>
        </p:txBody>
      </p:sp>
      <p:sp>
        <p:nvSpPr>
          <p:cNvPr id="12296" name="Rectangle 8"/>
          <p:cNvSpPr>
            <a:spLocks noGrp="1" noChangeArrowheads="1"/>
          </p:cNvSpPr>
          <p:nvPr>
            <p:ph type="body" sz="half" idx="2"/>
          </p:nvPr>
        </p:nvSpPr>
        <p:spPr/>
        <p:txBody>
          <a:bodyPr/>
          <a:lstStyle/>
          <a:p>
            <a:pPr>
              <a:lnSpc>
                <a:spcPct val="90000"/>
              </a:lnSpc>
            </a:pPr>
            <a:r>
              <a:rPr lang="en-US" sz="2000"/>
              <a:t>An  </a:t>
            </a:r>
            <a:r>
              <a:rPr lang="en-US" sz="2000" i="1"/>
              <a:t>annulus fibrosus</a:t>
            </a:r>
            <a:r>
              <a:rPr lang="en-US" sz="2000"/>
              <a:t> </a:t>
            </a:r>
          </a:p>
          <a:p>
            <a:pPr>
              <a:lnSpc>
                <a:spcPct val="90000"/>
              </a:lnSpc>
            </a:pPr>
            <a:r>
              <a:rPr lang="en-US" sz="2000"/>
              <a:t>Lpi  </a:t>
            </a:r>
            <a:r>
              <a:rPr lang="en-US" sz="2000" i="1"/>
              <a:t>long process of incus</a:t>
            </a:r>
            <a:r>
              <a:rPr lang="en-US" sz="2000"/>
              <a:t> - sometimes visible through a healthy translucent drum</a:t>
            </a:r>
          </a:p>
          <a:p>
            <a:pPr>
              <a:lnSpc>
                <a:spcPct val="90000"/>
              </a:lnSpc>
            </a:pPr>
            <a:r>
              <a:rPr lang="en-US" sz="2000"/>
              <a:t>Um  </a:t>
            </a:r>
            <a:r>
              <a:rPr lang="en-US" sz="2000" i="1"/>
              <a:t>umbo</a:t>
            </a:r>
            <a:r>
              <a:rPr lang="en-US" sz="2000"/>
              <a:t> - the end of the malleus handle and the centre of the drum</a:t>
            </a:r>
          </a:p>
          <a:p>
            <a:pPr>
              <a:lnSpc>
                <a:spcPct val="90000"/>
              </a:lnSpc>
            </a:pPr>
            <a:r>
              <a:rPr lang="en-US" sz="2000"/>
              <a:t>Lr  </a:t>
            </a:r>
            <a:r>
              <a:rPr lang="en-US" sz="2000" i="1"/>
              <a:t>light reflex</a:t>
            </a:r>
            <a:r>
              <a:rPr lang="en-US" sz="2000"/>
              <a:t> - antero-inferioirly</a:t>
            </a:r>
          </a:p>
          <a:p>
            <a:pPr>
              <a:lnSpc>
                <a:spcPct val="90000"/>
              </a:lnSpc>
            </a:pPr>
            <a:r>
              <a:rPr lang="en-US" sz="2000"/>
              <a:t>Lp  </a:t>
            </a:r>
            <a:r>
              <a:rPr lang="en-US" sz="2000" i="1"/>
              <a:t>Lateral process of the malleus</a:t>
            </a:r>
            <a:endParaRPr lang="en-US" sz="2000"/>
          </a:p>
          <a:p>
            <a:pPr>
              <a:lnSpc>
                <a:spcPct val="90000"/>
              </a:lnSpc>
            </a:pPr>
            <a:r>
              <a:rPr lang="en-US" sz="2000"/>
              <a:t>At  </a:t>
            </a:r>
            <a:r>
              <a:rPr lang="en-US" sz="2000" i="1"/>
              <a:t>Attic</a:t>
            </a:r>
            <a:r>
              <a:rPr lang="en-US" sz="2000"/>
              <a:t> also known as </a:t>
            </a:r>
            <a:r>
              <a:rPr lang="en-US" sz="2000" i="1"/>
              <a:t>pars flaccida</a:t>
            </a:r>
            <a:endParaRPr lang="en-US" sz="2000"/>
          </a:p>
          <a:p>
            <a:pPr>
              <a:lnSpc>
                <a:spcPct val="90000"/>
              </a:lnSpc>
            </a:pPr>
            <a:r>
              <a:rPr lang="en-US" sz="2000"/>
              <a:t>Hm  </a:t>
            </a:r>
            <a:r>
              <a:rPr lang="en-US" sz="2000" i="1"/>
              <a:t>handle of the malleus</a:t>
            </a:r>
            <a:r>
              <a:rPr lang="en-US" sz="2000"/>
              <a:t> </a:t>
            </a:r>
          </a:p>
        </p:txBody>
      </p:sp>
      <p:pic>
        <p:nvPicPr>
          <p:cNvPr id="12293" name="Picture 5" descr="annotated%20normal%20TM"/>
          <p:cNvPicPr>
            <a:picLocks noChangeAspect="1" noChangeArrowheads="1"/>
          </p:cNvPicPr>
          <p:nvPr/>
        </p:nvPicPr>
        <p:blipFill>
          <a:blip r:embed="rId2" cstate="print"/>
          <a:srcRect/>
          <a:stretch>
            <a:fillRect/>
          </a:stretch>
        </p:blipFill>
        <p:spPr bwMode="auto">
          <a:xfrm>
            <a:off x="381000" y="1524000"/>
            <a:ext cx="4114800" cy="4724400"/>
          </a:xfrm>
          <a:prstGeom prst="rect">
            <a:avLst/>
          </a:prstGeom>
          <a:noFill/>
        </p:spPr>
      </p:pic>
    </p:spTree>
    <p:extLst>
      <p:ext uri="{BB962C8B-B14F-4D97-AF65-F5344CB8AC3E}">
        <p14:creationId xmlns:p14="http://schemas.microsoft.com/office/powerpoint/2010/main" val="2298488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6"/>
          <p:cNvSpPr>
            <a:spLocks noGrp="1" noChangeArrowheads="1"/>
          </p:cNvSpPr>
          <p:nvPr>
            <p:ph type="title"/>
          </p:nvPr>
        </p:nvSpPr>
        <p:spPr/>
        <p:txBody>
          <a:bodyPr/>
          <a:lstStyle/>
          <a:p>
            <a:r>
              <a:rPr lang="en-US"/>
              <a:t>Abnormal TM</a:t>
            </a:r>
          </a:p>
        </p:txBody>
      </p:sp>
      <p:sp>
        <p:nvSpPr>
          <p:cNvPr id="14343" name="Rectangle 7"/>
          <p:cNvSpPr>
            <a:spLocks noGrp="1" noChangeArrowheads="1"/>
          </p:cNvSpPr>
          <p:nvPr>
            <p:ph type="body" sz="half" idx="1"/>
          </p:nvPr>
        </p:nvSpPr>
        <p:spPr/>
        <p:txBody>
          <a:bodyPr/>
          <a:lstStyle/>
          <a:p>
            <a:endParaRPr lang="en-US"/>
          </a:p>
        </p:txBody>
      </p:sp>
      <p:sp>
        <p:nvSpPr>
          <p:cNvPr id="14344" name="Rectangle 8"/>
          <p:cNvSpPr>
            <a:spLocks noGrp="1" noChangeArrowheads="1"/>
          </p:cNvSpPr>
          <p:nvPr>
            <p:ph type="body" sz="half" idx="2"/>
          </p:nvPr>
        </p:nvSpPr>
        <p:spPr/>
        <p:txBody>
          <a:bodyPr/>
          <a:lstStyle/>
          <a:p>
            <a:r>
              <a:rPr lang="en-US"/>
              <a:t>Mild retraction may be difficult to identify. The margin of the drum (annulus may become more pronounced as in this image </a:t>
            </a:r>
          </a:p>
        </p:txBody>
      </p:sp>
      <p:pic>
        <p:nvPicPr>
          <p:cNvPr id="14341" name="Picture 5" descr="DSCN1948"/>
          <p:cNvPicPr>
            <a:picLocks noChangeAspect="1" noChangeArrowheads="1"/>
          </p:cNvPicPr>
          <p:nvPr/>
        </p:nvPicPr>
        <p:blipFill>
          <a:blip r:embed="rId2" cstate="print"/>
          <a:srcRect/>
          <a:stretch>
            <a:fillRect/>
          </a:stretch>
        </p:blipFill>
        <p:spPr bwMode="auto">
          <a:xfrm>
            <a:off x="304800" y="1524000"/>
            <a:ext cx="4343400" cy="4724400"/>
          </a:xfrm>
          <a:prstGeom prst="rect">
            <a:avLst/>
          </a:prstGeom>
          <a:noFill/>
        </p:spPr>
      </p:pic>
    </p:spTree>
    <p:extLst>
      <p:ext uri="{BB962C8B-B14F-4D97-AF65-F5344CB8AC3E}">
        <p14:creationId xmlns:p14="http://schemas.microsoft.com/office/powerpoint/2010/main" val="1856659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lstStyle/>
          <a:p>
            <a:r>
              <a:rPr lang="en-US"/>
              <a:t>Abnormal TM</a:t>
            </a:r>
          </a:p>
        </p:txBody>
      </p:sp>
      <p:sp>
        <p:nvSpPr>
          <p:cNvPr id="18437" name="Rectangle 5"/>
          <p:cNvSpPr>
            <a:spLocks noGrp="1" noChangeArrowheads="1"/>
          </p:cNvSpPr>
          <p:nvPr>
            <p:ph type="body" sz="half" idx="1"/>
          </p:nvPr>
        </p:nvSpPr>
        <p:spPr/>
        <p:txBody>
          <a:bodyPr/>
          <a:lstStyle/>
          <a:p>
            <a:endParaRPr lang="en-US"/>
          </a:p>
        </p:txBody>
      </p:sp>
      <p:sp>
        <p:nvSpPr>
          <p:cNvPr id="18438" name="Rectangle 6"/>
          <p:cNvSpPr>
            <a:spLocks noGrp="1" noChangeArrowheads="1"/>
          </p:cNvSpPr>
          <p:nvPr>
            <p:ph type="body" sz="half" idx="2"/>
          </p:nvPr>
        </p:nvSpPr>
        <p:spPr/>
        <p:txBody>
          <a:bodyPr/>
          <a:lstStyle/>
          <a:p>
            <a:r>
              <a:rPr lang="en-US"/>
              <a:t>As the drum retracts so does the handle of the malleus and it may appear to be shortened on otoscopy. The lateral process will also become much more prominent than normal </a:t>
            </a:r>
          </a:p>
        </p:txBody>
      </p:sp>
      <p:pic>
        <p:nvPicPr>
          <p:cNvPr id="18440" name="Picture 8" descr="DSCN2314"/>
          <p:cNvPicPr>
            <a:picLocks noChangeAspect="1" noChangeArrowheads="1"/>
          </p:cNvPicPr>
          <p:nvPr/>
        </p:nvPicPr>
        <p:blipFill>
          <a:blip r:embed="rId2" cstate="print"/>
          <a:srcRect/>
          <a:stretch>
            <a:fillRect/>
          </a:stretch>
        </p:blipFill>
        <p:spPr bwMode="auto">
          <a:xfrm>
            <a:off x="0" y="1524000"/>
            <a:ext cx="4572000" cy="5105400"/>
          </a:xfrm>
          <a:prstGeom prst="rect">
            <a:avLst/>
          </a:prstGeom>
          <a:noFill/>
        </p:spPr>
      </p:pic>
    </p:spTree>
    <p:extLst>
      <p:ext uri="{BB962C8B-B14F-4D97-AF65-F5344CB8AC3E}">
        <p14:creationId xmlns:p14="http://schemas.microsoft.com/office/powerpoint/2010/main" val="2135562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r>
              <a:rPr lang="en-US"/>
              <a:t>ABNORMAL TM</a:t>
            </a:r>
          </a:p>
        </p:txBody>
      </p:sp>
      <p:sp>
        <p:nvSpPr>
          <p:cNvPr id="20485" name="Rectangle 5"/>
          <p:cNvSpPr>
            <a:spLocks noGrp="1" noChangeArrowheads="1"/>
          </p:cNvSpPr>
          <p:nvPr>
            <p:ph type="body" sz="half" idx="1"/>
          </p:nvPr>
        </p:nvSpPr>
        <p:spPr/>
        <p:txBody>
          <a:bodyPr/>
          <a:lstStyle/>
          <a:p>
            <a:endParaRPr lang="en-US"/>
          </a:p>
        </p:txBody>
      </p:sp>
      <p:sp>
        <p:nvSpPr>
          <p:cNvPr id="20486" name="Rectangle 6"/>
          <p:cNvSpPr>
            <a:spLocks noGrp="1" noChangeArrowheads="1"/>
          </p:cNvSpPr>
          <p:nvPr>
            <p:ph type="body" sz="half" idx="2"/>
          </p:nvPr>
        </p:nvSpPr>
        <p:spPr/>
        <p:txBody>
          <a:bodyPr/>
          <a:lstStyle/>
          <a:p>
            <a:r>
              <a:rPr lang="en-US"/>
              <a:t>As the drum becomes increasingly retracted, it drapes over the ossicular chain, and the incus and stapes head may be outlined </a:t>
            </a:r>
          </a:p>
        </p:txBody>
      </p:sp>
      <p:pic>
        <p:nvPicPr>
          <p:cNvPr id="20488" name="Picture 8" descr="DSCN2386"/>
          <p:cNvPicPr>
            <a:picLocks noChangeAspect="1" noChangeArrowheads="1"/>
          </p:cNvPicPr>
          <p:nvPr/>
        </p:nvPicPr>
        <p:blipFill>
          <a:blip r:embed="rId2" cstate="print"/>
          <a:srcRect/>
          <a:stretch>
            <a:fillRect/>
          </a:stretch>
        </p:blipFill>
        <p:spPr bwMode="auto">
          <a:xfrm>
            <a:off x="0" y="1447800"/>
            <a:ext cx="4572000" cy="5181600"/>
          </a:xfrm>
          <a:prstGeom prst="rect">
            <a:avLst/>
          </a:prstGeom>
          <a:noFill/>
        </p:spPr>
      </p:pic>
    </p:spTree>
    <p:extLst>
      <p:ext uri="{BB962C8B-B14F-4D97-AF65-F5344CB8AC3E}">
        <p14:creationId xmlns:p14="http://schemas.microsoft.com/office/powerpoint/2010/main" val="2103111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lstStyle/>
          <a:p>
            <a:r>
              <a:rPr lang="en-US"/>
              <a:t>ABNORMAL TM</a:t>
            </a:r>
          </a:p>
        </p:txBody>
      </p:sp>
      <p:sp>
        <p:nvSpPr>
          <p:cNvPr id="22533" name="Rectangle 5"/>
          <p:cNvSpPr>
            <a:spLocks noGrp="1" noChangeArrowheads="1"/>
          </p:cNvSpPr>
          <p:nvPr>
            <p:ph type="body" sz="half" idx="1"/>
          </p:nvPr>
        </p:nvSpPr>
        <p:spPr/>
        <p:txBody>
          <a:bodyPr/>
          <a:lstStyle/>
          <a:p>
            <a:endParaRPr lang="en-US"/>
          </a:p>
        </p:txBody>
      </p:sp>
      <p:sp>
        <p:nvSpPr>
          <p:cNvPr id="22534" name="Rectangle 6"/>
          <p:cNvSpPr>
            <a:spLocks noGrp="1" noChangeArrowheads="1"/>
          </p:cNvSpPr>
          <p:nvPr>
            <p:ph type="body" sz="half" idx="2"/>
          </p:nvPr>
        </p:nvSpPr>
        <p:spPr/>
        <p:txBody>
          <a:bodyPr/>
          <a:lstStyle/>
          <a:p>
            <a:r>
              <a:rPr lang="en-US"/>
              <a:t>Eventually, nearly all the middle ear space may be lost and the drum comes into contact with the medial wall of the middle ear (this is known as </a:t>
            </a:r>
            <a:r>
              <a:rPr lang="en-US" i="1"/>
              <a:t>atelectasis</a:t>
            </a:r>
            <a:r>
              <a:rPr lang="en-US"/>
              <a:t>) </a:t>
            </a:r>
          </a:p>
        </p:txBody>
      </p:sp>
      <p:pic>
        <p:nvPicPr>
          <p:cNvPr id="22536" name="Picture 8" descr="atelectatic_TM"/>
          <p:cNvPicPr>
            <a:picLocks noChangeAspect="1" noChangeArrowheads="1"/>
          </p:cNvPicPr>
          <p:nvPr/>
        </p:nvPicPr>
        <p:blipFill>
          <a:blip r:embed="rId2" cstate="print"/>
          <a:srcRect/>
          <a:stretch>
            <a:fillRect/>
          </a:stretch>
        </p:blipFill>
        <p:spPr bwMode="auto">
          <a:xfrm>
            <a:off x="155575" y="1447800"/>
            <a:ext cx="4797425" cy="5410200"/>
          </a:xfrm>
          <a:prstGeom prst="rect">
            <a:avLst/>
          </a:prstGeom>
          <a:noFill/>
        </p:spPr>
      </p:pic>
    </p:spTree>
    <p:extLst>
      <p:ext uri="{BB962C8B-B14F-4D97-AF65-F5344CB8AC3E}">
        <p14:creationId xmlns:p14="http://schemas.microsoft.com/office/powerpoint/2010/main" val="342740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normAutofit lnSpcReduction="10000"/>
          </a:bodyPr>
          <a:lstStyle/>
          <a:p>
            <a:r>
              <a:rPr lang="en-US" dirty="0" smtClean="0"/>
              <a:t>By the end of this presentation, students will be able to</a:t>
            </a:r>
          </a:p>
          <a:p>
            <a:pPr lvl="1"/>
            <a:r>
              <a:rPr lang="en-US" dirty="0" smtClean="0"/>
              <a:t>Recognize type, degree and possible causes of hearing loss.</a:t>
            </a:r>
          </a:p>
          <a:p>
            <a:pPr lvl="1"/>
            <a:r>
              <a:rPr lang="en-US" dirty="0" smtClean="0"/>
              <a:t>Interpret basic audiology testing results including pure tone </a:t>
            </a:r>
            <a:r>
              <a:rPr lang="en-US" dirty="0" err="1" smtClean="0"/>
              <a:t>audiometry</a:t>
            </a:r>
            <a:r>
              <a:rPr lang="en-US" dirty="0" smtClean="0"/>
              <a:t>, </a:t>
            </a:r>
            <a:r>
              <a:rPr lang="en-US" dirty="0" err="1" smtClean="0"/>
              <a:t>Tympanometry</a:t>
            </a:r>
            <a:r>
              <a:rPr lang="en-US" dirty="0" smtClean="0"/>
              <a:t>, acoustic reflexes, speech </a:t>
            </a:r>
            <a:r>
              <a:rPr lang="en-US" dirty="0" err="1" smtClean="0"/>
              <a:t>audiometry</a:t>
            </a:r>
            <a:r>
              <a:rPr lang="en-US" dirty="0" smtClean="0"/>
              <a:t>, </a:t>
            </a:r>
            <a:r>
              <a:rPr lang="en-US" dirty="0" err="1" smtClean="0"/>
              <a:t>otoacoustic</a:t>
            </a:r>
            <a:r>
              <a:rPr lang="en-US" dirty="0" smtClean="0"/>
              <a:t> emissions and auditory brainstem response.</a:t>
            </a:r>
          </a:p>
          <a:p>
            <a:pPr lvl="1"/>
            <a:r>
              <a:rPr lang="en-US" dirty="0" smtClean="0"/>
              <a:t>Read and interpret basic vestibular and balance testing results. </a:t>
            </a:r>
            <a:endParaRPr lang="en-US" dirty="0"/>
          </a:p>
        </p:txBody>
      </p:sp>
    </p:spTree>
    <p:extLst>
      <p:ext uri="{BB962C8B-B14F-4D97-AF65-F5344CB8AC3E}">
        <p14:creationId xmlns:p14="http://schemas.microsoft.com/office/powerpoint/2010/main" val="945699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lstStyle/>
          <a:p>
            <a:r>
              <a:rPr lang="en-US"/>
              <a:t>COLOR OF TM</a:t>
            </a:r>
          </a:p>
        </p:txBody>
      </p:sp>
      <p:sp>
        <p:nvSpPr>
          <p:cNvPr id="24581" name="Rectangle 5"/>
          <p:cNvSpPr>
            <a:spLocks noGrp="1" noChangeArrowheads="1"/>
          </p:cNvSpPr>
          <p:nvPr>
            <p:ph type="body" sz="half" idx="1"/>
          </p:nvPr>
        </p:nvSpPr>
        <p:spPr>
          <a:xfrm>
            <a:off x="533400" y="1752600"/>
            <a:ext cx="4038600" cy="4525963"/>
          </a:xfrm>
        </p:spPr>
        <p:txBody>
          <a:bodyPr/>
          <a:lstStyle/>
          <a:p>
            <a:endParaRPr lang="en-US"/>
          </a:p>
        </p:txBody>
      </p:sp>
      <p:sp>
        <p:nvSpPr>
          <p:cNvPr id="24582" name="Rectangle 6"/>
          <p:cNvSpPr>
            <a:spLocks noGrp="1" noChangeArrowheads="1"/>
          </p:cNvSpPr>
          <p:nvPr>
            <p:ph type="body" sz="half" idx="2"/>
          </p:nvPr>
        </p:nvSpPr>
        <p:spPr/>
        <p:txBody>
          <a:bodyPr/>
          <a:lstStyle/>
          <a:p>
            <a:r>
              <a:rPr lang="en-US"/>
              <a:t>Compare this drum with the normal one. It is opaque and pale. There is slight injection of blood vessels. This is one appearance of glue ear </a:t>
            </a:r>
          </a:p>
        </p:txBody>
      </p:sp>
      <p:pic>
        <p:nvPicPr>
          <p:cNvPr id="24584" name="Picture 8" descr="DSCN2510"/>
          <p:cNvPicPr>
            <a:picLocks noChangeAspect="1" noChangeArrowheads="1"/>
          </p:cNvPicPr>
          <p:nvPr/>
        </p:nvPicPr>
        <p:blipFill>
          <a:blip r:embed="rId2" cstate="print"/>
          <a:srcRect/>
          <a:stretch>
            <a:fillRect/>
          </a:stretch>
        </p:blipFill>
        <p:spPr bwMode="auto">
          <a:xfrm>
            <a:off x="0" y="1600200"/>
            <a:ext cx="4724400" cy="5257800"/>
          </a:xfrm>
          <a:prstGeom prst="rect">
            <a:avLst/>
          </a:prstGeom>
          <a:noFill/>
        </p:spPr>
      </p:pic>
    </p:spTree>
    <p:extLst>
      <p:ext uri="{BB962C8B-B14F-4D97-AF65-F5344CB8AC3E}">
        <p14:creationId xmlns:p14="http://schemas.microsoft.com/office/powerpoint/2010/main" val="2081746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lstStyle/>
          <a:p>
            <a:r>
              <a:rPr lang="en-US"/>
              <a:t>GLUE EAR</a:t>
            </a:r>
          </a:p>
        </p:txBody>
      </p:sp>
      <p:sp>
        <p:nvSpPr>
          <p:cNvPr id="26629" name="Rectangle 5"/>
          <p:cNvSpPr>
            <a:spLocks noGrp="1" noChangeArrowheads="1"/>
          </p:cNvSpPr>
          <p:nvPr>
            <p:ph type="body" sz="half" idx="1"/>
          </p:nvPr>
        </p:nvSpPr>
        <p:spPr/>
        <p:txBody>
          <a:bodyPr/>
          <a:lstStyle/>
          <a:p>
            <a:endParaRPr lang="en-US" sz="2400"/>
          </a:p>
        </p:txBody>
      </p:sp>
      <p:sp>
        <p:nvSpPr>
          <p:cNvPr id="26630" name="Rectangle 6"/>
          <p:cNvSpPr>
            <a:spLocks noGrp="1" noChangeArrowheads="1"/>
          </p:cNvSpPr>
          <p:nvPr>
            <p:ph type="body" sz="half" idx="2"/>
          </p:nvPr>
        </p:nvSpPr>
        <p:spPr/>
        <p:txBody>
          <a:bodyPr/>
          <a:lstStyle/>
          <a:p>
            <a:r>
              <a:rPr lang="en-US" sz="2400"/>
              <a:t>Glue ear may make the drum yellow or even darker than normal. Note also how retracted this drum is and how prominent the lateral process of the malleus appears. Blood in the middle ear will give the ear a blue or brown colour, this is called a </a:t>
            </a:r>
            <a:r>
              <a:rPr lang="en-US" sz="2400" i="1"/>
              <a:t>haemotympanum</a:t>
            </a:r>
            <a:r>
              <a:rPr lang="en-US" sz="2400"/>
              <a:t> </a:t>
            </a:r>
          </a:p>
        </p:txBody>
      </p:sp>
      <p:pic>
        <p:nvPicPr>
          <p:cNvPr id="26632" name="Picture 8" descr="DSCN2498"/>
          <p:cNvPicPr>
            <a:picLocks noChangeAspect="1" noChangeArrowheads="1"/>
          </p:cNvPicPr>
          <p:nvPr/>
        </p:nvPicPr>
        <p:blipFill>
          <a:blip r:embed="rId2" cstate="print"/>
          <a:srcRect/>
          <a:stretch>
            <a:fillRect/>
          </a:stretch>
        </p:blipFill>
        <p:spPr bwMode="auto">
          <a:xfrm>
            <a:off x="0" y="1524000"/>
            <a:ext cx="4572000" cy="5029200"/>
          </a:xfrm>
          <a:prstGeom prst="rect">
            <a:avLst/>
          </a:prstGeom>
          <a:noFill/>
        </p:spPr>
      </p:pic>
    </p:spTree>
    <p:extLst>
      <p:ext uri="{BB962C8B-B14F-4D97-AF65-F5344CB8AC3E}">
        <p14:creationId xmlns:p14="http://schemas.microsoft.com/office/powerpoint/2010/main" val="2194507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p:txBody>
          <a:bodyPr/>
          <a:lstStyle/>
          <a:p>
            <a:r>
              <a:rPr lang="en-US"/>
              <a:t>ABNORMAL TM</a:t>
            </a:r>
          </a:p>
        </p:txBody>
      </p:sp>
      <p:sp>
        <p:nvSpPr>
          <p:cNvPr id="28677" name="Rectangle 5"/>
          <p:cNvSpPr>
            <a:spLocks noGrp="1" noChangeArrowheads="1"/>
          </p:cNvSpPr>
          <p:nvPr>
            <p:ph type="body" sz="half" idx="1"/>
          </p:nvPr>
        </p:nvSpPr>
        <p:spPr/>
        <p:txBody>
          <a:bodyPr/>
          <a:lstStyle/>
          <a:p>
            <a:pPr>
              <a:lnSpc>
                <a:spcPct val="90000"/>
              </a:lnSpc>
            </a:pPr>
            <a:endParaRPr lang="en-US" sz="2400"/>
          </a:p>
        </p:txBody>
      </p:sp>
      <p:sp>
        <p:nvSpPr>
          <p:cNvPr id="28678" name="Rectangle 6"/>
          <p:cNvSpPr>
            <a:spLocks noGrp="1" noChangeArrowheads="1"/>
          </p:cNvSpPr>
          <p:nvPr>
            <p:ph type="body" sz="half" idx="2"/>
          </p:nvPr>
        </p:nvSpPr>
        <p:spPr/>
        <p:txBody>
          <a:bodyPr/>
          <a:lstStyle/>
          <a:p>
            <a:pPr>
              <a:lnSpc>
                <a:spcPct val="90000"/>
              </a:lnSpc>
            </a:pPr>
            <a:r>
              <a:rPr lang="en-US" sz="2400"/>
              <a:t>white patches actually on the drum or within the drum itself are usually </a:t>
            </a:r>
            <a:r>
              <a:rPr lang="en-US" sz="2400" i="1"/>
              <a:t>tympanosclerosis</a:t>
            </a:r>
            <a:r>
              <a:rPr lang="en-US" sz="2400"/>
              <a:t>, which is deposition of calcium into the drum itself in response to trauma or infection. This is not normally of any consequence unless it is severe, which can lead to a mild conductive hearing loss.</a:t>
            </a:r>
          </a:p>
        </p:txBody>
      </p:sp>
      <p:pic>
        <p:nvPicPr>
          <p:cNvPr id="28680" name="Picture 8" descr="DSCN1739"/>
          <p:cNvPicPr>
            <a:picLocks noChangeAspect="1" noChangeArrowheads="1"/>
          </p:cNvPicPr>
          <p:nvPr/>
        </p:nvPicPr>
        <p:blipFill>
          <a:blip r:embed="rId2" cstate="print"/>
          <a:srcRect/>
          <a:stretch>
            <a:fillRect/>
          </a:stretch>
        </p:blipFill>
        <p:spPr bwMode="auto">
          <a:xfrm>
            <a:off x="0" y="1447800"/>
            <a:ext cx="4727575" cy="5410200"/>
          </a:xfrm>
          <a:prstGeom prst="rect">
            <a:avLst/>
          </a:prstGeom>
          <a:noFill/>
        </p:spPr>
      </p:pic>
    </p:spTree>
    <p:extLst>
      <p:ext uri="{BB962C8B-B14F-4D97-AF65-F5344CB8AC3E}">
        <p14:creationId xmlns:p14="http://schemas.microsoft.com/office/powerpoint/2010/main" val="2925600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p:txBody>
          <a:bodyPr/>
          <a:lstStyle/>
          <a:p>
            <a:r>
              <a:rPr lang="en-US"/>
              <a:t>ABNORMAL TM</a:t>
            </a:r>
          </a:p>
        </p:txBody>
      </p:sp>
      <p:sp>
        <p:nvSpPr>
          <p:cNvPr id="30725" name="Rectangle 5"/>
          <p:cNvSpPr>
            <a:spLocks noGrp="1" noChangeArrowheads="1"/>
          </p:cNvSpPr>
          <p:nvPr>
            <p:ph type="body" sz="half" idx="1"/>
          </p:nvPr>
        </p:nvSpPr>
        <p:spPr/>
        <p:txBody>
          <a:bodyPr/>
          <a:lstStyle/>
          <a:p>
            <a:endParaRPr lang="en-US"/>
          </a:p>
        </p:txBody>
      </p:sp>
      <p:sp>
        <p:nvSpPr>
          <p:cNvPr id="30726" name="Rectangle 6"/>
          <p:cNvSpPr>
            <a:spLocks noGrp="1" noChangeArrowheads="1"/>
          </p:cNvSpPr>
          <p:nvPr>
            <p:ph type="body" sz="half" idx="2"/>
          </p:nvPr>
        </p:nvSpPr>
        <p:spPr/>
        <p:txBody>
          <a:bodyPr/>
          <a:lstStyle/>
          <a:p>
            <a:r>
              <a:rPr lang="en-US"/>
              <a:t>If the white patch is behind the drum, this may represent </a:t>
            </a:r>
            <a:r>
              <a:rPr lang="en-US" i="1"/>
              <a:t>cholesteatoma </a:t>
            </a:r>
            <a:r>
              <a:rPr lang="en-US"/>
              <a:t>(keratin in the middle ear). This normally needs to be treated surgically. </a:t>
            </a:r>
          </a:p>
        </p:txBody>
      </p:sp>
      <p:pic>
        <p:nvPicPr>
          <p:cNvPr id="30728" name="Picture 8" descr="DSCN1806"/>
          <p:cNvPicPr>
            <a:picLocks noChangeAspect="1" noChangeArrowheads="1"/>
          </p:cNvPicPr>
          <p:nvPr/>
        </p:nvPicPr>
        <p:blipFill>
          <a:blip r:embed="rId2" cstate="print"/>
          <a:srcRect/>
          <a:stretch>
            <a:fillRect/>
          </a:stretch>
        </p:blipFill>
        <p:spPr bwMode="auto">
          <a:xfrm>
            <a:off x="0" y="1447800"/>
            <a:ext cx="4572000" cy="5257800"/>
          </a:xfrm>
          <a:prstGeom prst="rect">
            <a:avLst/>
          </a:prstGeom>
          <a:noFill/>
        </p:spPr>
      </p:pic>
    </p:spTree>
    <p:extLst>
      <p:ext uri="{BB962C8B-B14F-4D97-AF65-F5344CB8AC3E}">
        <p14:creationId xmlns:p14="http://schemas.microsoft.com/office/powerpoint/2010/main" val="1176765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p:txBody>
          <a:bodyPr/>
          <a:lstStyle/>
          <a:p>
            <a:r>
              <a:rPr lang="en-US"/>
              <a:t>ABNORMAL TM</a:t>
            </a:r>
          </a:p>
        </p:txBody>
      </p:sp>
      <p:sp>
        <p:nvSpPr>
          <p:cNvPr id="32773" name="Rectangle 5"/>
          <p:cNvSpPr>
            <a:spLocks noGrp="1" noChangeArrowheads="1"/>
          </p:cNvSpPr>
          <p:nvPr>
            <p:ph type="body" sz="half" idx="1"/>
          </p:nvPr>
        </p:nvSpPr>
        <p:spPr/>
        <p:txBody>
          <a:bodyPr/>
          <a:lstStyle/>
          <a:p>
            <a:endParaRPr lang="en-US"/>
          </a:p>
        </p:txBody>
      </p:sp>
      <p:sp>
        <p:nvSpPr>
          <p:cNvPr id="32774" name="Rectangle 6"/>
          <p:cNvSpPr>
            <a:spLocks noGrp="1" noChangeArrowheads="1"/>
          </p:cNvSpPr>
          <p:nvPr>
            <p:ph type="body" sz="half" idx="2"/>
          </p:nvPr>
        </p:nvSpPr>
        <p:spPr/>
        <p:txBody>
          <a:bodyPr/>
          <a:lstStyle/>
          <a:p>
            <a:r>
              <a:rPr lang="en-US"/>
              <a:t>This small red lesion at the tip of the malleus handle is a vascular lesion called a </a:t>
            </a:r>
            <a:r>
              <a:rPr lang="en-US" i="1"/>
              <a:t>glomus tumour</a:t>
            </a:r>
            <a:r>
              <a:rPr lang="en-US"/>
              <a:t>. This might cause pulsatile tinnitus, but is rare. This needs surgical treatment </a:t>
            </a:r>
          </a:p>
        </p:txBody>
      </p:sp>
      <p:pic>
        <p:nvPicPr>
          <p:cNvPr id="32776" name="Picture 8" descr="glomus_tympanicum"/>
          <p:cNvPicPr>
            <a:picLocks noChangeAspect="1" noChangeArrowheads="1"/>
          </p:cNvPicPr>
          <p:nvPr/>
        </p:nvPicPr>
        <p:blipFill>
          <a:blip r:embed="rId2" cstate="print"/>
          <a:srcRect/>
          <a:stretch>
            <a:fillRect/>
          </a:stretch>
        </p:blipFill>
        <p:spPr bwMode="auto">
          <a:xfrm>
            <a:off x="0" y="1447800"/>
            <a:ext cx="4648200" cy="5410200"/>
          </a:xfrm>
          <a:prstGeom prst="rect">
            <a:avLst/>
          </a:prstGeom>
          <a:noFill/>
        </p:spPr>
      </p:pic>
    </p:spTree>
    <p:extLst>
      <p:ext uri="{BB962C8B-B14F-4D97-AF65-F5344CB8AC3E}">
        <p14:creationId xmlns:p14="http://schemas.microsoft.com/office/powerpoint/2010/main" val="2436204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p:txBody>
          <a:bodyPr/>
          <a:lstStyle/>
          <a:p>
            <a:r>
              <a:rPr lang="en-US"/>
              <a:t>ABNORMAL TM</a:t>
            </a:r>
          </a:p>
        </p:txBody>
      </p:sp>
      <p:sp>
        <p:nvSpPr>
          <p:cNvPr id="34821" name="Rectangle 5"/>
          <p:cNvSpPr>
            <a:spLocks noGrp="1" noChangeArrowheads="1"/>
          </p:cNvSpPr>
          <p:nvPr>
            <p:ph type="body" sz="half" idx="1"/>
          </p:nvPr>
        </p:nvSpPr>
        <p:spPr/>
        <p:txBody>
          <a:bodyPr/>
          <a:lstStyle/>
          <a:p>
            <a:endParaRPr lang="en-US"/>
          </a:p>
        </p:txBody>
      </p:sp>
      <p:sp>
        <p:nvSpPr>
          <p:cNvPr id="34822" name="Rectangle 6"/>
          <p:cNvSpPr>
            <a:spLocks noGrp="1" noChangeArrowheads="1"/>
          </p:cNvSpPr>
          <p:nvPr>
            <p:ph type="body" sz="half" idx="2"/>
          </p:nvPr>
        </p:nvSpPr>
        <p:spPr/>
        <p:txBody>
          <a:bodyPr/>
          <a:lstStyle/>
          <a:p>
            <a:r>
              <a:rPr lang="en-US"/>
              <a:t>This red bulge in the canal is another glomus tumour (</a:t>
            </a:r>
            <a:r>
              <a:rPr lang="en-US" i="1"/>
              <a:t>glomus jugulare</a:t>
            </a:r>
            <a:r>
              <a:rPr lang="en-US"/>
              <a:t>). this is the tip of a much larger lesion involving the temporal bone </a:t>
            </a:r>
          </a:p>
        </p:txBody>
      </p:sp>
      <p:pic>
        <p:nvPicPr>
          <p:cNvPr id="34824" name="Picture 8" descr="DSCN1734_glom_jug"/>
          <p:cNvPicPr>
            <a:picLocks noChangeAspect="1" noChangeArrowheads="1"/>
          </p:cNvPicPr>
          <p:nvPr/>
        </p:nvPicPr>
        <p:blipFill>
          <a:blip r:embed="rId2" cstate="print"/>
          <a:srcRect/>
          <a:stretch>
            <a:fillRect/>
          </a:stretch>
        </p:blipFill>
        <p:spPr bwMode="auto">
          <a:xfrm>
            <a:off x="0" y="1524000"/>
            <a:ext cx="4572000" cy="5181600"/>
          </a:xfrm>
          <a:prstGeom prst="rect">
            <a:avLst/>
          </a:prstGeom>
          <a:noFill/>
        </p:spPr>
      </p:pic>
    </p:spTree>
    <p:extLst>
      <p:ext uri="{BB962C8B-B14F-4D97-AF65-F5344CB8AC3E}">
        <p14:creationId xmlns:p14="http://schemas.microsoft.com/office/powerpoint/2010/main" val="4218191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r>
              <a:rPr lang="en-US"/>
              <a:t>PERFORATION</a:t>
            </a:r>
          </a:p>
        </p:txBody>
      </p:sp>
      <p:sp>
        <p:nvSpPr>
          <p:cNvPr id="36869" name="Rectangle 5"/>
          <p:cNvSpPr>
            <a:spLocks noGrp="1" noChangeArrowheads="1"/>
          </p:cNvSpPr>
          <p:nvPr>
            <p:ph type="body" sz="half" idx="1"/>
          </p:nvPr>
        </p:nvSpPr>
        <p:spPr/>
        <p:txBody>
          <a:bodyPr/>
          <a:lstStyle/>
          <a:p>
            <a:endParaRPr lang="en-US"/>
          </a:p>
        </p:txBody>
      </p:sp>
      <p:sp>
        <p:nvSpPr>
          <p:cNvPr id="36870" name="Rectangle 6"/>
          <p:cNvSpPr>
            <a:spLocks noGrp="1" noChangeArrowheads="1"/>
          </p:cNvSpPr>
          <p:nvPr>
            <p:ph type="body" sz="half" idx="2"/>
          </p:nvPr>
        </p:nvSpPr>
        <p:spPr/>
        <p:txBody>
          <a:bodyPr/>
          <a:lstStyle/>
          <a:p>
            <a:r>
              <a:rPr lang="en-US"/>
              <a:t>Safe perforation of the anterior part of the drum. A common cause of perforations in this position is a persistent defect after the extrusion of a grommet </a:t>
            </a:r>
          </a:p>
        </p:txBody>
      </p:sp>
      <p:pic>
        <p:nvPicPr>
          <p:cNvPr id="36872" name="Picture 8" descr="DSCN2204"/>
          <p:cNvPicPr>
            <a:picLocks noChangeAspect="1" noChangeArrowheads="1"/>
          </p:cNvPicPr>
          <p:nvPr/>
        </p:nvPicPr>
        <p:blipFill>
          <a:blip r:embed="rId2" cstate="print"/>
          <a:srcRect/>
          <a:stretch>
            <a:fillRect/>
          </a:stretch>
        </p:blipFill>
        <p:spPr bwMode="auto">
          <a:xfrm>
            <a:off x="0" y="1524000"/>
            <a:ext cx="4572000" cy="5334000"/>
          </a:xfrm>
          <a:prstGeom prst="rect">
            <a:avLst/>
          </a:prstGeom>
          <a:noFill/>
        </p:spPr>
      </p:pic>
    </p:spTree>
    <p:extLst>
      <p:ext uri="{BB962C8B-B14F-4D97-AF65-F5344CB8AC3E}">
        <p14:creationId xmlns:p14="http://schemas.microsoft.com/office/powerpoint/2010/main" val="3222578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p:txBody>
          <a:bodyPr/>
          <a:lstStyle/>
          <a:p>
            <a:r>
              <a:rPr lang="en-US"/>
              <a:t>VENT TUBE</a:t>
            </a:r>
          </a:p>
        </p:txBody>
      </p:sp>
      <p:sp>
        <p:nvSpPr>
          <p:cNvPr id="38917" name="Rectangle 5"/>
          <p:cNvSpPr>
            <a:spLocks noGrp="1" noChangeArrowheads="1"/>
          </p:cNvSpPr>
          <p:nvPr>
            <p:ph type="body" sz="half" idx="1"/>
          </p:nvPr>
        </p:nvSpPr>
        <p:spPr/>
        <p:txBody>
          <a:bodyPr/>
          <a:lstStyle/>
          <a:p>
            <a:endParaRPr lang="en-US" sz="2400"/>
          </a:p>
        </p:txBody>
      </p:sp>
      <p:sp>
        <p:nvSpPr>
          <p:cNvPr id="38918" name="Rectangle 6"/>
          <p:cNvSpPr>
            <a:spLocks noGrp="1" noChangeArrowheads="1"/>
          </p:cNvSpPr>
          <p:nvPr>
            <p:ph type="body" sz="half" idx="2"/>
          </p:nvPr>
        </p:nvSpPr>
        <p:spPr/>
        <p:txBody>
          <a:bodyPr/>
          <a:lstStyle/>
          <a:p>
            <a:r>
              <a:rPr lang="en-US" sz="2400"/>
              <a:t>This is a grommet (ventilating tube) in the correct position in the drum. The hole in the middle should be clear of debris. Note a small dried crust above the grommet which is unimportant and may be a small clot remaining from surgery </a:t>
            </a:r>
          </a:p>
        </p:txBody>
      </p:sp>
      <p:pic>
        <p:nvPicPr>
          <p:cNvPr id="38920" name="Picture 8" descr="DSCN2540"/>
          <p:cNvPicPr>
            <a:picLocks noChangeAspect="1" noChangeArrowheads="1"/>
          </p:cNvPicPr>
          <p:nvPr/>
        </p:nvPicPr>
        <p:blipFill>
          <a:blip r:embed="rId2" cstate="print"/>
          <a:srcRect/>
          <a:stretch>
            <a:fillRect/>
          </a:stretch>
        </p:blipFill>
        <p:spPr bwMode="auto">
          <a:xfrm>
            <a:off x="0" y="1524000"/>
            <a:ext cx="4572000" cy="5334000"/>
          </a:xfrm>
          <a:prstGeom prst="rect">
            <a:avLst/>
          </a:prstGeom>
          <a:noFill/>
        </p:spPr>
      </p:pic>
    </p:spTree>
    <p:extLst>
      <p:ext uri="{BB962C8B-B14F-4D97-AF65-F5344CB8AC3E}">
        <p14:creationId xmlns:p14="http://schemas.microsoft.com/office/powerpoint/2010/main" val="1265700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Clinical applications of tympanometry </a:t>
            </a:r>
          </a:p>
        </p:txBody>
      </p:sp>
      <p:sp>
        <p:nvSpPr>
          <p:cNvPr id="3075" name="Rectangle 3"/>
          <p:cNvSpPr>
            <a:spLocks noGrp="1" noChangeArrowheads="1"/>
          </p:cNvSpPr>
          <p:nvPr>
            <p:ph type="subTitle" idx="1"/>
          </p:nvPr>
        </p:nvSpPr>
        <p:spPr/>
        <p:txBody>
          <a:bodyPr/>
          <a:lstStyle/>
          <a:p>
            <a:pPr eaLnBrk="1" hangingPunct="1"/>
            <a:r>
              <a:rPr lang="en-US" dirty="0" smtClean="0"/>
              <a:t>Murad Al-momani, Ph.D., CCC-A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aud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n-US" dirty="0" smtClean="0"/>
              <a:t>Hearing loss</a:t>
            </a:r>
          </a:p>
        </p:txBody>
      </p:sp>
      <p:sp>
        <p:nvSpPr>
          <p:cNvPr id="4099" name="Rectangle 8"/>
          <p:cNvSpPr>
            <a:spLocks noGrp="1" noChangeArrowheads="1"/>
          </p:cNvSpPr>
          <p:nvPr>
            <p:ph idx="1"/>
          </p:nvPr>
        </p:nvSpPr>
        <p:spPr/>
        <p:txBody>
          <a:bodyPr>
            <a:normAutofit/>
          </a:bodyPr>
          <a:lstStyle/>
          <a:p>
            <a:pPr eaLnBrk="1" hangingPunct="1"/>
            <a:r>
              <a:rPr lang="en-US" sz="2400" dirty="0" smtClean="0"/>
              <a:t>Hearing loss is defined as having one or more frequencies out of the normal hearing range and it has degrees.</a:t>
            </a:r>
          </a:p>
          <a:p>
            <a:pPr eaLnBrk="1" hangingPunct="1"/>
            <a:endParaRPr lang="en-US" sz="2400" dirty="0" smtClean="0"/>
          </a:p>
          <a:p>
            <a:pPr eaLnBrk="1" hangingPunct="1"/>
            <a:r>
              <a:rPr lang="en-US" sz="2400" dirty="0" smtClean="0"/>
              <a:t>The more sever the hearing loss is, the more effect will be on the overall functioning of the individual with hearing loss.</a:t>
            </a:r>
          </a:p>
          <a:p>
            <a:pPr eaLnBrk="1" hangingPunct="1"/>
            <a:endParaRPr lang="en-US" sz="2400" dirty="0" smtClean="0"/>
          </a:p>
          <a:p>
            <a:pPr eaLnBrk="1" hangingPunct="1"/>
            <a:r>
              <a:rPr lang="en-US" sz="2400" dirty="0" smtClean="0"/>
              <a:t>But, even slight hearing loss can impede the development and acquisition of the normal language.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tympanogram-review-fp_r2_c1"/>
          <p:cNvPicPr>
            <a:picLocks noChangeAspect="1" noChangeArrowheads="1"/>
          </p:cNvPicPr>
          <p:nvPr/>
        </p:nvPicPr>
        <p:blipFill>
          <a:blip r:embed="rId2" cstate="print"/>
          <a:srcRect/>
          <a:stretch>
            <a:fillRect/>
          </a:stretch>
        </p:blipFill>
        <p:spPr bwMode="auto">
          <a:xfrm>
            <a:off x="0" y="0"/>
            <a:ext cx="64722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dirty="0" smtClean="0"/>
              <a:t>TYMPANOMETRIC FEATURES</a:t>
            </a:r>
          </a:p>
        </p:txBody>
      </p:sp>
      <p:sp>
        <p:nvSpPr>
          <p:cNvPr id="7171" name="Rectangle 3"/>
          <p:cNvSpPr>
            <a:spLocks noGrp="1" noChangeArrowheads="1"/>
          </p:cNvSpPr>
          <p:nvPr>
            <p:ph idx="1"/>
          </p:nvPr>
        </p:nvSpPr>
        <p:spPr/>
        <p:txBody>
          <a:bodyPr>
            <a:normAutofit/>
          </a:bodyPr>
          <a:lstStyle/>
          <a:p>
            <a:pPr eaLnBrk="1" hangingPunct="1"/>
            <a:r>
              <a:rPr lang="en-US" sz="2400" dirty="0" smtClean="0"/>
              <a:t>Tympanometric shapes.</a:t>
            </a:r>
          </a:p>
          <a:p>
            <a:pPr eaLnBrk="1" hangingPunct="1"/>
            <a:endParaRPr lang="en-US" sz="2400" dirty="0" smtClean="0"/>
          </a:p>
          <a:p>
            <a:pPr eaLnBrk="1" hangingPunct="1"/>
            <a:r>
              <a:rPr lang="en-US" sz="2400" dirty="0" smtClean="0"/>
              <a:t>Static acoustic admittance.</a:t>
            </a:r>
          </a:p>
          <a:p>
            <a:pPr eaLnBrk="1" hangingPunct="1"/>
            <a:endParaRPr lang="en-US" sz="2400" dirty="0" smtClean="0"/>
          </a:p>
          <a:p>
            <a:pPr eaLnBrk="1" hangingPunct="1"/>
            <a:r>
              <a:rPr lang="en-US" sz="2400" dirty="0" smtClean="0"/>
              <a:t>Tympanometric width (gradient).</a:t>
            </a:r>
          </a:p>
          <a:p>
            <a:pPr eaLnBrk="1" hangingPunct="1"/>
            <a:endParaRPr lang="en-US" sz="2400" dirty="0" smtClean="0"/>
          </a:p>
          <a:p>
            <a:pPr eaLnBrk="1" hangingPunct="1"/>
            <a:r>
              <a:rPr lang="en-US" sz="2400" dirty="0" smtClean="0"/>
              <a:t>Tympanometric peak pressure.</a:t>
            </a:r>
          </a:p>
          <a:p>
            <a:pPr eaLnBrk="1" hangingPunct="1"/>
            <a:endParaRPr lang="en-US" sz="2400" dirty="0" smtClean="0"/>
          </a:p>
          <a:p>
            <a:pPr eaLnBrk="1" hangingPunct="1"/>
            <a:r>
              <a:rPr lang="en-US" sz="2400" dirty="0" smtClean="0"/>
              <a:t>Equivalent ear canal volume.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US" dirty="0" smtClean="0"/>
              <a:t>Tympanometric shapes</a:t>
            </a:r>
          </a:p>
        </p:txBody>
      </p:sp>
      <p:sp>
        <p:nvSpPr>
          <p:cNvPr id="8195" name="Rectangle 3"/>
          <p:cNvSpPr>
            <a:spLocks noGrp="1" noChangeArrowheads="1"/>
          </p:cNvSpPr>
          <p:nvPr>
            <p:ph idx="1"/>
          </p:nvPr>
        </p:nvSpPr>
        <p:spPr/>
        <p:txBody>
          <a:bodyPr>
            <a:normAutofit/>
          </a:bodyPr>
          <a:lstStyle/>
          <a:p>
            <a:pPr eaLnBrk="1" hangingPunct="1">
              <a:lnSpc>
                <a:spcPct val="90000"/>
              </a:lnSpc>
            </a:pPr>
            <a:r>
              <a:rPr lang="en-US" sz="1800" dirty="0" smtClean="0"/>
              <a:t>According to Jerger classification (1970).</a:t>
            </a:r>
          </a:p>
          <a:p>
            <a:pPr eaLnBrk="1" hangingPunct="1">
              <a:lnSpc>
                <a:spcPct val="90000"/>
              </a:lnSpc>
            </a:pPr>
            <a:endParaRPr lang="en-US" sz="1800" dirty="0" smtClean="0"/>
          </a:p>
          <a:p>
            <a:pPr eaLnBrk="1" hangingPunct="1">
              <a:lnSpc>
                <a:spcPct val="90000"/>
              </a:lnSpc>
            </a:pPr>
            <a:r>
              <a:rPr lang="en-US" sz="1800" dirty="0" smtClean="0"/>
              <a:t>Tympanograms are classifieds according to the height and location of the tympanometric peak.</a:t>
            </a:r>
          </a:p>
          <a:p>
            <a:pPr lvl="1" eaLnBrk="1" hangingPunct="1">
              <a:lnSpc>
                <a:spcPct val="90000"/>
              </a:lnSpc>
            </a:pPr>
            <a:endParaRPr lang="en-US" sz="1700" dirty="0" smtClean="0"/>
          </a:p>
          <a:p>
            <a:pPr lvl="1" eaLnBrk="1" hangingPunct="1">
              <a:lnSpc>
                <a:spcPct val="90000"/>
              </a:lnSpc>
            </a:pPr>
            <a:r>
              <a:rPr lang="en-US" sz="1600" dirty="0" smtClean="0"/>
              <a:t>Type A: has normal peak height and location of the peak.</a:t>
            </a:r>
          </a:p>
          <a:p>
            <a:pPr lvl="1" eaLnBrk="1" hangingPunct="1">
              <a:lnSpc>
                <a:spcPct val="90000"/>
              </a:lnSpc>
            </a:pPr>
            <a:endParaRPr lang="en-US" sz="1600" dirty="0" smtClean="0"/>
          </a:p>
          <a:p>
            <a:pPr lvl="1" eaLnBrk="1" hangingPunct="1">
              <a:lnSpc>
                <a:spcPct val="90000"/>
              </a:lnSpc>
            </a:pPr>
            <a:r>
              <a:rPr lang="en-US" sz="1600" dirty="0" smtClean="0"/>
              <a:t>Type B: is flat. </a:t>
            </a:r>
          </a:p>
          <a:p>
            <a:pPr lvl="1" eaLnBrk="1" hangingPunct="1">
              <a:lnSpc>
                <a:spcPct val="90000"/>
              </a:lnSpc>
            </a:pPr>
            <a:endParaRPr lang="en-US" sz="1600" dirty="0" smtClean="0"/>
          </a:p>
          <a:p>
            <a:pPr lvl="1" eaLnBrk="1" hangingPunct="1">
              <a:lnSpc>
                <a:spcPct val="90000"/>
              </a:lnSpc>
            </a:pPr>
            <a:r>
              <a:rPr lang="en-US" sz="1600" dirty="0" smtClean="0"/>
              <a:t>Type C: the peak is displaced to the negative tail.</a:t>
            </a:r>
          </a:p>
          <a:p>
            <a:pPr lvl="1" eaLnBrk="1" hangingPunct="1">
              <a:lnSpc>
                <a:spcPct val="90000"/>
              </a:lnSpc>
            </a:pPr>
            <a:endParaRPr lang="en-US" sz="1600" dirty="0" smtClean="0"/>
          </a:p>
          <a:p>
            <a:pPr lvl="1" eaLnBrk="1" hangingPunct="1">
              <a:lnSpc>
                <a:spcPct val="90000"/>
              </a:lnSpc>
            </a:pPr>
            <a:r>
              <a:rPr lang="en-US" sz="1600" dirty="0" smtClean="0"/>
              <a:t>Type D: double peak.</a:t>
            </a:r>
          </a:p>
          <a:p>
            <a:pPr lvl="1" eaLnBrk="1" hangingPunct="1">
              <a:lnSpc>
                <a:spcPct val="90000"/>
              </a:lnSpc>
            </a:pPr>
            <a:endParaRPr lang="en-US" sz="1600" dirty="0" smtClean="0"/>
          </a:p>
          <a:p>
            <a:pPr lvl="1" eaLnBrk="1" hangingPunct="1">
              <a:lnSpc>
                <a:spcPct val="90000"/>
              </a:lnSpc>
            </a:pPr>
            <a:r>
              <a:rPr lang="en-US" sz="1600" dirty="0" smtClean="0"/>
              <a:t>A</a:t>
            </a:r>
            <a:r>
              <a:rPr lang="en-US" sz="1600" baseline="-25000" dirty="0" smtClean="0"/>
              <a:t>s</a:t>
            </a:r>
            <a:r>
              <a:rPr lang="en-US" sz="1600" dirty="0" smtClean="0"/>
              <a:t> : normal but shallow peak admittance.</a:t>
            </a:r>
          </a:p>
          <a:p>
            <a:pPr lvl="1" eaLnBrk="1" hangingPunct="1">
              <a:lnSpc>
                <a:spcPct val="90000"/>
              </a:lnSpc>
            </a:pPr>
            <a:endParaRPr lang="en-US" sz="1600" dirty="0" smtClean="0"/>
          </a:p>
          <a:p>
            <a:pPr lvl="1" eaLnBrk="1" hangingPunct="1">
              <a:lnSpc>
                <a:spcPct val="90000"/>
              </a:lnSpc>
            </a:pPr>
            <a:r>
              <a:rPr lang="en-US" sz="1600" dirty="0" smtClean="0"/>
              <a:t>A</a:t>
            </a:r>
            <a:r>
              <a:rPr lang="en-US" sz="1600" baseline="-25000" dirty="0" smtClean="0"/>
              <a:t>d</a:t>
            </a:r>
            <a:r>
              <a:rPr lang="en-US" sz="1600" dirty="0" smtClean="0"/>
              <a:t> : normal with excessive admittance.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v1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dirty="0" smtClean="0"/>
              <a:t>admittance</a:t>
            </a:r>
          </a:p>
        </p:txBody>
      </p:sp>
      <p:sp>
        <p:nvSpPr>
          <p:cNvPr id="10243" name="Rectangle 3"/>
          <p:cNvSpPr>
            <a:spLocks noGrp="1" noChangeArrowheads="1"/>
          </p:cNvSpPr>
          <p:nvPr>
            <p:ph idx="1"/>
          </p:nvPr>
        </p:nvSpPr>
        <p:spPr/>
        <p:txBody>
          <a:bodyPr/>
          <a:lstStyle/>
          <a:p>
            <a:pPr eaLnBrk="1" hangingPunct="1"/>
            <a:r>
              <a:rPr lang="en-US" dirty="0" smtClean="0"/>
              <a:t>It is the most important feature.</a:t>
            </a:r>
          </a:p>
          <a:p>
            <a:pPr eaLnBrk="1" hangingPunct="1"/>
            <a:endParaRPr lang="en-US" dirty="0" smtClean="0"/>
          </a:p>
          <a:p>
            <a:pPr eaLnBrk="1" hangingPunct="1"/>
            <a:r>
              <a:rPr lang="en-US" dirty="0" smtClean="0"/>
              <a:t>It is sensitive to middle ear conditions including MEE, chronic otitis media, cholesteatoma and ossicular adhesion, ossicular discontinuity, TM perforation, glomus tumor.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US" dirty="0" smtClean="0"/>
              <a:t>Tympanometric width</a:t>
            </a:r>
          </a:p>
        </p:txBody>
      </p:sp>
      <p:sp>
        <p:nvSpPr>
          <p:cNvPr id="11267" name="Rectangle 3"/>
          <p:cNvSpPr>
            <a:spLocks noGrp="1" noChangeArrowheads="1"/>
          </p:cNvSpPr>
          <p:nvPr>
            <p:ph idx="1"/>
          </p:nvPr>
        </p:nvSpPr>
        <p:spPr/>
        <p:txBody>
          <a:bodyPr>
            <a:noAutofit/>
          </a:bodyPr>
          <a:lstStyle/>
          <a:p>
            <a:pPr eaLnBrk="1" hangingPunct="1">
              <a:lnSpc>
                <a:spcPct val="80000"/>
              </a:lnSpc>
            </a:pPr>
            <a:r>
              <a:rPr lang="en-US" sz="2400" dirty="0" smtClean="0"/>
              <a:t>The sharpness of the peak is an indicator of middle ear pathology.</a:t>
            </a:r>
          </a:p>
          <a:p>
            <a:pPr eaLnBrk="1" hangingPunct="1">
              <a:lnSpc>
                <a:spcPct val="80000"/>
              </a:lnSpc>
            </a:pPr>
            <a:endParaRPr lang="en-US" sz="2400" dirty="0" smtClean="0"/>
          </a:p>
          <a:p>
            <a:pPr eaLnBrk="1" hangingPunct="1">
              <a:lnSpc>
                <a:spcPct val="80000"/>
              </a:lnSpc>
            </a:pPr>
            <a:r>
              <a:rPr lang="en-US" sz="2400" dirty="0" smtClean="0"/>
              <a:t>Determined by bisecting the distance from the peak to the positive tail of the tympanogram.</a:t>
            </a:r>
          </a:p>
          <a:p>
            <a:pPr eaLnBrk="1" hangingPunct="1">
              <a:lnSpc>
                <a:spcPct val="80000"/>
              </a:lnSpc>
            </a:pPr>
            <a:endParaRPr lang="en-US" sz="2400" dirty="0" smtClean="0"/>
          </a:p>
          <a:p>
            <a:pPr eaLnBrk="1" hangingPunct="1">
              <a:lnSpc>
                <a:spcPct val="80000"/>
              </a:lnSpc>
            </a:pPr>
            <a:r>
              <a:rPr lang="en-US" sz="2400" dirty="0" smtClean="0"/>
              <a:t>The width of the tympanogram at that point is determined in daPa.</a:t>
            </a:r>
          </a:p>
          <a:p>
            <a:pPr eaLnBrk="1" hangingPunct="1">
              <a:lnSpc>
                <a:spcPct val="80000"/>
              </a:lnSpc>
            </a:pPr>
            <a:endParaRPr lang="en-US" sz="2400" dirty="0" smtClean="0"/>
          </a:p>
          <a:p>
            <a:pPr eaLnBrk="1" hangingPunct="1">
              <a:lnSpc>
                <a:spcPct val="80000"/>
              </a:lnSpc>
            </a:pPr>
            <a:r>
              <a:rPr lang="en-US" sz="2400" dirty="0" smtClean="0"/>
              <a:t>Abnormally narrow tympanograms might be related to otosclerosis but this has not been confirmed.</a:t>
            </a:r>
          </a:p>
          <a:p>
            <a:pPr eaLnBrk="1" hangingPunct="1">
              <a:lnSpc>
                <a:spcPct val="80000"/>
              </a:lnSpc>
            </a:pPr>
            <a:endParaRPr lang="en-US" sz="2400" dirty="0" smtClean="0"/>
          </a:p>
          <a:p>
            <a:pPr eaLnBrk="1" hangingPunct="1">
              <a:lnSpc>
                <a:spcPct val="80000"/>
              </a:lnSpc>
            </a:pPr>
            <a:r>
              <a:rPr lang="en-US" sz="2400" dirty="0" smtClean="0"/>
              <a:t>But abnormally wide peak has been found to be related to middle ear effusion.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algn="ctr" eaLnBrk="1" hangingPunct="1"/>
            <a:r>
              <a:rPr lang="en-US" dirty="0" smtClean="0"/>
              <a:t>Tympanometric peak pressure</a:t>
            </a:r>
          </a:p>
        </p:txBody>
      </p:sp>
      <p:sp>
        <p:nvSpPr>
          <p:cNvPr id="12291" name="Rectangle 3"/>
          <p:cNvSpPr>
            <a:spLocks noGrp="1" noChangeArrowheads="1"/>
          </p:cNvSpPr>
          <p:nvPr>
            <p:ph idx="1"/>
          </p:nvPr>
        </p:nvSpPr>
        <p:spPr/>
        <p:txBody>
          <a:bodyPr>
            <a:normAutofit/>
          </a:bodyPr>
          <a:lstStyle/>
          <a:p>
            <a:pPr eaLnBrk="1" hangingPunct="1">
              <a:lnSpc>
                <a:spcPct val="90000"/>
              </a:lnSpc>
            </a:pPr>
            <a:r>
              <a:rPr lang="en-US" sz="2200" dirty="0" smtClean="0"/>
              <a:t>The pressure at which the peak occurred.</a:t>
            </a:r>
          </a:p>
          <a:p>
            <a:pPr eaLnBrk="1" hangingPunct="1">
              <a:lnSpc>
                <a:spcPct val="90000"/>
              </a:lnSpc>
            </a:pPr>
            <a:endParaRPr lang="en-US" sz="2200" dirty="0" smtClean="0"/>
          </a:p>
          <a:p>
            <a:pPr eaLnBrk="1" hangingPunct="1">
              <a:lnSpc>
                <a:spcPct val="90000"/>
              </a:lnSpc>
            </a:pPr>
            <a:r>
              <a:rPr lang="en-US" sz="2200" dirty="0" smtClean="0"/>
              <a:t>Is an indicator of the pressure in the middle ear space.</a:t>
            </a:r>
          </a:p>
          <a:p>
            <a:pPr eaLnBrk="1" hangingPunct="1">
              <a:lnSpc>
                <a:spcPct val="90000"/>
              </a:lnSpc>
            </a:pPr>
            <a:endParaRPr lang="en-US" sz="2200" dirty="0" smtClean="0"/>
          </a:p>
          <a:p>
            <a:pPr eaLnBrk="1" hangingPunct="1">
              <a:lnSpc>
                <a:spcPct val="90000"/>
              </a:lnSpc>
            </a:pPr>
            <a:r>
              <a:rPr lang="en-US" sz="2200" dirty="0" smtClean="0"/>
              <a:t>Negative pressure is thought to happen because the gases of the bacteria resulted from infection is absorbed by the middle ear mucosa and then a negative middle ear pressure occur.</a:t>
            </a:r>
          </a:p>
          <a:p>
            <a:pPr eaLnBrk="1" hangingPunct="1">
              <a:lnSpc>
                <a:spcPct val="90000"/>
              </a:lnSpc>
            </a:pPr>
            <a:endParaRPr lang="en-US" sz="2200" dirty="0" smtClean="0"/>
          </a:p>
          <a:p>
            <a:pPr eaLnBrk="1" hangingPunct="1">
              <a:lnSpc>
                <a:spcPct val="90000"/>
              </a:lnSpc>
            </a:pPr>
            <a:r>
              <a:rPr lang="en-US" sz="2200" dirty="0" smtClean="0"/>
              <a:t>Studies however found that, without other tympanometric, audiometric or otoscopic abnormalities; negative pressure probably does not indicate a significant middle ear disorder.</a:t>
            </a:r>
          </a:p>
          <a:p>
            <a:pPr eaLnBrk="1" hangingPunct="1">
              <a:lnSpc>
                <a:spcPct val="90000"/>
              </a:lnSpc>
            </a:pPr>
            <a:endParaRPr lang="en-US" sz="2200" dirty="0" smtClean="0"/>
          </a:p>
          <a:p>
            <a:pPr eaLnBrk="1" hangingPunct="1">
              <a:lnSpc>
                <a:spcPct val="90000"/>
              </a:lnSpc>
            </a:pPr>
            <a:r>
              <a:rPr lang="en-US" sz="2200" dirty="0" smtClean="0"/>
              <a:t>Positive middle ear pressure has been reported in acute otitis media.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algn="ctr" eaLnBrk="1" hangingPunct="1"/>
            <a:r>
              <a:rPr lang="en-US" dirty="0" smtClean="0"/>
              <a:t>Equivalent ear canal volume </a:t>
            </a:r>
          </a:p>
        </p:txBody>
      </p:sp>
      <p:sp>
        <p:nvSpPr>
          <p:cNvPr id="13315" name="Rectangle 3"/>
          <p:cNvSpPr>
            <a:spLocks noGrp="1" noChangeArrowheads="1"/>
          </p:cNvSpPr>
          <p:nvPr>
            <p:ph idx="1"/>
          </p:nvPr>
        </p:nvSpPr>
        <p:spPr/>
        <p:txBody>
          <a:bodyPr>
            <a:normAutofit/>
          </a:bodyPr>
          <a:lstStyle/>
          <a:p>
            <a:pPr eaLnBrk="1" hangingPunct="1">
              <a:lnSpc>
                <a:spcPct val="90000"/>
              </a:lnSpc>
            </a:pPr>
            <a:r>
              <a:rPr lang="en-US" dirty="0" smtClean="0"/>
              <a:t>In the presence of a flat tympanogram, an estimate of the air in the canal can provide valuable information.</a:t>
            </a:r>
          </a:p>
          <a:p>
            <a:pPr eaLnBrk="1" hangingPunct="1">
              <a:lnSpc>
                <a:spcPct val="90000"/>
              </a:lnSpc>
            </a:pPr>
            <a:endParaRPr lang="en-US" dirty="0" smtClean="0"/>
          </a:p>
          <a:p>
            <a:pPr eaLnBrk="1" hangingPunct="1">
              <a:lnSpc>
                <a:spcPct val="90000"/>
              </a:lnSpc>
            </a:pPr>
            <a:r>
              <a:rPr lang="en-US" dirty="0" smtClean="0"/>
              <a:t>Like detecting perforations in the TM. Or patency of the myringetomy tube.</a:t>
            </a:r>
          </a:p>
          <a:p>
            <a:pPr eaLnBrk="1" hangingPunct="1">
              <a:lnSpc>
                <a:spcPct val="90000"/>
              </a:lnSpc>
            </a:pPr>
            <a:endParaRPr lang="en-US" dirty="0" smtClean="0"/>
          </a:p>
          <a:p>
            <a:pPr eaLnBrk="1" hangingPunct="1">
              <a:lnSpc>
                <a:spcPct val="90000"/>
              </a:lnSpc>
            </a:pPr>
            <a:r>
              <a:rPr lang="en-US" dirty="0" smtClean="0"/>
              <a:t>Usually high volume with flat tymps represents either perforations or patent vent tubes.</a:t>
            </a:r>
          </a:p>
          <a:p>
            <a:pPr eaLnBrk="1" hangingPunct="1">
              <a:lnSpc>
                <a:spcPct val="90000"/>
              </a:lnSpc>
              <a:buNone/>
            </a:pPr>
            <a:endParaRPr lang="en-US" sz="27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US" dirty="0" smtClean="0"/>
              <a:t>Sensitivity and specificity</a:t>
            </a:r>
          </a:p>
        </p:txBody>
      </p:sp>
      <p:sp>
        <p:nvSpPr>
          <p:cNvPr id="14339" name="Rectangle 3"/>
          <p:cNvSpPr>
            <a:spLocks noGrp="1" noChangeArrowheads="1"/>
          </p:cNvSpPr>
          <p:nvPr>
            <p:ph idx="1"/>
          </p:nvPr>
        </p:nvSpPr>
        <p:spPr/>
        <p:txBody>
          <a:bodyPr>
            <a:normAutofit lnSpcReduction="10000"/>
          </a:bodyPr>
          <a:lstStyle/>
          <a:p>
            <a:pPr eaLnBrk="1" hangingPunct="1"/>
            <a:r>
              <a:rPr lang="en-US" dirty="0" smtClean="0"/>
              <a:t>Sensitivity has been found to be around 82% for MEE.</a:t>
            </a:r>
          </a:p>
          <a:p>
            <a:pPr eaLnBrk="1" hangingPunct="1"/>
            <a:endParaRPr lang="en-US" dirty="0" smtClean="0"/>
          </a:p>
          <a:p>
            <a:pPr eaLnBrk="1" hangingPunct="1"/>
            <a:r>
              <a:rPr lang="en-US" dirty="0" smtClean="0"/>
              <a:t>Normal type A has 100% specificity.</a:t>
            </a:r>
          </a:p>
          <a:p>
            <a:pPr eaLnBrk="1" hangingPunct="1"/>
            <a:endParaRPr lang="en-US" dirty="0" smtClean="0"/>
          </a:p>
          <a:p>
            <a:pPr eaLnBrk="1" hangingPunct="1"/>
            <a:r>
              <a:rPr lang="en-US" dirty="0" smtClean="0"/>
              <a:t>Overall sensitivity of around 80% and specificity of around 90%.</a:t>
            </a:r>
          </a:p>
          <a:p>
            <a:pPr eaLnBrk="1" hangingPunct="1"/>
            <a:endParaRPr lang="en-US" dirty="0" smtClean="0"/>
          </a:p>
          <a:p>
            <a:pPr eaLnBrk="1" hangingPunct="1"/>
            <a:r>
              <a:rPr lang="en-US" dirty="0" smtClean="0"/>
              <a:t>That is good but means we need to interpret results with caution.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US" dirty="0" smtClean="0"/>
              <a:t>Tympanometry in infants</a:t>
            </a:r>
          </a:p>
        </p:txBody>
      </p:sp>
      <p:sp>
        <p:nvSpPr>
          <p:cNvPr id="16387" name="Rectangle 3"/>
          <p:cNvSpPr>
            <a:spLocks noGrp="1" noChangeArrowheads="1"/>
          </p:cNvSpPr>
          <p:nvPr>
            <p:ph idx="1"/>
          </p:nvPr>
        </p:nvSpPr>
        <p:spPr/>
        <p:txBody>
          <a:bodyPr/>
          <a:lstStyle/>
          <a:p>
            <a:pPr eaLnBrk="1" hangingPunct="1"/>
            <a:r>
              <a:rPr lang="en-US" dirty="0" smtClean="0"/>
              <a:t>Studies has found frequent occurrence of double peaked tymps.</a:t>
            </a:r>
          </a:p>
          <a:p>
            <a:pPr eaLnBrk="1" hangingPunct="1"/>
            <a:endParaRPr lang="en-US" dirty="0" smtClean="0"/>
          </a:p>
          <a:p>
            <a:pPr eaLnBrk="1" hangingPunct="1"/>
            <a:r>
              <a:rPr lang="en-US" dirty="0" smtClean="0"/>
              <a:t>Usually we use higher probe frequency when testing infants like 1000 Hz.</a:t>
            </a:r>
          </a:p>
          <a:p>
            <a:pPr eaLnBrk="1" hangingPunct="1">
              <a:buFont typeface="Wingdings" pitchFamily="2" charset="2"/>
              <a:buNone/>
            </a:pPr>
            <a:r>
              <a:rPr lang="en-US" dirty="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dirty="0" smtClean="0"/>
              <a:t>Types of Hearing loss</a:t>
            </a:r>
          </a:p>
        </p:txBody>
      </p:sp>
      <p:sp>
        <p:nvSpPr>
          <p:cNvPr id="5123" name="Rectangle 3"/>
          <p:cNvSpPr>
            <a:spLocks noGrp="1" noChangeArrowheads="1"/>
          </p:cNvSpPr>
          <p:nvPr>
            <p:ph idx="1"/>
          </p:nvPr>
        </p:nvSpPr>
        <p:spPr/>
        <p:txBody>
          <a:bodyPr/>
          <a:lstStyle/>
          <a:p>
            <a:pPr eaLnBrk="1" hangingPunct="1"/>
            <a:r>
              <a:rPr lang="en-US" dirty="0" smtClean="0"/>
              <a:t>Conductive hearing loss: a failure in the efficient conduction of sound waves through the outer ear, tympanic membrane (eardrum) or middle ears (ossicles).</a:t>
            </a:r>
          </a:p>
          <a:p>
            <a:pPr eaLnBrk="1" hangingPunct="1">
              <a:buFont typeface="Wingdings" pitchFamily="2" charset="2"/>
              <a:buNone/>
            </a:pPr>
            <a:r>
              <a:rPr lang="en-US" dirty="0" smtClean="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Pure tone audiometry</a:t>
            </a:r>
          </a:p>
        </p:txBody>
      </p:sp>
      <p:sp>
        <p:nvSpPr>
          <p:cNvPr id="3075" name="Rectangle 3"/>
          <p:cNvSpPr>
            <a:spLocks noGrp="1" noChangeArrowheads="1"/>
          </p:cNvSpPr>
          <p:nvPr>
            <p:ph type="subTitle" idx="1"/>
          </p:nvPr>
        </p:nvSpPr>
        <p:spPr/>
        <p:txBody>
          <a:bodyPr/>
          <a:lstStyle/>
          <a:p>
            <a:pPr eaLnBrk="1" hangingPunct="1"/>
            <a:r>
              <a:rPr lang="en-US" dirty="0" smtClean="0"/>
              <a:t>Murad Al-momani, Ph.D., CCC-A, FAAA, American Board in Audiology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algn="ctr" eaLnBrk="1" hangingPunct="1"/>
            <a:r>
              <a:rPr lang="en-US" dirty="0" smtClean="0"/>
              <a:t>Procedures for conventional pure-tone audiometry</a:t>
            </a:r>
          </a:p>
        </p:txBody>
      </p:sp>
      <p:sp>
        <p:nvSpPr>
          <p:cNvPr id="4099" name="Rectangle 3"/>
          <p:cNvSpPr>
            <a:spLocks noGrp="1" noChangeArrowheads="1"/>
          </p:cNvSpPr>
          <p:nvPr>
            <p:ph idx="1"/>
          </p:nvPr>
        </p:nvSpPr>
        <p:spPr/>
        <p:txBody>
          <a:bodyPr>
            <a:noAutofit/>
          </a:bodyPr>
          <a:lstStyle/>
          <a:p>
            <a:pPr eaLnBrk="1" hangingPunct="1">
              <a:lnSpc>
                <a:spcPct val="90000"/>
              </a:lnSpc>
            </a:pPr>
            <a:r>
              <a:rPr lang="en-US" dirty="0" smtClean="0"/>
              <a:t>After history taking and otoscopy we must choose how to test the hearing thresholds.</a:t>
            </a:r>
          </a:p>
          <a:p>
            <a:pPr eaLnBrk="1" hangingPunct="1">
              <a:lnSpc>
                <a:spcPct val="90000"/>
              </a:lnSpc>
            </a:pPr>
            <a:endParaRPr lang="en-US" dirty="0" smtClean="0"/>
          </a:p>
          <a:p>
            <a:pPr eaLnBrk="1" hangingPunct="1">
              <a:lnSpc>
                <a:spcPct val="90000"/>
              </a:lnSpc>
            </a:pPr>
            <a:r>
              <a:rPr lang="en-US" dirty="0" smtClean="0"/>
              <a:t>Before we do pure tone audiometry (PTA), we usually perform middle ear immitance testing</a:t>
            </a:r>
          </a:p>
          <a:p>
            <a:pPr eaLnBrk="1" hangingPunct="1">
              <a:lnSpc>
                <a:spcPct val="90000"/>
              </a:lnSpc>
            </a:pPr>
            <a:endParaRPr lang="en-US" dirty="0" smtClean="0"/>
          </a:p>
          <a:p>
            <a:pPr eaLnBrk="1" hangingPunct="1">
              <a:lnSpc>
                <a:spcPct val="90000"/>
              </a:lnSpc>
            </a:pPr>
            <a:r>
              <a:rPr lang="en-US" dirty="0" smtClean="0"/>
              <a:t>PTA will be almost done to all pts visiting us in the clinic because it is the basic test and give us a lot of information about the problem.</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dirty="0" smtClean="0"/>
              <a:t>Air conduction testing</a:t>
            </a:r>
          </a:p>
        </p:txBody>
      </p:sp>
      <p:sp>
        <p:nvSpPr>
          <p:cNvPr id="5123" name="Rectangle 3"/>
          <p:cNvSpPr>
            <a:spLocks noGrp="1" noChangeArrowheads="1"/>
          </p:cNvSpPr>
          <p:nvPr>
            <p:ph idx="1"/>
          </p:nvPr>
        </p:nvSpPr>
        <p:spPr/>
        <p:txBody>
          <a:bodyPr>
            <a:normAutofit/>
          </a:bodyPr>
          <a:lstStyle/>
          <a:p>
            <a:pPr eaLnBrk="1" hangingPunct="1">
              <a:lnSpc>
                <a:spcPct val="90000"/>
              </a:lnSpc>
            </a:pPr>
            <a:r>
              <a:rPr lang="en-US" sz="2200" dirty="0" smtClean="0"/>
              <a:t>When measuring behavioral air conduction thresholds, we are measuring a response to sound passed through the entire auditory pathway.</a:t>
            </a:r>
          </a:p>
          <a:p>
            <a:pPr eaLnBrk="1" hangingPunct="1">
              <a:lnSpc>
                <a:spcPct val="90000"/>
              </a:lnSpc>
            </a:pPr>
            <a:endParaRPr lang="en-US" sz="2200" dirty="0" smtClean="0"/>
          </a:p>
          <a:p>
            <a:pPr eaLnBrk="1" hangingPunct="1">
              <a:lnSpc>
                <a:spcPct val="90000"/>
              </a:lnSpc>
            </a:pPr>
            <a:r>
              <a:rPr lang="en-US" sz="2200" dirty="0" smtClean="0"/>
              <a:t>Thus if the patient responds to pure tones at normal levels, we can be sure that the auditory system is reasonably intact from the outer ear to the auditory cortex.</a:t>
            </a:r>
          </a:p>
          <a:p>
            <a:pPr eaLnBrk="1" hangingPunct="1">
              <a:lnSpc>
                <a:spcPct val="90000"/>
              </a:lnSpc>
            </a:pPr>
            <a:endParaRPr lang="en-US" sz="2200" dirty="0" smtClean="0"/>
          </a:p>
          <a:p>
            <a:pPr eaLnBrk="1" hangingPunct="1">
              <a:lnSpc>
                <a:spcPct val="90000"/>
              </a:lnSpc>
            </a:pPr>
            <a:r>
              <a:rPr lang="en-US" sz="2200" dirty="0" smtClean="0"/>
              <a:t>But that does not imply that there is no damage some where in the auditory system.</a:t>
            </a:r>
          </a:p>
          <a:p>
            <a:pPr eaLnBrk="1" hangingPunct="1">
              <a:lnSpc>
                <a:spcPct val="90000"/>
              </a:lnSpc>
            </a:pPr>
            <a:endParaRPr lang="en-US" sz="2200" dirty="0" smtClean="0"/>
          </a:p>
          <a:p>
            <a:pPr eaLnBrk="1" hangingPunct="1">
              <a:lnSpc>
                <a:spcPct val="90000"/>
              </a:lnSpc>
            </a:pPr>
            <a:r>
              <a:rPr lang="en-US" sz="2200" dirty="0" smtClean="0"/>
              <a:t>For example in some retrocochlear lesions, the pt responds normally to pure tones but he has difficulty recognizing speech.</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dirty="0" smtClean="0"/>
              <a:t>PTA</a:t>
            </a:r>
          </a:p>
        </p:txBody>
      </p:sp>
      <p:sp>
        <p:nvSpPr>
          <p:cNvPr id="6147" name="Rectangle 3"/>
          <p:cNvSpPr>
            <a:spLocks noGrp="1" noChangeArrowheads="1"/>
          </p:cNvSpPr>
          <p:nvPr>
            <p:ph idx="1"/>
          </p:nvPr>
        </p:nvSpPr>
        <p:spPr/>
        <p:txBody>
          <a:bodyPr>
            <a:normAutofit/>
          </a:bodyPr>
          <a:lstStyle/>
          <a:p>
            <a:pPr eaLnBrk="1" hangingPunct="1"/>
            <a:r>
              <a:rPr lang="en-US" sz="2800" dirty="0" smtClean="0"/>
              <a:t>With PTA we can determine whether the pt has peripheral hearing loss (that is at the level of outer, middle, inner ear or the auditory nerve).</a:t>
            </a:r>
          </a:p>
          <a:p>
            <a:pPr eaLnBrk="1" hangingPunct="1"/>
            <a:endParaRPr lang="en-US" sz="2800" dirty="0" smtClean="0"/>
          </a:p>
          <a:p>
            <a:pPr eaLnBrk="1" hangingPunct="1"/>
            <a:r>
              <a:rPr lang="en-US" sz="2800" dirty="0" smtClean="0"/>
              <a:t>PTA is administered both by air (air conduction PTA) or by bone (bone conduction PTA).</a:t>
            </a:r>
          </a:p>
          <a:p>
            <a:pPr eaLnBrk="1" hangingPunct="1"/>
            <a:endParaRPr lang="en-US" sz="2800" dirty="0" smtClean="0"/>
          </a:p>
          <a:p>
            <a:pPr eaLnBrk="1" hangingPunct="1"/>
            <a:r>
              <a:rPr lang="en-US" sz="2800" dirty="0" smtClean="0"/>
              <a:t>Air conduction tests are administered by loudspeakers or ear phones.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dirty="0" smtClean="0"/>
              <a:t>Pure tones</a:t>
            </a:r>
          </a:p>
        </p:txBody>
      </p:sp>
      <p:sp>
        <p:nvSpPr>
          <p:cNvPr id="7171" name="Rectangle 3"/>
          <p:cNvSpPr>
            <a:spLocks noGrp="1" noChangeArrowheads="1"/>
          </p:cNvSpPr>
          <p:nvPr>
            <p:ph idx="1"/>
          </p:nvPr>
        </p:nvSpPr>
        <p:spPr/>
        <p:txBody>
          <a:bodyPr/>
          <a:lstStyle/>
          <a:p>
            <a:pPr eaLnBrk="1" hangingPunct="1">
              <a:lnSpc>
                <a:spcPct val="90000"/>
              </a:lnSpc>
            </a:pPr>
            <a:r>
              <a:rPr lang="en-US" sz="2800" dirty="0" smtClean="0"/>
              <a:t>Pure tones are composed of sine waves that repeats itself at regular intervals.</a:t>
            </a:r>
          </a:p>
          <a:p>
            <a:pPr eaLnBrk="1" hangingPunct="1">
              <a:lnSpc>
                <a:spcPct val="90000"/>
              </a:lnSpc>
            </a:pPr>
            <a:endParaRPr lang="en-US" sz="2800" dirty="0" smtClean="0"/>
          </a:p>
          <a:p>
            <a:pPr eaLnBrk="1" hangingPunct="1">
              <a:lnSpc>
                <a:spcPct val="90000"/>
              </a:lnSpc>
            </a:pPr>
            <a:r>
              <a:rPr lang="en-US" sz="2800" dirty="0" smtClean="0"/>
              <a:t>Pure tones may differ in either amplitude or frequency.</a:t>
            </a:r>
          </a:p>
          <a:p>
            <a:pPr eaLnBrk="1" hangingPunct="1">
              <a:lnSpc>
                <a:spcPct val="90000"/>
              </a:lnSpc>
            </a:pPr>
            <a:endParaRPr lang="en-US" sz="2800" dirty="0" smtClean="0"/>
          </a:p>
          <a:p>
            <a:pPr eaLnBrk="1" hangingPunct="1">
              <a:lnSpc>
                <a:spcPct val="90000"/>
              </a:lnSpc>
            </a:pPr>
            <a:r>
              <a:rPr lang="en-US" sz="2800" dirty="0" smtClean="0"/>
              <a:t>The pure tones that the human ear can detect is between 20 Hz to 20,000 Hz.</a:t>
            </a:r>
          </a:p>
          <a:p>
            <a:pPr eaLnBrk="1" hangingPunct="1">
              <a:lnSpc>
                <a:spcPct val="90000"/>
              </a:lnSpc>
            </a:pPr>
            <a:endParaRPr lang="en-US" sz="2800" dirty="0" smtClean="0"/>
          </a:p>
          <a:p>
            <a:pPr eaLnBrk="1" hangingPunct="1">
              <a:lnSpc>
                <a:spcPct val="90000"/>
              </a:lnSpc>
            </a:pPr>
            <a:r>
              <a:rPr lang="en-US" sz="2800" dirty="0" smtClean="0"/>
              <a:t>But we are most interested infrequencies 125 Hz to 8,000 Hz</a:t>
            </a:r>
            <a:r>
              <a:rPr lang="en-US" sz="2400" dirty="0" smtClean="0"/>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US" dirty="0" smtClean="0"/>
              <a:t>PTA	</a:t>
            </a:r>
          </a:p>
        </p:txBody>
      </p:sp>
      <p:sp>
        <p:nvSpPr>
          <p:cNvPr id="8195" name="Rectangle 3"/>
          <p:cNvSpPr>
            <a:spLocks noGrp="1" noChangeArrowheads="1"/>
          </p:cNvSpPr>
          <p:nvPr>
            <p:ph idx="1"/>
          </p:nvPr>
        </p:nvSpPr>
        <p:spPr/>
        <p:txBody>
          <a:bodyPr>
            <a:normAutofit/>
          </a:bodyPr>
          <a:lstStyle/>
          <a:p>
            <a:pPr eaLnBrk="1" hangingPunct="1">
              <a:lnSpc>
                <a:spcPct val="90000"/>
              </a:lnSpc>
            </a:pPr>
            <a:r>
              <a:rPr lang="en-US" sz="2700" dirty="0" smtClean="0"/>
              <a:t>Testing should be done in a room that is quiet enough to avoid masking by the noise.</a:t>
            </a:r>
          </a:p>
          <a:p>
            <a:pPr eaLnBrk="1" hangingPunct="1">
              <a:lnSpc>
                <a:spcPct val="90000"/>
              </a:lnSpc>
            </a:pPr>
            <a:endParaRPr lang="en-US" sz="2700" dirty="0" smtClean="0"/>
          </a:p>
          <a:p>
            <a:pPr eaLnBrk="1" hangingPunct="1">
              <a:lnSpc>
                <a:spcPct val="90000"/>
              </a:lnSpc>
            </a:pPr>
            <a:r>
              <a:rPr lang="en-US" sz="2700" dirty="0" smtClean="0"/>
              <a:t>The maximum SPL that may exist in the room in order to obtain thresholds near 0 dB HL are determined by ANSI, 1991.</a:t>
            </a:r>
          </a:p>
          <a:p>
            <a:pPr eaLnBrk="1" hangingPunct="1">
              <a:lnSpc>
                <a:spcPct val="90000"/>
              </a:lnSpc>
              <a:buFont typeface="Wingdings" pitchFamily="2" charset="2"/>
              <a:buNone/>
            </a:pPr>
            <a:endParaRPr lang="en-US" sz="2700" dirty="0" smtClean="0"/>
          </a:p>
          <a:p>
            <a:pPr eaLnBrk="1" hangingPunct="1">
              <a:lnSpc>
                <a:spcPct val="90000"/>
              </a:lnSpc>
            </a:pPr>
            <a:r>
              <a:rPr lang="en-US" sz="2700" dirty="0" smtClean="0"/>
              <a:t>We usually begin at 1000 Hz because some studies found that test-retest reliability is highest at this frequency.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US" dirty="0" smtClean="0"/>
              <a:t>PTA</a:t>
            </a:r>
          </a:p>
        </p:txBody>
      </p:sp>
      <p:sp>
        <p:nvSpPr>
          <p:cNvPr id="9219" name="Rectangle 3"/>
          <p:cNvSpPr>
            <a:spLocks noGrp="1" noChangeArrowheads="1"/>
          </p:cNvSpPr>
          <p:nvPr>
            <p:ph idx="1"/>
          </p:nvPr>
        </p:nvSpPr>
        <p:spPr/>
        <p:txBody>
          <a:bodyPr>
            <a:normAutofit/>
          </a:bodyPr>
          <a:lstStyle/>
          <a:p>
            <a:pPr eaLnBrk="1" hangingPunct="1">
              <a:lnSpc>
                <a:spcPct val="80000"/>
              </a:lnSpc>
            </a:pPr>
            <a:r>
              <a:rPr lang="en-US" sz="2700" dirty="0" smtClean="0"/>
              <a:t>After establishing threshold at 1 KHz, we move to the frequencies (2000, 4000, and 8000Hz).</a:t>
            </a:r>
          </a:p>
          <a:p>
            <a:pPr eaLnBrk="1" hangingPunct="1">
              <a:lnSpc>
                <a:spcPct val="80000"/>
              </a:lnSpc>
            </a:pPr>
            <a:endParaRPr lang="en-US" sz="2700" dirty="0" smtClean="0"/>
          </a:p>
          <a:p>
            <a:pPr eaLnBrk="1" hangingPunct="1">
              <a:lnSpc>
                <a:spcPct val="80000"/>
              </a:lnSpc>
            </a:pPr>
            <a:r>
              <a:rPr lang="en-US" sz="2700" dirty="0" smtClean="0"/>
              <a:t>If the difference between any two adjacent frequencies is 20 dB or more, we must measure the threshold at the inter octave frequencies.</a:t>
            </a:r>
          </a:p>
          <a:p>
            <a:pPr eaLnBrk="1" hangingPunct="1">
              <a:lnSpc>
                <a:spcPct val="80000"/>
              </a:lnSpc>
            </a:pPr>
            <a:endParaRPr lang="en-US" sz="2700" dirty="0" smtClean="0"/>
          </a:p>
          <a:p>
            <a:pPr eaLnBrk="1" hangingPunct="1">
              <a:lnSpc>
                <a:spcPct val="80000"/>
              </a:lnSpc>
            </a:pPr>
            <a:r>
              <a:rPr lang="en-US" sz="2700" dirty="0" smtClean="0"/>
              <a:t>After we are done from the high frequencies, we return back and check the 1 KHz again to check for test-retest reliability.</a:t>
            </a:r>
          </a:p>
          <a:p>
            <a:pPr eaLnBrk="1" hangingPunct="1">
              <a:lnSpc>
                <a:spcPct val="80000"/>
              </a:lnSpc>
            </a:pPr>
            <a:r>
              <a:rPr lang="en-US" sz="2700" dirty="0" smtClean="0"/>
              <a:t>Then we test (500, 250 and 125 Hz).</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dirty="0" smtClean="0"/>
              <a:t>PTA</a:t>
            </a:r>
          </a:p>
        </p:txBody>
      </p:sp>
      <p:sp>
        <p:nvSpPr>
          <p:cNvPr id="10243" name="Rectangle 3"/>
          <p:cNvSpPr>
            <a:spLocks noGrp="1" noChangeArrowheads="1"/>
          </p:cNvSpPr>
          <p:nvPr>
            <p:ph idx="1"/>
          </p:nvPr>
        </p:nvSpPr>
        <p:spPr/>
        <p:txBody>
          <a:bodyPr>
            <a:normAutofit/>
          </a:bodyPr>
          <a:lstStyle/>
          <a:p>
            <a:pPr eaLnBrk="1" hangingPunct="1">
              <a:lnSpc>
                <a:spcPct val="80000"/>
              </a:lnSpc>
            </a:pPr>
            <a:r>
              <a:rPr lang="en-US" sz="2800" dirty="0" smtClean="0"/>
              <a:t>If we test in the sound field, we must use warble tones instead of pure tones to avoid the production of standing waves.</a:t>
            </a:r>
          </a:p>
          <a:p>
            <a:pPr eaLnBrk="1" hangingPunct="1">
              <a:lnSpc>
                <a:spcPct val="80000"/>
              </a:lnSpc>
            </a:pPr>
            <a:endParaRPr lang="en-US" sz="2800" dirty="0" smtClean="0"/>
          </a:p>
          <a:p>
            <a:pPr eaLnBrk="1" hangingPunct="1">
              <a:lnSpc>
                <a:spcPct val="80000"/>
              </a:lnSpc>
            </a:pPr>
            <a:r>
              <a:rPr lang="en-US" sz="2800" dirty="0" smtClean="0"/>
              <a:t>When using ear phones make sure that there is no excessive wax in EAC and that the earphone is snugly inserted in the canal. </a:t>
            </a:r>
          </a:p>
          <a:p>
            <a:pPr eaLnBrk="1" hangingPunct="1">
              <a:lnSpc>
                <a:spcPct val="80000"/>
              </a:lnSpc>
            </a:pPr>
            <a:endParaRPr lang="en-US" sz="2800" dirty="0" smtClean="0"/>
          </a:p>
          <a:p>
            <a:pPr eaLnBrk="1" hangingPunct="1">
              <a:lnSpc>
                <a:spcPct val="80000"/>
              </a:lnSpc>
            </a:pPr>
            <a:r>
              <a:rPr lang="en-US" sz="2800" dirty="0" smtClean="0"/>
              <a:t>All equipment (audiometer, earphones, and testing room should be calibrated according the standards (will teach you how to do that in the instrumentation course).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en-US" dirty="0" smtClean="0"/>
              <a:t>PTA-BONE CONDUCTION</a:t>
            </a:r>
          </a:p>
        </p:txBody>
      </p:sp>
      <p:sp>
        <p:nvSpPr>
          <p:cNvPr id="12291" name="Rectangle 3"/>
          <p:cNvSpPr>
            <a:spLocks noGrp="1" noChangeArrowheads="1"/>
          </p:cNvSpPr>
          <p:nvPr>
            <p:ph idx="1"/>
          </p:nvPr>
        </p:nvSpPr>
        <p:spPr/>
        <p:txBody>
          <a:bodyPr/>
          <a:lstStyle/>
          <a:p>
            <a:pPr eaLnBrk="1" hangingPunct="1">
              <a:lnSpc>
                <a:spcPct val="80000"/>
              </a:lnSpc>
            </a:pPr>
            <a:r>
              <a:rPr lang="en-US" dirty="0" smtClean="0"/>
              <a:t>The most commonly used procedure for bone-conduction testing is mastoid placement because it is more convenient.</a:t>
            </a:r>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r>
              <a:rPr lang="en-US" dirty="0" smtClean="0"/>
              <a:t>Frontal bone can be used as the place for the bone vibrator.</a:t>
            </a:r>
          </a:p>
          <a:p>
            <a:pPr eaLnBrk="1" hangingPunct="1">
              <a:lnSpc>
                <a:spcPct val="80000"/>
              </a:lnSpc>
            </a:pPr>
            <a:endParaRPr lang="en-US" sz="22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en-US" dirty="0" smtClean="0"/>
              <a:t>PTA.BONE CONDUCTION</a:t>
            </a:r>
          </a:p>
        </p:txBody>
      </p:sp>
      <p:sp>
        <p:nvSpPr>
          <p:cNvPr id="13315" name="Rectangle 3"/>
          <p:cNvSpPr>
            <a:spLocks noGrp="1" noChangeArrowheads="1"/>
          </p:cNvSpPr>
          <p:nvPr>
            <p:ph idx="1"/>
          </p:nvPr>
        </p:nvSpPr>
        <p:spPr/>
        <p:txBody>
          <a:bodyPr/>
          <a:lstStyle/>
          <a:p>
            <a:pPr eaLnBrk="1" hangingPunct="1">
              <a:lnSpc>
                <a:spcPct val="80000"/>
              </a:lnSpc>
            </a:pPr>
            <a:r>
              <a:rPr lang="en-US" sz="2700" dirty="0" smtClean="0"/>
              <a:t>We should do bone conduction if the air conduction thresholds are above the normal range otherwise we do not need to do bone conduction testing.</a:t>
            </a:r>
          </a:p>
          <a:p>
            <a:pPr eaLnBrk="1" hangingPunct="1">
              <a:lnSpc>
                <a:spcPct val="80000"/>
              </a:lnSpc>
            </a:pPr>
            <a:endParaRPr lang="en-US" sz="2700" dirty="0" smtClean="0"/>
          </a:p>
          <a:p>
            <a:pPr eaLnBrk="1" hangingPunct="1">
              <a:lnSpc>
                <a:spcPct val="80000"/>
              </a:lnSpc>
            </a:pPr>
            <a:r>
              <a:rPr lang="en-US" sz="2700" dirty="0" smtClean="0"/>
              <a:t>We first do unmasked thresholds and then we should apply masking to the contralateral ear in order to get precise threshold measurement in this ear (will talk about masking next lecture).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algn="ctr" eaLnBrk="1" hangingPunct="1"/>
            <a:r>
              <a:rPr lang="en-US" dirty="0" smtClean="0"/>
              <a:t>Causes of conductive hearing loss</a:t>
            </a:r>
          </a:p>
        </p:txBody>
      </p:sp>
      <p:sp>
        <p:nvSpPr>
          <p:cNvPr id="6147" name="Rectangle 6"/>
          <p:cNvSpPr>
            <a:spLocks noGrp="1" noChangeArrowheads="1"/>
          </p:cNvSpPr>
          <p:nvPr>
            <p:ph sz="half" idx="1"/>
          </p:nvPr>
        </p:nvSpPr>
        <p:spPr>
          <a:xfrm>
            <a:off x="762000" y="1905000"/>
            <a:ext cx="3770313" cy="4038600"/>
          </a:xfrm>
        </p:spPr>
        <p:txBody>
          <a:bodyPr/>
          <a:lstStyle/>
          <a:p>
            <a:pPr eaLnBrk="1" hangingPunct="1">
              <a:lnSpc>
                <a:spcPct val="80000"/>
              </a:lnSpc>
            </a:pPr>
            <a:endParaRPr lang="en-US" sz="1800" dirty="0" smtClean="0"/>
          </a:p>
        </p:txBody>
      </p:sp>
      <p:sp>
        <p:nvSpPr>
          <p:cNvPr id="6148" name="Rectangle 7"/>
          <p:cNvSpPr>
            <a:spLocks noGrp="1" noChangeArrowheads="1"/>
          </p:cNvSpPr>
          <p:nvPr>
            <p:ph type="body" sz="half" idx="2"/>
          </p:nvPr>
        </p:nvSpPr>
        <p:spPr>
          <a:xfrm>
            <a:off x="4687888" y="1905000"/>
            <a:ext cx="3770312" cy="4038600"/>
          </a:xfrm>
        </p:spPr>
        <p:txBody>
          <a:bodyPr>
            <a:normAutofit/>
          </a:bodyPr>
          <a:lstStyle/>
          <a:p>
            <a:pPr eaLnBrk="1" hangingPunct="1">
              <a:lnSpc>
                <a:spcPct val="80000"/>
              </a:lnSpc>
            </a:pPr>
            <a:r>
              <a:rPr lang="en-US" sz="1800" b="1" dirty="0" smtClean="0"/>
              <a:t>Earwax</a:t>
            </a:r>
            <a:r>
              <a:rPr lang="en-US" sz="1800" dirty="0" smtClean="0"/>
              <a:t>, also known by the medical term </a:t>
            </a:r>
            <a:r>
              <a:rPr lang="en-US" sz="1800" b="1" dirty="0" smtClean="0"/>
              <a:t>cerumen</a:t>
            </a:r>
            <a:r>
              <a:rPr lang="en-US" sz="1800" dirty="0" smtClean="0"/>
              <a:t>, is a yellowish, waxy substance secreted in the ear canal of humans and many other mammals. </a:t>
            </a:r>
          </a:p>
          <a:p>
            <a:pPr eaLnBrk="1" hangingPunct="1">
              <a:lnSpc>
                <a:spcPct val="80000"/>
              </a:lnSpc>
            </a:pPr>
            <a:endParaRPr lang="en-US" sz="1800" dirty="0" smtClean="0"/>
          </a:p>
          <a:p>
            <a:pPr eaLnBrk="1" hangingPunct="1">
              <a:lnSpc>
                <a:spcPct val="80000"/>
              </a:lnSpc>
            </a:pPr>
            <a:r>
              <a:rPr lang="en-US" sz="1800" dirty="0" smtClean="0"/>
              <a:t>It plays an important role in the human ear canal, assisting in cleaning and lubrication, and also provides some protection from bacteria, fungi, and insects. </a:t>
            </a:r>
          </a:p>
          <a:p>
            <a:pPr eaLnBrk="1" hangingPunct="1">
              <a:lnSpc>
                <a:spcPct val="80000"/>
              </a:lnSpc>
            </a:pPr>
            <a:endParaRPr lang="en-US" sz="1800" dirty="0" smtClean="0"/>
          </a:p>
          <a:p>
            <a:pPr eaLnBrk="1" hangingPunct="1">
              <a:lnSpc>
                <a:spcPct val="80000"/>
              </a:lnSpc>
            </a:pPr>
            <a:r>
              <a:rPr lang="en-US" sz="1800" dirty="0" smtClean="0"/>
              <a:t>Excess or impacted cerumen can press against the eardrum and/or occlude the external auditory canal and impair hearing </a:t>
            </a:r>
          </a:p>
        </p:txBody>
      </p:sp>
      <p:pic>
        <p:nvPicPr>
          <p:cNvPr id="6149" name="Picture 5" descr="Image:Earwax on swab.jpg">
            <a:hlinkClick r:id="rId2"/>
          </p:cNvPr>
          <p:cNvPicPr>
            <a:picLocks noChangeAspect="1" noChangeArrowheads="1"/>
          </p:cNvPicPr>
          <p:nvPr/>
        </p:nvPicPr>
        <p:blipFill>
          <a:blip r:embed="rId3" cstate="print"/>
          <a:srcRect/>
          <a:stretch>
            <a:fillRect/>
          </a:stretch>
        </p:blipFill>
        <p:spPr bwMode="auto">
          <a:xfrm>
            <a:off x="152400" y="1752600"/>
            <a:ext cx="44196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requencychart"/>
          <p:cNvPicPr>
            <a:picLocks noChangeAspect="1" noChangeArrowheads="1"/>
          </p:cNvPicPr>
          <p:nvPr/>
        </p:nvPicPr>
        <p:blipFill>
          <a:blip r:embed="rId2" cstate="print"/>
          <a:srcRect/>
          <a:stretch>
            <a:fillRect/>
          </a:stretch>
        </p:blipFill>
        <p:spPr bwMode="auto">
          <a:xfrm>
            <a:off x="0" y="1981200"/>
            <a:ext cx="9144000" cy="4724400"/>
          </a:xfrm>
          <a:prstGeom prst="rect">
            <a:avLst/>
          </a:prstGeom>
          <a:noFill/>
          <a:ln w="9525">
            <a:noFill/>
            <a:miter lim="800000"/>
            <a:headEnd/>
            <a:tailEnd/>
          </a:ln>
        </p:spPr>
      </p:pic>
      <p:sp>
        <p:nvSpPr>
          <p:cNvPr id="14339" name="Rectangle 3"/>
          <p:cNvSpPr>
            <a:spLocks noGrp="1" noChangeArrowheads="1"/>
          </p:cNvSpPr>
          <p:nvPr>
            <p:ph type="title"/>
          </p:nvPr>
        </p:nvSpPr>
        <p:spPr/>
        <p:txBody>
          <a:bodyPr/>
          <a:lstStyle/>
          <a:p>
            <a:pPr algn="ctr" eaLnBrk="1" hangingPunct="1"/>
            <a:r>
              <a:rPr lang="en-US" dirty="0" smtClean="0"/>
              <a:t>AUDIOGRAM</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udiogram_legend"/>
          <p:cNvPicPr>
            <a:picLocks noChangeAspect="1" noChangeArrowheads="1"/>
          </p:cNvPicPr>
          <p:nvPr/>
        </p:nvPicPr>
        <p:blipFill>
          <a:blip r:embed="rId2" cstate="print"/>
          <a:srcRect/>
          <a:stretch>
            <a:fillRect/>
          </a:stretch>
        </p:blipFill>
        <p:spPr bwMode="auto">
          <a:xfrm>
            <a:off x="0" y="0"/>
            <a:ext cx="9144000"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t0.gstatic.com/images?q=tbn:ANd9GcQ9pqva8lismd5fKPna28hGGoFI-ZYR9OUP7TzeBQR12wP3xCnV"/>
          <p:cNvPicPr>
            <a:picLocks noChangeAspect="1" noChangeArrowheads="1"/>
          </p:cNvPicPr>
          <p:nvPr/>
        </p:nvPicPr>
        <p:blipFill>
          <a:blip r:embed="rId2" cstate="print"/>
          <a:srcRect/>
          <a:stretch>
            <a:fillRect/>
          </a:stretch>
        </p:blipFill>
        <p:spPr bwMode="auto">
          <a:xfrm>
            <a:off x="152400" y="152400"/>
            <a:ext cx="89916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t1.gstatic.com/images?q=tbn:ANd9GcSHClZBEqKJl8nLcLYEGRrlKj1e78j8XLJPurdsFP2cb6JXInZ8"/>
          <p:cNvPicPr>
            <a:picLocks noChangeAspect="1" noChangeArrowheads="1"/>
          </p:cNvPicPr>
          <p:nvPr/>
        </p:nvPicPr>
        <p:blipFill>
          <a:blip r:embed="rId2" cstate="print"/>
          <a:srcRect/>
          <a:stretch>
            <a:fillRect/>
          </a:stretch>
        </p:blipFill>
        <p:spPr bwMode="auto">
          <a:xfrm>
            <a:off x="0" y="152400"/>
            <a:ext cx="914400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t1.gstatic.com/images?q=tbn:ANd9GcTabxvKAycItLkaclli-ImVyWj2sYp2tBad-Gd6kqpTt01uJoUmZg"/>
          <p:cNvPicPr>
            <a:picLocks noChangeAspect="1" noChangeArrowheads="1"/>
          </p:cNvPicPr>
          <p:nvPr/>
        </p:nvPicPr>
        <p:blipFill>
          <a:blip r:embed="rId2" cstate="print"/>
          <a:srcRect/>
          <a:stretch>
            <a:fillRect/>
          </a:stretch>
        </p:blipFill>
        <p:spPr bwMode="auto">
          <a:xfrm>
            <a:off x="0" y="0"/>
            <a:ext cx="91440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t3.gstatic.com/images?q=tbn:ANd9GcQabDgkQ410GSkV7yC_h_J4oMKkAR-EqrIkUU-doyeYQh8l8f02fA"/>
          <p:cNvPicPr>
            <a:picLocks noChangeAspect="1" noChangeArrowheads="1"/>
          </p:cNvPicPr>
          <p:nvPr/>
        </p:nvPicPr>
        <p:blipFill>
          <a:blip r:embed="rId2" cstate="print"/>
          <a:srcRect/>
          <a:stretch>
            <a:fillRect/>
          </a:stretch>
        </p:blipFill>
        <p:spPr bwMode="auto">
          <a:xfrm>
            <a:off x="0" y="166688"/>
            <a:ext cx="9144000" cy="660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t1.gstatic.com/images?q=tbn:ANd9GcSjRIOprtSo-O8NuG_Q5wZA7W69rpZ_II4J3YiDMOWpcsoSMzlQ1Q"/>
          <p:cNvPicPr>
            <a:picLocks noChangeAspect="1" noChangeArrowheads="1"/>
          </p:cNvPicPr>
          <p:nvPr/>
        </p:nvPicPr>
        <p:blipFill>
          <a:blip r:embed="rId2" cstate="print"/>
          <a:srcRect/>
          <a:stretch>
            <a:fillRect/>
          </a:stretch>
        </p:blipFill>
        <p:spPr bwMode="auto">
          <a:xfrm>
            <a:off x="0" y="0"/>
            <a:ext cx="91440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data:image/jpg;base64,/9j/4AAQSkZJRgABAQAAAQABAAD/2wCEAAkGBhAPDg8UEBIVEREWGBoUFhgQEBoaFhYVFB0VGBYUGB0ZICgfGhkkGRgVIDssIycqOCwsFx49ODIsNSYrOCwBCQoKDgwOGg8PGiwkHyUyLCopLywsKS0qLCk1Mi00NC0sNS0tKSk0LDArLCowKjQsLywsLC8tLCwsLSwsLC8sNP/AABEIALAA0AMBIgACEQEDEQH/xAAbAAADAQEBAQEAAAAAAAAAAAAABAUGAQMCB//EAEgQAAEDAgMDBgkICAcAAwAAAAECAwQAEQUSIQYTMRQWIlFUlEFhY3GVs9LT1BUjJDI1VXSTJTRSZHJzgeEzQkNig5GhgpLi/8QAGAEBAQEBAQAAAAAAAAAAAAAAAAEDAgT/xAAoEQEAAgEDAwIGAwAAAAAAAAAAAQIRAxIxIUHwUZFhcYGxwdETIqH/2gAMAwEAAhEDEQA/AP3Gp2NYWqQhISpAtmvvWlOIIUlSbFIWkKGuoNwRceG4o1NxjGDHLCUsrfW6soSltSB9VC1kkuKSLWSaHDxwLZ8RFOkbvppQCGmcmqArMtRKlFRUpSjqfDrckk2KifLkr7ve/Pj+9o+XJX3e9+fH97QUcTiF5lxAy3UCPnEZ0f8AySFJzJ6xcXFQ4Wxu6eQtKmkgFBIbjlNykHMvMXCc6lFWpvotYIJUVU38uSvu978+P72vBjal9xbqEwHyptQSv56PoVJSsf6uvRUmhns0VFRPlyV93vfnx/e0fLkr7ve/Pj+9oGsbwsyWkoCwgZ0qJyZj0dRl1ACgbEEhVrcL2spg2zZjOBeZu2UghpgoGYkE26augLaJNyCVdLW1eM7al9hl11yA+G20qcWQ9HJCUAqUbb3XQGvf5clfd7358f3tME9VN+e02pKVuIQtQUpKVLAKgjVZAJuQBa/VX1Gltupu2tLidNUKChqAoajxEHzEVn8SnyXG3PoEhJKSLtuxSq1jwBc1OpsD+1XnhLkiMFhMKSvMRq4/FJAAsBcOAq8Juq5146CgZnbKqdcUorbIJUpIWwV2KrW4ucCbhQAGYBAGQi5c2fwQxELSXN5mN75SDw/zXUrMfBfTQJHguUp21L7DLrrkB8NtpU4sh6OSEoBUo23uugNe/wAtyvu978+P72hPVS+Umc2XeozdHTeJv85cI0v/AJiDbrsbUriyFSIp5OUrKgCgiQptJGhCgtsKPjFgQbC+lZZeDvKaLaoksoKUIID0NIyISWykJSoJTdKjqACNLEZRaxh06Uy0EchfXa5KlPRQVFRJJslwJGpPAUV5O4DMLrqg6ClWawMl0DW+lgno5wUpNicm6Ck3K1AaGA0tDLaVnMsJAUbk3IGup1PnNRUbUvl5bQgP7xCUOKG+j2yuFxKDfe9bS/8AqvDFpUt8NAQXU5HEOXU5HUegb2T88AlR6ze2ulE5ampO0GCrlBoJeLQQrMUltK0OaWyrBsSniCARcKPiIxcbDJCg/kjqXclCtI5ssFN0rAki/DOQLfOLWq4zZa1yMZlAAfJ75tpq/Hv62i8T0KxNji280sOpsi3RSyRc8VKvntmzXANjZK3AcxVcaas7C2ofeRnbgPlOZSdXo/FtSkK/1f2kmoC8KmF55fJXFbwqNnOTqPSFglR5R0kEWSpOgUlDYGQpJVEbbFo63Y7qGzlWpJCTmKdT/uAJT57G3UeFQG8BnbxCi8EgJANn3VAKyAZ8pFlZSCmxICgvMbKSAfHZ/lcRC0mE85mN77yOk8P8131Zj4L6aBI8FzYhY+tchLLsZxhSm1upK1tKBDSmkqHza1EG7qOI66uFybweMtthCXPrC9wHFLA1Nk51gKVYWFyATanaKKI8JssNNqWQTa1gCLkkgJSLkC5JA1PhrP49izaXMKeVmCC6s6NqWoZmH9MqAT/0K0jzKVpUlaQpKgUqSoAgg6EEHQgiouLthMrCgkBKQ64AALAAR3wAAOAoPrnhF8t3KR7ujnhF8t3KR7urdFBE54RfLdyke7qRg+1UZMrESS7ZTrZFocgmwYZGoDemoPGtlUTBP1vE/wCa36higOeEXy3cpHu6OeEXy3cpHu6t0UGN2v2qjLw2elO9uqO8kXhvgXLawLkt2A89VxthF8t3KR7uu7a/ZWI/hn/VrqyKDN4ttdDMZ8LLoSW1g54TuW2U3vvW8lrft6del6a54RfLdyke7p3HJO6iSV3tkacXfeZLZUqP17HJw42NuNjT1Bjdr9qoy8NnpTvbqjvJF4b4Fy2sC5LdgPPVcbYRfLdyke7ru2v2ViP4Z/1a6sigi88Ivlu5SPd0c8Ivlu5SPd1booMbF2qjDE5SvnbGPGA+hv3ulycTpu7j6w48deo1X54RfLdyke7oifasz8NF9ZPq3QZjDdqmE77Nv9XVKTeHMPRNrWzt6DxJ06qc54RfLdyke7p3C4273+lszq1/4eX61teJzefS/VT1BjdltqoyItiXb7189GHIIsX3iNQ31Gq/PCL5buUj3dGx/wCqf8sj171W6CJzwi+W7lI93STGMNScVjbrP0Y0m+8Ycb+s5BtbeJTfgeF7f1rUVEl/asP8NK9ZAoLdFFFAVndqUOmRhoZWhDm+csp1srSBuH73SlaCdP8AcK+8YmS0OuhlLikhCSMrCSkKzD6pKukrU3Btpa2oN/rGCeVYVfjvXL26+Tv0J6PrkmJdqi+j3fiqOSYl2qL6Pd+Kq1ei9BF5JiXaovo934qoWFLmCdPa5ZDS8XEKyqiLzLAZZ6SUcqBCQBbw6g6+Abe9ZOHDdcxWSoBIaafStRKlZypURDYSE5bW6QN83gOnhrTTiszO70n3SVLkmJdqi+j3fiqOSYl2qL6Pd+Kq1ei9Zqx+18XEBhs/PIjKTyd7MEwXEkjdruATJIBtfWx8xqsImJdqi+j3fiqNtT+isR/DP+rXVoGgz82HiO6cvIjqGVVw3AezkWNwm0sHN1WI1r25JiXaovo934qn8YKeSyM9su7XmzZLWym9950LW/b069L03egx+18XEBhs/PIjKTyd7MEwXEkjdruATJIBtfWx8xqsImJdqi+j3fiqNtT+isR/DP8Aq11aBoIvJMS7VF9Hu/FUckxLtUX0e78VVq9F6DHRYuIfKcq0iNm5PGueQuWI3k7KAOU3BBza3N7jQW1r8kxLtUX0e78VREP6VmfhovrJ9Wr0GUwWPiJ5TaVE0fWDlgrOunHLIFj4jc+M1R5JiXaovo934qmsIJ+kZs3+Mu2becNLW3ng/h6PVVC9Bjtlo2IGL0JEZI3r+ioLhN9+9fXlI0vc8NPHxqvyTEu1RfR7vxVGx5+if8sj171Wr0EXkmJdqi+j3fiqSYakpxWNyh1p36NJy7mOpu3zkG98zrmbwcLWseN9NPeosv7Vh/hpXrIFBVflIbKAo2zqyJ6JN1EEgaDTgdTXtXhJihwtklQyKCxlNrkAix6xrw8Qr3oCs7tTBafkYah5tDrZecJS6gKSbMPkXCgRxrRVndqVuiRhpZQhbm+csl1woSRuH73UlCyNP9poGOZWG9hi90a9mjmVhvYYvdGvZrnK8S7LF9IO/C0crxLssX0g78LQd5lYb2GL3Rr2akYPsjh6pWIhUKMQl1sJBitWSCwySB0dBck+cmq3K8S7LF9IO/C1IweTiHKsRyx4xJdbzAznAAdwzax5Mbi1jwHh85CxzKw3sMXujXs0cysN7DF7o17Nc5XiXZYvpB34WjleJdli+kHfhaCTtfshh6MNnqRCjJUmO8pJTFaBBDayCCE3BBr7wXZaGtcpt+FBUppaUhTUBCAQptteqVFet1Eca+Nr5WIHDZ+ePGSnk72YpnOKIG7XcgGMATa+lx5xVCMJ7efJEigqUVqPyi8SpR8JJi38XiAAGgrStoisxPfhHziOxuHJYeKYMXMEKItFbBuAbWKW1EHzJUfEeFM8ysN7DF7o17NLYjIxMsPARo1yhQ0nPk6g8AmOlRPmUk9RHGmOV4l2WL6Qd+FrNUna/ZDD0YbPUiFGSpMd5SVJitAghtZBBCbgg1WGxWG9hi90a9mpO18rEDhs/PHjJTyd7MUznFEDdruQDGAJtfS484qsJeJdli+kHfhaDvMrDewxe6NezRzKw3sMXujXs1zleJdli+kHfhaOV4l2WL6Qd+FoJMXZDDzicpJhRsojxlBPJWrAqcnBRAy2BISnz5R1VX5lYb2GL3Rr2ajxZWIfKcq0eNm5PGuOXOWA3k7KQeTXJJzaWFrDU30r8rxLssX0g78LQI4TsfhyuUXhRTZ5YH0NjQC1h0c3/tj/ALRT/MrDewxe6NezU/CZc/5/IxFV88vN+kFaK0unoxBw8dz1mn+V4l2WL6Qd+FoJOyuyOHri3XCjKO9fF1RWibJfeAH1eAAA8wqvzKw3sMXujXs1H2Wk4gIvQjxlDev6qnOA33719OTHS9xx18XCq/K8S7LF9IO/C0HeZWG9hi90a9mkmcFjRcVjcnYaYzRpObcsoRmyuQbXygXtc8es05yvEuyxfSDvwtJMOyVYrG5Q0019Gk5dzIU5f5yDe+ZpvL4OF73PC2oVMawUSSi+QZQsdNrOSFgAp1UAUG2qSDeyeBSDVSp2LJeKo+6WtA3gCw22hQKOJzZwSlOlrj9qqNAtMxFpm28WEkhRAPEhAuqwGpsLcOsdYqVizyVycKUkhSS64QRwIMd+xp3EcBZkOJWvOHEpKUqQ6tNgb62Bykgm4JGhAqVtBhTanMKZVmyB1Y0dWlXRYft0kEK/91oNNRUTmfF8t32R7yjmfF8t32R7ygt1EwT9bxP+a36hivlzZGMEkhL6iASAJ0i5PVq7b/us1sphTEmTiAMeS0lLiQSua6ClQbaBbVleJUrQqvqMqk68BXddO1qzaOI54H6FRWSkxMIaWpDkoNrToUrxV1KgeogvXFeVsF7Yj0u576u40NWYzFZ9pTMLG2v2ViP4Z/1a6sisFtlhEVOEynY6XpKSy5YsznVpAKFjeHM7ZaAeIF9L6GrcHZmK6jNkkIFyBnmv3KQSAvR02ChqL62OoFczp2iu6Y6cfVVfGMvJZGe2XdrzZslrZTe+86Frft6del6crO4hsnGSy6pO/uEKItOlA3AJFilSlD+iSeoHhXvzPi+W77I95WY7tr9lYj+Gf9Wuno2JoW880AoLbCVHMmwKXCsJUk+EXQsf0rM7X7KxkYbPUN7dMd5QvMfIuG1kXBcsR56cZ2EjiQ64VOlKkoQlIkyAU5C4SSre3Vcr4WFreM1pXbi27nHT55j8ZRpqKicz4vlu+yPeUcz4vlu+yPeVmoifasz8NF9ZPq3WNi7KxjicpPzthHjEfTH73U5OB13lz9UceGvWar8z4vlu+yPeUDeEZvpF83+Mu2becNLW3ng/h6PVVCsrhOycVW/0cFnljoynk3tbU5HjmPjVYnwgU/zPi+W77I95QGx/6p/yyPXvVbrG7LbKxlxbkO33r46MyQBYPvAaBzqFV+Z8Xy3fZHvKC3USX9qw/wANK9ZAo5nxfLd9ke8pJjB2o2Kxt1n6UaTfePuOfVcg2tvFKtxPC1/6UFLG8d5K5ET81885u/nZG7I8aRlOc+C1xqU9dVqUm4m0yQHFZSQpQ6KjcIAKgMoNzY3txIBsNDTdAVndqVuiRhpZQhbm+csl1woSRuH73UlCyNP9pq5IlttgFxaUA3+uoD6oKlcepIJ8wNScZUDLwsjUF1y1vw79B3leJdli+kHfhaOV4l2WL6Qd+Fq3RQQ1ysTIIEaKD1jEHNPHrFrM7PQsSbmzFpDSykttuJXNUEuK3Tag4oiJcrsriMvVYgCv0KomCfreJ/zW/UMVpXUtWJiOJ5ByrEuyxfSDvwtHKsS7LF9IO/C1borMYfbg4k5hkwKaYaQGXVLLU5ZUUpQslNlRRceHRSb24jWn8IjYlGbUhLMdaMylIC56wG0qNw0jLDHQT4L3sNOAFP7a/ZWI/hn/AFa6siu/5LbdnYZSZjM9xMhoR44dDajYzJFyLWzItGSXACR9RQsVJ1SSKo8rxLssX0g78LXvtLAaeiPB0dFKFqCrpBTZKrqBc6A0uOn0SCQq6Sa+Wp7jCgiT0gSAh5KLJNzYJcFzkXcgX4KJFrcB1FIvH9OfT9eZ+aIm18rEDhs/PHjJTyd7MUznFEDdruQDGAJtfS484qsJeJdli+kHfha8NuZ7ScPnNKcQHVxXyhBWAtQ3bmqU3ueB4DwVfZdStKVJIUlQzApNwQdQQRoQRXE1mIzMKj8rxLssX0g78LRyvEuyxfSDvwtW6K5GNiysQ+U5Vo8bNyeNccucsBvJ2Ug8muSTm0sLWGpvpX5XiXZYvpB34WiJ9qzPw0X1k+rdBlcJlz/n8jEVXzy836QVorS6ejEHDx3PWaf5XiXZYvpB34Wm8IzfSL5v8Zds284aWtvPB/D0eqqFBjdlpOICL0I8ZQ3r+qpzgN9+9fTkx0vccdfFwqvyvEuyxfSDvwtGx/6p/wAsj171W6CJyvEuyxfSDvwtJMOyVYrG5Q0019Gk5dzIU5f5yDe+ZpvL4OF73PC2uoqJL+1Yf4aV6yBQUJ2Gofy5yqwvolVhc2sfOLaec9dN1MxaG845FLRACHMy8zqkgpsQeilJznxEpA8fCqdBKxPZ9L7qXN4tCkoKBlym1zcHpA/5gCRwVlTcHKm0zHMIbK8JZVmKA4sXStSFHLHfsbtlJH9LCtRWd2plbqRhqsi3LPOdFpOZRuw/wFB78z4vlu+yPeUcz4vlu+yPeUc5/wB0l93/AL0c5/3SX3f+9Acz4vlu+yPeVIwfZWMqViIIdsl1sC0yQDYsMnUhzXUnjVfnP+6S+7/3qRg+0VpWInkso5nWzYR9RZhkWOuh0v5iKCvzPi+W77I95RzPi+W77I95Rzn/AHSX3f8AvRzn/dJfd/70Eja/ZWMjDZ6k726Y7yheY+RcNrIuC5Yjz1XGx8Xy3fZHvKkbX7RZ8Nnp5LKTeO8Lqj2SLtrFyb6Cq42n/dJfd/70HhiGycZLLqk7+4Qoi06UDcAkWKVKUP6JJ6geFermxUNaSlSXVJIIIVMkEEHQgguWIIpfFdp/o7/0WUn5teqmcoHROpO8RYePOm3WOIa5z/ukvu//AOqDL7b7GsohPhltxtDUd5YcTKcIbyNkBpKFuWCVJzA2HDTw6X4mzUYttF5LrLq/9M4i+qygCSlJDnSsATp4BwFI7X7RZ8Nnp5LKTeO8Lqj2SLtrFyb6Cn5uMoeRlXEmWvcFLFlJUNQpJCtFA+Gt51d9YpbiO/XP3wGOZ8Xy3fZHvKOZ8Xy3fZHvKnxdq1MDK/HlqTmCW3FR9VZr2SuxsFjQXNgq6fCSKoc5/wB0l93/AL1nam0SIuysY4nKT87YR4xH0x+91OTgdd5c/VHHhr1mq/M+L5bvsj3lZHaDapbT+IOoTIjKTFYKS4wi2ZKp5Sle8JASpShw1OU2rXc5/wB0l93/AL1Z05ikX9cx7Y/aZIYTsnFVv9HBZ5Y6Mp5N7W1OR45j41WJ8IFP8z4vlu+yPeUnhu0GTffRZhzOqVrFta9tPqpv5+l/Eac5z/ukvu/96zVI2W2VjLi3IdvvXx0ZkgCwfeA0DnUKr8z4vlu+yPeVkcB2qU05HQlMghbsnMzuEXy7ySrOnXPcLAB1tooVruc/7pL7v/etL6c0iJnvGfPZMjmfF8t32R7ykmMHajYrG3WfpRpN94+459VyDa28Uq3E8LX/AKU7zn/dJfd/70kxie/xWN8081ljSf8AHby3u5B+rqb2t/6KzVcxBbgLGTNq4AvKkEZLKvmvwTe2o1vanKTnz1NKaCWlOhagglKkDJf/ADHOoEjj9W50pygKiY5+t4Z/Nc9Q/XMcbll1BYzFvdrCglaU9LS1s3+Yi4BsRfiUgHMljUd5asJSXVNPbxWZaUoUoER3riyklJ/681BqaKifIcr7we/Ij+6o+Q5X3g9+RH91QW6iYH+t4n/Nb9QxR8hyvvB78iP7qpGD4RJMrEQJzoIdbuQxHuq7DJubt9Vhp1UGyoqJ8hyvvB78iP7qj5DlfeD35Ef3VB3bX7KxH8M/6pdWRWO2vweSnDZ5VOdWBHeJSWWAFANrukkNggHhoarjBJX3g9+RH91QO44lJiSQo2SWnATdAsMqrn53ocP29OvS9Ois9iGDy0sukYg/cIURZlgG4BOhSypQ/olR6geFe/yJK+8HvyI/uqDu2v2ViP4Z/wBUurIrHbX4PJThs8qnOrAjvEpLLACgG13SSGwQDw0NVxgkr7we/Ij+6oLDrKVpUlQCkqBBChcEHQgg8QRSMOM8ysIzb1g3ylRO8atqAokneJ8AOhFhfPclKvyHK+8HvyI/uqPkOV94PfkR/dV3F5iJjsIWAvOjGpSXZIX8y2EWbSN8lC5WlwBZTZKwbfW1PBJA0buPZVKHJpKrEi6WLg20uDfUVl4eyBGJvBMgpU0wwtChEi3SXHJubL81ZOqSbpAJza3sLaL5DlfeD35Ef3VejV1dO1sxXt8I+3r50R4YftAob3NGk/4iiLR18NLf4h4/w9Hqr1xTF3+SLdjtlC0EXRJZN1p0uEALT0jfS51It4bhLCcFkHf5ZriPnlg5Y8UZjpdRslVyfHlP+0U1I2YfcyZ5zysqgtPzLAspPBWjY/8Aa4rqacTE7fysfF3YdzPBSofVU4+pN0kHKp50i9/Dr4vNV+sTsjgD4jKKJrqMzz6lAMsG6g84kq6TZ1OUHTSmoceZnDT855t7WxEePu3bcS2S2fBrlJuNfrAE1xau+bTTj/cI1lRJf2rD/DSvWQKPkOV94PfkR/dUq1FcaxOIHHlPnk8o5loQkgbzD+jZtKRbw8PDWSq2JSo6FNb4AqGZxu7RWQptJJKbA2VlJ4anW19afpeZBS8EBd7JWlwWP+ZBuL9YvTFAVExz9bwz+a56h+rdZ3amC0/Iw1DzaHWy84Sl1AUk2YfIuFAjjQaG9F6jcysN7DF7o17NHMrDewxe6NezQWb1FwQ/S8T/AJrfqGK7zKw3sMXujXs1IwfZHD1SsRCoUYhLrYSDFaskFhkkDo6C5J85NBsL0XqNzKw3sMXujXs0cysN7DF7o17NBzbU/orEfwz/AKtdWgax+1+yGHow2epEKMlSY7ykqTFaBBDayCCE3BBqsNisN7DF7o17NA3j7hTDlFJKSGnCCLaEIVY6qQP+1J8440/eszjWx2HoiyFIhRELDSylW4YRlUEqIOdbZSixsbqBA4kEU7zKw3sMXujXs0HNtT+isR/DP+rXVoGsftfshh6MNnqRCjJUmO8pKkxWgQQ2sgghNwQarDYrDewxe6NezQWr0XqNzKw3sMXujXs0cysN7DF7o17NByIf0rM/DRfWT6tXrHxdkMPOJykmFGyiPGUE8lasCpycFEDLYEhKfPlHVVfmVhvYYvdGvZoHsOSBvrC13FHgdTprqlP/AJfzmm71m8P2Ow1W9+gRtHFDpQEJ4W4Zwcw8abA+AU3zKw3sMXujXs0HNjz9E/5ZHr3qpzoSHkZV3tcEFJIUlQ1CkkcFA+Gstsrsjh64t1woyjvXxdUVomyX3gB9XgAAPMKr8ysN7DF7o17NWJmJzAdw/fpzJesvLbK4kZc4N/rJ8CxYXtobgi2oGch4s69jDTbrSWnWmZIUkPFV21rglt1JKE3CiLWsOCtbgiq3MrDewxe6NezUXBNko0fFndyktbthlQ3RCAovOTc4WEgBY6KbA8MqeoW3pbTmLb469uefePPhGJdm0orNbRT5oW6mO2sBLYUlaLKzrK29LFtQFk5+viejwNXcPcWpltTgyrKQVAptZRAvpc218FzbrrzQM3IwCeptoF4KWkKzqD7iM5zKN+ik5Qu6VW/092EgqCiQxtK28XsMDS0Jc3q+k60Vp0YfvdKVoOv8WnjrSVndqZzTEjDVvOIabDzgKnVhKQSw+ACVECqT1e/JMS7VF9Hu/FUckxLtUX0e78VXeeuG9ui97a9qjnrhvbove2vaoOckxLtUX0e78VUjB42IcqxHLIjAh1vMTBcIJ3DNrDlIsLWHE+HzCxz1w3t0XvbXtVIwfa7D0ysRJmxQFOtlJMpqygGGQSOlqLgj+hoK3JMS7VF9Hu/FUckxLtUX0e78VXeeuG9ui97a9qjnrhvbove2vaoJG18XEBhs/PIjKTyd7MEwXEkjdruATJIBtfWx8xqsImJdqi+j3fiqk7X7X4evDZ6UTYylKjvJSEymiSS2sAABVySarDbXDe3Re9te1QLYoziaI7yhJjkhCzZGHv5jZJNk5JClX/hST1A0zyTEu1RfR7vxVI49tbhzsOUhMyKsracSE8pZVmKkKATlU4kKve1ioX6xxp8ba4b26L3tr2qCRtfFxAYbPzyIyk8nezBMFxJI3a7gEySAbX1sfMarCJiXaovo934qpO1+1+Hrw2elE2MpSo7yUhMpokktrAAAVckmqw21w3t0XvbXtUByTEu1RfR7vxVHJMS7VF9Hu/FV3nrhvbove2vao564b26L3tr2qCPFi4h8pyrSI2bk8a55C5YjeTsoA5TcEHNrc3uNBbWvyTEu1RfR7vxVSYu1+HjE5SjNjZTHjJB5U1YlLk4qAOaxICk//YddV+euG9ui97a9qgRwyDPG/wAkmILurKrQFm69Lk5ZZsfPrTvJMS7VF9Hu/FV5RtssPGfNPi6qJH05tXRPDiRbza26zXtz1w3t0XvbXtUEfZaNiBi9CRGSN6/oqC4TffvX15SNL3PDTx8ar8kxLtUX0e78VUnZXa7D0RbLmxUnevmxlNA2U+8QfrcCCD/Wq/PXDe3Re9te1Qc5JiXaovo934qlcEbfTic3lDjbiuTxbFllTYtvJ+hCnFkm99bjjwpvnrhvbove2vapXBMUYk4nNVHdbeSI8VJLLiVgHeTzYlJIBsR/3QaSiiigKKKKDlqLV2ig5ai1dooOWotXaKDlqRXjsUJdUZDIS0crhL6LNqOgSs36Jv4Dan6kv7PhbT6N86kuubxS0KAWNUnIjSyBZITcAHw3za0DnyizvtzvUb62bd7wbzL+1lvmt47VwYmxlSret5VKKEnepspSc2ZIN9SMqtBwynqqe3swAtJLzhSGeTlACEoKLEAgISMp18FrWHgrjGzq0trG/wAjhWFpWwylNglKW0gpWVoJyjUgAdQFPPPoHTjsXNl5Qzmyb22/RfdWzby1/qW1vwtXq5ibCUrUp1tKUEBZU6kBBVYgKJNkkhSePWOulTgh5RvUvuJ+a3OTolNheytRqoE316uqvJezQ3KEIdWgoUFIUENnL0chASpJSE2KtLaX0sABSRQTiDJXkDiCvMU5Q4M2ZICim173CSDbqIoViDIc3ZdQHNBkLgzXUFFIte+oQsjrynqNfDGGJQ8pwKNyhKMtgE9G/T0H1iMo8yE2tSGLbM8pdUvlL7QKQjK0pIToHBm+rmzXXe99Mo8dxC1ai1ecVjdtoRcqypCbq4nKALnxmvWg5ai1dooOWotXaKDlq7RRQFFFFB//2Q=="/>
          <p:cNvSpPr>
            <a:spLocks noChangeAspect="1" noChangeArrowheads="1"/>
          </p:cNvSpPr>
          <p:nvPr/>
        </p:nvSpPr>
        <p:spPr bwMode="auto">
          <a:xfrm>
            <a:off x="155575" y="-800100"/>
            <a:ext cx="1981200" cy="1676400"/>
          </a:xfrm>
          <a:prstGeom prst="rect">
            <a:avLst/>
          </a:prstGeom>
          <a:noFill/>
          <a:ln w="9525">
            <a:noFill/>
            <a:miter lim="800000"/>
            <a:headEnd/>
            <a:tailEnd/>
          </a:ln>
        </p:spPr>
        <p:txBody>
          <a:bodyPr/>
          <a:lstStyle/>
          <a:p>
            <a:endParaRPr lang="en-US" dirty="0"/>
          </a:p>
        </p:txBody>
      </p:sp>
      <p:sp>
        <p:nvSpPr>
          <p:cNvPr id="21507" name="AutoShape 4" descr="data:image/jpg;base64,/9j/4AAQSkZJRgABAQAAAQABAAD/2wCEAAkGBhAPDg8UEBIVEREWGBoUFhgQEBoaFhYVFB0VGBYUGB0ZICgfGhkkGRgVIDssIycqOCwsFx49ODIsNSYrOCwBCQoKDgwOGg8PGiwkHyUyLCopLywsKS0qLCk1Mi00NC0sNS0tKSk0LDArLCowKjQsLywsLC8tLCwsLSwsLC8sNP/AABEIALAA0AMBIgACEQEDEQH/xAAbAAADAQEBAQEAAAAAAAAAAAAABAUGAQMCB//EAEgQAAEDAgMDBgkICAcAAwAAAAECAwQAEQUSIQYTMRQWIlFUlEFhY3GVs9LT1BUjJDI1VXSTJTRSZHJzgeEzQkNig5GhgpLi/8QAGAEBAQEBAQAAAAAAAAAAAAAAAAEDAgT/xAAoEQEAAgEDAwIGAwAAAAAAAAAAAQIRAxIxIUHwUZFhcYGxwdETIqH/2gAMAwEAAhEDEQA/AP3Gp2NYWqQhISpAtmvvWlOIIUlSbFIWkKGuoNwRceG4o1NxjGDHLCUsrfW6soSltSB9VC1kkuKSLWSaHDxwLZ8RFOkbvppQCGmcmqArMtRKlFRUpSjqfDrckk2KifLkr7ve/Pj+9o+XJX3e9+fH97QUcTiF5lxAy3UCPnEZ0f8AySFJzJ6xcXFQ4Wxu6eQtKmkgFBIbjlNykHMvMXCc6lFWpvotYIJUVU38uSvu978+P72vBjal9xbqEwHyptQSv56PoVJSsf6uvRUmhns0VFRPlyV93vfnx/e0fLkr7ve/Pj+9oGsbwsyWkoCwgZ0qJyZj0dRl1ACgbEEhVrcL2spg2zZjOBeZu2UghpgoGYkE26augLaJNyCVdLW1eM7al9hl11yA+G20qcWQ9HJCUAqUbb3XQGvf5clfd7358f3tME9VN+e02pKVuIQtQUpKVLAKgjVZAJuQBa/VX1Gltupu2tLidNUKChqAoajxEHzEVn8SnyXG3PoEhJKSLtuxSq1jwBc1OpsD+1XnhLkiMFhMKSvMRq4/FJAAsBcOAq8Juq5146CgZnbKqdcUorbIJUpIWwV2KrW4ucCbhQAGYBAGQi5c2fwQxELSXN5mN75SDw/zXUrMfBfTQJHguUp21L7DLrrkB8NtpU4sh6OSEoBUo23uugNe/wAtyvu978+P72hPVS+Umc2XeozdHTeJv85cI0v/AJiDbrsbUriyFSIp5OUrKgCgiQptJGhCgtsKPjFgQbC+lZZeDvKaLaoksoKUIID0NIyISWykJSoJTdKjqACNLEZRaxh06Uy0EchfXa5KlPRQVFRJJslwJGpPAUV5O4DMLrqg6ClWawMl0DW+lgno5wUpNicm6Ck3K1AaGA0tDLaVnMsJAUbk3IGup1PnNRUbUvl5bQgP7xCUOKG+j2yuFxKDfe9bS/8AqvDFpUt8NAQXU5HEOXU5HUegb2T88AlR6ze2ulE5ampO0GCrlBoJeLQQrMUltK0OaWyrBsSniCARcKPiIxcbDJCg/kjqXclCtI5ssFN0rAki/DOQLfOLWq4zZa1yMZlAAfJ75tpq/Hv62i8T0KxNji280sOpsi3RSyRc8VKvntmzXANjZK3AcxVcaas7C2ofeRnbgPlOZSdXo/FtSkK/1f2kmoC8KmF55fJXFbwqNnOTqPSFglR5R0kEWSpOgUlDYGQpJVEbbFo63Y7qGzlWpJCTmKdT/uAJT57G3UeFQG8BnbxCi8EgJANn3VAKyAZ8pFlZSCmxICgvMbKSAfHZ/lcRC0mE85mN77yOk8P8131Zj4L6aBI8FzYhY+tchLLsZxhSm1upK1tKBDSmkqHza1EG7qOI66uFybweMtthCXPrC9wHFLA1Nk51gKVYWFyATanaKKI8JssNNqWQTa1gCLkkgJSLkC5JA1PhrP49izaXMKeVmCC6s6NqWoZmH9MqAT/0K0jzKVpUlaQpKgUqSoAgg6EEHQgiouLthMrCgkBKQ64AALAAR3wAAOAoPrnhF8t3KR7ujnhF8t3KR7urdFBE54RfLdyke7qRg+1UZMrESS7ZTrZFocgmwYZGoDemoPGtlUTBP1vE/wCa36higOeEXy3cpHu6OeEXy3cpHu6t0UGN2v2qjLw2elO9uqO8kXhvgXLawLkt2A89VxthF8t3KR7uu7a/ZWI/hn/VrqyKDN4ttdDMZ8LLoSW1g54TuW2U3vvW8lrft6del6a54RfLdyke7p3HJO6iSV3tkacXfeZLZUqP17HJw42NuNjT1Bjdr9qoy8NnpTvbqjvJF4b4Fy2sC5LdgPPVcbYRfLdyke7ru2v2ViP4Z/1a6sigi88Ivlu5SPd0c8Ivlu5SPd1booMbF2qjDE5SvnbGPGA+hv3ulycTpu7j6w48deo1X54RfLdyke7oifasz8NF9ZPq3QZjDdqmE77Nv9XVKTeHMPRNrWzt6DxJ06qc54RfLdyke7p3C4273+lszq1/4eX61teJzefS/VT1BjdltqoyItiXb7189GHIIsX3iNQ31Gq/PCL5buUj3dGx/wCqf8sj171W6CJzwi+W7lI93STGMNScVjbrP0Y0m+8Ycb+s5BtbeJTfgeF7f1rUVEl/asP8NK9ZAoLdFFFAVndqUOmRhoZWhDm+csp1srSBuH73SlaCdP8AcK+8YmS0OuhlLikhCSMrCSkKzD6pKukrU3Btpa2oN/rGCeVYVfjvXL26+Tv0J6PrkmJdqi+j3fiqOSYl2qL6Pd+Kq1ei9BF5JiXaovo934qoWFLmCdPa5ZDS8XEKyqiLzLAZZ6SUcqBCQBbw6g6+Abe9ZOHDdcxWSoBIaafStRKlZypURDYSE5bW6QN83gOnhrTTiszO70n3SVLkmJdqi+j3fiqOSYl2qL6Pd+Kq1ei9Zqx+18XEBhs/PIjKTyd7MEwXEkjdruATJIBtfWx8xqsImJdqi+j3fiqNtT+isR/DP+rXVoGgz82HiO6cvIjqGVVw3AezkWNwm0sHN1WI1r25JiXaovo934qn8YKeSyM9su7XmzZLWym9950LW/b069L03egx+18XEBhs/PIjKTyd7MEwXEkjdruATJIBtfWx8xqsImJdqi+j3fiqNtT+isR/DP8Aq11aBoIvJMS7VF9Hu/FUckxLtUX0e78VVq9F6DHRYuIfKcq0iNm5PGueQuWI3k7KAOU3BBza3N7jQW1r8kxLtUX0e78VREP6VmfhovrJ9Wr0GUwWPiJ5TaVE0fWDlgrOunHLIFj4jc+M1R5JiXaovo934qmsIJ+kZs3+Mu2becNLW3ng/h6PVVC9Bjtlo2IGL0JEZI3r+ioLhN9+9fXlI0vc8NPHxqvyTEu1RfR7vxVGx5+if8sj171Wr0EXkmJdqi+j3fiqSYakpxWNyh1p36NJy7mOpu3zkG98zrmbwcLWseN9NPeosv7Vh/hpXrIFBVflIbKAo2zqyJ6JN1EEgaDTgdTXtXhJihwtklQyKCxlNrkAix6xrw8Qr3oCs7tTBafkYah5tDrZecJS6gKSbMPkXCgRxrRVndqVuiRhpZQhbm+csl1woSRuH73UlCyNP9poGOZWG9hi90a9mjmVhvYYvdGvZrnK8S7LF9IO/C0crxLssX0g78LQd5lYb2GL3Rr2akYPsjh6pWIhUKMQl1sJBitWSCwySB0dBck+cmq3K8S7LF9IO/C1IweTiHKsRyx4xJdbzAznAAdwzax5Mbi1jwHh85CxzKw3sMXujXs0cysN7DF7o17Nc5XiXZYvpB34WjleJdli+kHfhaCTtfshh6MNnqRCjJUmO8pJTFaBBDayCCE3BBr7wXZaGtcpt+FBUppaUhTUBCAQptteqVFet1Eca+Nr5WIHDZ+ePGSnk72YpnOKIG7XcgGMATa+lx5xVCMJ7efJEigqUVqPyi8SpR8JJi38XiAAGgrStoisxPfhHziOxuHJYeKYMXMEKItFbBuAbWKW1EHzJUfEeFM8ysN7DF7o17NLYjIxMsPARo1yhQ0nPk6g8AmOlRPmUk9RHGmOV4l2WL6Qd+FrNUna/ZDD0YbPUiFGSpMd5SVJitAghtZBBCbgg1WGxWG9hi90a9mpO18rEDhs/PHjJTyd7MUznFEDdruQDGAJtfS484qsJeJdli+kHfhaDvMrDewxe6NezRzKw3sMXujXs1zleJdli+kHfhaOV4l2WL6Qd+FoJMXZDDzicpJhRsojxlBPJWrAqcnBRAy2BISnz5R1VX5lYb2GL3Rr2ajxZWIfKcq0eNm5PGuOXOWA3k7KQeTXJJzaWFrDU30r8rxLssX0g78LQI4TsfhyuUXhRTZ5YH0NjQC1h0c3/tj/ALRT/MrDewxe6NezU/CZc/5/IxFV88vN+kFaK0unoxBw8dz1mn+V4l2WL6Qd+FoJOyuyOHri3XCjKO9fF1RWibJfeAH1eAAA8wqvzKw3sMXujXs1H2Wk4gIvQjxlDev6qnOA33719OTHS9xx18XCq/K8S7LF9IO/C0HeZWG9hi90a9mkmcFjRcVjcnYaYzRpObcsoRmyuQbXygXtc8es05yvEuyxfSDvwtJMOyVYrG5Q0019Gk5dzIU5f5yDe+ZpvL4OF73PC2oVMawUSSi+QZQsdNrOSFgAp1UAUG2qSDeyeBSDVSp2LJeKo+6WtA3gCw22hQKOJzZwSlOlrj9qqNAtMxFpm28WEkhRAPEhAuqwGpsLcOsdYqVizyVycKUkhSS64QRwIMd+xp3EcBZkOJWvOHEpKUqQ6tNgb62Bykgm4JGhAqVtBhTanMKZVmyB1Y0dWlXRYft0kEK/91oNNRUTmfF8t32R7yjmfF8t32R7ygt1EwT9bxP+a36hivlzZGMEkhL6iASAJ0i5PVq7b/us1sphTEmTiAMeS0lLiQSua6ClQbaBbVleJUrQqvqMqk68BXddO1qzaOI54H6FRWSkxMIaWpDkoNrToUrxV1KgeogvXFeVsF7Yj0u576u40NWYzFZ9pTMLG2v2ViP4Z/1a6sisFtlhEVOEynY6XpKSy5YsznVpAKFjeHM7ZaAeIF9L6GrcHZmK6jNkkIFyBnmv3KQSAvR02ChqL62OoFczp2iu6Y6cfVVfGMvJZGe2XdrzZslrZTe+86Frft6del6crO4hsnGSy6pO/uEKItOlA3AJFilSlD+iSeoHhXvzPi+W77I95WY7tr9lYj+Gf9Wuno2JoW880AoLbCVHMmwKXCsJUk+EXQsf0rM7X7KxkYbPUN7dMd5QvMfIuG1kXBcsR56cZ2EjiQ64VOlKkoQlIkyAU5C4SSre3Vcr4WFreM1pXbi27nHT55j8ZRpqKicz4vlu+yPeUcz4vlu+yPeVmoifasz8NF9ZPq3WNi7KxjicpPzthHjEfTH73U5OB13lz9UceGvWar8z4vlu+yPeUDeEZvpF83+Mu2becNLW3ng/h6PVVCsrhOycVW/0cFnljoynk3tbU5HjmPjVYnwgU/zPi+W77I95QGx/6p/yyPXvVbrG7LbKxlxbkO33r46MyQBYPvAaBzqFV+Z8Xy3fZHvKC3USX9qw/wANK9ZAo5nxfLd9ke8pJjB2o2Kxt1n6UaTfePuOfVcg2tvFKtxPC1/6UFLG8d5K5ET81885u/nZG7I8aRlOc+C1xqU9dVqUm4m0yQHFZSQpQ6KjcIAKgMoNzY3txIBsNDTdAVndqVuiRhpZQhbm+csl1woSRuH73UlCyNP9pq5IlttgFxaUA3+uoD6oKlcepIJ8wNScZUDLwsjUF1y1vw79B3leJdli+kHfhaOV4l2WL6Qd+Fq3RQQ1ysTIIEaKD1jEHNPHrFrM7PQsSbmzFpDSykttuJXNUEuK3Tag4oiJcrsriMvVYgCv0KomCfreJ/zW/UMVpXUtWJiOJ5ByrEuyxfSDvwtHKsS7LF9IO/C1borMYfbg4k5hkwKaYaQGXVLLU5ZUUpQslNlRRceHRSb24jWn8IjYlGbUhLMdaMylIC56wG0qNw0jLDHQT4L3sNOAFP7a/ZWI/hn/AFa6siu/5LbdnYZSZjM9xMhoR44dDajYzJFyLWzItGSXACR9RQsVJ1SSKo8rxLssX0g78LXvtLAaeiPB0dFKFqCrpBTZKrqBc6A0uOn0SCQq6Sa+Wp7jCgiT0gSAh5KLJNzYJcFzkXcgX4KJFrcB1FIvH9OfT9eZ+aIm18rEDhs/PHjJTyd7MUznFEDdruQDGAJtfS484qsJeJdli+kHfha8NuZ7ScPnNKcQHVxXyhBWAtQ3bmqU3ueB4DwVfZdStKVJIUlQzApNwQdQQRoQRXE1mIzMKj8rxLssX0g78LRyvEuyxfSDvwtW6K5GNiysQ+U5Vo8bNyeNccucsBvJ2Ug8muSTm0sLWGpvpX5XiXZYvpB34WiJ9qzPw0X1k+rdBlcJlz/n8jEVXzy836QVorS6ejEHDx3PWaf5XiXZYvpB34Wm8IzfSL5v8Zds284aWtvPB/D0eqqFBjdlpOICL0I8ZQ3r+qpzgN9+9fTkx0vccdfFwqvyvEuyxfSDvwtGx/6p/wAsj171W6CJyvEuyxfSDvwtJMOyVYrG5Q0019Gk5dzIU5f5yDe+ZpvL4OF73PC2uoqJL+1Yf4aV6yBQUJ2Gofy5yqwvolVhc2sfOLaec9dN1MxaG845FLRACHMy8zqkgpsQeilJznxEpA8fCqdBKxPZ9L7qXN4tCkoKBlym1zcHpA/5gCRwVlTcHKm0zHMIbK8JZVmKA4sXStSFHLHfsbtlJH9LCtRWd2plbqRhqsi3LPOdFpOZRuw/wFB78z4vlu+yPeUcz4vlu+yPeUc5/wB0l93/AL0c5/3SX3f+9Acz4vlu+yPeVIwfZWMqViIIdsl1sC0yQDYsMnUhzXUnjVfnP+6S+7/3qRg+0VpWInkso5nWzYR9RZhkWOuh0v5iKCvzPi+W77I95RzPi+W77I95Rzn/AHSX3f8AvRzn/dJfd/70Eja/ZWMjDZ6k726Y7yheY+RcNrIuC5Yjz1XGx8Xy3fZHvKkbX7RZ8Nnp5LKTeO8Lqj2SLtrFyb6Cq42n/dJfd/70HhiGycZLLqk7+4Qoi06UDcAkWKVKUP6JJ6geFermxUNaSlSXVJIIIVMkEEHQgguWIIpfFdp/o7/0WUn5teqmcoHROpO8RYePOm3WOIa5z/ukvu//AOqDL7b7GsohPhltxtDUd5YcTKcIbyNkBpKFuWCVJzA2HDTw6X4mzUYttF5LrLq/9M4i+qygCSlJDnSsATp4BwFI7X7RZ8Nnp5LKTeO8Lqj2SLtrFyb6Cn5uMoeRlXEmWvcFLFlJUNQpJCtFA+Gt51d9YpbiO/XP3wGOZ8Xy3fZHvKOZ8Xy3fZHvKnxdq1MDK/HlqTmCW3FR9VZr2SuxsFjQXNgq6fCSKoc5/wB0l93/AL1nam0SIuysY4nKT87YR4xH0x+91OTgdd5c/VHHhr1mq/M+L5bvsj3lZHaDapbT+IOoTIjKTFYKS4wi2ZKp5Sle8JASpShw1OU2rXc5/wB0l93/AL1Z05ikX9cx7Y/aZIYTsnFVv9HBZ5Y6Mp5N7W1OR45j41WJ8IFP8z4vlu+yPeUnhu0GTffRZhzOqVrFta9tPqpv5+l/Eac5z/ukvu/96zVI2W2VjLi3IdvvXx0ZkgCwfeA0DnUKr8z4vlu+yPeVkcB2qU05HQlMghbsnMzuEXy7ySrOnXPcLAB1tooVruc/7pL7v/etL6c0iJnvGfPZMjmfF8t32R7ykmMHajYrG3WfpRpN94+459VyDa28Uq3E8LX/AKU7zn/dJfd/70kxie/xWN8081ljSf8AHby3u5B+rqb2t/6KzVcxBbgLGTNq4AvKkEZLKvmvwTe2o1vanKTnz1NKaCWlOhagglKkDJf/ADHOoEjj9W50pygKiY5+t4Z/Nc9Q/XMcbll1BYzFvdrCglaU9LS1s3+Yi4BsRfiUgHMljUd5asJSXVNPbxWZaUoUoER3riyklJ/681BqaKifIcr7we/Ij+6o+Q5X3g9+RH91QW6iYH+t4n/Nb9QxR8hyvvB78iP7qpGD4RJMrEQJzoIdbuQxHuq7DJubt9Vhp1UGyoqJ8hyvvB78iP7qj5DlfeD35Ef3VB3bX7KxH8M/6pdWRWO2vweSnDZ5VOdWBHeJSWWAFANrukkNggHhoarjBJX3g9+RH91QO44lJiSQo2SWnATdAsMqrn53ocP29OvS9Ois9iGDy0sukYg/cIURZlgG4BOhSypQ/olR6geFe/yJK+8HvyI/uqDu2v2ViP4Z/wBUurIrHbX4PJThs8qnOrAjvEpLLACgG13SSGwQDw0NVxgkr7we/Ij+6oLDrKVpUlQCkqBBChcEHQgg8QRSMOM8ysIzb1g3ylRO8atqAokneJ8AOhFhfPclKvyHK+8HvyI/uqPkOV94PfkR/dV3F5iJjsIWAvOjGpSXZIX8y2EWbSN8lC5WlwBZTZKwbfW1PBJA0buPZVKHJpKrEi6WLg20uDfUVl4eyBGJvBMgpU0wwtChEi3SXHJubL81ZOqSbpAJza3sLaL5DlfeD35Ef3VejV1dO1sxXt8I+3r50R4YftAob3NGk/4iiLR18NLf4h4/w9Hqr1xTF3+SLdjtlC0EXRJZN1p0uEALT0jfS51It4bhLCcFkHf5ZriPnlg5Y8UZjpdRslVyfHlP+0U1I2YfcyZ5zysqgtPzLAspPBWjY/8Aa4rqacTE7fysfF3YdzPBSofVU4+pN0kHKp50i9/Dr4vNV+sTsjgD4jKKJrqMzz6lAMsG6g84kq6TZ1OUHTSmoceZnDT855t7WxEePu3bcS2S2fBrlJuNfrAE1xau+bTTj/cI1lRJf2rD/DSvWQKPkOV94PfkR/dUq1FcaxOIHHlPnk8o5loQkgbzD+jZtKRbw8PDWSq2JSo6FNb4AqGZxu7RWQptJJKbA2VlJ4anW19afpeZBS8EBd7JWlwWP+ZBuL9YvTFAVExz9bwz+a56h+rdZ3amC0/Iw1DzaHWy84Sl1AUk2YfIuFAjjQaG9F6jcysN7DF7o17NHMrDewxe6NezQWb1FwQ/S8T/AJrfqGK7zKw3sMXujXs1IwfZHD1SsRCoUYhLrYSDFaskFhkkDo6C5J85NBsL0XqNzKw3sMXujXs0cysN7DF7o17NBzbU/orEfwz/AKtdWgax+1+yGHow2epEKMlSY7ykqTFaBBDayCCE3BBqsNisN7DF7o17NA3j7hTDlFJKSGnCCLaEIVY6qQP+1J8440/eszjWx2HoiyFIhRELDSylW4YRlUEqIOdbZSixsbqBA4kEU7zKw3sMXujXs0HNtT+isR/DP+rXVoGsftfshh6MNnqRCjJUmO8pKkxWgQQ2sgghNwQarDYrDewxe6NezQWr0XqNzKw3sMXujXs0cysN7DF7o17NByIf0rM/DRfWT6tXrHxdkMPOJykmFGyiPGUE8lasCpycFEDLYEhKfPlHVVfmVhvYYvdGvZoHsOSBvrC13FHgdTprqlP/AJfzmm71m8P2Ow1W9+gRtHFDpQEJ4W4Zwcw8abA+AU3zKw3sMXujXs0HNjz9E/5ZHr3qpzoSHkZV3tcEFJIUlQ1CkkcFA+Gstsrsjh64t1woyjvXxdUVomyX3gB9XgAAPMKr8ysN7DF7o17NWJmJzAdw/fpzJesvLbK4kZc4N/rJ8CxYXtobgi2oGch4s69jDTbrSWnWmZIUkPFV21rglt1JKE3CiLWsOCtbgiq3MrDewxe6NezUXBNko0fFndyktbthlQ3RCAovOTc4WEgBY6KbA8MqeoW3pbTmLb469uefePPhGJdm0orNbRT5oW6mO2sBLYUlaLKzrK29LFtQFk5+viejwNXcPcWpltTgyrKQVAptZRAvpc218FzbrrzQM3IwCeptoF4KWkKzqD7iM5zKN+ik5Qu6VW/092EgqCiQxtK28XsMDS0Jc3q+k60Vp0YfvdKVoOv8WnjrSVndqZzTEjDVvOIabDzgKnVhKQSw+ACVECqT1e/JMS7VF9Hu/FUckxLtUX0e78VXeeuG9ui97a9qjnrhvbove2vaoOckxLtUX0e78VUjB42IcqxHLIjAh1vMTBcIJ3DNrDlIsLWHE+HzCxz1w3t0XvbXtVIwfa7D0ysRJmxQFOtlJMpqygGGQSOlqLgj+hoK3JMS7VF9Hu/FUckxLtUX0e78VXeeuG9ui97a9qjnrhvbove2vaoJG18XEBhs/PIjKTyd7MEwXEkjdruATJIBtfWx8xqsImJdqi+j3fiqk7X7X4evDZ6UTYylKjvJSEymiSS2sAABVySarDbXDe3Re9te1QLYoziaI7yhJjkhCzZGHv5jZJNk5JClX/hST1A0zyTEu1RfR7vxVI49tbhzsOUhMyKsracSE8pZVmKkKATlU4kKve1ioX6xxp8ba4b26L3tr2qCRtfFxAYbPzyIyk8nezBMFxJI3a7gEySAbX1sfMarCJiXaovo934qpO1+1+Hrw2elE2MpSo7yUhMpokktrAAAVckmqw21w3t0XvbXtUByTEu1RfR7vxVHJMS7VF9Hu/FV3nrhvbove2vao564b26L3tr2qCPFi4h8pyrSI2bk8a55C5YjeTsoA5TcEHNrc3uNBbWvyTEu1RfR7vxVSYu1+HjE5SjNjZTHjJB5U1YlLk4qAOaxICk//YddV+euG9ui97a9qgRwyDPG/wAkmILurKrQFm69Lk5ZZsfPrTvJMS7VF9Hu/FV5RtssPGfNPi6qJH05tXRPDiRbza26zXtz1w3t0XvbXtUEfZaNiBi9CRGSN6/oqC4TffvX15SNL3PDTx8ar8kxLtUX0e78VUnZXa7D0RbLmxUnevmxlNA2U+8QfrcCCD/Wq/PXDe3Re9te1Qc5JiXaovo934qlcEbfTic3lDjbiuTxbFllTYtvJ+hCnFkm99bjjwpvnrhvbove2vapXBMUYk4nNVHdbeSI8VJLLiVgHeTzYlJIBsR/3QaSiiigKKKKDlqLV2ig5ai1dooOWotXaKDlqRXjsUJdUZDIS0crhL6LNqOgSs36Jv4Dan6kv7PhbT6N86kuubxS0KAWNUnIjSyBZITcAHw3za0DnyizvtzvUb62bd7wbzL+1lvmt47VwYmxlSret5VKKEnepspSc2ZIN9SMqtBwynqqe3swAtJLzhSGeTlACEoKLEAgISMp18FrWHgrjGzq0trG/wAjhWFpWwylNglKW0gpWVoJyjUgAdQFPPPoHTjsXNl5Qzmyb22/RfdWzby1/qW1vwtXq5ibCUrUp1tKUEBZU6kBBVYgKJNkkhSePWOulTgh5RvUvuJ+a3OTolNheytRqoE316uqvJezQ3KEIdWgoUFIUENnL0chASpJSE2KtLaX0sABSRQTiDJXkDiCvMU5Q4M2ZICim173CSDbqIoViDIc3ZdQHNBkLgzXUFFIte+oQsjrynqNfDGGJQ8pwKNyhKMtgE9G/T0H1iMo8yE2tSGLbM8pdUvlL7QKQjK0pIToHBm+rmzXXe99Mo8dxC1ai1ecVjdtoRcqypCbq4nKALnxmvWg5ai1dooOWotXaKDlq7RRQFFFFB//2Q=="/>
          <p:cNvSpPr>
            <a:spLocks noChangeAspect="1" noChangeArrowheads="1"/>
          </p:cNvSpPr>
          <p:nvPr/>
        </p:nvSpPr>
        <p:spPr bwMode="auto">
          <a:xfrm>
            <a:off x="155575" y="-800100"/>
            <a:ext cx="1981200" cy="1676400"/>
          </a:xfrm>
          <a:prstGeom prst="rect">
            <a:avLst/>
          </a:prstGeom>
          <a:noFill/>
          <a:ln w="9525">
            <a:noFill/>
            <a:miter lim="800000"/>
            <a:headEnd/>
            <a:tailEnd/>
          </a:ln>
        </p:spPr>
        <p:txBody>
          <a:bodyPr/>
          <a:lstStyle/>
          <a:p>
            <a:endParaRPr lang="en-US" dirty="0"/>
          </a:p>
        </p:txBody>
      </p:sp>
      <p:sp>
        <p:nvSpPr>
          <p:cNvPr id="21508" name="AutoShape 6" descr="data:image/jpg;base64,/9j/4AAQSkZJRgABAQAAAQABAAD/2wCEAAkGBhAPDg8UEBIVEREWGBoUFhgQEBoaFhYVFB0VGBYUGB0ZICgfGhkkGRgVIDssIycqOCwsFx49ODIsNSYrOCwBCQoKDgwOGg8PGiwkHyUyLCopLywsKS0qLCk1Mi00NC0sNS0tKSk0LDArLCowKjQsLywsLC8tLCwsLSwsLC8sNP/AABEIALAA0AMBIgACEQEDEQH/xAAbAAADAQEBAQEAAAAAAAAAAAAABAUGAQMCB//EAEgQAAEDAgMDBgkICAcAAwAAAAECAwQAEQUSIQYTMRQWIlFUlEFhY3GVs9LT1BUjJDI1VXSTJTRSZHJzgeEzQkNig5GhgpLi/8QAGAEBAQEBAQAAAAAAAAAAAAAAAAEDAgT/xAAoEQEAAgEDAwIGAwAAAAAAAAAAAQIRAxIxIUHwUZFhcYGxwdETIqH/2gAMAwEAAhEDEQA/AP3Gp2NYWqQhISpAtmvvWlOIIUlSbFIWkKGuoNwRceG4o1NxjGDHLCUsrfW6soSltSB9VC1kkuKSLWSaHDxwLZ8RFOkbvppQCGmcmqArMtRKlFRUpSjqfDrckk2KifLkr7ve/Pj+9o+XJX3e9+fH97QUcTiF5lxAy3UCPnEZ0f8AySFJzJ6xcXFQ4Wxu6eQtKmkgFBIbjlNykHMvMXCc6lFWpvotYIJUVU38uSvu978+P72vBjal9xbqEwHyptQSv56PoVJSsf6uvRUmhns0VFRPlyV93vfnx/e0fLkr7ve/Pj+9oGsbwsyWkoCwgZ0qJyZj0dRl1ACgbEEhVrcL2spg2zZjOBeZu2UghpgoGYkE26augLaJNyCVdLW1eM7al9hl11yA+G20qcWQ9HJCUAqUbb3XQGvf5clfd7358f3tME9VN+e02pKVuIQtQUpKVLAKgjVZAJuQBa/VX1Gltupu2tLidNUKChqAoajxEHzEVn8SnyXG3PoEhJKSLtuxSq1jwBc1OpsD+1XnhLkiMFhMKSvMRq4/FJAAsBcOAq8Juq5146CgZnbKqdcUorbIJUpIWwV2KrW4ucCbhQAGYBAGQi5c2fwQxELSXN5mN75SDw/zXUrMfBfTQJHguUp21L7DLrrkB8NtpU4sh6OSEoBUo23uugNe/wAtyvu978+P72hPVS+Umc2XeozdHTeJv85cI0v/AJiDbrsbUriyFSIp5OUrKgCgiQptJGhCgtsKPjFgQbC+lZZeDvKaLaoksoKUIID0NIyISWykJSoJTdKjqACNLEZRaxh06Uy0EchfXa5KlPRQVFRJJslwJGpPAUV5O4DMLrqg6ClWawMl0DW+lgno5wUpNicm6Ck3K1AaGA0tDLaVnMsJAUbk3IGup1PnNRUbUvl5bQgP7xCUOKG+j2yuFxKDfe9bS/8AqvDFpUt8NAQXU5HEOXU5HUegb2T88AlR6ze2ulE5ampO0GCrlBoJeLQQrMUltK0OaWyrBsSniCARcKPiIxcbDJCg/kjqXclCtI5ssFN0rAki/DOQLfOLWq4zZa1yMZlAAfJ75tpq/Hv62i8T0KxNji280sOpsi3RSyRc8VKvntmzXANjZK3AcxVcaas7C2ofeRnbgPlOZSdXo/FtSkK/1f2kmoC8KmF55fJXFbwqNnOTqPSFglR5R0kEWSpOgUlDYGQpJVEbbFo63Y7qGzlWpJCTmKdT/uAJT57G3UeFQG8BnbxCi8EgJANn3VAKyAZ8pFlZSCmxICgvMbKSAfHZ/lcRC0mE85mN77yOk8P8131Zj4L6aBI8FzYhY+tchLLsZxhSm1upK1tKBDSmkqHza1EG7qOI66uFybweMtthCXPrC9wHFLA1Nk51gKVYWFyATanaKKI8JssNNqWQTa1gCLkkgJSLkC5JA1PhrP49izaXMKeVmCC6s6NqWoZmH9MqAT/0K0jzKVpUlaQpKgUqSoAgg6EEHQgiouLthMrCgkBKQ64AALAAR3wAAOAoPrnhF8t3KR7ujnhF8t3KR7urdFBE54RfLdyke7qRg+1UZMrESS7ZTrZFocgmwYZGoDemoPGtlUTBP1vE/wCa36higOeEXy3cpHu6OeEXy3cpHu6t0UGN2v2qjLw2elO9uqO8kXhvgXLawLkt2A89VxthF8t3KR7uu7a/ZWI/hn/VrqyKDN4ttdDMZ8LLoSW1g54TuW2U3vvW8lrft6del6a54RfLdyke7p3HJO6iSV3tkacXfeZLZUqP17HJw42NuNjT1Bjdr9qoy8NnpTvbqjvJF4b4Fy2sC5LdgPPVcbYRfLdyke7ru2v2ViP4Z/1a6sigi88Ivlu5SPd0c8Ivlu5SPd1booMbF2qjDE5SvnbGPGA+hv3ulycTpu7j6w48deo1X54RfLdyke7oifasz8NF9ZPq3QZjDdqmE77Nv9XVKTeHMPRNrWzt6DxJ06qc54RfLdyke7p3C4273+lszq1/4eX61teJzefS/VT1BjdltqoyItiXb7189GHIIsX3iNQ31Gq/PCL5buUj3dGx/wCqf8sj171W6CJzwi+W7lI93STGMNScVjbrP0Y0m+8Ycb+s5BtbeJTfgeF7f1rUVEl/asP8NK9ZAoLdFFFAVndqUOmRhoZWhDm+csp1srSBuH73SlaCdP8AcK+8YmS0OuhlLikhCSMrCSkKzD6pKukrU3Btpa2oN/rGCeVYVfjvXL26+Tv0J6PrkmJdqi+j3fiqOSYl2qL6Pd+Kq1ei9BF5JiXaovo934qoWFLmCdPa5ZDS8XEKyqiLzLAZZ6SUcqBCQBbw6g6+Abe9ZOHDdcxWSoBIaafStRKlZypURDYSE5bW6QN83gOnhrTTiszO70n3SVLkmJdqi+j3fiqOSYl2qL6Pd+Kq1ei9Zqx+18XEBhs/PIjKTyd7MEwXEkjdruATJIBtfWx8xqsImJdqi+j3fiqNtT+isR/DP+rXVoGgz82HiO6cvIjqGVVw3AezkWNwm0sHN1WI1r25JiXaovo934qn8YKeSyM9su7XmzZLWym9950LW/b069L03egx+18XEBhs/PIjKTyd7MEwXEkjdruATJIBtfWx8xqsImJdqi+j3fiqNtT+isR/DP8Aq11aBoIvJMS7VF9Hu/FUckxLtUX0e78VVq9F6DHRYuIfKcq0iNm5PGueQuWI3k7KAOU3BBza3N7jQW1r8kxLtUX0e78VREP6VmfhovrJ9Wr0GUwWPiJ5TaVE0fWDlgrOunHLIFj4jc+M1R5JiXaovo934qmsIJ+kZs3+Mu2becNLW3ng/h6PVVC9Bjtlo2IGL0JEZI3r+ioLhN9+9fXlI0vc8NPHxqvyTEu1RfR7vxVGx5+if8sj171Wr0EXkmJdqi+j3fiqSYakpxWNyh1p36NJy7mOpu3zkG98zrmbwcLWseN9NPeosv7Vh/hpXrIFBVflIbKAo2zqyJ6JN1EEgaDTgdTXtXhJihwtklQyKCxlNrkAix6xrw8Qr3oCs7tTBafkYah5tDrZecJS6gKSbMPkXCgRxrRVndqVuiRhpZQhbm+csl1woSRuH73UlCyNP9poGOZWG9hi90a9mjmVhvYYvdGvZrnK8S7LF9IO/C0crxLssX0g78LQd5lYb2GL3Rr2akYPsjh6pWIhUKMQl1sJBitWSCwySB0dBck+cmq3K8S7LF9IO/C1IweTiHKsRyx4xJdbzAznAAdwzax5Mbi1jwHh85CxzKw3sMXujXs0cysN7DF7o17Nc5XiXZYvpB34WjleJdli+kHfhaCTtfshh6MNnqRCjJUmO8pJTFaBBDayCCE3BBr7wXZaGtcpt+FBUppaUhTUBCAQptteqVFet1Eca+Nr5WIHDZ+ePGSnk72YpnOKIG7XcgGMATa+lx5xVCMJ7efJEigqUVqPyi8SpR8JJi38XiAAGgrStoisxPfhHziOxuHJYeKYMXMEKItFbBuAbWKW1EHzJUfEeFM8ysN7DF7o17NLYjIxMsPARo1yhQ0nPk6g8AmOlRPmUk9RHGmOV4l2WL6Qd+FrNUna/ZDD0YbPUiFGSpMd5SVJitAghtZBBCbgg1WGxWG9hi90a9mpO18rEDhs/PHjJTyd7MUznFEDdruQDGAJtfS484qsJeJdli+kHfhaDvMrDewxe6NezRzKw3sMXujXs1zleJdli+kHfhaOV4l2WL6Qd+FoJMXZDDzicpJhRsojxlBPJWrAqcnBRAy2BISnz5R1VX5lYb2GL3Rr2ajxZWIfKcq0eNm5PGuOXOWA3k7KQeTXJJzaWFrDU30r8rxLssX0g78LQI4TsfhyuUXhRTZ5YH0NjQC1h0c3/tj/ALRT/MrDewxe6NezU/CZc/5/IxFV88vN+kFaK0unoxBw8dz1mn+V4l2WL6Qd+FoJOyuyOHri3XCjKO9fF1RWibJfeAH1eAAA8wqvzKw3sMXujXs1H2Wk4gIvQjxlDev6qnOA33719OTHS9xx18XCq/K8S7LF9IO/C0HeZWG9hi90a9mkmcFjRcVjcnYaYzRpObcsoRmyuQbXygXtc8es05yvEuyxfSDvwtJMOyVYrG5Q0019Gk5dzIU5f5yDe+ZpvL4OF73PC2oVMawUSSi+QZQsdNrOSFgAp1UAUG2qSDeyeBSDVSp2LJeKo+6WtA3gCw22hQKOJzZwSlOlrj9qqNAtMxFpm28WEkhRAPEhAuqwGpsLcOsdYqVizyVycKUkhSS64QRwIMd+xp3EcBZkOJWvOHEpKUqQ6tNgb62Bykgm4JGhAqVtBhTanMKZVmyB1Y0dWlXRYft0kEK/91oNNRUTmfF8t32R7yjmfF8t32R7ygt1EwT9bxP+a36hivlzZGMEkhL6iASAJ0i5PVq7b/us1sphTEmTiAMeS0lLiQSua6ClQbaBbVleJUrQqvqMqk68BXddO1qzaOI54H6FRWSkxMIaWpDkoNrToUrxV1KgeogvXFeVsF7Yj0u576u40NWYzFZ9pTMLG2v2ViP4Z/1a6sisFtlhEVOEynY6XpKSy5YsznVpAKFjeHM7ZaAeIF9L6GrcHZmK6jNkkIFyBnmv3KQSAvR02ChqL62OoFczp2iu6Y6cfVVfGMvJZGe2XdrzZslrZTe+86Frft6del6crO4hsnGSy6pO/uEKItOlA3AJFilSlD+iSeoHhXvzPi+W77I95WY7tr9lYj+Gf9Wuno2JoW880AoLbCVHMmwKXCsJUk+EXQsf0rM7X7KxkYbPUN7dMd5QvMfIuG1kXBcsR56cZ2EjiQ64VOlKkoQlIkyAU5C4SSre3Vcr4WFreM1pXbi27nHT55j8ZRpqKicz4vlu+yPeUcz4vlu+yPeVmoifasz8NF9ZPq3WNi7KxjicpPzthHjEfTH73U5OB13lz9UceGvWar8z4vlu+yPeUDeEZvpF83+Mu2becNLW3ng/h6PVVCsrhOycVW/0cFnljoynk3tbU5HjmPjVYnwgU/zPi+W77I95QGx/6p/yyPXvVbrG7LbKxlxbkO33r46MyQBYPvAaBzqFV+Z8Xy3fZHvKC3USX9qw/wANK9ZAo5nxfLd9ke8pJjB2o2Kxt1n6UaTfePuOfVcg2tvFKtxPC1/6UFLG8d5K5ET81885u/nZG7I8aRlOc+C1xqU9dVqUm4m0yQHFZSQpQ6KjcIAKgMoNzY3txIBsNDTdAVndqVuiRhpZQhbm+csl1woSRuH73UlCyNP9pq5IlttgFxaUA3+uoD6oKlcepIJ8wNScZUDLwsjUF1y1vw79B3leJdli+kHfhaOV4l2WL6Qd+Fq3RQQ1ysTIIEaKD1jEHNPHrFrM7PQsSbmzFpDSykttuJXNUEuK3Tag4oiJcrsriMvVYgCv0KomCfreJ/zW/UMVpXUtWJiOJ5ByrEuyxfSDvwtHKsS7LF9IO/C1borMYfbg4k5hkwKaYaQGXVLLU5ZUUpQslNlRRceHRSb24jWn8IjYlGbUhLMdaMylIC56wG0qNw0jLDHQT4L3sNOAFP7a/ZWI/hn/AFa6siu/5LbdnYZSZjM9xMhoR44dDajYzJFyLWzItGSXACR9RQsVJ1SSKo8rxLssX0g78LXvtLAaeiPB0dFKFqCrpBTZKrqBc6A0uOn0SCQq6Sa+Wp7jCgiT0gSAh5KLJNzYJcFzkXcgX4KJFrcB1FIvH9OfT9eZ+aIm18rEDhs/PHjJTyd7MUznFEDdruQDGAJtfS484qsJeJdli+kHfha8NuZ7ScPnNKcQHVxXyhBWAtQ3bmqU3ueB4DwVfZdStKVJIUlQzApNwQdQQRoQRXE1mIzMKj8rxLssX0g78LRyvEuyxfSDvwtW6K5GNiysQ+U5Vo8bNyeNccucsBvJ2Ug8muSTm0sLWGpvpX5XiXZYvpB34WiJ9qzPw0X1k+rdBlcJlz/n8jEVXzy836QVorS6ejEHDx3PWaf5XiXZYvpB34Wm8IzfSL5v8Zds284aWtvPB/D0eqqFBjdlpOICL0I8ZQ3r+qpzgN9+9fTkx0vccdfFwqvyvEuyxfSDvwtGx/6p/wAsj171W6CJyvEuyxfSDvwtJMOyVYrG5Q0019Gk5dzIU5f5yDe+ZpvL4OF73PC2uoqJL+1Yf4aV6yBQUJ2Gofy5yqwvolVhc2sfOLaec9dN1MxaG845FLRACHMy8zqkgpsQeilJznxEpA8fCqdBKxPZ9L7qXN4tCkoKBlym1zcHpA/5gCRwVlTcHKm0zHMIbK8JZVmKA4sXStSFHLHfsbtlJH9LCtRWd2plbqRhqsi3LPOdFpOZRuw/wFB78z4vlu+yPeUcz4vlu+yPeUc5/wB0l93/AL0c5/3SX3f+9Acz4vlu+yPeVIwfZWMqViIIdsl1sC0yQDYsMnUhzXUnjVfnP+6S+7/3qRg+0VpWInkso5nWzYR9RZhkWOuh0v5iKCvzPi+W77I95RzPi+W77I95Rzn/AHSX3f8AvRzn/dJfd/70Eja/ZWMjDZ6k726Y7yheY+RcNrIuC5Yjz1XGx8Xy3fZHvKkbX7RZ8Nnp5LKTeO8Lqj2SLtrFyb6Cq42n/dJfd/70HhiGycZLLqk7+4Qoi06UDcAkWKVKUP6JJ6geFermxUNaSlSXVJIIIVMkEEHQgguWIIpfFdp/o7/0WUn5teqmcoHROpO8RYePOm3WOIa5z/ukvu//AOqDL7b7GsohPhltxtDUd5YcTKcIbyNkBpKFuWCVJzA2HDTw6X4mzUYttF5LrLq/9M4i+qygCSlJDnSsATp4BwFI7X7RZ8Nnp5LKTeO8Lqj2SLtrFyb6Cn5uMoeRlXEmWvcFLFlJUNQpJCtFA+Gt51d9YpbiO/XP3wGOZ8Xy3fZHvKOZ8Xy3fZHvKnxdq1MDK/HlqTmCW3FR9VZr2SuxsFjQXNgq6fCSKoc5/wB0l93/AL1nam0SIuysY4nKT87YR4xH0x+91OTgdd5c/VHHhr1mq/M+L5bvsj3lZHaDapbT+IOoTIjKTFYKS4wi2ZKp5Sle8JASpShw1OU2rXc5/wB0l93/AL1Z05ikX9cx7Y/aZIYTsnFVv9HBZ5Y6Mp5N7W1OR45j41WJ8IFP8z4vlu+yPeUnhu0GTffRZhzOqVrFta9tPqpv5+l/Eac5z/ukvu/96zVI2W2VjLi3IdvvXx0ZkgCwfeA0DnUKr8z4vlu+yPeVkcB2qU05HQlMghbsnMzuEXy7ySrOnXPcLAB1tooVruc/7pL7v/etL6c0iJnvGfPZMjmfF8t32R7ykmMHajYrG3WfpRpN94+459VyDa28Uq3E8LX/AKU7zn/dJfd/70kxie/xWN8081ljSf8AHby3u5B+rqb2t/6KzVcxBbgLGTNq4AvKkEZLKvmvwTe2o1vanKTnz1NKaCWlOhagglKkDJf/ADHOoEjj9W50pygKiY5+t4Z/Nc9Q/XMcbll1BYzFvdrCglaU9LS1s3+Yi4BsRfiUgHMljUd5asJSXVNPbxWZaUoUoER3riyklJ/681BqaKifIcr7we/Ij+6o+Q5X3g9+RH91QW6iYH+t4n/Nb9QxR8hyvvB78iP7qpGD4RJMrEQJzoIdbuQxHuq7DJubt9Vhp1UGyoqJ8hyvvB78iP7qj5DlfeD35Ef3VB3bX7KxH8M/6pdWRWO2vweSnDZ5VOdWBHeJSWWAFANrukkNggHhoarjBJX3g9+RH91QO44lJiSQo2SWnATdAsMqrn53ocP29OvS9Ois9iGDy0sukYg/cIURZlgG4BOhSypQ/olR6geFe/yJK+8HvyI/uqDu2v2ViP4Z/wBUurIrHbX4PJThs8qnOrAjvEpLLACgG13SSGwQDw0NVxgkr7we/Ij+6oLDrKVpUlQCkqBBChcEHQgg8QRSMOM8ysIzb1g3ylRO8atqAokneJ8AOhFhfPclKvyHK+8HvyI/uqPkOV94PfkR/dV3F5iJjsIWAvOjGpSXZIX8y2EWbSN8lC5WlwBZTZKwbfW1PBJA0buPZVKHJpKrEi6WLg20uDfUVl4eyBGJvBMgpU0wwtChEi3SXHJubL81ZOqSbpAJza3sLaL5DlfeD35Ef3VejV1dO1sxXt8I+3r50R4YftAob3NGk/4iiLR18NLf4h4/w9Hqr1xTF3+SLdjtlC0EXRJZN1p0uEALT0jfS51It4bhLCcFkHf5ZriPnlg5Y8UZjpdRslVyfHlP+0U1I2YfcyZ5zysqgtPzLAspPBWjY/8Aa4rqacTE7fysfF3YdzPBSofVU4+pN0kHKp50i9/Dr4vNV+sTsjgD4jKKJrqMzz6lAMsG6g84kq6TZ1OUHTSmoceZnDT855t7WxEePu3bcS2S2fBrlJuNfrAE1xau+bTTj/cI1lRJf2rD/DSvWQKPkOV94PfkR/dUq1FcaxOIHHlPnk8o5loQkgbzD+jZtKRbw8PDWSq2JSo6FNb4AqGZxu7RWQptJJKbA2VlJ4anW19afpeZBS8EBd7JWlwWP+ZBuL9YvTFAVExz9bwz+a56h+rdZ3amC0/Iw1DzaHWy84Sl1AUk2YfIuFAjjQaG9F6jcysN7DF7o17NHMrDewxe6NezQWb1FwQ/S8T/AJrfqGK7zKw3sMXujXs1IwfZHD1SsRCoUYhLrYSDFaskFhkkDo6C5J85NBsL0XqNzKw3sMXujXs0cysN7DF7o17NBzbU/orEfwz/AKtdWgax+1+yGHow2epEKMlSY7ykqTFaBBDayCCE3BBqsNisN7DF7o17NA3j7hTDlFJKSGnCCLaEIVY6qQP+1J8440/eszjWx2HoiyFIhRELDSylW4YRlUEqIOdbZSixsbqBA4kEU7zKw3sMXujXs0HNtT+isR/DP+rXVoGsftfshh6MNnqRCjJUmO8pKkxWgQQ2sgghNwQarDYrDewxe6NezQWr0XqNzKw3sMXujXs0cysN7DF7o17NByIf0rM/DRfWT6tXrHxdkMPOJykmFGyiPGUE8lasCpycFEDLYEhKfPlHVVfmVhvYYvdGvZoHsOSBvrC13FHgdTprqlP/AJfzmm71m8P2Ow1W9+gRtHFDpQEJ4W4Zwcw8abA+AU3zKw3sMXujXs0HNjz9E/5ZHr3qpzoSHkZV3tcEFJIUlQ1CkkcFA+Gstsrsjh64t1woyjvXxdUVomyX3gB9XgAAPMKr8ysN7DF7o17NWJmJzAdw/fpzJesvLbK4kZc4N/rJ8CxYXtobgi2oGch4s69jDTbrSWnWmZIUkPFV21rglt1JKE3CiLWsOCtbgiq3MrDewxe6NezUXBNko0fFndyktbthlQ3RCAovOTc4WEgBY6KbA8MqeoW3pbTmLb469uefePPhGJdm0orNbRT5oW6mO2sBLYUlaLKzrK29LFtQFk5+viejwNXcPcWpltTgyrKQVAptZRAvpc218FzbrrzQM3IwCeptoF4KWkKzqD7iM5zKN+ik5Qu6VW/092EgqCiQxtK28XsMDS0Jc3q+k60Vp0YfvdKVoOv8WnjrSVndqZzTEjDVvOIabDzgKnVhKQSw+ACVECqT1e/JMS7VF9Hu/FUckxLtUX0e78VXeeuG9ui97a9qjnrhvbove2vaoOckxLtUX0e78VUjB42IcqxHLIjAh1vMTBcIJ3DNrDlIsLWHE+HzCxz1w3t0XvbXtVIwfa7D0ysRJmxQFOtlJMpqygGGQSOlqLgj+hoK3JMS7VF9Hu/FUckxLtUX0e78VXeeuG9ui97a9qjnrhvbove2vaoJG18XEBhs/PIjKTyd7MEwXEkjdruATJIBtfWx8xqsImJdqi+j3fiqk7X7X4evDZ6UTYylKjvJSEymiSS2sAABVySarDbXDe3Re9te1QLYoziaI7yhJjkhCzZGHv5jZJNk5JClX/hST1A0zyTEu1RfR7vxVI49tbhzsOUhMyKsracSE8pZVmKkKATlU4kKve1ioX6xxp8ba4b26L3tr2qCRtfFxAYbPzyIyk8nezBMFxJI3a7gEySAbX1sfMarCJiXaovo934qpO1+1+Hrw2elE2MpSo7yUhMpokktrAAAVckmqw21w3t0XvbXtUByTEu1RfR7vxVHJMS7VF9Hu/FV3nrhvbove2vao564b26L3tr2qCPFi4h8pyrSI2bk8a55C5YjeTsoA5TcEHNrc3uNBbWvyTEu1RfR7vxVSYu1+HjE5SjNjZTHjJB5U1YlLk4qAOaxICk//YddV+euG9ui97a9qgRwyDPG/wAkmILurKrQFm69Lk5ZZsfPrTvJMS7VF9Hu/FV5RtssPGfNPi6qJH05tXRPDiRbza26zXtz1w3t0XvbXtUEfZaNiBi9CRGSN6/oqC4TffvX15SNL3PDTx8ar8kxLtUX0e78VUnZXa7D0RbLmxUnevmxlNA2U+8QfrcCCD/Wq/PXDe3Re9te1Qc5JiXaovo934qlcEbfTic3lDjbiuTxbFllTYtvJ+hCnFkm99bjjwpvnrhvbove2vapXBMUYk4nNVHdbeSI8VJLLiVgHeTzYlJIBsR/3QaSiiigKKKKDlqLV2ig5ai1dooOWotXaKDlqRXjsUJdUZDIS0crhL6LNqOgSs36Jv4Dan6kv7PhbT6N86kuubxS0KAWNUnIjSyBZITcAHw3za0DnyizvtzvUb62bd7wbzL+1lvmt47VwYmxlSret5VKKEnepspSc2ZIN9SMqtBwynqqe3swAtJLzhSGeTlACEoKLEAgISMp18FrWHgrjGzq0trG/wAjhWFpWwylNglKW0gpWVoJyjUgAdQFPPPoHTjsXNl5Qzmyb22/RfdWzby1/qW1vwtXq5ibCUrUp1tKUEBZU6kBBVYgKJNkkhSePWOulTgh5RvUvuJ+a3OTolNheytRqoE316uqvJezQ3KEIdWgoUFIUENnL0chASpJSE2KtLaX0sABSRQTiDJXkDiCvMU5Q4M2ZICim173CSDbqIoViDIc3ZdQHNBkLgzXUFFIte+oQsjrynqNfDGGJQ8pwKNyhKMtgE9G/T0H1iMo8yE2tSGLbM8pdUvlL7QKQjK0pIToHBm+rmzXXe99Mo8dxC1ai1ecVjdtoRcqypCbq4nKALnxmvWg5ai1dooOWotXaKDlq7RRQFFFFB//2Q=="/>
          <p:cNvSpPr>
            <a:spLocks noChangeAspect="1" noChangeArrowheads="1"/>
          </p:cNvSpPr>
          <p:nvPr/>
        </p:nvSpPr>
        <p:spPr bwMode="auto">
          <a:xfrm>
            <a:off x="155575" y="-800100"/>
            <a:ext cx="1981200" cy="1676400"/>
          </a:xfrm>
          <a:prstGeom prst="rect">
            <a:avLst/>
          </a:prstGeom>
          <a:noFill/>
          <a:ln w="9525">
            <a:noFill/>
            <a:miter lim="800000"/>
            <a:headEnd/>
            <a:tailEnd/>
          </a:ln>
        </p:spPr>
        <p:txBody>
          <a:bodyPr/>
          <a:lstStyle/>
          <a:p>
            <a:endParaRPr lang="en-US" dirty="0"/>
          </a:p>
        </p:txBody>
      </p:sp>
      <p:pic>
        <p:nvPicPr>
          <p:cNvPr id="21509" name="Picture 8" descr="http://t1.gstatic.com/images?q=tbn:ANd9GcT8PlLDB4Y20cMEMOOns_PUnRyVeG32FLnrLlUzoNl-hxMcr3J2"/>
          <p:cNvPicPr>
            <a:picLocks noChangeAspect="1" noChangeArrowheads="1"/>
          </p:cNvPicPr>
          <p:nvPr/>
        </p:nvPicPr>
        <p:blipFill>
          <a:blip r:embed="rId2" cstate="print"/>
          <a:srcRect/>
          <a:stretch>
            <a:fillRect/>
          </a:stretch>
        </p:blipFill>
        <p:spPr bwMode="auto">
          <a:xfrm>
            <a:off x="0" y="152400"/>
            <a:ext cx="91440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t2.gstatic.com/images?q=tbn:ANd9GcSFtfYj7-3DpbZAp8ZTsxktAa0b_xyQzI0sSNp3q7VleZCYU0VE"/>
          <p:cNvPicPr>
            <a:picLocks noChangeAspect="1" noChangeArrowheads="1"/>
          </p:cNvPicPr>
          <p:nvPr/>
        </p:nvPicPr>
        <p:blipFill>
          <a:blip r:embed="rId2" cstate="print"/>
          <a:srcRect/>
          <a:stretch>
            <a:fillRect/>
          </a:stretch>
        </p:blipFill>
        <p:spPr bwMode="auto">
          <a:xfrm>
            <a:off x="152400" y="0"/>
            <a:ext cx="899160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pPr eaLnBrk="1" hangingPunct="1"/>
            <a:r>
              <a:rPr lang="en-US" dirty="0" smtClean="0"/>
              <a:t>Information we get from audiogram</a:t>
            </a:r>
          </a:p>
        </p:txBody>
      </p:sp>
      <p:sp>
        <p:nvSpPr>
          <p:cNvPr id="23555" name="Content Placeholder 2"/>
          <p:cNvSpPr>
            <a:spLocks noGrp="1"/>
          </p:cNvSpPr>
          <p:nvPr>
            <p:ph idx="1"/>
          </p:nvPr>
        </p:nvSpPr>
        <p:spPr/>
        <p:txBody>
          <a:bodyPr/>
          <a:lstStyle/>
          <a:p>
            <a:pPr eaLnBrk="1" hangingPunct="1"/>
            <a:r>
              <a:rPr lang="en-US" dirty="0" smtClean="0"/>
              <a:t>Degree of hearing loss.</a:t>
            </a:r>
          </a:p>
          <a:p>
            <a:pPr eaLnBrk="1" hangingPunct="1"/>
            <a:endParaRPr lang="en-US" dirty="0" smtClean="0"/>
          </a:p>
          <a:p>
            <a:pPr eaLnBrk="1" hangingPunct="1"/>
            <a:r>
              <a:rPr lang="en-US" dirty="0" smtClean="0"/>
              <a:t>Type of hearing loss.</a:t>
            </a:r>
          </a:p>
          <a:p>
            <a:pPr eaLnBrk="1" hangingPunct="1"/>
            <a:endParaRPr lang="en-US" dirty="0" smtClean="0"/>
          </a:p>
          <a:p>
            <a:pPr eaLnBrk="1" hangingPunct="1"/>
            <a:r>
              <a:rPr lang="en-US" dirty="0" smtClean="0"/>
              <a:t>Configuration of hearing loss.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body" sz="half" idx="4294967295"/>
          </p:nvPr>
        </p:nvSpPr>
        <p:spPr>
          <a:xfrm>
            <a:off x="4686300" y="152400"/>
            <a:ext cx="4457700" cy="6705600"/>
          </a:xfrm>
        </p:spPr>
        <p:txBody>
          <a:bodyPr/>
          <a:lstStyle/>
          <a:p>
            <a:pPr eaLnBrk="1" hangingPunct="1"/>
            <a:r>
              <a:rPr lang="en-US" sz="2300" b="1" dirty="0" smtClean="0"/>
              <a:t>Otitis media</a:t>
            </a:r>
            <a:r>
              <a:rPr lang="en-US" sz="2300" dirty="0" smtClean="0"/>
              <a:t> is an inflammation of the middle ear: the space behind the ear drum.</a:t>
            </a:r>
          </a:p>
          <a:p>
            <a:pPr eaLnBrk="1" hangingPunct="1"/>
            <a:r>
              <a:rPr lang="en-US" sz="2300" dirty="0" smtClean="0"/>
              <a:t> Otitis media is very common in childhood, and includes acute and chronic conditions; all of which involve inflammation of the ear drum (tympanic membrane), and are usually associated with a buildup of fluid in the space behind the ear drum (middle ear space).</a:t>
            </a:r>
          </a:p>
        </p:txBody>
      </p:sp>
      <p:pic>
        <p:nvPicPr>
          <p:cNvPr id="7171" name="Picture 9" descr="20050222-otitis-media"/>
          <p:cNvPicPr>
            <a:picLocks noChangeAspect="1" noChangeArrowheads="1"/>
          </p:cNvPicPr>
          <p:nvPr/>
        </p:nvPicPr>
        <p:blipFill>
          <a:blip r:embed="rId2" cstate="print"/>
          <a:srcRect/>
          <a:stretch>
            <a:fillRect/>
          </a:stretch>
        </p:blipFill>
        <p:spPr bwMode="auto">
          <a:xfrm>
            <a:off x="0" y="0"/>
            <a:ext cx="4648200"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normAutofit/>
          </a:bodyPr>
          <a:lstStyle/>
          <a:p>
            <a:r>
              <a:rPr lang="en-US" sz="4400" dirty="0" smtClean="0"/>
              <a:t>Speech audiometry</a:t>
            </a:r>
            <a:endParaRPr lang="en-US" sz="44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algn="ctr" eaLnBrk="1" hangingPunct="1"/>
            <a:r>
              <a:rPr lang="en-US" dirty="0" smtClean="0"/>
              <a:t>Why we need to assess speech sensitivity?</a:t>
            </a:r>
          </a:p>
        </p:txBody>
      </p:sp>
      <p:sp>
        <p:nvSpPr>
          <p:cNvPr id="24579" name="Rectangle 3"/>
          <p:cNvSpPr>
            <a:spLocks noGrp="1" noChangeArrowheads="1"/>
          </p:cNvSpPr>
          <p:nvPr>
            <p:ph idx="1"/>
          </p:nvPr>
        </p:nvSpPr>
        <p:spPr/>
        <p:txBody>
          <a:bodyPr>
            <a:normAutofit/>
          </a:bodyPr>
          <a:lstStyle/>
          <a:p>
            <a:pPr eaLnBrk="1" hangingPunct="1"/>
            <a:r>
              <a:rPr lang="en-US" sz="2700" dirty="0" smtClean="0"/>
              <a:t>The most important sounds that are important for humans are those related to speech.</a:t>
            </a:r>
          </a:p>
          <a:p>
            <a:pPr eaLnBrk="1" hangingPunct="1"/>
            <a:endParaRPr lang="en-US" sz="2700" dirty="0" smtClean="0"/>
          </a:p>
          <a:p>
            <a:pPr eaLnBrk="1" hangingPunct="1"/>
            <a:r>
              <a:rPr lang="en-US" sz="2700" dirty="0" smtClean="0"/>
              <a:t>PTA does not give the clear picture about how the pt respond to speech signals.</a:t>
            </a:r>
          </a:p>
          <a:p>
            <a:pPr eaLnBrk="1" hangingPunct="1"/>
            <a:endParaRPr lang="en-US" sz="2700" dirty="0" smtClean="0"/>
          </a:p>
          <a:p>
            <a:pPr eaLnBrk="1" hangingPunct="1"/>
            <a:r>
              <a:rPr lang="en-US" sz="2700" dirty="0" smtClean="0"/>
              <a:t>Some times, one might have normal sensitivity thresholds to PTA but the reception and recognition to speech signal is deteriorated like in retrocochlear lesions.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en-US" dirty="0" smtClean="0"/>
              <a:t>Speech audiometry</a:t>
            </a:r>
          </a:p>
        </p:txBody>
      </p:sp>
      <p:sp>
        <p:nvSpPr>
          <p:cNvPr id="25603" name="Rectangle 3"/>
          <p:cNvSpPr>
            <a:spLocks noGrp="1" noChangeArrowheads="1"/>
          </p:cNvSpPr>
          <p:nvPr>
            <p:ph idx="1"/>
          </p:nvPr>
        </p:nvSpPr>
        <p:spPr/>
        <p:txBody>
          <a:bodyPr>
            <a:normAutofit/>
          </a:bodyPr>
          <a:lstStyle/>
          <a:p>
            <a:pPr eaLnBrk="1" hangingPunct="1">
              <a:lnSpc>
                <a:spcPct val="90000"/>
              </a:lnSpc>
            </a:pPr>
            <a:r>
              <a:rPr lang="en-US" sz="2800" dirty="0" smtClean="0"/>
              <a:t>We need to know how sensitive our hearing to speech signals.</a:t>
            </a:r>
          </a:p>
          <a:p>
            <a:pPr eaLnBrk="1" hangingPunct="1">
              <a:lnSpc>
                <a:spcPct val="90000"/>
              </a:lnSpc>
            </a:pPr>
            <a:endParaRPr lang="en-US" sz="2800" dirty="0" smtClean="0"/>
          </a:p>
          <a:p>
            <a:pPr eaLnBrk="1" hangingPunct="1">
              <a:lnSpc>
                <a:spcPct val="90000"/>
              </a:lnSpc>
            </a:pPr>
            <a:r>
              <a:rPr lang="en-US" sz="2800" dirty="0" smtClean="0"/>
              <a:t>Sensitivity measures are threshold measures that typically are referred to as the speech-recognition-thresholds (SRT) and speech detection threshold (SDT).</a:t>
            </a:r>
          </a:p>
          <a:p>
            <a:pPr eaLnBrk="1" hangingPunct="1">
              <a:lnSpc>
                <a:spcPct val="90000"/>
              </a:lnSpc>
            </a:pPr>
            <a:endParaRPr lang="en-US" sz="2800" dirty="0" smtClean="0"/>
          </a:p>
          <a:p>
            <a:pPr eaLnBrk="1" hangingPunct="1">
              <a:lnSpc>
                <a:spcPct val="90000"/>
              </a:lnSpc>
            </a:pPr>
            <a:r>
              <a:rPr lang="en-US" sz="2800" dirty="0" smtClean="0"/>
              <a:t>Acuity measures are supra-threshold measures that typically are referred to as the speech-recognition score or word recognition performance.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en-US" dirty="0" smtClean="0"/>
              <a:t>Speech audiometry</a:t>
            </a:r>
          </a:p>
        </p:txBody>
      </p:sp>
      <p:sp>
        <p:nvSpPr>
          <p:cNvPr id="26627" name="Rectangle 3"/>
          <p:cNvSpPr>
            <a:spLocks noGrp="1" noChangeArrowheads="1"/>
          </p:cNvSpPr>
          <p:nvPr>
            <p:ph idx="1"/>
          </p:nvPr>
        </p:nvSpPr>
        <p:spPr/>
        <p:txBody>
          <a:bodyPr/>
          <a:lstStyle/>
          <a:p>
            <a:pPr eaLnBrk="1" hangingPunct="1">
              <a:lnSpc>
                <a:spcPct val="90000"/>
              </a:lnSpc>
            </a:pPr>
            <a:r>
              <a:rPr lang="en-US" dirty="0" smtClean="0"/>
              <a:t>SRT means the dB HL level at which a certain percent correct recognition of words (usually 50%).</a:t>
            </a:r>
          </a:p>
          <a:p>
            <a:pPr eaLnBrk="1" hangingPunct="1">
              <a:lnSpc>
                <a:spcPct val="90000"/>
              </a:lnSpc>
            </a:pPr>
            <a:endParaRPr lang="en-US" dirty="0" smtClean="0"/>
          </a:p>
          <a:p>
            <a:pPr eaLnBrk="1" hangingPunct="1">
              <a:lnSpc>
                <a:spcPct val="90000"/>
              </a:lnSpc>
            </a:pPr>
            <a:r>
              <a:rPr lang="en-US" dirty="0" smtClean="0"/>
              <a:t>In speech recognition, we are concerned in what a percent score (80%, 70%, 90%, 100% or so forth) does the pt have when we increase the intensity (dB HL) of the speech signal above the threshold (SRT).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hangingPunct="1"/>
            <a:r>
              <a:rPr lang="en-US" dirty="0" smtClean="0"/>
              <a:t>SRT and SDT</a:t>
            </a:r>
          </a:p>
        </p:txBody>
      </p:sp>
      <p:sp>
        <p:nvSpPr>
          <p:cNvPr id="28675" name="Rectangle 3"/>
          <p:cNvSpPr>
            <a:spLocks noGrp="1" noChangeArrowheads="1"/>
          </p:cNvSpPr>
          <p:nvPr>
            <p:ph idx="1"/>
          </p:nvPr>
        </p:nvSpPr>
        <p:spPr/>
        <p:txBody>
          <a:bodyPr>
            <a:normAutofit/>
          </a:bodyPr>
          <a:lstStyle/>
          <a:p>
            <a:pPr eaLnBrk="1" hangingPunct="1">
              <a:lnSpc>
                <a:spcPct val="90000"/>
              </a:lnSpc>
            </a:pPr>
            <a:r>
              <a:rPr lang="en-US" sz="2400" dirty="0" smtClean="0"/>
              <a:t>SRT and PTA average should be in agreement.</a:t>
            </a:r>
          </a:p>
          <a:p>
            <a:pPr eaLnBrk="1" hangingPunct="1">
              <a:lnSpc>
                <a:spcPct val="90000"/>
              </a:lnSpc>
            </a:pPr>
            <a:endParaRPr lang="en-US" sz="2400" dirty="0" smtClean="0"/>
          </a:p>
          <a:p>
            <a:pPr eaLnBrk="1" hangingPunct="1">
              <a:lnSpc>
                <a:spcPct val="90000"/>
              </a:lnSpc>
            </a:pPr>
            <a:r>
              <a:rPr lang="en-US" sz="2400" dirty="0" smtClean="0"/>
              <a:t>Studies have found that PTA average (500, 1000, and 2000 Hz) and SRT should be + or </a:t>
            </a:r>
            <a:r>
              <a:rPr lang="en-US" sz="2400" dirty="0" smtClean="0"/>
              <a:t>– 6dB </a:t>
            </a:r>
            <a:r>
              <a:rPr lang="en-US" sz="2400" dirty="0" smtClean="0"/>
              <a:t>from each others.  </a:t>
            </a:r>
          </a:p>
          <a:p>
            <a:pPr marL="118872" indent="0" eaLnBrk="1" hangingPunct="1">
              <a:lnSpc>
                <a:spcPct val="90000"/>
              </a:lnSpc>
              <a:buNone/>
            </a:pPr>
            <a:endParaRPr lang="en-US" sz="2400" dirty="0" smtClean="0"/>
          </a:p>
          <a:p>
            <a:pPr eaLnBrk="1" hangingPunct="1">
              <a:lnSpc>
                <a:spcPct val="90000"/>
              </a:lnSpc>
            </a:pPr>
            <a:r>
              <a:rPr lang="en-US" sz="2400" dirty="0" smtClean="0"/>
              <a:t>Some times SRT are worse than the PTA average like in cases of when there is islands of normal hearing in the audiogram especially at high frequencies. Also in cases of tumors around the auditory nerve, SRT are worse than PTA average.</a:t>
            </a:r>
          </a:p>
          <a:p>
            <a:pPr eaLnBrk="1" hangingPunct="1">
              <a:lnSpc>
                <a:spcPct val="90000"/>
              </a:lnSpc>
            </a:pPr>
            <a:endParaRPr lang="en-US" sz="2400" dirty="0" smtClean="0"/>
          </a:p>
          <a:p>
            <a:pPr eaLnBrk="1" hangingPunct="1">
              <a:lnSpc>
                <a:spcPct val="90000"/>
              </a:lnSpc>
            </a:pPr>
            <a:r>
              <a:rPr lang="en-US" sz="2400" dirty="0" smtClean="0"/>
              <a:t>SRT might be better than PTA in cases of functional hearing loss.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hangingPunct="1"/>
            <a:r>
              <a:rPr lang="en-US" dirty="0" smtClean="0"/>
              <a:t>Speech or word recognition scores</a:t>
            </a:r>
          </a:p>
        </p:txBody>
      </p:sp>
      <p:sp>
        <p:nvSpPr>
          <p:cNvPr id="30723" name="Rectangle 3"/>
          <p:cNvSpPr>
            <a:spLocks noGrp="1" noChangeArrowheads="1"/>
          </p:cNvSpPr>
          <p:nvPr>
            <p:ph idx="1"/>
          </p:nvPr>
        </p:nvSpPr>
        <p:spPr/>
        <p:txBody>
          <a:bodyPr>
            <a:normAutofit/>
          </a:bodyPr>
          <a:lstStyle/>
          <a:p>
            <a:pPr eaLnBrk="1" hangingPunct="1">
              <a:lnSpc>
                <a:spcPct val="80000"/>
              </a:lnSpc>
            </a:pPr>
            <a:r>
              <a:rPr lang="en-US" sz="2800" dirty="0" smtClean="0"/>
              <a:t>Usually conductive hearing loss does not affect speech discrimination scores (usually scores will be excellent, above 90%).</a:t>
            </a:r>
          </a:p>
          <a:p>
            <a:pPr eaLnBrk="1" hangingPunct="1">
              <a:lnSpc>
                <a:spcPct val="80000"/>
              </a:lnSpc>
            </a:pPr>
            <a:endParaRPr lang="en-US" sz="2800" dirty="0" smtClean="0"/>
          </a:p>
          <a:p>
            <a:pPr eaLnBrk="1" hangingPunct="1">
              <a:lnSpc>
                <a:spcPct val="80000"/>
              </a:lnSpc>
            </a:pPr>
            <a:endParaRPr lang="en-US" sz="2800" dirty="0" smtClean="0"/>
          </a:p>
          <a:p>
            <a:pPr eaLnBrk="1" hangingPunct="1">
              <a:lnSpc>
                <a:spcPct val="80000"/>
              </a:lnSpc>
            </a:pPr>
            <a:r>
              <a:rPr lang="en-US" sz="2800" dirty="0" smtClean="0"/>
              <a:t>Cochlear lesions affect this score significantly (usually scores rarely are above 80%).</a:t>
            </a:r>
          </a:p>
          <a:p>
            <a:pPr eaLnBrk="1" hangingPunct="1">
              <a:lnSpc>
                <a:spcPct val="80000"/>
              </a:lnSpc>
            </a:pPr>
            <a:endParaRPr lang="en-US" sz="2800" dirty="0" smtClean="0"/>
          </a:p>
          <a:p>
            <a:pPr eaLnBrk="1" hangingPunct="1">
              <a:lnSpc>
                <a:spcPct val="80000"/>
              </a:lnSpc>
            </a:pPr>
            <a:endParaRPr lang="en-US" sz="2800" dirty="0" smtClean="0"/>
          </a:p>
          <a:p>
            <a:pPr eaLnBrk="1" hangingPunct="1">
              <a:lnSpc>
                <a:spcPct val="80000"/>
              </a:lnSpc>
            </a:pPr>
            <a:r>
              <a:rPr lang="en-US" sz="2800" dirty="0" smtClean="0"/>
              <a:t>Retro-cochlear lesion affect the scores too sever.</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dirty="0" smtClean="0"/>
              <a:t>Otoacoustic Emission</a:t>
            </a:r>
          </a:p>
        </p:txBody>
      </p:sp>
      <p:sp>
        <p:nvSpPr>
          <p:cNvPr id="2051" name="Rectangle 3"/>
          <p:cNvSpPr>
            <a:spLocks noGrp="1" noChangeArrowheads="1"/>
          </p:cNvSpPr>
          <p:nvPr>
            <p:ph type="subTitle" idx="1"/>
          </p:nvPr>
        </p:nvSpPr>
        <p:spPr/>
        <p:txBody>
          <a:bodyPr/>
          <a:lstStyle/>
          <a:p>
            <a:pPr eaLnBrk="1" hangingPunct="1">
              <a:defRPr/>
            </a:pPr>
            <a:r>
              <a:rPr lang="en-US" dirty="0" smtClean="0"/>
              <a:t>Murad Al-momani, Ph.D., CCC-A, FAAA</a:t>
            </a:r>
          </a:p>
          <a:p>
            <a:pPr eaLnBrk="1" hangingPunct="1">
              <a:defRPr/>
            </a:pPr>
            <a:r>
              <a:rPr lang="en-US" dirty="0" smtClean="0"/>
              <a:t>American Board in Audiology</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t>Origin of OAE</a:t>
            </a:r>
          </a:p>
        </p:txBody>
      </p:sp>
      <p:sp>
        <p:nvSpPr>
          <p:cNvPr id="7171" name="Rectangle 3"/>
          <p:cNvSpPr>
            <a:spLocks noGrp="1" noChangeArrowheads="1"/>
          </p:cNvSpPr>
          <p:nvPr>
            <p:ph idx="1"/>
          </p:nvPr>
        </p:nvSpPr>
        <p:spPr/>
        <p:txBody>
          <a:bodyPr>
            <a:normAutofit/>
          </a:bodyPr>
          <a:lstStyle/>
          <a:p>
            <a:pPr eaLnBrk="1" hangingPunct="1">
              <a:lnSpc>
                <a:spcPct val="90000"/>
              </a:lnSpc>
              <a:defRPr/>
            </a:pPr>
            <a:r>
              <a:rPr lang="en-US" sz="2400" dirty="0" smtClean="0"/>
              <a:t>Initially reported by Kemp in 1978.</a:t>
            </a:r>
          </a:p>
          <a:p>
            <a:pPr eaLnBrk="1" hangingPunct="1">
              <a:lnSpc>
                <a:spcPct val="90000"/>
              </a:lnSpc>
              <a:defRPr/>
            </a:pPr>
            <a:endParaRPr lang="en-US" sz="2400" dirty="0" smtClean="0"/>
          </a:p>
          <a:p>
            <a:pPr eaLnBrk="1" hangingPunct="1">
              <a:lnSpc>
                <a:spcPct val="90000"/>
              </a:lnSpc>
              <a:defRPr/>
            </a:pPr>
            <a:r>
              <a:rPr lang="en-US" sz="2400" dirty="0" smtClean="0"/>
              <a:t>OAE are considered a by-product of sensory OHCs transduction and represent cochlear amplifier that thought to be as a result of the contraction of OHCs in synchrony with BM displacement.</a:t>
            </a:r>
          </a:p>
          <a:p>
            <a:pPr eaLnBrk="1" hangingPunct="1">
              <a:lnSpc>
                <a:spcPct val="90000"/>
              </a:lnSpc>
              <a:defRPr/>
            </a:pPr>
            <a:endParaRPr lang="en-US" sz="2400" dirty="0" smtClean="0"/>
          </a:p>
          <a:p>
            <a:pPr eaLnBrk="1" hangingPunct="1">
              <a:lnSpc>
                <a:spcPct val="90000"/>
              </a:lnSpc>
              <a:defRPr/>
            </a:pPr>
            <a:r>
              <a:rPr lang="en-US" sz="2400" dirty="0" smtClean="0"/>
              <a:t>The contraction of the OHCs (movement) is then propagated outward toward the middle ear and moves the TM.</a:t>
            </a:r>
          </a:p>
          <a:p>
            <a:pPr eaLnBrk="1" hangingPunct="1">
              <a:lnSpc>
                <a:spcPct val="90000"/>
              </a:lnSpc>
              <a:defRPr/>
            </a:pPr>
            <a:endParaRPr lang="en-US" sz="2400" dirty="0" smtClean="0"/>
          </a:p>
          <a:p>
            <a:pPr eaLnBrk="1" hangingPunct="1">
              <a:lnSpc>
                <a:spcPct val="90000"/>
              </a:lnSpc>
              <a:defRPr/>
            </a:pPr>
            <a:r>
              <a:rPr lang="en-US" sz="2400" dirty="0" smtClean="0"/>
              <a:t>This in turn creates acoustic energy that is picked by the OAE probe.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dirty="0" smtClean="0"/>
              <a:t>OAE</a:t>
            </a:r>
          </a:p>
        </p:txBody>
      </p:sp>
      <p:sp>
        <p:nvSpPr>
          <p:cNvPr id="8195" name="Rectangle 3"/>
          <p:cNvSpPr>
            <a:spLocks noGrp="1" noChangeArrowheads="1"/>
          </p:cNvSpPr>
          <p:nvPr>
            <p:ph idx="1"/>
          </p:nvPr>
        </p:nvSpPr>
        <p:spPr/>
        <p:txBody>
          <a:bodyPr/>
          <a:lstStyle/>
          <a:p>
            <a:pPr eaLnBrk="1" hangingPunct="1">
              <a:defRPr/>
            </a:pPr>
            <a:r>
              <a:rPr lang="en-US" dirty="0" smtClean="0"/>
              <a:t>So in order to record OAE in EAC we need to have normal middle ear function.</a:t>
            </a:r>
          </a:p>
          <a:p>
            <a:pPr eaLnBrk="1" hangingPunct="1">
              <a:defRPr/>
            </a:pPr>
            <a:endParaRPr lang="en-US" dirty="0" smtClean="0"/>
          </a:p>
          <a:p>
            <a:pPr eaLnBrk="1" hangingPunct="1">
              <a:defRPr/>
            </a:pPr>
            <a:endParaRPr lang="en-US" dirty="0" smtClean="0"/>
          </a:p>
          <a:p>
            <a:pPr eaLnBrk="1" hangingPunct="1">
              <a:defRPr/>
            </a:pPr>
            <a:r>
              <a:rPr lang="en-US" dirty="0" smtClean="0"/>
              <a:t>Conductive pathologies can prevent the recording of OAE but this does not mean that OAE is not present.</a:t>
            </a:r>
          </a:p>
          <a:p>
            <a:pPr eaLnBrk="1" hangingPunct="1">
              <a:buFontTx/>
              <a:buNone/>
              <a:defRPr/>
            </a:pPr>
            <a:endParaRPr lang="en-US"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dirty="0" smtClean="0"/>
              <a:t>OAE</a:t>
            </a:r>
          </a:p>
        </p:txBody>
      </p:sp>
      <p:sp>
        <p:nvSpPr>
          <p:cNvPr id="10243" name="Rectangle 3"/>
          <p:cNvSpPr>
            <a:spLocks noGrp="1" noChangeArrowheads="1"/>
          </p:cNvSpPr>
          <p:nvPr>
            <p:ph idx="1"/>
          </p:nvPr>
        </p:nvSpPr>
        <p:spPr/>
        <p:txBody>
          <a:bodyPr>
            <a:noAutofit/>
          </a:bodyPr>
          <a:lstStyle/>
          <a:p>
            <a:pPr eaLnBrk="1" hangingPunct="1">
              <a:defRPr/>
            </a:pPr>
            <a:r>
              <a:rPr lang="en-US" sz="2400" dirty="0" smtClean="0"/>
              <a:t>EOAEs are recorded as a result of the introduction of acoustic stimulation.</a:t>
            </a:r>
          </a:p>
          <a:p>
            <a:pPr eaLnBrk="1" hangingPunct="1">
              <a:defRPr/>
            </a:pPr>
            <a:endParaRPr lang="en-US" sz="2400" dirty="0" smtClean="0"/>
          </a:p>
          <a:p>
            <a:pPr eaLnBrk="1" hangingPunct="1">
              <a:defRPr/>
            </a:pPr>
            <a:endParaRPr lang="en-US" sz="2400" dirty="0" smtClean="0"/>
          </a:p>
          <a:p>
            <a:pPr eaLnBrk="1" hangingPunct="1">
              <a:defRPr/>
            </a:pPr>
            <a:r>
              <a:rPr lang="en-US" sz="2400" dirty="0" smtClean="0"/>
              <a:t>The first type is called transient EOAE (TEOAE): which appears as a result using a click stimulus.</a:t>
            </a:r>
          </a:p>
          <a:p>
            <a:pPr eaLnBrk="1" hangingPunct="1">
              <a:defRPr/>
            </a:pPr>
            <a:endParaRPr lang="en-US" sz="2400" dirty="0" smtClean="0"/>
          </a:p>
          <a:p>
            <a:pPr eaLnBrk="1" hangingPunct="1">
              <a:defRPr/>
            </a:pPr>
            <a:endParaRPr lang="en-US" sz="2400" dirty="0" smtClean="0"/>
          </a:p>
          <a:p>
            <a:pPr eaLnBrk="1" hangingPunct="1">
              <a:defRPr/>
            </a:pPr>
            <a:r>
              <a:rPr lang="en-US" sz="2400" dirty="0" smtClean="0"/>
              <a:t>The second type is the distortion product EOAE (DPOAE): is a response occurring when two pure tones of different frequencies are presented simultaneously in EAC. The DPOAE is generated at frequencies that are different than both frequencies.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endParaRPr lang="en-US" dirty="0" smtClean="0"/>
          </a:p>
        </p:txBody>
      </p:sp>
      <p:sp>
        <p:nvSpPr>
          <p:cNvPr id="8195" name="Rectangle 5"/>
          <p:cNvSpPr>
            <a:spLocks noGrp="1" noChangeArrowheads="1"/>
          </p:cNvSpPr>
          <p:nvPr>
            <p:ph sz="half" idx="1"/>
          </p:nvPr>
        </p:nvSpPr>
        <p:spPr>
          <a:xfrm>
            <a:off x="762000" y="1905000"/>
            <a:ext cx="3770313" cy="4038600"/>
          </a:xfrm>
        </p:spPr>
        <p:txBody>
          <a:bodyPr/>
          <a:lstStyle/>
          <a:p>
            <a:pPr eaLnBrk="1" hangingPunct="1"/>
            <a:endParaRPr lang="en-US" sz="2700" dirty="0" smtClean="0"/>
          </a:p>
        </p:txBody>
      </p:sp>
      <p:sp>
        <p:nvSpPr>
          <p:cNvPr id="8196" name="Rectangle 6"/>
          <p:cNvSpPr>
            <a:spLocks noGrp="1" noChangeArrowheads="1"/>
          </p:cNvSpPr>
          <p:nvPr>
            <p:ph type="body" sz="half" idx="2"/>
          </p:nvPr>
        </p:nvSpPr>
        <p:spPr>
          <a:xfrm>
            <a:off x="4686300" y="152400"/>
            <a:ext cx="4457700" cy="6477000"/>
          </a:xfrm>
        </p:spPr>
        <p:txBody>
          <a:bodyPr>
            <a:normAutofit/>
          </a:bodyPr>
          <a:lstStyle/>
          <a:p>
            <a:pPr eaLnBrk="1" hangingPunct="1"/>
            <a:endParaRPr lang="en-US" sz="2700" dirty="0" smtClean="0"/>
          </a:p>
          <a:p>
            <a:pPr eaLnBrk="1" hangingPunct="1"/>
            <a:endParaRPr lang="en-US" sz="2700" dirty="0" smtClean="0"/>
          </a:p>
          <a:p>
            <a:pPr eaLnBrk="1" hangingPunct="1"/>
            <a:endParaRPr lang="en-US" sz="2700" dirty="0" smtClean="0"/>
          </a:p>
          <a:p>
            <a:pPr eaLnBrk="1" hangingPunct="1"/>
            <a:endParaRPr lang="en-US" sz="2700" dirty="0" smtClean="0"/>
          </a:p>
          <a:p>
            <a:pPr eaLnBrk="1" hangingPunct="1"/>
            <a:r>
              <a:rPr lang="en-US" sz="2700" dirty="0" smtClean="0"/>
              <a:t>Rupture or perforation (hole) of the eardrum can occur in infection, trauma (e.g. by trying to clean the ear with sharp instruments), explosion or loud noise. </a:t>
            </a:r>
          </a:p>
        </p:txBody>
      </p:sp>
      <p:pic>
        <p:nvPicPr>
          <p:cNvPr id="8197" name="Picture 8" descr="perpolyp"/>
          <p:cNvPicPr>
            <a:picLocks noChangeAspect="1" noChangeArrowheads="1"/>
          </p:cNvPicPr>
          <p:nvPr/>
        </p:nvPicPr>
        <p:blipFill>
          <a:blip r:embed="rId2" cstate="print"/>
          <a:srcRect/>
          <a:stretch>
            <a:fillRect/>
          </a:stretch>
        </p:blipFill>
        <p:spPr bwMode="auto">
          <a:xfrm>
            <a:off x="0" y="152400"/>
            <a:ext cx="480060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dirty="0" smtClean="0"/>
              <a:t>TEOAE</a:t>
            </a:r>
          </a:p>
        </p:txBody>
      </p:sp>
      <p:pic>
        <p:nvPicPr>
          <p:cNvPr id="10243" name="Picture 4" descr="f0111106"/>
          <p:cNvPicPr>
            <a:picLocks noGrp="1" noChangeAspect="1" noChangeArrowheads="1"/>
          </p:cNvPicPr>
          <p:nvPr>
            <p:ph idx="1"/>
          </p:nvPr>
        </p:nvPicPr>
        <p:blipFill>
          <a:blip r:embed="rId2" cstate="print"/>
          <a:srcRect/>
          <a:stretch>
            <a:fillRect/>
          </a:stretch>
        </p:blipFill>
        <p:spPr>
          <a:xfrm>
            <a:off x="0" y="1"/>
            <a:ext cx="9144000" cy="6858000"/>
          </a:xfr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dirty="0" smtClean="0"/>
              <a:t>TEOAE</a:t>
            </a:r>
          </a:p>
        </p:txBody>
      </p:sp>
      <p:pic>
        <p:nvPicPr>
          <p:cNvPr id="11267" name="Picture 4" descr="S15"/>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DPOAE</a:t>
            </a:r>
          </a:p>
        </p:txBody>
      </p:sp>
      <p:pic>
        <p:nvPicPr>
          <p:cNvPr id="12291" name="Picture 4" descr="4-3-2-5"/>
          <p:cNvPicPr>
            <a:picLocks noGrp="1" noChangeAspect="1" noChangeArrowheads="1"/>
          </p:cNvPicPr>
          <p:nvPr>
            <p:ph idx="1"/>
          </p:nvPr>
        </p:nvPicPr>
        <p:blipFill>
          <a:blip r:embed="rId2" cstate="print"/>
          <a:stretch>
            <a:fillRect/>
          </a:stretch>
        </p:blipFill>
        <p:spPr>
          <a:xfrm>
            <a:off x="381000" y="1676400"/>
            <a:ext cx="8534399" cy="5029200"/>
          </a:xfr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dirty="0" smtClean="0"/>
              <a:t>Applications of OAE</a:t>
            </a:r>
          </a:p>
        </p:txBody>
      </p:sp>
      <p:sp>
        <p:nvSpPr>
          <p:cNvPr id="32771" name="Rectangle 3"/>
          <p:cNvSpPr>
            <a:spLocks noGrp="1" noChangeArrowheads="1"/>
          </p:cNvSpPr>
          <p:nvPr>
            <p:ph idx="1"/>
          </p:nvPr>
        </p:nvSpPr>
        <p:spPr/>
        <p:txBody>
          <a:bodyPr/>
          <a:lstStyle/>
          <a:p>
            <a:pPr eaLnBrk="1" hangingPunct="1">
              <a:lnSpc>
                <a:spcPct val="90000"/>
              </a:lnSpc>
              <a:defRPr/>
            </a:pPr>
            <a:r>
              <a:rPr lang="en-US" sz="2400" dirty="0" smtClean="0"/>
              <a:t>TEOAE can be recorded in all non-pathologic ears that do not display hearing loss of greater than 30 dB.</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OAE can be recorded in both adults and infants.</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Accordingly TEOAE and DPOAE can be used to screen for hearing loss in infants.</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DPOAE provide more frequency specific evaluation that TEOAE.</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dirty="0" smtClean="0"/>
              <a:t>Clinical applications of EOAE</a:t>
            </a:r>
          </a:p>
        </p:txBody>
      </p:sp>
      <p:sp>
        <p:nvSpPr>
          <p:cNvPr id="33795" name="Rectangle 3"/>
          <p:cNvSpPr>
            <a:spLocks noGrp="1" noChangeArrowheads="1"/>
          </p:cNvSpPr>
          <p:nvPr>
            <p:ph idx="1"/>
          </p:nvPr>
        </p:nvSpPr>
        <p:spPr/>
        <p:txBody>
          <a:bodyPr/>
          <a:lstStyle/>
          <a:p>
            <a:pPr eaLnBrk="1" hangingPunct="1">
              <a:defRPr/>
            </a:pPr>
            <a:r>
              <a:rPr lang="en-US" dirty="0" smtClean="0"/>
              <a:t>1- can be used in newborn hearing screening. The results will indicate either fail or pass. Fail means that hearing thresholds are worse than 30 dB HL. Pass results means hearing thresholds are 30 dB HL or better.</a:t>
            </a:r>
          </a:p>
          <a:p>
            <a:pPr eaLnBrk="1" hangingPunct="1">
              <a:defRPr/>
            </a:pPr>
            <a:endParaRPr lang="en-US" dirty="0" smtClean="0"/>
          </a:p>
          <a:p>
            <a:pPr lvl="1">
              <a:defRPr/>
            </a:pPr>
            <a:r>
              <a:rPr lang="en-US" dirty="0" smtClean="0"/>
              <a:t>So, we can not use this tool to measure threshold of hearing.</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dirty="0" smtClean="0"/>
              <a:t>Clinical applications of EOAE</a:t>
            </a:r>
          </a:p>
        </p:txBody>
      </p:sp>
      <p:sp>
        <p:nvSpPr>
          <p:cNvPr id="34819" name="Rectangle 3"/>
          <p:cNvSpPr>
            <a:spLocks noGrp="1" noChangeArrowheads="1"/>
          </p:cNvSpPr>
          <p:nvPr>
            <p:ph idx="1"/>
          </p:nvPr>
        </p:nvSpPr>
        <p:spPr/>
        <p:txBody>
          <a:bodyPr>
            <a:normAutofit/>
          </a:bodyPr>
          <a:lstStyle/>
          <a:p>
            <a:pPr eaLnBrk="1" hangingPunct="1">
              <a:lnSpc>
                <a:spcPct val="90000"/>
              </a:lnSpc>
              <a:defRPr/>
            </a:pPr>
            <a:r>
              <a:rPr lang="en-US" sz="2400" dirty="0" smtClean="0"/>
              <a:t>2- in differential diagnosis of hearing loss (site of lesion). This can help in differentiating sensory from neural hearing loss.</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3- monitoring of the effect of ototoxicity or noise exposure.</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4- although still under research: DPOAE can be used to screen for the carriers of the recessive hearing loss genes: many studies found that DPOAE is larger (especially at high frequencies) in carriers than in non carriers when using f2/f1 of 1.3 and low stimulus levels of 50-60 dB.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http://www.oae.it/guest_editorials/2005/editorial%20SUPPRESSION_files/Suppr_example.jpg"/>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5442254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Medial Olivocochlear efferent pathway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stimulation of the medial efferents alters IHCs sensitivity indirectly by altering the micromechanical properties of the OHCs.</a:t>
            </a:r>
          </a:p>
          <a:p>
            <a:endParaRPr lang="en-US" dirty="0" smtClean="0"/>
          </a:p>
          <a:p>
            <a:r>
              <a:rPr lang="en-US" dirty="0" smtClean="0"/>
              <a:t>length, tension and the stiffness of the OHCs along their longitudinal axis are under the control of the MOC bundle, thus enhancing the auditory sensitivity, especially for low level stimuli at 30-40 dB SL.</a:t>
            </a:r>
          </a:p>
          <a:p>
            <a:endParaRPr lang="en-US" dirty="0" smtClean="0"/>
          </a:p>
          <a:p>
            <a:r>
              <a:rPr lang="en-US" dirty="0" smtClean="0"/>
              <a:t>medial efferent system enhances the frequency resolving capacity and the vowel discrimination, especially in a background of noisy environment </a:t>
            </a:r>
            <a:endParaRPr lang="en-US" dirty="0"/>
          </a:p>
        </p:txBody>
      </p:sp>
    </p:spTree>
    <p:extLst>
      <p:ext uri="{BB962C8B-B14F-4D97-AF65-F5344CB8AC3E}">
        <p14:creationId xmlns:p14="http://schemas.microsoft.com/office/powerpoint/2010/main" val="13160223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Medial Olivocochlear efferent pathway</a:t>
            </a:r>
            <a:endParaRPr lang="en-US" dirty="0"/>
          </a:p>
        </p:txBody>
      </p:sp>
      <p:sp>
        <p:nvSpPr>
          <p:cNvPr id="3" name="Content Placeholder 2"/>
          <p:cNvSpPr>
            <a:spLocks noGrp="1"/>
          </p:cNvSpPr>
          <p:nvPr>
            <p:ph idx="1"/>
          </p:nvPr>
        </p:nvSpPr>
        <p:spPr/>
        <p:txBody>
          <a:bodyPr/>
          <a:lstStyle/>
          <a:p>
            <a:r>
              <a:rPr lang="en-US" dirty="0" smtClean="0"/>
              <a:t>Since the medial olivocochlear bundle is mainly inhibitory, there has been already suggestions that dysfunction of the efferent auditory system, at any level from auditory cortex to cochlea, may be a basis for tinnitus generation, especially in noise-induced tinnitus cases.</a:t>
            </a:r>
          </a:p>
          <a:p>
            <a:endParaRPr lang="en-US" dirty="0" smtClean="0"/>
          </a:p>
          <a:p>
            <a:r>
              <a:rPr lang="en-US" dirty="0" smtClean="0"/>
              <a:t>It has been also suggested that hyperacusis might be associated with dysfunction of the efferent system.</a:t>
            </a:r>
            <a:endParaRPr lang="en-US" dirty="0"/>
          </a:p>
        </p:txBody>
      </p:sp>
    </p:spTree>
    <p:extLst>
      <p:ext uri="{BB962C8B-B14F-4D97-AF65-F5344CB8AC3E}">
        <p14:creationId xmlns:p14="http://schemas.microsoft.com/office/powerpoint/2010/main" val="2591065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Clinical applications of ABR</a:t>
            </a:r>
            <a:endParaRPr lang="en-US" dirty="0"/>
          </a:p>
        </p:txBody>
      </p:sp>
      <p:sp>
        <p:nvSpPr>
          <p:cNvPr id="3" name="Subtitle 2"/>
          <p:cNvSpPr>
            <a:spLocks noGrp="1"/>
          </p:cNvSpPr>
          <p:nvPr>
            <p:ph type="subTitle" idx="1"/>
          </p:nvPr>
        </p:nvSpPr>
        <p:spPr>
          <a:xfrm>
            <a:off x="533400" y="3962400"/>
            <a:ext cx="7854696" cy="1018736"/>
          </a:xfrm>
        </p:spPr>
        <p:txBody>
          <a:bodyPr/>
          <a:lstStyle/>
          <a:p>
            <a:r>
              <a:rPr lang="en-US" dirty="0" smtClean="0"/>
              <a:t>Murad Almomani, Ph.D., CCC-A, FAAA</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pPr eaLnBrk="1" hangingPunct="1"/>
            <a:endParaRPr lang="en-US" dirty="0" smtClean="0"/>
          </a:p>
        </p:txBody>
      </p:sp>
      <p:sp>
        <p:nvSpPr>
          <p:cNvPr id="9219" name="Rectangle 5"/>
          <p:cNvSpPr>
            <a:spLocks noGrp="1" noChangeArrowheads="1"/>
          </p:cNvSpPr>
          <p:nvPr>
            <p:ph sz="half" idx="1"/>
          </p:nvPr>
        </p:nvSpPr>
        <p:spPr>
          <a:xfrm>
            <a:off x="762000" y="1905000"/>
            <a:ext cx="3770313" cy="4038600"/>
          </a:xfrm>
        </p:spPr>
        <p:txBody>
          <a:bodyPr/>
          <a:lstStyle/>
          <a:p>
            <a:pPr eaLnBrk="1" hangingPunct="1"/>
            <a:endParaRPr lang="en-US" sz="2700" dirty="0" smtClean="0"/>
          </a:p>
        </p:txBody>
      </p:sp>
      <p:sp>
        <p:nvSpPr>
          <p:cNvPr id="9220" name="Rectangle 6"/>
          <p:cNvSpPr>
            <a:spLocks noGrp="1" noChangeArrowheads="1"/>
          </p:cNvSpPr>
          <p:nvPr>
            <p:ph type="body" sz="half" idx="2"/>
          </p:nvPr>
        </p:nvSpPr>
        <p:spPr>
          <a:xfrm>
            <a:off x="4686300" y="228600"/>
            <a:ext cx="4305300" cy="6096000"/>
          </a:xfrm>
        </p:spPr>
        <p:txBody>
          <a:bodyPr/>
          <a:lstStyle/>
          <a:p>
            <a:pPr eaLnBrk="1" hangingPunct="1"/>
            <a:endParaRPr lang="en-US" sz="2700" b="1" dirty="0" smtClean="0"/>
          </a:p>
          <a:p>
            <a:pPr eaLnBrk="1" hangingPunct="1"/>
            <a:endParaRPr lang="en-US" sz="2700" b="1" dirty="0" smtClean="0"/>
          </a:p>
          <a:p>
            <a:pPr eaLnBrk="1" hangingPunct="1"/>
            <a:endParaRPr lang="en-US" sz="2700" b="1" dirty="0" smtClean="0"/>
          </a:p>
          <a:p>
            <a:pPr eaLnBrk="1" hangingPunct="1"/>
            <a:r>
              <a:rPr lang="en-US" sz="2700" b="1" dirty="0" smtClean="0"/>
              <a:t>Cholesteatoma</a:t>
            </a:r>
            <a:r>
              <a:rPr lang="en-US" sz="2700" dirty="0" smtClean="0"/>
              <a:t> is a destructive and expanding sac in the middle ear and/or mastoid process. There are two types: congenital and acquired. </a:t>
            </a:r>
          </a:p>
        </p:txBody>
      </p:sp>
      <p:pic>
        <p:nvPicPr>
          <p:cNvPr id="9221" name="Picture 8" descr="Go to fullsize image">
            <a:hlinkClick r:id="rId2"/>
          </p:cNvPr>
          <p:cNvPicPr>
            <a:picLocks noChangeAspect="1" noChangeArrowheads="1"/>
          </p:cNvPicPr>
          <p:nvPr/>
        </p:nvPicPr>
        <p:blipFill>
          <a:blip r:embed="rId3" cstate="print"/>
          <a:srcRect/>
          <a:stretch>
            <a:fillRect/>
          </a:stretch>
        </p:blipFill>
        <p:spPr bwMode="auto">
          <a:xfrm>
            <a:off x="152400" y="228600"/>
            <a:ext cx="46482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normal ABR waveform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Is characterized by 5-7 peaks.</a:t>
            </a:r>
          </a:p>
          <a:p>
            <a:endParaRPr lang="en-US" dirty="0" smtClean="0"/>
          </a:p>
          <a:p>
            <a:r>
              <a:rPr lang="en-US" dirty="0" smtClean="0"/>
              <a:t>Occurs in a latency epoch of 1.4 – 8.0 ms.</a:t>
            </a:r>
          </a:p>
          <a:p>
            <a:endParaRPr lang="en-US" dirty="0" smtClean="0"/>
          </a:p>
          <a:p>
            <a:r>
              <a:rPr lang="en-US" dirty="0" smtClean="0"/>
              <a:t>Responses are usually displayed with positive peaks reflecting neural activity toward the vertex.</a:t>
            </a:r>
          </a:p>
          <a:p>
            <a:endParaRPr lang="en-US" dirty="0" smtClean="0"/>
          </a:p>
          <a:p>
            <a:r>
              <a:rPr lang="en-US" dirty="0" smtClean="0"/>
              <a:t>These peaks are labeled with the roman numerals I through XII.</a:t>
            </a:r>
          </a:p>
          <a:p>
            <a:endParaRPr lang="en-US" dirty="0" smtClean="0"/>
          </a:p>
          <a:p>
            <a:r>
              <a:rPr lang="en-US" dirty="0" smtClean="0"/>
              <a:t>The most prominent waves are I, III, and V.</a:t>
            </a:r>
          </a:p>
          <a:p>
            <a:endParaRPr lang="en-US" dirty="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http://neurologiclabs.com/wp-content/uploads/2013/12/ABR.jpg"/>
          <p:cNvPicPr>
            <a:picLocks noGrp="1"/>
          </p:cNvPicPr>
          <p:nvPr>
            <p:ph idx="1"/>
          </p:nvPr>
        </p:nvPicPr>
        <p:blipFill>
          <a:blip r:embed="rId2"/>
          <a:srcRect/>
          <a:stretch>
            <a:fillRect/>
          </a:stretch>
        </p:blipFill>
        <p:spPr bwMode="auto">
          <a:xfrm>
            <a:off x="0" y="0"/>
            <a:ext cx="9143999" cy="6629400"/>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www.firstyears.org/c3/abr.gif"/>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s://encrypted-tbn0.gstatic.com/images?q=tbn:ANd9GcTMWtL3roVyKPNtmGh9dFRC460H2YaRsUd16IZGz1l-4wJMO_9T"/>
          <p:cNvPicPr>
            <a:picLocks noGrp="1"/>
          </p:cNvPicPr>
          <p:nvPr>
            <p:ph idx="1"/>
          </p:nvPr>
        </p:nvPicPr>
        <p:blipFill>
          <a:blip r:embed="rId2"/>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online.uncg.edu/courses/csd557/images/unit1/wave3.jpg"/>
          <p:cNvPicPr>
            <a:picLocks noGrp="1"/>
          </p:cNvPicPr>
          <p:nvPr>
            <p:ph idx="1"/>
          </p:nvPr>
        </p:nvPicPr>
        <p:blipFill>
          <a:blip r:embed="rId2"/>
          <a:srcRect/>
          <a:stretch>
            <a:fillRect/>
          </a:stretch>
        </p:blipFill>
        <p:spPr bwMode="auto">
          <a:xfrm>
            <a:off x="0" y="0"/>
            <a:ext cx="9144000"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www.neuroreille.com/promenade/english/audiometry/ex_ptw/e_seuil.jpg"/>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그림 97" descr="measuringABR.jpg"/>
          <p:cNvPicPr>
            <a:picLocks noChangeAspect="1"/>
          </p:cNvPicPr>
          <p:nvPr/>
        </p:nvPicPr>
        <p:blipFill>
          <a:blip r:embed="rId2" cstate="print"/>
          <a:srcRect/>
          <a:stretch>
            <a:fillRect/>
          </a:stretch>
        </p:blipFill>
        <p:spPr bwMode="auto">
          <a:xfrm>
            <a:off x="0" y="0"/>
            <a:ext cx="9144000" cy="6629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http://www.thebarrow.org/stellent/groups/public/@xinternet_con_bni/documents/webcontent/bqjpg248.jpg"/>
          <p:cNvPicPr>
            <a:picLocks noGrp="1"/>
          </p:cNvPicPr>
          <p:nvPr>
            <p:ph idx="1"/>
          </p:nvPr>
        </p:nvPicPr>
        <p:blipFill>
          <a:blip r:embed="rId2"/>
          <a:srcRect/>
          <a:stretch>
            <a:fillRect/>
          </a:stretch>
        </p:blipFill>
        <p:spPr bwMode="auto">
          <a:xfrm>
            <a:off x="0" y="0"/>
            <a:ext cx="9144000" cy="670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audgendb.chop.edu/wp-content/uploads/2010/11/ABR-WaveForm2.jpg"/>
          <p:cNvPicPr>
            <a:picLocks noGrp="1"/>
          </p:cNvPicPr>
          <p:nvPr>
            <p:ph idx="1"/>
          </p:nvPr>
        </p:nvPicPr>
        <p:blipFill>
          <a:blip r:embed="rId2"/>
          <a:srcRect/>
          <a:stretch>
            <a:fillRect/>
          </a:stretch>
        </p:blipFill>
        <p:spPr bwMode="auto">
          <a:xfrm>
            <a:off x="0" y="0"/>
            <a:ext cx="9144000"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applications of ABR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There are two main applications for ABR in the clinical settings:</a:t>
            </a:r>
          </a:p>
          <a:p>
            <a:endParaRPr lang="en-US" dirty="0" smtClean="0"/>
          </a:p>
          <a:p>
            <a:pPr lvl="1"/>
            <a:r>
              <a:rPr lang="en-US" dirty="0" smtClean="0"/>
              <a:t>Neurodiagnosis: to assess the auditory pathway. This feature is specially used in adult populations.</a:t>
            </a:r>
          </a:p>
          <a:p>
            <a:pPr lvl="2"/>
            <a:r>
              <a:rPr lang="en-US" dirty="0" smtClean="0"/>
              <a:t>Waves absolute latency.</a:t>
            </a:r>
          </a:p>
          <a:p>
            <a:pPr lvl="2"/>
            <a:r>
              <a:rPr lang="en-US" dirty="0" smtClean="0"/>
              <a:t>Interpeak intervals.</a:t>
            </a:r>
          </a:p>
          <a:p>
            <a:pPr lvl="2"/>
            <a:r>
              <a:rPr lang="en-US" dirty="0" smtClean="0"/>
              <a:t>Interaural wave V latency difference.</a:t>
            </a:r>
          </a:p>
          <a:p>
            <a:pPr lvl="2"/>
            <a:r>
              <a:rPr lang="en-US" dirty="0" smtClean="0"/>
              <a:t>Absence of waves.</a:t>
            </a:r>
          </a:p>
          <a:p>
            <a:pPr lvl="2"/>
            <a:endParaRPr lang="en-US" dirty="0" smtClean="0"/>
          </a:p>
          <a:p>
            <a:pPr lvl="1"/>
            <a:r>
              <a:rPr lang="en-US" dirty="0" smtClean="0"/>
              <a:t>Hearing thresholds estimation: mainly used in infants and children population.</a:t>
            </a:r>
          </a:p>
          <a:p>
            <a:pPr lvl="2"/>
            <a:r>
              <a:rPr lang="en-US" dirty="0" smtClean="0"/>
              <a:t>Wave V threshold.</a:t>
            </a:r>
          </a:p>
          <a:p>
            <a:pPr lvl="2"/>
            <a:r>
              <a:rPr lang="en-US" dirty="0" smtClean="0"/>
              <a:t>Wave V latency-intensity function.</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pPr eaLnBrk="1" hangingPunct="1"/>
            <a:endParaRPr lang="en-US" dirty="0" smtClean="0"/>
          </a:p>
        </p:txBody>
      </p:sp>
      <p:sp>
        <p:nvSpPr>
          <p:cNvPr id="10243" name="Rectangle 5"/>
          <p:cNvSpPr>
            <a:spLocks noGrp="1" noChangeArrowheads="1"/>
          </p:cNvSpPr>
          <p:nvPr>
            <p:ph sz="half" idx="1"/>
          </p:nvPr>
        </p:nvSpPr>
        <p:spPr>
          <a:xfrm>
            <a:off x="762000" y="1905000"/>
            <a:ext cx="3770313" cy="4038600"/>
          </a:xfrm>
        </p:spPr>
        <p:txBody>
          <a:bodyPr/>
          <a:lstStyle/>
          <a:p>
            <a:pPr eaLnBrk="1" hangingPunct="1">
              <a:buFont typeface="Wingdings" pitchFamily="2" charset="2"/>
              <a:buNone/>
            </a:pPr>
            <a:endParaRPr lang="en-US" sz="2700" dirty="0" smtClean="0"/>
          </a:p>
        </p:txBody>
      </p:sp>
      <p:sp>
        <p:nvSpPr>
          <p:cNvPr id="10244" name="Rectangle 6"/>
          <p:cNvSpPr>
            <a:spLocks noGrp="1" noChangeArrowheads="1"/>
          </p:cNvSpPr>
          <p:nvPr>
            <p:ph type="body" sz="half" idx="2"/>
          </p:nvPr>
        </p:nvSpPr>
        <p:spPr>
          <a:xfrm>
            <a:off x="4686300" y="1676400"/>
            <a:ext cx="3771900" cy="4267200"/>
          </a:xfrm>
        </p:spPr>
        <p:txBody>
          <a:bodyPr>
            <a:normAutofit/>
          </a:bodyPr>
          <a:lstStyle/>
          <a:p>
            <a:pPr eaLnBrk="1" hangingPunct="1"/>
            <a:r>
              <a:rPr lang="en-US" sz="2700" b="1" dirty="0" smtClean="0"/>
              <a:t>Otosclerosis</a:t>
            </a:r>
            <a:r>
              <a:rPr lang="en-US" sz="2700" dirty="0" smtClean="0"/>
              <a:t> is a progressive degenerative condition of the temporal bone which can result in hearing. </a:t>
            </a:r>
          </a:p>
        </p:txBody>
      </p:sp>
      <p:pic>
        <p:nvPicPr>
          <p:cNvPr id="10245" name="Picture 8" descr="stapes%20fixation%2075d"/>
          <p:cNvPicPr>
            <a:picLocks noChangeAspect="1" noChangeArrowheads="1"/>
          </p:cNvPicPr>
          <p:nvPr/>
        </p:nvPicPr>
        <p:blipFill>
          <a:blip r:embed="rId2" cstate="print"/>
          <a:srcRect/>
          <a:stretch>
            <a:fillRect/>
          </a:stretch>
        </p:blipFill>
        <p:spPr bwMode="auto">
          <a:xfrm>
            <a:off x="0" y="0"/>
            <a:ext cx="48006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9" name="Text Box 1029"/>
          <p:cNvSpPr txBox="1">
            <a:spLocks noChangeArrowheads="1"/>
          </p:cNvSpPr>
          <p:nvPr/>
        </p:nvSpPr>
        <p:spPr bwMode="auto">
          <a:xfrm>
            <a:off x="991508" y="115888"/>
            <a:ext cx="7349896" cy="830997"/>
          </a:xfrm>
          <a:prstGeom prst="rect">
            <a:avLst/>
          </a:prstGeom>
          <a:noFill/>
          <a:ln w="12700">
            <a:noFill/>
            <a:miter lim="800000"/>
            <a:headEnd/>
            <a:tailEnd/>
          </a:ln>
          <a:effectLst/>
        </p:spPr>
        <p:txBody>
          <a:bodyPr wrap="none">
            <a:spAutoFit/>
          </a:bodyPr>
          <a:lstStyle/>
          <a:p>
            <a:pPr algn="ctr"/>
            <a:r>
              <a:rPr lang="en-US" altLang="en-US" sz="2400" u="none" dirty="0"/>
              <a:t>Standard</a:t>
            </a:r>
            <a:r>
              <a:rPr lang="en-US" altLang="en-US" sz="1800" u="none" dirty="0"/>
              <a:t> </a:t>
            </a:r>
            <a:r>
              <a:rPr lang="en-US" altLang="en-US" sz="2400" u="none" dirty="0"/>
              <a:t>ABR Measures for Acoustic Tumor Detection</a:t>
            </a:r>
          </a:p>
          <a:p>
            <a:pPr algn="ctr"/>
            <a:r>
              <a:rPr lang="en-US" altLang="en-US" sz="2400" u="none" dirty="0"/>
              <a:t>IT5 = Interaural time delay for wave V</a:t>
            </a:r>
            <a:endParaRPr lang="en-US" altLang="en-US" sz="1800" u="none" dirty="0"/>
          </a:p>
        </p:txBody>
      </p:sp>
      <p:grpSp>
        <p:nvGrpSpPr>
          <p:cNvPr id="2" name="Group 1038"/>
          <p:cNvGrpSpPr>
            <a:grpSpLocks/>
          </p:cNvGrpSpPr>
          <p:nvPr/>
        </p:nvGrpSpPr>
        <p:grpSpPr bwMode="auto">
          <a:xfrm>
            <a:off x="2065338" y="1460500"/>
            <a:ext cx="5041900" cy="1409700"/>
            <a:chOff x="1301" y="920"/>
            <a:chExt cx="3176" cy="888"/>
          </a:xfrm>
        </p:grpSpPr>
        <p:sp>
          <p:nvSpPr>
            <p:cNvPr id="118794" name="Freeform 1034"/>
            <p:cNvSpPr>
              <a:spLocks/>
            </p:cNvSpPr>
            <p:nvPr/>
          </p:nvSpPr>
          <p:spPr bwMode="auto">
            <a:xfrm>
              <a:off x="1309" y="928"/>
              <a:ext cx="2064" cy="880"/>
            </a:xfrm>
            <a:custGeom>
              <a:avLst/>
              <a:gdLst/>
              <a:ahLst/>
              <a:cxnLst>
                <a:cxn ang="0">
                  <a:pos x="32" y="104"/>
                </a:cxn>
                <a:cxn ang="0">
                  <a:pos x="64" y="136"/>
                </a:cxn>
                <a:cxn ang="0">
                  <a:pos x="112" y="448"/>
                </a:cxn>
                <a:cxn ang="0">
                  <a:pos x="144" y="416"/>
                </a:cxn>
                <a:cxn ang="0">
                  <a:pos x="184" y="296"/>
                </a:cxn>
                <a:cxn ang="0">
                  <a:pos x="216" y="248"/>
                </a:cxn>
                <a:cxn ang="0">
                  <a:pos x="256" y="208"/>
                </a:cxn>
                <a:cxn ang="0">
                  <a:pos x="288" y="184"/>
                </a:cxn>
                <a:cxn ang="0">
                  <a:pos x="328" y="176"/>
                </a:cxn>
                <a:cxn ang="0">
                  <a:pos x="360" y="168"/>
                </a:cxn>
                <a:cxn ang="0">
                  <a:pos x="408" y="176"/>
                </a:cxn>
                <a:cxn ang="0">
                  <a:pos x="432" y="152"/>
                </a:cxn>
                <a:cxn ang="0">
                  <a:pos x="480" y="136"/>
                </a:cxn>
                <a:cxn ang="0">
                  <a:pos x="512" y="144"/>
                </a:cxn>
                <a:cxn ang="0">
                  <a:pos x="552" y="152"/>
                </a:cxn>
                <a:cxn ang="0">
                  <a:pos x="584" y="160"/>
                </a:cxn>
                <a:cxn ang="0">
                  <a:pos x="624" y="184"/>
                </a:cxn>
                <a:cxn ang="0">
                  <a:pos x="656" y="184"/>
                </a:cxn>
                <a:cxn ang="0">
                  <a:pos x="704" y="168"/>
                </a:cxn>
                <a:cxn ang="0">
                  <a:pos x="736" y="168"/>
                </a:cxn>
                <a:cxn ang="0">
                  <a:pos x="776" y="232"/>
                </a:cxn>
                <a:cxn ang="0">
                  <a:pos x="808" y="264"/>
                </a:cxn>
                <a:cxn ang="0">
                  <a:pos x="848" y="248"/>
                </a:cxn>
                <a:cxn ang="0">
                  <a:pos x="880" y="192"/>
                </a:cxn>
                <a:cxn ang="0">
                  <a:pos x="920" y="128"/>
                </a:cxn>
                <a:cxn ang="0">
                  <a:pos x="952" y="120"/>
                </a:cxn>
                <a:cxn ang="0">
                  <a:pos x="1000" y="136"/>
                </a:cxn>
                <a:cxn ang="0">
                  <a:pos x="1032" y="144"/>
                </a:cxn>
                <a:cxn ang="0">
                  <a:pos x="1072" y="136"/>
                </a:cxn>
                <a:cxn ang="0">
                  <a:pos x="1104" y="128"/>
                </a:cxn>
                <a:cxn ang="0">
                  <a:pos x="1144" y="96"/>
                </a:cxn>
                <a:cxn ang="0">
                  <a:pos x="1176" y="96"/>
                </a:cxn>
                <a:cxn ang="0">
                  <a:pos x="1216" y="128"/>
                </a:cxn>
                <a:cxn ang="0">
                  <a:pos x="1248" y="128"/>
                </a:cxn>
                <a:cxn ang="0">
                  <a:pos x="1296" y="96"/>
                </a:cxn>
                <a:cxn ang="0">
                  <a:pos x="1328" y="40"/>
                </a:cxn>
                <a:cxn ang="0">
                  <a:pos x="1368" y="8"/>
                </a:cxn>
                <a:cxn ang="0">
                  <a:pos x="1400" y="48"/>
                </a:cxn>
                <a:cxn ang="0">
                  <a:pos x="1440" y="184"/>
                </a:cxn>
                <a:cxn ang="0">
                  <a:pos x="1472" y="352"/>
                </a:cxn>
                <a:cxn ang="0">
                  <a:pos x="1520" y="552"/>
                </a:cxn>
                <a:cxn ang="0">
                  <a:pos x="1544" y="640"/>
                </a:cxn>
                <a:cxn ang="0">
                  <a:pos x="1592" y="688"/>
                </a:cxn>
                <a:cxn ang="0">
                  <a:pos x="1624" y="728"/>
                </a:cxn>
                <a:cxn ang="0">
                  <a:pos x="1664" y="792"/>
                </a:cxn>
                <a:cxn ang="0">
                  <a:pos x="1696" y="808"/>
                </a:cxn>
                <a:cxn ang="0">
                  <a:pos x="1736" y="824"/>
                </a:cxn>
                <a:cxn ang="0">
                  <a:pos x="1768" y="856"/>
                </a:cxn>
                <a:cxn ang="0">
                  <a:pos x="1808" y="880"/>
                </a:cxn>
                <a:cxn ang="0">
                  <a:pos x="1840" y="864"/>
                </a:cxn>
                <a:cxn ang="0">
                  <a:pos x="1888" y="824"/>
                </a:cxn>
                <a:cxn ang="0">
                  <a:pos x="1920" y="824"/>
                </a:cxn>
                <a:cxn ang="0">
                  <a:pos x="1960" y="792"/>
                </a:cxn>
                <a:cxn ang="0">
                  <a:pos x="1992" y="712"/>
                </a:cxn>
                <a:cxn ang="0">
                  <a:pos x="2032" y="552"/>
                </a:cxn>
                <a:cxn ang="0">
                  <a:pos x="2064" y="472"/>
                </a:cxn>
              </a:cxnLst>
              <a:rect l="0" t="0" r="r" b="b"/>
              <a:pathLst>
                <a:path w="2064" h="880">
                  <a:moveTo>
                    <a:pt x="0" y="128"/>
                  </a:moveTo>
                  <a:lnTo>
                    <a:pt x="0" y="128"/>
                  </a:lnTo>
                  <a:lnTo>
                    <a:pt x="16" y="128"/>
                  </a:lnTo>
                  <a:lnTo>
                    <a:pt x="16" y="128"/>
                  </a:lnTo>
                  <a:lnTo>
                    <a:pt x="24" y="120"/>
                  </a:lnTo>
                  <a:lnTo>
                    <a:pt x="24" y="120"/>
                  </a:lnTo>
                  <a:lnTo>
                    <a:pt x="32" y="104"/>
                  </a:lnTo>
                  <a:lnTo>
                    <a:pt x="32" y="104"/>
                  </a:lnTo>
                  <a:lnTo>
                    <a:pt x="48" y="88"/>
                  </a:lnTo>
                  <a:lnTo>
                    <a:pt x="48" y="88"/>
                  </a:lnTo>
                  <a:lnTo>
                    <a:pt x="56" y="96"/>
                  </a:lnTo>
                  <a:lnTo>
                    <a:pt x="56" y="96"/>
                  </a:lnTo>
                  <a:lnTo>
                    <a:pt x="64" y="136"/>
                  </a:lnTo>
                  <a:lnTo>
                    <a:pt x="64" y="136"/>
                  </a:lnTo>
                  <a:lnTo>
                    <a:pt x="80" y="216"/>
                  </a:lnTo>
                  <a:lnTo>
                    <a:pt x="80" y="216"/>
                  </a:lnTo>
                  <a:lnTo>
                    <a:pt x="88" y="312"/>
                  </a:lnTo>
                  <a:lnTo>
                    <a:pt x="88" y="312"/>
                  </a:lnTo>
                  <a:lnTo>
                    <a:pt x="96" y="392"/>
                  </a:lnTo>
                  <a:lnTo>
                    <a:pt x="96" y="392"/>
                  </a:lnTo>
                  <a:lnTo>
                    <a:pt x="112" y="448"/>
                  </a:lnTo>
                  <a:lnTo>
                    <a:pt x="112" y="448"/>
                  </a:lnTo>
                  <a:lnTo>
                    <a:pt x="120" y="464"/>
                  </a:lnTo>
                  <a:lnTo>
                    <a:pt x="120" y="464"/>
                  </a:lnTo>
                  <a:lnTo>
                    <a:pt x="128" y="448"/>
                  </a:lnTo>
                  <a:lnTo>
                    <a:pt x="128" y="448"/>
                  </a:lnTo>
                  <a:lnTo>
                    <a:pt x="144" y="416"/>
                  </a:lnTo>
                  <a:lnTo>
                    <a:pt x="144" y="416"/>
                  </a:lnTo>
                  <a:lnTo>
                    <a:pt x="152" y="384"/>
                  </a:lnTo>
                  <a:lnTo>
                    <a:pt x="152" y="384"/>
                  </a:lnTo>
                  <a:lnTo>
                    <a:pt x="160" y="344"/>
                  </a:lnTo>
                  <a:lnTo>
                    <a:pt x="160" y="344"/>
                  </a:lnTo>
                  <a:lnTo>
                    <a:pt x="176" y="320"/>
                  </a:lnTo>
                  <a:lnTo>
                    <a:pt x="176" y="320"/>
                  </a:lnTo>
                  <a:lnTo>
                    <a:pt x="184" y="296"/>
                  </a:lnTo>
                  <a:lnTo>
                    <a:pt x="184" y="296"/>
                  </a:lnTo>
                  <a:lnTo>
                    <a:pt x="192" y="272"/>
                  </a:lnTo>
                  <a:lnTo>
                    <a:pt x="192" y="272"/>
                  </a:lnTo>
                  <a:lnTo>
                    <a:pt x="208" y="256"/>
                  </a:lnTo>
                  <a:lnTo>
                    <a:pt x="208" y="256"/>
                  </a:lnTo>
                  <a:lnTo>
                    <a:pt x="216" y="248"/>
                  </a:lnTo>
                  <a:lnTo>
                    <a:pt x="216" y="248"/>
                  </a:lnTo>
                  <a:lnTo>
                    <a:pt x="224" y="240"/>
                  </a:lnTo>
                  <a:lnTo>
                    <a:pt x="224" y="240"/>
                  </a:lnTo>
                  <a:lnTo>
                    <a:pt x="240" y="232"/>
                  </a:lnTo>
                  <a:lnTo>
                    <a:pt x="240" y="232"/>
                  </a:lnTo>
                  <a:lnTo>
                    <a:pt x="248" y="216"/>
                  </a:lnTo>
                  <a:lnTo>
                    <a:pt x="248" y="216"/>
                  </a:lnTo>
                  <a:lnTo>
                    <a:pt x="256" y="208"/>
                  </a:lnTo>
                  <a:lnTo>
                    <a:pt x="256" y="208"/>
                  </a:lnTo>
                  <a:lnTo>
                    <a:pt x="272" y="200"/>
                  </a:lnTo>
                  <a:lnTo>
                    <a:pt x="272" y="200"/>
                  </a:lnTo>
                  <a:lnTo>
                    <a:pt x="280" y="192"/>
                  </a:lnTo>
                  <a:lnTo>
                    <a:pt x="280" y="192"/>
                  </a:lnTo>
                  <a:lnTo>
                    <a:pt x="288" y="184"/>
                  </a:lnTo>
                  <a:lnTo>
                    <a:pt x="288" y="184"/>
                  </a:lnTo>
                  <a:lnTo>
                    <a:pt x="304" y="184"/>
                  </a:lnTo>
                  <a:lnTo>
                    <a:pt x="304" y="184"/>
                  </a:lnTo>
                  <a:lnTo>
                    <a:pt x="312" y="176"/>
                  </a:lnTo>
                  <a:lnTo>
                    <a:pt x="312" y="176"/>
                  </a:lnTo>
                  <a:lnTo>
                    <a:pt x="320" y="176"/>
                  </a:lnTo>
                  <a:lnTo>
                    <a:pt x="320" y="176"/>
                  </a:lnTo>
                  <a:lnTo>
                    <a:pt x="328" y="176"/>
                  </a:lnTo>
                  <a:lnTo>
                    <a:pt x="328" y="176"/>
                  </a:lnTo>
                  <a:lnTo>
                    <a:pt x="344" y="168"/>
                  </a:lnTo>
                  <a:lnTo>
                    <a:pt x="344" y="168"/>
                  </a:lnTo>
                  <a:lnTo>
                    <a:pt x="352" y="168"/>
                  </a:lnTo>
                  <a:lnTo>
                    <a:pt x="352" y="168"/>
                  </a:lnTo>
                  <a:lnTo>
                    <a:pt x="360" y="168"/>
                  </a:lnTo>
                  <a:lnTo>
                    <a:pt x="360" y="168"/>
                  </a:lnTo>
                  <a:lnTo>
                    <a:pt x="376" y="176"/>
                  </a:lnTo>
                  <a:lnTo>
                    <a:pt x="376" y="176"/>
                  </a:lnTo>
                  <a:lnTo>
                    <a:pt x="384" y="176"/>
                  </a:lnTo>
                  <a:lnTo>
                    <a:pt x="384" y="176"/>
                  </a:lnTo>
                  <a:lnTo>
                    <a:pt x="392" y="176"/>
                  </a:lnTo>
                  <a:lnTo>
                    <a:pt x="392" y="176"/>
                  </a:lnTo>
                  <a:lnTo>
                    <a:pt x="408" y="176"/>
                  </a:lnTo>
                  <a:lnTo>
                    <a:pt x="408" y="176"/>
                  </a:lnTo>
                  <a:lnTo>
                    <a:pt x="416" y="168"/>
                  </a:lnTo>
                  <a:lnTo>
                    <a:pt x="416" y="168"/>
                  </a:lnTo>
                  <a:lnTo>
                    <a:pt x="424" y="160"/>
                  </a:lnTo>
                  <a:lnTo>
                    <a:pt x="424" y="160"/>
                  </a:lnTo>
                  <a:lnTo>
                    <a:pt x="432" y="152"/>
                  </a:lnTo>
                  <a:lnTo>
                    <a:pt x="432" y="152"/>
                  </a:lnTo>
                  <a:lnTo>
                    <a:pt x="448" y="144"/>
                  </a:lnTo>
                  <a:lnTo>
                    <a:pt x="448" y="144"/>
                  </a:lnTo>
                  <a:lnTo>
                    <a:pt x="456" y="136"/>
                  </a:lnTo>
                  <a:lnTo>
                    <a:pt x="456" y="136"/>
                  </a:lnTo>
                  <a:lnTo>
                    <a:pt x="464" y="136"/>
                  </a:lnTo>
                  <a:lnTo>
                    <a:pt x="464" y="136"/>
                  </a:lnTo>
                  <a:lnTo>
                    <a:pt x="480" y="136"/>
                  </a:lnTo>
                  <a:lnTo>
                    <a:pt x="480" y="136"/>
                  </a:lnTo>
                  <a:lnTo>
                    <a:pt x="488" y="136"/>
                  </a:lnTo>
                  <a:lnTo>
                    <a:pt x="488" y="136"/>
                  </a:lnTo>
                  <a:lnTo>
                    <a:pt x="496" y="136"/>
                  </a:lnTo>
                  <a:lnTo>
                    <a:pt x="496" y="136"/>
                  </a:lnTo>
                  <a:lnTo>
                    <a:pt x="512" y="144"/>
                  </a:lnTo>
                  <a:lnTo>
                    <a:pt x="512" y="144"/>
                  </a:lnTo>
                  <a:lnTo>
                    <a:pt x="520" y="144"/>
                  </a:lnTo>
                  <a:lnTo>
                    <a:pt x="520" y="144"/>
                  </a:lnTo>
                  <a:lnTo>
                    <a:pt x="528" y="144"/>
                  </a:lnTo>
                  <a:lnTo>
                    <a:pt x="528" y="144"/>
                  </a:lnTo>
                  <a:lnTo>
                    <a:pt x="544" y="152"/>
                  </a:lnTo>
                  <a:lnTo>
                    <a:pt x="544" y="152"/>
                  </a:lnTo>
                  <a:lnTo>
                    <a:pt x="552" y="152"/>
                  </a:lnTo>
                  <a:lnTo>
                    <a:pt x="552" y="152"/>
                  </a:lnTo>
                  <a:lnTo>
                    <a:pt x="560" y="152"/>
                  </a:lnTo>
                  <a:lnTo>
                    <a:pt x="560" y="152"/>
                  </a:lnTo>
                  <a:lnTo>
                    <a:pt x="576" y="152"/>
                  </a:lnTo>
                  <a:lnTo>
                    <a:pt x="576" y="152"/>
                  </a:lnTo>
                  <a:lnTo>
                    <a:pt x="584" y="160"/>
                  </a:lnTo>
                  <a:lnTo>
                    <a:pt x="584" y="160"/>
                  </a:lnTo>
                  <a:lnTo>
                    <a:pt x="592" y="168"/>
                  </a:lnTo>
                  <a:lnTo>
                    <a:pt x="592" y="168"/>
                  </a:lnTo>
                  <a:lnTo>
                    <a:pt x="608" y="168"/>
                  </a:lnTo>
                  <a:lnTo>
                    <a:pt x="608" y="168"/>
                  </a:lnTo>
                  <a:lnTo>
                    <a:pt x="616" y="176"/>
                  </a:lnTo>
                  <a:lnTo>
                    <a:pt x="616" y="176"/>
                  </a:lnTo>
                  <a:lnTo>
                    <a:pt x="624" y="184"/>
                  </a:lnTo>
                  <a:lnTo>
                    <a:pt x="624" y="184"/>
                  </a:lnTo>
                  <a:lnTo>
                    <a:pt x="640" y="184"/>
                  </a:lnTo>
                  <a:lnTo>
                    <a:pt x="640" y="184"/>
                  </a:lnTo>
                  <a:lnTo>
                    <a:pt x="648" y="184"/>
                  </a:lnTo>
                  <a:lnTo>
                    <a:pt x="648" y="184"/>
                  </a:lnTo>
                  <a:lnTo>
                    <a:pt x="656" y="184"/>
                  </a:lnTo>
                  <a:lnTo>
                    <a:pt x="656" y="184"/>
                  </a:lnTo>
                  <a:lnTo>
                    <a:pt x="672" y="176"/>
                  </a:lnTo>
                  <a:lnTo>
                    <a:pt x="672" y="176"/>
                  </a:lnTo>
                  <a:lnTo>
                    <a:pt x="680" y="176"/>
                  </a:lnTo>
                  <a:lnTo>
                    <a:pt x="680" y="176"/>
                  </a:lnTo>
                  <a:lnTo>
                    <a:pt x="688" y="168"/>
                  </a:lnTo>
                  <a:lnTo>
                    <a:pt x="688" y="168"/>
                  </a:lnTo>
                  <a:lnTo>
                    <a:pt x="704" y="168"/>
                  </a:lnTo>
                  <a:lnTo>
                    <a:pt x="704" y="168"/>
                  </a:lnTo>
                  <a:lnTo>
                    <a:pt x="712" y="168"/>
                  </a:lnTo>
                  <a:lnTo>
                    <a:pt x="712" y="168"/>
                  </a:lnTo>
                  <a:lnTo>
                    <a:pt x="720" y="168"/>
                  </a:lnTo>
                  <a:lnTo>
                    <a:pt x="720" y="168"/>
                  </a:lnTo>
                  <a:lnTo>
                    <a:pt x="736" y="168"/>
                  </a:lnTo>
                  <a:lnTo>
                    <a:pt x="736" y="168"/>
                  </a:lnTo>
                  <a:lnTo>
                    <a:pt x="744" y="184"/>
                  </a:lnTo>
                  <a:lnTo>
                    <a:pt x="744" y="184"/>
                  </a:lnTo>
                  <a:lnTo>
                    <a:pt x="752" y="200"/>
                  </a:lnTo>
                  <a:lnTo>
                    <a:pt x="752" y="200"/>
                  </a:lnTo>
                  <a:lnTo>
                    <a:pt x="768" y="216"/>
                  </a:lnTo>
                  <a:lnTo>
                    <a:pt x="768" y="216"/>
                  </a:lnTo>
                  <a:lnTo>
                    <a:pt x="776" y="232"/>
                  </a:lnTo>
                  <a:lnTo>
                    <a:pt x="776" y="232"/>
                  </a:lnTo>
                  <a:lnTo>
                    <a:pt x="784" y="248"/>
                  </a:lnTo>
                  <a:lnTo>
                    <a:pt x="784" y="248"/>
                  </a:lnTo>
                  <a:lnTo>
                    <a:pt x="800" y="256"/>
                  </a:lnTo>
                  <a:lnTo>
                    <a:pt x="800" y="256"/>
                  </a:lnTo>
                  <a:lnTo>
                    <a:pt x="808" y="264"/>
                  </a:lnTo>
                  <a:lnTo>
                    <a:pt x="808" y="264"/>
                  </a:lnTo>
                  <a:lnTo>
                    <a:pt x="816" y="272"/>
                  </a:lnTo>
                  <a:lnTo>
                    <a:pt x="816" y="272"/>
                  </a:lnTo>
                  <a:lnTo>
                    <a:pt x="832" y="272"/>
                  </a:lnTo>
                  <a:lnTo>
                    <a:pt x="832" y="272"/>
                  </a:lnTo>
                  <a:lnTo>
                    <a:pt x="840" y="264"/>
                  </a:lnTo>
                  <a:lnTo>
                    <a:pt x="840" y="264"/>
                  </a:lnTo>
                  <a:lnTo>
                    <a:pt x="848" y="248"/>
                  </a:lnTo>
                  <a:lnTo>
                    <a:pt x="848" y="248"/>
                  </a:lnTo>
                  <a:lnTo>
                    <a:pt x="864" y="232"/>
                  </a:lnTo>
                  <a:lnTo>
                    <a:pt x="864" y="232"/>
                  </a:lnTo>
                  <a:lnTo>
                    <a:pt x="872" y="216"/>
                  </a:lnTo>
                  <a:lnTo>
                    <a:pt x="872" y="216"/>
                  </a:lnTo>
                  <a:lnTo>
                    <a:pt x="880" y="192"/>
                  </a:lnTo>
                  <a:lnTo>
                    <a:pt x="880" y="192"/>
                  </a:lnTo>
                  <a:lnTo>
                    <a:pt x="896" y="176"/>
                  </a:lnTo>
                  <a:lnTo>
                    <a:pt x="896" y="176"/>
                  </a:lnTo>
                  <a:lnTo>
                    <a:pt x="904" y="160"/>
                  </a:lnTo>
                  <a:lnTo>
                    <a:pt x="904" y="160"/>
                  </a:lnTo>
                  <a:lnTo>
                    <a:pt x="912" y="144"/>
                  </a:lnTo>
                  <a:lnTo>
                    <a:pt x="912" y="144"/>
                  </a:lnTo>
                  <a:lnTo>
                    <a:pt x="920" y="128"/>
                  </a:lnTo>
                  <a:lnTo>
                    <a:pt x="920" y="128"/>
                  </a:lnTo>
                  <a:lnTo>
                    <a:pt x="936" y="120"/>
                  </a:lnTo>
                  <a:lnTo>
                    <a:pt x="936" y="120"/>
                  </a:lnTo>
                  <a:lnTo>
                    <a:pt x="944" y="120"/>
                  </a:lnTo>
                  <a:lnTo>
                    <a:pt x="944" y="120"/>
                  </a:lnTo>
                  <a:lnTo>
                    <a:pt x="952" y="120"/>
                  </a:lnTo>
                  <a:lnTo>
                    <a:pt x="952" y="120"/>
                  </a:lnTo>
                  <a:lnTo>
                    <a:pt x="968" y="120"/>
                  </a:lnTo>
                  <a:lnTo>
                    <a:pt x="968" y="120"/>
                  </a:lnTo>
                  <a:lnTo>
                    <a:pt x="976" y="120"/>
                  </a:lnTo>
                  <a:lnTo>
                    <a:pt x="976" y="120"/>
                  </a:lnTo>
                  <a:lnTo>
                    <a:pt x="984" y="128"/>
                  </a:lnTo>
                  <a:lnTo>
                    <a:pt x="984" y="128"/>
                  </a:lnTo>
                  <a:lnTo>
                    <a:pt x="1000" y="136"/>
                  </a:lnTo>
                  <a:lnTo>
                    <a:pt x="1000" y="136"/>
                  </a:lnTo>
                  <a:lnTo>
                    <a:pt x="1008" y="136"/>
                  </a:lnTo>
                  <a:lnTo>
                    <a:pt x="1008" y="136"/>
                  </a:lnTo>
                  <a:lnTo>
                    <a:pt x="1016" y="136"/>
                  </a:lnTo>
                  <a:lnTo>
                    <a:pt x="1016" y="136"/>
                  </a:lnTo>
                  <a:lnTo>
                    <a:pt x="1032" y="144"/>
                  </a:lnTo>
                  <a:lnTo>
                    <a:pt x="1032" y="144"/>
                  </a:lnTo>
                  <a:lnTo>
                    <a:pt x="1040" y="144"/>
                  </a:lnTo>
                  <a:lnTo>
                    <a:pt x="1040" y="144"/>
                  </a:lnTo>
                  <a:lnTo>
                    <a:pt x="1048" y="144"/>
                  </a:lnTo>
                  <a:lnTo>
                    <a:pt x="1048" y="144"/>
                  </a:lnTo>
                  <a:lnTo>
                    <a:pt x="1056" y="144"/>
                  </a:lnTo>
                  <a:lnTo>
                    <a:pt x="1056" y="144"/>
                  </a:lnTo>
                  <a:lnTo>
                    <a:pt x="1072" y="136"/>
                  </a:lnTo>
                  <a:lnTo>
                    <a:pt x="1072" y="136"/>
                  </a:lnTo>
                  <a:lnTo>
                    <a:pt x="1080" y="136"/>
                  </a:lnTo>
                  <a:lnTo>
                    <a:pt x="1080" y="136"/>
                  </a:lnTo>
                  <a:lnTo>
                    <a:pt x="1088" y="136"/>
                  </a:lnTo>
                  <a:lnTo>
                    <a:pt x="1088" y="136"/>
                  </a:lnTo>
                  <a:lnTo>
                    <a:pt x="1104" y="128"/>
                  </a:lnTo>
                  <a:lnTo>
                    <a:pt x="1104" y="128"/>
                  </a:lnTo>
                  <a:lnTo>
                    <a:pt x="1112" y="120"/>
                  </a:lnTo>
                  <a:lnTo>
                    <a:pt x="1112" y="120"/>
                  </a:lnTo>
                  <a:lnTo>
                    <a:pt x="1120" y="112"/>
                  </a:lnTo>
                  <a:lnTo>
                    <a:pt x="1120" y="112"/>
                  </a:lnTo>
                  <a:lnTo>
                    <a:pt x="1136" y="104"/>
                  </a:lnTo>
                  <a:lnTo>
                    <a:pt x="1136" y="104"/>
                  </a:lnTo>
                  <a:lnTo>
                    <a:pt x="1144" y="96"/>
                  </a:lnTo>
                  <a:lnTo>
                    <a:pt x="1144" y="96"/>
                  </a:lnTo>
                  <a:lnTo>
                    <a:pt x="1152" y="96"/>
                  </a:lnTo>
                  <a:lnTo>
                    <a:pt x="1152" y="96"/>
                  </a:lnTo>
                  <a:lnTo>
                    <a:pt x="1168" y="96"/>
                  </a:lnTo>
                  <a:lnTo>
                    <a:pt x="1168" y="96"/>
                  </a:lnTo>
                  <a:lnTo>
                    <a:pt x="1176" y="96"/>
                  </a:lnTo>
                  <a:lnTo>
                    <a:pt x="1176" y="96"/>
                  </a:lnTo>
                  <a:lnTo>
                    <a:pt x="1184" y="104"/>
                  </a:lnTo>
                  <a:lnTo>
                    <a:pt x="1184" y="104"/>
                  </a:lnTo>
                  <a:lnTo>
                    <a:pt x="1200" y="112"/>
                  </a:lnTo>
                  <a:lnTo>
                    <a:pt x="1200" y="112"/>
                  </a:lnTo>
                  <a:lnTo>
                    <a:pt x="1208" y="120"/>
                  </a:lnTo>
                  <a:lnTo>
                    <a:pt x="1208" y="120"/>
                  </a:lnTo>
                  <a:lnTo>
                    <a:pt x="1216" y="128"/>
                  </a:lnTo>
                  <a:lnTo>
                    <a:pt x="1216" y="128"/>
                  </a:lnTo>
                  <a:lnTo>
                    <a:pt x="1232" y="128"/>
                  </a:lnTo>
                  <a:lnTo>
                    <a:pt x="1232" y="128"/>
                  </a:lnTo>
                  <a:lnTo>
                    <a:pt x="1240" y="128"/>
                  </a:lnTo>
                  <a:lnTo>
                    <a:pt x="1240" y="128"/>
                  </a:lnTo>
                  <a:lnTo>
                    <a:pt x="1248" y="128"/>
                  </a:lnTo>
                  <a:lnTo>
                    <a:pt x="1248" y="128"/>
                  </a:lnTo>
                  <a:lnTo>
                    <a:pt x="1264" y="120"/>
                  </a:lnTo>
                  <a:lnTo>
                    <a:pt x="1264" y="120"/>
                  </a:lnTo>
                  <a:lnTo>
                    <a:pt x="1272" y="120"/>
                  </a:lnTo>
                  <a:lnTo>
                    <a:pt x="1272" y="120"/>
                  </a:lnTo>
                  <a:lnTo>
                    <a:pt x="1280" y="104"/>
                  </a:lnTo>
                  <a:lnTo>
                    <a:pt x="1280" y="104"/>
                  </a:lnTo>
                  <a:lnTo>
                    <a:pt x="1296" y="96"/>
                  </a:lnTo>
                  <a:lnTo>
                    <a:pt x="1296" y="96"/>
                  </a:lnTo>
                  <a:lnTo>
                    <a:pt x="1304" y="80"/>
                  </a:lnTo>
                  <a:lnTo>
                    <a:pt x="1304" y="80"/>
                  </a:lnTo>
                  <a:lnTo>
                    <a:pt x="1312" y="56"/>
                  </a:lnTo>
                  <a:lnTo>
                    <a:pt x="1312" y="56"/>
                  </a:lnTo>
                  <a:lnTo>
                    <a:pt x="1328" y="40"/>
                  </a:lnTo>
                  <a:lnTo>
                    <a:pt x="1328" y="40"/>
                  </a:lnTo>
                  <a:lnTo>
                    <a:pt x="1336" y="24"/>
                  </a:lnTo>
                  <a:lnTo>
                    <a:pt x="1336" y="24"/>
                  </a:lnTo>
                  <a:lnTo>
                    <a:pt x="1344" y="8"/>
                  </a:lnTo>
                  <a:lnTo>
                    <a:pt x="1344" y="8"/>
                  </a:lnTo>
                  <a:lnTo>
                    <a:pt x="1360" y="0"/>
                  </a:lnTo>
                  <a:lnTo>
                    <a:pt x="1360" y="0"/>
                  </a:lnTo>
                  <a:lnTo>
                    <a:pt x="1368" y="8"/>
                  </a:lnTo>
                  <a:lnTo>
                    <a:pt x="1368" y="8"/>
                  </a:lnTo>
                  <a:lnTo>
                    <a:pt x="1376" y="16"/>
                  </a:lnTo>
                  <a:lnTo>
                    <a:pt x="1376" y="16"/>
                  </a:lnTo>
                  <a:lnTo>
                    <a:pt x="1392" y="32"/>
                  </a:lnTo>
                  <a:lnTo>
                    <a:pt x="1392" y="32"/>
                  </a:lnTo>
                  <a:lnTo>
                    <a:pt x="1400" y="48"/>
                  </a:lnTo>
                  <a:lnTo>
                    <a:pt x="1400" y="48"/>
                  </a:lnTo>
                  <a:lnTo>
                    <a:pt x="1408" y="72"/>
                  </a:lnTo>
                  <a:lnTo>
                    <a:pt x="1408" y="72"/>
                  </a:lnTo>
                  <a:lnTo>
                    <a:pt x="1424" y="104"/>
                  </a:lnTo>
                  <a:lnTo>
                    <a:pt x="1424" y="104"/>
                  </a:lnTo>
                  <a:lnTo>
                    <a:pt x="1432" y="136"/>
                  </a:lnTo>
                  <a:lnTo>
                    <a:pt x="1432" y="136"/>
                  </a:lnTo>
                  <a:lnTo>
                    <a:pt x="1440" y="184"/>
                  </a:lnTo>
                  <a:lnTo>
                    <a:pt x="1440" y="184"/>
                  </a:lnTo>
                  <a:lnTo>
                    <a:pt x="1456" y="232"/>
                  </a:lnTo>
                  <a:lnTo>
                    <a:pt x="1456" y="232"/>
                  </a:lnTo>
                  <a:lnTo>
                    <a:pt x="1464" y="288"/>
                  </a:lnTo>
                  <a:lnTo>
                    <a:pt x="1464" y="288"/>
                  </a:lnTo>
                  <a:lnTo>
                    <a:pt x="1472" y="352"/>
                  </a:lnTo>
                  <a:lnTo>
                    <a:pt x="1472" y="352"/>
                  </a:lnTo>
                  <a:lnTo>
                    <a:pt x="1488" y="408"/>
                  </a:lnTo>
                  <a:lnTo>
                    <a:pt x="1488" y="408"/>
                  </a:lnTo>
                  <a:lnTo>
                    <a:pt x="1496" y="464"/>
                  </a:lnTo>
                  <a:lnTo>
                    <a:pt x="1496" y="464"/>
                  </a:lnTo>
                  <a:lnTo>
                    <a:pt x="1504" y="512"/>
                  </a:lnTo>
                  <a:lnTo>
                    <a:pt x="1504" y="512"/>
                  </a:lnTo>
                  <a:lnTo>
                    <a:pt x="1520" y="552"/>
                  </a:lnTo>
                  <a:lnTo>
                    <a:pt x="1520" y="552"/>
                  </a:lnTo>
                  <a:lnTo>
                    <a:pt x="1528" y="584"/>
                  </a:lnTo>
                  <a:lnTo>
                    <a:pt x="1528" y="584"/>
                  </a:lnTo>
                  <a:lnTo>
                    <a:pt x="1536" y="616"/>
                  </a:lnTo>
                  <a:lnTo>
                    <a:pt x="1536" y="616"/>
                  </a:lnTo>
                  <a:lnTo>
                    <a:pt x="1544" y="640"/>
                  </a:lnTo>
                  <a:lnTo>
                    <a:pt x="1544" y="640"/>
                  </a:lnTo>
                  <a:lnTo>
                    <a:pt x="1560" y="656"/>
                  </a:lnTo>
                  <a:lnTo>
                    <a:pt x="1560" y="656"/>
                  </a:lnTo>
                  <a:lnTo>
                    <a:pt x="1568" y="664"/>
                  </a:lnTo>
                  <a:lnTo>
                    <a:pt x="1568" y="664"/>
                  </a:lnTo>
                  <a:lnTo>
                    <a:pt x="1576" y="672"/>
                  </a:lnTo>
                  <a:lnTo>
                    <a:pt x="1576" y="672"/>
                  </a:lnTo>
                  <a:lnTo>
                    <a:pt x="1592" y="688"/>
                  </a:lnTo>
                  <a:lnTo>
                    <a:pt x="1592" y="688"/>
                  </a:lnTo>
                  <a:lnTo>
                    <a:pt x="1600" y="696"/>
                  </a:lnTo>
                  <a:lnTo>
                    <a:pt x="1600" y="696"/>
                  </a:lnTo>
                  <a:lnTo>
                    <a:pt x="1608" y="712"/>
                  </a:lnTo>
                  <a:lnTo>
                    <a:pt x="1608" y="712"/>
                  </a:lnTo>
                  <a:lnTo>
                    <a:pt x="1624" y="728"/>
                  </a:lnTo>
                  <a:lnTo>
                    <a:pt x="1624" y="728"/>
                  </a:lnTo>
                  <a:lnTo>
                    <a:pt x="1632" y="744"/>
                  </a:lnTo>
                  <a:lnTo>
                    <a:pt x="1632" y="744"/>
                  </a:lnTo>
                  <a:lnTo>
                    <a:pt x="1640" y="760"/>
                  </a:lnTo>
                  <a:lnTo>
                    <a:pt x="1640" y="760"/>
                  </a:lnTo>
                  <a:lnTo>
                    <a:pt x="1648" y="776"/>
                  </a:lnTo>
                  <a:lnTo>
                    <a:pt x="1648" y="776"/>
                  </a:lnTo>
                  <a:lnTo>
                    <a:pt x="1664" y="792"/>
                  </a:lnTo>
                  <a:lnTo>
                    <a:pt x="1664" y="792"/>
                  </a:lnTo>
                  <a:lnTo>
                    <a:pt x="1672" y="800"/>
                  </a:lnTo>
                  <a:lnTo>
                    <a:pt x="1672" y="800"/>
                  </a:lnTo>
                  <a:lnTo>
                    <a:pt x="1680" y="808"/>
                  </a:lnTo>
                  <a:lnTo>
                    <a:pt x="1680" y="808"/>
                  </a:lnTo>
                  <a:lnTo>
                    <a:pt x="1696" y="808"/>
                  </a:lnTo>
                  <a:lnTo>
                    <a:pt x="1696" y="808"/>
                  </a:lnTo>
                  <a:lnTo>
                    <a:pt x="1704" y="808"/>
                  </a:lnTo>
                  <a:lnTo>
                    <a:pt x="1704" y="808"/>
                  </a:lnTo>
                  <a:lnTo>
                    <a:pt x="1712" y="816"/>
                  </a:lnTo>
                  <a:lnTo>
                    <a:pt x="1712" y="816"/>
                  </a:lnTo>
                  <a:lnTo>
                    <a:pt x="1728" y="816"/>
                  </a:lnTo>
                  <a:lnTo>
                    <a:pt x="1728" y="816"/>
                  </a:lnTo>
                  <a:lnTo>
                    <a:pt x="1736" y="824"/>
                  </a:lnTo>
                  <a:lnTo>
                    <a:pt x="1736" y="824"/>
                  </a:lnTo>
                  <a:lnTo>
                    <a:pt x="1744" y="832"/>
                  </a:lnTo>
                  <a:lnTo>
                    <a:pt x="1744" y="832"/>
                  </a:lnTo>
                  <a:lnTo>
                    <a:pt x="1760" y="840"/>
                  </a:lnTo>
                  <a:lnTo>
                    <a:pt x="1760" y="840"/>
                  </a:lnTo>
                  <a:lnTo>
                    <a:pt x="1768" y="856"/>
                  </a:lnTo>
                  <a:lnTo>
                    <a:pt x="1768" y="856"/>
                  </a:lnTo>
                  <a:lnTo>
                    <a:pt x="1776" y="864"/>
                  </a:lnTo>
                  <a:lnTo>
                    <a:pt x="1776" y="864"/>
                  </a:lnTo>
                  <a:lnTo>
                    <a:pt x="1792" y="872"/>
                  </a:lnTo>
                  <a:lnTo>
                    <a:pt x="1792" y="872"/>
                  </a:lnTo>
                  <a:lnTo>
                    <a:pt x="1800" y="880"/>
                  </a:lnTo>
                  <a:lnTo>
                    <a:pt x="1800" y="880"/>
                  </a:lnTo>
                  <a:lnTo>
                    <a:pt x="1808" y="880"/>
                  </a:lnTo>
                  <a:lnTo>
                    <a:pt x="1808" y="880"/>
                  </a:lnTo>
                  <a:lnTo>
                    <a:pt x="1824" y="872"/>
                  </a:lnTo>
                  <a:lnTo>
                    <a:pt x="1824" y="872"/>
                  </a:lnTo>
                  <a:lnTo>
                    <a:pt x="1832" y="872"/>
                  </a:lnTo>
                  <a:lnTo>
                    <a:pt x="1832" y="872"/>
                  </a:lnTo>
                  <a:lnTo>
                    <a:pt x="1840" y="864"/>
                  </a:lnTo>
                  <a:lnTo>
                    <a:pt x="1840" y="864"/>
                  </a:lnTo>
                  <a:lnTo>
                    <a:pt x="1856" y="856"/>
                  </a:lnTo>
                  <a:lnTo>
                    <a:pt x="1856" y="856"/>
                  </a:lnTo>
                  <a:lnTo>
                    <a:pt x="1864" y="840"/>
                  </a:lnTo>
                  <a:lnTo>
                    <a:pt x="1864" y="840"/>
                  </a:lnTo>
                  <a:lnTo>
                    <a:pt x="1872" y="832"/>
                  </a:lnTo>
                  <a:lnTo>
                    <a:pt x="1872" y="832"/>
                  </a:lnTo>
                  <a:lnTo>
                    <a:pt x="1888" y="824"/>
                  </a:lnTo>
                  <a:lnTo>
                    <a:pt x="1888" y="824"/>
                  </a:lnTo>
                  <a:lnTo>
                    <a:pt x="1896" y="824"/>
                  </a:lnTo>
                  <a:lnTo>
                    <a:pt x="1896" y="824"/>
                  </a:lnTo>
                  <a:lnTo>
                    <a:pt x="1904" y="824"/>
                  </a:lnTo>
                  <a:lnTo>
                    <a:pt x="1904" y="824"/>
                  </a:lnTo>
                  <a:lnTo>
                    <a:pt x="1920" y="824"/>
                  </a:lnTo>
                  <a:lnTo>
                    <a:pt x="1920" y="824"/>
                  </a:lnTo>
                  <a:lnTo>
                    <a:pt x="1928" y="824"/>
                  </a:lnTo>
                  <a:lnTo>
                    <a:pt x="1928" y="824"/>
                  </a:lnTo>
                  <a:lnTo>
                    <a:pt x="1936" y="816"/>
                  </a:lnTo>
                  <a:lnTo>
                    <a:pt x="1936" y="816"/>
                  </a:lnTo>
                  <a:lnTo>
                    <a:pt x="1952" y="808"/>
                  </a:lnTo>
                  <a:lnTo>
                    <a:pt x="1952" y="808"/>
                  </a:lnTo>
                  <a:lnTo>
                    <a:pt x="1960" y="792"/>
                  </a:lnTo>
                  <a:lnTo>
                    <a:pt x="1960" y="792"/>
                  </a:lnTo>
                  <a:lnTo>
                    <a:pt x="1968" y="776"/>
                  </a:lnTo>
                  <a:lnTo>
                    <a:pt x="1968" y="776"/>
                  </a:lnTo>
                  <a:lnTo>
                    <a:pt x="1984" y="744"/>
                  </a:lnTo>
                  <a:lnTo>
                    <a:pt x="1984" y="744"/>
                  </a:lnTo>
                  <a:lnTo>
                    <a:pt x="1992" y="712"/>
                  </a:lnTo>
                  <a:lnTo>
                    <a:pt x="1992" y="712"/>
                  </a:lnTo>
                  <a:lnTo>
                    <a:pt x="2000" y="672"/>
                  </a:lnTo>
                  <a:lnTo>
                    <a:pt x="2000" y="672"/>
                  </a:lnTo>
                  <a:lnTo>
                    <a:pt x="2016" y="632"/>
                  </a:lnTo>
                  <a:lnTo>
                    <a:pt x="2016" y="632"/>
                  </a:lnTo>
                  <a:lnTo>
                    <a:pt x="2024" y="592"/>
                  </a:lnTo>
                  <a:lnTo>
                    <a:pt x="2024" y="592"/>
                  </a:lnTo>
                  <a:lnTo>
                    <a:pt x="2032" y="552"/>
                  </a:lnTo>
                  <a:lnTo>
                    <a:pt x="2032" y="552"/>
                  </a:lnTo>
                  <a:lnTo>
                    <a:pt x="2048" y="520"/>
                  </a:lnTo>
                  <a:lnTo>
                    <a:pt x="2048" y="520"/>
                  </a:lnTo>
                  <a:lnTo>
                    <a:pt x="2056" y="488"/>
                  </a:lnTo>
                  <a:lnTo>
                    <a:pt x="2056" y="488"/>
                  </a:lnTo>
                  <a:lnTo>
                    <a:pt x="2064" y="472"/>
                  </a:lnTo>
                  <a:lnTo>
                    <a:pt x="2064" y="472"/>
                  </a:lnTo>
                </a:path>
              </a:pathLst>
            </a:custGeom>
            <a:noFill/>
            <a:ln w="25400">
              <a:solidFill>
                <a:srgbClr val="4CFFFF"/>
              </a:solidFill>
              <a:prstDash val="solid"/>
              <a:round/>
              <a:headEnd/>
              <a:tailEnd/>
            </a:ln>
          </p:spPr>
          <p:txBody>
            <a:bodyPr/>
            <a:lstStyle/>
            <a:p>
              <a:endParaRPr lang="en-US" dirty="0"/>
            </a:p>
          </p:txBody>
        </p:sp>
        <p:sp>
          <p:nvSpPr>
            <p:cNvPr id="118795" name="Freeform 1035"/>
            <p:cNvSpPr>
              <a:spLocks/>
            </p:cNvSpPr>
            <p:nvPr/>
          </p:nvSpPr>
          <p:spPr bwMode="auto">
            <a:xfrm>
              <a:off x="1301" y="920"/>
              <a:ext cx="2064" cy="880"/>
            </a:xfrm>
            <a:custGeom>
              <a:avLst/>
              <a:gdLst/>
              <a:ahLst/>
              <a:cxnLst>
                <a:cxn ang="0">
                  <a:pos x="32" y="104"/>
                </a:cxn>
                <a:cxn ang="0">
                  <a:pos x="80" y="216"/>
                </a:cxn>
                <a:cxn ang="0">
                  <a:pos x="120" y="464"/>
                </a:cxn>
                <a:cxn ang="0">
                  <a:pos x="160" y="344"/>
                </a:cxn>
                <a:cxn ang="0">
                  <a:pos x="208" y="256"/>
                </a:cxn>
                <a:cxn ang="0">
                  <a:pos x="248" y="216"/>
                </a:cxn>
                <a:cxn ang="0">
                  <a:pos x="288" y="184"/>
                </a:cxn>
                <a:cxn ang="0">
                  <a:pos x="328" y="176"/>
                </a:cxn>
                <a:cxn ang="0">
                  <a:pos x="376" y="176"/>
                </a:cxn>
                <a:cxn ang="0">
                  <a:pos x="416" y="168"/>
                </a:cxn>
                <a:cxn ang="0">
                  <a:pos x="456" y="136"/>
                </a:cxn>
                <a:cxn ang="0">
                  <a:pos x="496" y="136"/>
                </a:cxn>
                <a:cxn ang="0">
                  <a:pos x="544" y="152"/>
                </a:cxn>
                <a:cxn ang="0">
                  <a:pos x="584" y="160"/>
                </a:cxn>
                <a:cxn ang="0">
                  <a:pos x="624" y="184"/>
                </a:cxn>
                <a:cxn ang="0">
                  <a:pos x="672" y="176"/>
                </a:cxn>
                <a:cxn ang="0">
                  <a:pos x="712" y="168"/>
                </a:cxn>
                <a:cxn ang="0">
                  <a:pos x="752" y="200"/>
                </a:cxn>
                <a:cxn ang="0">
                  <a:pos x="800" y="256"/>
                </a:cxn>
                <a:cxn ang="0">
                  <a:pos x="840" y="264"/>
                </a:cxn>
                <a:cxn ang="0">
                  <a:pos x="880" y="192"/>
                </a:cxn>
                <a:cxn ang="0">
                  <a:pos x="920" y="128"/>
                </a:cxn>
                <a:cxn ang="0">
                  <a:pos x="968" y="120"/>
                </a:cxn>
                <a:cxn ang="0">
                  <a:pos x="1008" y="136"/>
                </a:cxn>
                <a:cxn ang="0">
                  <a:pos x="1048" y="144"/>
                </a:cxn>
                <a:cxn ang="0">
                  <a:pos x="1088" y="136"/>
                </a:cxn>
                <a:cxn ang="0">
                  <a:pos x="1136" y="104"/>
                </a:cxn>
                <a:cxn ang="0">
                  <a:pos x="1176" y="96"/>
                </a:cxn>
                <a:cxn ang="0">
                  <a:pos x="1216" y="128"/>
                </a:cxn>
                <a:cxn ang="0">
                  <a:pos x="1264" y="120"/>
                </a:cxn>
                <a:cxn ang="0">
                  <a:pos x="1304" y="80"/>
                </a:cxn>
                <a:cxn ang="0">
                  <a:pos x="1344" y="8"/>
                </a:cxn>
                <a:cxn ang="0">
                  <a:pos x="1392" y="32"/>
                </a:cxn>
                <a:cxn ang="0">
                  <a:pos x="1432" y="136"/>
                </a:cxn>
                <a:cxn ang="0">
                  <a:pos x="1472" y="352"/>
                </a:cxn>
                <a:cxn ang="0">
                  <a:pos x="1520" y="552"/>
                </a:cxn>
                <a:cxn ang="0">
                  <a:pos x="1560" y="656"/>
                </a:cxn>
                <a:cxn ang="0">
                  <a:pos x="1600" y="696"/>
                </a:cxn>
                <a:cxn ang="0">
                  <a:pos x="1640" y="760"/>
                </a:cxn>
                <a:cxn ang="0">
                  <a:pos x="1680" y="808"/>
                </a:cxn>
                <a:cxn ang="0">
                  <a:pos x="1728" y="816"/>
                </a:cxn>
                <a:cxn ang="0">
                  <a:pos x="1768" y="856"/>
                </a:cxn>
                <a:cxn ang="0">
                  <a:pos x="1808" y="880"/>
                </a:cxn>
                <a:cxn ang="0">
                  <a:pos x="1856" y="856"/>
                </a:cxn>
                <a:cxn ang="0">
                  <a:pos x="1896" y="824"/>
                </a:cxn>
                <a:cxn ang="0">
                  <a:pos x="1936" y="816"/>
                </a:cxn>
                <a:cxn ang="0">
                  <a:pos x="1984" y="744"/>
                </a:cxn>
                <a:cxn ang="0">
                  <a:pos x="2024" y="592"/>
                </a:cxn>
                <a:cxn ang="0">
                  <a:pos x="2064" y="472"/>
                </a:cxn>
              </a:cxnLst>
              <a:rect l="0" t="0" r="r" b="b"/>
              <a:pathLst>
                <a:path w="2064" h="880">
                  <a:moveTo>
                    <a:pt x="0" y="128"/>
                  </a:moveTo>
                  <a:lnTo>
                    <a:pt x="16" y="128"/>
                  </a:lnTo>
                  <a:lnTo>
                    <a:pt x="24" y="120"/>
                  </a:lnTo>
                  <a:lnTo>
                    <a:pt x="32" y="104"/>
                  </a:lnTo>
                  <a:lnTo>
                    <a:pt x="48" y="88"/>
                  </a:lnTo>
                  <a:lnTo>
                    <a:pt x="56" y="96"/>
                  </a:lnTo>
                  <a:lnTo>
                    <a:pt x="64" y="136"/>
                  </a:lnTo>
                  <a:lnTo>
                    <a:pt x="80" y="216"/>
                  </a:lnTo>
                  <a:lnTo>
                    <a:pt x="88" y="312"/>
                  </a:lnTo>
                  <a:lnTo>
                    <a:pt x="96" y="392"/>
                  </a:lnTo>
                  <a:lnTo>
                    <a:pt x="112" y="448"/>
                  </a:lnTo>
                  <a:lnTo>
                    <a:pt x="120" y="464"/>
                  </a:lnTo>
                  <a:lnTo>
                    <a:pt x="128" y="448"/>
                  </a:lnTo>
                  <a:lnTo>
                    <a:pt x="144" y="416"/>
                  </a:lnTo>
                  <a:lnTo>
                    <a:pt x="152" y="384"/>
                  </a:lnTo>
                  <a:lnTo>
                    <a:pt x="160" y="344"/>
                  </a:lnTo>
                  <a:lnTo>
                    <a:pt x="176" y="320"/>
                  </a:lnTo>
                  <a:lnTo>
                    <a:pt x="184" y="296"/>
                  </a:lnTo>
                  <a:lnTo>
                    <a:pt x="192" y="272"/>
                  </a:lnTo>
                  <a:lnTo>
                    <a:pt x="208" y="256"/>
                  </a:lnTo>
                  <a:lnTo>
                    <a:pt x="216" y="248"/>
                  </a:lnTo>
                  <a:lnTo>
                    <a:pt x="224" y="240"/>
                  </a:lnTo>
                  <a:lnTo>
                    <a:pt x="240" y="232"/>
                  </a:lnTo>
                  <a:lnTo>
                    <a:pt x="248" y="216"/>
                  </a:lnTo>
                  <a:lnTo>
                    <a:pt x="256" y="208"/>
                  </a:lnTo>
                  <a:lnTo>
                    <a:pt x="272" y="200"/>
                  </a:lnTo>
                  <a:lnTo>
                    <a:pt x="280" y="192"/>
                  </a:lnTo>
                  <a:lnTo>
                    <a:pt x="288" y="184"/>
                  </a:lnTo>
                  <a:lnTo>
                    <a:pt x="304" y="184"/>
                  </a:lnTo>
                  <a:lnTo>
                    <a:pt x="312" y="176"/>
                  </a:lnTo>
                  <a:lnTo>
                    <a:pt x="320" y="176"/>
                  </a:lnTo>
                  <a:lnTo>
                    <a:pt x="328" y="176"/>
                  </a:lnTo>
                  <a:lnTo>
                    <a:pt x="344" y="168"/>
                  </a:lnTo>
                  <a:lnTo>
                    <a:pt x="352" y="168"/>
                  </a:lnTo>
                  <a:lnTo>
                    <a:pt x="360" y="168"/>
                  </a:lnTo>
                  <a:lnTo>
                    <a:pt x="376" y="176"/>
                  </a:lnTo>
                  <a:lnTo>
                    <a:pt x="384" y="176"/>
                  </a:lnTo>
                  <a:lnTo>
                    <a:pt x="392" y="176"/>
                  </a:lnTo>
                  <a:lnTo>
                    <a:pt x="408" y="176"/>
                  </a:lnTo>
                  <a:lnTo>
                    <a:pt x="416" y="168"/>
                  </a:lnTo>
                  <a:lnTo>
                    <a:pt x="424" y="160"/>
                  </a:lnTo>
                  <a:lnTo>
                    <a:pt x="432" y="152"/>
                  </a:lnTo>
                  <a:lnTo>
                    <a:pt x="448" y="144"/>
                  </a:lnTo>
                  <a:lnTo>
                    <a:pt x="456" y="136"/>
                  </a:lnTo>
                  <a:lnTo>
                    <a:pt x="464" y="136"/>
                  </a:lnTo>
                  <a:lnTo>
                    <a:pt x="480" y="136"/>
                  </a:lnTo>
                  <a:lnTo>
                    <a:pt x="488" y="136"/>
                  </a:lnTo>
                  <a:lnTo>
                    <a:pt x="496" y="136"/>
                  </a:lnTo>
                  <a:lnTo>
                    <a:pt x="512" y="144"/>
                  </a:lnTo>
                  <a:lnTo>
                    <a:pt x="520" y="144"/>
                  </a:lnTo>
                  <a:lnTo>
                    <a:pt x="528" y="144"/>
                  </a:lnTo>
                  <a:lnTo>
                    <a:pt x="544" y="152"/>
                  </a:lnTo>
                  <a:lnTo>
                    <a:pt x="552" y="152"/>
                  </a:lnTo>
                  <a:lnTo>
                    <a:pt x="560" y="152"/>
                  </a:lnTo>
                  <a:lnTo>
                    <a:pt x="576" y="152"/>
                  </a:lnTo>
                  <a:lnTo>
                    <a:pt x="584" y="160"/>
                  </a:lnTo>
                  <a:lnTo>
                    <a:pt x="592" y="168"/>
                  </a:lnTo>
                  <a:lnTo>
                    <a:pt x="608" y="168"/>
                  </a:lnTo>
                  <a:lnTo>
                    <a:pt x="616" y="176"/>
                  </a:lnTo>
                  <a:lnTo>
                    <a:pt x="624" y="184"/>
                  </a:lnTo>
                  <a:lnTo>
                    <a:pt x="640" y="184"/>
                  </a:lnTo>
                  <a:lnTo>
                    <a:pt x="648" y="184"/>
                  </a:lnTo>
                  <a:lnTo>
                    <a:pt x="656" y="184"/>
                  </a:lnTo>
                  <a:lnTo>
                    <a:pt x="672" y="176"/>
                  </a:lnTo>
                  <a:lnTo>
                    <a:pt x="680" y="176"/>
                  </a:lnTo>
                  <a:lnTo>
                    <a:pt x="688" y="168"/>
                  </a:lnTo>
                  <a:lnTo>
                    <a:pt x="704" y="168"/>
                  </a:lnTo>
                  <a:lnTo>
                    <a:pt x="712" y="168"/>
                  </a:lnTo>
                  <a:lnTo>
                    <a:pt x="720" y="168"/>
                  </a:lnTo>
                  <a:lnTo>
                    <a:pt x="736" y="168"/>
                  </a:lnTo>
                  <a:lnTo>
                    <a:pt x="744" y="184"/>
                  </a:lnTo>
                  <a:lnTo>
                    <a:pt x="752" y="200"/>
                  </a:lnTo>
                  <a:lnTo>
                    <a:pt x="768" y="216"/>
                  </a:lnTo>
                  <a:lnTo>
                    <a:pt x="776" y="232"/>
                  </a:lnTo>
                  <a:lnTo>
                    <a:pt x="784" y="248"/>
                  </a:lnTo>
                  <a:lnTo>
                    <a:pt x="800" y="256"/>
                  </a:lnTo>
                  <a:lnTo>
                    <a:pt x="808" y="264"/>
                  </a:lnTo>
                  <a:lnTo>
                    <a:pt x="816" y="272"/>
                  </a:lnTo>
                  <a:lnTo>
                    <a:pt x="832" y="272"/>
                  </a:lnTo>
                  <a:lnTo>
                    <a:pt x="840" y="264"/>
                  </a:lnTo>
                  <a:lnTo>
                    <a:pt x="848" y="248"/>
                  </a:lnTo>
                  <a:lnTo>
                    <a:pt x="864" y="232"/>
                  </a:lnTo>
                  <a:lnTo>
                    <a:pt x="872" y="216"/>
                  </a:lnTo>
                  <a:lnTo>
                    <a:pt x="880" y="192"/>
                  </a:lnTo>
                  <a:lnTo>
                    <a:pt x="896" y="176"/>
                  </a:lnTo>
                  <a:lnTo>
                    <a:pt x="904" y="160"/>
                  </a:lnTo>
                  <a:lnTo>
                    <a:pt x="912" y="144"/>
                  </a:lnTo>
                  <a:lnTo>
                    <a:pt x="920" y="128"/>
                  </a:lnTo>
                  <a:lnTo>
                    <a:pt x="936" y="120"/>
                  </a:lnTo>
                  <a:lnTo>
                    <a:pt x="944" y="120"/>
                  </a:lnTo>
                  <a:lnTo>
                    <a:pt x="952" y="120"/>
                  </a:lnTo>
                  <a:lnTo>
                    <a:pt x="968" y="120"/>
                  </a:lnTo>
                  <a:lnTo>
                    <a:pt x="976" y="120"/>
                  </a:lnTo>
                  <a:lnTo>
                    <a:pt x="984" y="128"/>
                  </a:lnTo>
                  <a:lnTo>
                    <a:pt x="1000" y="136"/>
                  </a:lnTo>
                  <a:lnTo>
                    <a:pt x="1008" y="136"/>
                  </a:lnTo>
                  <a:lnTo>
                    <a:pt x="1016" y="136"/>
                  </a:lnTo>
                  <a:lnTo>
                    <a:pt x="1032" y="144"/>
                  </a:lnTo>
                  <a:lnTo>
                    <a:pt x="1040" y="144"/>
                  </a:lnTo>
                  <a:lnTo>
                    <a:pt x="1048" y="144"/>
                  </a:lnTo>
                  <a:lnTo>
                    <a:pt x="1056" y="144"/>
                  </a:lnTo>
                  <a:lnTo>
                    <a:pt x="1072" y="136"/>
                  </a:lnTo>
                  <a:lnTo>
                    <a:pt x="1080" y="136"/>
                  </a:lnTo>
                  <a:lnTo>
                    <a:pt x="1088" y="136"/>
                  </a:lnTo>
                  <a:lnTo>
                    <a:pt x="1104" y="128"/>
                  </a:lnTo>
                  <a:lnTo>
                    <a:pt x="1112" y="120"/>
                  </a:lnTo>
                  <a:lnTo>
                    <a:pt x="1120" y="112"/>
                  </a:lnTo>
                  <a:lnTo>
                    <a:pt x="1136" y="104"/>
                  </a:lnTo>
                  <a:lnTo>
                    <a:pt x="1144" y="96"/>
                  </a:lnTo>
                  <a:lnTo>
                    <a:pt x="1152" y="96"/>
                  </a:lnTo>
                  <a:lnTo>
                    <a:pt x="1168" y="96"/>
                  </a:lnTo>
                  <a:lnTo>
                    <a:pt x="1176" y="96"/>
                  </a:lnTo>
                  <a:lnTo>
                    <a:pt x="1184" y="104"/>
                  </a:lnTo>
                  <a:lnTo>
                    <a:pt x="1200" y="112"/>
                  </a:lnTo>
                  <a:lnTo>
                    <a:pt x="1208" y="120"/>
                  </a:lnTo>
                  <a:lnTo>
                    <a:pt x="1216" y="128"/>
                  </a:lnTo>
                  <a:lnTo>
                    <a:pt x="1232" y="128"/>
                  </a:lnTo>
                  <a:lnTo>
                    <a:pt x="1240" y="128"/>
                  </a:lnTo>
                  <a:lnTo>
                    <a:pt x="1248" y="128"/>
                  </a:lnTo>
                  <a:lnTo>
                    <a:pt x="1264" y="120"/>
                  </a:lnTo>
                  <a:lnTo>
                    <a:pt x="1272" y="120"/>
                  </a:lnTo>
                  <a:lnTo>
                    <a:pt x="1280" y="104"/>
                  </a:lnTo>
                  <a:lnTo>
                    <a:pt x="1296" y="96"/>
                  </a:lnTo>
                  <a:lnTo>
                    <a:pt x="1304" y="80"/>
                  </a:lnTo>
                  <a:lnTo>
                    <a:pt x="1312" y="56"/>
                  </a:lnTo>
                  <a:lnTo>
                    <a:pt x="1328" y="40"/>
                  </a:lnTo>
                  <a:lnTo>
                    <a:pt x="1336" y="24"/>
                  </a:lnTo>
                  <a:lnTo>
                    <a:pt x="1344" y="8"/>
                  </a:lnTo>
                  <a:lnTo>
                    <a:pt x="1360" y="0"/>
                  </a:lnTo>
                  <a:lnTo>
                    <a:pt x="1368" y="8"/>
                  </a:lnTo>
                  <a:lnTo>
                    <a:pt x="1376" y="16"/>
                  </a:lnTo>
                  <a:lnTo>
                    <a:pt x="1392" y="32"/>
                  </a:lnTo>
                  <a:lnTo>
                    <a:pt x="1400" y="48"/>
                  </a:lnTo>
                  <a:lnTo>
                    <a:pt x="1408" y="72"/>
                  </a:lnTo>
                  <a:lnTo>
                    <a:pt x="1424" y="104"/>
                  </a:lnTo>
                  <a:lnTo>
                    <a:pt x="1432" y="136"/>
                  </a:lnTo>
                  <a:lnTo>
                    <a:pt x="1440" y="184"/>
                  </a:lnTo>
                  <a:lnTo>
                    <a:pt x="1456" y="232"/>
                  </a:lnTo>
                  <a:lnTo>
                    <a:pt x="1464" y="288"/>
                  </a:lnTo>
                  <a:lnTo>
                    <a:pt x="1472" y="352"/>
                  </a:lnTo>
                  <a:lnTo>
                    <a:pt x="1488" y="408"/>
                  </a:lnTo>
                  <a:lnTo>
                    <a:pt x="1496" y="464"/>
                  </a:lnTo>
                  <a:lnTo>
                    <a:pt x="1504" y="512"/>
                  </a:lnTo>
                  <a:lnTo>
                    <a:pt x="1520" y="552"/>
                  </a:lnTo>
                  <a:lnTo>
                    <a:pt x="1528" y="584"/>
                  </a:lnTo>
                  <a:lnTo>
                    <a:pt x="1536" y="616"/>
                  </a:lnTo>
                  <a:lnTo>
                    <a:pt x="1544" y="640"/>
                  </a:lnTo>
                  <a:lnTo>
                    <a:pt x="1560" y="656"/>
                  </a:lnTo>
                  <a:lnTo>
                    <a:pt x="1568" y="664"/>
                  </a:lnTo>
                  <a:lnTo>
                    <a:pt x="1576" y="672"/>
                  </a:lnTo>
                  <a:lnTo>
                    <a:pt x="1592" y="688"/>
                  </a:lnTo>
                  <a:lnTo>
                    <a:pt x="1600" y="696"/>
                  </a:lnTo>
                  <a:lnTo>
                    <a:pt x="1608" y="712"/>
                  </a:lnTo>
                  <a:lnTo>
                    <a:pt x="1624" y="728"/>
                  </a:lnTo>
                  <a:lnTo>
                    <a:pt x="1632" y="744"/>
                  </a:lnTo>
                  <a:lnTo>
                    <a:pt x="1640" y="760"/>
                  </a:lnTo>
                  <a:lnTo>
                    <a:pt x="1648" y="776"/>
                  </a:lnTo>
                  <a:lnTo>
                    <a:pt x="1664" y="792"/>
                  </a:lnTo>
                  <a:lnTo>
                    <a:pt x="1672" y="800"/>
                  </a:lnTo>
                  <a:lnTo>
                    <a:pt x="1680" y="808"/>
                  </a:lnTo>
                  <a:lnTo>
                    <a:pt x="1696" y="808"/>
                  </a:lnTo>
                  <a:lnTo>
                    <a:pt x="1704" y="808"/>
                  </a:lnTo>
                  <a:lnTo>
                    <a:pt x="1712" y="816"/>
                  </a:lnTo>
                  <a:lnTo>
                    <a:pt x="1728" y="816"/>
                  </a:lnTo>
                  <a:lnTo>
                    <a:pt x="1736" y="824"/>
                  </a:lnTo>
                  <a:lnTo>
                    <a:pt x="1744" y="832"/>
                  </a:lnTo>
                  <a:lnTo>
                    <a:pt x="1760" y="840"/>
                  </a:lnTo>
                  <a:lnTo>
                    <a:pt x="1768" y="856"/>
                  </a:lnTo>
                  <a:lnTo>
                    <a:pt x="1776" y="864"/>
                  </a:lnTo>
                  <a:lnTo>
                    <a:pt x="1792" y="872"/>
                  </a:lnTo>
                  <a:lnTo>
                    <a:pt x="1800" y="880"/>
                  </a:lnTo>
                  <a:lnTo>
                    <a:pt x="1808" y="880"/>
                  </a:lnTo>
                  <a:lnTo>
                    <a:pt x="1824" y="872"/>
                  </a:lnTo>
                  <a:lnTo>
                    <a:pt x="1832" y="872"/>
                  </a:lnTo>
                  <a:lnTo>
                    <a:pt x="1840" y="864"/>
                  </a:lnTo>
                  <a:lnTo>
                    <a:pt x="1856" y="856"/>
                  </a:lnTo>
                  <a:lnTo>
                    <a:pt x="1864" y="840"/>
                  </a:lnTo>
                  <a:lnTo>
                    <a:pt x="1872" y="832"/>
                  </a:lnTo>
                  <a:lnTo>
                    <a:pt x="1888" y="824"/>
                  </a:lnTo>
                  <a:lnTo>
                    <a:pt x="1896" y="824"/>
                  </a:lnTo>
                  <a:lnTo>
                    <a:pt x="1904" y="824"/>
                  </a:lnTo>
                  <a:lnTo>
                    <a:pt x="1920" y="824"/>
                  </a:lnTo>
                  <a:lnTo>
                    <a:pt x="1928" y="824"/>
                  </a:lnTo>
                  <a:lnTo>
                    <a:pt x="1936" y="816"/>
                  </a:lnTo>
                  <a:lnTo>
                    <a:pt x="1952" y="808"/>
                  </a:lnTo>
                  <a:lnTo>
                    <a:pt x="1960" y="792"/>
                  </a:lnTo>
                  <a:lnTo>
                    <a:pt x="1968" y="776"/>
                  </a:lnTo>
                  <a:lnTo>
                    <a:pt x="1984" y="744"/>
                  </a:lnTo>
                  <a:lnTo>
                    <a:pt x="1992" y="712"/>
                  </a:lnTo>
                  <a:lnTo>
                    <a:pt x="2000" y="672"/>
                  </a:lnTo>
                  <a:lnTo>
                    <a:pt x="2016" y="632"/>
                  </a:lnTo>
                  <a:lnTo>
                    <a:pt x="2024" y="592"/>
                  </a:lnTo>
                  <a:lnTo>
                    <a:pt x="2032" y="552"/>
                  </a:lnTo>
                  <a:lnTo>
                    <a:pt x="2048" y="520"/>
                  </a:lnTo>
                  <a:lnTo>
                    <a:pt x="2056" y="488"/>
                  </a:lnTo>
                  <a:lnTo>
                    <a:pt x="2064" y="472"/>
                  </a:lnTo>
                </a:path>
              </a:pathLst>
            </a:custGeom>
            <a:noFill/>
            <a:ln w="25400">
              <a:solidFill>
                <a:srgbClr val="4CFFFF"/>
              </a:solidFill>
              <a:prstDash val="solid"/>
              <a:round/>
              <a:headEnd/>
              <a:tailEnd/>
            </a:ln>
          </p:spPr>
          <p:txBody>
            <a:bodyPr/>
            <a:lstStyle/>
            <a:p>
              <a:endParaRPr lang="en-US" dirty="0"/>
            </a:p>
          </p:txBody>
        </p:sp>
        <p:sp>
          <p:nvSpPr>
            <p:cNvPr id="118796" name="Freeform 1036"/>
            <p:cNvSpPr>
              <a:spLocks/>
            </p:cNvSpPr>
            <p:nvPr/>
          </p:nvSpPr>
          <p:spPr bwMode="auto">
            <a:xfrm>
              <a:off x="3373" y="1232"/>
              <a:ext cx="1104" cy="400"/>
            </a:xfrm>
            <a:custGeom>
              <a:avLst/>
              <a:gdLst/>
              <a:ahLst/>
              <a:cxnLst>
                <a:cxn ang="0">
                  <a:pos x="16" y="144"/>
                </a:cxn>
                <a:cxn ang="0">
                  <a:pos x="32" y="120"/>
                </a:cxn>
                <a:cxn ang="0">
                  <a:pos x="56" y="104"/>
                </a:cxn>
                <a:cxn ang="0">
                  <a:pos x="72" y="104"/>
                </a:cxn>
                <a:cxn ang="0">
                  <a:pos x="96" y="104"/>
                </a:cxn>
                <a:cxn ang="0">
                  <a:pos x="120" y="96"/>
                </a:cxn>
                <a:cxn ang="0">
                  <a:pos x="136" y="72"/>
                </a:cxn>
                <a:cxn ang="0">
                  <a:pos x="160" y="64"/>
                </a:cxn>
                <a:cxn ang="0">
                  <a:pos x="184" y="56"/>
                </a:cxn>
                <a:cxn ang="0">
                  <a:pos x="200" y="56"/>
                </a:cxn>
                <a:cxn ang="0">
                  <a:pos x="224" y="40"/>
                </a:cxn>
                <a:cxn ang="0">
                  <a:pos x="240" y="24"/>
                </a:cxn>
                <a:cxn ang="0">
                  <a:pos x="264" y="8"/>
                </a:cxn>
                <a:cxn ang="0">
                  <a:pos x="288" y="0"/>
                </a:cxn>
                <a:cxn ang="0">
                  <a:pos x="304" y="0"/>
                </a:cxn>
                <a:cxn ang="0">
                  <a:pos x="328" y="8"/>
                </a:cxn>
                <a:cxn ang="0">
                  <a:pos x="352" y="24"/>
                </a:cxn>
                <a:cxn ang="0">
                  <a:pos x="368" y="32"/>
                </a:cxn>
                <a:cxn ang="0">
                  <a:pos x="392" y="32"/>
                </a:cxn>
                <a:cxn ang="0">
                  <a:pos x="416" y="48"/>
                </a:cxn>
                <a:cxn ang="0">
                  <a:pos x="432" y="72"/>
                </a:cxn>
                <a:cxn ang="0">
                  <a:pos x="456" y="88"/>
                </a:cxn>
                <a:cxn ang="0">
                  <a:pos x="480" y="112"/>
                </a:cxn>
                <a:cxn ang="0">
                  <a:pos x="496" y="136"/>
                </a:cxn>
                <a:cxn ang="0">
                  <a:pos x="520" y="168"/>
                </a:cxn>
                <a:cxn ang="0">
                  <a:pos x="544" y="184"/>
                </a:cxn>
                <a:cxn ang="0">
                  <a:pos x="560" y="184"/>
                </a:cxn>
                <a:cxn ang="0">
                  <a:pos x="584" y="200"/>
                </a:cxn>
                <a:cxn ang="0">
                  <a:pos x="608" y="216"/>
                </a:cxn>
                <a:cxn ang="0">
                  <a:pos x="624" y="224"/>
                </a:cxn>
                <a:cxn ang="0">
                  <a:pos x="648" y="224"/>
                </a:cxn>
                <a:cxn ang="0">
                  <a:pos x="672" y="216"/>
                </a:cxn>
                <a:cxn ang="0">
                  <a:pos x="688" y="216"/>
                </a:cxn>
                <a:cxn ang="0">
                  <a:pos x="712" y="232"/>
                </a:cxn>
                <a:cxn ang="0">
                  <a:pos x="728" y="240"/>
                </a:cxn>
                <a:cxn ang="0">
                  <a:pos x="752" y="248"/>
                </a:cxn>
                <a:cxn ang="0">
                  <a:pos x="776" y="248"/>
                </a:cxn>
                <a:cxn ang="0">
                  <a:pos x="792" y="248"/>
                </a:cxn>
                <a:cxn ang="0">
                  <a:pos x="816" y="248"/>
                </a:cxn>
                <a:cxn ang="0">
                  <a:pos x="832" y="264"/>
                </a:cxn>
                <a:cxn ang="0">
                  <a:pos x="856" y="280"/>
                </a:cxn>
                <a:cxn ang="0">
                  <a:pos x="880" y="296"/>
                </a:cxn>
                <a:cxn ang="0">
                  <a:pos x="896" y="312"/>
                </a:cxn>
                <a:cxn ang="0">
                  <a:pos x="920" y="328"/>
                </a:cxn>
                <a:cxn ang="0">
                  <a:pos x="944" y="344"/>
                </a:cxn>
                <a:cxn ang="0">
                  <a:pos x="960" y="360"/>
                </a:cxn>
                <a:cxn ang="0">
                  <a:pos x="984" y="376"/>
                </a:cxn>
                <a:cxn ang="0">
                  <a:pos x="1008" y="392"/>
                </a:cxn>
                <a:cxn ang="0">
                  <a:pos x="1024" y="400"/>
                </a:cxn>
                <a:cxn ang="0">
                  <a:pos x="1048" y="400"/>
                </a:cxn>
                <a:cxn ang="0">
                  <a:pos x="1072" y="400"/>
                </a:cxn>
                <a:cxn ang="0">
                  <a:pos x="1088" y="400"/>
                </a:cxn>
              </a:cxnLst>
              <a:rect l="0" t="0" r="r" b="b"/>
              <a:pathLst>
                <a:path w="1104" h="400">
                  <a:moveTo>
                    <a:pt x="0" y="168"/>
                  </a:moveTo>
                  <a:lnTo>
                    <a:pt x="0" y="168"/>
                  </a:lnTo>
                  <a:lnTo>
                    <a:pt x="16" y="144"/>
                  </a:lnTo>
                  <a:lnTo>
                    <a:pt x="16" y="144"/>
                  </a:lnTo>
                  <a:lnTo>
                    <a:pt x="24" y="128"/>
                  </a:lnTo>
                  <a:lnTo>
                    <a:pt x="24" y="128"/>
                  </a:lnTo>
                  <a:lnTo>
                    <a:pt x="32" y="120"/>
                  </a:lnTo>
                  <a:lnTo>
                    <a:pt x="32" y="120"/>
                  </a:lnTo>
                  <a:lnTo>
                    <a:pt x="48" y="104"/>
                  </a:lnTo>
                  <a:lnTo>
                    <a:pt x="48" y="104"/>
                  </a:lnTo>
                  <a:lnTo>
                    <a:pt x="56" y="104"/>
                  </a:lnTo>
                  <a:lnTo>
                    <a:pt x="56" y="104"/>
                  </a:lnTo>
                  <a:lnTo>
                    <a:pt x="64" y="104"/>
                  </a:lnTo>
                  <a:lnTo>
                    <a:pt x="64" y="104"/>
                  </a:lnTo>
                  <a:lnTo>
                    <a:pt x="72" y="104"/>
                  </a:lnTo>
                  <a:lnTo>
                    <a:pt x="72" y="104"/>
                  </a:lnTo>
                  <a:lnTo>
                    <a:pt x="88" y="104"/>
                  </a:lnTo>
                  <a:lnTo>
                    <a:pt x="88" y="104"/>
                  </a:lnTo>
                  <a:lnTo>
                    <a:pt x="96" y="104"/>
                  </a:lnTo>
                  <a:lnTo>
                    <a:pt x="96" y="104"/>
                  </a:lnTo>
                  <a:lnTo>
                    <a:pt x="104" y="96"/>
                  </a:lnTo>
                  <a:lnTo>
                    <a:pt x="104" y="96"/>
                  </a:lnTo>
                  <a:lnTo>
                    <a:pt x="120" y="96"/>
                  </a:lnTo>
                  <a:lnTo>
                    <a:pt x="120" y="96"/>
                  </a:lnTo>
                  <a:lnTo>
                    <a:pt x="128" y="88"/>
                  </a:lnTo>
                  <a:lnTo>
                    <a:pt x="128" y="88"/>
                  </a:lnTo>
                  <a:lnTo>
                    <a:pt x="136" y="72"/>
                  </a:lnTo>
                  <a:lnTo>
                    <a:pt x="136" y="72"/>
                  </a:lnTo>
                  <a:lnTo>
                    <a:pt x="152" y="72"/>
                  </a:lnTo>
                  <a:lnTo>
                    <a:pt x="152" y="72"/>
                  </a:lnTo>
                  <a:lnTo>
                    <a:pt x="160" y="64"/>
                  </a:lnTo>
                  <a:lnTo>
                    <a:pt x="160" y="64"/>
                  </a:lnTo>
                  <a:lnTo>
                    <a:pt x="168" y="56"/>
                  </a:lnTo>
                  <a:lnTo>
                    <a:pt x="168" y="56"/>
                  </a:lnTo>
                  <a:lnTo>
                    <a:pt x="184" y="56"/>
                  </a:lnTo>
                  <a:lnTo>
                    <a:pt x="184" y="56"/>
                  </a:lnTo>
                  <a:lnTo>
                    <a:pt x="192" y="56"/>
                  </a:lnTo>
                  <a:lnTo>
                    <a:pt x="192" y="56"/>
                  </a:lnTo>
                  <a:lnTo>
                    <a:pt x="200" y="56"/>
                  </a:lnTo>
                  <a:lnTo>
                    <a:pt x="200" y="56"/>
                  </a:lnTo>
                  <a:lnTo>
                    <a:pt x="208" y="48"/>
                  </a:lnTo>
                  <a:lnTo>
                    <a:pt x="208" y="48"/>
                  </a:lnTo>
                  <a:lnTo>
                    <a:pt x="224" y="40"/>
                  </a:lnTo>
                  <a:lnTo>
                    <a:pt x="224" y="40"/>
                  </a:lnTo>
                  <a:lnTo>
                    <a:pt x="232" y="24"/>
                  </a:lnTo>
                  <a:lnTo>
                    <a:pt x="232" y="24"/>
                  </a:lnTo>
                  <a:lnTo>
                    <a:pt x="240" y="24"/>
                  </a:lnTo>
                  <a:lnTo>
                    <a:pt x="240" y="24"/>
                  </a:lnTo>
                  <a:lnTo>
                    <a:pt x="256" y="8"/>
                  </a:lnTo>
                  <a:lnTo>
                    <a:pt x="256" y="8"/>
                  </a:lnTo>
                  <a:lnTo>
                    <a:pt x="264" y="8"/>
                  </a:lnTo>
                  <a:lnTo>
                    <a:pt x="264" y="8"/>
                  </a:lnTo>
                  <a:lnTo>
                    <a:pt x="272" y="0"/>
                  </a:lnTo>
                  <a:lnTo>
                    <a:pt x="272" y="0"/>
                  </a:lnTo>
                  <a:lnTo>
                    <a:pt x="288" y="0"/>
                  </a:lnTo>
                  <a:lnTo>
                    <a:pt x="288" y="0"/>
                  </a:lnTo>
                  <a:lnTo>
                    <a:pt x="296" y="0"/>
                  </a:lnTo>
                  <a:lnTo>
                    <a:pt x="296" y="0"/>
                  </a:lnTo>
                  <a:lnTo>
                    <a:pt x="304" y="0"/>
                  </a:lnTo>
                  <a:lnTo>
                    <a:pt x="304" y="0"/>
                  </a:lnTo>
                  <a:lnTo>
                    <a:pt x="320" y="8"/>
                  </a:lnTo>
                  <a:lnTo>
                    <a:pt x="320" y="8"/>
                  </a:lnTo>
                  <a:lnTo>
                    <a:pt x="328" y="8"/>
                  </a:lnTo>
                  <a:lnTo>
                    <a:pt x="328" y="8"/>
                  </a:lnTo>
                  <a:lnTo>
                    <a:pt x="336" y="16"/>
                  </a:lnTo>
                  <a:lnTo>
                    <a:pt x="336" y="16"/>
                  </a:lnTo>
                  <a:lnTo>
                    <a:pt x="352" y="24"/>
                  </a:lnTo>
                  <a:lnTo>
                    <a:pt x="352" y="24"/>
                  </a:lnTo>
                  <a:lnTo>
                    <a:pt x="360" y="24"/>
                  </a:lnTo>
                  <a:lnTo>
                    <a:pt x="360" y="24"/>
                  </a:lnTo>
                  <a:lnTo>
                    <a:pt x="368" y="32"/>
                  </a:lnTo>
                  <a:lnTo>
                    <a:pt x="368" y="32"/>
                  </a:lnTo>
                  <a:lnTo>
                    <a:pt x="384" y="32"/>
                  </a:lnTo>
                  <a:lnTo>
                    <a:pt x="384" y="32"/>
                  </a:lnTo>
                  <a:lnTo>
                    <a:pt x="392" y="32"/>
                  </a:lnTo>
                  <a:lnTo>
                    <a:pt x="392" y="32"/>
                  </a:lnTo>
                  <a:lnTo>
                    <a:pt x="400" y="40"/>
                  </a:lnTo>
                  <a:lnTo>
                    <a:pt x="400" y="40"/>
                  </a:lnTo>
                  <a:lnTo>
                    <a:pt x="416" y="48"/>
                  </a:lnTo>
                  <a:lnTo>
                    <a:pt x="416" y="48"/>
                  </a:lnTo>
                  <a:lnTo>
                    <a:pt x="424" y="56"/>
                  </a:lnTo>
                  <a:lnTo>
                    <a:pt x="424" y="56"/>
                  </a:lnTo>
                  <a:lnTo>
                    <a:pt x="432" y="72"/>
                  </a:lnTo>
                  <a:lnTo>
                    <a:pt x="432" y="72"/>
                  </a:lnTo>
                  <a:lnTo>
                    <a:pt x="448" y="80"/>
                  </a:lnTo>
                  <a:lnTo>
                    <a:pt x="448" y="80"/>
                  </a:lnTo>
                  <a:lnTo>
                    <a:pt x="456" y="88"/>
                  </a:lnTo>
                  <a:lnTo>
                    <a:pt x="456" y="88"/>
                  </a:lnTo>
                  <a:lnTo>
                    <a:pt x="464" y="96"/>
                  </a:lnTo>
                  <a:lnTo>
                    <a:pt x="464" y="96"/>
                  </a:lnTo>
                  <a:lnTo>
                    <a:pt x="480" y="112"/>
                  </a:lnTo>
                  <a:lnTo>
                    <a:pt x="480" y="112"/>
                  </a:lnTo>
                  <a:lnTo>
                    <a:pt x="488" y="120"/>
                  </a:lnTo>
                  <a:lnTo>
                    <a:pt x="488" y="120"/>
                  </a:lnTo>
                  <a:lnTo>
                    <a:pt x="496" y="136"/>
                  </a:lnTo>
                  <a:lnTo>
                    <a:pt x="496" y="136"/>
                  </a:lnTo>
                  <a:lnTo>
                    <a:pt x="512" y="152"/>
                  </a:lnTo>
                  <a:lnTo>
                    <a:pt x="512" y="152"/>
                  </a:lnTo>
                  <a:lnTo>
                    <a:pt x="520" y="168"/>
                  </a:lnTo>
                  <a:lnTo>
                    <a:pt x="520" y="168"/>
                  </a:lnTo>
                  <a:lnTo>
                    <a:pt x="528" y="176"/>
                  </a:lnTo>
                  <a:lnTo>
                    <a:pt x="528" y="176"/>
                  </a:lnTo>
                  <a:lnTo>
                    <a:pt x="544" y="184"/>
                  </a:lnTo>
                  <a:lnTo>
                    <a:pt x="544" y="184"/>
                  </a:lnTo>
                  <a:lnTo>
                    <a:pt x="552" y="184"/>
                  </a:lnTo>
                  <a:lnTo>
                    <a:pt x="552" y="184"/>
                  </a:lnTo>
                  <a:lnTo>
                    <a:pt x="560" y="184"/>
                  </a:lnTo>
                  <a:lnTo>
                    <a:pt x="560" y="184"/>
                  </a:lnTo>
                  <a:lnTo>
                    <a:pt x="576" y="192"/>
                  </a:lnTo>
                  <a:lnTo>
                    <a:pt x="576" y="192"/>
                  </a:lnTo>
                  <a:lnTo>
                    <a:pt x="584" y="200"/>
                  </a:lnTo>
                  <a:lnTo>
                    <a:pt x="584" y="200"/>
                  </a:lnTo>
                  <a:lnTo>
                    <a:pt x="592" y="216"/>
                  </a:lnTo>
                  <a:lnTo>
                    <a:pt x="592" y="216"/>
                  </a:lnTo>
                  <a:lnTo>
                    <a:pt x="608" y="216"/>
                  </a:lnTo>
                  <a:lnTo>
                    <a:pt x="608" y="216"/>
                  </a:lnTo>
                  <a:lnTo>
                    <a:pt x="616" y="224"/>
                  </a:lnTo>
                  <a:lnTo>
                    <a:pt x="616" y="224"/>
                  </a:lnTo>
                  <a:lnTo>
                    <a:pt x="624" y="224"/>
                  </a:lnTo>
                  <a:lnTo>
                    <a:pt x="624" y="224"/>
                  </a:lnTo>
                  <a:lnTo>
                    <a:pt x="640" y="224"/>
                  </a:lnTo>
                  <a:lnTo>
                    <a:pt x="640" y="224"/>
                  </a:lnTo>
                  <a:lnTo>
                    <a:pt x="648" y="224"/>
                  </a:lnTo>
                  <a:lnTo>
                    <a:pt x="648" y="224"/>
                  </a:lnTo>
                  <a:lnTo>
                    <a:pt x="656" y="224"/>
                  </a:lnTo>
                  <a:lnTo>
                    <a:pt x="656" y="224"/>
                  </a:lnTo>
                  <a:lnTo>
                    <a:pt x="672" y="216"/>
                  </a:lnTo>
                  <a:lnTo>
                    <a:pt x="672" y="216"/>
                  </a:lnTo>
                  <a:lnTo>
                    <a:pt x="680" y="216"/>
                  </a:lnTo>
                  <a:lnTo>
                    <a:pt x="680" y="216"/>
                  </a:lnTo>
                  <a:lnTo>
                    <a:pt x="688" y="216"/>
                  </a:lnTo>
                  <a:lnTo>
                    <a:pt x="688" y="216"/>
                  </a:lnTo>
                  <a:lnTo>
                    <a:pt x="696" y="224"/>
                  </a:lnTo>
                  <a:lnTo>
                    <a:pt x="696" y="224"/>
                  </a:lnTo>
                  <a:lnTo>
                    <a:pt x="712" y="232"/>
                  </a:lnTo>
                  <a:lnTo>
                    <a:pt x="712" y="232"/>
                  </a:lnTo>
                  <a:lnTo>
                    <a:pt x="720" y="232"/>
                  </a:lnTo>
                  <a:lnTo>
                    <a:pt x="720" y="232"/>
                  </a:lnTo>
                  <a:lnTo>
                    <a:pt x="728" y="240"/>
                  </a:lnTo>
                  <a:lnTo>
                    <a:pt x="728" y="240"/>
                  </a:lnTo>
                  <a:lnTo>
                    <a:pt x="744" y="248"/>
                  </a:lnTo>
                  <a:lnTo>
                    <a:pt x="744" y="248"/>
                  </a:lnTo>
                  <a:lnTo>
                    <a:pt x="752" y="248"/>
                  </a:lnTo>
                  <a:lnTo>
                    <a:pt x="752" y="248"/>
                  </a:lnTo>
                  <a:lnTo>
                    <a:pt x="760" y="248"/>
                  </a:lnTo>
                  <a:lnTo>
                    <a:pt x="760" y="248"/>
                  </a:lnTo>
                  <a:lnTo>
                    <a:pt x="776" y="248"/>
                  </a:lnTo>
                  <a:lnTo>
                    <a:pt x="776" y="248"/>
                  </a:lnTo>
                  <a:lnTo>
                    <a:pt x="784" y="248"/>
                  </a:lnTo>
                  <a:lnTo>
                    <a:pt x="784" y="248"/>
                  </a:lnTo>
                  <a:lnTo>
                    <a:pt x="792" y="248"/>
                  </a:lnTo>
                  <a:lnTo>
                    <a:pt x="792" y="248"/>
                  </a:lnTo>
                  <a:lnTo>
                    <a:pt x="800" y="248"/>
                  </a:lnTo>
                  <a:lnTo>
                    <a:pt x="800" y="248"/>
                  </a:lnTo>
                  <a:lnTo>
                    <a:pt x="816" y="248"/>
                  </a:lnTo>
                  <a:lnTo>
                    <a:pt x="816" y="248"/>
                  </a:lnTo>
                  <a:lnTo>
                    <a:pt x="824" y="256"/>
                  </a:lnTo>
                  <a:lnTo>
                    <a:pt x="824" y="256"/>
                  </a:lnTo>
                  <a:lnTo>
                    <a:pt x="832" y="264"/>
                  </a:lnTo>
                  <a:lnTo>
                    <a:pt x="832" y="264"/>
                  </a:lnTo>
                  <a:lnTo>
                    <a:pt x="848" y="272"/>
                  </a:lnTo>
                  <a:lnTo>
                    <a:pt x="848" y="272"/>
                  </a:lnTo>
                  <a:lnTo>
                    <a:pt x="856" y="280"/>
                  </a:lnTo>
                  <a:lnTo>
                    <a:pt x="856" y="280"/>
                  </a:lnTo>
                  <a:lnTo>
                    <a:pt x="864" y="296"/>
                  </a:lnTo>
                  <a:lnTo>
                    <a:pt x="864" y="296"/>
                  </a:lnTo>
                  <a:lnTo>
                    <a:pt x="880" y="296"/>
                  </a:lnTo>
                  <a:lnTo>
                    <a:pt x="880" y="296"/>
                  </a:lnTo>
                  <a:lnTo>
                    <a:pt x="888" y="304"/>
                  </a:lnTo>
                  <a:lnTo>
                    <a:pt x="888" y="304"/>
                  </a:lnTo>
                  <a:lnTo>
                    <a:pt x="896" y="312"/>
                  </a:lnTo>
                  <a:lnTo>
                    <a:pt x="896" y="312"/>
                  </a:lnTo>
                  <a:lnTo>
                    <a:pt x="912" y="320"/>
                  </a:lnTo>
                  <a:lnTo>
                    <a:pt x="912" y="320"/>
                  </a:lnTo>
                  <a:lnTo>
                    <a:pt x="920" y="328"/>
                  </a:lnTo>
                  <a:lnTo>
                    <a:pt x="920" y="328"/>
                  </a:lnTo>
                  <a:lnTo>
                    <a:pt x="928" y="336"/>
                  </a:lnTo>
                  <a:lnTo>
                    <a:pt x="928" y="336"/>
                  </a:lnTo>
                  <a:lnTo>
                    <a:pt x="944" y="344"/>
                  </a:lnTo>
                  <a:lnTo>
                    <a:pt x="944" y="344"/>
                  </a:lnTo>
                  <a:lnTo>
                    <a:pt x="952" y="360"/>
                  </a:lnTo>
                  <a:lnTo>
                    <a:pt x="952" y="360"/>
                  </a:lnTo>
                  <a:lnTo>
                    <a:pt x="960" y="360"/>
                  </a:lnTo>
                  <a:lnTo>
                    <a:pt x="960" y="360"/>
                  </a:lnTo>
                  <a:lnTo>
                    <a:pt x="976" y="368"/>
                  </a:lnTo>
                  <a:lnTo>
                    <a:pt x="976" y="368"/>
                  </a:lnTo>
                  <a:lnTo>
                    <a:pt x="984" y="376"/>
                  </a:lnTo>
                  <a:lnTo>
                    <a:pt x="984" y="376"/>
                  </a:lnTo>
                  <a:lnTo>
                    <a:pt x="992" y="384"/>
                  </a:lnTo>
                  <a:lnTo>
                    <a:pt x="992" y="384"/>
                  </a:lnTo>
                  <a:lnTo>
                    <a:pt x="1008" y="392"/>
                  </a:lnTo>
                  <a:lnTo>
                    <a:pt x="1008" y="392"/>
                  </a:lnTo>
                  <a:lnTo>
                    <a:pt x="1016" y="392"/>
                  </a:lnTo>
                  <a:lnTo>
                    <a:pt x="1016" y="392"/>
                  </a:lnTo>
                  <a:lnTo>
                    <a:pt x="1024" y="400"/>
                  </a:lnTo>
                  <a:lnTo>
                    <a:pt x="1024" y="400"/>
                  </a:lnTo>
                  <a:lnTo>
                    <a:pt x="1040" y="400"/>
                  </a:lnTo>
                  <a:lnTo>
                    <a:pt x="1040" y="400"/>
                  </a:lnTo>
                  <a:lnTo>
                    <a:pt x="1048" y="400"/>
                  </a:lnTo>
                  <a:lnTo>
                    <a:pt x="1048" y="400"/>
                  </a:lnTo>
                  <a:lnTo>
                    <a:pt x="1056" y="400"/>
                  </a:lnTo>
                  <a:lnTo>
                    <a:pt x="1056" y="400"/>
                  </a:lnTo>
                  <a:lnTo>
                    <a:pt x="1072" y="400"/>
                  </a:lnTo>
                  <a:lnTo>
                    <a:pt x="1072" y="400"/>
                  </a:lnTo>
                  <a:lnTo>
                    <a:pt x="1080" y="400"/>
                  </a:lnTo>
                  <a:lnTo>
                    <a:pt x="1080" y="400"/>
                  </a:lnTo>
                  <a:lnTo>
                    <a:pt x="1088" y="400"/>
                  </a:lnTo>
                  <a:lnTo>
                    <a:pt x="1088" y="400"/>
                  </a:lnTo>
                  <a:lnTo>
                    <a:pt x="1104" y="400"/>
                  </a:lnTo>
                  <a:lnTo>
                    <a:pt x="1104" y="400"/>
                  </a:lnTo>
                </a:path>
              </a:pathLst>
            </a:custGeom>
            <a:noFill/>
            <a:ln w="25400">
              <a:solidFill>
                <a:srgbClr val="4CFFFF"/>
              </a:solidFill>
              <a:prstDash val="solid"/>
              <a:round/>
              <a:headEnd/>
              <a:tailEnd/>
            </a:ln>
          </p:spPr>
          <p:txBody>
            <a:bodyPr/>
            <a:lstStyle/>
            <a:p>
              <a:endParaRPr lang="en-US" dirty="0"/>
            </a:p>
          </p:txBody>
        </p:sp>
        <p:sp>
          <p:nvSpPr>
            <p:cNvPr id="118797" name="Freeform 1037"/>
            <p:cNvSpPr>
              <a:spLocks/>
            </p:cNvSpPr>
            <p:nvPr/>
          </p:nvSpPr>
          <p:spPr bwMode="auto">
            <a:xfrm>
              <a:off x="3365" y="1224"/>
              <a:ext cx="1104" cy="400"/>
            </a:xfrm>
            <a:custGeom>
              <a:avLst/>
              <a:gdLst/>
              <a:ahLst/>
              <a:cxnLst>
                <a:cxn ang="0">
                  <a:pos x="16" y="144"/>
                </a:cxn>
                <a:cxn ang="0">
                  <a:pos x="32" y="120"/>
                </a:cxn>
                <a:cxn ang="0">
                  <a:pos x="56" y="104"/>
                </a:cxn>
                <a:cxn ang="0">
                  <a:pos x="72" y="104"/>
                </a:cxn>
                <a:cxn ang="0">
                  <a:pos x="96" y="104"/>
                </a:cxn>
                <a:cxn ang="0">
                  <a:pos x="120" y="96"/>
                </a:cxn>
                <a:cxn ang="0">
                  <a:pos x="136" y="72"/>
                </a:cxn>
                <a:cxn ang="0">
                  <a:pos x="160" y="64"/>
                </a:cxn>
                <a:cxn ang="0">
                  <a:pos x="184" y="56"/>
                </a:cxn>
                <a:cxn ang="0">
                  <a:pos x="200" y="56"/>
                </a:cxn>
                <a:cxn ang="0">
                  <a:pos x="224" y="40"/>
                </a:cxn>
                <a:cxn ang="0">
                  <a:pos x="240" y="24"/>
                </a:cxn>
                <a:cxn ang="0">
                  <a:pos x="264" y="8"/>
                </a:cxn>
                <a:cxn ang="0">
                  <a:pos x="288" y="0"/>
                </a:cxn>
                <a:cxn ang="0">
                  <a:pos x="304" y="0"/>
                </a:cxn>
                <a:cxn ang="0">
                  <a:pos x="328" y="8"/>
                </a:cxn>
                <a:cxn ang="0">
                  <a:pos x="352" y="24"/>
                </a:cxn>
                <a:cxn ang="0">
                  <a:pos x="368" y="32"/>
                </a:cxn>
                <a:cxn ang="0">
                  <a:pos x="392" y="32"/>
                </a:cxn>
                <a:cxn ang="0">
                  <a:pos x="416" y="48"/>
                </a:cxn>
                <a:cxn ang="0">
                  <a:pos x="432" y="72"/>
                </a:cxn>
                <a:cxn ang="0">
                  <a:pos x="456" y="88"/>
                </a:cxn>
                <a:cxn ang="0">
                  <a:pos x="480" y="112"/>
                </a:cxn>
                <a:cxn ang="0">
                  <a:pos x="496" y="136"/>
                </a:cxn>
                <a:cxn ang="0">
                  <a:pos x="520" y="168"/>
                </a:cxn>
                <a:cxn ang="0">
                  <a:pos x="544" y="184"/>
                </a:cxn>
                <a:cxn ang="0">
                  <a:pos x="560" y="184"/>
                </a:cxn>
                <a:cxn ang="0">
                  <a:pos x="584" y="200"/>
                </a:cxn>
                <a:cxn ang="0">
                  <a:pos x="608" y="216"/>
                </a:cxn>
                <a:cxn ang="0">
                  <a:pos x="624" y="224"/>
                </a:cxn>
                <a:cxn ang="0">
                  <a:pos x="648" y="224"/>
                </a:cxn>
                <a:cxn ang="0">
                  <a:pos x="672" y="216"/>
                </a:cxn>
                <a:cxn ang="0">
                  <a:pos x="688" y="216"/>
                </a:cxn>
                <a:cxn ang="0">
                  <a:pos x="712" y="232"/>
                </a:cxn>
                <a:cxn ang="0">
                  <a:pos x="728" y="240"/>
                </a:cxn>
                <a:cxn ang="0">
                  <a:pos x="752" y="248"/>
                </a:cxn>
                <a:cxn ang="0">
                  <a:pos x="776" y="248"/>
                </a:cxn>
                <a:cxn ang="0">
                  <a:pos x="792" y="248"/>
                </a:cxn>
                <a:cxn ang="0">
                  <a:pos x="816" y="248"/>
                </a:cxn>
                <a:cxn ang="0">
                  <a:pos x="832" y="264"/>
                </a:cxn>
                <a:cxn ang="0">
                  <a:pos x="856" y="280"/>
                </a:cxn>
                <a:cxn ang="0">
                  <a:pos x="880" y="296"/>
                </a:cxn>
                <a:cxn ang="0">
                  <a:pos x="896" y="312"/>
                </a:cxn>
                <a:cxn ang="0">
                  <a:pos x="920" y="328"/>
                </a:cxn>
                <a:cxn ang="0">
                  <a:pos x="944" y="344"/>
                </a:cxn>
                <a:cxn ang="0">
                  <a:pos x="960" y="360"/>
                </a:cxn>
                <a:cxn ang="0">
                  <a:pos x="984" y="376"/>
                </a:cxn>
                <a:cxn ang="0">
                  <a:pos x="1008" y="392"/>
                </a:cxn>
                <a:cxn ang="0">
                  <a:pos x="1024" y="400"/>
                </a:cxn>
                <a:cxn ang="0">
                  <a:pos x="1048" y="400"/>
                </a:cxn>
                <a:cxn ang="0">
                  <a:pos x="1072" y="400"/>
                </a:cxn>
                <a:cxn ang="0">
                  <a:pos x="1088" y="400"/>
                </a:cxn>
              </a:cxnLst>
              <a:rect l="0" t="0" r="r" b="b"/>
              <a:pathLst>
                <a:path w="1104" h="400">
                  <a:moveTo>
                    <a:pt x="0" y="168"/>
                  </a:moveTo>
                  <a:lnTo>
                    <a:pt x="16" y="144"/>
                  </a:lnTo>
                  <a:lnTo>
                    <a:pt x="24" y="128"/>
                  </a:lnTo>
                  <a:lnTo>
                    <a:pt x="32" y="120"/>
                  </a:lnTo>
                  <a:lnTo>
                    <a:pt x="48" y="104"/>
                  </a:lnTo>
                  <a:lnTo>
                    <a:pt x="56" y="104"/>
                  </a:lnTo>
                  <a:lnTo>
                    <a:pt x="64" y="104"/>
                  </a:lnTo>
                  <a:lnTo>
                    <a:pt x="72" y="104"/>
                  </a:lnTo>
                  <a:lnTo>
                    <a:pt x="88" y="104"/>
                  </a:lnTo>
                  <a:lnTo>
                    <a:pt x="96" y="104"/>
                  </a:lnTo>
                  <a:lnTo>
                    <a:pt x="104" y="96"/>
                  </a:lnTo>
                  <a:lnTo>
                    <a:pt x="120" y="96"/>
                  </a:lnTo>
                  <a:lnTo>
                    <a:pt x="128" y="88"/>
                  </a:lnTo>
                  <a:lnTo>
                    <a:pt x="136" y="72"/>
                  </a:lnTo>
                  <a:lnTo>
                    <a:pt x="152" y="72"/>
                  </a:lnTo>
                  <a:lnTo>
                    <a:pt x="160" y="64"/>
                  </a:lnTo>
                  <a:lnTo>
                    <a:pt x="168" y="56"/>
                  </a:lnTo>
                  <a:lnTo>
                    <a:pt x="184" y="56"/>
                  </a:lnTo>
                  <a:lnTo>
                    <a:pt x="192" y="56"/>
                  </a:lnTo>
                  <a:lnTo>
                    <a:pt x="200" y="56"/>
                  </a:lnTo>
                  <a:lnTo>
                    <a:pt x="208" y="48"/>
                  </a:lnTo>
                  <a:lnTo>
                    <a:pt x="224" y="40"/>
                  </a:lnTo>
                  <a:lnTo>
                    <a:pt x="232" y="24"/>
                  </a:lnTo>
                  <a:lnTo>
                    <a:pt x="240" y="24"/>
                  </a:lnTo>
                  <a:lnTo>
                    <a:pt x="256" y="8"/>
                  </a:lnTo>
                  <a:lnTo>
                    <a:pt x="264" y="8"/>
                  </a:lnTo>
                  <a:lnTo>
                    <a:pt x="272" y="0"/>
                  </a:lnTo>
                  <a:lnTo>
                    <a:pt x="288" y="0"/>
                  </a:lnTo>
                  <a:lnTo>
                    <a:pt x="296" y="0"/>
                  </a:lnTo>
                  <a:lnTo>
                    <a:pt x="304" y="0"/>
                  </a:lnTo>
                  <a:lnTo>
                    <a:pt x="320" y="8"/>
                  </a:lnTo>
                  <a:lnTo>
                    <a:pt x="328" y="8"/>
                  </a:lnTo>
                  <a:lnTo>
                    <a:pt x="336" y="16"/>
                  </a:lnTo>
                  <a:lnTo>
                    <a:pt x="352" y="24"/>
                  </a:lnTo>
                  <a:lnTo>
                    <a:pt x="360" y="24"/>
                  </a:lnTo>
                  <a:lnTo>
                    <a:pt x="368" y="32"/>
                  </a:lnTo>
                  <a:lnTo>
                    <a:pt x="384" y="32"/>
                  </a:lnTo>
                  <a:lnTo>
                    <a:pt x="392" y="32"/>
                  </a:lnTo>
                  <a:lnTo>
                    <a:pt x="400" y="40"/>
                  </a:lnTo>
                  <a:lnTo>
                    <a:pt x="416" y="48"/>
                  </a:lnTo>
                  <a:lnTo>
                    <a:pt x="424" y="56"/>
                  </a:lnTo>
                  <a:lnTo>
                    <a:pt x="432" y="72"/>
                  </a:lnTo>
                  <a:lnTo>
                    <a:pt x="448" y="80"/>
                  </a:lnTo>
                  <a:lnTo>
                    <a:pt x="456" y="88"/>
                  </a:lnTo>
                  <a:lnTo>
                    <a:pt x="464" y="96"/>
                  </a:lnTo>
                  <a:lnTo>
                    <a:pt x="480" y="112"/>
                  </a:lnTo>
                  <a:lnTo>
                    <a:pt x="488" y="120"/>
                  </a:lnTo>
                  <a:lnTo>
                    <a:pt x="496" y="136"/>
                  </a:lnTo>
                  <a:lnTo>
                    <a:pt x="512" y="152"/>
                  </a:lnTo>
                  <a:lnTo>
                    <a:pt x="520" y="168"/>
                  </a:lnTo>
                  <a:lnTo>
                    <a:pt x="528" y="176"/>
                  </a:lnTo>
                  <a:lnTo>
                    <a:pt x="544" y="184"/>
                  </a:lnTo>
                  <a:lnTo>
                    <a:pt x="552" y="184"/>
                  </a:lnTo>
                  <a:lnTo>
                    <a:pt x="560" y="184"/>
                  </a:lnTo>
                  <a:lnTo>
                    <a:pt x="576" y="192"/>
                  </a:lnTo>
                  <a:lnTo>
                    <a:pt x="584" y="200"/>
                  </a:lnTo>
                  <a:lnTo>
                    <a:pt x="592" y="216"/>
                  </a:lnTo>
                  <a:lnTo>
                    <a:pt x="608" y="216"/>
                  </a:lnTo>
                  <a:lnTo>
                    <a:pt x="616" y="224"/>
                  </a:lnTo>
                  <a:lnTo>
                    <a:pt x="624" y="224"/>
                  </a:lnTo>
                  <a:lnTo>
                    <a:pt x="640" y="224"/>
                  </a:lnTo>
                  <a:lnTo>
                    <a:pt x="648" y="224"/>
                  </a:lnTo>
                  <a:lnTo>
                    <a:pt x="656" y="224"/>
                  </a:lnTo>
                  <a:lnTo>
                    <a:pt x="672" y="216"/>
                  </a:lnTo>
                  <a:lnTo>
                    <a:pt x="680" y="216"/>
                  </a:lnTo>
                  <a:lnTo>
                    <a:pt x="688" y="216"/>
                  </a:lnTo>
                  <a:lnTo>
                    <a:pt x="696" y="224"/>
                  </a:lnTo>
                  <a:lnTo>
                    <a:pt x="712" y="232"/>
                  </a:lnTo>
                  <a:lnTo>
                    <a:pt x="720" y="232"/>
                  </a:lnTo>
                  <a:lnTo>
                    <a:pt x="728" y="240"/>
                  </a:lnTo>
                  <a:lnTo>
                    <a:pt x="744" y="248"/>
                  </a:lnTo>
                  <a:lnTo>
                    <a:pt x="752" y="248"/>
                  </a:lnTo>
                  <a:lnTo>
                    <a:pt x="760" y="248"/>
                  </a:lnTo>
                  <a:lnTo>
                    <a:pt x="776" y="248"/>
                  </a:lnTo>
                  <a:lnTo>
                    <a:pt x="784" y="248"/>
                  </a:lnTo>
                  <a:lnTo>
                    <a:pt x="792" y="248"/>
                  </a:lnTo>
                  <a:lnTo>
                    <a:pt x="800" y="248"/>
                  </a:lnTo>
                  <a:lnTo>
                    <a:pt x="816" y="248"/>
                  </a:lnTo>
                  <a:lnTo>
                    <a:pt x="824" y="256"/>
                  </a:lnTo>
                  <a:lnTo>
                    <a:pt x="832" y="264"/>
                  </a:lnTo>
                  <a:lnTo>
                    <a:pt x="848" y="272"/>
                  </a:lnTo>
                  <a:lnTo>
                    <a:pt x="856" y="280"/>
                  </a:lnTo>
                  <a:lnTo>
                    <a:pt x="864" y="296"/>
                  </a:lnTo>
                  <a:lnTo>
                    <a:pt x="880" y="296"/>
                  </a:lnTo>
                  <a:lnTo>
                    <a:pt x="888" y="304"/>
                  </a:lnTo>
                  <a:lnTo>
                    <a:pt x="896" y="312"/>
                  </a:lnTo>
                  <a:lnTo>
                    <a:pt x="912" y="320"/>
                  </a:lnTo>
                  <a:lnTo>
                    <a:pt x="920" y="328"/>
                  </a:lnTo>
                  <a:lnTo>
                    <a:pt x="928" y="336"/>
                  </a:lnTo>
                  <a:lnTo>
                    <a:pt x="944" y="344"/>
                  </a:lnTo>
                  <a:lnTo>
                    <a:pt x="952" y="360"/>
                  </a:lnTo>
                  <a:lnTo>
                    <a:pt x="960" y="360"/>
                  </a:lnTo>
                  <a:lnTo>
                    <a:pt x="976" y="368"/>
                  </a:lnTo>
                  <a:lnTo>
                    <a:pt x="984" y="376"/>
                  </a:lnTo>
                  <a:lnTo>
                    <a:pt x="992" y="384"/>
                  </a:lnTo>
                  <a:lnTo>
                    <a:pt x="1008" y="392"/>
                  </a:lnTo>
                  <a:lnTo>
                    <a:pt x="1016" y="392"/>
                  </a:lnTo>
                  <a:lnTo>
                    <a:pt x="1024" y="400"/>
                  </a:lnTo>
                  <a:lnTo>
                    <a:pt x="1040" y="400"/>
                  </a:lnTo>
                  <a:lnTo>
                    <a:pt x="1048" y="400"/>
                  </a:lnTo>
                  <a:lnTo>
                    <a:pt x="1056" y="400"/>
                  </a:lnTo>
                  <a:lnTo>
                    <a:pt x="1072" y="400"/>
                  </a:lnTo>
                  <a:lnTo>
                    <a:pt x="1080" y="400"/>
                  </a:lnTo>
                  <a:lnTo>
                    <a:pt x="1088" y="400"/>
                  </a:lnTo>
                  <a:lnTo>
                    <a:pt x="1104" y="400"/>
                  </a:lnTo>
                </a:path>
              </a:pathLst>
            </a:custGeom>
            <a:noFill/>
            <a:ln w="25400">
              <a:solidFill>
                <a:srgbClr val="4CFFFF"/>
              </a:solidFill>
              <a:prstDash val="solid"/>
              <a:round/>
              <a:headEnd/>
              <a:tailEnd/>
            </a:ln>
          </p:spPr>
          <p:txBody>
            <a:bodyPr/>
            <a:lstStyle/>
            <a:p>
              <a:endParaRPr lang="en-US" dirty="0"/>
            </a:p>
          </p:txBody>
        </p:sp>
      </p:grpSp>
      <p:sp>
        <p:nvSpPr>
          <p:cNvPr id="118799" name="Line 1039"/>
          <p:cNvSpPr>
            <a:spLocks noChangeShapeType="1"/>
          </p:cNvSpPr>
          <p:nvPr/>
        </p:nvSpPr>
        <p:spPr bwMode="auto">
          <a:xfrm>
            <a:off x="2065338" y="914400"/>
            <a:ext cx="1587" cy="4953000"/>
          </a:xfrm>
          <a:prstGeom prst="line">
            <a:avLst/>
          </a:prstGeom>
          <a:noFill/>
          <a:ln w="25400">
            <a:solidFill>
              <a:srgbClr val="FFFF00"/>
            </a:solidFill>
            <a:round/>
            <a:headEnd/>
            <a:tailEnd/>
          </a:ln>
        </p:spPr>
        <p:txBody>
          <a:bodyPr/>
          <a:lstStyle/>
          <a:p>
            <a:endParaRPr lang="en-US" dirty="0"/>
          </a:p>
        </p:txBody>
      </p:sp>
      <p:grpSp>
        <p:nvGrpSpPr>
          <p:cNvPr id="3" name="Group 1066"/>
          <p:cNvGrpSpPr>
            <a:grpSpLocks/>
          </p:cNvGrpSpPr>
          <p:nvPr/>
        </p:nvGrpSpPr>
        <p:grpSpPr bwMode="auto">
          <a:xfrm>
            <a:off x="2033588" y="5689600"/>
            <a:ext cx="5062537" cy="758825"/>
            <a:chOff x="1281" y="3584"/>
            <a:chExt cx="3189" cy="478"/>
          </a:xfrm>
        </p:grpSpPr>
        <p:sp>
          <p:nvSpPr>
            <p:cNvPr id="118800" name="Line 1040"/>
            <p:cNvSpPr>
              <a:spLocks noChangeShapeType="1"/>
            </p:cNvSpPr>
            <p:nvPr/>
          </p:nvSpPr>
          <p:spPr bwMode="auto">
            <a:xfrm>
              <a:off x="1301" y="3584"/>
              <a:ext cx="3160" cy="1"/>
            </a:xfrm>
            <a:prstGeom prst="line">
              <a:avLst/>
            </a:prstGeom>
            <a:noFill/>
            <a:ln w="25400">
              <a:solidFill>
                <a:srgbClr val="FFFF00"/>
              </a:solidFill>
              <a:round/>
              <a:headEnd/>
              <a:tailEnd/>
            </a:ln>
          </p:spPr>
          <p:txBody>
            <a:bodyPr/>
            <a:lstStyle/>
            <a:p>
              <a:endParaRPr lang="en-US" dirty="0"/>
            </a:p>
          </p:txBody>
        </p:sp>
        <p:sp>
          <p:nvSpPr>
            <p:cNvPr id="118801" name="Line 1041"/>
            <p:cNvSpPr>
              <a:spLocks noChangeShapeType="1"/>
            </p:cNvSpPr>
            <p:nvPr/>
          </p:nvSpPr>
          <p:spPr bwMode="auto">
            <a:xfrm flipV="1">
              <a:off x="4469" y="3584"/>
              <a:ext cx="1" cy="48"/>
            </a:xfrm>
            <a:prstGeom prst="line">
              <a:avLst/>
            </a:prstGeom>
            <a:noFill/>
            <a:ln w="25400">
              <a:solidFill>
                <a:srgbClr val="FFFF00"/>
              </a:solidFill>
              <a:round/>
              <a:headEnd/>
              <a:tailEnd/>
            </a:ln>
          </p:spPr>
          <p:txBody>
            <a:bodyPr/>
            <a:lstStyle/>
            <a:p>
              <a:endParaRPr lang="en-US" dirty="0"/>
            </a:p>
          </p:txBody>
        </p:sp>
        <p:sp>
          <p:nvSpPr>
            <p:cNvPr id="118802" name="Line 1042"/>
            <p:cNvSpPr>
              <a:spLocks noChangeShapeType="1"/>
            </p:cNvSpPr>
            <p:nvPr/>
          </p:nvSpPr>
          <p:spPr bwMode="auto">
            <a:xfrm flipV="1">
              <a:off x="4261" y="3584"/>
              <a:ext cx="1" cy="88"/>
            </a:xfrm>
            <a:prstGeom prst="line">
              <a:avLst/>
            </a:prstGeom>
            <a:noFill/>
            <a:ln w="25400">
              <a:solidFill>
                <a:srgbClr val="FFFF00"/>
              </a:solidFill>
              <a:round/>
              <a:headEnd/>
              <a:tailEnd/>
            </a:ln>
          </p:spPr>
          <p:txBody>
            <a:bodyPr/>
            <a:lstStyle/>
            <a:p>
              <a:endParaRPr lang="en-US" dirty="0"/>
            </a:p>
          </p:txBody>
        </p:sp>
        <p:sp>
          <p:nvSpPr>
            <p:cNvPr id="118803" name="Rectangle 1043"/>
            <p:cNvSpPr>
              <a:spLocks noChangeArrowheads="1"/>
            </p:cNvSpPr>
            <p:nvPr/>
          </p:nvSpPr>
          <p:spPr bwMode="auto">
            <a:xfrm>
              <a:off x="4205" y="3748"/>
              <a:ext cx="126"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14</a:t>
              </a:r>
              <a:endParaRPr lang="en-US" altLang="en-US" sz="3200" u="none" dirty="0"/>
            </a:p>
          </p:txBody>
        </p:sp>
        <p:sp>
          <p:nvSpPr>
            <p:cNvPr id="118804" name="Line 1044"/>
            <p:cNvSpPr>
              <a:spLocks noChangeShapeType="1"/>
            </p:cNvSpPr>
            <p:nvPr/>
          </p:nvSpPr>
          <p:spPr bwMode="auto">
            <a:xfrm flipV="1">
              <a:off x="4053" y="3584"/>
              <a:ext cx="1" cy="48"/>
            </a:xfrm>
            <a:prstGeom prst="line">
              <a:avLst/>
            </a:prstGeom>
            <a:noFill/>
            <a:ln w="25400">
              <a:solidFill>
                <a:srgbClr val="FFFF00"/>
              </a:solidFill>
              <a:round/>
              <a:headEnd/>
              <a:tailEnd/>
            </a:ln>
          </p:spPr>
          <p:txBody>
            <a:bodyPr/>
            <a:lstStyle/>
            <a:p>
              <a:endParaRPr lang="en-US" dirty="0"/>
            </a:p>
          </p:txBody>
        </p:sp>
        <p:sp>
          <p:nvSpPr>
            <p:cNvPr id="118805" name="Line 1045"/>
            <p:cNvSpPr>
              <a:spLocks noChangeShapeType="1"/>
            </p:cNvSpPr>
            <p:nvPr/>
          </p:nvSpPr>
          <p:spPr bwMode="auto">
            <a:xfrm flipV="1">
              <a:off x="3845" y="3584"/>
              <a:ext cx="1" cy="88"/>
            </a:xfrm>
            <a:prstGeom prst="line">
              <a:avLst/>
            </a:prstGeom>
            <a:noFill/>
            <a:ln w="25400">
              <a:solidFill>
                <a:srgbClr val="FFFF00"/>
              </a:solidFill>
              <a:round/>
              <a:headEnd/>
              <a:tailEnd/>
            </a:ln>
          </p:spPr>
          <p:txBody>
            <a:bodyPr/>
            <a:lstStyle/>
            <a:p>
              <a:endParaRPr lang="en-US" dirty="0"/>
            </a:p>
          </p:txBody>
        </p:sp>
        <p:sp>
          <p:nvSpPr>
            <p:cNvPr id="118806" name="Rectangle 1046"/>
            <p:cNvSpPr>
              <a:spLocks noChangeArrowheads="1"/>
            </p:cNvSpPr>
            <p:nvPr/>
          </p:nvSpPr>
          <p:spPr bwMode="auto">
            <a:xfrm>
              <a:off x="3783" y="3748"/>
              <a:ext cx="126"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12</a:t>
              </a:r>
              <a:endParaRPr lang="en-US" altLang="en-US" sz="3200" u="none" dirty="0"/>
            </a:p>
          </p:txBody>
        </p:sp>
        <p:sp>
          <p:nvSpPr>
            <p:cNvPr id="118807" name="Line 1047"/>
            <p:cNvSpPr>
              <a:spLocks noChangeShapeType="1"/>
            </p:cNvSpPr>
            <p:nvPr/>
          </p:nvSpPr>
          <p:spPr bwMode="auto">
            <a:xfrm flipV="1">
              <a:off x="3629" y="3584"/>
              <a:ext cx="1" cy="48"/>
            </a:xfrm>
            <a:prstGeom prst="line">
              <a:avLst/>
            </a:prstGeom>
            <a:noFill/>
            <a:ln w="25400">
              <a:solidFill>
                <a:srgbClr val="FFFF00"/>
              </a:solidFill>
              <a:round/>
              <a:headEnd/>
              <a:tailEnd/>
            </a:ln>
          </p:spPr>
          <p:txBody>
            <a:bodyPr/>
            <a:lstStyle/>
            <a:p>
              <a:endParaRPr lang="en-US" dirty="0"/>
            </a:p>
          </p:txBody>
        </p:sp>
        <p:sp>
          <p:nvSpPr>
            <p:cNvPr id="118808" name="Line 1048"/>
            <p:cNvSpPr>
              <a:spLocks noChangeShapeType="1"/>
            </p:cNvSpPr>
            <p:nvPr/>
          </p:nvSpPr>
          <p:spPr bwMode="auto">
            <a:xfrm flipV="1">
              <a:off x="3421" y="3584"/>
              <a:ext cx="1" cy="88"/>
            </a:xfrm>
            <a:prstGeom prst="line">
              <a:avLst/>
            </a:prstGeom>
            <a:noFill/>
            <a:ln w="25400">
              <a:solidFill>
                <a:srgbClr val="FFFF00"/>
              </a:solidFill>
              <a:round/>
              <a:headEnd/>
              <a:tailEnd/>
            </a:ln>
          </p:spPr>
          <p:txBody>
            <a:bodyPr/>
            <a:lstStyle/>
            <a:p>
              <a:endParaRPr lang="en-US" dirty="0"/>
            </a:p>
          </p:txBody>
        </p:sp>
        <p:sp>
          <p:nvSpPr>
            <p:cNvPr id="118809" name="Rectangle 1049"/>
            <p:cNvSpPr>
              <a:spLocks noChangeArrowheads="1"/>
            </p:cNvSpPr>
            <p:nvPr/>
          </p:nvSpPr>
          <p:spPr bwMode="auto">
            <a:xfrm>
              <a:off x="3361" y="3748"/>
              <a:ext cx="126"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10</a:t>
              </a:r>
              <a:endParaRPr lang="en-US" altLang="en-US" sz="3200" u="none" dirty="0"/>
            </a:p>
          </p:txBody>
        </p:sp>
        <p:sp>
          <p:nvSpPr>
            <p:cNvPr id="118810" name="Line 1050"/>
            <p:cNvSpPr>
              <a:spLocks noChangeShapeType="1"/>
            </p:cNvSpPr>
            <p:nvPr/>
          </p:nvSpPr>
          <p:spPr bwMode="auto">
            <a:xfrm flipV="1">
              <a:off x="3205" y="3584"/>
              <a:ext cx="1" cy="48"/>
            </a:xfrm>
            <a:prstGeom prst="line">
              <a:avLst/>
            </a:prstGeom>
            <a:noFill/>
            <a:ln w="25400">
              <a:solidFill>
                <a:srgbClr val="FFFF00"/>
              </a:solidFill>
              <a:round/>
              <a:headEnd/>
              <a:tailEnd/>
            </a:ln>
          </p:spPr>
          <p:txBody>
            <a:bodyPr/>
            <a:lstStyle/>
            <a:p>
              <a:endParaRPr lang="en-US" dirty="0"/>
            </a:p>
          </p:txBody>
        </p:sp>
        <p:sp>
          <p:nvSpPr>
            <p:cNvPr id="118811" name="Line 1051"/>
            <p:cNvSpPr>
              <a:spLocks noChangeShapeType="1"/>
            </p:cNvSpPr>
            <p:nvPr/>
          </p:nvSpPr>
          <p:spPr bwMode="auto">
            <a:xfrm flipV="1">
              <a:off x="2997" y="3584"/>
              <a:ext cx="1" cy="88"/>
            </a:xfrm>
            <a:prstGeom prst="line">
              <a:avLst/>
            </a:prstGeom>
            <a:noFill/>
            <a:ln w="25400">
              <a:solidFill>
                <a:srgbClr val="FFFF00"/>
              </a:solidFill>
              <a:round/>
              <a:headEnd/>
              <a:tailEnd/>
            </a:ln>
          </p:spPr>
          <p:txBody>
            <a:bodyPr/>
            <a:lstStyle/>
            <a:p>
              <a:endParaRPr lang="en-US" dirty="0"/>
            </a:p>
          </p:txBody>
        </p:sp>
        <p:sp>
          <p:nvSpPr>
            <p:cNvPr id="118812" name="Rectangle 1052"/>
            <p:cNvSpPr>
              <a:spLocks noChangeArrowheads="1"/>
            </p:cNvSpPr>
            <p:nvPr/>
          </p:nvSpPr>
          <p:spPr bwMode="auto">
            <a:xfrm>
              <a:off x="2973" y="3748"/>
              <a:ext cx="63"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8</a:t>
              </a:r>
              <a:endParaRPr lang="en-US" altLang="en-US" sz="3200" u="none" dirty="0"/>
            </a:p>
          </p:txBody>
        </p:sp>
        <p:sp>
          <p:nvSpPr>
            <p:cNvPr id="118813" name="Line 1053"/>
            <p:cNvSpPr>
              <a:spLocks noChangeShapeType="1"/>
            </p:cNvSpPr>
            <p:nvPr/>
          </p:nvSpPr>
          <p:spPr bwMode="auto">
            <a:xfrm flipV="1">
              <a:off x="2789" y="3584"/>
              <a:ext cx="1" cy="48"/>
            </a:xfrm>
            <a:prstGeom prst="line">
              <a:avLst/>
            </a:prstGeom>
            <a:noFill/>
            <a:ln w="25400">
              <a:solidFill>
                <a:srgbClr val="FFFF00"/>
              </a:solidFill>
              <a:round/>
              <a:headEnd/>
              <a:tailEnd/>
            </a:ln>
          </p:spPr>
          <p:txBody>
            <a:bodyPr/>
            <a:lstStyle/>
            <a:p>
              <a:endParaRPr lang="en-US" dirty="0"/>
            </a:p>
          </p:txBody>
        </p:sp>
        <p:sp>
          <p:nvSpPr>
            <p:cNvPr id="118814" name="Line 1054"/>
            <p:cNvSpPr>
              <a:spLocks noChangeShapeType="1"/>
            </p:cNvSpPr>
            <p:nvPr/>
          </p:nvSpPr>
          <p:spPr bwMode="auto">
            <a:xfrm flipV="1">
              <a:off x="2573" y="3584"/>
              <a:ext cx="1" cy="88"/>
            </a:xfrm>
            <a:prstGeom prst="line">
              <a:avLst/>
            </a:prstGeom>
            <a:noFill/>
            <a:ln w="25400">
              <a:solidFill>
                <a:srgbClr val="FFFF00"/>
              </a:solidFill>
              <a:round/>
              <a:headEnd/>
              <a:tailEnd/>
            </a:ln>
          </p:spPr>
          <p:txBody>
            <a:bodyPr/>
            <a:lstStyle/>
            <a:p>
              <a:endParaRPr lang="en-US" dirty="0"/>
            </a:p>
          </p:txBody>
        </p:sp>
        <p:sp>
          <p:nvSpPr>
            <p:cNvPr id="118815" name="Rectangle 1055"/>
            <p:cNvSpPr>
              <a:spLocks noChangeArrowheads="1"/>
            </p:cNvSpPr>
            <p:nvPr/>
          </p:nvSpPr>
          <p:spPr bwMode="auto">
            <a:xfrm>
              <a:off x="2551" y="3748"/>
              <a:ext cx="63"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6</a:t>
              </a:r>
              <a:endParaRPr lang="en-US" altLang="en-US" sz="3200" u="none" dirty="0"/>
            </a:p>
          </p:txBody>
        </p:sp>
        <p:sp>
          <p:nvSpPr>
            <p:cNvPr id="118816" name="Line 1056"/>
            <p:cNvSpPr>
              <a:spLocks noChangeShapeType="1"/>
            </p:cNvSpPr>
            <p:nvPr/>
          </p:nvSpPr>
          <p:spPr bwMode="auto">
            <a:xfrm flipV="1">
              <a:off x="2357" y="3584"/>
              <a:ext cx="1" cy="48"/>
            </a:xfrm>
            <a:prstGeom prst="line">
              <a:avLst/>
            </a:prstGeom>
            <a:noFill/>
            <a:ln w="25400">
              <a:solidFill>
                <a:srgbClr val="FFFF00"/>
              </a:solidFill>
              <a:round/>
              <a:headEnd/>
              <a:tailEnd/>
            </a:ln>
          </p:spPr>
          <p:txBody>
            <a:bodyPr/>
            <a:lstStyle/>
            <a:p>
              <a:endParaRPr lang="en-US" dirty="0"/>
            </a:p>
          </p:txBody>
        </p:sp>
        <p:sp>
          <p:nvSpPr>
            <p:cNvPr id="118817" name="Line 1057"/>
            <p:cNvSpPr>
              <a:spLocks noChangeShapeType="1"/>
            </p:cNvSpPr>
            <p:nvPr/>
          </p:nvSpPr>
          <p:spPr bwMode="auto">
            <a:xfrm flipV="1">
              <a:off x="2149" y="3584"/>
              <a:ext cx="1" cy="88"/>
            </a:xfrm>
            <a:prstGeom prst="line">
              <a:avLst/>
            </a:prstGeom>
            <a:noFill/>
            <a:ln w="25400">
              <a:solidFill>
                <a:srgbClr val="FFFF00"/>
              </a:solidFill>
              <a:round/>
              <a:headEnd/>
              <a:tailEnd/>
            </a:ln>
          </p:spPr>
          <p:txBody>
            <a:bodyPr/>
            <a:lstStyle/>
            <a:p>
              <a:endParaRPr lang="en-US" dirty="0"/>
            </a:p>
          </p:txBody>
        </p:sp>
        <p:sp>
          <p:nvSpPr>
            <p:cNvPr id="118818" name="Rectangle 1058"/>
            <p:cNvSpPr>
              <a:spLocks noChangeArrowheads="1"/>
            </p:cNvSpPr>
            <p:nvPr/>
          </p:nvSpPr>
          <p:spPr bwMode="auto">
            <a:xfrm>
              <a:off x="2125" y="3748"/>
              <a:ext cx="63"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4</a:t>
              </a:r>
              <a:endParaRPr lang="en-US" altLang="en-US" sz="3200" u="none" dirty="0"/>
            </a:p>
          </p:txBody>
        </p:sp>
        <p:sp>
          <p:nvSpPr>
            <p:cNvPr id="118819" name="Line 1059"/>
            <p:cNvSpPr>
              <a:spLocks noChangeShapeType="1"/>
            </p:cNvSpPr>
            <p:nvPr/>
          </p:nvSpPr>
          <p:spPr bwMode="auto">
            <a:xfrm flipV="1">
              <a:off x="1941" y="3584"/>
              <a:ext cx="1" cy="48"/>
            </a:xfrm>
            <a:prstGeom prst="line">
              <a:avLst/>
            </a:prstGeom>
            <a:noFill/>
            <a:ln w="25400">
              <a:solidFill>
                <a:srgbClr val="FFFF00"/>
              </a:solidFill>
              <a:round/>
              <a:headEnd/>
              <a:tailEnd/>
            </a:ln>
          </p:spPr>
          <p:txBody>
            <a:bodyPr/>
            <a:lstStyle/>
            <a:p>
              <a:endParaRPr lang="en-US" dirty="0"/>
            </a:p>
          </p:txBody>
        </p:sp>
        <p:sp>
          <p:nvSpPr>
            <p:cNvPr id="118820" name="Line 1060"/>
            <p:cNvSpPr>
              <a:spLocks noChangeShapeType="1"/>
            </p:cNvSpPr>
            <p:nvPr/>
          </p:nvSpPr>
          <p:spPr bwMode="auto">
            <a:xfrm flipV="1">
              <a:off x="1725" y="3584"/>
              <a:ext cx="1" cy="88"/>
            </a:xfrm>
            <a:prstGeom prst="line">
              <a:avLst/>
            </a:prstGeom>
            <a:noFill/>
            <a:ln w="25400">
              <a:solidFill>
                <a:srgbClr val="FFFF00"/>
              </a:solidFill>
              <a:round/>
              <a:headEnd/>
              <a:tailEnd/>
            </a:ln>
          </p:spPr>
          <p:txBody>
            <a:bodyPr/>
            <a:lstStyle/>
            <a:p>
              <a:endParaRPr lang="en-US" dirty="0"/>
            </a:p>
          </p:txBody>
        </p:sp>
        <p:sp>
          <p:nvSpPr>
            <p:cNvPr id="118821" name="Rectangle 1061"/>
            <p:cNvSpPr>
              <a:spLocks noChangeArrowheads="1"/>
            </p:cNvSpPr>
            <p:nvPr/>
          </p:nvSpPr>
          <p:spPr bwMode="auto">
            <a:xfrm>
              <a:off x="1703" y="3748"/>
              <a:ext cx="63"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2</a:t>
              </a:r>
              <a:endParaRPr lang="en-US" altLang="en-US" sz="3200" u="none" dirty="0"/>
            </a:p>
          </p:txBody>
        </p:sp>
        <p:sp>
          <p:nvSpPr>
            <p:cNvPr id="118822" name="Line 1062"/>
            <p:cNvSpPr>
              <a:spLocks noChangeShapeType="1"/>
            </p:cNvSpPr>
            <p:nvPr/>
          </p:nvSpPr>
          <p:spPr bwMode="auto">
            <a:xfrm flipV="1">
              <a:off x="1517" y="3584"/>
              <a:ext cx="1" cy="48"/>
            </a:xfrm>
            <a:prstGeom prst="line">
              <a:avLst/>
            </a:prstGeom>
            <a:noFill/>
            <a:ln w="25400">
              <a:solidFill>
                <a:srgbClr val="FFFF00"/>
              </a:solidFill>
              <a:round/>
              <a:headEnd/>
              <a:tailEnd/>
            </a:ln>
          </p:spPr>
          <p:txBody>
            <a:bodyPr/>
            <a:lstStyle/>
            <a:p>
              <a:endParaRPr lang="en-US" dirty="0"/>
            </a:p>
          </p:txBody>
        </p:sp>
        <p:sp>
          <p:nvSpPr>
            <p:cNvPr id="118823" name="Line 1063"/>
            <p:cNvSpPr>
              <a:spLocks noChangeShapeType="1"/>
            </p:cNvSpPr>
            <p:nvPr/>
          </p:nvSpPr>
          <p:spPr bwMode="auto">
            <a:xfrm flipV="1">
              <a:off x="1301" y="3584"/>
              <a:ext cx="1" cy="88"/>
            </a:xfrm>
            <a:prstGeom prst="line">
              <a:avLst/>
            </a:prstGeom>
            <a:noFill/>
            <a:ln w="25400">
              <a:solidFill>
                <a:srgbClr val="FFFF00"/>
              </a:solidFill>
              <a:round/>
              <a:headEnd/>
              <a:tailEnd/>
            </a:ln>
          </p:spPr>
          <p:txBody>
            <a:bodyPr/>
            <a:lstStyle/>
            <a:p>
              <a:endParaRPr lang="en-US" dirty="0"/>
            </a:p>
          </p:txBody>
        </p:sp>
        <p:sp>
          <p:nvSpPr>
            <p:cNvPr id="118824" name="Rectangle 1064"/>
            <p:cNvSpPr>
              <a:spLocks noChangeArrowheads="1"/>
            </p:cNvSpPr>
            <p:nvPr/>
          </p:nvSpPr>
          <p:spPr bwMode="auto">
            <a:xfrm>
              <a:off x="1281" y="3748"/>
              <a:ext cx="63"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0</a:t>
              </a:r>
              <a:endParaRPr lang="en-US" altLang="en-US" sz="3200" u="none" dirty="0"/>
            </a:p>
          </p:txBody>
        </p:sp>
        <p:sp>
          <p:nvSpPr>
            <p:cNvPr id="118825" name="Rectangle 1065"/>
            <p:cNvSpPr>
              <a:spLocks noChangeArrowheads="1"/>
            </p:cNvSpPr>
            <p:nvPr/>
          </p:nvSpPr>
          <p:spPr bwMode="auto">
            <a:xfrm>
              <a:off x="2794" y="3908"/>
              <a:ext cx="196"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 ms</a:t>
              </a:r>
              <a:endParaRPr lang="en-US" altLang="en-US" sz="3200" u="none" dirty="0"/>
            </a:p>
          </p:txBody>
        </p:sp>
      </p:grpSp>
      <p:grpSp>
        <p:nvGrpSpPr>
          <p:cNvPr id="4" name="Group 1071"/>
          <p:cNvGrpSpPr>
            <a:grpSpLocks/>
          </p:cNvGrpSpPr>
          <p:nvPr/>
        </p:nvGrpSpPr>
        <p:grpSpPr bwMode="auto">
          <a:xfrm>
            <a:off x="2052638" y="4127500"/>
            <a:ext cx="5029200" cy="1485900"/>
            <a:chOff x="1293" y="2600"/>
            <a:chExt cx="3168" cy="936"/>
          </a:xfrm>
        </p:grpSpPr>
        <p:sp>
          <p:nvSpPr>
            <p:cNvPr id="118827" name="Freeform 1067"/>
            <p:cNvSpPr>
              <a:spLocks/>
            </p:cNvSpPr>
            <p:nvPr/>
          </p:nvSpPr>
          <p:spPr bwMode="auto">
            <a:xfrm>
              <a:off x="1301" y="2608"/>
              <a:ext cx="2064" cy="928"/>
            </a:xfrm>
            <a:custGeom>
              <a:avLst/>
              <a:gdLst/>
              <a:ahLst/>
              <a:cxnLst>
                <a:cxn ang="0">
                  <a:pos x="32" y="440"/>
                </a:cxn>
                <a:cxn ang="0">
                  <a:pos x="64" y="488"/>
                </a:cxn>
                <a:cxn ang="0">
                  <a:pos x="104" y="168"/>
                </a:cxn>
                <a:cxn ang="0">
                  <a:pos x="136" y="168"/>
                </a:cxn>
                <a:cxn ang="0">
                  <a:pos x="184" y="232"/>
                </a:cxn>
                <a:cxn ang="0">
                  <a:pos x="216" y="240"/>
                </a:cxn>
                <a:cxn ang="0">
                  <a:pos x="256" y="248"/>
                </a:cxn>
                <a:cxn ang="0">
                  <a:pos x="288" y="248"/>
                </a:cxn>
                <a:cxn ang="0">
                  <a:pos x="328" y="256"/>
                </a:cxn>
                <a:cxn ang="0">
                  <a:pos x="360" y="232"/>
                </a:cxn>
                <a:cxn ang="0">
                  <a:pos x="408" y="192"/>
                </a:cxn>
                <a:cxn ang="0">
                  <a:pos x="432" y="192"/>
                </a:cxn>
                <a:cxn ang="0">
                  <a:pos x="480" y="184"/>
                </a:cxn>
                <a:cxn ang="0">
                  <a:pos x="512" y="168"/>
                </a:cxn>
                <a:cxn ang="0">
                  <a:pos x="552" y="176"/>
                </a:cxn>
                <a:cxn ang="0">
                  <a:pos x="584" y="184"/>
                </a:cxn>
                <a:cxn ang="0">
                  <a:pos x="624" y="160"/>
                </a:cxn>
                <a:cxn ang="0">
                  <a:pos x="656" y="128"/>
                </a:cxn>
                <a:cxn ang="0">
                  <a:pos x="696" y="120"/>
                </a:cxn>
                <a:cxn ang="0">
                  <a:pos x="728" y="136"/>
                </a:cxn>
                <a:cxn ang="0">
                  <a:pos x="776" y="176"/>
                </a:cxn>
                <a:cxn ang="0">
                  <a:pos x="808" y="232"/>
                </a:cxn>
                <a:cxn ang="0">
                  <a:pos x="848" y="296"/>
                </a:cxn>
                <a:cxn ang="0">
                  <a:pos x="880" y="320"/>
                </a:cxn>
                <a:cxn ang="0">
                  <a:pos x="920" y="312"/>
                </a:cxn>
                <a:cxn ang="0">
                  <a:pos x="952" y="320"/>
                </a:cxn>
                <a:cxn ang="0">
                  <a:pos x="1000" y="312"/>
                </a:cxn>
                <a:cxn ang="0">
                  <a:pos x="1032" y="256"/>
                </a:cxn>
                <a:cxn ang="0">
                  <a:pos x="1072" y="168"/>
                </a:cxn>
                <a:cxn ang="0">
                  <a:pos x="1104" y="128"/>
                </a:cxn>
                <a:cxn ang="0">
                  <a:pos x="1144" y="104"/>
                </a:cxn>
                <a:cxn ang="0">
                  <a:pos x="1176" y="112"/>
                </a:cxn>
                <a:cxn ang="0">
                  <a:pos x="1216" y="144"/>
                </a:cxn>
                <a:cxn ang="0">
                  <a:pos x="1248" y="160"/>
                </a:cxn>
                <a:cxn ang="0">
                  <a:pos x="1288" y="160"/>
                </a:cxn>
                <a:cxn ang="0">
                  <a:pos x="1320" y="160"/>
                </a:cxn>
                <a:cxn ang="0">
                  <a:pos x="1368" y="152"/>
                </a:cxn>
                <a:cxn ang="0">
                  <a:pos x="1400" y="144"/>
                </a:cxn>
                <a:cxn ang="0">
                  <a:pos x="1440" y="120"/>
                </a:cxn>
                <a:cxn ang="0">
                  <a:pos x="1472" y="80"/>
                </a:cxn>
                <a:cxn ang="0">
                  <a:pos x="1512" y="32"/>
                </a:cxn>
                <a:cxn ang="0">
                  <a:pos x="1544" y="0"/>
                </a:cxn>
                <a:cxn ang="0">
                  <a:pos x="1592" y="56"/>
                </a:cxn>
                <a:cxn ang="0">
                  <a:pos x="1624" y="176"/>
                </a:cxn>
                <a:cxn ang="0">
                  <a:pos x="1664" y="352"/>
                </a:cxn>
                <a:cxn ang="0">
                  <a:pos x="1696" y="456"/>
                </a:cxn>
                <a:cxn ang="0">
                  <a:pos x="1736" y="544"/>
                </a:cxn>
                <a:cxn ang="0">
                  <a:pos x="1768" y="584"/>
                </a:cxn>
                <a:cxn ang="0">
                  <a:pos x="1808" y="656"/>
                </a:cxn>
                <a:cxn ang="0">
                  <a:pos x="1840" y="720"/>
                </a:cxn>
                <a:cxn ang="0">
                  <a:pos x="1880" y="824"/>
                </a:cxn>
                <a:cxn ang="0">
                  <a:pos x="1912" y="888"/>
                </a:cxn>
                <a:cxn ang="0">
                  <a:pos x="1960" y="928"/>
                </a:cxn>
                <a:cxn ang="0">
                  <a:pos x="1992" y="912"/>
                </a:cxn>
                <a:cxn ang="0">
                  <a:pos x="2032" y="840"/>
                </a:cxn>
                <a:cxn ang="0">
                  <a:pos x="2064" y="776"/>
                </a:cxn>
              </a:cxnLst>
              <a:rect l="0" t="0" r="r" b="b"/>
              <a:pathLst>
                <a:path w="2064" h="928">
                  <a:moveTo>
                    <a:pt x="0" y="368"/>
                  </a:moveTo>
                  <a:lnTo>
                    <a:pt x="0" y="368"/>
                  </a:lnTo>
                  <a:lnTo>
                    <a:pt x="8" y="376"/>
                  </a:lnTo>
                  <a:lnTo>
                    <a:pt x="8" y="376"/>
                  </a:lnTo>
                  <a:lnTo>
                    <a:pt x="24" y="400"/>
                  </a:lnTo>
                  <a:lnTo>
                    <a:pt x="24" y="400"/>
                  </a:lnTo>
                  <a:lnTo>
                    <a:pt x="32" y="440"/>
                  </a:lnTo>
                  <a:lnTo>
                    <a:pt x="32" y="440"/>
                  </a:lnTo>
                  <a:lnTo>
                    <a:pt x="40" y="480"/>
                  </a:lnTo>
                  <a:lnTo>
                    <a:pt x="40" y="480"/>
                  </a:lnTo>
                  <a:lnTo>
                    <a:pt x="56" y="504"/>
                  </a:lnTo>
                  <a:lnTo>
                    <a:pt x="56" y="504"/>
                  </a:lnTo>
                  <a:lnTo>
                    <a:pt x="64" y="488"/>
                  </a:lnTo>
                  <a:lnTo>
                    <a:pt x="64" y="488"/>
                  </a:lnTo>
                  <a:lnTo>
                    <a:pt x="72" y="424"/>
                  </a:lnTo>
                  <a:lnTo>
                    <a:pt x="72" y="424"/>
                  </a:lnTo>
                  <a:lnTo>
                    <a:pt x="88" y="328"/>
                  </a:lnTo>
                  <a:lnTo>
                    <a:pt x="88" y="328"/>
                  </a:lnTo>
                  <a:lnTo>
                    <a:pt x="96" y="240"/>
                  </a:lnTo>
                  <a:lnTo>
                    <a:pt x="96" y="240"/>
                  </a:lnTo>
                  <a:lnTo>
                    <a:pt x="104" y="168"/>
                  </a:lnTo>
                  <a:lnTo>
                    <a:pt x="104" y="168"/>
                  </a:lnTo>
                  <a:lnTo>
                    <a:pt x="120" y="144"/>
                  </a:lnTo>
                  <a:lnTo>
                    <a:pt x="120" y="144"/>
                  </a:lnTo>
                  <a:lnTo>
                    <a:pt x="128" y="144"/>
                  </a:lnTo>
                  <a:lnTo>
                    <a:pt x="128" y="144"/>
                  </a:lnTo>
                  <a:lnTo>
                    <a:pt x="136" y="168"/>
                  </a:lnTo>
                  <a:lnTo>
                    <a:pt x="136" y="168"/>
                  </a:lnTo>
                  <a:lnTo>
                    <a:pt x="152" y="192"/>
                  </a:lnTo>
                  <a:lnTo>
                    <a:pt x="152" y="192"/>
                  </a:lnTo>
                  <a:lnTo>
                    <a:pt x="160" y="216"/>
                  </a:lnTo>
                  <a:lnTo>
                    <a:pt x="160" y="216"/>
                  </a:lnTo>
                  <a:lnTo>
                    <a:pt x="168" y="224"/>
                  </a:lnTo>
                  <a:lnTo>
                    <a:pt x="168" y="224"/>
                  </a:lnTo>
                  <a:lnTo>
                    <a:pt x="184" y="232"/>
                  </a:lnTo>
                  <a:lnTo>
                    <a:pt x="184" y="232"/>
                  </a:lnTo>
                  <a:lnTo>
                    <a:pt x="192" y="232"/>
                  </a:lnTo>
                  <a:lnTo>
                    <a:pt x="192" y="232"/>
                  </a:lnTo>
                  <a:lnTo>
                    <a:pt x="200" y="232"/>
                  </a:lnTo>
                  <a:lnTo>
                    <a:pt x="200" y="232"/>
                  </a:lnTo>
                  <a:lnTo>
                    <a:pt x="216" y="240"/>
                  </a:lnTo>
                  <a:lnTo>
                    <a:pt x="216" y="240"/>
                  </a:lnTo>
                  <a:lnTo>
                    <a:pt x="224" y="248"/>
                  </a:lnTo>
                  <a:lnTo>
                    <a:pt x="224" y="248"/>
                  </a:lnTo>
                  <a:lnTo>
                    <a:pt x="232" y="248"/>
                  </a:lnTo>
                  <a:lnTo>
                    <a:pt x="232" y="248"/>
                  </a:lnTo>
                  <a:lnTo>
                    <a:pt x="248" y="248"/>
                  </a:lnTo>
                  <a:lnTo>
                    <a:pt x="248" y="248"/>
                  </a:lnTo>
                  <a:lnTo>
                    <a:pt x="256" y="248"/>
                  </a:lnTo>
                  <a:lnTo>
                    <a:pt x="256" y="248"/>
                  </a:lnTo>
                  <a:lnTo>
                    <a:pt x="264" y="248"/>
                  </a:lnTo>
                  <a:lnTo>
                    <a:pt x="264" y="248"/>
                  </a:lnTo>
                  <a:lnTo>
                    <a:pt x="280" y="240"/>
                  </a:lnTo>
                  <a:lnTo>
                    <a:pt x="280" y="240"/>
                  </a:lnTo>
                  <a:lnTo>
                    <a:pt x="288" y="248"/>
                  </a:lnTo>
                  <a:lnTo>
                    <a:pt x="288" y="248"/>
                  </a:lnTo>
                  <a:lnTo>
                    <a:pt x="296" y="248"/>
                  </a:lnTo>
                  <a:lnTo>
                    <a:pt x="296" y="248"/>
                  </a:lnTo>
                  <a:lnTo>
                    <a:pt x="312" y="256"/>
                  </a:lnTo>
                  <a:lnTo>
                    <a:pt x="312" y="256"/>
                  </a:lnTo>
                  <a:lnTo>
                    <a:pt x="320" y="256"/>
                  </a:lnTo>
                  <a:lnTo>
                    <a:pt x="320" y="256"/>
                  </a:lnTo>
                  <a:lnTo>
                    <a:pt x="328" y="256"/>
                  </a:lnTo>
                  <a:lnTo>
                    <a:pt x="328" y="256"/>
                  </a:lnTo>
                  <a:lnTo>
                    <a:pt x="344" y="248"/>
                  </a:lnTo>
                  <a:lnTo>
                    <a:pt x="344" y="248"/>
                  </a:lnTo>
                  <a:lnTo>
                    <a:pt x="352" y="240"/>
                  </a:lnTo>
                  <a:lnTo>
                    <a:pt x="352" y="240"/>
                  </a:lnTo>
                  <a:lnTo>
                    <a:pt x="360" y="232"/>
                  </a:lnTo>
                  <a:lnTo>
                    <a:pt x="360" y="232"/>
                  </a:lnTo>
                  <a:lnTo>
                    <a:pt x="376" y="216"/>
                  </a:lnTo>
                  <a:lnTo>
                    <a:pt x="376" y="216"/>
                  </a:lnTo>
                  <a:lnTo>
                    <a:pt x="384" y="208"/>
                  </a:lnTo>
                  <a:lnTo>
                    <a:pt x="384" y="208"/>
                  </a:lnTo>
                  <a:lnTo>
                    <a:pt x="392" y="200"/>
                  </a:lnTo>
                  <a:lnTo>
                    <a:pt x="392" y="200"/>
                  </a:lnTo>
                  <a:lnTo>
                    <a:pt x="408" y="192"/>
                  </a:lnTo>
                  <a:lnTo>
                    <a:pt x="408" y="192"/>
                  </a:lnTo>
                  <a:lnTo>
                    <a:pt x="416" y="192"/>
                  </a:lnTo>
                  <a:lnTo>
                    <a:pt x="416" y="192"/>
                  </a:lnTo>
                  <a:lnTo>
                    <a:pt x="424" y="192"/>
                  </a:lnTo>
                  <a:lnTo>
                    <a:pt x="424" y="192"/>
                  </a:lnTo>
                  <a:lnTo>
                    <a:pt x="432" y="192"/>
                  </a:lnTo>
                  <a:lnTo>
                    <a:pt x="432" y="192"/>
                  </a:lnTo>
                  <a:lnTo>
                    <a:pt x="448" y="192"/>
                  </a:lnTo>
                  <a:lnTo>
                    <a:pt x="448" y="192"/>
                  </a:lnTo>
                  <a:lnTo>
                    <a:pt x="456" y="192"/>
                  </a:lnTo>
                  <a:lnTo>
                    <a:pt x="456" y="192"/>
                  </a:lnTo>
                  <a:lnTo>
                    <a:pt x="464" y="192"/>
                  </a:lnTo>
                  <a:lnTo>
                    <a:pt x="464" y="192"/>
                  </a:lnTo>
                  <a:lnTo>
                    <a:pt x="480" y="184"/>
                  </a:lnTo>
                  <a:lnTo>
                    <a:pt x="480" y="184"/>
                  </a:lnTo>
                  <a:lnTo>
                    <a:pt x="488" y="176"/>
                  </a:lnTo>
                  <a:lnTo>
                    <a:pt x="488" y="176"/>
                  </a:lnTo>
                  <a:lnTo>
                    <a:pt x="496" y="168"/>
                  </a:lnTo>
                  <a:lnTo>
                    <a:pt x="496" y="168"/>
                  </a:lnTo>
                  <a:lnTo>
                    <a:pt x="512" y="168"/>
                  </a:lnTo>
                  <a:lnTo>
                    <a:pt x="512" y="168"/>
                  </a:lnTo>
                  <a:lnTo>
                    <a:pt x="520" y="168"/>
                  </a:lnTo>
                  <a:lnTo>
                    <a:pt x="520" y="168"/>
                  </a:lnTo>
                  <a:lnTo>
                    <a:pt x="528" y="168"/>
                  </a:lnTo>
                  <a:lnTo>
                    <a:pt x="528" y="168"/>
                  </a:lnTo>
                  <a:lnTo>
                    <a:pt x="544" y="176"/>
                  </a:lnTo>
                  <a:lnTo>
                    <a:pt x="544" y="176"/>
                  </a:lnTo>
                  <a:lnTo>
                    <a:pt x="552" y="176"/>
                  </a:lnTo>
                  <a:lnTo>
                    <a:pt x="552" y="176"/>
                  </a:lnTo>
                  <a:lnTo>
                    <a:pt x="560" y="184"/>
                  </a:lnTo>
                  <a:lnTo>
                    <a:pt x="560" y="184"/>
                  </a:lnTo>
                  <a:lnTo>
                    <a:pt x="568" y="184"/>
                  </a:lnTo>
                  <a:lnTo>
                    <a:pt x="568" y="184"/>
                  </a:lnTo>
                  <a:lnTo>
                    <a:pt x="584" y="184"/>
                  </a:lnTo>
                  <a:lnTo>
                    <a:pt x="584" y="184"/>
                  </a:lnTo>
                  <a:lnTo>
                    <a:pt x="592" y="184"/>
                  </a:lnTo>
                  <a:lnTo>
                    <a:pt x="592" y="184"/>
                  </a:lnTo>
                  <a:lnTo>
                    <a:pt x="600" y="176"/>
                  </a:lnTo>
                  <a:lnTo>
                    <a:pt x="600" y="176"/>
                  </a:lnTo>
                  <a:lnTo>
                    <a:pt x="616" y="168"/>
                  </a:lnTo>
                  <a:lnTo>
                    <a:pt x="616" y="168"/>
                  </a:lnTo>
                  <a:lnTo>
                    <a:pt x="624" y="160"/>
                  </a:lnTo>
                  <a:lnTo>
                    <a:pt x="624" y="160"/>
                  </a:lnTo>
                  <a:lnTo>
                    <a:pt x="632" y="144"/>
                  </a:lnTo>
                  <a:lnTo>
                    <a:pt x="632" y="144"/>
                  </a:lnTo>
                  <a:lnTo>
                    <a:pt x="648" y="136"/>
                  </a:lnTo>
                  <a:lnTo>
                    <a:pt x="648" y="136"/>
                  </a:lnTo>
                  <a:lnTo>
                    <a:pt x="656" y="128"/>
                  </a:lnTo>
                  <a:lnTo>
                    <a:pt x="656" y="128"/>
                  </a:lnTo>
                  <a:lnTo>
                    <a:pt x="664" y="128"/>
                  </a:lnTo>
                  <a:lnTo>
                    <a:pt x="664" y="128"/>
                  </a:lnTo>
                  <a:lnTo>
                    <a:pt x="680" y="120"/>
                  </a:lnTo>
                  <a:lnTo>
                    <a:pt x="680" y="120"/>
                  </a:lnTo>
                  <a:lnTo>
                    <a:pt x="688" y="120"/>
                  </a:lnTo>
                  <a:lnTo>
                    <a:pt x="688" y="120"/>
                  </a:lnTo>
                  <a:lnTo>
                    <a:pt x="696" y="120"/>
                  </a:lnTo>
                  <a:lnTo>
                    <a:pt x="696" y="120"/>
                  </a:lnTo>
                  <a:lnTo>
                    <a:pt x="712" y="128"/>
                  </a:lnTo>
                  <a:lnTo>
                    <a:pt x="712" y="128"/>
                  </a:lnTo>
                  <a:lnTo>
                    <a:pt x="720" y="128"/>
                  </a:lnTo>
                  <a:lnTo>
                    <a:pt x="720" y="128"/>
                  </a:lnTo>
                  <a:lnTo>
                    <a:pt x="728" y="136"/>
                  </a:lnTo>
                  <a:lnTo>
                    <a:pt x="728" y="136"/>
                  </a:lnTo>
                  <a:lnTo>
                    <a:pt x="744" y="144"/>
                  </a:lnTo>
                  <a:lnTo>
                    <a:pt x="744" y="144"/>
                  </a:lnTo>
                  <a:lnTo>
                    <a:pt x="752" y="152"/>
                  </a:lnTo>
                  <a:lnTo>
                    <a:pt x="752" y="152"/>
                  </a:lnTo>
                  <a:lnTo>
                    <a:pt x="760" y="168"/>
                  </a:lnTo>
                  <a:lnTo>
                    <a:pt x="760" y="168"/>
                  </a:lnTo>
                  <a:lnTo>
                    <a:pt x="776" y="176"/>
                  </a:lnTo>
                  <a:lnTo>
                    <a:pt x="776" y="176"/>
                  </a:lnTo>
                  <a:lnTo>
                    <a:pt x="784" y="192"/>
                  </a:lnTo>
                  <a:lnTo>
                    <a:pt x="784" y="192"/>
                  </a:lnTo>
                  <a:lnTo>
                    <a:pt x="792" y="208"/>
                  </a:lnTo>
                  <a:lnTo>
                    <a:pt x="792" y="208"/>
                  </a:lnTo>
                  <a:lnTo>
                    <a:pt x="808" y="232"/>
                  </a:lnTo>
                  <a:lnTo>
                    <a:pt x="808" y="232"/>
                  </a:lnTo>
                  <a:lnTo>
                    <a:pt x="816" y="248"/>
                  </a:lnTo>
                  <a:lnTo>
                    <a:pt x="816" y="248"/>
                  </a:lnTo>
                  <a:lnTo>
                    <a:pt x="824" y="264"/>
                  </a:lnTo>
                  <a:lnTo>
                    <a:pt x="824" y="264"/>
                  </a:lnTo>
                  <a:lnTo>
                    <a:pt x="840" y="280"/>
                  </a:lnTo>
                  <a:lnTo>
                    <a:pt x="840" y="280"/>
                  </a:lnTo>
                  <a:lnTo>
                    <a:pt x="848" y="296"/>
                  </a:lnTo>
                  <a:lnTo>
                    <a:pt x="848" y="296"/>
                  </a:lnTo>
                  <a:lnTo>
                    <a:pt x="856" y="304"/>
                  </a:lnTo>
                  <a:lnTo>
                    <a:pt x="856" y="304"/>
                  </a:lnTo>
                  <a:lnTo>
                    <a:pt x="872" y="312"/>
                  </a:lnTo>
                  <a:lnTo>
                    <a:pt x="872" y="312"/>
                  </a:lnTo>
                  <a:lnTo>
                    <a:pt x="880" y="320"/>
                  </a:lnTo>
                  <a:lnTo>
                    <a:pt x="880" y="320"/>
                  </a:lnTo>
                  <a:lnTo>
                    <a:pt x="888" y="320"/>
                  </a:lnTo>
                  <a:lnTo>
                    <a:pt x="888" y="320"/>
                  </a:lnTo>
                  <a:lnTo>
                    <a:pt x="904" y="320"/>
                  </a:lnTo>
                  <a:lnTo>
                    <a:pt x="904" y="320"/>
                  </a:lnTo>
                  <a:lnTo>
                    <a:pt x="912" y="320"/>
                  </a:lnTo>
                  <a:lnTo>
                    <a:pt x="912" y="320"/>
                  </a:lnTo>
                  <a:lnTo>
                    <a:pt x="920" y="312"/>
                  </a:lnTo>
                  <a:lnTo>
                    <a:pt x="920" y="312"/>
                  </a:lnTo>
                  <a:lnTo>
                    <a:pt x="936" y="312"/>
                  </a:lnTo>
                  <a:lnTo>
                    <a:pt x="936" y="312"/>
                  </a:lnTo>
                  <a:lnTo>
                    <a:pt x="944" y="312"/>
                  </a:lnTo>
                  <a:lnTo>
                    <a:pt x="944" y="312"/>
                  </a:lnTo>
                  <a:lnTo>
                    <a:pt x="952" y="320"/>
                  </a:lnTo>
                  <a:lnTo>
                    <a:pt x="952" y="320"/>
                  </a:lnTo>
                  <a:lnTo>
                    <a:pt x="968" y="328"/>
                  </a:lnTo>
                  <a:lnTo>
                    <a:pt x="968" y="328"/>
                  </a:lnTo>
                  <a:lnTo>
                    <a:pt x="976" y="328"/>
                  </a:lnTo>
                  <a:lnTo>
                    <a:pt x="976" y="328"/>
                  </a:lnTo>
                  <a:lnTo>
                    <a:pt x="984" y="320"/>
                  </a:lnTo>
                  <a:lnTo>
                    <a:pt x="984" y="320"/>
                  </a:lnTo>
                  <a:lnTo>
                    <a:pt x="1000" y="312"/>
                  </a:lnTo>
                  <a:lnTo>
                    <a:pt x="1000" y="312"/>
                  </a:lnTo>
                  <a:lnTo>
                    <a:pt x="1008" y="296"/>
                  </a:lnTo>
                  <a:lnTo>
                    <a:pt x="1008" y="296"/>
                  </a:lnTo>
                  <a:lnTo>
                    <a:pt x="1016" y="280"/>
                  </a:lnTo>
                  <a:lnTo>
                    <a:pt x="1016" y="280"/>
                  </a:lnTo>
                  <a:lnTo>
                    <a:pt x="1032" y="256"/>
                  </a:lnTo>
                  <a:lnTo>
                    <a:pt x="1032" y="256"/>
                  </a:lnTo>
                  <a:lnTo>
                    <a:pt x="1040" y="232"/>
                  </a:lnTo>
                  <a:lnTo>
                    <a:pt x="1040" y="232"/>
                  </a:lnTo>
                  <a:lnTo>
                    <a:pt x="1048" y="208"/>
                  </a:lnTo>
                  <a:lnTo>
                    <a:pt x="1048" y="208"/>
                  </a:lnTo>
                  <a:lnTo>
                    <a:pt x="1056" y="192"/>
                  </a:lnTo>
                  <a:lnTo>
                    <a:pt x="1056" y="192"/>
                  </a:lnTo>
                  <a:lnTo>
                    <a:pt x="1072" y="168"/>
                  </a:lnTo>
                  <a:lnTo>
                    <a:pt x="1072" y="168"/>
                  </a:lnTo>
                  <a:lnTo>
                    <a:pt x="1080" y="152"/>
                  </a:lnTo>
                  <a:lnTo>
                    <a:pt x="1080" y="152"/>
                  </a:lnTo>
                  <a:lnTo>
                    <a:pt x="1088" y="136"/>
                  </a:lnTo>
                  <a:lnTo>
                    <a:pt x="1088" y="136"/>
                  </a:lnTo>
                  <a:lnTo>
                    <a:pt x="1104" y="128"/>
                  </a:lnTo>
                  <a:lnTo>
                    <a:pt x="1104" y="128"/>
                  </a:lnTo>
                  <a:lnTo>
                    <a:pt x="1112" y="120"/>
                  </a:lnTo>
                  <a:lnTo>
                    <a:pt x="1112" y="120"/>
                  </a:lnTo>
                  <a:lnTo>
                    <a:pt x="1120" y="112"/>
                  </a:lnTo>
                  <a:lnTo>
                    <a:pt x="1120" y="112"/>
                  </a:lnTo>
                  <a:lnTo>
                    <a:pt x="1136" y="104"/>
                  </a:lnTo>
                  <a:lnTo>
                    <a:pt x="1136" y="104"/>
                  </a:lnTo>
                  <a:lnTo>
                    <a:pt x="1144" y="104"/>
                  </a:lnTo>
                  <a:lnTo>
                    <a:pt x="1144" y="104"/>
                  </a:lnTo>
                  <a:lnTo>
                    <a:pt x="1152" y="104"/>
                  </a:lnTo>
                  <a:lnTo>
                    <a:pt x="1152" y="104"/>
                  </a:lnTo>
                  <a:lnTo>
                    <a:pt x="1160" y="104"/>
                  </a:lnTo>
                  <a:lnTo>
                    <a:pt x="1160" y="104"/>
                  </a:lnTo>
                  <a:lnTo>
                    <a:pt x="1176" y="112"/>
                  </a:lnTo>
                  <a:lnTo>
                    <a:pt x="1176" y="112"/>
                  </a:lnTo>
                  <a:lnTo>
                    <a:pt x="1184" y="120"/>
                  </a:lnTo>
                  <a:lnTo>
                    <a:pt x="1184" y="120"/>
                  </a:lnTo>
                  <a:lnTo>
                    <a:pt x="1192" y="128"/>
                  </a:lnTo>
                  <a:lnTo>
                    <a:pt x="1192" y="128"/>
                  </a:lnTo>
                  <a:lnTo>
                    <a:pt x="1208" y="136"/>
                  </a:lnTo>
                  <a:lnTo>
                    <a:pt x="1208" y="136"/>
                  </a:lnTo>
                  <a:lnTo>
                    <a:pt x="1216" y="144"/>
                  </a:lnTo>
                  <a:lnTo>
                    <a:pt x="1216" y="144"/>
                  </a:lnTo>
                  <a:lnTo>
                    <a:pt x="1224" y="152"/>
                  </a:lnTo>
                  <a:lnTo>
                    <a:pt x="1224" y="152"/>
                  </a:lnTo>
                  <a:lnTo>
                    <a:pt x="1240" y="152"/>
                  </a:lnTo>
                  <a:lnTo>
                    <a:pt x="1240" y="152"/>
                  </a:lnTo>
                  <a:lnTo>
                    <a:pt x="1248" y="160"/>
                  </a:lnTo>
                  <a:lnTo>
                    <a:pt x="1248" y="160"/>
                  </a:lnTo>
                  <a:lnTo>
                    <a:pt x="1256" y="160"/>
                  </a:lnTo>
                  <a:lnTo>
                    <a:pt x="1256" y="160"/>
                  </a:lnTo>
                  <a:lnTo>
                    <a:pt x="1272" y="160"/>
                  </a:lnTo>
                  <a:lnTo>
                    <a:pt x="1272" y="160"/>
                  </a:lnTo>
                  <a:lnTo>
                    <a:pt x="1280" y="160"/>
                  </a:lnTo>
                  <a:lnTo>
                    <a:pt x="1280" y="160"/>
                  </a:lnTo>
                  <a:lnTo>
                    <a:pt x="1288" y="160"/>
                  </a:lnTo>
                  <a:lnTo>
                    <a:pt x="1288" y="160"/>
                  </a:lnTo>
                  <a:lnTo>
                    <a:pt x="1304" y="160"/>
                  </a:lnTo>
                  <a:lnTo>
                    <a:pt x="1304" y="160"/>
                  </a:lnTo>
                  <a:lnTo>
                    <a:pt x="1312" y="160"/>
                  </a:lnTo>
                  <a:lnTo>
                    <a:pt x="1312" y="160"/>
                  </a:lnTo>
                  <a:lnTo>
                    <a:pt x="1320" y="160"/>
                  </a:lnTo>
                  <a:lnTo>
                    <a:pt x="1320" y="160"/>
                  </a:lnTo>
                  <a:lnTo>
                    <a:pt x="1336" y="152"/>
                  </a:lnTo>
                  <a:lnTo>
                    <a:pt x="1336" y="152"/>
                  </a:lnTo>
                  <a:lnTo>
                    <a:pt x="1344" y="152"/>
                  </a:lnTo>
                  <a:lnTo>
                    <a:pt x="1344" y="152"/>
                  </a:lnTo>
                  <a:lnTo>
                    <a:pt x="1352" y="152"/>
                  </a:lnTo>
                  <a:lnTo>
                    <a:pt x="1352" y="152"/>
                  </a:lnTo>
                  <a:lnTo>
                    <a:pt x="1368" y="152"/>
                  </a:lnTo>
                  <a:lnTo>
                    <a:pt x="1368" y="152"/>
                  </a:lnTo>
                  <a:lnTo>
                    <a:pt x="1376" y="144"/>
                  </a:lnTo>
                  <a:lnTo>
                    <a:pt x="1376" y="144"/>
                  </a:lnTo>
                  <a:lnTo>
                    <a:pt x="1384" y="144"/>
                  </a:lnTo>
                  <a:lnTo>
                    <a:pt x="1384" y="144"/>
                  </a:lnTo>
                  <a:lnTo>
                    <a:pt x="1400" y="144"/>
                  </a:lnTo>
                  <a:lnTo>
                    <a:pt x="1400" y="144"/>
                  </a:lnTo>
                  <a:lnTo>
                    <a:pt x="1408" y="144"/>
                  </a:lnTo>
                  <a:lnTo>
                    <a:pt x="1408" y="144"/>
                  </a:lnTo>
                  <a:lnTo>
                    <a:pt x="1416" y="144"/>
                  </a:lnTo>
                  <a:lnTo>
                    <a:pt x="1416" y="144"/>
                  </a:lnTo>
                  <a:lnTo>
                    <a:pt x="1432" y="136"/>
                  </a:lnTo>
                  <a:lnTo>
                    <a:pt x="1432" y="136"/>
                  </a:lnTo>
                  <a:lnTo>
                    <a:pt x="1440" y="120"/>
                  </a:lnTo>
                  <a:lnTo>
                    <a:pt x="1440" y="120"/>
                  </a:lnTo>
                  <a:lnTo>
                    <a:pt x="1448" y="112"/>
                  </a:lnTo>
                  <a:lnTo>
                    <a:pt x="1448" y="112"/>
                  </a:lnTo>
                  <a:lnTo>
                    <a:pt x="1464" y="96"/>
                  </a:lnTo>
                  <a:lnTo>
                    <a:pt x="1464" y="96"/>
                  </a:lnTo>
                  <a:lnTo>
                    <a:pt x="1472" y="80"/>
                  </a:lnTo>
                  <a:lnTo>
                    <a:pt x="1472" y="80"/>
                  </a:lnTo>
                  <a:lnTo>
                    <a:pt x="1480" y="64"/>
                  </a:lnTo>
                  <a:lnTo>
                    <a:pt x="1480" y="64"/>
                  </a:lnTo>
                  <a:lnTo>
                    <a:pt x="1496" y="56"/>
                  </a:lnTo>
                  <a:lnTo>
                    <a:pt x="1496" y="56"/>
                  </a:lnTo>
                  <a:lnTo>
                    <a:pt x="1504" y="40"/>
                  </a:lnTo>
                  <a:lnTo>
                    <a:pt x="1504" y="40"/>
                  </a:lnTo>
                  <a:lnTo>
                    <a:pt x="1512" y="32"/>
                  </a:lnTo>
                  <a:lnTo>
                    <a:pt x="1512" y="32"/>
                  </a:lnTo>
                  <a:lnTo>
                    <a:pt x="1528" y="16"/>
                  </a:lnTo>
                  <a:lnTo>
                    <a:pt x="1528" y="16"/>
                  </a:lnTo>
                  <a:lnTo>
                    <a:pt x="1536" y="8"/>
                  </a:lnTo>
                  <a:lnTo>
                    <a:pt x="1536" y="8"/>
                  </a:lnTo>
                  <a:lnTo>
                    <a:pt x="1544" y="0"/>
                  </a:lnTo>
                  <a:lnTo>
                    <a:pt x="1544" y="0"/>
                  </a:lnTo>
                  <a:lnTo>
                    <a:pt x="1560" y="8"/>
                  </a:lnTo>
                  <a:lnTo>
                    <a:pt x="1560" y="8"/>
                  </a:lnTo>
                  <a:lnTo>
                    <a:pt x="1568" y="16"/>
                  </a:lnTo>
                  <a:lnTo>
                    <a:pt x="1568" y="16"/>
                  </a:lnTo>
                  <a:lnTo>
                    <a:pt x="1576" y="32"/>
                  </a:lnTo>
                  <a:lnTo>
                    <a:pt x="1576" y="32"/>
                  </a:lnTo>
                  <a:lnTo>
                    <a:pt x="1592" y="56"/>
                  </a:lnTo>
                  <a:lnTo>
                    <a:pt x="1592" y="56"/>
                  </a:lnTo>
                  <a:lnTo>
                    <a:pt x="1600" y="88"/>
                  </a:lnTo>
                  <a:lnTo>
                    <a:pt x="1600" y="88"/>
                  </a:lnTo>
                  <a:lnTo>
                    <a:pt x="1608" y="128"/>
                  </a:lnTo>
                  <a:lnTo>
                    <a:pt x="1608" y="128"/>
                  </a:lnTo>
                  <a:lnTo>
                    <a:pt x="1624" y="176"/>
                  </a:lnTo>
                  <a:lnTo>
                    <a:pt x="1624" y="176"/>
                  </a:lnTo>
                  <a:lnTo>
                    <a:pt x="1632" y="224"/>
                  </a:lnTo>
                  <a:lnTo>
                    <a:pt x="1632" y="224"/>
                  </a:lnTo>
                  <a:lnTo>
                    <a:pt x="1640" y="264"/>
                  </a:lnTo>
                  <a:lnTo>
                    <a:pt x="1640" y="264"/>
                  </a:lnTo>
                  <a:lnTo>
                    <a:pt x="1648" y="312"/>
                  </a:lnTo>
                  <a:lnTo>
                    <a:pt x="1648" y="312"/>
                  </a:lnTo>
                  <a:lnTo>
                    <a:pt x="1664" y="352"/>
                  </a:lnTo>
                  <a:lnTo>
                    <a:pt x="1664" y="352"/>
                  </a:lnTo>
                  <a:lnTo>
                    <a:pt x="1672" y="392"/>
                  </a:lnTo>
                  <a:lnTo>
                    <a:pt x="1672" y="392"/>
                  </a:lnTo>
                  <a:lnTo>
                    <a:pt x="1680" y="424"/>
                  </a:lnTo>
                  <a:lnTo>
                    <a:pt x="1680" y="424"/>
                  </a:lnTo>
                  <a:lnTo>
                    <a:pt x="1696" y="456"/>
                  </a:lnTo>
                  <a:lnTo>
                    <a:pt x="1696" y="456"/>
                  </a:lnTo>
                  <a:lnTo>
                    <a:pt x="1704" y="488"/>
                  </a:lnTo>
                  <a:lnTo>
                    <a:pt x="1704" y="488"/>
                  </a:lnTo>
                  <a:lnTo>
                    <a:pt x="1712" y="504"/>
                  </a:lnTo>
                  <a:lnTo>
                    <a:pt x="1712" y="504"/>
                  </a:lnTo>
                  <a:lnTo>
                    <a:pt x="1728" y="528"/>
                  </a:lnTo>
                  <a:lnTo>
                    <a:pt x="1728" y="528"/>
                  </a:lnTo>
                  <a:lnTo>
                    <a:pt x="1736" y="544"/>
                  </a:lnTo>
                  <a:lnTo>
                    <a:pt x="1736" y="544"/>
                  </a:lnTo>
                  <a:lnTo>
                    <a:pt x="1744" y="560"/>
                  </a:lnTo>
                  <a:lnTo>
                    <a:pt x="1744" y="560"/>
                  </a:lnTo>
                  <a:lnTo>
                    <a:pt x="1760" y="576"/>
                  </a:lnTo>
                  <a:lnTo>
                    <a:pt x="1760" y="576"/>
                  </a:lnTo>
                  <a:lnTo>
                    <a:pt x="1768" y="584"/>
                  </a:lnTo>
                  <a:lnTo>
                    <a:pt x="1768" y="584"/>
                  </a:lnTo>
                  <a:lnTo>
                    <a:pt x="1776" y="600"/>
                  </a:lnTo>
                  <a:lnTo>
                    <a:pt x="1776" y="600"/>
                  </a:lnTo>
                  <a:lnTo>
                    <a:pt x="1784" y="616"/>
                  </a:lnTo>
                  <a:lnTo>
                    <a:pt x="1784" y="616"/>
                  </a:lnTo>
                  <a:lnTo>
                    <a:pt x="1800" y="632"/>
                  </a:lnTo>
                  <a:lnTo>
                    <a:pt x="1800" y="632"/>
                  </a:lnTo>
                  <a:lnTo>
                    <a:pt x="1808" y="656"/>
                  </a:lnTo>
                  <a:lnTo>
                    <a:pt x="1808" y="656"/>
                  </a:lnTo>
                  <a:lnTo>
                    <a:pt x="1816" y="680"/>
                  </a:lnTo>
                  <a:lnTo>
                    <a:pt x="1816" y="680"/>
                  </a:lnTo>
                  <a:lnTo>
                    <a:pt x="1832" y="696"/>
                  </a:lnTo>
                  <a:lnTo>
                    <a:pt x="1832" y="696"/>
                  </a:lnTo>
                  <a:lnTo>
                    <a:pt x="1840" y="720"/>
                  </a:lnTo>
                  <a:lnTo>
                    <a:pt x="1840" y="720"/>
                  </a:lnTo>
                  <a:lnTo>
                    <a:pt x="1848" y="744"/>
                  </a:lnTo>
                  <a:lnTo>
                    <a:pt x="1848" y="744"/>
                  </a:lnTo>
                  <a:lnTo>
                    <a:pt x="1864" y="768"/>
                  </a:lnTo>
                  <a:lnTo>
                    <a:pt x="1864" y="768"/>
                  </a:lnTo>
                  <a:lnTo>
                    <a:pt x="1872" y="792"/>
                  </a:lnTo>
                  <a:lnTo>
                    <a:pt x="1872" y="792"/>
                  </a:lnTo>
                  <a:lnTo>
                    <a:pt x="1880" y="824"/>
                  </a:lnTo>
                  <a:lnTo>
                    <a:pt x="1880" y="824"/>
                  </a:lnTo>
                  <a:lnTo>
                    <a:pt x="1896" y="848"/>
                  </a:lnTo>
                  <a:lnTo>
                    <a:pt x="1896" y="848"/>
                  </a:lnTo>
                  <a:lnTo>
                    <a:pt x="1904" y="872"/>
                  </a:lnTo>
                  <a:lnTo>
                    <a:pt x="1904" y="872"/>
                  </a:lnTo>
                  <a:lnTo>
                    <a:pt x="1912" y="888"/>
                  </a:lnTo>
                  <a:lnTo>
                    <a:pt x="1912" y="888"/>
                  </a:lnTo>
                  <a:lnTo>
                    <a:pt x="1928" y="904"/>
                  </a:lnTo>
                  <a:lnTo>
                    <a:pt x="1928" y="904"/>
                  </a:lnTo>
                  <a:lnTo>
                    <a:pt x="1936" y="920"/>
                  </a:lnTo>
                  <a:lnTo>
                    <a:pt x="1936" y="920"/>
                  </a:lnTo>
                  <a:lnTo>
                    <a:pt x="1944" y="920"/>
                  </a:lnTo>
                  <a:lnTo>
                    <a:pt x="1944" y="920"/>
                  </a:lnTo>
                  <a:lnTo>
                    <a:pt x="1960" y="928"/>
                  </a:lnTo>
                  <a:lnTo>
                    <a:pt x="1960" y="928"/>
                  </a:lnTo>
                  <a:lnTo>
                    <a:pt x="1968" y="928"/>
                  </a:lnTo>
                  <a:lnTo>
                    <a:pt x="1968" y="928"/>
                  </a:lnTo>
                  <a:lnTo>
                    <a:pt x="1976" y="920"/>
                  </a:lnTo>
                  <a:lnTo>
                    <a:pt x="1976" y="920"/>
                  </a:lnTo>
                  <a:lnTo>
                    <a:pt x="1992" y="912"/>
                  </a:lnTo>
                  <a:lnTo>
                    <a:pt x="1992" y="912"/>
                  </a:lnTo>
                  <a:lnTo>
                    <a:pt x="2000" y="904"/>
                  </a:lnTo>
                  <a:lnTo>
                    <a:pt x="2000" y="904"/>
                  </a:lnTo>
                  <a:lnTo>
                    <a:pt x="2008" y="880"/>
                  </a:lnTo>
                  <a:lnTo>
                    <a:pt x="2008" y="880"/>
                  </a:lnTo>
                  <a:lnTo>
                    <a:pt x="2024" y="856"/>
                  </a:lnTo>
                  <a:lnTo>
                    <a:pt x="2024" y="856"/>
                  </a:lnTo>
                  <a:lnTo>
                    <a:pt x="2032" y="840"/>
                  </a:lnTo>
                  <a:lnTo>
                    <a:pt x="2032" y="840"/>
                  </a:lnTo>
                  <a:lnTo>
                    <a:pt x="2040" y="816"/>
                  </a:lnTo>
                  <a:lnTo>
                    <a:pt x="2040" y="816"/>
                  </a:lnTo>
                  <a:lnTo>
                    <a:pt x="2056" y="800"/>
                  </a:lnTo>
                  <a:lnTo>
                    <a:pt x="2056" y="800"/>
                  </a:lnTo>
                  <a:lnTo>
                    <a:pt x="2064" y="776"/>
                  </a:lnTo>
                  <a:lnTo>
                    <a:pt x="2064" y="776"/>
                  </a:lnTo>
                </a:path>
              </a:pathLst>
            </a:custGeom>
            <a:noFill/>
            <a:ln w="25400">
              <a:solidFill>
                <a:srgbClr val="FFD34C"/>
              </a:solidFill>
              <a:prstDash val="solid"/>
              <a:round/>
              <a:headEnd/>
              <a:tailEnd/>
            </a:ln>
          </p:spPr>
          <p:txBody>
            <a:bodyPr/>
            <a:lstStyle/>
            <a:p>
              <a:endParaRPr lang="en-US" dirty="0"/>
            </a:p>
          </p:txBody>
        </p:sp>
        <p:sp>
          <p:nvSpPr>
            <p:cNvPr id="118828" name="Freeform 1068"/>
            <p:cNvSpPr>
              <a:spLocks/>
            </p:cNvSpPr>
            <p:nvPr/>
          </p:nvSpPr>
          <p:spPr bwMode="auto">
            <a:xfrm>
              <a:off x="1293" y="2600"/>
              <a:ext cx="2064" cy="928"/>
            </a:xfrm>
            <a:custGeom>
              <a:avLst/>
              <a:gdLst/>
              <a:ahLst/>
              <a:cxnLst>
                <a:cxn ang="0">
                  <a:pos x="32" y="440"/>
                </a:cxn>
                <a:cxn ang="0">
                  <a:pos x="72" y="424"/>
                </a:cxn>
                <a:cxn ang="0">
                  <a:pos x="120" y="144"/>
                </a:cxn>
                <a:cxn ang="0">
                  <a:pos x="160" y="216"/>
                </a:cxn>
                <a:cxn ang="0">
                  <a:pos x="200" y="232"/>
                </a:cxn>
                <a:cxn ang="0">
                  <a:pos x="248" y="248"/>
                </a:cxn>
                <a:cxn ang="0">
                  <a:pos x="288" y="248"/>
                </a:cxn>
                <a:cxn ang="0">
                  <a:pos x="328" y="256"/>
                </a:cxn>
                <a:cxn ang="0">
                  <a:pos x="376" y="216"/>
                </a:cxn>
                <a:cxn ang="0">
                  <a:pos x="416" y="192"/>
                </a:cxn>
                <a:cxn ang="0">
                  <a:pos x="456" y="192"/>
                </a:cxn>
                <a:cxn ang="0">
                  <a:pos x="496" y="168"/>
                </a:cxn>
                <a:cxn ang="0">
                  <a:pos x="544" y="176"/>
                </a:cxn>
                <a:cxn ang="0">
                  <a:pos x="584" y="184"/>
                </a:cxn>
                <a:cxn ang="0">
                  <a:pos x="624" y="160"/>
                </a:cxn>
                <a:cxn ang="0">
                  <a:pos x="664" y="128"/>
                </a:cxn>
                <a:cxn ang="0">
                  <a:pos x="712" y="128"/>
                </a:cxn>
                <a:cxn ang="0">
                  <a:pos x="752" y="152"/>
                </a:cxn>
                <a:cxn ang="0">
                  <a:pos x="792" y="208"/>
                </a:cxn>
                <a:cxn ang="0">
                  <a:pos x="840" y="280"/>
                </a:cxn>
                <a:cxn ang="0">
                  <a:pos x="880" y="320"/>
                </a:cxn>
                <a:cxn ang="0">
                  <a:pos x="920" y="312"/>
                </a:cxn>
                <a:cxn ang="0">
                  <a:pos x="968" y="328"/>
                </a:cxn>
                <a:cxn ang="0">
                  <a:pos x="1008" y="296"/>
                </a:cxn>
                <a:cxn ang="0">
                  <a:pos x="1048" y="208"/>
                </a:cxn>
                <a:cxn ang="0">
                  <a:pos x="1088" y="136"/>
                </a:cxn>
                <a:cxn ang="0">
                  <a:pos x="1136" y="104"/>
                </a:cxn>
                <a:cxn ang="0">
                  <a:pos x="1176" y="112"/>
                </a:cxn>
                <a:cxn ang="0">
                  <a:pos x="1216" y="144"/>
                </a:cxn>
                <a:cxn ang="0">
                  <a:pos x="1256" y="160"/>
                </a:cxn>
                <a:cxn ang="0">
                  <a:pos x="1304" y="160"/>
                </a:cxn>
                <a:cxn ang="0">
                  <a:pos x="1344" y="152"/>
                </a:cxn>
                <a:cxn ang="0">
                  <a:pos x="1384" y="144"/>
                </a:cxn>
                <a:cxn ang="0">
                  <a:pos x="1432" y="136"/>
                </a:cxn>
                <a:cxn ang="0">
                  <a:pos x="1472" y="80"/>
                </a:cxn>
                <a:cxn ang="0">
                  <a:pos x="1512" y="32"/>
                </a:cxn>
                <a:cxn ang="0">
                  <a:pos x="1560" y="8"/>
                </a:cxn>
                <a:cxn ang="0">
                  <a:pos x="1600" y="88"/>
                </a:cxn>
                <a:cxn ang="0">
                  <a:pos x="1640" y="264"/>
                </a:cxn>
                <a:cxn ang="0">
                  <a:pos x="1680" y="424"/>
                </a:cxn>
                <a:cxn ang="0">
                  <a:pos x="1728" y="528"/>
                </a:cxn>
                <a:cxn ang="0">
                  <a:pos x="1768" y="584"/>
                </a:cxn>
                <a:cxn ang="0">
                  <a:pos x="1808" y="656"/>
                </a:cxn>
                <a:cxn ang="0">
                  <a:pos x="1848" y="744"/>
                </a:cxn>
                <a:cxn ang="0">
                  <a:pos x="1896" y="848"/>
                </a:cxn>
                <a:cxn ang="0">
                  <a:pos x="1936" y="920"/>
                </a:cxn>
                <a:cxn ang="0">
                  <a:pos x="1976" y="920"/>
                </a:cxn>
                <a:cxn ang="0">
                  <a:pos x="2024" y="856"/>
                </a:cxn>
                <a:cxn ang="0">
                  <a:pos x="2064" y="776"/>
                </a:cxn>
              </a:cxnLst>
              <a:rect l="0" t="0" r="r" b="b"/>
              <a:pathLst>
                <a:path w="2064" h="928">
                  <a:moveTo>
                    <a:pt x="0" y="368"/>
                  </a:moveTo>
                  <a:lnTo>
                    <a:pt x="8" y="376"/>
                  </a:lnTo>
                  <a:lnTo>
                    <a:pt x="24" y="400"/>
                  </a:lnTo>
                  <a:lnTo>
                    <a:pt x="32" y="440"/>
                  </a:lnTo>
                  <a:lnTo>
                    <a:pt x="40" y="480"/>
                  </a:lnTo>
                  <a:lnTo>
                    <a:pt x="56" y="504"/>
                  </a:lnTo>
                  <a:lnTo>
                    <a:pt x="64" y="488"/>
                  </a:lnTo>
                  <a:lnTo>
                    <a:pt x="72" y="424"/>
                  </a:lnTo>
                  <a:lnTo>
                    <a:pt x="88" y="328"/>
                  </a:lnTo>
                  <a:lnTo>
                    <a:pt x="96" y="240"/>
                  </a:lnTo>
                  <a:lnTo>
                    <a:pt x="104" y="168"/>
                  </a:lnTo>
                  <a:lnTo>
                    <a:pt x="120" y="144"/>
                  </a:lnTo>
                  <a:lnTo>
                    <a:pt x="128" y="144"/>
                  </a:lnTo>
                  <a:lnTo>
                    <a:pt x="136" y="168"/>
                  </a:lnTo>
                  <a:lnTo>
                    <a:pt x="152" y="192"/>
                  </a:lnTo>
                  <a:lnTo>
                    <a:pt x="160" y="216"/>
                  </a:lnTo>
                  <a:lnTo>
                    <a:pt x="168" y="224"/>
                  </a:lnTo>
                  <a:lnTo>
                    <a:pt x="184" y="232"/>
                  </a:lnTo>
                  <a:lnTo>
                    <a:pt x="192" y="232"/>
                  </a:lnTo>
                  <a:lnTo>
                    <a:pt x="200" y="232"/>
                  </a:lnTo>
                  <a:lnTo>
                    <a:pt x="216" y="240"/>
                  </a:lnTo>
                  <a:lnTo>
                    <a:pt x="224" y="248"/>
                  </a:lnTo>
                  <a:lnTo>
                    <a:pt x="232" y="248"/>
                  </a:lnTo>
                  <a:lnTo>
                    <a:pt x="248" y="248"/>
                  </a:lnTo>
                  <a:lnTo>
                    <a:pt x="256" y="248"/>
                  </a:lnTo>
                  <a:lnTo>
                    <a:pt x="264" y="248"/>
                  </a:lnTo>
                  <a:lnTo>
                    <a:pt x="280" y="240"/>
                  </a:lnTo>
                  <a:lnTo>
                    <a:pt x="288" y="248"/>
                  </a:lnTo>
                  <a:lnTo>
                    <a:pt x="296" y="248"/>
                  </a:lnTo>
                  <a:lnTo>
                    <a:pt x="312" y="256"/>
                  </a:lnTo>
                  <a:lnTo>
                    <a:pt x="320" y="256"/>
                  </a:lnTo>
                  <a:lnTo>
                    <a:pt x="328" y="256"/>
                  </a:lnTo>
                  <a:lnTo>
                    <a:pt x="344" y="248"/>
                  </a:lnTo>
                  <a:lnTo>
                    <a:pt x="352" y="240"/>
                  </a:lnTo>
                  <a:lnTo>
                    <a:pt x="360" y="232"/>
                  </a:lnTo>
                  <a:lnTo>
                    <a:pt x="376" y="216"/>
                  </a:lnTo>
                  <a:lnTo>
                    <a:pt x="384" y="208"/>
                  </a:lnTo>
                  <a:lnTo>
                    <a:pt x="392" y="200"/>
                  </a:lnTo>
                  <a:lnTo>
                    <a:pt x="408" y="192"/>
                  </a:lnTo>
                  <a:lnTo>
                    <a:pt x="416" y="192"/>
                  </a:lnTo>
                  <a:lnTo>
                    <a:pt x="424" y="192"/>
                  </a:lnTo>
                  <a:lnTo>
                    <a:pt x="432" y="192"/>
                  </a:lnTo>
                  <a:lnTo>
                    <a:pt x="448" y="192"/>
                  </a:lnTo>
                  <a:lnTo>
                    <a:pt x="456" y="192"/>
                  </a:lnTo>
                  <a:lnTo>
                    <a:pt x="464" y="192"/>
                  </a:lnTo>
                  <a:lnTo>
                    <a:pt x="480" y="184"/>
                  </a:lnTo>
                  <a:lnTo>
                    <a:pt x="488" y="176"/>
                  </a:lnTo>
                  <a:lnTo>
                    <a:pt x="496" y="168"/>
                  </a:lnTo>
                  <a:lnTo>
                    <a:pt x="512" y="168"/>
                  </a:lnTo>
                  <a:lnTo>
                    <a:pt x="520" y="168"/>
                  </a:lnTo>
                  <a:lnTo>
                    <a:pt x="528" y="168"/>
                  </a:lnTo>
                  <a:lnTo>
                    <a:pt x="544" y="176"/>
                  </a:lnTo>
                  <a:lnTo>
                    <a:pt x="552" y="176"/>
                  </a:lnTo>
                  <a:lnTo>
                    <a:pt x="560" y="184"/>
                  </a:lnTo>
                  <a:lnTo>
                    <a:pt x="568" y="184"/>
                  </a:lnTo>
                  <a:lnTo>
                    <a:pt x="584" y="184"/>
                  </a:lnTo>
                  <a:lnTo>
                    <a:pt x="592" y="184"/>
                  </a:lnTo>
                  <a:lnTo>
                    <a:pt x="600" y="176"/>
                  </a:lnTo>
                  <a:lnTo>
                    <a:pt x="616" y="168"/>
                  </a:lnTo>
                  <a:lnTo>
                    <a:pt x="624" y="160"/>
                  </a:lnTo>
                  <a:lnTo>
                    <a:pt x="632" y="144"/>
                  </a:lnTo>
                  <a:lnTo>
                    <a:pt x="648" y="136"/>
                  </a:lnTo>
                  <a:lnTo>
                    <a:pt x="656" y="128"/>
                  </a:lnTo>
                  <a:lnTo>
                    <a:pt x="664" y="128"/>
                  </a:lnTo>
                  <a:lnTo>
                    <a:pt x="680" y="120"/>
                  </a:lnTo>
                  <a:lnTo>
                    <a:pt x="688" y="120"/>
                  </a:lnTo>
                  <a:lnTo>
                    <a:pt x="696" y="120"/>
                  </a:lnTo>
                  <a:lnTo>
                    <a:pt x="712" y="128"/>
                  </a:lnTo>
                  <a:lnTo>
                    <a:pt x="720" y="128"/>
                  </a:lnTo>
                  <a:lnTo>
                    <a:pt x="728" y="136"/>
                  </a:lnTo>
                  <a:lnTo>
                    <a:pt x="744" y="144"/>
                  </a:lnTo>
                  <a:lnTo>
                    <a:pt x="752" y="152"/>
                  </a:lnTo>
                  <a:lnTo>
                    <a:pt x="760" y="168"/>
                  </a:lnTo>
                  <a:lnTo>
                    <a:pt x="776" y="176"/>
                  </a:lnTo>
                  <a:lnTo>
                    <a:pt x="784" y="192"/>
                  </a:lnTo>
                  <a:lnTo>
                    <a:pt x="792" y="208"/>
                  </a:lnTo>
                  <a:lnTo>
                    <a:pt x="808" y="232"/>
                  </a:lnTo>
                  <a:lnTo>
                    <a:pt x="816" y="248"/>
                  </a:lnTo>
                  <a:lnTo>
                    <a:pt x="824" y="264"/>
                  </a:lnTo>
                  <a:lnTo>
                    <a:pt x="840" y="280"/>
                  </a:lnTo>
                  <a:lnTo>
                    <a:pt x="848" y="296"/>
                  </a:lnTo>
                  <a:lnTo>
                    <a:pt x="856" y="304"/>
                  </a:lnTo>
                  <a:lnTo>
                    <a:pt x="872" y="312"/>
                  </a:lnTo>
                  <a:lnTo>
                    <a:pt x="880" y="320"/>
                  </a:lnTo>
                  <a:lnTo>
                    <a:pt x="888" y="320"/>
                  </a:lnTo>
                  <a:lnTo>
                    <a:pt x="904" y="320"/>
                  </a:lnTo>
                  <a:lnTo>
                    <a:pt x="912" y="320"/>
                  </a:lnTo>
                  <a:lnTo>
                    <a:pt x="920" y="312"/>
                  </a:lnTo>
                  <a:lnTo>
                    <a:pt x="936" y="312"/>
                  </a:lnTo>
                  <a:lnTo>
                    <a:pt x="944" y="312"/>
                  </a:lnTo>
                  <a:lnTo>
                    <a:pt x="952" y="320"/>
                  </a:lnTo>
                  <a:lnTo>
                    <a:pt x="968" y="328"/>
                  </a:lnTo>
                  <a:lnTo>
                    <a:pt x="976" y="328"/>
                  </a:lnTo>
                  <a:lnTo>
                    <a:pt x="984" y="320"/>
                  </a:lnTo>
                  <a:lnTo>
                    <a:pt x="1000" y="312"/>
                  </a:lnTo>
                  <a:lnTo>
                    <a:pt x="1008" y="296"/>
                  </a:lnTo>
                  <a:lnTo>
                    <a:pt x="1016" y="280"/>
                  </a:lnTo>
                  <a:lnTo>
                    <a:pt x="1032" y="256"/>
                  </a:lnTo>
                  <a:lnTo>
                    <a:pt x="1040" y="232"/>
                  </a:lnTo>
                  <a:lnTo>
                    <a:pt x="1048" y="208"/>
                  </a:lnTo>
                  <a:lnTo>
                    <a:pt x="1056" y="192"/>
                  </a:lnTo>
                  <a:lnTo>
                    <a:pt x="1072" y="168"/>
                  </a:lnTo>
                  <a:lnTo>
                    <a:pt x="1080" y="152"/>
                  </a:lnTo>
                  <a:lnTo>
                    <a:pt x="1088" y="136"/>
                  </a:lnTo>
                  <a:lnTo>
                    <a:pt x="1104" y="128"/>
                  </a:lnTo>
                  <a:lnTo>
                    <a:pt x="1112" y="120"/>
                  </a:lnTo>
                  <a:lnTo>
                    <a:pt x="1120" y="112"/>
                  </a:lnTo>
                  <a:lnTo>
                    <a:pt x="1136" y="104"/>
                  </a:lnTo>
                  <a:lnTo>
                    <a:pt x="1144" y="104"/>
                  </a:lnTo>
                  <a:lnTo>
                    <a:pt x="1152" y="104"/>
                  </a:lnTo>
                  <a:lnTo>
                    <a:pt x="1160" y="104"/>
                  </a:lnTo>
                  <a:lnTo>
                    <a:pt x="1176" y="112"/>
                  </a:lnTo>
                  <a:lnTo>
                    <a:pt x="1184" y="120"/>
                  </a:lnTo>
                  <a:lnTo>
                    <a:pt x="1192" y="128"/>
                  </a:lnTo>
                  <a:lnTo>
                    <a:pt x="1208" y="136"/>
                  </a:lnTo>
                  <a:lnTo>
                    <a:pt x="1216" y="144"/>
                  </a:lnTo>
                  <a:lnTo>
                    <a:pt x="1224" y="152"/>
                  </a:lnTo>
                  <a:lnTo>
                    <a:pt x="1240" y="152"/>
                  </a:lnTo>
                  <a:lnTo>
                    <a:pt x="1248" y="160"/>
                  </a:lnTo>
                  <a:lnTo>
                    <a:pt x="1256" y="160"/>
                  </a:lnTo>
                  <a:lnTo>
                    <a:pt x="1272" y="160"/>
                  </a:lnTo>
                  <a:lnTo>
                    <a:pt x="1280" y="160"/>
                  </a:lnTo>
                  <a:lnTo>
                    <a:pt x="1288" y="160"/>
                  </a:lnTo>
                  <a:lnTo>
                    <a:pt x="1304" y="160"/>
                  </a:lnTo>
                  <a:lnTo>
                    <a:pt x="1312" y="160"/>
                  </a:lnTo>
                  <a:lnTo>
                    <a:pt x="1320" y="160"/>
                  </a:lnTo>
                  <a:lnTo>
                    <a:pt x="1336" y="152"/>
                  </a:lnTo>
                  <a:lnTo>
                    <a:pt x="1344" y="152"/>
                  </a:lnTo>
                  <a:lnTo>
                    <a:pt x="1352" y="152"/>
                  </a:lnTo>
                  <a:lnTo>
                    <a:pt x="1368" y="152"/>
                  </a:lnTo>
                  <a:lnTo>
                    <a:pt x="1376" y="144"/>
                  </a:lnTo>
                  <a:lnTo>
                    <a:pt x="1384" y="144"/>
                  </a:lnTo>
                  <a:lnTo>
                    <a:pt x="1400" y="144"/>
                  </a:lnTo>
                  <a:lnTo>
                    <a:pt x="1408" y="144"/>
                  </a:lnTo>
                  <a:lnTo>
                    <a:pt x="1416" y="144"/>
                  </a:lnTo>
                  <a:lnTo>
                    <a:pt x="1432" y="136"/>
                  </a:lnTo>
                  <a:lnTo>
                    <a:pt x="1440" y="120"/>
                  </a:lnTo>
                  <a:lnTo>
                    <a:pt x="1448" y="112"/>
                  </a:lnTo>
                  <a:lnTo>
                    <a:pt x="1464" y="96"/>
                  </a:lnTo>
                  <a:lnTo>
                    <a:pt x="1472" y="80"/>
                  </a:lnTo>
                  <a:lnTo>
                    <a:pt x="1480" y="64"/>
                  </a:lnTo>
                  <a:lnTo>
                    <a:pt x="1496" y="56"/>
                  </a:lnTo>
                  <a:lnTo>
                    <a:pt x="1504" y="40"/>
                  </a:lnTo>
                  <a:lnTo>
                    <a:pt x="1512" y="32"/>
                  </a:lnTo>
                  <a:lnTo>
                    <a:pt x="1528" y="16"/>
                  </a:lnTo>
                  <a:lnTo>
                    <a:pt x="1536" y="8"/>
                  </a:lnTo>
                  <a:lnTo>
                    <a:pt x="1544" y="0"/>
                  </a:lnTo>
                  <a:lnTo>
                    <a:pt x="1560" y="8"/>
                  </a:lnTo>
                  <a:lnTo>
                    <a:pt x="1568" y="16"/>
                  </a:lnTo>
                  <a:lnTo>
                    <a:pt x="1576" y="32"/>
                  </a:lnTo>
                  <a:lnTo>
                    <a:pt x="1592" y="56"/>
                  </a:lnTo>
                  <a:lnTo>
                    <a:pt x="1600" y="88"/>
                  </a:lnTo>
                  <a:lnTo>
                    <a:pt x="1608" y="128"/>
                  </a:lnTo>
                  <a:lnTo>
                    <a:pt x="1624" y="176"/>
                  </a:lnTo>
                  <a:lnTo>
                    <a:pt x="1632" y="224"/>
                  </a:lnTo>
                  <a:lnTo>
                    <a:pt x="1640" y="264"/>
                  </a:lnTo>
                  <a:lnTo>
                    <a:pt x="1648" y="312"/>
                  </a:lnTo>
                  <a:lnTo>
                    <a:pt x="1664" y="352"/>
                  </a:lnTo>
                  <a:lnTo>
                    <a:pt x="1672" y="392"/>
                  </a:lnTo>
                  <a:lnTo>
                    <a:pt x="1680" y="424"/>
                  </a:lnTo>
                  <a:lnTo>
                    <a:pt x="1696" y="456"/>
                  </a:lnTo>
                  <a:lnTo>
                    <a:pt x="1704" y="488"/>
                  </a:lnTo>
                  <a:lnTo>
                    <a:pt x="1712" y="504"/>
                  </a:lnTo>
                  <a:lnTo>
                    <a:pt x="1728" y="528"/>
                  </a:lnTo>
                  <a:lnTo>
                    <a:pt x="1736" y="544"/>
                  </a:lnTo>
                  <a:lnTo>
                    <a:pt x="1744" y="560"/>
                  </a:lnTo>
                  <a:lnTo>
                    <a:pt x="1760" y="576"/>
                  </a:lnTo>
                  <a:lnTo>
                    <a:pt x="1768" y="584"/>
                  </a:lnTo>
                  <a:lnTo>
                    <a:pt x="1776" y="600"/>
                  </a:lnTo>
                  <a:lnTo>
                    <a:pt x="1784" y="616"/>
                  </a:lnTo>
                  <a:lnTo>
                    <a:pt x="1800" y="632"/>
                  </a:lnTo>
                  <a:lnTo>
                    <a:pt x="1808" y="656"/>
                  </a:lnTo>
                  <a:lnTo>
                    <a:pt x="1816" y="680"/>
                  </a:lnTo>
                  <a:lnTo>
                    <a:pt x="1832" y="696"/>
                  </a:lnTo>
                  <a:lnTo>
                    <a:pt x="1840" y="720"/>
                  </a:lnTo>
                  <a:lnTo>
                    <a:pt x="1848" y="744"/>
                  </a:lnTo>
                  <a:lnTo>
                    <a:pt x="1864" y="768"/>
                  </a:lnTo>
                  <a:lnTo>
                    <a:pt x="1872" y="792"/>
                  </a:lnTo>
                  <a:lnTo>
                    <a:pt x="1880" y="824"/>
                  </a:lnTo>
                  <a:lnTo>
                    <a:pt x="1896" y="848"/>
                  </a:lnTo>
                  <a:lnTo>
                    <a:pt x="1904" y="872"/>
                  </a:lnTo>
                  <a:lnTo>
                    <a:pt x="1912" y="888"/>
                  </a:lnTo>
                  <a:lnTo>
                    <a:pt x="1928" y="904"/>
                  </a:lnTo>
                  <a:lnTo>
                    <a:pt x="1936" y="920"/>
                  </a:lnTo>
                  <a:lnTo>
                    <a:pt x="1944" y="920"/>
                  </a:lnTo>
                  <a:lnTo>
                    <a:pt x="1960" y="928"/>
                  </a:lnTo>
                  <a:lnTo>
                    <a:pt x="1968" y="928"/>
                  </a:lnTo>
                  <a:lnTo>
                    <a:pt x="1976" y="920"/>
                  </a:lnTo>
                  <a:lnTo>
                    <a:pt x="1992" y="912"/>
                  </a:lnTo>
                  <a:lnTo>
                    <a:pt x="2000" y="904"/>
                  </a:lnTo>
                  <a:lnTo>
                    <a:pt x="2008" y="880"/>
                  </a:lnTo>
                  <a:lnTo>
                    <a:pt x="2024" y="856"/>
                  </a:lnTo>
                  <a:lnTo>
                    <a:pt x="2032" y="840"/>
                  </a:lnTo>
                  <a:lnTo>
                    <a:pt x="2040" y="816"/>
                  </a:lnTo>
                  <a:lnTo>
                    <a:pt x="2056" y="800"/>
                  </a:lnTo>
                  <a:lnTo>
                    <a:pt x="2064" y="776"/>
                  </a:lnTo>
                </a:path>
              </a:pathLst>
            </a:custGeom>
            <a:noFill/>
            <a:ln w="25400">
              <a:solidFill>
                <a:srgbClr val="FFD34C"/>
              </a:solidFill>
              <a:prstDash val="solid"/>
              <a:round/>
              <a:headEnd/>
              <a:tailEnd/>
            </a:ln>
          </p:spPr>
          <p:txBody>
            <a:bodyPr/>
            <a:lstStyle/>
            <a:p>
              <a:endParaRPr lang="en-US" dirty="0"/>
            </a:p>
          </p:txBody>
        </p:sp>
        <p:sp>
          <p:nvSpPr>
            <p:cNvPr id="118829" name="Freeform 1069"/>
            <p:cNvSpPr>
              <a:spLocks/>
            </p:cNvSpPr>
            <p:nvPr/>
          </p:nvSpPr>
          <p:spPr bwMode="auto">
            <a:xfrm>
              <a:off x="3365" y="2856"/>
              <a:ext cx="1096" cy="528"/>
            </a:xfrm>
            <a:custGeom>
              <a:avLst/>
              <a:gdLst/>
              <a:ahLst/>
              <a:cxnLst>
                <a:cxn ang="0">
                  <a:pos x="8" y="512"/>
                </a:cxn>
                <a:cxn ang="0">
                  <a:pos x="32" y="480"/>
                </a:cxn>
                <a:cxn ang="0">
                  <a:pos x="56" y="440"/>
                </a:cxn>
                <a:cxn ang="0">
                  <a:pos x="72" y="408"/>
                </a:cxn>
                <a:cxn ang="0">
                  <a:pos x="96" y="368"/>
                </a:cxn>
                <a:cxn ang="0">
                  <a:pos x="120" y="320"/>
                </a:cxn>
                <a:cxn ang="0">
                  <a:pos x="136" y="296"/>
                </a:cxn>
                <a:cxn ang="0">
                  <a:pos x="160" y="288"/>
                </a:cxn>
                <a:cxn ang="0">
                  <a:pos x="184" y="296"/>
                </a:cxn>
                <a:cxn ang="0">
                  <a:pos x="200" y="296"/>
                </a:cxn>
                <a:cxn ang="0">
                  <a:pos x="224" y="288"/>
                </a:cxn>
                <a:cxn ang="0">
                  <a:pos x="240" y="272"/>
                </a:cxn>
                <a:cxn ang="0">
                  <a:pos x="264" y="248"/>
                </a:cxn>
                <a:cxn ang="0">
                  <a:pos x="288" y="216"/>
                </a:cxn>
                <a:cxn ang="0">
                  <a:pos x="304" y="192"/>
                </a:cxn>
                <a:cxn ang="0">
                  <a:pos x="328" y="184"/>
                </a:cxn>
                <a:cxn ang="0">
                  <a:pos x="344" y="160"/>
                </a:cxn>
                <a:cxn ang="0">
                  <a:pos x="368" y="128"/>
                </a:cxn>
                <a:cxn ang="0">
                  <a:pos x="392" y="104"/>
                </a:cxn>
                <a:cxn ang="0">
                  <a:pos x="408" y="96"/>
                </a:cxn>
                <a:cxn ang="0">
                  <a:pos x="432" y="112"/>
                </a:cxn>
                <a:cxn ang="0">
                  <a:pos x="456" y="112"/>
                </a:cxn>
                <a:cxn ang="0">
                  <a:pos x="472" y="120"/>
                </a:cxn>
                <a:cxn ang="0">
                  <a:pos x="496" y="112"/>
                </a:cxn>
                <a:cxn ang="0">
                  <a:pos x="520" y="104"/>
                </a:cxn>
                <a:cxn ang="0">
                  <a:pos x="536" y="96"/>
                </a:cxn>
                <a:cxn ang="0">
                  <a:pos x="560" y="104"/>
                </a:cxn>
                <a:cxn ang="0">
                  <a:pos x="584" y="112"/>
                </a:cxn>
                <a:cxn ang="0">
                  <a:pos x="600" y="128"/>
                </a:cxn>
                <a:cxn ang="0">
                  <a:pos x="624" y="144"/>
                </a:cxn>
                <a:cxn ang="0">
                  <a:pos x="648" y="144"/>
                </a:cxn>
                <a:cxn ang="0">
                  <a:pos x="664" y="144"/>
                </a:cxn>
                <a:cxn ang="0">
                  <a:pos x="688" y="120"/>
                </a:cxn>
                <a:cxn ang="0">
                  <a:pos x="712" y="104"/>
                </a:cxn>
                <a:cxn ang="0">
                  <a:pos x="728" y="88"/>
                </a:cxn>
                <a:cxn ang="0">
                  <a:pos x="752" y="88"/>
                </a:cxn>
                <a:cxn ang="0">
                  <a:pos x="776" y="80"/>
                </a:cxn>
                <a:cxn ang="0">
                  <a:pos x="792" y="72"/>
                </a:cxn>
                <a:cxn ang="0">
                  <a:pos x="816" y="48"/>
                </a:cxn>
                <a:cxn ang="0">
                  <a:pos x="832" y="24"/>
                </a:cxn>
                <a:cxn ang="0">
                  <a:pos x="856" y="8"/>
                </a:cxn>
                <a:cxn ang="0">
                  <a:pos x="880" y="0"/>
                </a:cxn>
                <a:cxn ang="0">
                  <a:pos x="896" y="16"/>
                </a:cxn>
                <a:cxn ang="0">
                  <a:pos x="920" y="32"/>
                </a:cxn>
                <a:cxn ang="0">
                  <a:pos x="936" y="48"/>
                </a:cxn>
                <a:cxn ang="0">
                  <a:pos x="960" y="64"/>
                </a:cxn>
                <a:cxn ang="0">
                  <a:pos x="984" y="80"/>
                </a:cxn>
                <a:cxn ang="0">
                  <a:pos x="1000" y="88"/>
                </a:cxn>
                <a:cxn ang="0">
                  <a:pos x="1024" y="80"/>
                </a:cxn>
                <a:cxn ang="0">
                  <a:pos x="1048" y="56"/>
                </a:cxn>
                <a:cxn ang="0">
                  <a:pos x="1064" y="32"/>
                </a:cxn>
                <a:cxn ang="0">
                  <a:pos x="1088" y="16"/>
                </a:cxn>
              </a:cxnLst>
              <a:rect l="0" t="0" r="r" b="b"/>
              <a:pathLst>
                <a:path w="1096" h="528">
                  <a:moveTo>
                    <a:pt x="0" y="528"/>
                  </a:moveTo>
                  <a:lnTo>
                    <a:pt x="0" y="528"/>
                  </a:lnTo>
                  <a:lnTo>
                    <a:pt x="8" y="512"/>
                  </a:lnTo>
                  <a:lnTo>
                    <a:pt x="8" y="512"/>
                  </a:lnTo>
                  <a:lnTo>
                    <a:pt x="24" y="496"/>
                  </a:lnTo>
                  <a:lnTo>
                    <a:pt x="24" y="496"/>
                  </a:lnTo>
                  <a:lnTo>
                    <a:pt x="32" y="480"/>
                  </a:lnTo>
                  <a:lnTo>
                    <a:pt x="32" y="480"/>
                  </a:lnTo>
                  <a:lnTo>
                    <a:pt x="40" y="456"/>
                  </a:lnTo>
                  <a:lnTo>
                    <a:pt x="40" y="456"/>
                  </a:lnTo>
                  <a:lnTo>
                    <a:pt x="56" y="440"/>
                  </a:lnTo>
                  <a:lnTo>
                    <a:pt x="56" y="440"/>
                  </a:lnTo>
                  <a:lnTo>
                    <a:pt x="64" y="424"/>
                  </a:lnTo>
                  <a:lnTo>
                    <a:pt x="64" y="424"/>
                  </a:lnTo>
                  <a:lnTo>
                    <a:pt x="72" y="408"/>
                  </a:lnTo>
                  <a:lnTo>
                    <a:pt x="72" y="408"/>
                  </a:lnTo>
                  <a:lnTo>
                    <a:pt x="88" y="384"/>
                  </a:lnTo>
                  <a:lnTo>
                    <a:pt x="88" y="384"/>
                  </a:lnTo>
                  <a:lnTo>
                    <a:pt x="96" y="368"/>
                  </a:lnTo>
                  <a:lnTo>
                    <a:pt x="96" y="368"/>
                  </a:lnTo>
                  <a:lnTo>
                    <a:pt x="104" y="344"/>
                  </a:lnTo>
                  <a:lnTo>
                    <a:pt x="104" y="344"/>
                  </a:lnTo>
                  <a:lnTo>
                    <a:pt x="120" y="320"/>
                  </a:lnTo>
                  <a:lnTo>
                    <a:pt x="120" y="320"/>
                  </a:lnTo>
                  <a:lnTo>
                    <a:pt x="128" y="304"/>
                  </a:lnTo>
                  <a:lnTo>
                    <a:pt x="128" y="304"/>
                  </a:lnTo>
                  <a:lnTo>
                    <a:pt x="136" y="296"/>
                  </a:lnTo>
                  <a:lnTo>
                    <a:pt x="136" y="296"/>
                  </a:lnTo>
                  <a:lnTo>
                    <a:pt x="152" y="288"/>
                  </a:lnTo>
                  <a:lnTo>
                    <a:pt x="152" y="288"/>
                  </a:lnTo>
                  <a:lnTo>
                    <a:pt x="160" y="288"/>
                  </a:lnTo>
                  <a:lnTo>
                    <a:pt x="160" y="288"/>
                  </a:lnTo>
                  <a:lnTo>
                    <a:pt x="168" y="288"/>
                  </a:lnTo>
                  <a:lnTo>
                    <a:pt x="168" y="288"/>
                  </a:lnTo>
                  <a:lnTo>
                    <a:pt x="184" y="296"/>
                  </a:lnTo>
                  <a:lnTo>
                    <a:pt x="184" y="296"/>
                  </a:lnTo>
                  <a:lnTo>
                    <a:pt x="192" y="296"/>
                  </a:lnTo>
                  <a:lnTo>
                    <a:pt x="192" y="296"/>
                  </a:lnTo>
                  <a:lnTo>
                    <a:pt x="200" y="296"/>
                  </a:lnTo>
                  <a:lnTo>
                    <a:pt x="200" y="296"/>
                  </a:lnTo>
                  <a:lnTo>
                    <a:pt x="208" y="296"/>
                  </a:lnTo>
                  <a:lnTo>
                    <a:pt x="208" y="296"/>
                  </a:lnTo>
                  <a:lnTo>
                    <a:pt x="224" y="288"/>
                  </a:lnTo>
                  <a:lnTo>
                    <a:pt x="224" y="288"/>
                  </a:lnTo>
                  <a:lnTo>
                    <a:pt x="232" y="288"/>
                  </a:lnTo>
                  <a:lnTo>
                    <a:pt x="232" y="288"/>
                  </a:lnTo>
                  <a:lnTo>
                    <a:pt x="240" y="272"/>
                  </a:lnTo>
                  <a:lnTo>
                    <a:pt x="240" y="272"/>
                  </a:lnTo>
                  <a:lnTo>
                    <a:pt x="256" y="264"/>
                  </a:lnTo>
                  <a:lnTo>
                    <a:pt x="256" y="264"/>
                  </a:lnTo>
                  <a:lnTo>
                    <a:pt x="264" y="248"/>
                  </a:lnTo>
                  <a:lnTo>
                    <a:pt x="264" y="248"/>
                  </a:lnTo>
                  <a:lnTo>
                    <a:pt x="272" y="232"/>
                  </a:lnTo>
                  <a:lnTo>
                    <a:pt x="272" y="232"/>
                  </a:lnTo>
                  <a:lnTo>
                    <a:pt x="288" y="216"/>
                  </a:lnTo>
                  <a:lnTo>
                    <a:pt x="288" y="216"/>
                  </a:lnTo>
                  <a:lnTo>
                    <a:pt x="296" y="208"/>
                  </a:lnTo>
                  <a:lnTo>
                    <a:pt x="296" y="208"/>
                  </a:lnTo>
                  <a:lnTo>
                    <a:pt x="304" y="192"/>
                  </a:lnTo>
                  <a:lnTo>
                    <a:pt x="304" y="192"/>
                  </a:lnTo>
                  <a:lnTo>
                    <a:pt x="312" y="192"/>
                  </a:lnTo>
                  <a:lnTo>
                    <a:pt x="312" y="192"/>
                  </a:lnTo>
                  <a:lnTo>
                    <a:pt x="328" y="184"/>
                  </a:lnTo>
                  <a:lnTo>
                    <a:pt x="328" y="184"/>
                  </a:lnTo>
                  <a:lnTo>
                    <a:pt x="336" y="176"/>
                  </a:lnTo>
                  <a:lnTo>
                    <a:pt x="336" y="176"/>
                  </a:lnTo>
                  <a:lnTo>
                    <a:pt x="344" y="160"/>
                  </a:lnTo>
                  <a:lnTo>
                    <a:pt x="344" y="160"/>
                  </a:lnTo>
                  <a:lnTo>
                    <a:pt x="360" y="144"/>
                  </a:lnTo>
                  <a:lnTo>
                    <a:pt x="360" y="144"/>
                  </a:lnTo>
                  <a:lnTo>
                    <a:pt x="368" y="128"/>
                  </a:lnTo>
                  <a:lnTo>
                    <a:pt x="368" y="128"/>
                  </a:lnTo>
                  <a:lnTo>
                    <a:pt x="376" y="120"/>
                  </a:lnTo>
                  <a:lnTo>
                    <a:pt x="376" y="120"/>
                  </a:lnTo>
                  <a:lnTo>
                    <a:pt x="392" y="104"/>
                  </a:lnTo>
                  <a:lnTo>
                    <a:pt x="392" y="104"/>
                  </a:lnTo>
                  <a:lnTo>
                    <a:pt x="400" y="96"/>
                  </a:lnTo>
                  <a:lnTo>
                    <a:pt x="400" y="96"/>
                  </a:lnTo>
                  <a:lnTo>
                    <a:pt x="408" y="96"/>
                  </a:lnTo>
                  <a:lnTo>
                    <a:pt x="408" y="96"/>
                  </a:lnTo>
                  <a:lnTo>
                    <a:pt x="424" y="104"/>
                  </a:lnTo>
                  <a:lnTo>
                    <a:pt x="424" y="104"/>
                  </a:lnTo>
                  <a:lnTo>
                    <a:pt x="432" y="112"/>
                  </a:lnTo>
                  <a:lnTo>
                    <a:pt x="432" y="112"/>
                  </a:lnTo>
                  <a:lnTo>
                    <a:pt x="440" y="112"/>
                  </a:lnTo>
                  <a:lnTo>
                    <a:pt x="440" y="112"/>
                  </a:lnTo>
                  <a:lnTo>
                    <a:pt x="456" y="112"/>
                  </a:lnTo>
                  <a:lnTo>
                    <a:pt x="456" y="112"/>
                  </a:lnTo>
                  <a:lnTo>
                    <a:pt x="464" y="120"/>
                  </a:lnTo>
                  <a:lnTo>
                    <a:pt x="464" y="120"/>
                  </a:lnTo>
                  <a:lnTo>
                    <a:pt x="472" y="120"/>
                  </a:lnTo>
                  <a:lnTo>
                    <a:pt x="472" y="120"/>
                  </a:lnTo>
                  <a:lnTo>
                    <a:pt x="488" y="112"/>
                  </a:lnTo>
                  <a:lnTo>
                    <a:pt x="488" y="112"/>
                  </a:lnTo>
                  <a:lnTo>
                    <a:pt x="496" y="112"/>
                  </a:lnTo>
                  <a:lnTo>
                    <a:pt x="496" y="112"/>
                  </a:lnTo>
                  <a:lnTo>
                    <a:pt x="504" y="112"/>
                  </a:lnTo>
                  <a:lnTo>
                    <a:pt x="504" y="112"/>
                  </a:lnTo>
                  <a:lnTo>
                    <a:pt x="520" y="104"/>
                  </a:lnTo>
                  <a:lnTo>
                    <a:pt x="520" y="104"/>
                  </a:lnTo>
                  <a:lnTo>
                    <a:pt x="528" y="104"/>
                  </a:lnTo>
                  <a:lnTo>
                    <a:pt x="528" y="104"/>
                  </a:lnTo>
                  <a:lnTo>
                    <a:pt x="536" y="96"/>
                  </a:lnTo>
                  <a:lnTo>
                    <a:pt x="536" y="96"/>
                  </a:lnTo>
                  <a:lnTo>
                    <a:pt x="552" y="96"/>
                  </a:lnTo>
                  <a:lnTo>
                    <a:pt x="552" y="96"/>
                  </a:lnTo>
                  <a:lnTo>
                    <a:pt x="560" y="104"/>
                  </a:lnTo>
                  <a:lnTo>
                    <a:pt x="560" y="104"/>
                  </a:lnTo>
                  <a:lnTo>
                    <a:pt x="568" y="104"/>
                  </a:lnTo>
                  <a:lnTo>
                    <a:pt x="568" y="104"/>
                  </a:lnTo>
                  <a:lnTo>
                    <a:pt x="584" y="112"/>
                  </a:lnTo>
                  <a:lnTo>
                    <a:pt x="584" y="112"/>
                  </a:lnTo>
                  <a:lnTo>
                    <a:pt x="592" y="120"/>
                  </a:lnTo>
                  <a:lnTo>
                    <a:pt x="592" y="120"/>
                  </a:lnTo>
                  <a:lnTo>
                    <a:pt x="600" y="128"/>
                  </a:lnTo>
                  <a:lnTo>
                    <a:pt x="600" y="128"/>
                  </a:lnTo>
                  <a:lnTo>
                    <a:pt x="616" y="136"/>
                  </a:lnTo>
                  <a:lnTo>
                    <a:pt x="616" y="136"/>
                  </a:lnTo>
                  <a:lnTo>
                    <a:pt x="624" y="144"/>
                  </a:lnTo>
                  <a:lnTo>
                    <a:pt x="624" y="144"/>
                  </a:lnTo>
                  <a:lnTo>
                    <a:pt x="632" y="144"/>
                  </a:lnTo>
                  <a:lnTo>
                    <a:pt x="632" y="144"/>
                  </a:lnTo>
                  <a:lnTo>
                    <a:pt x="648" y="144"/>
                  </a:lnTo>
                  <a:lnTo>
                    <a:pt x="648" y="144"/>
                  </a:lnTo>
                  <a:lnTo>
                    <a:pt x="656" y="144"/>
                  </a:lnTo>
                  <a:lnTo>
                    <a:pt x="656" y="144"/>
                  </a:lnTo>
                  <a:lnTo>
                    <a:pt x="664" y="144"/>
                  </a:lnTo>
                  <a:lnTo>
                    <a:pt x="664" y="144"/>
                  </a:lnTo>
                  <a:lnTo>
                    <a:pt x="680" y="128"/>
                  </a:lnTo>
                  <a:lnTo>
                    <a:pt x="680" y="128"/>
                  </a:lnTo>
                  <a:lnTo>
                    <a:pt x="688" y="120"/>
                  </a:lnTo>
                  <a:lnTo>
                    <a:pt x="688" y="120"/>
                  </a:lnTo>
                  <a:lnTo>
                    <a:pt x="696" y="112"/>
                  </a:lnTo>
                  <a:lnTo>
                    <a:pt x="696" y="112"/>
                  </a:lnTo>
                  <a:lnTo>
                    <a:pt x="712" y="104"/>
                  </a:lnTo>
                  <a:lnTo>
                    <a:pt x="712" y="104"/>
                  </a:lnTo>
                  <a:lnTo>
                    <a:pt x="720" y="96"/>
                  </a:lnTo>
                  <a:lnTo>
                    <a:pt x="720" y="96"/>
                  </a:lnTo>
                  <a:lnTo>
                    <a:pt x="728" y="88"/>
                  </a:lnTo>
                  <a:lnTo>
                    <a:pt x="728" y="88"/>
                  </a:lnTo>
                  <a:lnTo>
                    <a:pt x="744" y="88"/>
                  </a:lnTo>
                  <a:lnTo>
                    <a:pt x="744" y="88"/>
                  </a:lnTo>
                  <a:lnTo>
                    <a:pt x="752" y="88"/>
                  </a:lnTo>
                  <a:lnTo>
                    <a:pt x="752" y="88"/>
                  </a:lnTo>
                  <a:lnTo>
                    <a:pt x="760" y="80"/>
                  </a:lnTo>
                  <a:lnTo>
                    <a:pt x="760" y="80"/>
                  </a:lnTo>
                  <a:lnTo>
                    <a:pt x="776" y="80"/>
                  </a:lnTo>
                  <a:lnTo>
                    <a:pt x="776" y="80"/>
                  </a:lnTo>
                  <a:lnTo>
                    <a:pt x="784" y="80"/>
                  </a:lnTo>
                  <a:lnTo>
                    <a:pt x="784" y="80"/>
                  </a:lnTo>
                  <a:lnTo>
                    <a:pt x="792" y="72"/>
                  </a:lnTo>
                  <a:lnTo>
                    <a:pt x="792" y="72"/>
                  </a:lnTo>
                  <a:lnTo>
                    <a:pt x="800" y="64"/>
                  </a:lnTo>
                  <a:lnTo>
                    <a:pt x="800" y="64"/>
                  </a:lnTo>
                  <a:lnTo>
                    <a:pt x="816" y="48"/>
                  </a:lnTo>
                  <a:lnTo>
                    <a:pt x="816" y="48"/>
                  </a:lnTo>
                  <a:lnTo>
                    <a:pt x="824" y="40"/>
                  </a:lnTo>
                  <a:lnTo>
                    <a:pt x="824" y="40"/>
                  </a:lnTo>
                  <a:lnTo>
                    <a:pt x="832" y="24"/>
                  </a:lnTo>
                  <a:lnTo>
                    <a:pt x="832" y="24"/>
                  </a:lnTo>
                  <a:lnTo>
                    <a:pt x="848" y="16"/>
                  </a:lnTo>
                  <a:lnTo>
                    <a:pt x="848" y="16"/>
                  </a:lnTo>
                  <a:lnTo>
                    <a:pt x="856" y="8"/>
                  </a:lnTo>
                  <a:lnTo>
                    <a:pt x="856" y="8"/>
                  </a:lnTo>
                  <a:lnTo>
                    <a:pt x="864" y="8"/>
                  </a:lnTo>
                  <a:lnTo>
                    <a:pt x="864" y="8"/>
                  </a:lnTo>
                  <a:lnTo>
                    <a:pt x="880" y="0"/>
                  </a:lnTo>
                  <a:lnTo>
                    <a:pt x="880" y="0"/>
                  </a:lnTo>
                  <a:lnTo>
                    <a:pt x="888" y="8"/>
                  </a:lnTo>
                  <a:lnTo>
                    <a:pt x="888" y="8"/>
                  </a:lnTo>
                  <a:lnTo>
                    <a:pt x="896" y="16"/>
                  </a:lnTo>
                  <a:lnTo>
                    <a:pt x="896" y="16"/>
                  </a:lnTo>
                  <a:lnTo>
                    <a:pt x="912" y="24"/>
                  </a:lnTo>
                  <a:lnTo>
                    <a:pt x="912" y="24"/>
                  </a:lnTo>
                  <a:lnTo>
                    <a:pt x="920" y="32"/>
                  </a:lnTo>
                  <a:lnTo>
                    <a:pt x="920" y="32"/>
                  </a:lnTo>
                  <a:lnTo>
                    <a:pt x="928" y="40"/>
                  </a:lnTo>
                  <a:lnTo>
                    <a:pt x="928" y="40"/>
                  </a:lnTo>
                  <a:lnTo>
                    <a:pt x="936" y="48"/>
                  </a:lnTo>
                  <a:lnTo>
                    <a:pt x="936" y="48"/>
                  </a:lnTo>
                  <a:lnTo>
                    <a:pt x="952" y="56"/>
                  </a:lnTo>
                  <a:lnTo>
                    <a:pt x="952" y="56"/>
                  </a:lnTo>
                  <a:lnTo>
                    <a:pt x="960" y="64"/>
                  </a:lnTo>
                  <a:lnTo>
                    <a:pt x="960" y="64"/>
                  </a:lnTo>
                  <a:lnTo>
                    <a:pt x="968" y="72"/>
                  </a:lnTo>
                  <a:lnTo>
                    <a:pt x="968" y="72"/>
                  </a:lnTo>
                  <a:lnTo>
                    <a:pt x="984" y="80"/>
                  </a:lnTo>
                  <a:lnTo>
                    <a:pt x="984" y="80"/>
                  </a:lnTo>
                  <a:lnTo>
                    <a:pt x="992" y="80"/>
                  </a:lnTo>
                  <a:lnTo>
                    <a:pt x="992" y="80"/>
                  </a:lnTo>
                  <a:lnTo>
                    <a:pt x="1000" y="88"/>
                  </a:lnTo>
                  <a:lnTo>
                    <a:pt x="1000" y="88"/>
                  </a:lnTo>
                  <a:lnTo>
                    <a:pt x="1016" y="80"/>
                  </a:lnTo>
                  <a:lnTo>
                    <a:pt x="1016" y="80"/>
                  </a:lnTo>
                  <a:lnTo>
                    <a:pt x="1024" y="80"/>
                  </a:lnTo>
                  <a:lnTo>
                    <a:pt x="1024" y="80"/>
                  </a:lnTo>
                  <a:lnTo>
                    <a:pt x="1032" y="64"/>
                  </a:lnTo>
                  <a:lnTo>
                    <a:pt x="1032" y="64"/>
                  </a:lnTo>
                  <a:lnTo>
                    <a:pt x="1048" y="56"/>
                  </a:lnTo>
                  <a:lnTo>
                    <a:pt x="1048" y="56"/>
                  </a:lnTo>
                  <a:lnTo>
                    <a:pt x="1056" y="40"/>
                  </a:lnTo>
                  <a:lnTo>
                    <a:pt x="1056" y="40"/>
                  </a:lnTo>
                  <a:lnTo>
                    <a:pt x="1064" y="32"/>
                  </a:lnTo>
                  <a:lnTo>
                    <a:pt x="1064" y="32"/>
                  </a:lnTo>
                  <a:lnTo>
                    <a:pt x="1080" y="24"/>
                  </a:lnTo>
                  <a:lnTo>
                    <a:pt x="1080" y="24"/>
                  </a:lnTo>
                  <a:lnTo>
                    <a:pt x="1088" y="16"/>
                  </a:lnTo>
                  <a:lnTo>
                    <a:pt x="1088" y="16"/>
                  </a:lnTo>
                  <a:lnTo>
                    <a:pt x="1096" y="16"/>
                  </a:lnTo>
                  <a:lnTo>
                    <a:pt x="1096" y="16"/>
                  </a:lnTo>
                </a:path>
              </a:pathLst>
            </a:custGeom>
            <a:noFill/>
            <a:ln w="25400">
              <a:solidFill>
                <a:srgbClr val="FFD34C"/>
              </a:solidFill>
              <a:prstDash val="solid"/>
              <a:round/>
              <a:headEnd/>
              <a:tailEnd/>
            </a:ln>
          </p:spPr>
          <p:txBody>
            <a:bodyPr/>
            <a:lstStyle/>
            <a:p>
              <a:endParaRPr lang="en-US" dirty="0"/>
            </a:p>
          </p:txBody>
        </p:sp>
        <p:sp>
          <p:nvSpPr>
            <p:cNvPr id="118830" name="Freeform 1070"/>
            <p:cNvSpPr>
              <a:spLocks/>
            </p:cNvSpPr>
            <p:nvPr/>
          </p:nvSpPr>
          <p:spPr bwMode="auto">
            <a:xfrm>
              <a:off x="3357" y="2848"/>
              <a:ext cx="1096" cy="528"/>
            </a:xfrm>
            <a:custGeom>
              <a:avLst/>
              <a:gdLst/>
              <a:ahLst/>
              <a:cxnLst>
                <a:cxn ang="0">
                  <a:pos x="8" y="512"/>
                </a:cxn>
                <a:cxn ang="0">
                  <a:pos x="32" y="480"/>
                </a:cxn>
                <a:cxn ang="0">
                  <a:pos x="56" y="440"/>
                </a:cxn>
                <a:cxn ang="0">
                  <a:pos x="72" y="408"/>
                </a:cxn>
                <a:cxn ang="0">
                  <a:pos x="96" y="368"/>
                </a:cxn>
                <a:cxn ang="0">
                  <a:pos x="120" y="320"/>
                </a:cxn>
                <a:cxn ang="0">
                  <a:pos x="136" y="296"/>
                </a:cxn>
                <a:cxn ang="0">
                  <a:pos x="160" y="288"/>
                </a:cxn>
                <a:cxn ang="0">
                  <a:pos x="184" y="296"/>
                </a:cxn>
                <a:cxn ang="0">
                  <a:pos x="200" y="296"/>
                </a:cxn>
                <a:cxn ang="0">
                  <a:pos x="224" y="288"/>
                </a:cxn>
                <a:cxn ang="0">
                  <a:pos x="240" y="272"/>
                </a:cxn>
                <a:cxn ang="0">
                  <a:pos x="264" y="248"/>
                </a:cxn>
                <a:cxn ang="0">
                  <a:pos x="288" y="216"/>
                </a:cxn>
                <a:cxn ang="0">
                  <a:pos x="304" y="192"/>
                </a:cxn>
                <a:cxn ang="0">
                  <a:pos x="328" y="184"/>
                </a:cxn>
                <a:cxn ang="0">
                  <a:pos x="344" y="160"/>
                </a:cxn>
                <a:cxn ang="0">
                  <a:pos x="368" y="128"/>
                </a:cxn>
                <a:cxn ang="0">
                  <a:pos x="392" y="104"/>
                </a:cxn>
                <a:cxn ang="0">
                  <a:pos x="408" y="96"/>
                </a:cxn>
                <a:cxn ang="0">
                  <a:pos x="432" y="112"/>
                </a:cxn>
                <a:cxn ang="0">
                  <a:pos x="456" y="112"/>
                </a:cxn>
                <a:cxn ang="0">
                  <a:pos x="472" y="120"/>
                </a:cxn>
                <a:cxn ang="0">
                  <a:pos x="496" y="112"/>
                </a:cxn>
                <a:cxn ang="0">
                  <a:pos x="520" y="104"/>
                </a:cxn>
                <a:cxn ang="0">
                  <a:pos x="536" y="96"/>
                </a:cxn>
                <a:cxn ang="0">
                  <a:pos x="560" y="104"/>
                </a:cxn>
                <a:cxn ang="0">
                  <a:pos x="584" y="112"/>
                </a:cxn>
                <a:cxn ang="0">
                  <a:pos x="600" y="128"/>
                </a:cxn>
                <a:cxn ang="0">
                  <a:pos x="624" y="144"/>
                </a:cxn>
                <a:cxn ang="0">
                  <a:pos x="648" y="144"/>
                </a:cxn>
                <a:cxn ang="0">
                  <a:pos x="664" y="144"/>
                </a:cxn>
                <a:cxn ang="0">
                  <a:pos x="688" y="120"/>
                </a:cxn>
                <a:cxn ang="0">
                  <a:pos x="712" y="104"/>
                </a:cxn>
                <a:cxn ang="0">
                  <a:pos x="728" y="88"/>
                </a:cxn>
                <a:cxn ang="0">
                  <a:pos x="752" y="88"/>
                </a:cxn>
                <a:cxn ang="0">
                  <a:pos x="776" y="80"/>
                </a:cxn>
                <a:cxn ang="0">
                  <a:pos x="792" y="72"/>
                </a:cxn>
                <a:cxn ang="0">
                  <a:pos x="816" y="48"/>
                </a:cxn>
                <a:cxn ang="0">
                  <a:pos x="832" y="24"/>
                </a:cxn>
                <a:cxn ang="0">
                  <a:pos x="856" y="8"/>
                </a:cxn>
                <a:cxn ang="0">
                  <a:pos x="880" y="0"/>
                </a:cxn>
                <a:cxn ang="0">
                  <a:pos x="896" y="16"/>
                </a:cxn>
                <a:cxn ang="0">
                  <a:pos x="920" y="32"/>
                </a:cxn>
                <a:cxn ang="0">
                  <a:pos x="936" y="48"/>
                </a:cxn>
                <a:cxn ang="0">
                  <a:pos x="960" y="64"/>
                </a:cxn>
                <a:cxn ang="0">
                  <a:pos x="984" y="80"/>
                </a:cxn>
                <a:cxn ang="0">
                  <a:pos x="1000" y="88"/>
                </a:cxn>
                <a:cxn ang="0">
                  <a:pos x="1024" y="80"/>
                </a:cxn>
                <a:cxn ang="0">
                  <a:pos x="1048" y="56"/>
                </a:cxn>
                <a:cxn ang="0">
                  <a:pos x="1064" y="32"/>
                </a:cxn>
                <a:cxn ang="0">
                  <a:pos x="1088" y="16"/>
                </a:cxn>
              </a:cxnLst>
              <a:rect l="0" t="0" r="r" b="b"/>
              <a:pathLst>
                <a:path w="1096" h="528">
                  <a:moveTo>
                    <a:pt x="0" y="528"/>
                  </a:moveTo>
                  <a:lnTo>
                    <a:pt x="8" y="512"/>
                  </a:lnTo>
                  <a:lnTo>
                    <a:pt x="24" y="496"/>
                  </a:lnTo>
                  <a:lnTo>
                    <a:pt x="32" y="480"/>
                  </a:lnTo>
                  <a:lnTo>
                    <a:pt x="40" y="456"/>
                  </a:lnTo>
                  <a:lnTo>
                    <a:pt x="56" y="440"/>
                  </a:lnTo>
                  <a:lnTo>
                    <a:pt x="64" y="424"/>
                  </a:lnTo>
                  <a:lnTo>
                    <a:pt x="72" y="408"/>
                  </a:lnTo>
                  <a:lnTo>
                    <a:pt x="88" y="384"/>
                  </a:lnTo>
                  <a:lnTo>
                    <a:pt x="96" y="368"/>
                  </a:lnTo>
                  <a:lnTo>
                    <a:pt x="104" y="344"/>
                  </a:lnTo>
                  <a:lnTo>
                    <a:pt x="120" y="320"/>
                  </a:lnTo>
                  <a:lnTo>
                    <a:pt x="128" y="304"/>
                  </a:lnTo>
                  <a:lnTo>
                    <a:pt x="136" y="296"/>
                  </a:lnTo>
                  <a:lnTo>
                    <a:pt x="152" y="288"/>
                  </a:lnTo>
                  <a:lnTo>
                    <a:pt x="160" y="288"/>
                  </a:lnTo>
                  <a:lnTo>
                    <a:pt x="168" y="288"/>
                  </a:lnTo>
                  <a:lnTo>
                    <a:pt x="184" y="296"/>
                  </a:lnTo>
                  <a:lnTo>
                    <a:pt x="192" y="296"/>
                  </a:lnTo>
                  <a:lnTo>
                    <a:pt x="200" y="296"/>
                  </a:lnTo>
                  <a:lnTo>
                    <a:pt x="208" y="296"/>
                  </a:lnTo>
                  <a:lnTo>
                    <a:pt x="224" y="288"/>
                  </a:lnTo>
                  <a:lnTo>
                    <a:pt x="232" y="288"/>
                  </a:lnTo>
                  <a:lnTo>
                    <a:pt x="240" y="272"/>
                  </a:lnTo>
                  <a:lnTo>
                    <a:pt x="256" y="264"/>
                  </a:lnTo>
                  <a:lnTo>
                    <a:pt x="264" y="248"/>
                  </a:lnTo>
                  <a:lnTo>
                    <a:pt x="272" y="232"/>
                  </a:lnTo>
                  <a:lnTo>
                    <a:pt x="288" y="216"/>
                  </a:lnTo>
                  <a:lnTo>
                    <a:pt x="296" y="208"/>
                  </a:lnTo>
                  <a:lnTo>
                    <a:pt x="304" y="192"/>
                  </a:lnTo>
                  <a:lnTo>
                    <a:pt x="312" y="192"/>
                  </a:lnTo>
                  <a:lnTo>
                    <a:pt x="328" y="184"/>
                  </a:lnTo>
                  <a:lnTo>
                    <a:pt x="336" y="176"/>
                  </a:lnTo>
                  <a:lnTo>
                    <a:pt x="344" y="160"/>
                  </a:lnTo>
                  <a:lnTo>
                    <a:pt x="360" y="144"/>
                  </a:lnTo>
                  <a:lnTo>
                    <a:pt x="368" y="128"/>
                  </a:lnTo>
                  <a:lnTo>
                    <a:pt x="376" y="120"/>
                  </a:lnTo>
                  <a:lnTo>
                    <a:pt x="392" y="104"/>
                  </a:lnTo>
                  <a:lnTo>
                    <a:pt x="400" y="96"/>
                  </a:lnTo>
                  <a:lnTo>
                    <a:pt x="408" y="96"/>
                  </a:lnTo>
                  <a:lnTo>
                    <a:pt x="424" y="104"/>
                  </a:lnTo>
                  <a:lnTo>
                    <a:pt x="432" y="112"/>
                  </a:lnTo>
                  <a:lnTo>
                    <a:pt x="440" y="112"/>
                  </a:lnTo>
                  <a:lnTo>
                    <a:pt x="456" y="112"/>
                  </a:lnTo>
                  <a:lnTo>
                    <a:pt x="464" y="120"/>
                  </a:lnTo>
                  <a:lnTo>
                    <a:pt x="472" y="120"/>
                  </a:lnTo>
                  <a:lnTo>
                    <a:pt x="488" y="112"/>
                  </a:lnTo>
                  <a:lnTo>
                    <a:pt x="496" y="112"/>
                  </a:lnTo>
                  <a:lnTo>
                    <a:pt x="504" y="112"/>
                  </a:lnTo>
                  <a:lnTo>
                    <a:pt x="520" y="104"/>
                  </a:lnTo>
                  <a:lnTo>
                    <a:pt x="528" y="104"/>
                  </a:lnTo>
                  <a:lnTo>
                    <a:pt x="536" y="96"/>
                  </a:lnTo>
                  <a:lnTo>
                    <a:pt x="552" y="96"/>
                  </a:lnTo>
                  <a:lnTo>
                    <a:pt x="560" y="104"/>
                  </a:lnTo>
                  <a:lnTo>
                    <a:pt x="568" y="104"/>
                  </a:lnTo>
                  <a:lnTo>
                    <a:pt x="584" y="112"/>
                  </a:lnTo>
                  <a:lnTo>
                    <a:pt x="592" y="120"/>
                  </a:lnTo>
                  <a:lnTo>
                    <a:pt x="600" y="128"/>
                  </a:lnTo>
                  <a:lnTo>
                    <a:pt x="616" y="136"/>
                  </a:lnTo>
                  <a:lnTo>
                    <a:pt x="624" y="144"/>
                  </a:lnTo>
                  <a:lnTo>
                    <a:pt x="632" y="144"/>
                  </a:lnTo>
                  <a:lnTo>
                    <a:pt x="648" y="144"/>
                  </a:lnTo>
                  <a:lnTo>
                    <a:pt x="656" y="144"/>
                  </a:lnTo>
                  <a:lnTo>
                    <a:pt x="664" y="144"/>
                  </a:lnTo>
                  <a:lnTo>
                    <a:pt x="680" y="128"/>
                  </a:lnTo>
                  <a:lnTo>
                    <a:pt x="688" y="120"/>
                  </a:lnTo>
                  <a:lnTo>
                    <a:pt x="696" y="112"/>
                  </a:lnTo>
                  <a:lnTo>
                    <a:pt x="712" y="104"/>
                  </a:lnTo>
                  <a:lnTo>
                    <a:pt x="720" y="96"/>
                  </a:lnTo>
                  <a:lnTo>
                    <a:pt x="728" y="88"/>
                  </a:lnTo>
                  <a:lnTo>
                    <a:pt x="744" y="88"/>
                  </a:lnTo>
                  <a:lnTo>
                    <a:pt x="752" y="88"/>
                  </a:lnTo>
                  <a:lnTo>
                    <a:pt x="760" y="80"/>
                  </a:lnTo>
                  <a:lnTo>
                    <a:pt x="776" y="80"/>
                  </a:lnTo>
                  <a:lnTo>
                    <a:pt x="784" y="80"/>
                  </a:lnTo>
                  <a:lnTo>
                    <a:pt x="792" y="72"/>
                  </a:lnTo>
                  <a:lnTo>
                    <a:pt x="800" y="64"/>
                  </a:lnTo>
                  <a:lnTo>
                    <a:pt x="816" y="48"/>
                  </a:lnTo>
                  <a:lnTo>
                    <a:pt x="824" y="40"/>
                  </a:lnTo>
                  <a:lnTo>
                    <a:pt x="832" y="24"/>
                  </a:lnTo>
                  <a:lnTo>
                    <a:pt x="848" y="16"/>
                  </a:lnTo>
                  <a:lnTo>
                    <a:pt x="856" y="8"/>
                  </a:lnTo>
                  <a:lnTo>
                    <a:pt x="864" y="8"/>
                  </a:lnTo>
                  <a:lnTo>
                    <a:pt x="880" y="0"/>
                  </a:lnTo>
                  <a:lnTo>
                    <a:pt x="888" y="8"/>
                  </a:lnTo>
                  <a:lnTo>
                    <a:pt x="896" y="16"/>
                  </a:lnTo>
                  <a:lnTo>
                    <a:pt x="912" y="24"/>
                  </a:lnTo>
                  <a:lnTo>
                    <a:pt x="920" y="32"/>
                  </a:lnTo>
                  <a:lnTo>
                    <a:pt x="928" y="40"/>
                  </a:lnTo>
                  <a:lnTo>
                    <a:pt x="936" y="48"/>
                  </a:lnTo>
                  <a:lnTo>
                    <a:pt x="952" y="56"/>
                  </a:lnTo>
                  <a:lnTo>
                    <a:pt x="960" y="64"/>
                  </a:lnTo>
                  <a:lnTo>
                    <a:pt x="968" y="72"/>
                  </a:lnTo>
                  <a:lnTo>
                    <a:pt x="984" y="80"/>
                  </a:lnTo>
                  <a:lnTo>
                    <a:pt x="992" y="80"/>
                  </a:lnTo>
                  <a:lnTo>
                    <a:pt x="1000" y="88"/>
                  </a:lnTo>
                  <a:lnTo>
                    <a:pt x="1016" y="80"/>
                  </a:lnTo>
                  <a:lnTo>
                    <a:pt x="1024" y="80"/>
                  </a:lnTo>
                  <a:lnTo>
                    <a:pt x="1032" y="64"/>
                  </a:lnTo>
                  <a:lnTo>
                    <a:pt x="1048" y="56"/>
                  </a:lnTo>
                  <a:lnTo>
                    <a:pt x="1056" y="40"/>
                  </a:lnTo>
                  <a:lnTo>
                    <a:pt x="1064" y="32"/>
                  </a:lnTo>
                  <a:lnTo>
                    <a:pt x="1080" y="24"/>
                  </a:lnTo>
                  <a:lnTo>
                    <a:pt x="1088" y="16"/>
                  </a:lnTo>
                  <a:lnTo>
                    <a:pt x="1096" y="16"/>
                  </a:lnTo>
                </a:path>
              </a:pathLst>
            </a:custGeom>
            <a:noFill/>
            <a:ln w="25400">
              <a:solidFill>
                <a:srgbClr val="FFD34C"/>
              </a:solidFill>
              <a:prstDash val="solid"/>
              <a:round/>
              <a:headEnd/>
              <a:tailEnd/>
            </a:ln>
          </p:spPr>
          <p:txBody>
            <a:bodyPr/>
            <a:lstStyle/>
            <a:p>
              <a:endParaRPr lang="en-US" dirty="0"/>
            </a:p>
          </p:txBody>
        </p:sp>
      </p:grpSp>
      <p:sp>
        <p:nvSpPr>
          <p:cNvPr id="118832" name="Rectangle 1072"/>
          <p:cNvSpPr>
            <a:spLocks noChangeArrowheads="1"/>
          </p:cNvSpPr>
          <p:nvPr/>
        </p:nvSpPr>
        <p:spPr bwMode="auto">
          <a:xfrm>
            <a:off x="4862513" y="3879850"/>
            <a:ext cx="250825" cy="244475"/>
          </a:xfrm>
          <a:prstGeom prst="rect">
            <a:avLst/>
          </a:prstGeom>
          <a:noFill/>
          <a:ln w="9525">
            <a:noFill/>
            <a:miter lim="800000"/>
            <a:headEnd/>
            <a:tailEnd/>
          </a:ln>
        </p:spPr>
        <p:txBody>
          <a:bodyPr wrap="none" lIns="0" tIns="0" rIns="0" bIns="0">
            <a:spAutoFit/>
          </a:bodyPr>
          <a:lstStyle/>
          <a:p>
            <a:r>
              <a:rPr lang="en-US" altLang="en-US" sz="1600" b="1" u="none" dirty="0">
                <a:solidFill>
                  <a:schemeClr val="tx2"/>
                </a:solidFill>
                <a:latin typeface="Helvetica" pitchFamily="34" charset="0"/>
              </a:rPr>
              <a:t>7.3</a:t>
            </a:r>
            <a:endParaRPr lang="en-US" altLang="en-US" sz="3200" u="none" dirty="0">
              <a:solidFill>
                <a:schemeClr val="tx2"/>
              </a:solidFill>
            </a:endParaRPr>
          </a:p>
        </p:txBody>
      </p:sp>
      <p:sp>
        <p:nvSpPr>
          <p:cNvPr id="118833" name="Rectangle 1073"/>
          <p:cNvSpPr>
            <a:spLocks noChangeArrowheads="1"/>
          </p:cNvSpPr>
          <p:nvPr/>
        </p:nvSpPr>
        <p:spPr bwMode="auto">
          <a:xfrm>
            <a:off x="4738688" y="1136650"/>
            <a:ext cx="250825" cy="244475"/>
          </a:xfrm>
          <a:prstGeom prst="rect">
            <a:avLst/>
          </a:prstGeom>
          <a:noFill/>
          <a:ln w="9525">
            <a:noFill/>
            <a:miter lim="800000"/>
            <a:headEnd/>
            <a:tailEnd/>
          </a:ln>
        </p:spPr>
        <p:txBody>
          <a:bodyPr wrap="none" lIns="0" tIns="0" rIns="0" bIns="0">
            <a:spAutoFit/>
          </a:bodyPr>
          <a:lstStyle/>
          <a:p>
            <a:r>
              <a:rPr lang="en-US" altLang="en-US" sz="1600" b="1" u="none" dirty="0">
                <a:solidFill>
                  <a:schemeClr val="tx2"/>
                </a:solidFill>
                <a:latin typeface="Helvetica" pitchFamily="34" charset="0"/>
              </a:rPr>
              <a:t>6.4</a:t>
            </a:r>
            <a:endParaRPr lang="en-US" altLang="en-US" sz="3200" u="none" dirty="0">
              <a:solidFill>
                <a:schemeClr val="tx2"/>
              </a:solidFill>
            </a:endParaRPr>
          </a:p>
        </p:txBody>
      </p:sp>
      <p:sp>
        <p:nvSpPr>
          <p:cNvPr id="118834" name="Line 1074"/>
          <p:cNvSpPr>
            <a:spLocks noChangeShapeType="1"/>
          </p:cNvSpPr>
          <p:nvPr/>
        </p:nvSpPr>
        <p:spPr bwMode="auto">
          <a:xfrm flipV="1">
            <a:off x="4262438" y="1308100"/>
            <a:ext cx="406400" cy="152400"/>
          </a:xfrm>
          <a:prstGeom prst="line">
            <a:avLst/>
          </a:prstGeom>
          <a:noFill/>
          <a:ln w="25400">
            <a:solidFill>
              <a:srgbClr val="FFFFFF"/>
            </a:solidFill>
            <a:round/>
            <a:headEnd/>
            <a:tailEnd/>
          </a:ln>
        </p:spPr>
        <p:txBody>
          <a:bodyPr/>
          <a:lstStyle/>
          <a:p>
            <a:endParaRPr lang="en-US" dirty="0"/>
          </a:p>
        </p:txBody>
      </p:sp>
      <p:sp>
        <p:nvSpPr>
          <p:cNvPr id="118835" name="Line 1075"/>
          <p:cNvSpPr>
            <a:spLocks noChangeShapeType="1"/>
          </p:cNvSpPr>
          <p:nvPr/>
        </p:nvSpPr>
        <p:spPr bwMode="auto">
          <a:xfrm flipV="1">
            <a:off x="4554538" y="3987800"/>
            <a:ext cx="266700" cy="127000"/>
          </a:xfrm>
          <a:prstGeom prst="line">
            <a:avLst/>
          </a:prstGeom>
          <a:noFill/>
          <a:ln w="25400">
            <a:solidFill>
              <a:srgbClr val="FFFFFF"/>
            </a:solidFill>
            <a:round/>
            <a:headEnd/>
            <a:tailEnd/>
          </a:ln>
        </p:spPr>
        <p:txBody>
          <a:bodyPr/>
          <a:lstStyle/>
          <a:p>
            <a:endParaRPr lang="en-US" dirty="0"/>
          </a:p>
        </p:txBody>
      </p:sp>
      <p:grpSp>
        <p:nvGrpSpPr>
          <p:cNvPr id="5" name="Group 1083"/>
          <p:cNvGrpSpPr>
            <a:grpSpLocks/>
          </p:cNvGrpSpPr>
          <p:nvPr/>
        </p:nvGrpSpPr>
        <p:grpSpPr bwMode="auto">
          <a:xfrm>
            <a:off x="4237038" y="1384300"/>
            <a:ext cx="1587" cy="1473200"/>
            <a:chOff x="2669" y="872"/>
            <a:chExt cx="1" cy="928"/>
          </a:xfrm>
        </p:grpSpPr>
        <p:sp>
          <p:nvSpPr>
            <p:cNvPr id="118836" name="Line 1076"/>
            <p:cNvSpPr>
              <a:spLocks noChangeShapeType="1"/>
            </p:cNvSpPr>
            <p:nvPr/>
          </p:nvSpPr>
          <p:spPr bwMode="auto">
            <a:xfrm>
              <a:off x="2669" y="872"/>
              <a:ext cx="1" cy="64"/>
            </a:xfrm>
            <a:prstGeom prst="line">
              <a:avLst/>
            </a:prstGeom>
            <a:noFill/>
            <a:ln w="25400">
              <a:solidFill>
                <a:srgbClr val="FFFFFF"/>
              </a:solidFill>
              <a:round/>
              <a:headEnd/>
              <a:tailEnd/>
            </a:ln>
          </p:spPr>
          <p:txBody>
            <a:bodyPr/>
            <a:lstStyle/>
            <a:p>
              <a:endParaRPr lang="en-US" dirty="0"/>
            </a:p>
          </p:txBody>
        </p:sp>
        <p:sp>
          <p:nvSpPr>
            <p:cNvPr id="118837" name="Line 1077"/>
            <p:cNvSpPr>
              <a:spLocks noChangeShapeType="1"/>
            </p:cNvSpPr>
            <p:nvPr/>
          </p:nvSpPr>
          <p:spPr bwMode="auto">
            <a:xfrm>
              <a:off x="2669" y="1016"/>
              <a:ext cx="1" cy="64"/>
            </a:xfrm>
            <a:prstGeom prst="line">
              <a:avLst/>
            </a:prstGeom>
            <a:noFill/>
            <a:ln w="25400">
              <a:solidFill>
                <a:srgbClr val="FFFFFF"/>
              </a:solidFill>
              <a:round/>
              <a:headEnd/>
              <a:tailEnd/>
            </a:ln>
          </p:spPr>
          <p:txBody>
            <a:bodyPr/>
            <a:lstStyle/>
            <a:p>
              <a:endParaRPr lang="en-US" dirty="0"/>
            </a:p>
          </p:txBody>
        </p:sp>
        <p:sp>
          <p:nvSpPr>
            <p:cNvPr id="118838" name="Line 1078"/>
            <p:cNvSpPr>
              <a:spLocks noChangeShapeType="1"/>
            </p:cNvSpPr>
            <p:nvPr/>
          </p:nvSpPr>
          <p:spPr bwMode="auto">
            <a:xfrm>
              <a:off x="2669" y="1160"/>
              <a:ext cx="1" cy="64"/>
            </a:xfrm>
            <a:prstGeom prst="line">
              <a:avLst/>
            </a:prstGeom>
            <a:noFill/>
            <a:ln w="25400">
              <a:solidFill>
                <a:srgbClr val="FFFFFF"/>
              </a:solidFill>
              <a:round/>
              <a:headEnd/>
              <a:tailEnd/>
            </a:ln>
          </p:spPr>
          <p:txBody>
            <a:bodyPr/>
            <a:lstStyle/>
            <a:p>
              <a:endParaRPr lang="en-US" dirty="0"/>
            </a:p>
          </p:txBody>
        </p:sp>
        <p:sp>
          <p:nvSpPr>
            <p:cNvPr id="118839" name="Line 1079"/>
            <p:cNvSpPr>
              <a:spLocks noChangeShapeType="1"/>
            </p:cNvSpPr>
            <p:nvPr/>
          </p:nvSpPr>
          <p:spPr bwMode="auto">
            <a:xfrm>
              <a:off x="2669" y="1304"/>
              <a:ext cx="1" cy="64"/>
            </a:xfrm>
            <a:prstGeom prst="line">
              <a:avLst/>
            </a:prstGeom>
            <a:noFill/>
            <a:ln w="25400">
              <a:solidFill>
                <a:srgbClr val="FFFFFF"/>
              </a:solidFill>
              <a:round/>
              <a:headEnd/>
              <a:tailEnd/>
            </a:ln>
          </p:spPr>
          <p:txBody>
            <a:bodyPr/>
            <a:lstStyle/>
            <a:p>
              <a:endParaRPr lang="en-US" dirty="0"/>
            </a:p>
          </p:txBody>
        </p:sp>
        <p:sp>
          <p:nvSpPr>
            <p:cNvPr id="118840" name="Line 1080"/>
            <p:cNvSpPr>
              <a:spLocks noChangeShapeType="1"/>
            </p:cNvSpPr>
            <p:nvPr/>
          </p:nvSpPr>
          <p:spPr bwMode="auto">
            <a:xfrm>
              <a:off x="2669" y="1448"/>
              <a:ext cx="1" cy="64"/>
            </a:xfrm>
            <a:prstGeom prst="line">
              <a:avLst/>
            </a:prstGeom>
            <a:noFill/>
            <a:ln w="25400">
              <a:solidFill>
                <a:srgbClr val="FFFFFF"/>
              </a:solidFill>
              <a:round/>
              <a:headEnd/>
              <a:tailEnd/>
            </a:ln>
          </p:spPr>
          <p:txBody>
            <a:bodyPr/>
            <a:lstStyle/>
            <a:p>
              <a:endParaRPr lang="en-US" dirty="0"/>
            </a:p>
          </p:txBody>
        </p:sp>
        <p:sp>
          <p:nvSpPr>
            <p:cNvPr id="118841" name="Line 1081"/>
            <p:cNvSpPr>
              <a:spLocks noChangeShapeType="1"/>
            </p:cNvSpPr>
            <p:nvPr/>
          </p:nvSpPr>
          <p:spPr bwMode="auto">
            <a:xfrm>
              <a:off x="2669" y="1592"/>
              <a:ext cx="1" cy="64"/>
            </a:xfrm>
            <a:prstGeom prst="line">
              <a:avLst/>
            </a:prstGeom>
            <a:noFill/>
            <a:ln w="25400">
              <a:solidFill>
                <a:srgbClr val="FFFFFF"/>
              </a:solidFill>
              <a:round/>
              <a:headEnd/>
              <a:tailEnd/>
            </a:ln>
          </p:spPr>
          <p:txBody>
            <a:bodyPr/>
            <a:lstStyle/>
            <a:p>
              <a:endParaRPr lang="en-US" dirty="0"/>
            </a:p>
          </p:txBody>
        </p:sp>
        <p:sp>
          <p:nvSpPr>
            <p:cNvPr id="118842" name="Line 1082"/>
            <p:cNvSpPr>
              <a:spLocks noChangeShapeType="1"/>
            </p:cNvSpPr>
            <p:nvPr/>
          </p:nvSpPr>
          <p:spPr bwMode="auto">
            <a:xfrm>
              <a:off x="2669" y="1736"/>
              <a:ext cx="1" cy="64"/>
            </a:xfrm>
            <a:prstGeom prst="line">
              <a:avLst/>
            </a:prstGeom>
            <a:noFill/>
            <a:ln w="25400">
              <a:solidFill>
                <a:srgbClr val="FFFFFF"/>
              </a:solidFill>
              <a:round/>
              <a:headEnd/>
              <a:tailEnd/>
            </a:ln>
          </p:spPr>
          <p:txBody>
            <a:bodyPr/>
            <a:lstStyle/>
            <a:p>
              <a:endParaRPr lang="en-US" dirty="0"/>
            </a:p>
          </p:txBody>
        </p:sp>
      </p:grpSp>
      <p:grpSp>
        <p:nvGrpSpPr>
          <p:cNvPr id="6" name="Group 1088"/>
          <p:cNvGrpSpPr>
            <a:grpSpLocks/>
          </p:cNvGrpSpPr>
          <p:nvPr/>
        </p:nvGrpSpPr>
        <p:grpSpPr bwMode="auto">
          <a:xfrm>
            <a:off x="4516438" y="3543300"/>
            <a:ext cx="1587" cy="787400"/>
            <a:chOff x="2845" y="2232"/>
            <a:chExt cx="1" cy="496"/>
          </a:xfrm>
        </p:grpSpPr>
        <p:sp>
          <p:nvSpPr>
            <p:cNvPr id="118844" name="Line 1084"/>
            <p:cNvSpPr>
              <a:spLocks noChangeShapeType="1"/>
            </p:cNvSpPr>
            <p:nvPr/>
          </p:nvSpPr>
          <p:spPr bwMode="auto">
            <a:xfrm flipV="1">
              <a:off x="2845" y="2664"/>
              <a:ext cx="1" cy="64"/>
            </a:xfrm>
            <a:prstGeom prst="line">
              <a:avLst/>
            </a:prstGeom>
            <a:noFill/>
            <a:ln w="25400">
              <a:solidFill>
                <a:srgbClr val="FFFFFF"/>
              </a:solidFill>
              <a:round/>
              <a:headEnd/>
              <a:tailEnd/>
            </a:ln>
          </p:spPr>
          <p:txBody>
            <a:bodyPr/>
            <a:lstStyle/>
            <a:p>
              <a:endParaRPr lang="en-US" dirty="0"/>
            </a:p>
          </p:txBody>
        </p:sp>
        <p:sp>
          <p:nvSpPr>
            <p:cNvPr id="118845" name="Line 1085"/>
            <p:cNvSpPr>
              <a:spLocks noChangeShapeType="1"/>
            </p:cNvSpPr>
            <p:nvPr/>
          </p:nvSpPr>
          <p:spPr bwMode="auto">
            <a:xfrm flipV="1">
              <a:off x="2845" y="2520"/>
              <a:ext cx="1" cy="64"/>
            </a:xfrm>
            <a:prstGeom prst="line">
              <a:avLst/>
            </a:prstGeom>
            <a:noFill/>
            <a:ln w="25400">
              <a:solidFill>
                <a:srgbClr val="FFFFFF"/>
              </a:solidFill>
              <a:round/>
              <a:headEnd/>
              <a:tailEnd/>
            </a:ln>
          </p:spPr>
          <p:txBody>
            <a:bodyPr/>
            <a:lstStyle/>
            <a:p>
              <a:endParaRPr lang="en-US" dirty="0"/>
            </a:p>
          </p:txBody>
        </p:sp>
        <p:sp>
          <p:nvSpPr>
            <p:cNvPr id="118846" name="Line 1086"/>
            <p:cNvSpPr>
              <a:spLocks noChangeShapeType="1"/>
            </p:cNvSpPr>
            <p:nvPr/>
          </p:nvSpPr>
          <p:spPr bwMode="auto">
            <a:xfrm flipV="1">
              <a:off x="2845" y="2376"/>
              <a:ext cx="1" cy="64"/>
            </a:xfrm>
            <a:prstGeom prst="line">
              <a:avLst/>
            </a:prstGeom>
            <a:noFill/>
            <a:ln w="25400">
              <a:solidFill>
                <a:srgbClr val="FFFFFF"/>
              </a:solidFill>
              <a:round/>
              <a:headEnd/>
              <a:tailEnd/>
            </a:ln>
          </p:spPr>
          <p:txBody>
            <a:bodyPr/>
            <a:lstStyle/>
            <a:p>
              <a:endParaRPr lang="en-US" dirty="0"/>
            </a:p>
          </p:txBody>
        </p:sp>
        <p:sp>
          <p:nvSpPr>
            <p:cNvPr id="118847" name="Line 1087"/>
            <p:cNvSpPr>
              <a:spLocks noChangeShapeType="1"/>
            </p:cNvSpPr>
            <p:nvPr/>
          </p:nvSpPr>
          <p:spPr bwMode="auto">
            <a:xfrm flipV="1">
              <a:off x="2845" y="2232"/>
              <a:ext cx="1" cy="64"/>
            </a:xfrm>
            <a:prstGeom prst="line">
              <a:avLst/>
            </a:prstGeom>
            <a:noFill/>
            <a:ln w="25400">
              <a:solidFill>
                <a:srgbClr val="FFFFFF"/>
              </a:solidFill>
              <a:round/>
              <a:headEnd/>
              <a:tailEnd/>
            </a:ln>
          </p:spPr>
          <p:txBody>
            <a:bodyPr/>
            <a:lstStyle/>
            <a:p>
              <a:endParaRPr lang="en-US" dirty="0"/>
            </a:p>
          </p:txBody>
        </p:sp>
      </p:grpSp>
      <p:grpSp>
        <p:nvGrpSpPr>
          <p:cNvPr id="7" name="Group 1091"/>
          <p:cNvGrpSpPr>
            <a:grpSpLocks/>
          </p:cNvGrpSpPr>
          <p:nvPr/>
        </p:nvGrpSpPr>
        <p:grpSpPr bwMode="auto">
          <a:xfrm>
            <a:off x="2065338" y="2489200"/>
            <a:ext cx="2171700" cy="101600"/>
            <a:chOff x="1301" y="1568"/>
            <a:chExt cx="1368" cy="64"/>
          </a:xfrm>
        </p:grpSpPr>
        <p:sp>
          <p:nvSpPr>
            <p:cNvPr id="118849" name="Freeform 1089"/>
            <p:cNvSpPr>
              <a:spLocks/>
            </p:cNvSpPr>
            <p:nvPr/>
          </p:nvSpPr>
          <p:spPr bwMode="auto">
            <a:xfrm>
              <a:off x="2533" y="1568"/>
              <a:ext cx="136" cy="64"/>
            </a:xfrm>
            <a:custGeom>
              <a:avLst/>
              <a:gdLst/>
              <a:ahLst/>
              <a:cxnLst>
                <a:cxn ang="0">
                  <a:pos x="136" y="32"/>
                </a:cxn>
                <a:cxn ang="0">
                  <a:pos x="0" y="64"/>
                </a:cxn>
                <a:cxn ang="0">
                  <a:pos x="0" y="32"/>
                </a:cxn>
                <a:cxn ang="0">
                  <a:pos x="0" y="0"/>
                </a:cxn>
                <a:cxn ang="0">
                  <a:pos x="136" y="32"/>
                </a:cxn>
              </a:cxnLst>
              <a:rect l="0" t="0" r="r" b="b"/>
              <a:pathLst>
                <a:path w="136" h="64">
                  <a:moveTo>
                    <a:pt x="136" y="32"/>
                  </a:moveTo>
                  <a:lnTo>
                    <a:pt x="0" y="64"/>
                  </a:lnTo>
                  <a:lnTo>
                    <a:pt x="0" y="32"/>
                  </a:lnTo>
                  <a:lnTo>
                    <a:pt x="0" y="0"/>
                  </a:lnTo>
                  <a:lnTo>
                    <a:pt x="136" y="32"/>
                  </a:lnTo>
                  <a:close/>
                </a:path>
              </a:pathLst>
            </a:custGeom>
            <a:solidFill>
              <a:srgbClr val="FFFFFF"/>
            </a:solidFill>
            <a:ln w="9525">
              <a:noFill/>
              <a:round/>
              <a:headEnd/>
              <a:tailEnd/>
            </a:ln>
          </p:spPr>
          <p:txBody>
            <a:bodyPr/>
            <a:lstStyle/>
            <a:p>
              <a:endParaRPr lang="en-US" dirty="0"/>
            </a:p>
          </p:txBody>
        </p:sp>
        <p:sp>
          <p:nvSpPr>
            <p:cNvPr id="118850" name="Line 1090"/>
            <p:cNvSpPr>
              <a:spLocks noChangeShapeType="1"/>
            </p:cNvSpPr>
            <p:nvPr/>
          </p:nvSpPr>
          <p:spPr bwMode="auto">
            <a:xfrm>
              <a:off x="1301" y="1592"/>
              <a:ext cx="1224" cy="1"/>
            </a:xfrm>
            <a:prstGeom prst="line">
              <a:avLst/>
            </a:prstGeom>
            <a:noFill/>
            <a:ln w="25400">
              <a:solidFill>
                <a:srgbClr val="FFFFFF"/>
              </a:solidFill>
              <a:round/>
              <a:headEnd/>
              <a:tailEnd/>
            </a:ln>
          </p:spPr>
          <p:txBody>
            <a:bodyPr/>
            <a:lstStyle/>
            <a:p>
              <a:endParaRPr lang="en-US" dirty="0"/>
            </a:p>
          </p:txBody>
        </p:sp>
      </p:grpSp>
      <p:grpSp>
        <p:nvGrpSpPr>
          <p:cNvPr id="8" name="Group 1094"/>
          <p:cNvGrpSpPr>
            <a:grpSpLocks/>
          </p:cNvGrpSpPr>
          <p:nvPr/>
        </p:nvGrpSpPr>
        <p:grpSpPr bwMode="auto">
          <a:xfrm>
            <a:off x="2065338" y="3695700"/>
            <a:ext cx="2463800" cy="101600"/>
            <a:chOff x="1301" y="2304"/>
            <a:chExt cx="1552" cy="64"/>
          </a:xfrm>
        </p:grpSpPr>
        <p:sp>
          <p:nvSpPr>
            <p:cNvPr id="118852" name="Freeform 1092"/>
            <p:cNvSpPr>
              <a:spLocks/>
            </p:cNvSpPr>
            <p:nvPr/>
          </p:nvSpPr>
          <p:spPr bwMode="auto">
            <a:xfrm>
              <a:off x="2717" y="2304"/>
              <a:ext cx="136" cy="64"/>
            </a:xfrm>
            <a:custGeom>
              <a:avLst/>
              <a:gdLst/>
              <a:ahLst/>
              <a:cxnLst>
                <a:cxn ang="0">
                  <a:pos x="136" y="32"/>
                </a:cxn>
                <a:cxn ang="0">
                  <a:pos x="0" y="64"/>
                </a:cxn>
                <a:cxn ang="0">
                  <a:pos x="0" y="32"/>
                </a:cxn>
                <a:cxn ang="0">
                  <a:pos x="0" y="0"/>
                </a:cxn>
                <a:cxn ang="0">
                  <a:pos x="136" y="32"/>
                </a:cxn>
              </a:cxnLst>
              <a:rect l="0" t="0" r="r" b="b"/>
              <a:pathLst>
                <a:path w="136" h="64">
                  <a:moveTo>
                    <a:pt x="136" y="32"/>
                  </a:moveTo>
                  <a:lnTo>
                    <a:pt x="0" y="64"/>
                  </a:lnTo>
                  <a:lnTo>
                    <a:pt x="0" y="32"/>
                  </a:lnTo>
                  <a:lnTo>
                    <a:pt x="0" y="0"/>
                  </a:lnTo>
                  <a:lnTo>
                    <a:pt x="136" y="32"/>
                  </a:lnTo>
                  <a:close/>
                </a:path>
              </a:pathLst>
            </a:custGeom>
            <a:solidFill>
              <a:srgbClr val="FFFFFF"/>
            </a:solidFill>
            <a:ln w="9525">
              <a:noFill/>
              <a:round/>
              <a:headEnd/>
              <a:tailEnd/>
            </a:ln>
          </p:spPr>
          <p:txBody>
            <a:bodyPr/>
            <a:lstStyle/>
            <a:p>
              <a:endParaRPr lang="en-US" dirty="0"/>
            </a:p>
          </p:txBody>
        </p:sp>
        <p:sp>
          <p:nvSpPr>
            <p:cNvPr id="118853" name="Line 1093"/>
            <p:cNvSpPr>
              <a:spLocks noChangeShapeType="1"/>
            </p:cNvSpPr>
            <p:nvPr/>
          </p:nvSpPr>
          <p:spPr bwMode="auto">
            <a:xfrm>
              <a:off x="1301" y="2328"/>
              <a:ext cx="1408" cy="1"/>
            </a:xfrm>
            <a:prstGeom prst="line">
              <a:avLst/>
            </a:prstGeom>
            <a:noFill/>
            <a:ln w="25400">
              <a:solidFill>
                <a:srgbClr val="FFFFFF"/>
              </a:solidFill>
              <a:round/>
              <a:headEnd/>
              <a:tailEnd/>
            </a:ln>
          </p:spPr>
          <p:txBody>
            <a:bodyPr/>
            <a:lstStyle/>
            <a:p>
              <a:endParaRPr lang="en-US" dirty="0"/>
            </a:p>
          </p:txBody>
        </p:sp>
      </p:grpSp>
      <p:sp>
        <p:nvSpPr>
          <p:cNvPr id="118855" name="Rectangle 1095"/>
          <p:cNvSpPr>
            <a:spLocks noChangeArrowheads="1"/>
          </p:cNvSpPr>
          <p:nvPr/>
        </p:nvSpPr>
        <p:spPr bwMode="auto">
          <a:xfrm>
            <a:off x="2884488" y="2247900"/>
            <a:ext cx="282575" cy="288925"/>
          </a:xfrm>
          <a:prstGeom prst="rect">
            <a:avLst/>
          </a:prstGeom>
          <a:noFill/>
          <a:ln w="9525">
            <a:noFill/>
            <a:miter lim="800000"/>
            <a:headEnd/>
            <a:tailEnd/>
          </a:ln>
        </p:spPr>
        <p:txBody>
          <a:bodyPr wrap="none" lIns="0" tIns="0" rIns="0" bIns="0">
            <a:spAutoFit/>
          </a:bodyPr>
          <a:lstStyle/>
          <a:p>
            <a:r>
              <a:rPr lang="en-US" altLang="en-US" sz="1900" b="1" u="none" dirty="0">
                <a:solidFill>
                  <a:srgbClr val="4CFFFF"/>
                </a:solidFill>
              </a:rPr>
              <a:t>L1</a:t>
            </a:r>
            <a:endParaRPr lang="en-US" altLang="en-US" sz="3200" u="none" dirty="0"/>
          </a:p>
        </p:txBody>
      </p:sp>
      <p:sp>
        <p:nvSpPr>
          <p:cNvPr id="118856" name="Rectangle 1096"/>
          <p:cNvSpPr>
            <a:spLocks noChangeArrowheads="1"/>
          </p:cNvSpPr>
          <p:nvPr/>
        </p:nvSpPr>
        <p:spPr bwMode="auto">
          <a:xfrm>
            <a:off x="2981325" y="3444875"/>
            <a:ext cx="282575" cy="288925"/>
          </a:xfrm>
          <a:prstGeom prst="rect">
            <a:avLst/>
          </a:prstGeom>
          <a:noFill/>
          <a:ln w="9525">
            <a:noFill/>
            <a:miter lim="800000"/>
            <a:headEnd/>
            <a:tailEnd/>
          </a:ln>
        </p:spPr>
        <p:txBody>
          <a:bodyPr wrap="none" lIns="0" tIns="0" rIns="0" bIns="0">
            <a:spAutoFit/>
          </a:bodyPr>
          <a:lstStyle/>
          <a:p>
            <a:r>
              <a:rPr lang="en-US" altLang="en-US" sz="1900" b="1" u="none" dirty="0">
                <a:solidFill>
                  <a:srgbClr val="FFD34C"/>
                </a:solidFill>
              </a:rPr>
              <a:t>L2</a:t>
            </a:r>
            <a:endParaRPr lang="en-US" altLang="en-US" sz="3200" u="none" dirty="0"/>
          </a:p>
        </p:txBody>
      </p:sp>
      <p:sp>
        <p:nvSpPr>
          <p:cNvPr id="118857" name="Rectangle 1097"/>
          <p:cNvSpPr>
            <a:spLocks noChangeArrowheads="1"/>
          </p:cNvSpPr>
          <p:nvPr/>
        </p:nvSpPr>
        <p:spPr bwMode="auto">
          <a:xfrm>
            <a:off x="5430838" y="4095750"/>
            <a:ext cx="1117600" cy="244475"/>
          </a:xfrm>
          <a:prstGeom prst="rect">
            <a:avLst/>
          </a:prstGeom>
          <a:noFill/>
          <a:ln w="9525">
            <a:noFill/>
            <a:miter lim="800000"/>
            <a:headEnd/>
            <a:tailEnd/>
          </a:ln>
        </p:spPr>
        <p:txBody>
          <a:bodyPr wrap="none" lIns="0" tIns="0" rIns="0" bIns="0">
            <a:spAutoFit/>
          </a:bodyPr>
          <a:lstStyle/>
          <a:p>
            <a:r>
              <a:rPr lang="en-US" altLang="en-US" sz="1600" b="1" u="none" dirty="0">
                <a:solidFill>
                  <a:srgbClr val="FFD34C"/>
                </a:solidFill>
              </a:rPr>
              <a:t>Tumor Side</a:t>
            </a:r>
            <a:endParaRPr lang="en-US" altLang="en-US" sz="1600" u="none" dirty="0"/>
          </a:p>
        </p:txBody>
      </p:sp>
      <p:sp>
        <p:nvSpPr>
          <p:cNvPr id="118858" name="Rectangle 1098"/>
          <p:cNvSpPr>
            <a:spLocks noChangeArrowheads="1"/>
          </p:cNvSpPr>
          <p:nvPr/>
        </p:nvSpPr>
        <p:spPr bwMode="auto">
          <a:xfrm>
            <a:off x="5441950" y="1428750"/>
            <a:ext cx="1579563" cy="244475"/>
          </a:xfrm>
          <a:prstGeom prst="rect">
            <a:avLst/>
          </a:prstGeom>
          <a:noFill/>
          <a:ln w="9525">
            <a:noFill/>
            <a:miter lim="800000"/>
            <a:headEnd/>
            <a:tailEnd/>
          </a:ln>
        </p:spPr>
        <p:txBody>
          <a:bodyPr wrap="none" lIns="0" tIns="0" rIns="0" bIns="0">
            <a:spAutoFit/>
          </a:bodyPr>
          <a:lstStyle/>
          <a:p>
            <a:r>
              <a:rPr lang="en-US" altLang="en-US" sz="1600" b="1" u="none" dirty="0">
                <a:solidFill>
                  <a:srgbClr val="4CFFFF"/>
                </a:solidFill>
              </a:rPr>
              <a:t>Non-Tumor Side</a:t>
            </a:r>
            <a:endParaRPr lang="en-US" altLang="en-US" sz="1600" u="none" dirty="0"/>
          </a:p>
        </p:txBody>
      </p:sp>
      <p:sp>
        <p:nvSpPr>
          <p:cNvPr id="118866" name="Text Box 1106"/>
          <p:cNvSpPr txBox="1">
            <a:spLocks noChangeArrowheads="1"/>
          </p:cNvSpPr>
          <p:nvPr/>
        </p:nvSpPr>
        <p:spPr bwMode="auto">
          <a:xfrm>
            <a:off x="3367088" y="3065463"/>
            <a:ext cx="2482850" cy="366712"/>
          </a:xfrm>
          <a:prstGeom prst="rect">
            <a:avLst/>
          </a:prstGeom>
          <a:noFill/>
          <a:ln w="12700">
            <a:noFill/>
            <a:miter lim="800000"/>
            <a:headEnd/>
            <a:tailEnd/>
          </a:ln>
          <a:effectLst/>
        </p:spPr>
        <p:txBody>
          <a:bodyPr wrap="none">
            <a:spAutoFit/>
          </a:bodyPr>
          <a:lstStyle/>
          <a:p>
            <a:r>
              <a:rPr lang="en-US" altLang="en-US" sz="1800" b="1" u="none" dirty="0">
                <a:solidFill>
                  <a:schemeClr val="tx2"/>
                </a:solidFill>
              </a:rPr>
              <a:t>IT5 = </a:t>
            </a:r>
            <a:r>
              <a:rPr lang="en-US" altLang="en-US" sz="1800" b="1" u="none" dirty="0">
                <a:solidFill>
                  <a:schemeClr val="bg2"/>
                </a:solidFill>
              </a:rPr>
              <a:t>L2</a:t>
            </a:r>
            <a:r>
              <a:rPr lang="en-US" altLang="en-US" sz="1800" b="1" u="none" dirty="0">
                <a:solidFill>
                  <a:schemeClr val="tx2"/>
                </a:solidFill>
              </a:rPr>
              <a:t> - </a:t>
            </a:r>
            <a:r>
              <a:rPr lang="en-US" altLang="en-US" sz="1800" b="1" u="none" dirty="0">
                <a:solidFill>
                  <a:schemeClr val="hlink"/>
                </a:solidFill>
              </a:rPr>
              <a:t>L1</a:t>
            </a:r>
            <a:r>
              <a:rPr lang="en-US" altLang="en-US" sz="1800" b="1" u="none" dirty="0">
                <a:solidFill>
                  <a:schemeClr val="tx2"/>
                </a:solidFill>
              </a:rPr>
              <a:t> = 0.9 ms</a:t>
            </a:r>
            <a:endParaRPr lang="en-US" altLang="en-US" sz="1800" b="1" u="none" dirty="0">
              <a:solidFill>
                <a:schemeClr val="tx2"/>
              </a:solidFill>
              <a:latin typeface="Times" pitchFamily="18" charset="0"/>
            </a:endParaRPr>
          </a:p>
        </p:txBody>
      </p:sp>
      <p:sp>
        <p:nvSpPr>
          <p:cNvPr id="118867" name="Rectangle 1107"/>
          <p:cNvSpPr>
            <a:spLocks noChangeArrowheads="1"/>
          </p:cNvSpPr>
          <p:nvPr/>
        </p:nvSpPr>
        <p:spPr bwMode="auto">
          <a:xfrm>
            <a:off x="3387725" y="3081338"/>
            <a:ext cx="2462213" cy="366712"/>
          </a:xfrm>
          <a:prstGeom prst="rect">
            <a:avLst/>
          </a:prstGeom>
          <a:noFill/>
          <a:ln w="12700">
            <a:solidFill>
              <a:schemeClr val="bg2"/>
            </a:solidFill>
            <a:miter lim="800000"/>
            <a:headEnd/>
            <a:tailEnd/>
          </a:ln>
          <a:effectLst/>
        </p:spPr>
        <p:txBody>
          <a:bodyPr wrap="none" anchor="ctr"/>
          <a:lstStyle/>
          <a:p>
            <a:endParaRPr lang="en-US" dirty="0"/>
          </a:p>
        </p:txBody>
      </p:sp>
      <p:sp>
        <p:nvSpPr>
          <p:cNvPr id="118871" name="Text Box 1111"/>
          <p:cNvSpPr txBox="1">
            <a:spLocks noChangeArrowheads="1"/>
          </p:cNvSpPr>
          <p:nvPr/>
        </p:nvSpPr>
        <p:spPr bwMode="auto">
          <a:xfrm>
            <a:off x="685800" y="6445250"/>
            <a:ext cx="3346450" cy="274638"/>
          </a:xfrm>
          <a:prstGeom prst="rect">
            <a:avLst/>
          </a:prstGeom>
          <a:noFill/>
          <a:ln w="12700">
            <a:noFill/>
            <a:miter lim="800000"/>
            <a:headEnd/>
            <a:tailEnd/>
          </a:ln>
          <a:effectLst/>
        </p:spPr>
        <p:txBody>
          <a:bodyPr wrap="none">
            <a:spAutoFit/>
          </a:bodyPr>
          <a:lstStyle/>
          <a:p>
            <a:r>
              <a:rPr lang="en-US" altLang="en-US" u="none" dirty="0">
                <a:solidFill>
                  <a:schemeClr val="tx1"/>
                </a:solidFill>
              </a:rPr>
              <a:t>I. Background</a:t>
            </a:r>
            <a:r>
              <a:rPr lang="en-US" altLang="en-US" u="none" dirty="0"/>
              <a:t>: </a:t>
            </a:r>
            <a:r>
              <a:rPr lang="en-US" altLang="en-US" u="none" dirty="0">
                <a:solidFill>
                  <a:schemeClr val="tx1"/>
                </a:solidFill>
              </a:rPr>
              <a:t>Standard ABR Tumor Detection</a:t>
            </a:r>
            <a:endParaRPr lang="en-US" altLang="en-US" sz="2400" u="none" dirty="0">
              <a:solidFill>
                <a:schemeClr val="tx2"/>
              </a:solidFill>
              <a:latin typeface="Times New Roman" charset="0"/>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03" name="Rectangle 95"/>
          <p:cNvSpPr>
            <a:spLocks noChangeArrowheads="1"/>
          </p:cNvSpPr>
          <p:nvPr/>
        </p:nvSpPr>
        <p:spPr bwMode="auto">
          <a:xfrm>
            <a:off x="746125" y="228600"/>
            <a:ext cx="7258526" cy="738664"/>
          </a:xfrm>
          <a:prstGeom prst="rect">
            <a:avLst/>
          </a:prstGeom>
          <a:noFill/>
          <a:ln w="9525">
            <a:noFill/>
            <a:miter lim="800000"/>
            <a:headEnd/>
            <a:tailEnd/>
          </a:ln>
        </p:spPr>
        <p:txBody>
          <a:bodyPr wrap="none" lIns="0" tIns="0" rIns="0" bIns="0">
            <a:spAutoFit/>
          </a:bodyPr>
          <a:lstStyle/>
          <a:p>
            <a:r>
              <a:rPr lang="en-US" altLang="en-US" sz="2400" u="none" dirty="0"/>
              <a:t>Standard ABR Measures for Acoustic Tumor Detection:</a:t>
            </a:r>
          </a:p>
          <a:p>
            <a:r>
              <a:rPr lang="en-US" altLang="en-US" sz="2400" u="none" dirty="0">
                <a:solidFill>
                  <a:srgbClr val="FCF305"/>
                </a:solidFill>
              </a:rPr>
              <a:t>I-V Delay = Latency Difference Between Wave I and V</a:t>
            </a:r>
            <a:endParaRPr lang="en-US" altLang="en-US" sz="2400" u="none" dirty="0"/>
          </a:p>
        </p:txBody>
      </p:sp>
      <p:pic>
        <p:nvPicPr>
          <p:cNvPr id="119911" name="Picture 103" descr="I-V delay pict2                                                0000CC71Macintosh HD                   B4840E68:"/>
          <p:cNvPicPr>
            <a:picLocks noChangeAspect="1" noChangeArrowheads="1"/>
          </p:cNvPicPr>
          <p:nvPr/>
        </p:nvPicPr>
        <p:blipFill>
          <a:blip r:embed="rId3" cstate="print"/>
          <a:srcRect/>
          <a:stretch>
            <a:fillRect/>
          </a:stretch>
        </p:blipFill>
        <p:spPr bwMode="auto">
          <a:xfrm>
            <a:off x="1752600" y="1077913"/>
            <a:ext cx="5094288" cy="5195887"/>
          </a:xfrm>
          <a:prstGeom prst="rect">
            <a:avLst/>
          </a:prstGeom>
          <a:noFill/>
        </p:spPr>
      </p:pic>
      <p:sp>
        <p:nvSpPr>
          <p:cNvPr id="119914" name="Text Box 106"/>
          <p:cNvSpPr txBox="1">
            <a:spLocks noChangeArrowheads="1"/>
          </p:cNvSpPr>
          <p:nvPr/>
        </p:nvSpPr>
        <p:spPr bwMode="auto">
          <a:xfrm>
            <a:off x="685800" y="6445250"/>
            <a:ext cx="3346450" cy="274638"/>
          </a:xfrm>
          <a:prstGeom prst="rect">
            <a:avLst/>
          </a:prstGeom>
          <a:noFill/>
          <a:ln w="12700">
            <a:noFill/>
            <a:miter lim="800000"/>
            <a:headEnd/>
            <a:tailEnd/>
          </a:ln>
          <a:effectLst/>
        </p:spPr>
        <p:txBody>
          <a:bodyPr wrap="none">
            <a:spAutoFit/>
          </a:bodyPr>
          <a:lstStyle/>
          <a:p>
            <a:r>
              <a:rPr lang="en-US" altLang="en-US" u="none" dirty="0">
                <a:solidFill>
                  <a:schemeClr val="tx1"/>
                </a:solidFill>
              </a:rPr>
              <a:t>I. Background</a:t>
            </a:r>
            <a:r>
              <a:rPr lang="en-US" altLang="en-US" u="none" dirty="0"/>
              <a:t>: </a:t>
            </a:r>
            <a:r>
              <a:rPr lang="en-US" altLang="en-US" u="none" dirty="0">
                <a:solidFill>
                  <a:schemeClr val="tx1"/>
                </a:solidFill>
              </a:rPr>
              <a:t>Standard ABR Tumor Detection</a:t>
            </a:r>
            <a:endParaRPr lang="en-US" altLang="en-US" sz="2400" u="none" dirty="0">
              <a:solidFill>
                <a:schemeClr val="tx2"/>
              </a:solidFill>
              <a:latin typeface="Times New Roman" charset="0"/>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03" name="Rectangle 95"/>
          <p:cNvSpPr>
            <a:spLocks noChangeArrowheads="1"/>
          </p:cNvSpPr>
          <p:nvPr/>
        </p:nvSpPr>
        <p:spPr bwMode="auto">
          <a:xfrm>
            <a:off x="746125" y="228600"/>
            <a:ext cx="7472363" cy="730250"/>
          </a:xfrm>
          <a:prstGeom prst="rect">
            <a:avLst/>
          </a:prstGeom>
          <a:noFill/>
          <a:ln w="9525">
            <a:noFill/>
            <a:miter lim="800000"/>
            <a:headEnd/>
            <a:tailEnd/>
          </a:ln>
        </p:spPr>
        <p:txBody>
          <a:bodyPr wrap="none" lIns="0" tIns="0" rIns="0" bIns="0">
            <a:spAutoFit/>
          </a:bodyPr>
          <a:lstStyle/>
          <a:p>
            <a:r>
              <a:rPr lang="en-US" altLang="en-US" sz="2400" u="none" dirty="0">
                <a:solidFill>
                  <a:srgbClr val="FCF305"/>
                </a:solidFill>
              </a:rPr>
              <a:t>Standard ABR Measures for Acoustic Tumor Detection:</a:t>
            </a:r>
          </a:p>
          <a:p>
            <a:r>
              <a:rPr lang="en-US" altLang="en-US" sz="2400" u="none" dirty="0">
                <a:solidFill>
                  <a:srgbClr val="FCF305"/>
                </a:solidFill>
              </a:rPr>
              <a:t>I-V Delay = Latency Difference Between Wave I and V</a:t>
            </a:r>
            <a:endParaRPr lang="en-US" altLang="en-US" sz="2400" u="none" dirty="0"/>
          </a:p>
        </p:txBody>
      </p:sp>
      <p:pic>
        <p:nvPicPr>
          <p:cNvPr id="119911" name="Picture 103" descr="I-V delay pict2                                                0000CC71Macintosh HD                   B4840E68:"/>
          <p:cNvPicPr>
            <a:picLocks noChangeAspect="1" noChangeArrowheads="1"/>
          </p:cNvPicPr>
          <p:nvPr/>
        </p:nvPicPr>
        <p:blipFill>
          <a:blip r:embed="rId3" cstate="print"/>
          <a:srcRect/>
          <a:stretch>
            <a:fillRect/>
          </a:stretch>
        </p:blipFill>
        <p:spPr bwMode="auto">
          <a:xfrm>
            <a:off x="1752600" y="1077913"/>
            <a:ext cx="5094288" cy="5195887"/>
          </a:xfrm>
          <a:prstGeom prst="rect">
            <a:avLst/>
          </a:prstGeom>
          <a:noFill/>
        </p:spPr>
      </p:pic>
      <p:sp>
        <p:nvSpPr>
          <p:cNvPr id="119914" name="Text Box 106"/>
          <p:cNvSpPr txBox="1">
            <a:spLocks noChangeArrowheads="1"/>
          </p:cNvSpPr>
          <p:nvPr/>
        </p:nvSpPr>
        <p:spPr bwMode="auto">
          <a:xfrm>
            <a:off x="685800" y="6445250"/>
            <a:ext cx="3346450" cy="274638"/>
          </a:xfrm>
          <a:prstGeom prst="rect">
            <a:avLst/>
          </a:prstGeom>
          <a:noFill/>
          <a:ln w="12700">
            <a:noFill/>
            <a:miter lim="800000"/>
            <a:headEnd/>
            <a:tailEnd/>
          </a:ln>
          <a:effectLst/>
        </p:spPr>
        <p:txBody>
          <a:bodyPr wrap="none">
            <a:spAutoFit/>
          </a:bodyPr>
          <a:lstStyle/>
          <a:p>
            <a:r>
              <a:rPr lang="en-US" altLang="en-US" u="none" dirty="0">
                <a:solidFill>
                  <a:schemeClr val="tx1"/>
                </a:solidFill>
              </a:rPr>
              <a:t>I. Background</a:t>
            </a:r>
            <a:r>
              <a:rPr lang="en-US" altLang="en-US" u="none" dirty="0"/>
              <a:t>: </a:t>
            </a:r>
            <a:r>
              <a:rPr lang="en-US" altLang="en-US" u="none" dirty="0">
                <a:solidFill>
                  <a:schemeClr val="tx1"/>
                </a:solidFill>
              </a:rPr>
              <a:t>Standard ABR Tumor Detection</a:t>
            </a:r>
            <a:endParaRPr lang="en-US" altLang="en-US" sz="2400" u="none" dirty="0">
              <a:solidFill>
                <a:schemeClr val="tx2"/>
              </a:solidFill>
              <a:latin typeface="Times New Roman" charset="0"/>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Neurodiagnosis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Who should be tested? Patients with:</a:t>
            </a:r>
          </a:p>
          <a:p>
            <a:pPr lvl="1"/>
            <a:r>
              <a:rPr lang="en-US" dirty="0" smtClean="0"/>
              <a:t>Dizziness.</a:t>
            </a:r>
          </a:p>
          <a:p>
            <a:pPr lvl="1"/>
            <a:endParaRPr lang="en-US" dirty="0" smtClean="0"/>
          </a:p>
          <a:p>
            <a:pPr lvl="1"/>
            <a:r>
              <a:rPr lang="en-US" dirty="0" smtClean="0"/>
              <a:t>Unilateral tinnitus.</a:t>
            </a:r>
          </a:p>
          <a:p>
            <a:pPr lvl="1"/>
            <a:endParaRPr lang="en-US" dirty="0" smtClean="0"/>
          </a:p>
          <a:p>
            <a:pPr lvl="1"/>
            <a:r>
              <a:rPr lang="en-US" dirty="0" smtClean="0"/>
              <a:t>Asymmetrical hearing loss.</a:t>
            </a:r>
          </a:p>
          <a:p>
            <a:pPr lvl="1"/>
            <a:endParaRPr lang="en-US" dirty="0" smtClean="0"/>
          </a:p>
          <a:p>
            <a:pPr lvl="1"/>
            <a:r>
              <a:rPr lang="en-US" dirty="0" smtClean="0"/>
              <a:t>Sudden onset of hearing loss.</a:t>
            </a:r>
          </a:p>
          <a:p>
            <a:pPr lvl="1"/>
            <a:endParaRPr lang="en-US" dirty="0" smtClean="0"/>
          </a:p>
          <a:p>
            <a:pPr lvl="1"/>
            <a:r>
              <a:rPr lang="en-US" dirty="0" smtClean="0"/>
              <a:t>Progressive hearing loss.</a:t>
            </a:r>
          </a:p>
          <a:p>
            <a:pPr lvl="1"/>
            <a:endParaRPr lang="en-US" dirty="0" smtClean="0"/>
          </a:p>
          <a:p>
            <a:pPr lvl="1"/>
            <a:endParaRPr lang="en-US" dirty="0"/>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http://www.neuroreille.com/promenade/english/audiometry/ex_ptw/e_seuil.jpg"/>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66088"/>
          </a:xfrm>
        </p:spPr>
        <p:txBody>
          <a:bodyPr>
            <a:normAutofit/>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
            </a:pPr>
            <a:r>
              <a:rPr lang="en-US" dirty="0" smtClean="0"/>
              <a:t>Newborn hearing screening:</a:t>
            </a:r>
          </a:p>
          <a:p>
            <a:pPr lvl="1">
              <a:buFont typeface="Wingdings" pitchFamily="2" charset="2"/>
              <a:buChar char="§"/>
            </a:pPr>
            <a:r>
              <a:rPr lang="en-US" dirty="0" smtClean="0"/>
              <a:t>Usually screen at 30-35 dBHL.</a:t>
            </a:r>
          </a:p>
          <a:p>
            <a:pPr lvl="1">
              <a:buFont typeface="Wingdings" pitchFamily="2" charset="2"/>
              <a:buChar char="§"/>
            </a:pPr>
            <a:r>
              <a:rPr lang="en-US" dirty="0" smtClean="0"/>
              <a:t>It can be automated.</a:t>
            </a:r>
          </a:p>
          <a:p>
            <a:pPr lvl="1">
              <a:buFont typeface="Wingdings" pitchFamily="2" charset="2"/>
              <a:buChar char="§"/>
            </a:pPr>
            <a:r>
              <a:rPr lang="en-US" dirty="0" smtClean="0"/>
              <a:t>If fail refer for a diagnostic ABR.</a:t>
            </a:r>
          </a:p>
          <a:p>
            <a:pPr lvl="1">
              <a:buFont typeface="Wingdings" pitchFamily="2" charset="2"/>
              <a:buChar char="§"/>
            </a:pPr>
            <a:r>
              <a:rPr lang="en-US" dirty="0" smtClean="0"/>
              <a:t>Many studies revealed that automated ABR  (AABR) is efficient in newborn hearing screening.</a:t>
            </a:r>
          </a:p>
          <a:p>
            <a:pPr lvl="1">
              <a:buFont typeface="Wingdings" pitchFamily="2" charset="2"/>
              <a:buChar char="§"/>
            </a:pPr>
            <a:r>
              <a:rPr lang="en-US" dirty="0" smtClean="0"/>
              <a:t>Some new technologies combined OAE and AABR in one equipment and used both in the screening process resulted in less refer rate and less false positives.</a:t>
            </a:r>
          </a:p>
          <a:p>
            <a:pPr lvl="1">
              <a:buFont typeface="Wingdings" pitchFamily="2" charset="2"/>
              <a:buChar char="§"/>
            </a:pPr>
            <a:endParaRPr lang="en-US" dirty="0"/>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lnSpcReduction="10000"/>
          </a:bodyPr>
          <a:lstStyle/>
          <a:p>
            <a:r>
              <a:rPr lang="en-US" dirty="0" smtClean="0"/>
              <a:t>Otitis media:</a:t>
            </a:r>
          </a:p>
          <a:p>
            <a:pPr lvl="1"/>
            <a:r>
              <a:rPr lang="en-US" dirty="0" smtClean="0"/>
              <a:t>Studies has found that ABR wave V latency-intensity function shift to the right in a proportion equivalent to the conductive hearing loss.</a:t>
            </a:r>
          </a:p>
          <a:p>
            <a:pPr lvl="1"/>
            <a:r>
              <a:rPr lang="en-US" dirty="0" smtClean="0"/>
              <a:t>Wave I is abnormally prolonged in Patients with effusion.</a:t>
            </a:r>
          </a:p>
          <a:p>
            <a:r>
              <a:rPr lang="en-US" dirty="0" smtClean="0"/>
              <a:t>Congenital aural atresia:</a:t>
            </a:r>
          </a:p>
          <a:p>
            <a:pPr lvl="1"/>
            <a:r>
              <a:rPr lang="en-US" dirty="0" smtClean="0"/>
              <a:t>Can use both circumaural headphones for air conduction  ABR and bone vibrator for bone conduction ABR.</a:t>
            </a:r>
            <a:endParaRPr lang="en-US" dirty="0"/>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Auditory neuropathy: </a:t>
            </a:r>
          </a:p>
          <a:p>
            <a:pPr lvl="1"/>
            <a:endParaRPr lang="en-US" dirty="0" smtClean="0"/>
          </a:p>
          <a:p>
            <a:pPr lvl="1"/>
            <a:r>
              <a:rPr lang="en-US" dirty="0" smtClean="0"/>
              <a:t>No single definition. </a:t>
            </a:r>
          </a:p>
          <a:p>
            <a:pPr lvl="1"/>
            <a:endParaRPr lang="en-US" dirty="0" smtClean="0"/>
          </a:p>
          <a:p>
            <a:pPr lvl="1"/>
            <a:r>
              <a:rPr lang="en-US" dirty="0" smtClean="0"/>
              <a:t>No data about its prevalence, although it has been found to be around 10% in NICU who have hearing loss.</a:t>
            </a:r>
          </a:p>
          <a:p>
            <a:pPr lvl="1"/>
            <a:endParaRPr lang="en-US" dirty="0" smtClean="0"/>
          </a:p>
          <a:p>
            <a:pPr lvl="1"/>
            <a:r>
              <a:rPr lang="en-US" dirty="0" smtClean="0"/>
              <a:t>Rare in healthy babies.</a:t>
            </a:r>
          </a:p>
          <a:p>
            <a:pPr lvl="1"/>
            <a:endParaRPr lang="en-US" dirty="0" smtClean="0"/>
          </a:p>
          <a:p>
            <a:pPr lvl="1"/>
            <a:r>
              <a:rPr lang="en-US" dirty="0" smtClean="0"/>
              <a:t>Lesions can be in IHCs, synapses, or auditory nerve.</a:t>
            </a:r>
          </a:p>
          <a:p>
            <a:pPr lvl="1"/>
            <a:endParaRPr lang="en-US" dirty="0" smtClean="0"/>
          </a:p>
          <a:p>
            <a:pPr lvl="1"/>
            <a:r>
              <a:rPr lang="en-US" dirty="0" smtClean="0"/>
              <a:t>Can have normal or mild to moderate PTA.</a:t>
            </a:r>
          </a:p>
          <a:p>
            <a:pPr lvl="1"/>
            <a:endParaRPr lang="en-US" dirty="0" smtClean="0"/>
          </a:p>
          <a:p>
            <a:pPr lvl="1"/>
            <a:r>
              <a:rPr lang="en-US" dirty="0" smtClean="0"/>
              <a:t>Usually poor speech discrimination especially in noise.</a:t>
            </a:r>
          </a:p>
          <a:p>
            <a:pPr lvl="1"/>
            <a:endParaRPr lang="en-US" dirty="0" smtClean="0"/>
          </a:p>
          <a:p>
            <a:pPr lvl="1"/>
            <a:r>
              <a:rPr lang="en-US" dirty="0" smtClean="0"/>
              <a:t>Many causes like hypoxia, hyperbillirubinemia, genetic. </a:t>
            </a:r>
          </a:p>
          <a:p>
            <a:pPr lvl="1"/>
            <a:endParaRPr lang="en-US" dirty="0" smtClean="0"/>
          </a:p>
          <a:p>
            <a:pPr lvl="1"/>
            <a:r>
              <a:rPr lang="en-US" dirty="0" smtClean="0"/>
              <a:t>Present OAE and/or CM with absent ABR or abnormal ABR (may have only wave I).</a:t>
            </a:r>
          </a:p>
          <a:p>
            <a:pPr lvl="1"/>
            <a:endParaRPr lang="en-US" dirty="0" smtClean="0"/>
          </a:p>
          <a:p>
            <a:pPr lvl="1"/>
            <a:r>
              <a:rPr lang="en-US" dirty="0" smtClean="0"/>
              <a:t>Or present CM, absent SP and absent or abnormal ABR.</a:t>
            </a:r>
            <a:endParaRPr lang="en-US" dirty="0"/>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lstStyle/>
          <a:p>
            <a:r>
              <a:rPr lang="en-US" dirty="0" smtClean="0"/>
              <a:t>Neoplasms and tumors:</a:t>
            </a:r>
          </a:p>
          <a:p>
            <a:pPr lvl="1"/>
            <a:r>
              <a:rPr lang="en-US" dirty="0" smtClean="0"/>
              <a:t>Neurofibromatosis type I and II: genetically autosomal dominant inherited progressive disorders. Usually tumors involving auditory nerve bilaterally.</a:t>
            </a:r>
          </a:p>
          <a:p>
            <a:pPr lvl="1"/>
            <a:r>
              <a:rPr lang="en-US" dirty="0" smtClean="0"/>
              <a:t>Brainstem gliomas: tumors in children and adolescent and tends to grow slowly.</a:t>
            </a:r>
          </a:p>
          <a:p>
            <a:pPr lvl="1"/>
            <a:r>
              <a:rPr lang="en-US" dirty="0" smtClean="0"/>
              <a:t>These disorders may show increase in ABR absolute latencies and interpeak intervals. </a:t>
            </a:r>
            <a:endParaRPr lang="en-US" dirty="0"/>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lnSpcReduction="10000"/>
          </a:bodyPr>
          <a:lstStyle/>
          <a:p>
            <a:r>
              <a:rPr lang="en-US" dirty="0" smtClean="0"/>
              <a:t>Epilepsy:</a:t>
            </a:r>
          </a:p>
          <a:p>
            <a:pPr lvl="1"/>
            <a:r>
              <a:rPr lang="en-US" dirty="0" smtClean="0"/>
              <a:t>ABR may show prolongation of waves III and V.</a:t>
            </a:r>
          </a:p>
          <a:p>
            <a:pPr lvl="1"/>
            <a:r>
              <a:rPr lang="en-US" dirty="0" smtClean="0"/>
              <a:t>Increase in interpeak intervals.</a:t>
            </a:r>
          </a:p>
          <a:p>
            <a:r>
              <a:rPr lang="en-US" dirty="0" smtClean="0"/>
              <a:t>Demyelinating diseases:</a:t>
            </a:r>
          </a:p>
          <a:p>
            <a:pPr lvl="1"/>
            <a:r>
              <a:rPr lang="en-US" dirty="0" smtClean="0"/>
              <a:t>Multiple sclerosis (MS): is the most common type in adults and is characterized by vertigo, unsteadiness and fluctuating SNHL.</a:t>
            </a:r>
          </a:p>
          <a:p>
            <a:pPr lvl="1"/>
            <a:r>
              <a:rPr lang="en-US" dirty="0" smtClean="0"/>
              <a:t>Schilder’s disease: a progressive childhood disease. Some consider it a variant of MS.</a:t>
            </a:r>
          </a:p>
          <a:p>
            <a:pPr lvl="1"/>
            <a:r>
              <a:rPr lang="en-US" dirty="0" smtClean="0"/>
              <a:t>ABR usually reveals an absence of waves III and V.</a:t>
            </a:r>
            <a:endParaRPr lang="en-US"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438</TotalTime>
  <Words>4758</Words>
  <Application>Microsoft Office PowerPoint</Application>
  <PresentationFormat>On-screen Show (4:3)</PresentationFormat>
  <Paragraphs>588</Paragraphs>
  <Slides>145</Slides>
  <Notes>2</Notes>
  <HiddenSlides>0</HiddenSlides>
  <MMClips>5</MMClips>
  <ScaleCrop>false</ScaleCrop>
  <HeadingPairs>
    <vt:vector size="4" baseType="variant">
      <vt:variant>
        <vt:lpstr>Theme</vt:lpstr>
      </vt:variant>
      <vt:variant>
        <vt:i4>4</vt:i4>
      </vt:variant>
      <vt:variant>
        <vt:lpstr>Slide Titles</vt:lpstr>
      </vt:variant>
      <vt:variant>
        <vt:i4>145</vt:i4>
      </vt:variant>
    </vt:vector>
  </HeadingPairs>
  <TitlesOfParts>
    <vt:vector size="149" baseType="lpstr">
      <vt:lpstr>Module</vt:lpstr>
      <vt:lpstr>Default Design</vt:lpstr>
      <vt:lpstr>Flow</vt:lpstr>
      <vt:lpstr>1_Flow</vt:lpstr>
      <vt:lpstr>Hearing Disorders </vt:lpstr>
      <vt:lpstr>Objectives </vt:lpstr>
      <vt:lpstr>Hearing loss</vt:lpstr>
      <vt:lpstr>Types of Hearing loss</vt:lpstr>
      <vt:lpstr>Causes of conductive hearing loss</vt:lpstr>
      <vt:lpstr>PowerPoint Presentation</vt:lpstr>
      <vt:lpstr>PowerPoint Presentation</vt:lpstr>
      <vt:lpstr>PowerPoint Presentation</vt:lpstr>
      <vt:lpstr>PowerPoint Presentation</vt:lpstr>
      <vt:lpstr>Sensorineural Hearing loss</vt:lpstr>
      <vt:lpstr>Causes of Sensorineural Hearing Loss</vt:lpstr>
      <vt:lpstr>Causes of Sensorineural Hearing loss</vt:lpstr>
      <vt:lpstr>Assessment Protocols</vt:lpstr>
      <vt:lpstr>Otoscopic examination </vt:lpstr>
      <vt:lpstr>Important Landmarks</vt:lpstr>
      <vt:lpstr>Abnormal TM</vt:lpstr>
      <vt:lpstr>Abnormal TM</vt:lpstr>
      <vt:lpstr>ABNORMAL TM</vt:lpstr>
      <vt:lpstr>ABNORMAL TM</vt:lpstr>
      <vt:lpstr>COLOR OF TM</vt:lpstr>
      <vt:lpstr>GLUE EAR</vt:lpstr>
      <vt:lpstr>ABNORMAL TM</vt:lpstr>
      <vt:lpstr>ABNORMAL TM</vt:lpstr>
      <vt:lpstr>ABNORMAL TM</vt:lpstr>
      <vt:lpstr>ABNORMAL TM</vt:lpstr>
      <vt:lpstr>PERFORATION</vt:lpstr>
      <vt:lpstr>VENT TUBE</vt:lpstr>
      <vt:lpstr>Clinical applications of tympanometry </vt:lpstr>
      <vt:lpstr>PowerPoint Presentation</vt:lpstr>
      <vt:lpstr>PowerPoint Presentation</vt:lpstr>
      <vt:lpstr>TYMPANOMETRIC FEATURES</vt:lpstr>
      <vt:lpstr>Tympanometric shapes</vt:lpstr>
      <vt:lpstr>PowerPoint Presentation</vt:lpstr>
      <vt:lpstr>admittance</vt:lpstr>
      <vt:lpstr>Tympanometric width</vt:lpstr>
      <vt:lpstr>Tympanometric peak pressure</vt:lpstr>
      <vt:lpstr>Equivalent ear canal volume </vt:lpstr>
      <vt:lpstr>Sensitivity and specificity</vt:lpstr>
      <vt:lpstr>Tympanometry in infants</vt:lpstr>
      <vt:lpstr>Pure tone audiometry</vt:lpstr>
      <vt:lpstr>Procedures for conventional pure-tone audiometry</vt:lpstr>
      <vt:lpstr>Air conduction testing</vt:lpstr>
      <vt:lpstr>PTA</vt:lpstr>
      <vt:lpstr>Pure tones</vt:lpstr>
      <vt:lpstr>PTA </vt:lpstr>
      <vt:lpstr>PTA</vt:lpstr>
      <vt:lpstr>PTA</vt:lpstr>
      <vt:lpstr>PTA-BONE CONDUCTION</vt:lpstr>
      <vt:lpstr>PTA.BONE CONDUCTION</vt:lpstr>
      <vt:lpstr>AUDIOGRAM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Information we get from audiogram</vt:lpstr>
      <vt:lpstr>PowerPoint Presentation</vt:lpstr>
      <vt:lpstr>Why we need to assess speech sensitivity?</vt:lpstr>
      <vt:lpstr>Speech audiometry</vt:lpstr>
      <vt:lpstr>Speech audiometry</vt:lpstr>
      <vt:lpstr>SRT and SDT</vt:lpstr>
      <vt:lpstr>Speech or word recognition scores</vt:lpstr>
      <vt:lpstr>Otoacoustic Emission</vt:lpstr>
      <vt:lpstr>Origin of OAE</vt:lpstr>
      <vt:lpstr>OAE</vt:lpstr>
      <vt:lpstr>OAE</vt:lpstr>
      <vt:lpstr>TEOAE</vt:lpstr>
      <vt:lpstr>TEOAE</vt:lpstr>
      <vt:lpstr>DPOAE</vt:lpstr>
      <vt:lpstr>Applications of OAE</vt:lpstr>
      <vt:lpstr>Clinical applications of EOAE</vt:lpstr>
      <vt:lpstr>Clinical applications of EOAE</vt:lpstr>
      <vt:lpstr>PowerPoint Presentation</vt:lpstr>
      <vt:lpstr>Medial Olivocochlear efferent pathway</vt:lpstr>
      <vt:lpstr>Medial Olivocochlear efferent pathway</vt:lpstr>
      <vt:lpstr>Clinical applications of ABR</vt:lpstr>
      <vt:lpstr>The normal ABR waveform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applications of ABR</vt:lpstr>
      <vt:lpstr>PowerPoint Presentation</vt:lpstr>
      <vt:lpstr>PowerPoint Presentation</vt:lpstr>
      <vt:lpstr>PowerPoint Presentation</vt:lpstr>
      <vt:lpstr>Neurodiagnosis </vt:lpstr>
      <vt:lpstr>PowerPoint Presentation</vt:lpstr>
      <vt:lpstr>Specific clinical application of ABR in pediatric populations   </vt:lpstr>
      <vt:lpstr>Specific clinical application of ABR in pediatric populations </vt:lpstr>
      <vt:lpstr>Specific clinical application of ABR in pediatric populations </vt:lpstr>
      <vt:lpstr>Specific clinical application of ABR in pediatric populations </vt:lpstr>
      <vt:lpstr>Specific clinical application of ABR in pediatric populations </vt:lpstr>
      <vt:lpstr>Specific clinical application of ABR in pediatric populations </vt:lpstr>
      <vt:lpstr>Specific clinical application of ABR in adult populations </vt:lpstr>
      <vt:lpstr>PowerPoint Presentation</vt:lpstr>
      <vt:lpstr>Cross-section of Internal Auditory Canal (IAC)</vt:lpstr>
      <vt:lpstr>Medium or Large Tumor in IAC</vt:lpstr>
      <vt:lpstr>Vestibular Testing</vt:lpstr>
      <vt:lpstr>Background</vt:lpstr>
      <vt:lpstr>Uses of Vestibular Lab.</vt:lpstr>
      <vt:lpstr> ENG or VNG</vt:lpstr>
      <vt:lpstr>Eye Movement Recording</vt:lpstr>
      <vt:lpstr>Nystagmus</vt:lpstr>
      <vt:lpstr>PowerPoint Presentation</vt:lpstr>
      <vt:lpstr>PowerPoint Presentation</vt:lpstr>
      <vt:lpstr>VNG Test Battery</vt:lpstr>
      <vt:lpstr>Gaze Test</vt:lpstr>
      <vt:lpstr>Gaze results with peripheral &amp;central lesions</vt:lpstr>
      <vt:lpstr>Saccade (refixation ) Test.</vt:lpstr>
      <vt:lpstr>Saccade Test</vt:lpstr>
      <vt:lpstr>Results:</vt:lpstr>
      <vt:lpstr>Saccade</vt:lpstr>
      <vt:lpstr>Ocular Pursuit Test</vt:lpstr>
      <vt:lpstr>Pursuit Test</vt:lpstr>
      <vt:lpstr>Results:</vt:lpstr>
      <vt:lpstr>Pursuit</vt:lpstr>
      <vt:lpstr>Abnormal Pursuit</vt:lpstr>
      <vt:lpstr>Optokinetic Test</vt:lpstr>
      <vt:lpstr>Optokinetic</vt:lpstr>
      <vt:lpstr>Optokinetic</vt:lpstr>
      <vt:lpstr>Optokinetic</vt:lpstr>
      <vt:lpstr>Dynamic Positional Test ( Hallpike )</vt:lpstr>
      <vt:lpstr>Dix Hallpike maneuver  </vt:lpstr>
      <vt:lpstr>Dix Hallpike Maneuver</vt:lpstr>
      <vt:lpstr>Caloric Test</vt:lpstr>
      <vt:lpstr>Caloric Tests</vt:lpstr>
      <vt:lpstr>Caloric Test</vt:lpstr>
      <vt:lpstr>Caloric Test (Procedure )</vt:lpstr>
      <vt:lpstr>Caloric Test</vt:lpstr>
      <vt:lpstr>Caloric Test</vt:lpstr>
      <vt:lpstr>Caloric Test</vt:lpstr>
      <vt:lpstr>Posturography</vt:lpstr>
      <vt:lpstr>Computerized Dynamic Posturography</vt:lpstr>
      <vt:lpstr>The six test conditions</vt:lpstr>
      <vt:lpstr>PowerPoint Presentation</vt:lpstr>
      <vt:lpstr>Results</vt:lpstr>
      <vt:lpstr>Results</vt:lpstr>
      <vt:lpstr>Use of posturography</vt:lpstr>
    </vt:vector>
  </TitlesOfParts>
  <Company>kumc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Hearing Disorders</dc:title>
  <dc:creator>esraa</dc:creator>
  <cp:lastModifiedBy>Lisa Parfelt</cp:lastModifiedBy>
  <cp:revision>47</cp:revision>
  <dcterms:created xsi:type="dcterms:W3CDTF">2007-05-13T08:51:20Z</dcterms:created>
  <dcterms:modified xsi:type="dcterms:W3CDTF">2014-11-18T18:32:55Z</dcterms:modified>
</cp:coreProperties>
</file>