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94.xml" ContentType="application/vnd.openxmlformats-officedocument.presentationml.slide+xml"/>
  <Override PartName="/ppt/slides/slide142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slides/slide120.xml" ContentType="application/vnd.openxmlformats-officedocument.presentationml.slide+xml"/>
  <Override PartName="/ppt/slides/slide131.xml" ContentType="application/vnd.openxmlformats-officedocument.presentationml.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s/slide129.xml" ContentType="application/vnd.openxmlformats-officedocument.presentationml.slide+xml"/>
  <Override PartName="/ppt/embeddings/oleObject4.bin" ContentType="application/vnd.openxmlformats-officedocument.oleObject"/>
  <Override PartName="/ppt/slides/slide99.xml" ContentType="application/vnd.openxmlformats-officedocument.presentationml.slide+xml"/>
  <Override PartName="/ppt/slides/slide118.xml" ContentType="application/vnd.openxmlformats-officedocument.presentationml.slide+xml"/>
  <Override PartName="/ppt/slides/slide136.xml" ContentType="application/vnd.openxmlformats-officedocument.presentationml.slide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07.xml" ContentType="application/vnd.openxmlformats-officedocument.presentationml.slide+xml"/>
  <Override PartName="/ppt/slides/slide125.xml" ContentType="application/vnd.openxmlformats-officedocument.presentationml.slide+xml"/>
  <Override PartName="/ppt/slides/slide143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s/slide132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ms-office.legacyDiagramText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121.xml" ContentType="application/vnd.openxmlformats-officedocument.presentationml.slide+xml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slideLayouts/slideLayout21.xml" ContentType="application/vnd.openxmlformats-officedocument.presentationml.slideLayout+xml"/>
  <Override PartName="/ppt/embeddings/oleObject5.bin" ContentType="application/vnd.openxmlformats-officedocument.oleObject"/>
  <Override PartName="/ppt/slides/slide119.xml" ContentType="application/vnd.openxmlformats-officedocument.presentationml.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89.xml" ContentType="application/vnd.openxmlformats-officedocument.presentationml.slide+xml"/>
  <Override PartName="/ppt/slides/slide108.xml" ContentType="application/vnd.openxmlformats-officedocument.presentationml.slide+xml"/>
  <Override PartName="/ppt/slides/slide126.xml" ContentType="application/vnd.openxmlformats-officedocument.presentationml.slide+xml"/>
  <Override PartName="/ppt/slides/slide137.xml" ContentType="application/vnd.openxmlformats-officedocument.presentationml.slide+xml"/>
  <Override PartName="/ppt/embeddings/oleObject1.bin" ContentType="application/vnd.openxmlformats-officedocument.oleObject"/>
  <Override PartName="/ppt/slides/slide49.xml" ContentType="application/vnd.openxmlformats-officedocument.presentationml.slide+xml"/>
  <Override PartName="/ppt/slides/slide78.xml" ContentType="application/vnd.openxmlformats-officedocument.presentationml.slide+xml"/>
  <Override PartName="/ppt/slides/slide96.xml" ContentType="application/vnd.openxmlformats-officedocument.presentationml.slide+xml"/>
  <Override PartName="/ppt/slides/slide115.xml" ContentType="application/vnd.openxmlformats-officedocument.presentationml.slide+xml"/>
  <Override PartName="/ppt/slides/slide144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s/slide122.xml" ContentType="application/vnd.openxmlformats-officedocument.presentationml.slide+xml"/>
  <Override PartName="/ppt/slides/slide13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s/slide140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Layouts/slideLayout22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38.xml" ContentType="application/vnd.openxmlformats-officedocument.presentationml.slide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slides/slide127.xml" ContentType="application/vnd.openxmlformats-officedocument.presentationml.slide+xml"/>
  <Override PartName="/ppt/slides/slide145.xml" ContentType="application/vnd.openxmlformats-officedocument.presentationml.slide+xml"/>
  <Override PartName="/ppt/embeddings/oleObject2.bin" ContentType="application/vnd.openxmlformats-officedocument.oleObject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s/slide116.xml" ContentType="application/vnd.openxmlformats-officedocument.presentationml.slide+xml"/>
  <Override PartName="/ppt/slides/slide134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slides/slide123.xml" ContentType="application/vnd.openxmlformats-officedocument.presentationml.slide+xml"/>
  <Override PartName="/ppt/slides/slide141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s/slide130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Override PartName="/ppt/slideLayouts/slideLayout16.xml" ContentType="application/vnd.openxmlformats-officedocument.presentationml.slideLayout+xml"/>
  <Default Extension="jpeg" ContentType="image/jpeg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s/slide139.xml" ContentType="application/vnd.openxmlformats-officedocument.presentationml.slide+xml"/>
  <Override PartName="/ppt/embeddings/oleObject3.bin" ContentType="application/vnd.openxmlformats-officedocument.oleObject"/>
  <Override PartName="/ppt/slides/slide98.xml" ContentType="application/vnd.openxmlformats-officedocument.presentationml.slide+xml"/>
  <Override PartName="/ppt/slides/slide117.xml" ContentType="application/vnd.openxmlformats-officedocument.presentationml.slide+xml"/>
  <Override PartName="/ppt/slides/slide128.xml" ContentType="application/vnd.openxmlformats-officedocument.presentationml.slide+xml"/>
  <Override PartName="/ppt/notesSlides/notesSlide6.xml" ContentType="application/vnd.openxmlformats-officedocument.presentationml.notesSlide+xml"/>
  <Override PartName="/ppt/legacyDocTextInfo.bin" ContentType="application/vnd.ms-office.legacyDocTextInfo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87.xml" ContentType="application/vnd.openxmlformats-officedocument.presentationml.slide+xml"/>
  <Override PartName="/ppt/slides/slide106.xml" ContentType="application/vnd.openxmlformats-officedocument.presentationml.slide+xml"/>
  <Override PartName="/ppt/slides/slide124.xml" ContentType="application/vnd.openxmlformats-officedocument.presentationml.slide+xml"/>
  <Override PartName="/ppt/slides/slide135.xml" ContentType="application/vnd.openxmlformats-officedocument.presentationml.slide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slides/slide113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49" r:id="rId2"/>
  </p:sldMasterIdLst>
  <p:notesMasterIdLst>
    <p:notesMasterId r:id="rId148"/>
  </p:notesMasterIdLst>
  <p:sldIdLst>
    <p:sldId id="474" r:id="rId3"/>
    <p:sldId id="411" r:id="rId4"/>
    <p:sldId id="258" r:id="rId5"/>
    <p:sldId id="259" r:id="rId6"/>
    <p:sldId id="487" r:id="rId7"/>
    <p:sldId id="261" r:id="rId8"/>
    <p:sldId id="401" r:id="rId9"/>
    <p:sldId id="262" r:id="rId10"/>
    <p:sldId id="391" r:id="rId11"/>
    <p:sldId id="479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486" r:id="rId24"/>
    <p:sldId id="478" r:id="rId25"/>
    <p:sldId id="274" r:id="rId26"/>
    <p:sldId id="275" r:id="rId27"/>
    <p:sldId id="276" r:id="rId28"/>
    <p:sldId id="480" r:id="rId29"/>
    <p:sldId id="488" r:id="rId30"/>
    <p:sldId id="489" r:id="rId31"/>
    <p:sldId id="490" r:id="rId32"/>
    <p:sldId id="491" r:id="rId33"/>
    <p:sldId id="279" r:id="rId34"/>
    <p:sldId id="280" r:id="rId35"/>
    <p:sldId id="281" r:id="rId36"/>
    <p:sldId id="475" r:id="rId37"/>
    <p:sldId id="476" r:id="rId38"/>
    <p:sldId id="481" r:id="rId39"/>
    <p:sldId id="282" r:id="rId40"/>
    <p:sldId id="283" r:id="rId41"/>
    <p:sldId id="381" r:id="rId42"/>
    <p:sldId id="285" r:id="rId43"/>
    <p:sldId id="286" r:id="rId44"/>
    <p:sldId id="287" r:id="rId45"/>
    <p:sldId id="385" r:id="rId46"/>
    <p:sldId id="482" r:id="rId47"/>
    <p:sldId id="289" r:id="rId48"/>
    <p:sldId id="290" r:id="rId49"/>
    <p:sldId id="406" r:id="rId50"/>
    <p:sldId id="291" r:id="rId51"/>
    <p:sldId id="292" r:id="rId52"/>
    <p:sldId id="293" r:id="rId53"/>
    <p:sldId id="297" r:id="rId54"/>
    <p:sldId id="299" r:id="rId55"/>
    <p:sldId id="301" r:id="rId56"/>
    <p:sldId id="395" r:id="rId57"/>
    <p:sldId id="402" r:id="rId58"/>
    <p:sldId id="366" r:id="rId59"/>
    <p:sldId id="303" r:id="rId60"/>
    <p:sldId id="304" r:id="rId61"/>
    <p:sldId id="407" r:id="rId62"/>
    <p:sldId id="412" r:id="rId63"/>
    <p:sldId id="485" r:id="rId64"/>
    <p:sldId id="414" r:id="rId65"/>
    <p:sldId id="415" r:id="rId66"/>
    <p:sldId id="416" r:id="rId67"/>
    <p:sldId id="417" r:id="rId68"/>
    <p:sldId id="418" r:id="rId69"/>
    <p:sldId id="419" r:id="rId70"/>
    <p:sldId id="420" r:id="rId71"/>
    <p:sldId id="496" r:id="rId72"/>
    <p:sldId id="502" r:id="rId73"/>
    <p:sldId id="500" r:id="rId74"/>
    <p:sldId id="536" r:id="rId75"/>
    <p:sldId id="501" r:id="rId76"/>
    <p:sldId id="492" r:id="rId77"/>
    <p:sldId id="537" r:id="rId78"/>
    <p:sldId id="421" r:id="rId79"/>
    <p:sldId id="503" r:id="rId80"/>
    <p:sldId id="504" r:id="rId81"/>
    <p:sldId id="505" r:id="rId82"/>
    <p:sldId id="506" r:id="rId83"/>
    <p:sldId id="507" r:id="rId84"/>
    <p:sldId id="508" r:id="rId85"/>
    <p:sldId id="424" r:id="rId86"/>
    <p:sldId id="538" r:id="rId87"/>
    <p:sldId id="483" r:id="rId88"/>
    <p:sldId id="425" r:id="rId89"/>
    <p:sldId id="426" r:id="rId90"/>
    <p:sldId id="427" r:id="rId91"/>
    <p:sldId id="428" r:id="rId92"/>
    <p:sldId id="429" r:id="rId93"/>
    <p:sldId id="430" r:id="rId94"/>
    <p:sldId id="431" r:id="rId95"/>
    <p:sldId id="432" r:id="rId96"/>
    <p:sldId id="433" r:id="rId97"/>
    <p:sldId id="434" r:id="rId98"/>
    <p:sldId id="515" r:id="rId99"/>
    <p:sldId id="516" r:id="rId100"/>
    <p:sldId id="517" r:id="rId101"/>
    <p:sldId id="520" r:id="rId102"/>
    <p:sldId id="518" r:id="rId103"/>
    <p:sldId id="521" r:id="rId104"/>
    <p:sldId id="522" r:id="rId105"/>
    <p:sldId id="524" r:id="rId106"/>
    <p:sldId id="523" r:id="rId107"/>
    <p:sldId id="525" r:id="rId108"/>
    <p:sldId id="519" r:id="rId109"/>
    <p:sldId id="526" r:id="rId110"/>
    <p:sldId id="529" r:id="rId111"/>
    <p:sldId id="530" r:id="rId112"/>
    <p:sldId id="531" r:id="rId113"/>
    <p:sldId id="532" r:id="rId114"/>
    <p:sldId id="535" r:id="rId115"/>
    <p:sldId id="533" r:id="rId116"/>
    <p:sldId id="443" r:id="rId117"/>
    <p:sldId id="444" r:id="rId118"/>
    <p:sldId id="445" r:id="rId119"/>
    <p:sldId id="446" r:id="rId120"/>
    <p:sldId id="447" r:id="rId121"/>
    <p:sldId id="448" r:id="rId122"/>
    <p:sldId id="449" r:id="rId123"/>
    <p:sldId id="450" r:id="rId124"/>
    <p:sldId id="451" r:id="rId125"/>
    <p:sldId id="452" r:id="rId126"/>
    <p:sldId id="453" r:id="rId127"/>
    <p:sldId id="454" r:id="rId128"/>
    <p:sldId id="455" r:id="rId129"/>
    <p:sldId id="456" r:id="rId130"/>
    <p:sldId id="457" r:id="rId131"/>
    <p:sldId id="458" r:id="rId132"/>
    <p:sldId id="459" r:id="rId133"/>
    <p:sldId id="460" r:id="rId134"/>
    <p:sldId id="461" r:id="rId135"/>
    <p:sldId id="462" r:id="rId136"/>
    <p:sldId id="463" r:id="rId137"/>
    <p:sldId id="464" r:id="rId138"/>
    <p:sldId id="465" r:id="rId139"/>
    <p:sldId id="466" r:id="rId140"/>
    <p:sldId id="467" r:id="rId141"/>
    <p:sldId id="468" r:id="rId142"/>
    <p:sldId id="469" r:id="rId143"/>
    <p:sldId id="470" r:id="rId144"/>
    <p:sldId id="471" r:id="rId145"/>
    <p:sldId id="472" r:id="rId146"/>
    <p:sldId id="473" r:id="rId147"/>
  </p:sldIdLst>
  <p:sldSz cx="9144000" cy="6858000" type="screen4x3"/>
  <p:notesSz cx="6858000" cy="9144000"/>
  <p:defaultTextStyle>
    <a:defPPr>
      <a:defRPr lang="ar-SA"/>
    </a:defPPr>
    <a:lvl1pPr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605E04"/>
    <a:srgbClr val="FF0000"/>
    <a:srgbClr val="0000CC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3" autoAdjust="0"/>
    <p:restoredTop sz="94574" autoAdjust="0"/>
  </p:normalViewPr>
  <p:slideViewPr>
    <p:cSldViewPr>
      <p:cViewPr>
        <p:scale>
          <a:sx n="52" d="100"/>
          <a:sy n="52" d="100"/>
        </p:scale>
        <p:origin x="-662" y="-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0386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117" Type="http://schemas.openxmlformats.org/officeDocument/2006/relationships/slide" Target="slides/slide115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112" Type="http://schemas.openxmlformats.org/officeDocument/2006/relationships/slide" Target="slides/slide110.xml"/><Relationship Id="rId133" Type="http://schemas.openxmlformats.org/officeDocument/2006/relationships/slide" Target="slides/slide131.xml"/><Relationship Id="rId138" Type="http://schemas.openxmlformats.org/officeDocument/2006/relationships/slide" Target="slides/slide136.xml"/><Relationship Id="rId16" Type="http://schemas.openxmlformats.org/officeDocument/2006/relationships/slide" Target="slides/slide14.xml"/><Relationship Id="rId107" Type="http://schemas.openxmlformats.org/officeDocument/2006/relationships/slide" Target="slides/slide105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102" Type="http://schemas.openxmlformats.org/officeDocument/2006/relationships/slide" Target="slides/slide100.xml"/><Relationship Id="rId123" Type="http://schemas.openxmlformats.org/officeDocument/2006/relationships/slide" Target="slides/slide121.xml"/><Relationship Id="rId128" Type="http://schemas.openxmlformats.org/officeDocument/2006/relationships/slide" Target="slides/slide126.xml"/><Relationship Id="rId144" Type="http://schemas.openxmlformats.org/officeDocument/2006/relationships/slide" Target="slides/slide142.xml"/><Relationship Id="rId149" Type="http://schemas.openxmlformats.org/officeDocument/2006/relationships/presProps" Target="presProps.xml"/><Relationship Id="rId5" Type="http://schemas.openxmlformats.org/officeDocument/2006/relationships/slide" Target="slides/slide3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113" Type="http://schemas.openxmlformats.org/officeDocument/2006/relationships/slide" Target="slides/slide111.xml"/><Relationship Id="rId118" Type="http://schemas.openxmlformats.org/officeDocument/2006/relationships/slide" Target="slides/slide116.xml"/><Relationship Id="rId134" Type="http://schemas.openxmlformats.org/officeDocument/2006/relationships/slide" Target="slides/slide132.xml"/><Relationship Id="rId139" Type="http://schemas.openxmlformats.org/officeDocument/2006/relationships/slide" Target="slides/slide137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150" Type="http://schemas.openxmlformats.org/officeDocument/2006/relationships/viewProps" Target="viewProps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103" Type="http://schemas.openxmlformats.org/officeDocument/2006/relationships/slide" Target="slides/slide101.xml"/><Relationship Id="rId108" Type="http://schemas.openxmlformats.org/officeDocument/2006/relationships/slide" Target="slides/slide106.xml"/><Relationship Id="rId116" Type="http://schemas.openxmlformats.org/officeDocument/2006/relationships/slide" Target="slides/slide114.xml"/><Relationship Id="rId124" Type="http://schemas.openxmlformats.org/officeDocument/2006/relationships/slide" Target="slides/slide122.xml"/><Relationship Id="rId129" Type="http://schemas.openxmlformats.org/officeDocument/2006/relationships/slide" Target="slides/slide127.xml"/><Relationship Id="rId137" Type="http://schemas.openxmlformats.org/officeDocument/2006/relationships/slide" Target="slides/slide13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11" Type="http://schemas.openxmlformats.org/officeDocument/2006/relationships/slide" Target="slides/slide109.xml"/><Relationship Id="rId132" Type="http://schemas.openxmlformats.org/officeDocument/2006/relationships/slide" Target="slides/slide130.xml"/><Relationship Id="rId140" Type="http://schemas.openxmlformats.org/officeDocument/2006/relationships/slide" Target="slides/slide138.xml"/><Relationship Id="rId145" Type="http://schemas.openxmlformats.org/officeDocument/2006/relationships/slide" Target="slides/slide143.xml"/><Relationship Id="rId153" Type="http://schemas.microsoft.com/office/2006/relationships/legacyDocTextInfo" Target="legacyDocTextInfo.bin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6" Type="http://schemas.openxmlformats.org/officeDocument/2006/relationships/slide" Target="slides/slide104.xml"/><Relationship Id="rId114" Type="http://schemas.openxmlformats.org/officeDocument/2006/relationships/slide" Target="slides/slide112.xml"/><Relationship Id="rId119" Type="http://schemas.openxmlformats.org/officeDocument/2006/relationships/slide" Target="slides/slide117.xml"/><Relationship Id="rId127" Type="http://schemas.openxmlformats.org/officeDocument/2006/relationships/slide" Target="slides/slide12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122" Type="http://schemas.openxmlformats.org/officeDocument/2006/relationships/slide" Target="slides/slide120.xml"/><Relationship Id="rId130" Type="http://schemas.openxmlformats.org/officeDocument/2006/relationships/slide" Target="slides/slide128.xml"/><Relationship Id="rId135" Type="http://schemas.openxmlformats.org/officeDocument/2006/relationships/slide" Target="slides/slide133.xml"/><Relationship Id="rId143" Type="http://schemas.openxmlformats.org/officeDocument/2006/relationships/slide" Target="slides/slide141.xml"/><Relationship Id="rId148" Type="http://schemas.openxmlformats.org/officeDocument/2006/relationships/notesMaster" Target="notesMasters/notesMaster1.xml"/><Relationship Id="rId15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109" Type="http://schemas.openxmlformats.org/officeDocument/2006/relationships/slide" Target="slides/slide10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slide" Target="slides/slide102.xml"/><Relationship Id="rId120" Type="http://schemas.openxmlformats.org/officeDocument/2006/relationships/slide" Target="slides/slide118.xml"/><Relationship Id="rId125" Type="http://schemas.openxmlformats.org/officeDocument/2006/relationships/slide" Target="slides/slide123.xml"/><Relationship Id="rId141" Type="http://schemas.openxmlformats.org/officeDocument/2006/relationships/slide" Target="slides/slide139.xml"/><Relationship Id="rId146" Type="http://schemas.openxmlformats.org/officeDocument/2006/relationships/slide" Target="slides/slide144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110" Type="http://schemas.openxmlformats.org/officeDocument/2006/relationships/slide" Target="slides/slide108.xml"/><Relationship Id="rId115" Type="http://schemas.openxmlformats.org/officeDocument/2006/relationships/slide" Target="slides/slide113.xml"/><Relationship Id="rId131" Type="http://schemas.openxmlformats.org/officeDocument/2006/relationships/slide" Target="slides/slide129.xml"/><Relationship Id="rId136" Type="http://schemas.openxmlformats.org/officeDocument/2006/relationships/slide" Target="slides/slide134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52" Type="http://schemas.openxmlformats.org/officeDocument/2006/relationships/tableStyles" Target="tableStyles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slide" Target="slides/slide103.xml"/><Relationship Id="rId126" Type="http://schemas.openxmlformats.org/officeDocument/2006/relationships/slide" Target="slides/slide124.xml"/><Relationship Id="rId147" Type="http://schemas.openxmlformats.org/officeDocument/2006/relationships/slide" Target="slides/slide14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121" Type="http://schemas.openxmlformats.org/officeDocument/2006/relationships/slide" Target="slides/slide119.xml"/><Relationship Id="rId142" Type="http://schemas.openxmlformats.org/officeDocument/2006/relationships/slide" Target="slides/slide140.xml"/><Relationship Id="rId3" Type="http://schemas.openxmlformats.org/officeDocument/2006/relationships/slide" Target="slides/slide1.xml"/></Relationships>
</file>

<file path=ppt/drawings/_rels/vmlDrawing1.vml.rels><?xml version="1.0" encoding="UTF-8" standalone="yes"?>
<Relationships xmlns="http://schemas.openxmlformats.org/package/2006/relationships"><Relationship Id="rId1" Type="http://schemas.microsoft.com/office/2006/relationships/legacyDiagramText" Target="legacyDiagramText1.bin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4.png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9.png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2.png"/></Relationships>
</file>

<file path=ppt/drawings/_rels/vmlDrawing2.vml.rels><?xml version="1.0" encoding="UTF-8" standalone="yes"?>
<Relationships xmlns="http://schemas.openxmlformats.org/package/2006/relationships"><Relationship Id="rId3" Type="http://schemas.microsoft.com/office/2006/relationships/legacyDiagramText" Target="legacyDiagramText4.bin"/><Relationship Id="rId2" Type="http://schemas.microsoft.com/office/2006/relationships/legacyDiagramText" Target="legacyDiagramText3.bin"/><Relationship Id="rId1" Type="http://schemas.microsoft.com/office/2006/relationships/legacyDiagramText" Target="legacyDiagramText2.bin"/></Relationships>
</file>

<file path=ppt/drawings/_rels/vmlDrawing3.vml.rels><?xml version="1.0" encoding="UTF-8" standalone="yes"?>
<Relationships xmlns="http://schemas.openxmlformats.org/package/2006/relationships"><Relationship Id="rId3" Type="http://schemas.microsoft.com/office/2006/relationships/legacyDiagramText" Target="legacyDiagramText7.bin"/><Relationship Id="rId2" Type="http://schemas.microsoft.com/office/2006/relationships/legacyDiagramText" Target="legacyDiagramText6.bin"/><Relationship Id="rId1" Type="http://schemas.microsoft.com/office/2006/relationships/legacyDiagramText" Target="legacyDiagramText5.bin"/><Relationship Id="rId6" Type="http://schemas.microsoft.com/office/2006/relationships/legacyDiagramText" Target="legacyDiagramText10.bin"/><Relationship Id="rId5" Type="http://schemas.microsoft.com/office/2006/relationships/legacyDiagramText" Target="legacyDiagramText9.bin"/><Relationship Id="rId4" Type="http://schemas.microsoft.com/office/2006/relationships/legacyDiagramText" Target="legacyDiagramText8.bin"/></Relationships>
</file>

<file path=ppt/drawings/_rels/vmlDrawing4.vml.rels><?xml version="1.0" encoding="UTF-8" standalone="yes"?>
<Relationships xmlns="http://schemas.openxmlformats.org/package/2006/relationships"><Relationship Id="rId8" Type="http://schemas.microsoft.com/office/2006/relationships/legacyDiagramText" Target="legacyDiagramText18.bin"/><Relationship Id="rId3" Type="http://schemas.microsoft.com/office/2006/relationships/legacyDiagramText" Target="legacyDiagramText13.bin"/><Relationship Id="rId7" Type="http://schemas.microsoft.com/office/2006/relationships/legacyDiagramText" Target="legacyDiagramText17.bin"/><Relationship Id="rId2" Type="http://schemas.microsoft.com/office/2006/relationships/legacyDiagramText" Target="legacyDiagramText12.bin"/><Relationship Id="rId1" Type="http://schemas.microsoft.com/office/2006/relationships/legacyDiagramText" Target="legacyDiagramText11.bin"/><Relationship Id="rId6" Type="http://schemas.microsoft.com/office/2006/relationships/legacyDiagramText" Target="legacyDiagramText16.bin"/><Relationship Id="rId5" Type="http://schemas.microsoft.com/office/2006/relationships/legacyDiagramText" Target="legacyDiagramText15.bin"/><Relationship Id="rId4" Type="http://schemas.microsoft.com/office/2006/relationships/legacyDiagramText" Target="legacyDiagramText14.bin"/></Relationships>
</file>

<file path=ppt/drawings/_rels/vmlDrawing5.vml.rels><?xml version="1.0" encoding="UTF-8" standalone="yes"?>
<Relationships xmlns="http://schemas.openxmlformats.org/package/2006/relationships"><Relationship Id="rId8" Type="http://schemas.microsoft.com/office/2006/relationships/legacyDiagramText" Target="legacyDiagramText26.bin"/><Relationship Id="rId3" Type="http://schemas.microsoft.com/office/2006/relationships/legacyDiagramText" Target="legacyDiagramText21.bin"/><Relationship Id="rId7" Type="http://schemas.microsoft.com/office/2006/relationships/legacyDiagramText" Target="legacyDiagramText25.bin"/><Relationship Id="rId2" Type="http://schemas.microsoft.com/office/2006/relationships/legacyDiagramText" Target="legacyDiagramText20.bin"/><Relationship Id="rId1" Type="http://schemas.microsoft.com/office/2006/relationships/legacyDiagramText" Target="legacyDiagramText19.bin"/><Relationship Id="rId6" Type="http://schemas.microsoft.com/office/2006/relationships/legacyDiagramText" Target="legacyDiagramText24.bin"/><Relationship Id="rId11" Type="http://schemas.microsoft.com/office/2006/relationships/legacyDiagramText" Target="legacyDiagramText29.bin"/><Relationship Id="rId5" Type="http://schemas.microsoft.com/office/2006/relationships/legacyDiagramText" Target="legacyDiagramText23.bin"/><Relationship Id="rId10" Type="http://schemas.microsoft.com/office/2006/relationships/legacyDiagramText" Target="legacyDiagramText28.bin"/><Relationship Id="rId4" Type="http://schemas.microsoft.com/office/2006/relationships/legacyDiagramText" Target="legacyDiagramText22.bin"/><Relationship Id="rId9" Type="http://schemas.microsoft.com/office/2006/relationships/legacyDiagramText" Target="legacyDiagramText27.bin"/></Relationships>
</file>

<file path=ppt/drawings/_rels/vmlDrawing6.vml.rels><?xml version="1.0" encoding="UTF-8" standalone="yes"?>
<Relationships xmlns="http://schemas.openxmlformats.org/package/2006/relationships"><Relationship Id="rId8" Type="http://schemas.microsoft.com/office/2006/relationships/legacyDiagramText" Target="legacyDiagramText37.bin"/><Relationship Id="rId13" Type="http://schemas.microsoft.com/office/2006/relationships/legacyDiagramText" Target="legacyDiagramText42.bin"/><Relationship Id="rId3" Type="http://schemas.microsoft.com/office/2006/relationships/legacyDiagramText" Target="legacyDiagramText32.bin"/><Relationship Id="rId7" Type="http://schemas.microsoft.com/office/2006/relationships/legacyDiagramText" Target="legacyDiagramText36.bin"/><Relationship Id="rId12" Type="http://schemas.microsoft.com/office/2006/relationships/legacyDiagramText" Target="legacyDiagramText41.bin"/><Relationship Id="rId2" Type="http://schemas.microsoft.com/office/2006/relationships/legacyDiagramText" Target="legacyDiagramText31.bin"/><Relationship Id="rId1" Type="http://schemas.microsoft.com/office/2006/relationships/legacyDiagramText" Target="legacyDiagramText30.bin"/><Relationship Id="rId6" Type="http://schemas.microsoft.com/office/2006/relationships/legacyDiagramText" Target="legacyDiagramText35.bin"/><Relationship Id="rId11" Type="http://schemas.microsoft.com/office/2006/relationships/legacyDiagramText" Target="legacyDiagramText40.bin"/><Relationship Id="rId5" Type="http://schemas.microsoft.com/office/2006/relationships/legacyDiagramText" Target="legacyDiagramText34.bin"/><Relationship Id="rId10" Type="http://schemas.microsoft.com/office/2006/relationships/legacyDiagramText" Target="legacyDiagramText39.bin"/><Relationship Id="rId4" Type="http://schemas.microsoft.com/office/2006/relationships/legacyDiagramText" Target="legacyDiagramText33.bin"/><Relationship Id="rId9" Type="http://schemas.microsoft.com/office/2006/relationships/legacyDiagramText" Target="legacyDiagramText38.bin"/></Relationships>
</file>

<file path=ppt/drawings/_rels/vmlDrawing7.vml.rels><?xml version="1.0" encoding="UTF-8" standalone="yes"?>
<Relationships xmlns="http://schemas.openxmlformats.org/package/2006/relationships"><Relationship Id="rId8" Type="http://schemas.microsoft.com/office/2006/relationships/legacyDiagramText" Target="legacyDiagramText50.bin"/><Relationship Id="rId13" Type="http://schemas.microsoft.com/office/2006/relationships/legacyDiagramText" Target="legacyDiagramText55.bin"/><Relationship Id="rId3" Type="http://schemas.microsoft.com/office/2006/relationships/legacyDiagramText" Target="legacyDiagramText45.bin"/><Relationship Id="rId7" Type="http://schemas.microsoft.com/office/2006/relationships/legacyDiagramText" Target="legacyDiagramText49.bin"/><Relationship Id="rId12" Type="http://schemas.microsoft.com/office/2006/relationships/legacyDiagramText" Target="legacyDiagramText54.bin"/><Relationship Id="rId2" Type="http://schemas.microsoft.com/office/2006/relationships/legacyDiagramText" Target="legacyDiagramText44.bin"/><Relationship Id="rId1" Type="http://schemas.microsoft.com/office/2006/relationships/legacyDiagramText" Target="legacyDiagramText43.bin"/><Relationship Id="rId6" Type="http://schemas.microsoft.com/office/2006/relationships/legacyDiagramText" Target="legacyDiagramText48.bin"/><Relationship Id="rId11" Type="http://schemas.microsoft.com/office/2006/relationships/legacyDiagramText" Target="legacyDiagramText53.bin"/><Relationship Id="rId5" Type="http://schemas.microsoft.com/office/2006/relationships/legacyDiagramText" Target="legacyDiagramText47.bin"/><Relationship Id="rId15" Type="http://schemas.microsoft.com/office/2006/relationships/legacyDiagramText" Target="legacyDiagramText57.bin"/><Relationship Id="rId10" Type="http://schemas.microsoft.com/office/2006/relationships/legacyDiagramText" Target="legacyDiagramText52.bin"/><Relationship Id="rId4" Type="http://schemas.microsoft.com/office/2006/relationships/legacyDiagramText" Target="legacyDiagramText46.bin"/><Relationship Id="rId9" Type="http://schemas.microsoft.com/office/2006/relationships/legacyDiagramText" Target="legacyDiagramText51.bin"/><Relationship Id="rId14" Type="http://schemas.microsoft.com/office/2006/relationships/legacyDiagramText" Target="legacyDiagramText56.bin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88.png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89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06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1588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06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706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388620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06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1588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pPr>
              <a:defRPr/>
            </a:pPr>
            <a:fld id="{5D671C2D-863E-4700-91E4-D0151A62AF55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5F40931-A512-4AFF-9A13-060781DA1217}" type="slidenum">
              <a:rPr lang="ar-SA" smtClean="0"/>
              <a:pPr/>
              <a:t>89</a:t>
            </a:fld>
            <a:endParaRPr lang="en-US" smtClean="0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E41DB72-4B2A-41F7-8D28-9E4B27CBC254}" type="slidenum">
              <a:rPr lang="ar-SA" smtClean="0"/>
              <a:pPr/>
              <a:t>90</a:t>
            </a:fld>
            <a:endParaRPr lang="en-US" smtClean="0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5D7C208-4780-4006-9C41-AA7299E39D88}" type="slidenum">
              <a:rPr lang="ar-SA" smtClean="0"/>
              <a:pPr/>
              <a:t>91</a:t>
            </a:fld>
            <a:endParaRPr lang="en-US" smtClean="0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72876C2-7614-4FBD-A9BB-BCDEB92209B8}" type="slidenum">
              <a:rPr lang="ar-SA" smtClean="0"/>
              <a:pPr/>
              <a:t>92</a:t>
            </a:fld>
            <a:endParaRPr lang="en-US" smtClean="0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19448E6-EFBB-47FA-AD02-C36A740D5F01}" type="slidenum">
              <a:rPr lang="ar-SA" smtClean="0"/>
              <a:pPr/>
              <a:t>93</a:t>
            </a:fld>
            <a:endParaRPr lang="en-US" smtClean="0"/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2CC58A4-7B83-4992-8A79-50D7CEA715F6}" type="slidenum">
              <a:rPr lang="ar-SA" smtClean="0"/>
              <a:pPr/>
              <a:t>94</a:t>
            </a:fld>
            <a:endParaRPr lang="en-US" smtClean="0"/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08C89E3-3DBE-45C3-931F-9BB8B953B1D3}" type="slidenum">
              <a:rPr lang="ar-SA" smtClean="0"/>
              <a:pPr/>
              <a:t>95</a:t>
            </a:fld>
            <a:endParaRPr lang="en-US" smtClean="0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5E8CE2-6C0A-4FC2-BE7B-9276952AEF41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A95708-CDF4-4EE0-BF3E-C9C8ACFD2928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4F1F13-5AE9-435E-A20D-298A49C55418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34EA7E-597F-46A5-9F0A-CE54B9A15FBA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561ED0-97F0-4FE0-A0A2-7C2BA8EA3E35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3CD5A9-0BE6-4475-BD86-48C2FBC161E5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442169-AA5D-426B-9AC6-846BAF1A3832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F52535-DBF3-4C89-BA4D-0020184781AD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8D3F10-8ABF-4E2F-BAAA-B9D6006951AF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772A20-E233-46D4-80A5-B0B524ED33E2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95AF12-4A23-4D78-8196-59ADEC4C066D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90D557-3FD4-40D3-ABF7-9CE98F1EC633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00B04D-8CA5-4F69-AC58-38E4CCE1D33D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E64C6D-D915-42B1-8B31-367C8FB2BF3A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218C6C-A3C0-4CF7-94E4-9758F339A9E9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F93191-2A6B-4B8E-9708-3F24EB305880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F037D7-44B5-4AF5-B484-3485CBE5F319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86355B-6A08-40C1-882B-B609D50E78E1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CA795C-8E5C-48DD-B36E-AADC2B915C09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3050CE-CC12-4807-9105-B4AE0A6B4FC4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2E8133-7D5E-4967-897F-E4493D13A91E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617DD2-56AC-49E7-BFBE-5A996CF59976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7E571A-E2A5-4FAD-ACA8-B9EAC1F8A8E1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0931AD-1799-4EF5-975E-5782219F9256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CABBF8-D467-4286-AFDD-ED80C61F94FD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CB0E30-F4B8-4205-BB06-92062D1D1121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50000">
              <a:srgbClr val="0000CC"/>
            </a:gs>
            <a:gs pos="100000">
              <a:srgbClr val="0000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/>
            </a:lvl1pPr>
          </a:lstStyle>
          <a:p>
            <a:pPr>
              <a:defRPr/>
            </a:pPr>
            <a:fld id="{A3C22829-776F-4861-B31D-F68978245FE9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  <p:sldLayoutId id="2147483663" r:id="rId14"/>
    <p:sldLayoutId id="2147483664" r:id="rId15"/>
  </p:sldLayoutIdLst>
  <p:txStyles>
    <p:titleStyle>
      <a:lvl1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rgbClr val="000000"/>
            </a:gs>
            <a:gs pos="50000">
              <a:srgbClr val="0000CC"/>
            </a:gs>
            <a:gs pos="100000">
              <a:srgbClr val="0000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>
              <a:defRPr sz="1400">
                <a:latin typeface="+mn-lt"/>
                <a:cs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>
              <a:defRPr sz="1400">
                <a:latin typeface="+mn-lt"/>
                <a:cs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rtl="0">
              <a:defRPr sz="1400">
                <a:latin typeface="+mn-lt"/>
                <a:cs typeface="Times New Roman" pitchFamily="18" charset="0"/>
              </a:defRPr>
            </a:lvl1pPr>
          </a:lstStyle>
          <a:p>
            <a:pPr>
              <a:defRPr/>
            </a:pPr>
            <a:fld id="{02115EFC-7D85-41BF-91A2-C1D7CDE8AB6F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xStyles>
    <p:titleStyle>
      <a:lvl1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2pPr>
      <a:lvl3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3pPr>
      <a:lvl4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4pPr>
      <a:lvl5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5pPr>
      <a:lvl6pPr marL="4572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6pPr>
      <a:lvl7pPr marL="9144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7pPr>
      <a:lvl8pPr marL="13716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8pPr>
      <a:lvl9pPr marL="18288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9pPr>
    </p:titleStyle>
    <p:bodyStyle>
      <a:lvl1pPr marL="342900" indent="-342900" algn="r" rtl="1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rtl="1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r" rtl="1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r" rtl="1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r" rtl="1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r" rtl="1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r" rtl="1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r" rtl="1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r" rtl="1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14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14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14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7.jpe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3.png"/><Relationship Id="rId4" Type="http://schemas.openxmlformats.org/officeDocument/2006/relationships/image" Target="../media/image102.jpeg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5" Type="http://schemas.openxmlformats.org/officeDocument/2006/relationships/image" Target="../media/image106.jpeg"/><Relationship Id="rId4" Type="http://schemas.openxmlformats.org/officeDocument/2006/relationships/image" Target="../media/image105.jpeg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11.vml"/><Relationship Id="rId4" Type="http://schemas.openxmlformats.org/officeDocument/2006/relationships/image" Target="../media/image110.png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14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14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14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14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7" Type="http://schemas.openxmlformats.org/officeDocument/2006/relationships/image" Target="../media/image122.pn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3.png"/><Relationship Id="rId5" Type="http://schemas.openxmlformats.org/officeDocument/2006/relationships/image" Target="../media/image121.jpeg"/><Relationship Id="rId4" Type="http://schemas.openxmlformats.org/officeDocument/2006/relationships/image" Target="../media/image120.jpeg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13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7.xml"/></Relationships>
</file>

<file path=ppt/slides/_rels/slide1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1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hyperlink" Target="http://www.emedicine.com/cgi-bin/foxweb.exe/makezoom@/em/makezoom?picture=\websites\emedicine\ent\images\Large\409182Microtia5ab.jpg&amp;template=izoom2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5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5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3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8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1.v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2.v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3.v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4.v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5.v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6.v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7.v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/>
          <a:p>
            <a:pPr eaLnBrk="1" hangingPunct="1"/>
            <a:r>
              <a:rPr lang="ar-SA" smtClean="0"/>
              <a:t>بسم الله الرحمن الرحيم 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 b="2261"/>
          <a:stretch>
            <a:fillRect/>
          </a:stretch>
        </p:blipFill>
        <p:spPr bwMode="auto">
          <a:xfrm>
            <a:off x="1285852" y="1300144"/>
            <a:ext cx="6648450" cy="55578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Relations of EAM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Clinical types of </a:t>
            </a:r>
            <a:r>
              <a:rPr lang="en-US" dirty="0" err="1" smtClean="0"/>
              <a:t>otitis</a:t>
            </a:r>
            <a:r>
              <a:rPr lang="en-US" dirty="0" smtClean="0"/>
              <a:t> </a:t>
            </a:r>
            <a:r>
              <a:rPr lang="en-US" dirty="0" err="1" smtClean="0"/>
              <a:t>externa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120000"/>
              </a:lnSpc>
            </a:pPr>
            <a:r>
              <a:rPr lang="en-US" dirty="0" smtClean="0"/>
              <a:t>Localize O.E ( furuncle)</a:t>
            </a:r>
          </a:p>
          <a:p>
            <a:pPr eaLnBrk="1" hangingPunct="1">
              <a:lnSpc>
                <a:spcPct val="120000"/>
              </a:lnSpc>
            </a:pPr>
            <a:r>
              <a:rPr lang="en-US" dirty="0" smtClean="0"/>
              <a:t>Diffuse infective O.E.</a:t>
            </a:r>
          </a:p>
          <a:p>
            <a:endParaRPr lang="en-US" dirty="0"/>
          </a:p>
        </p:txBody>
      </p:sp>
      <p:pic>
        <p:nvPicPr>
          <p:cNvPr id="4" name="Picture 4" descr="aoe2"/>
          <p:cNvPicPr>
            <a:picLocks noChangeAspect="1" noChangeArrowheads="1"/>
          </p:cNvPicPr>
          <p:nvPr/>
        </p:nvPicPr>
        <p:blipFill>
          <a:blip r:embed="rId2" cstate="print"/>
          <a:srcRect l="4118" t="2040"/>
          <a:stretch>
            <a:fillRect/>
          </a:stretch>
        </p:blipFill>
        <p:spPr>
          <a:xfrm>
            <a:off x="5580112" y="2420888"/>
            <a:ext cx="3353246" cy="345700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Clinical types of </a:t>
            </a:r>
            <a:r>
              <a:rPr lang="en-US" dirty="0" err="1" smtClean="0"/>
              <a:t>otitis</a:t>
            </a:r>
            <a:r>
              <a:rPr lang="en-US" dirty="0" smtClean="0"/>
              <a:t> </a:t>
            </a:r>
            <a:r>
              <a:rPr lang="en-US" dirty="0" err="1" smtClean="0"/>
              <a:t>externa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120000"/>
              </a:lnSpc>
            </a:pPr>
            <a:r>
              <a:rPr lang="en-US" dirty="0" smtClean="0"/>
              <a:t>Localize O.E ( furuncle)</a:t>
            </a:r>
          </a:p>
          <a:p>
            <a:pPr eaLnBrk="1" hangingPunct="1">
              <a:lnSpc>
                <a:spcPct val="120000"/>
              </a:lnSpc>
            </a:pPr>
            <a:r>
              <a:rPr lang="en-US" dirty="0" smtClean="0"/>
              <a:t>Diffuse infective O.E.</a:t>
            </a:r>
          </a:p>
          <a:p>
            <a:pPr eaLnBrk="1" hangingPunct="1">
              <a:lnSpc>
                <a:spcPct val="120000"/>
              </a:lnSpc>
            </a:pPr>
            <a:r>
              <a:rPr lang="en-US" dirty="0" err="1" smtClean="0"/>
              <a:t>Otomycosis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4" name="Picture 4" descr="otomyc2"/>
          <p:cNvPicPr>
            <a:picLocks noChangeAspect="1" noChangeArrowheads="1"/>
          </p:cNvPicPr>
          <p:nvPr/>
        </p:nvPicPr>
        <p:blipFill>
          <a:blip r:embed="rId2" cstate="print"/>
          <a:srcRect l="7301" r="3186"/>
          <a:stretch>
            <a:fillRect/>
          </a:stretch>
        </p:blipFill>
        <p:spPr bwMode="auto">
          <a:xfrm>
            <a:off x="467544" y="3717032"/>
            <a:ext cx="2376264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6" descr="Picture28"/>
          <p:cNvPicPr>
            <a:picLocks noChangeAspect="1" noChangeArrowheads="1"/>
          </p:cNvPicPr>
          <p:nvPr/>
        </p:nvPicPr>
        <p:blipFill>
          <a:blip r:embed="rId3" cstate="print"/>
          <a:srcRect t="2666"/>
          <a:stretch>
            <a:fillRect/>
          </a:stretch>
        </p:blipFill>
        <p:spPr>
          <a:xfrm>
            <a:off x="6300192" y="3789040"/>
            <a:ext cx="2664296" cy="2629385"/>
          </a:xfrm>
          <a:prstGeom prst="rect">
            <a:avLst/>
          </a:prstGeom>
          <a:noFill/>
        </p:spPr>
      </p:pic>
      <p:pic>
        <p:nvPicPr>
          <p:cNvPr id="6" name="Picture 7" descr="35"/>
          <p:cNvPicPr>
            <a:picLocks noChangeAspect="1" noChangeArrowheads="1"/>
          </p:cNvPicPr>
          <p:nvPr/>
        </p:nvPicPr>
        <p:blipFill>
          <a:blip r:embed="rId4" cstate="print"/>
          <a:srcRect l="4454" r="6460" b="4762"/>
          <a:stretch>
            <a:fillRect/>
          </a:stretch>
        </p:blipFill>
        <p:spPr bwMode="auto">
          <a:xfrm>
            <a:off x="3309742" y="3717032"/>
            <a:ext cx="2880320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1297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84167" y="1628800"/>
            <a:ext cx="2439087" cy="18406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Clinical types of </a:t>
            </a:r>
            <a:r>
              <a:rPr lang="en-US" dirty="0" err="1" smtClean="0"/>
              <a:t>otitis</a:t>
            </a:r>
            <a:r>
              <a:rPr lang="en-US" dirty="0" smtClean="0"/>
              <a:t> </a:t>
            </a:r>
            <a:r>
              <a:rPr lang="en-US" dirty="0" err="1" smtClean="0"/>
              <a:t>externa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120000"/>
              </a:lnSpc>
            </a:pPr>
            <a:r>
              <a:rPr lang="en-US" dirty="0" smtClean="0"/>
              <a:t>Localize O.E ( furuncle)</a:t>
            </a:r>
          </a:p>
          <a:p>
            <a:pPr eaLnBrk="1" hangingPunct="1">
              <a:lnSpc>
                <a:spcPct val="120000"/>
              </a:lnSpc>
            </a:pPr>
            <a:r>
              <a:rPr lang="en-US" dirty="0" smtClean="0"/>
              <a:t>Diffuse infective O.E.</a:t>
            </a:r>
          </a:p>
          <a:p>
            <a:pPr eaLnBrk="1" hangingPunct="1">
              <a:lnSpc>
                <a:spcPct val="120000"/>
              </a:lnSpc>
            </a:pPr>
            <a:r>
              <a:rPr lang="en-US" dirty="0" err="1" smtClean="0"/>
              <a:t>Otomycosis</a:t>
            </a:r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Clinical types of </a:t>
            </a:r>
            <a:r>
              <a:rPr lang="en-US" dirty="0" err="1" smtClean="0"/>
              <a:t>otitis</a:t>
            </a:r>
            <a:r>
              <a:rPr lang="en-US" dirty="0" smtClean="0"/>
              <a:t> </a:t>
            </a:r>
            <a:r>
              <a:rPr lang="en-US" dirty="0" err="1" smtClean="0"/>
              <a:t>externa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120000"/>
              </a:lnSpc>
            </a:pPr>
            <a:r>
              <a:rPr lang="en-US" dirty="0" smtClean="0"/>
              <a:t>Localize O.E ( furuncle)</a:t>
            </a:r>
          </a:p>
          <a:p>
            <a:pPr eaLnBrk="1" hangingPunct="1">
              <a:lnSpc>
                <a:spcPct val="120000"/>
              </a:lnSpc>
            </a:pPr>
            <a:r>
              <a:rPr lang="en-US" dirty="0" smtClean="0"/>
              <a:t>Diffuse infective O.E.</a:t>
            </a:r>
          </a:p>
          <a:p>
            <a:pPr eaLnBrk="1" hangingPunct="1">
              <a:lnSpc>
                <a:spcPct val="120000"/>
              </a:lnSpc>
            </a:pPr>
            <a:r>
              <a:rPr lang="en-US" dirty="0" err="1" smtClean="0"/>
              <a:t>Otomycosis</a:t>
            </a:r>
            <a:endParaRPr lang="en-US" dirty="0" smtClean="0"/>
          </a:p>
          <a:p>
            <a:pPr eaLnBrk="1" hangingPunct="1">
              <a:lnSpc>
                <a:spcPct val="120000"/>
              </a:lnSpc>
            </a:pPr>
            <a:r>
              <a:rPr lang="en-US" dirty="0" err="1" smtClean="0"/>
              <a:t>Bullous</a:t>
            </a:r>
            <a:r>
              <a:rPr lang="en-US" dirty="0" smtClean="0"/>
              <a:t> </a:t>
            </a:r>
            <a:r>
              <a:rPr lang="en-US" dirty="0" err="1" smtClean="0"/>
              <a:t>myringitis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4" name="Picture 7" descr="EarOtitisMedia1"/>
          <p:cNvPicPr>
            <a:picLocks noChangeAspect="1" noChangeArrowheads="1"/>
          </p:cNvPicPr>
          <p:nvPr/>
        </p:nvPicPr>
        <p:blipFill>
          <a:blip r:embed="rId2" cstate="print"/>
          <a:srcRect b="2055"/>
          <a:stretch>
            <a:fillRect/>
          </a:stretch>
        </p:blipFill>
        <p:spPr bwMode="auto">
          <a:xfrm>
            <a:off x="5004048" y="3284984"/>
            <a:ext cx="3476625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Clinical types of </a:t>
            </a:r>
            <a:r>
              <a:rPr lang="en-US" dirty="0" err="1" smtClean="0"/>
              <a:t>otitis</a:t>
            </a:r>
            <a:r>
              <a:rPr lang="en-US" dirty="0" smtClean="0"/>
              <a:t> </a:t>
            </a:r>
            <a:r>
              <a:rPr lang="en-US" dirty="0" err="1" smtClean="0"/>
              <a:t>externa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120000"/>
              </a:lnSpc>
            </a:pPr>
            <a:r>
              <a:rPr lang="en-US" dirty="0" smtClean="0"/>
              <a:t>Localize O.E ( furuncle)</a:t>
            </a:r>
          </a:p>
          <a:p>
            <a:pPr eaLnBrk="1" hangingPunct="1">
              <a:lnSpc>
                <a:spcPct val="120000"/>
              </a:lnSpc>
            </a:pPr>
            <a:r>
              <a:rPr lang="en-US" dirty="0" smtClean="0"/>
              <a:t>Diffuse infective O.E.</a:t>
            </a:r>
          </a:p>
          <a:p>
            <a:pPr eaLnBrk="1" hangingPunct="1">
              <a:lnSpc>
                <a:spcPct val="120000"/>
              </a:lnSpc>
            </a:pPr>
            <a:r>
              <a:rPr lang="en-US" dirty="0" err="1" smtClean="0"/>
              <a:t>Otomycosis</a:t>
            </a:r>
            <a:endParaRPr lang="en-US" dirty="0" smtClean="0"/>
          </a:p>
          <a:p>
            <a:pPr eaLnBrk="1" hangingPunct="1">
              <a:lnSpc>
                <a:spcPct val="120000"/>
              </a:lnSpc>
            </a:pPr>
            <a:r>
              <a:rPr lang="en-US" dirty="0" err="1" smtClean="0"/>
              <a:t>Bullous</a:t>
            </a:r>
            <a:r>
              <a:rPr lang="en-US" dirty="0" smtClean="0"/>
              <a:t> </a:t>
            </a:r>
            <a:r>
              <a:rPr lang="en-US" dirty="0" err="1" smtClean="0"/>
              <a:t>myringitis</a:t>
            </a:r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Clinical types of </a:t>
            </a:r>
            <a:r>
              <a:rPr lang="en-US" dirty="0" err="1" smtClean="0"/>
              <a:t>otitis</a:t>
            </a:r>
            <a:r>
              <a:rPr lang="en-US" dirty="0" smtClean="0"/>
              <a:t> </a:t>
            </a:r>
            <a:r>
              <a:rPr lang="en-US" dirty="0" err="1" smtClean="0"/>
              <a:t>externa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120000"/>
              </a:lnSpc>
            </a:pPr>
            <a:r>
              <a:rPr lang="en-US" dirty="0" smtClean="0"/>
              <a:t>Localize O.E ( furuncle)</a:t>
            </a:r>
          </a:p>
          <a:p>
            <a:pPr eaLnBrk="1" hangingPunct="1">
              <a:lnSpc>
                <a:spcPct val="120000"/>
              </a:lnSpc>
            </a:pPr>
            <a:r>
              <a:rPr lang="en-US" dirty="0" smtClean="0"/>
              <a:t>Diffuse infective O.E.</a:t>
            </a:r>
          </a:p>
          <a:p>
            <a:pPr eaLnBrk="1" hangingPunct="1">
              <a:lnSpc>
                <a:spcPct val="120000"/>
              </a:lnSpc>
            </a:pPr>
            <a:r>
              <a:rPr lang="en-US" dirty="0" err="1" smtClean="0"/>
              <a:t>Otomycosis</a:t>
            </a:r>
            <a:endParaRPr lang="en-US" dirty="0" smtClean="0"/>
          </a:p>
          <a:p>
            <a:pPr eaLnBrk="1" hangingPunct="1">
              <a:lnSpc>
                <a:spcPct val="120000"/>
              </a:lnSpc>
            </a:pPr>
            <a:r>
              <a:rPr lang="en-US" dirty="0" err="1" smtClean="0"/>
              <a:t>Bullous</a:t>
            </a:r>
            <a:r>
              <a:rPr lang="en-US" dirty="0" smtClean="0"/>
              <a:t> </a:t>
            </a:r>
            <a:r>
              <a:rPr lang="en-US" dirty="0" err="1" smtClean="0"/>
              <a:t>myringitis</a:t>
            </a:r>
            <a:endParaRPr lang="en-US" dirty="0" smtClean="0"/>
          </a:p>
          <a:p>
            <a:pPr eaLnBrk="1" hangingPunct="1">
              <a:lnSpc>
                <a:spcPct val="120000"/>
              </a:lnSpc>
            </a:pPr>
            <a:r>
              <a:rPr lang="en-US" dirty="0" smtClean="0"/>
              <a:t>Herpetic O.E</a:t>
            </a:r>
          </a:p>
          <a:p>
            <a:endParaRPr lang="en-US" dirty="0"/>
          </a:p>
        </p:txBody>
      </p:sp>
      <p:graphicFrame>
        <p:nvGraphicFramePr>
          <p:cNvPr id="77829" name="Object 5"/>
          <p:cNvGraphicFramePr>
            <a:graphicFrameLocks noChangeAspect="1"/>
          </p:cNvGraphicFramePr>
          <p:nvPr/>
        </p:nvGraphicFramePr>
        <p:xfrm>
          <a:off x="5724128" y="2060848"/>
          <a:ext cx="2990850" cy="4137025"/>
        </p:xfrm>
        <a:graphic>
          <a:graphicData uri="http://schemas.openxmlformats.org/presentationml/2006/ole">
            <p:oleObj spid="_x0000_s307202" name="Photo Editor Photo" r:id="rId3" imgW="1905098" imgH="2635385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Clinical types of </a:t>
            </a:r>
            <a:r>
              <a:rPr lang="en-US" dirty="0" err="1" smtClean="0"/>
              <a:t>otitis</a:t>
            </a:r>
            <a:r>
              <a:rPr lang="en-US" dirty="0" smtClean="0"/>
              <a:t> </a:t>
            </a:r>
            <a:r>
              <a:rPr lang="en-US" dirty="0" err="1" smtClean="0"/>
              <a:t>externa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120000"/>
              </a:lnSpc>
            </a:pPr>
            <a:r>
              <a:rPr lang="en-US" dirty="0" smtClean="0"/>
              <a:t>Localize O.E ( furuncle)</a:t>
            </a:r>
          </a:p>
          <a:p>
            <a:pPr eaLnBrk="1" hangingPunct="1">
              <a:lnSpc>
                <a:spcPct val="120000"/>
              </a:lnSpc>
            </a:pPr>
            <a:r>
              <a:rPr lang="en-US" dirty="0" smtClean="0"/>
              <a:t>Diffuse infective O.E.</a:t>
            </a:r>
          </a:p>
          <a:p>
            <a:pPr eaLnBrk="1" hangingPunct="1">
              <a:lnSpc>
                <a:spcPct val="120000"/>
              </a:lnSpc>
            </a:pPr>
            <a:r>
              <a:rPr lang="en-US" dirty="0" err="1" smtClean="0"/>
              <a:t>Otomycosis</a:t>
            </a:r>
            <a:endParaRPr lang="en-US" dirty="0" smtClean="0"/>
          </a:p>
          <a:p>
            <a:pPr eaLnBrk="1" hangingPunct="1">
              <a:lnSpc>
                <a:spcPct val="120000"/>
              </a:lnSpc>
            </a:pPr>
            <a:r>
              <a:rPr lang="en-US" dirty="0" err="1" smtClean="0"/>
              <a:t>Bullous</a:t>
            </a:r>
            <a:r>
              <a:rPr lang="en-US" dirty="0" smtClean="0"/>
              <a:t> </a:t>
            </a:r>
            <a:r>
              <a:rPr lang="en-US" dirty="0" err="1" smtClean="0"/>
              <a:t>myringitis</a:t>
            </a:r>
            <a:endParaRPr lang="en-US" dirty="0" smtClean="0"/>
          </a:p>
          <a:p>
            <a:pPr eaLnBrk="1" hangingPunct="1">
              <a:lnSpc>
                <a:spcPct val="120000"/>
              </a:lnSpc>
            </a:pPr>
            <a:r>
              <a:rPr lang="en-US" dirty="0" smtClean="0"/>
              <a:t>Herpetic O.E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Clinical types of </a:t>
            </a:r>
            <a:r>
              <a:rPr lang="en-US" dirty="0" err="1" smtClean="0"/>
              <a:t>otitis</a:t>
            </a:r>
            <a:r>
              <a:rPr lang="en-US" dirty="0" smtClean="0"/>
              <a:t> </a:t>
            </a:r>
            <a:r>
              <a:rPr lang="en-US" dirty="0" err="1" smtClean="0"/>
              <a:t>externa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120000"/>
              </a:lnSpc>
            </a:pPr>
            <a:r>
              <a:rPr lang="en-US" dirty="0" smtClean="0"/>
              <a:t>Localize O.E ( furuncle)</a:t>
            </a:r>
          </a:p>
          <a:p>
            <a:pPr eaLnBrk="1" hangingPunct="1">
              <a:lnSpc>
                <a:spcPct val="120000"/>
              </a:lnSpc>
            </a:pPr>
            <a:r>
              <a:rPr lang="en-US" dirty="0" smtClean="0"/>
              <a:t>Diffuse infective O.E.</a:t>
            </a:r>
          </a:p>
          <a:p>
            <a:pPr eaLnBrk="1" hangingPunct="1">
              <a:lnSpc>
                <a:spcPct val="120000"/>
              </a:lnSpc>
            </a:pPr>
            <a:r>
              <a:rPr lang="en-US" dirty="0" err="1" smtClean="0"/>
              <a:t>Otomycosis</a:t>
            </a:r>
            <a:endParaRPr lang="en-US" dirty="0" smtClean="0"/>
          </a:p>
          <a:p>
            <a:pPr eaLnBrk="1" hangingPunct="1">
              <a:lnSpc>
                <a:spcPct val="120000"/>
              </a:lnSpc>
            </a:pPr>
            <a:r>
              <a:rPr lang="en-US" dirty="0" err="1" smtClean="0"/>
              <a:t>Bullous</a:t>
            </a:r>
            <a:r>
              <a:rPr lang="en-US" dirty="0" smtClean="0"/>
              <a:t> </a:t>
            </a:r>
            <a:r>
              <a:rPr lang="en-US" dirty="0" err="1" smtClean="0"/>
              <a:t>myringitis</a:t>
            </a:r>
            <a:endParaRPr lang="en-US" dirty="0" smtClean="0"/>
          </a:p>
          <a:p>
            <a:pPr eaLnBrk="1" hangingPunct="1">
              <a:lnSpc>
                <a:spcPct val="120000"/>
              </a:lnSpc>
            </a:pPr>
            <a:r>
              <a:rPr lang="en-US" dirty="0" smtClean="0"/>
              <a:t>Herpetic O.E</a:t>
            </a:r>
          </a:p>
          <a:p>
            <a:pPr eaLnBrk="1" hangingPunct="1">
              <a:lnSpc>
                <a:spcPct val="120000"/>
              </a:lnSpc>
            </a:pPr>
            <a:r>
              <a:rPr lang="en-US" dirty="0" smtClean="0"/>
              <a:t>Eczematous and </a:t>
            </a:r>
            <a:r>
              <a:rPr lang="en-US" dirty="0" err="1" smtClean="0"/>
              <a:t>seborrheic</a:t>
            </a:r>
            <a:r>
              <a:rPr lang="en-US" dirty="0" smtClean="0"/>
              <a:t> O.E.</a:t>
            </a:r>
          </a:p>
          <a:p>
            <a:endParaRPr lang="en-US" dirty="0"/>
          </a:p>
        </p:txBody>
      </p:sp>
      <p:graphicFrame>
        <p:nvGraphicFramePr>
          <p:cNvPr id="78853" name="Object 5"/>
          <p:cNvGraphicFramePr>
            <a:graphicFrameLocks noChangeAspect="1"/>
          </p:cNvGraphicFramePr>
          <p:nvPr/>
        </p:nvGraphicFramePr>
        <p:xfrm>
          <a:off x="6228184" y="1484784"/>
          <a:ext cx="2592288" cy="3474122"/>
        </p:xfrm>
        <a:graphic>
          <a:graphicData uri="http://schemas.openxmlformats.org/presentationml/2006/ole">
            <p:oleObj spid="_x0000_s309250" name="Photo Editor Photo" r:id="rId3" imgW="3790476" imgH="5080261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Clinical types of </a:t>
            </a:r>
            <a:r>
              <a:rPr lang="en-US" dirty="0" err="1" smtClean="0"/>
              <a:t>otitis</a:t>
            </a:r>
            <a:r>
              <a:rPr lang="en-US" dirty="0" smtClean="0"/>
              <a:t> </a:t>
            </a:r>
            <a:r>
              <a:rPr lang="en-US" dirty="0" err="1" smtClean="0"/>
              <a:t>externa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120000"/>
              </a:lnSpc>
            </a:pPr>
            <a:r>
              <a:rPr lang="en-US" dirty="0" smtClean="0"/>
              <a:t>Localize O.E ( furuncle)</a:t>
            </a:r>
          </a:p>
          <a:p>
            <a:pPr eaLnBrk="1" hangingPunct="1">
              <a:lnSpc>
                <a:spcPct val="120000"/>
              </a:lnSpc>
            </a:pPr>
            <a:r>
              <a:rPr lang="en-US" dirty="0" smtClean="0"/>
              <a:t>Diffuse infective O.E.</a:t>
            </a:r>
          </a:p>
          <a:p>
            <a:pPr eaLnBrk="1" hangingPunct="1">
              <a:lnSpc>
                <a:spcPct val="120000"/>
              </a:lnSpc>
            </a:pPr>
            <a:r>
              <a:rPr lang="en-US" dirty="0" err="1" smtClean="0"/>
              <a:t>Otomycosis</a:t>
            </a:r>
            <a:endParaRPr lang="en-US" dirty="0" smtClean="0"/>
          </a:p>
          <a:p>
            <a:pPr eaLnBrk="1" hangingPunct="1">
              <a:lnSpc>
                <a:spcPct val="120000"/>
              </a:lnSpc>
            </a:pPr>
            <a:r>
              <a:rPr lang="en-US" dirty="0" err="1" smtClean="0"/>
              <a:t>Bullous</a:t>
            </a:r>
            <a:r>
              <a:rPr lang="en-US" dirty="0" smtClean="0"/>
              <a:t> </a:t>
            </a:r>
            <a:r>
              <a:rPr lang="en-US" dirty="0" err="1" smtClean="0"/>
              <a:t>myringitis</a:t>
            </a:r>
            <a:endParaRPr lang="en-US" dirty="0" smtClean="0"/>
          </a:p>
          <a:p>
            <a:pPr eaLnBrk="1" hangingPunct="1">
              <a:lnSpc>
                <a:spcPct val="120000"/>
              </a:lnSpc>
            </a:pPr>
            <a:r>
              <a:rPr lang="en-US" dirty="0" smtClean="0"/>
              <a:t>Herpetic O.E</a:t>
            </a:r>
          </a:p>
          <a:p>
            <a:pPr eaLnBrk="1" hangingPunct="1">
              <a:lnSpc>
                <a:spcPct val="120000"/>
              </a:lnSpc>
            </a:pPr>
            <a:r>
              <a:rPr lang="en-US" dirty="0" smtClean="0"/>
              <a:t>Eczematous and </a:t>
            </a:r>
            <a:r>
              <a:rPr lang="en-US" dirty="0" err="1" smtClean="0"/>
              <a:t>seborrheic</a:t>
            </a:r>
            <a:r>
              <a:rPr lang="en-US" dirty="0" smtClean="0"/>
              <a:t> O.E.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Management of </a:t>
            </a:r>
            <a:r>
              <a:rPr lang="en-US" dirty="0" err="1" smtClean="0"/>
              <a:t>otitis</a:t>
            </a:r>
            <a:r>
              <a:rPr lang="en-US" dirty="0" smtClean="0"/>
              <a:t> </a:t>
            </a:r>
            <a:r>
              <a:rPr lang="en-US" dirty="0" err="1" smtClean="0"/>
              <a:t>externa</a:t>
            </a:r>
            <a:endParaRPr lang="en-US" dirty="0" smtClean="0"/>
          </a:p>
        </p:txBody>
      </p:sp>
      <p:sp>
        <p:nvSpPr>
          <p:cNvPr id="8499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50825" y="1600200"/>
            <a:ext cx="4826000" cy="4525963"/>
          </a:xfrm>
        </p:spPr>
        <p:txBody>
          <a:bodyPr/>
          <a:lstStyle/>
          <a:p>
            <a:pPr eaLnBrk="1" hangingPunct="1">
              <a:lnSpc>
                <a:spcPct val="130000"/>
              </a:lnSpc>
            </a:pPr>
            <a:r>
              <a:rPr lang="en-US" sz="2800" dirty="0" smtClean="0"/>
              <a:t>Swab for culture and sensitivity</a:t>
            </a:r>
          </a:p>
        </p:txBody>
      </p:sp>
      <p:pic>
        <p:nvPicPr>
          <p:cNvPr id="84997" name="Picture 5" descr="head-otitis-externa1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220072" y="1916832"/>
            <a:ext cx="3635574" cy="2727175"/>
          </a:xfr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995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ANATOMY OF THE EAR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220000"/>
              </a:lnSpc>
            </a:pPr>
            <a:r>
              <a:rPr lang="en-US" smtClean="0"/>
              <a:t>External Ear</a:t>
            </a:r>
          </a:p>
          <a:p>
            <a:pPr eaLnBrk="1" hangingPunct="1">
              <a:lnSpc>
                <a:spcPct val="220000"/>
              </a:lnSpc>
            </a:pPr>
            <a:r>
              <a:rPr lang="en-US" smtClean="0">
                <a:solidFill>
                  <a:srgbClr val="FFCC00"/>
                </a:solidFill>
              </a:rPr>
              <a:t>Middle Ear Cleft</a:t>
            </a:r>
            <a:endParaRPr lang="en-US" smtClean="0">
              <a:solidFill>
                <a:schemeClr val="tx2"/>
              </a:solidFill>
            </a:endParaRPr>
          </a:p>
          <a:p>
            <a:pPr eaLnBrk="1" hangingPunct="1">
              <a:lnSpc>
                <a:spcPct val="220000"/>
              </a:lnSpc>
            </a:pPr>
            <a:r>
              <a:rPr lang="en-US" smtClean="0"/>
              <a:t>Inner Ear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Management of </a:t>
            </a:r>
            <a:r>
              <a:rPr lang="en-US" dirty="0" err="1" smtClean="0"/>
              <a:t>otitis</a:t>
            </a:r>
            <a:r>
              <a:rPr lang="en-US" dirty="0" smtClean="0"/>
              <a:t> </a:t>
            </a:r>
            <a:r>
              <a:rPr lang="en-US" dirty="0" err="1" smtClean="0"/>
              <a:t>externa</a:t>
            </a:r>
            <a:endParaRPr lang="en-US" dirty="0" smtClean="0"/>
          </a:p>
        </p:txBody>
      </p:sp>
      <p:sp>
        <p:nvSpPr>
          <p:cNvPr id="8499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50825" y="1600200"/>
            <a:ext cx="4826000" cy="4525963"/>
          </a:xfrm>
        </p:spPr>
        <p:txBody>
          <a:bodyPr/>
          <a:lstStyle/>
          <a:p>
            <a:pPr eaLnBrk="1" hangingPunct="1">
              <a:lnSpc>
                <a:spcPct val="130000"/>
              </a:lnSpc>
            </a:pPr>
            <a:r>
              <a:rPr lang="en-US" sz="2800" dirty="0" smtClean="0"/>
              <a:t>Swab for culture and sensitivity</a:t>
            </a:r>
          </a:p>
          <a:p>
            <a:pPr eaLnBrk="1" hangingPunct="1">
              <a:lnSpc>
                <a:spcPct val="130000"/>
              </a:lnSpc>
            </a:pPr>
            <a:r>
              <a:rPr lang="en-US" sz="2800" dirty="0" smtClean="0"/>
              <a:t>Ear toilet</a:t>
            </a:r>
          </a:p>
        </p:txBody>
      </p:sp>
      <p:pic>
        <p:nvPicPr>
          <p:cNvPr id="84999" name="Picture 7" descr="Picture3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4048" y="1916832"/>
            <a:ext cx="3929062" cy="3497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Management of </a:t>
            </a:r>
            <a:r>
              <a:rPr lang="en-US" dirty="0" err="1" smtClean="0"/>
              <a:t>otitis</a:t>
            </a:r>
            <a:r>
              <a:rPr lang="en-US" dirty="0" smtClean="0"/>
              <a:t> </a:t>
            </a:r>
            <a:r>
              <a:rPr lang="en-US" dirty="0" err="1" smtClean="0"/>
              <a:t>externa</a:t>
            </a:r>
            <a:endParaRPr lang="en-US" dirty="0" smtClean="0"/>
          </a:p>
        </p:txBody>
      </p:sp>
      <p:sp>
        <p:nvSpPr>
          <p:cNvPr id="8499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50825" y="1600200"/>
            <a:ext cx="4826000" cy="4525963"/>
          </a:xfrm>
        </p:spPr>
        <p:txBody>
          <a:bodyPr/>
          <a:lstStyle/>
          <a:p>
            <a:pPr eaLnBrk="1" hangingPunct="1">
              <a:lnSpc>
                <a:spcPct val="130000"/>
              </a:lnSpc>
            </a:pPr>
            <a:r>
              <a:rPr lang="en-US" sz="2800" dirty="0" smtClean="0"/>
              <a:t>Swab for culture and sensitivity</a:t>
            </a:r>
          </a:p>
          <a:p>
            <a:pPr eaLnBrk="1" hangingPunct="1">
              <a:lnSpc>
                <a:spcPct val="130000"/>
              </a:lnSpc>
            </a:pPr>
            <a:r>
              <a:rPr lang="en-US" sz="2800" dirty="0" smtClean="0"/>
              <a:t>Ear toilet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Management of </a:t>
            </a:r>
            <a:r>
              <a:rPr lang="en-US" dirty="0" err="1" smtClean="0"/>
              <a:t>otitis</a:t>
            </a:r>
            <a:r>
              <a:rPr lang="en-US" dirty="0" smtClean="0"/>
              <a:t> </a:t>
            </a:r>
            <a:r>
              <a:rPr lang="en-US" dirty="0" err="1" smtClean="0"/>
              <a:t>externa</a:t>
            </a:r>
            <a:endParaRPr lang="en-US" dirty="0" smtClean="0"/>
          </a:p>
        </p:txBody>
      </p:sp>
      <p:sp>
        <p:nvSpPr>
          <p:cNvPr id="8499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50825" y="1600200"/>
            <a:ext cx="4826000" cy="4525963"/>
          </a:xfrm>
        </p:spPr>
        <p:txBody>
          <a:bodyPr/>
          <a:lstStyle/>
          <a:p>
            <a:pPr eaLnBrk="1" hangingPunct="1">
              <a:lnSpc>
                <a:spcPct val="130000"/>
              </a:lnSpc>
            </a:pPr>
            <a:r>
              <a:rPr lang="en-US" sz="2800" dirty="0" smtClean="0"/>
              <a:t>Swab for culture and sensitivity</a:t>
            </a:r>
          </a:p>
          <a:p>
            <a:pPr eaLnBrk="1" hangingPunct="1">
              <a:lnSpc>
                <a:spcPct val="130000"/>
              </a:lnSpc>
            </a:pPr>
            <a:r>
              <a:rPr lang="en-US" sz="2800" dirty="0" smtClean="0"/>
              <a:t>Ear toilet</a:t>
            </a:r>
          </a:p>
          <a:p>
            <a:pPr eaLnBrk="1" hangingPunct="1">
              <a:lnSpc>
                <a:spcPct val="130000"/>
              </a:lnSpc>
            </a:pPr>
            <a:r>
              <a:rPr lang="en-US" sz="2800" dirty="0" smtClean="0"/>
              <a:t>Keep the ear dry</a:t>
            </a:r>
          </a:p>
          <a:p>
            <a:pPr eaLnBrk="1" hangingPunct="1">
              <a:lnSpc>
                <a:spcPct val="130000"/>
              </a:lnSpc>
            </a:pPr>
            <a:r>
              <a:rPr lang="en-US" sz="2800" dirty="0" smtClean="0"/>
              <a:t>Local medications</a:t>
            </a:r>
          </a:p>
        </p:txBody>
      </p:sp>
      <p:pic>
        <p:nvPicPr>
          <p:cNvPr id="10" name="Picture 8" descr="Picture3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60032" y="1628800"/>
            <a:ext cx="3702050" cy="374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Management of </a:t>
            </a:r>
            <a:r>
              <a:rPr lang="en-US" dirty="0" err="1" smtClean="0"/>
              <a:t>otitis</a:t>
            </a:r>
            <a:r>
              <a:rPr lang="en-US" dirty="0" smtClean="0"/>
              <a:t> </a:t>
            </a:r>
            <a:r>
              <a:rPr lang="en-US" dirty="0" err="1" smtClean="0"/>
              <a:t>externa</a:t>
            </a:r>
            <a:endParaRPr lang="en-US" dirty="0" smtClean="0"/>
          </a:p>
        </p:txBody>
      </p:sp>
      <p:sp>
        <p:nvSpPr>
          <p:cNvPr id="8499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50825" y="1600200"/>
            <a:ext cx="4826000" cy="4525963"/>
          </a:xfrm>
        </p:spPr>
        <p:txBody>
          <a:bodyPr/>
          <a:lstStyle/>
          <a:p>
            <a:pPr eaLnBrk="1" hangingPunct="1">
              <a:lnSpc>
                <a:spcPct val="130000"/>
              </a:lnSpc>
            </a:pPr>
            <a:r>
              <a:rPr lang="en-US" sz="2800" dirty="0" smtClean="0"/>
              <a:t>Swab for culture and sensitivity</a:t>
            </a:r>
          </a:p>
          <a:p>
            <a:pPr eaLnBrk="1" hangingPunct="1">
              <a:lnSpc>
                <a:spcPct val="130000"/>
              </a:lnSpc>
            </a:pPr>
            <a:r>
              <a:rPr lang="en-US" sz="2800" dirty="0" smtClean="0"/>
              <a:t>Ear toilet</a:t>
            </a:r>
          </a:p>
          <a:p>
            <a:pPr eaLnBrk="1" hangingPunct="1">
              <a:lnSpc>
                <a:spcPct val="130000"/>
              </a:lnSpc>
            </a:pPr>
            <a:r>
              <a:rPr lang="en-US" sz="2800" dirty="0" smtClean="0"/>
              <a:t>Keep the ear dry</a:t>
            </a:r>
          </a:p>
          <a:p>
            <a:pPr eaLnBrk="1" hangingPunct="1">
              <a:lnSpc>
                <a:spcPct val="130000"/>
              </a:lnSpc>
            </a:pPr>
            <a:r>
              <a:rPr lang="en-US" sz="2800" dirty="0" smtClean="0"/>
              <a:t>Local medications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Management of </a:t>
            </a:r>
            <a:r>
              <a:rPr lang="en-US" dirty="0" err="1" smtClean="0"/>
              <a:t>otitis</a:t>
            </a:r>
            <a:r>
              <a:rPr lang="en-US" dirty="0" smtClean="0"/>
              <a:t> </a:t>
            </a:r>
            <a:r>
              <a:rPr lang="en-US" dirty="0" err="1" smtClean="0"/>
              <a:t>externa</a:t>
            </a:r>
            <a:endParaRPr lang="en-US" dirty="0" smtClean="0"/>
          </a:p>
        </p:txBody>
      </p:sp>
      <p:sp>
        <p:nvSpPr>
          <p:cNvPr id="8499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50825" y="1600200"/>
            <a:ext cx="4826000" cy="4525963"/>
          </a:xfrm>
        </p:spPr>
        <p:txBody>
          <a:bodyPr/>
          <a:lstStyle/>
          <a:p>
            <a:pPr eaLnBrk="1" hangingPunct="1">
              <a:lnSpc>
                <a:spcPct val="130000"/>
              </a:lnSpc>
            </a:pPr>
            <a:r>
              <a:rPr lang="en-US" sz="2800" dirty="0" smtClean="0"/>
              <a:t>Swab for culture and sensitivity</a:t>
            </a:r>
          </a:p>
          <a:p>
            <a:pPr eaLnBrk="1" hangingPunct="1">
              <a:lnSpc>
                <a:spcPct val="130000"/>
              </a:lnSpc>
            </a:pPr>
            <a:r>
              <a:rPr lang="en-US" sz="2800" dirty="0" smtClean="0"/>
              <a:t>Ear toilet</a:t>
            </a:r>
          </a:p>
          <a:p>
            <a:pPr eaLnBrk="1" hangingPunct="1">
              <a:lnSpc>
                <a:spcPct val="130000"/>
              </a:lnSpc>
            </a:pPr>
            <a:r>
              <a:rPr lang="en-US" sz="2800" dirty="0" smtClean="0"/>
              <a:t>Keep the ear dry</a:t>
            </a:r>
          </a:p>
          <a:p>
            <a:pPr eaLnBrk="1" hangingPunct="1">
              <a:lnSpc>
                <a:spcPct val="130000"/>
              </a:lnSpc>
            </a:pPr>
            <a:r>
              <a:rPr lang="en-US" sz="2800" dirty="0" smtClean="0"/>
              <a:t>Local medications</a:t>
            </a:r>
          </a:p>
          <a:p>
            <a:pPr eaLnBrk="1" hangingPunct="1">
              <a:lnSpc>
                <a:spcPct val="130000"/>
              </a:lnSpc>
            </a:pPr>
            <a:r>
              <a:rPr lang="en-US" sz="2800" dirty="0" smtClean="0"/>
              <a:t>Systemic medications</a:t>
            </a:r>
          </a:p>
          <a:p>
            <a:pPr eaLnBrk="1" hangingPunct="1">
              <a:lnSpc>
                <a:spcPct val="130000"/>
              </a:lnSpc>
            </a:pPr>
            <a:r>
              <a:rPr lang="en-US" sz="2800" dirty="0" smtClean="0"/>
              <a:t>Surgery may be required in chronic cases</a:t>
            </a:r>
          </a:p>
        </p:txBody>
      </p:sp>
      <p:pic>
        <p:nvPicPr>
          <p:cNvPr id="84996" name="Picture 4" descr="Picture35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940425" y="1844675"/>
            <a:ext cx="2424113" cy="3265488"/>
          </a:xfr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dirty="0" smtClean="0"/>
              <a:t>Acute necrotizing (malignant) </a:t>
            </a:r>
            <a:r>
              <a:rPr lang="en-US" sz="4000" dirty="0" err="1" smtClean="0"/>
              <a:t>otitis</a:t>
            </a:r>
            <a:r>
              <a:rPr lang="en-US" sz="4000" dirty="0" smtClean="0"/>
              <a:t> </a:t>
            </a:r>
            <a:r>
              <a:rPr lang="en-US" sz="4000" dirty="0" err="1" smtClean="0"/>
              <a:t>externa</a:t>
            </a:r>
            <a:endParaRPr lang="en-US" dirty="0" smtClean="0"/>
          </a:p>
        </p:txBody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just" eaLnBrk="1" hangingPunct="1">
              <a:lnSpc>
                <a:spcPct val="200000"/>
              </a:lnSpc>
            </a:pPr>
            <a:r>
              <a:rPr lang="en-US" smtClean="0"/>
              <a:t>An acute </a:t>
            </a:r>
            <a:r>
              <a:rPr lang="en-US" smtClean="0">
                <a:solidFill>
                  <a:srgbClr val="FF0000"/>
                </a:solidFill>
              </a:rPr>
              <a:t>Pseudomonas</a:t>
            </a:r>
            <a:r>
              <a:rPr lang="en-US" smtClean="0"/>
              <a:t> infection of the skin of the external ear canal which has </a:t>
            </a:r>
            <a:r>
              <a:rPr lang="en-US" smtClean="0">
                <a:solidFill>
                  <a:srgbClr val="FF0000"/>
                </a:solidFill>
              </a:rPr>
              <a:t>spread to the adjacent bone</a:t>
            </a:r>
            <a:r>
              <a:rPr lang="en-US" smtClean="0"/>
              <a:t>. It occurs mostly in </a:t>
            </a:r>
            <a:r>
              <a:rPr lang="en-US" smtClean="0">
                <a:solidFill>
                  <a:srgbClr val="FF0000"/>
                </a:solidFill>
              </a:rPr>
              <a:t>elderly diabetic</a:t>
            </a:r>
            <a:r>
              <a:rPr lang="en-US" smtClean="0"/>
              <a:t> patients.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0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019" grpId="0" build="p" autoUpdateAnimBg="0"/>
    </p:bld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Complications</a:t>
            </a:r>
          </a:p>
        </p:txBody>
      </p:sp>
      <p:pic>
        <p:nvPicPr>
          <p:cNvPr id="87043" name="Picture 3" descr="image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268538" y="1600200"/>
            <a:ext cx="4605337" cy="4525963"/>
          </a:xfr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DIAGNOSIS</a:t>
            </a:r>
          </a:p>
        </p:txBody>
      </p:sp>
      <p:sp>
        <p:nvSpPr>
          <p:cNvPr id="143370" name="Rectangle 10"/>
          <p:cNvSpPr>
            <a:spLocks noGrp="1" noChangeArrowheads="1"/>
          </p:cNvSpPr>
          <p:nvPr>
            <p:ph type="body" sz="half" idx="1"/>
          </p:nvPr>
        </p:nvSpPr>
        <p:spPr>
          <a:xfrm>
            <a:off x="250825" y="1600200"/>
            <a:ext cx="5545311" cy="4525963"/>
          </a:xfrm>
        </p:spPr>
        <p:txBody>
          <a:bodyPr/>
          <a:lstStyle/>
          <a:p>
            <a:pPr eaLnBrk="1" hangingPunct="1">
              <a:lnSpc>
                <a:spcPct val="150000"/>
              </a:lnSpc>
            </a:pPr>
            <a:r>
              <a:rPr lang="en-US" sz="2800" dirty="0" smtClean="0"/>
              <a:t>Diabetes</a:t>
            </a:r>
          </a:p>
          <a:p>
            <a:pPr eaLnBrk="1" hangingPunct="1">
              <a:lnSpc>
                <a:spcPct val="150000"/>
              </a:lnSpc>
            </a:pPr>
            <a:r>
              <a:rPr lang="en-US" sz="2800" dirty="0" smtClean="0"/>
              <a:t>Advanced age</a:t>
            </a:r>
          </a:p>
          <a:p>
            <a:pPr eaLnBrk="1" hangingPunct="1">
              <a:lnSpc>
                <a:spcPct val="150000"/>
              </a:lnSpc>
            </a:pPr>
            <a:r>
              <a:rPr lang="en-US" sz="2800" dirty="0" smtClean="0"/>
              <a:t>Severe </a:t>
            </a:r>
            <a:r>
              <a:rPr lang="en-US" sz="2800" dirty="0" err="1" smtClean="0"/>
              <a:t>otalgia</a:t>
            </a:r>
            <a:endParaRPr lang="en-US" sz="2800" dirty="0" smtClean="0"/>
          </a:p>
          <a:p>
            <a:pPr eaLnBrk="1" hangingPunct="1">
              <a:lnSpc>
                <a:spcPct val="150000"/>
              </a:lnSpc>
            </a:pPr>
            <a:r>
              <a:rPr lang="en-US" sz="2800" dirty="0" smtClean="0"/>
              <a:t>Granulation </a:t>
            </a:r>
            <a:r>
              <a:rPr lang="en-US" sz="2800" dirty="0" smtClean="0"/>
              <a:t>tissue &amp; </a:t>
            </a:r>
            <a:r>
              <a:rPr lang="en-US" sz="2800" dirty="0" err="1" smtClean="0"/>
              <a:t>sequestra</a:t>
            </a:r>
            <a:endParaRPr lang="en-US" sz="2800" dirty="0" smtClean="0"/>
          </a:p>
          <a:p>
            <a:pPr eaLnBrk="1" hangingPunct="1">
              <a:lnSpc>
                <a:spcPct val="150000"/>
              </a:lnSpc>
            </a:pPr>
            <a:r>
              <a:rPr lang="en-US" sz="2800" dirty="0" smtClean="0"/>
              <a:t>Cranial nerve involvement</a:t>
            </a:r>
          </a:p>
          <a:p>
            <a:pPr eaLnBrk="1" hangingPunct="1">
              <a:lnSpc>
                <a:spcPct val="150000"/>
              </a:lnSpc>
            </a:pPr>
            <a:r>
              <a:rPr lang="en-US" sz="2800" dirty="0" smtClean="0"/>
              <a:t>Radiology</a:t>
            </a:r>
          </a:p>
          <a:p>
            <a:pPr eaLnBrk="1" hangingPunct="1"/>
            <a:endParaRPr lang="en-US" sz="2800" dirty="0" smtClean="0"/>
          </a:p>
        </p:txBody>
      </p:sp>
      <p:pic>
        <p:nvPicPr>
          <p:cNvPr id="143367" name="Picture 7" descr="Picture36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724128" y="2276872"/>
            <a:ext cx="2819400" cy="2857500"/>
          </a:xfrm>
        </p:spPr>
      </p:pic>
      <p:pic>
        <p:nvPicPr>
          <p:cNvPr id="5" name="Picture 8" descr="http://eac.hawkelibrary.com/new/main.php?g2_view=core.DownloadItem&amp;g2_itemId=725&amp;g2_serialNumber=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01544" y="1772816"/>
            <a:ext cx="3342456" cy="3317388"/>
          </a:xfrm>
          <a:prstGeom prst="rect">
            <a:avLst/>
          </a:prstGeom>
          <a:noFill/>
        </p:spPr>
      </p:pic>
      <p:pic>
        <p:nvPicPr>
          <p:cNvPr id="6" name="Picture 2" descr="https://encrypted-tbn1.gstatic.com/images?q=tbn:ANd9GcRmggdn8-vyB6W-1Uq6OcxqeXFstX6q9ZOaqm7sfz9S3BJ7g5AVA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24128" y="1916832"/>
            <a:ext cx="3168352" cy="31683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7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4" descr="Malignant OE"/>
          <p:cNvPicPr>
            <a:picLocks noChangeAspect="1" noChangeArrowheads="1"/>
          </p:cNvPicPr>
          <p:nvPr/>
        </p:nvPicPr>
        <p:blipFill>
          <a:blip r:embed="rId2" cstate="print">
            <a:lum bright="12000" contrast="-12000"/>
          </a:blip>
          <a:srcRect/>
          <a:stretch>
            <a:fillRect/>
          </a:stretch>
        </p:blipFill>
        <p:spPr bwMode="auto">
          <a:xfrm>
            <a:off x="755650" y="549275"/>
            <a:ext cx="3665538" cy="561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2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363" y="1628775"/>
            <a:ext cx="3910012" cy="371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TREATMENT</a:t>
            </a:r>
          </a:p>
        </p:txBody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190000"/>
              </a:lnSpc>
            </a:pPr>
            <a:r>
              <a:rPr lang="en-US" smtClean="0"/>
              <a:t>Control of diabetes</a:t>
            </a:r>
          </a:p>
          <a:p>
            <a:pPr eaLnBrk="1" hangingPunct="1">
              <a:lnSpc>
                <a:spcPct val="190000"/>
              </a:lnSpc>
            </a:pPr>
            <a:r>
              <a:rPr lang="en-US" smtClean="0"/>
              <a:t>Anti Pseudomonas antibiotics</a:t>
            </a:r>
          </a:p>
          <a:p>
            <a:pPr eaLnBrk="1" hangingPunct="1">
              <a:lnSpc>
                <a:spcPct val="190000"/>
              </a:lnSpc>
            </a:pPr>
            <a:r>
              <a:rPr lang="en-US" smtClean="0"/>
              <a:t>Local treatment and debridement</a:t>
            </a:r>
          </a:p>
          <a:p>
            <a:pPr eaLnBrk="1" hangingPunct="1">
              <a:lnSpc>
                <a:spcPct val="190000"/>
              </a:lnSpc>
            </a:pPr>
            <a:r>
              <a:rPr lang="en-US" smtClean="0"/>
              <a:t>The role of surgery remains controversial</a:t>
            </a:r>
          </a:p>
          <a:p>
            <a:pPr eaLnBrk="1" hangingPunct="1"/>
            <a:endParaRPr lang="en-US" smtClean="0"/>
          </a:p>
          <a:p>
            <a:pPr eaLnBrk="1" hangingPunct="1"/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0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0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0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0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091" grpId="0" build="p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MIDDLE EAR CLEFT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4033838" cy="4525963"/>
          </a:xfrm>
        </p:spPr>
        <p:txBody>
          <a:bodyPr/>
          <a:lstStyle/>
          <a:p>
            <a:pPr eaLnBrk="1" hangingPunct="1">
              <a:lnSpc>
                <a:spcPct val="140000"/>
              </a:lnSpc>
            </a:pPr>
            <a:r>
              <a:rPr lang="en-US" sz="2800" dirty="0" smtClean="0"/>
              <a:t>Eustachian tube (</a:t>
            </a:r>
            <a:r>
              <a:rPr lang="en-US" sz="2800" dirty="0" err="1" smtClean="0"/>
              <a:t>Pharyngo</a:t>
            </a:r>
            <a:r>
              <a:rPr lang="en-US" sz="2800" dirty="0" smtClean="0"/>
              <a:t>-tympanic) </a:t>
            </a:r>
          </a:p>
          <a:p>
            <a:pPr eaLnBrk="1" hangingPunct="1">
              <a:lnSpc>
                <a:spcPct val="140000"/>
              </a:lnSpc>
            </a:pPr>
            <a:r>
              <a:rPr lang="en-US" sz="2800" dirty="0" smtClean="0"/>
              <a:t>Tympanum (Middle Ear Cavity)</a:t>
            </a:r>
          </a:p>
          <a:p>
            <a:pPr eaLnBrk="1" hangingPunct="1">
              <a:lnSpc>
                <a:spcPct val="140000"/>
              </a:lnSpc>
            </a:pPr>
            <a:r>
              <a:rPr lang="en-US" sz="2800" dirty="0" smtClean="0"/>
              <a:t>Mastoid </a:t>
            </a:r>
            <a:r>
              <a:rPr lang="en-US" sz="2800" dirty="0" err="1" smtClean="0"/>
              <a:t>Antrum</a:t>
            </a:r>
            <a:r>
              <a:rPr lang="en-US" sz="2800" dirty="0" smtClean="0"/>
              <a:t> and  Air Cells</a:t>
            </a:r>
          </a:p>
        </p:txBody>
      </p:sp>
      <p:pic>
        <p:nvPicPr>
          <p:cNvPr id="25604" name="Picture 4" descr="Picture5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652963" y="2354263"/>
            <a:ext cx="4033837" cy="30162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/>
          <a:p>
            <a:pPr eaLnBrk="1" hangingPunct="1"/>
            <a:r>
              <a:rPr lang="en-US" smtClean="0"/>
              <a:t>MISCELLANEOUS CONDITIONS OF THE EXTERNAL EAR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WAX</a:t>
            </a:r>
          </a:p>
        </p:txBody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just" eaLnBrk="1" hangingPunct="1">
              <a:lnSpc>
                <a:spcPct val="140000"/>
              </a:lnSpc>
            </a:pPr>
            <a:r>
              <a:rPr lang="en-US" smtClean="0"/>
              <a:t>Mixture of ceruminous and sebaceous glands secretion</a:t>
            </a:r>
          </a:p>
          <a:p>
            <a:pPr algn="just" eaLnBrk="1" hangingPunct="1">
              <a:lnSpc>
                <a:spcPct val="140000"/>
              </a:lnSpc>
            </a:pPr>
            <a:r>
              <a:rPr lang="en-US" smtClean="0"/>
              <a:t>Normally is expelled from the canal aided by movements of the jaw</a:t>
            </a:r>
          </a:p>
          <a:p>
            <a:pPr algn="just" eaLnBrk="1" hangingPunct="1">
              <a:lnSpc>
                <a:spcPct val="140000"/>
              </a:lnSpc>
            </a:pPr>
            <a:r>
              <a:rPr lang="en-US" smtClean="0"/>
              <a:t>When accumulated it may cause deafness, earache or tinnitus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1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1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1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139" grpId="0" build="p" autoUpdateAnimBg="0"/>
    </p:bld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2" descr="Picture4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7900" y="3444875"/>
            <a:ext cx="3192463" cy="284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63" name="Picture 3" descr="Picture3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99000" y="290513"/>
            <a:ext cx="3113088" cy="2916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64" name="Picture 4" descr="Picture3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41400" y="3338513"/>
            <a:ext cx="3025775" cy="2824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print"/>
          <a:srcRect l="6894" t="4000" r="5876" b="6384"/>
          <a:stretch>
            <a:fillRect/>
          </a:stretch>
        </p:blipFill>
        <p:spPr bwMode="auto">
          <a:xfrm>
            <a:off x="827584" y="404664"/>
            <a:ext cx="3240360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WAX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just" eaLnBrk="1" hangingPunct="1">
              <a:lnSpc>
                <a:spcPct val="200000"/>
              </a:lnSpc>
            </a:pPr>
            <a:r>
              <a:rPr lang="en-US" smtClean="0"/>
              <a:t>Treatment is by removal using syringing, suction or instrumentation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graphicFrame>
        <p:nvGraphicFramePr>
          <p:cNvPr id="10242" name="Object 4"/>
          <p:cNvGraphicFramePr>
            <a:graphicFrameLocks noChangeAspect="1"/>
          </p:cNvGraphicFramePr>
          <p:nvPr>
            <p:ph idx="1"/>
          </p:nvPr>
        </p:nvGraphicFramePr>
        <p:xfrm>
          <a:off x="1331913" y="1628775"/>
          <a:ext cx="4229100" cy="2324100"/>
        </p:xfrm>
        <a:graphic>
          <a:graphicData uri="http://schemas.openxmlformats.org/presentationml/2006/ole">
            <p:oleObj spid="_x0000_s156674" name="Bitmap Image" r:id="rId3" imgW="4229690" imgH="2324424" progId="PBrush">
              <p:embed/>
            </p:oleObj>
          </a:graphicData>
        </a:graphic>
      </p:graphicFrame>
      <p:pic>
        <p:nvPicPr>
          <p:cNvPr id="10244" name="Picture 7" descr="CerumenSpuehle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67400" y="1828800"/>
            <a:ext cx="2857500" cy="214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5" name="Picture 8" descr="cerumen-removal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16238" y="4221163"/>
            <a:ext cx="2857500" cy="229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500" y="1643063"/>
            <a:ext cx="38100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25" y="1714500"/>
            <a:ext cx="38100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KERATOSIS  OBTURANS</a:t>
            </a:r>
          </a:p>
        </p:txBody>
      </p:sp>
      <p:sp>
        <p:nvSpPr>
          <p:cNvPr id="9728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5627688" cy="4525963"/>
          </a:xfrm>
        </p:spPr>
        <p:txBody>
          <a:bodyPr/>
          <a:lstStyle/>
          <a:p>
            <a:pPr algn="just" eaLnBrk="1" hangingPunct="1">
              <a:lnSpc>
                <a:spcPct val="130000"/>
              </a:lnSpc>
            </a:pPr>
            <a:r>
              <a:rPr lang="en-US" sz="2800" smtClean="0"/>
              <a:t>Accumulation of desquamated epithelium in the </a:t>
            </a:r>
            <a:r>
              <a:rPr lang="en-US" sz="2800" smtClean="0">
                <a:solidFill>
                  <a:schemeClr val="tx2"/>
                </a:solidFill>
              </a:rPr>
              <a:t>bony</a:t>
            </a:r>
            <a:r>
              <a:rPr lang="en-US" sz="2800" smtClean="0"/>
              <a:t> canal </a:t>
            </a:r>
          </a:p>
          <a:p>
            <a:pPr algn="just" eaLnBrk="1" hangingPunct="1">
              <a:lnSpc>
                <a:spcPct val="130000"/>
              </a:lnSpc>
            </a:pPr>
            <a:r>
              <a:rPr lang="en-US" sz="2800" smtClean="0"/>
              <a:t>It may be associated with sinusitis, bronchiectasis or primary ciliary dyskinesia</a:t>
            </a:r>
          </a:p>
          <a:p>
            <a:pPr algn="just" eaLnBrk="1" hangingPunct="1">
              <a:lnSpc>
                <a:spcPct val="130000"/>
              </a:lnSpc>
            </a:pPr>
            <a:r>
              <a:rPr lang="en-US" sz="2800" smtClean="0"/>
              <a:t>Usually cause deafness and pain</a:t>
            </a:r>
          </a:p>
          <a:p>
            <a:pPr algn="just" eaLnBrk="1" hangingPunct="1">
              <a:lnSpc>
                <a:spcPct val="130000"/>
              </a:lnSpc>
            </a:pPr>
            <a:r>
              <a:rPr lang="en-US" sz="2800" smtClean="0"/>
              <a:t>Treatment is  periodic removal</a:t>
            </a:r>
          </a:p>
        </p:txBody>
      </p:sp>
      <p:graphicFrame>
        <p:nvGraphicFramePr>
          <p:cNvPr id="97288" name="Object 8"/>
          <p:cNvGraphicFramePr>
            <a:graphicFrameLocks noChangeAspect="1"/>
          </p:cNvGraphicFramePr>
          <p:nvPr>
            <p:ph sz="quarter" idx="3"/>
          </p:nvPr>
        </p:nvGraphicFramePr>
        <p:xfrm>
          <a:off x="6156325" y="1052513"/>
          <a:ext cx="2689225" cy="2716212"/>
        </p:xfrm>
        <a:graphic>
          <a:graphicData uri="http://schemas.openxmlformats.org/presentationml/2006/ole">
            <p:oleObj spid="_x0000_s157698" name="Photo Editor Photo" r:id="rId3" imgW="1905098" imgH="1924149" progId="">
              <p:embed/>
            </p:oleObj>
          </a:graphicData>
        </a:graphic>
      </p:graphicFrame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 l="5471" t="6487" r="11185" b="8632"/>
          <a:stretch>
            <a:fillRect/>
          </a:stretch>
        </p:blipFill>
        <p:spPr bwMode="auto">
          <a:xfrm>
            <a:off x="6228184" y="4149080"/>
            <a:ext cx="2376264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/>
          <a:p>
            <a:pPr eaLnBrk="1" hangingPunct="1"/>
            <a:r>
              <a:rPr lang="en-US" smtClean="0"/>
              <a:t>ACUTE OTITIS MEDIA</a:t>
            </a:r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DEFINITION</a:t>
            </a:r>
          </a:p>
        </p:txBody>
      </p:sp>
      <p:sp>
        <p:nvSpPr>
          <p:cNvPr id="993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 algn="just" eaLnBrk="1" hangingPunct="1">
              <a:lnSpc>
                <a:spcPct val="200000"/>
              </a:lnSpc>
              <a:buFontTx/>
              <a:buNone/>
            </a:pPr>
            <a:r>
              <a:rPr lang="en-US" smtClean="0"/>
              <a:t>Acute infection of the mucous membrane lining of the </a:t>
            </a:r>
            <a:r>
              <a:rPr lang="en-US" smtClean="0">
                <a:solidFill>
                  <a:schemeClr val="tx2"/>
                </a:solidFill>
              </a:rPr>
              <a:t>middle ear cleft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3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331" grpId="0" build="p" autoUpdateAnimBg="0"/>
    </p:bld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PREDISPOSING FACTORS</a:t>
            </a:r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79388" y="1341438"/>
            <a:ext cx="4897437" cy="5183187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 smtClean="0"/>
              <a:t>Age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smtClean="0"/>
              <a:t>Maleness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smtClean="0"/>
              <a:t>Bottle feeding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smtClean="0"/>
              <a:t>Climate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smtClean="0"/>
              <a:t>Crowded living conditions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smtClean="0"/>
              <a:t>Heredity</a:t>
            </a:r>
          </a:p>
          <a:p>
            <a:pPr algn="just" eaLnBrk="1" hangingPunct="1">
              <a:lnSpc>
                <a:spcPct val="90000"/>
              </a:lnSpc>
            </a:pPr>
            <a:r>
              <a:rPr lang="en-US" sz="2800" smtClean="0"/>
              <a:t>Associated conditions: cleft palate, immunodeficiency, ciliary dyskinesia, Down syndrome, and cystic fibrosis</a:t>
            </a:r>
          </a:p>
        </p:txBody>
      </p:sp>
      <p:pic>
        <p:nvPicPr>
          <p:cNvPr id="98309" name="Picture 5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072063" y="2000250"/>
            <a:ext cx="3816350" cy="2443163"/>
          </a:xfr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MIDDLE EAR CLEFT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140000"/>
              </a:lnSpc>
            </a:pPr>
            <a:r>
              <a:rPr lang="en-US" smtClean="0">
                <a:solidFill>
                  <a:srgbClr val="FFCC00"/>
                </a:solidFill>
              </a:rPr>
              <a:t>Eustachian (Pharyngo-Tympanic) Tube</a:t>
            </a:r>
            <a:endParaRPr lang="en-US" smtClean="0"/>
          </a:p>
        </p:txBody>
      </p:sp>
      <p:pic>
        <p:nvPicPr>
          <p:cNvPr id="12292" name="Picture 4" descr="Picture8"/>
          <p:cNvPicPr>
            <a:picLocks noChangeAspect="1" noChangeArrowheads="1"/>
          </p:cNvPicPr>
          <p:nvPr/>
        </p:nvPicPr>
        <p:blipFill>
          <a:blip r:embed="rId2" cstate="print"/>
          <a:srcRect b="14055"/>
          <a:stretch>
            <a:fillRect/>
          </a:stretch>
        </p:blipFill>
        <p:spPr bwMode="auto">
          <a:xfrm>
            <a:off x="3492500" y="3068638"/>
            <a:ext cx="2814638" cy="2016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3" name="Picture 5" descr="Picture6"/>
          <p:cNvPicPr>
            <a:picLocks noChangeAspect="1" noChangeArrowheads="1"/>
          </p:cNvPicPr>
          <p:nvPr/>
        </p:nvPicPr>
        <p:blipFill>
          <a:blip r:embed="rId3" cstate="print"/>
          <a:srcRect b="10723"/>
          <a:stretch>
            <a:fillRect/>
          </a:stretch>
        </p:blipFill>
        <p:spPr bwMode="auto">
          <a:xfrm>
            <a:off x="0" y="2924175"/>
            <a:ext cx="3348038" cy="24490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4" name="Picture 6" descr="Picture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42075" y="2852738"/>
            <a:ext cx="2701925" cy="282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ROUTE OF INFECTION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220000"/>
              </a:lnSpc>
            </a:pPr>
            <a:r>
              <a:rPr lang="en-US" smtClean="0"/>
              <a:t>Eustachian tube</a:t>
            </a:r>
          </a:p>
          <a:p>
            <a:pPr eaLnBrk="1" hangingPunct="1">
              <a:lnSpc>
                <a:spcPct val="220000"/>
              </a:lnSpc>
            </a:pPr>
            <a:r>
              <a:rPr lang="en-US" smtClean="0"/>
              <a:t>External auditory canal</a:t>
            </a:r>
          </a:p>
          <a:p>
            <a:pPr eaLnBrk="1" hangingPunct="1">
              <a:lnSpc>
                <a:spcPct val="220000"/>
              </a:lnSpc>
            </a:pPr>
            <a:r>
              <a:rPr lang="en-US" smtClean="0"/>
              <a:t>Blood borne</a:t>
            </a:r>
            <a:r>
              <a:rPr lang="en-US" smtClean="0">
                <a:solidFill>
                  <a:schemeClr val="accent1"/>
                </a:solidFill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3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13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3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13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3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13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379" grpId="0" build="p" autoUpdateAnimBg="0"/>
    </p:bld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BACTERIOLOGY</a:t>
            </a:r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140000"/>
              </a:lnSpc>
            </a:pPr>
            <a:r>
              <a:rPr lang="en-US" smtClean="0">
                <a:solidFill>
                  <a:schemeClr val="tx2"/>
                </a:solidFill>
              </a:rPr>
              <a:t>Streptococcus pneumonia</a:t>
            </a:r>
          </a:p>
          <a:p>
            <a:pPr eaLnBrk="1" hangingPunct="1">
              <a:lnSpc>
                <a:spcPct val="140000"/>
              </a:lnSpc>
            </a:pPr>
            <a:r>
              <a:rPr lang="en-US" smtClean="0">
                <a:solidFill>
                  <a:schemeClr val="tx2"/>
                </a:solidFill>
              </a:rPr>
              <a:t>Haemophilus influenzae</a:t>
            </a:r>
            <a:endParaRPr lang="en-US" smtClean="0"/>
          </a:p>
          <a:p>
            <a:pPr eaLnBrk="1" hangingPunct="1">
              <a:lnSpc>
                <a:spcPct val="140000"/>
              </a:lnSpc>
            </a:pPr>
            <a:r>
              <a:rPr lang="en-US" smtClean="0"/>
              <a:t>Branhamella catarrhalis</a:t>
            </a:r>
          </a:p>
          <a:p>
            <a:pPr eaLnBrk="1" hangingPunct="1">
              <a:lnSpc>
                <a:spcPct val="140000"/>
              </a:lnSpc>
            </a:pPr>
            <a:r>
              <a:rPr lang="en-US" sz="2800" smtClean="0"/>
              <a:t>Streptococcus pyogens</a:t>
            </a:r>
          </a:p>
          <a:p>
            <a:pPr eaLnBrk="1" hangingPunct="1">
              <a:lnSpc>
                <a:spcPct val="140000"/>
              </a:lnSpc>
            </a:pPr>
            <a:r>
              <a:rPr lang="en-US" sz="2800" smtClean="0"/>
              <a:t>Staphylococcus aureus</a:t>
            </a:r>
            <a:endParaRPr lang="en-US" smtClean="0"/>
          </a:p>
          <a:p>
            <a:pPr eaLnBrk="1" hangingPunct="1"/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PATHOLOGY</a:t>
            </a:r>
          </a:p>
        </p:txBody>
      </p:sp>
      <p:graphicFrame>
        <p:nvGraphicFramePr>
          <p:cNvPr id="12290" name="Object 4"/>
          <p:cNvGraphicFramePr>
            <a:graphicFrameLocks noChangeAspect="1"/>
          </p:cNvGraphicFramePr>
          <p:nvPr>
            <p:ph idx="1"/>
          </p:nvPr>
        </p:nvGraphicFramePr>
        <p:xfrm>
          <a:off x="1403350" y="1773238"/>
          <a:ext cx="6799263" cy="3887787"/>
        </p:xfrm>
        <a:graphic>
          <a:graphicData uri="http://schemas.openxmlformats.org/presentationml/2006/ole">
            <p:oleObj spid="_x0000_s158722" name="Image" r:id="rId3" imgW="6107937" imgH="3492063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CLINICAL  PICTURE</a:t>
            </a:r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1600200"/>
            <a:ext cx="5364163" cy="4525963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800" smtClean="0"/>
              <a:t>Tubal occlusion</a:t>
            </a:r>
          </a:p>
          <a:p>
            <a:pPr lvl="1" eaLnBrk="1" hangingPunct="1">
              <a:lnSpc>
                <a:spcPct val="80000"/>
              </a:lnSpc>
              <a:buFontTx/>
              <a:buNone/>
            </a:pPr>
            <a:r>
              <a:rPr lang="en-US" sz="2400" smtClean="0">
                <a:solidFill>
                  <a:schemeClr val="tx2"/>
                </a:solidFill>
              </a:rPr>
              <a:t> </a:t>
            </a:r>
          </a:p>
          <a:p>
            <a:pPr lvl="1" eaLnBrk="1" hangingPunct="1">
              <a:lnSpc>
                <a:spcPct val="80000"/>
              </a:lnSpc>
              <a:buFontTx/>
              <a:buNone/>
            </a:pPr>
            <a:r>
              <a:rPr lang="en-US" sz="2400" smtClean="0">
                <a:solidFill>
                  <a:schemeClr val="tx2"/>
                </a:solidFill>
              </a:rPr>
              <a:t> </a:t>
            </a:r>
          </a:p>
          <a:p>
            <a:pPr eaLnBrk="1" hangingPunct="1">
              <a:lnSpc>
                <a:spcPct val="80000"/>
              </a:lnSpc>
            </a:pPr>
            <a:r>
              <a:rPr lang="en-US" sz="2800" smtClean="0"/>
              <a:t>Suppurative inflammation</a:t>
            </a:r>
          </a:p>
          <a:p>
            <a:pPr lvl="1" eaLnBrk="1" hangingPunct="1">
              <a:lnSpc>
                <a:spcPct val="80000"/>
              </a:lnSpc>
              <a:buFontTx/>
              <a:buNone/>
            </a:pPr>
            <a:r>
              <a:rPr lang="en-US" sz="2400" smtClean="0">
                <a:solidFill>
                  <a:schemeClr val="tx2"/>
                </a:solidFill>
              </a:rPr>
              <a:t> </a:t>
            </a:r>
          </a:p>
          <a:p>
            <a:pPr lvl="1" eaLnBrk="1" hangingPunct="1">
              <a:lnSpc>
                <a:spcPct val="80000"/>
              </a:lnSpc>
            </a:pPr>
            <a:endParaRPr lang="en-US" sz="2400" smtClean="0">
              <a:solidFill>
                <a:schemeClr val="tx2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en-US" sz="2800" smtClean="0"/>
              <a:t>Tympanic membrane rupture</a:t>
            </a:r>
          </a:p>
          <a:p>
            <a:pPr lvl="1" eaLnBrk="1" hangingPunct="1">
              <a:lnSpc>
                <a:spcPct val="80000"/>
              </a:lnSpc>
            </a:pPr>
            <a:endParaRPr lang="en-US" sz="2400" smtClean="0">
              <a:solidFill>
                <a:schemeClr val="tx2"/>
              </a:solidFill>
            </a:endParaRPr>
          </a:p>
          <a:p>
            <a:pPr lvl="1" eaLnBrk="1" hangingPunct="1">
              <a:lnSpc>
                <a:spcPct val="80000"/>
              </a:lnSpc>
            </a:pPr>
            <a:endParaRPr lang="en-US" sz="2400" smtClean="0">
              <a:solidFill>
                <a:schemeClr val="tx2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en-US" sz="2800" smtClean="0"/>
              <a:t>Resolution</a:t>
            </a:r>
            <a:endParaRPr lang="en-US" sz="20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CLINICAL  PICTURE</a:t>
            </a:r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1600200"/>
            <a:ext cx="5364163" cy="4525963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800" smtClean="0"/>
              <a:t>Tubal occlusion</a:t>
            </a:r>
          </a:p>
          <a:p>
            <a:pPr lvl="1" eaLnBrk="1" hangingPunct="1">
              <a:lnSpc>
                <a:spcPct val="80000"/>
              </a:lnSpc>
              <a:buFontTx/>
              <a:buNone/>
            </a:pPr>
            <a:r>
              <a:rPr lang="en-US" sz="2400" smtClean="0">
                <a:solidFill>
                  <a:schemeClr val="tx2"/>
                </a:solidFill>
              </a:rPr>
              <a:t> Discomfort, autophony, retracted drum</a:t>
            </a:r>
          </a:p>
          <a:p>
            <a:pPr lvl="1" eaLnBrk="1" hangingPunct="1">
              <a:lnSpc>
                <a:spcPct val="80000"/>
              </a:lnSpc>
              <a:buFontTx/>
              <a:buNone/>
            </a:pPr>
            <a:endParaRPr lang="en-US" sz="2400" smtClean="0">
              <a:solidFill>
                <a:schemeClr val="tx2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en-US" sz="2800" smtClean="0"/>
              <a:t>Suppurative inflammation</a:t>
            </a:r>
          </a:p>
          <a:p>
            <a:pPr lvl="1" eaLnBrk="1" hangingPunct="1">
              <a:lnSpc>
                <a:spcPct val="80000"/>
              </a:lnSpc>
              <a:buFontTx/>
              <a:buNone/>
            </a:pPr>
            <a:r>
              <a:rPr lang="en-US" sz="2400" smtClean="0">
                <a:solidFill>
                  <a:schemeClr val="tx2"/>
                </a:solidFill>
              </a:rPr>
              <a:t> </a:t>
            </a:r>
          </a:p>
          <a:p>
            <a:pPr lvl="1" eaLnBrk="1" hangingPunct="1">
              <a:lnSpc>
                <a:spcPct val="80000"/>
              </a:lnSpc>
            </a:pPr>
            <a:endParaRPr lang="en-US" sz="2400" smtClean="0">
              <a:solidFill>
                <a:schemeClr val="tx2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en-US" sz="2800" smtClean="0"/>
              <a:t>Tympanic membrane rupture</a:t>
            </a:r>
          </a:p>
          <a:p>
            <a:pPr lvl="1" eaLnBrk="1" hangingPunct="1">
              <a:lnSpc>
                <a:spcPct val="80000"/>
              </a:lnSpc>
            </a:pPr>
            <a:endParaRPr lang="en-US" sz="2400" smtClean="0">
              <a:solidFill>
                <a:schemeClr val="tx2"/>
              </a:solidFill>
            </a:endParaRPr>
          </a:p>
          <a:p>
            <a:pPr lvl="1" eaLnBrk="1" hangingPunct="1">
              <a:lnSpc>
                <a:spcPct val="80000"/>
              </a:lnSpc>
            </a:pPr>
            <a:endParaRPr lang="en-US" sz="2400" smtClean="0">
              <a:solidFill>
                <a:schemeClr val="tx2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en-US" sz="2800" smtClean="0"/>
              <a:t>Resolution</a:t>
            </a:r>
            <a:endParaRPr lang="en-US" sz="2000" smtClean="0"/>
          </a:p>
        </p:txBody>
      </p:sp>
      <p:pic>
        <p:nvPicPr>
          <p:cNvPr id="5325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62575" y="1857375"/>
            <a:ext cx="3781425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CLINICAL  PICTURE</a:t>
            </a:r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1600200"/>
            <a:ext cx="5364163" cy="4525963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800" smtClean="0"/>
              <a:t>Tubal occlusion</a:t>
            </a:r>
          </a:p>
          <a:p>
            <a:pPr lvl="1" eaLnBrk="1" hangingPunct="1">
              <a:lnSpc>
                <a:spcPct val="80000"/>
              </a:lnSpc>
              <a:buFontTx/>
              <a:buNone/>
            </a:pPr>
            <a:r>
              <a:rPr lang="en-US" sz="2400" smtClean="0">
                <a:solidFill>
                  <a:schemeClr val="tx2"/>
                </a:solidFill>
              </a:rPr>
              <a:t> Discomfort, autophony, retracted drum </a:t>
            </a:r>
          </a:p>
          <a:p>
            <a:pPr lvl="1" eaLnBrk="1" hangingPunct="1">
              <a:lnSpc>
                <a:spcPct val="80000"/>
              </a:lnSpc>
              <a:buFontTx/>
              <a:buNone/>
            </a:pPr>
            <a:endParaRPr lang="en-US" sz="2400" smtClean="0">
              <a:solidFill>
                <a:schemeClr val="tx2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en-US" sz="2800" smtClean="0"/>
              <a:t>Suppurative inflammation</a:t>
            </a:r>
          </a:p>
          <a:p>
            <a:pPr lvl="1" eaLnBrk="1" hangingPunct="1">
              <a:lnSpc>
                <a:spcPct val="80000"/>
              </a:lnSpc>
              <a:buFontTx/>
              <a:buNone/>
            </a:pPr>
            <a:r>
              <a:rPr lang="en-US" sz="2400" smtClean="0">
                <a:solidFill>
                  <a:schemeClr val="tx2"/>
                </a:solidFill>
              </a:rPr>
              <a:t> Fever, sever earache, deafness, bulging drum</a:t>
            </a:r>
          </a:p>
          <a:p>
            <a:pPr lvl="1" eaLnBrk="1" hangingPunct="1">
              <a:lnSpc>
                <a:spcPct val="80000"/>
              </a:lnSpc>
              <a:buFontTx/>
              <a:buNone/>
            </a:pPr>
            <a:endParaRPr lang="en-US" sz="2400" smtClean="0">
              <a:solidFill>
                <a:schemeClr val="tx2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en-US" sz="2800" smtClean="0"/>
              <a:t>Tympanic membrane rupture</a:t>
            </a:r>
          </a:p>
          <a:p>
            <a:pPr lvl="1" eaLnBrk="1" hangingPunct="1">
              <a:lnSpc>
                <a:spcPct val="80000"/>
              </a:lnSpc>
            </a:pPr>
            <a:endParaRPr lang="en-US" sz="2400" smtClean="0">
              <a:solidFill>
                <a:schemeClr val="tx2"/>
              </a:solidFill>
            </a:endParaRPr>
          </a:p>
          <a:p>
            <a:pPr lvl="1" eaLnBrk="1" hangingPunct="1">
              <a:lnSpc>
                <a:spcPct val="80000"/>
              </a:lnSpc>
            </a:pPr>
            <a:endParaRPr lang="en-US" sz="2400" smtClean="0">
              <a:solidFill>
                <a:schemeClr val="tx2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en-US" sz="2800" smtClean="0"/>
              <a:t>Resolution</a:t>
            </a:r>
            <a:endParaRPr lang="en-US" sz="2000" smtClean="0"/>
          </a:p>
        </p:txBody>
      </p:sp>
      <p:pic>
        <p:nvPicPr>
          <p:cNvPr id="5" name="Picture 4" descr="Picture5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57938" y="2643188"/>
            <a:ext cx="2590800" cy="256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 descr="Grade1-190-16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2160" y="2492896"/>
            <a:ext cx="2955925" cy="260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CLINICAL  PICTURE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1600200"/>
            <a:ext cx="5364163" cy="4525963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800" smtClean="0"/>
              <a:t>Tubal occlusion</a:t>
            </a:r>
          </a:p>
          <a:p>
            <a:pPr lvl="1" eaLnBrk="1" hangingPunct="1">
              <a:lnSpc>
                <a:spcPct val="80000"/>
              </a:lnSpc>
              <a:buFontTx/>
              <a:buNone/>
            </a:pPr>
            <a:r>
              <a:rPr lang="en-US" sz="2400" smtClean="0">
                <a:solidFill>
                  <a:schemeClr val="tx2"/>
                </a:solidFill>
              </a:rPr>
              <a:t> Discomfort, autophony, retracted drum</a:t>
            </a:r>
          </a:p>
          <a:p>
            <a:pPr lvl="1" eaLnBrk="1" hangingPunct="1">
              <a:lnSpc>
                <a:spcPct val="80000"/>
              </a:lnSpc>
              <a:buFontTx/>
              <a:buNone/>
            </a:pPr>
            <a:r>
              <a:rPr lang="en-US" sz="2400" smtClean="0">
                <a:solidFill>
                  <a:schemeClr val="tx2"/>
                </a:solidFill>
              </a:rPr>
              <a:t> </a:t>
            </a:r>
          </a:p>
          <a:p>
            <a:pPr eaLnBrk="1" hangingPunct="1">
              <a:lnSpc>
                <a:spcPct val="80000"/>
              </a:lnSpc>
            </a:pPr>
            <a:r>
              <a:rPr lang="en-US" sz="2800" smtClean="0"/>
              <a:t>Suppurative inflammation</a:t>
            </a:r>
          </a:p>
          <a:p>
            <a:pPr lvl="1" eaLnBrk="1" hangingPunct="1">
              <a:lnSpc>
                <a:spcPct val="80000"/>
              </a:lnSpc>
              <a:buFontTx/>
              <a:buNone/>
            </a:pPr>
            <a:r>
              <a:rPr lang="en-US" sz="2400" smtClean="0">
                <a:solidFill>
                  <a:schemeClr val="tx2"/>
                </a:solidFill>
              </a:rPr>
              <a:t> Fever, sever earache, deafness, bulging drum</a:t>
            </a:r>
          </a:p>
          <a:p>
            <a:pPr lvl="1" eaLnBrk="1" hangingPunct="1">
              <a:lnSpc>
                <a:spcPct val="80000"/>
              </a:lnSpc>
            </a:pPr>
            <a:endParaRPr lang="en-US" sz="2400" smtClean="0">
              <a:solidFill>
                <a:schemeClr val="tx2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en-US" sz="2800" smtClean="0"/>
              <a:t>Tympanic membrane rupture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smtClean="0"/>
              <a:t> </a:t>
            </a:r>
            <a:r>
              <a:rPr lang="en-US" sz="2400" smtClean="0">
                <a:solidFill>
                  <a:schemeClr val="tx2"/>
                </a:solidFill>
              </a:rPr>
              <a:t>Otorrhea... temp. &amp; earache subside</a:t>
            </a:r>
          </a:p>
          <a:p>
            <a:pPr lvl="1" eaLnBrk="1" hangingPunct="1">
              <a:lnSpc>
                <a:spcPct val="80000"/>
              </a:lnSpc>
            </a:pPr>
            <a:endParaRPr lang="en-US" sz="2400" smtClean="0">
              <a:solidFill>
                <a:schemeClr val="tx2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en-US" sz="2800" smtClean="0"/>
              <a:t>Resolution</a:t>
            </a:r>
            <a:endParaRPr lang="en-US" sz="2000" smtClean="0"/>
          </a:p>
        </p:txBody>
      </p:sp>
      <p:pic>
        <p:nvPicPr>
          <p:cNvPr id="356356" name="Picture 4" descr="http://otitismedia.hawkelibrary.com/albums/aom/3_2_CSOM_Otorrhe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08104" y="2060848"/>
            <a:ext cx="3333656" cy="33123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CLINICAL  PICTURE</a:t>
            </a:r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1600200"/>
            <a:ext cx="5364163" cy="4525963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800" smtClean="0"/>
              <a:t>Tubal occlusion</a:t>
            </a:r>
          </a:p>
          <a:p>
            <a:pPr lvl="1" eaLnBrk="1" hangingPunct="1">
              <a:lnSpc>
                <a:spcPct val="80000"/>
              </a:lnSpc>
              <a:buFontTx/>
              <a:buNone/>
            </a:pPr>
            <a:r>
              <a:rPr lang="en-US" sz="2400" smtClean="0">
                <a:solidFill>
                  <a:schemeClr val="tx2"/>
                </a:solidFill>
              </a:rPr>
              <a:t> Discomfort, autophony, retracted drum</a:t>
            </a:r>
          </a:p>
          <a:p>
            <a:pPr lvl="1" eaLnBrk="1" hangingPunct="1">
              <a:lnSpc>
                <a:spcPct val="80000"/>
              </a:lnSpc>
              <a:buFontTx/>
              <a:buNone/>
            </a:pPr>
            <a:r>
              <a:rPr lang="en-US" sz="2400" smtClean="0">
                <a:solidFill>
                  <a:schemeClr val="tx2"/>
                </a:solidFill>
              </a:rPr>
              <a:t> </a:t>
            </a:r>
          </a:p>
          <a:p>
            <a:pPr eaLnBrk="1" hangingPunct="1">
              <a:lnSpc>
                <a:spcPct val="80000"/>
              </a:lnSpc>
            </a:pPr>
            <a:r>
              <a:rPr lang="en-US" sz="2800" smtClean="0"/>
              <a:t>Suppurative inflammation</a:t>
            </a:r>
          </a:p>
          <a:p>
            <a:pPr lvl="1" eaLnBrk="1" hangingPunct="1">
              <a:lnSpc>
                <a:spcPct val="80000"/>
              </a:lnSpc>
              <a:buFontTx/>
              <a:buNone/>
            </a:pPr>
            <a:r>
              <a:rPr lang="en-US" sz="2400" smtClean="0">
                <a:solidFill>
                  <a:schemeClr val="tx2"/>
                </a:solidFill>
              </a:rPr>
              <a:t> Fever, sever earache, deafness, bulging drum</a:t>
            </a:r>
          </a:p>
          <a:p>
            <a:pPr lvl="1" eaLnBrk="1" hangingPunct="1">
              <a:lnSpc>
                <a:spcPct val="80000"/>
              </a:lnSpc>
            </a:pPr>
            <a:endParaRPr lang="en-US" sz="2400" smtClean="0">
              <a:solidFill>
                <a:schemeClr val="tx2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en-US" sz="2800" smtClean="0"/>
              <a:t>Tympanic membrane rupture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smtClean="0"/>
              <a:t> </a:t>
            </a:r>
            <a:r>
              <a:rPr lang="en-US" sz="2400" smtClean="0">
                <a:solidFill>
                  <a:schemeClr val="tx2"/>
                </a:solidFill>
              </a:rPr>
              <a:t>Otorrhea... temp. &amp; earache subside</a:t>
            </a:r>
          </a:p>
          <a:p>
            <a:pPr eaLnBrk="1" hangingPunct="1">
              <a:lnSpc>
                <a:spcPct val="80000"/>
              </a:lnSpc>
            </a:pPr>
            <a:r>
              <a:rPr lang="en-US" sz="2800" smtClean="0"/>
              <a:t>Resolution</a:t>
            </a:r>
            <a:endParaRPr lang="en-US" sz="2000" smtClean="0"/>
          </a:p>
        </p:txBody>
      </p:sp>
      <p:pic>
        <p:nvPicPr>
          <p:cNvPr id="5" name="Picture 11" descr="Picture4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86438" y="2428875"/>
            <a:ext cx="2979737" cy="283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72188" y="2500313"/>
            <a:ext cx="2571750" cy="2578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Picture 2" descr="Picture5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15063" y="4000500"/>
            <a:ext cx="2663825" cy="260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572" name="Picture 4" descr="Picture5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53200" y="785813"/>
            <a:ext cx="2590800" cy="256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573" name="Picture 5" descr="Picture5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50" y="3857625"/>
            <a:ext cx="29718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574" name="Picture 6" descr="Picture5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29000" y="4237038"/>
            <a:ext cx="2743200" cy="2620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8625" y="714375"/>
            <a:ext cx="2859088" cy="2881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4306" name="Picture 2" descr="http://pedsohns.ucsf.edu/upload/medialibrary/170/1702dc05ab0a049c47d2ffd7fe093538.png"/>
          <p:cNvPicPr>
            <a:picLocks noChangeAspect="1" noChangeArrowheads="1"/>
          </p:cNvPicPr>
          <p:nvPr/>
        </p:nvPicPr>
        <p:blipFill>
          <a:blip r:embed="rId7" cstate="print"/>
          <a:srcRect l="21277" t="13402" r="17021" b="9451"/>
          <a:stretch>
            <a:fillRect/>
          </a:stretch>
        </p:blipFill>
        <p:spPr bwMode="auto">
          <a:xfrm>
            <a:off x="3635896" y="764704"/>
            <a:ext cx="2664296" cy="26642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TREATMENT</a:t>
            </a:r>
          </a:p>
        </p:txBody>
      </p:sp>
      <p:sp>
        <p:nvSpPr>
          <p:cNvPr id="11059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5122863" cy="4525963"/>
          </a:xfrm>
        </p:spPr>
        <p:txBody>
          <a:bodyPr/>
          <a:lstStyle/>
          <a:p>
            <a:pPr algn="just" eaLnBrk="1" hangingPunct="1"/>
            <a:r>
              <a:rPr lang="en-US" sz="2800" smtClean="0"/>
              <a:t>Symptomatic</a:t>
            </a:r>
          </a:p>
          <a:p>
            <a:pPr algn="just" eaLnBrk="1" hangingPunct="1"/>
            <a:r>
              <a:rPr lang="en-US" sz="2800" smtClean="0"/>
              <a:t>Antimicrobials </a:t>
            </a:r>
          </a:p>
          <a:p>
            <a:pPr lvl="1" algn="just" eaLnBrk="1" hangingPunct="1"/>
            <a:r>
              <a:rPr lang="en-US" sz="2400" smtClean="0"/>
              <a:t>Amoxycillin/clavulanic acid</a:t>
            </a:r>
          </a:p>
          <a:p>
            <a:pPr lvl="1" algn="just" eaLnBrk="1" hangingPunct="1"/>
            <a:r>
              <a:rPr lang="en-US" sz="2400" smtClean="0"/>
              <a:t>Tri-methoprim-sulphamethoxazole</a:t>
            </a:r>
          </a:p>
          <a:p>
            <a:pPr lvl="1" algn="just" eaLnBrk="1" hangingPunct="1"/>
            <a:r>
              <a:rPr lang="en-US" sz="2400" smtClean="0"/>
              <a:t>Cefaclor, cefixime</a:t>
            </a:r>
          </a:p>
          <a:p>
            <a:pPr lvl="1" algn="just" eaLnBrk="1" hangingPunct="1"/>
            <a:r>
              <a:rPr lang="en-US" sz="2400" smtClean="0"/>
              <a:t>Erythromycin-sulfisoxazole</a:t>
            </a:r>
          </a:p>
          <a:p>
            <a:pPr algn="just" eaLnBrk="1" hangingPunct="1"/>
            <a:r>
              <a:rPr lang="en-US" sz="2800" smtClean="0"/>
              <a:t>Decongestant</a:t>
            </a:r>
          </a:p>
          <a:p>
            <a:pPr algn="just" eaLnBrk="1" hangingPunct="1"/>
            <a:r>
              <a:rPr lang="en-US" sz="2800" smtClean="0"/>
              <a:t>Myringotomy</a:t>
            </a:r>
          </a:p>
          <a:p>
            <a:pPr algn="just" eaLnBrk="1" hangingPunct="1"/>
            <a:r>
              <a:rPr lang="en-US" sz="2800" smtClean="0"/>
              <a:t>Ear toilet and local antibiotics</a:t>
            </a:r>
          </a:p>
        </p:txBody>
      </p:sp>
      <p:sp>
        <p:nvSpPr>
          <p:cNvPr id="58372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6" name="Picture 6" descr="http://rds.yahoo.com/_ylt=A9gnMiblKNhG6t4Adi2jzbkF/SIG=13f6kf12p/EXP=1188657765/**http%3A/www.mercksource.com/ppdocs/us/common/dorlands/dorland/chapters/images/w0146_m_6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625" y="1785938"/>
            <a:ext cx="3838575" cy="3462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http://rds.yahoo.com/_ylt=A9gnMijaKdhGWFkBJy6jzbkF/SIG=125ebg5ef/EXP=1188658010/**http%3A/www.rcsullivan.com/www/wyeth-ayerst/25.jpg"/>
          <p:cNvPicPr>
            <a:picLocks noChangeAspect="1" noChangeArrowheads="1"/>
          </p:cNvPicPr>
          <p:nvPr/>
        </p:nvPicPr>
        <p:blipFill>
          <a:blip r:embed="rId3" cstate="print">
            <a:lum bright="30000"/>
          </a:blip>
          <a:srcRect/>
          <a:stretch>
            <a:fillRect/>
          </a:stretch>
        </p:blipFill>
        <p:spPr bwMode="auto">
          <a:xfrm>
            <a:off x="5357813" y="1806575"/>
            <a:ext cx="3182937" cy="295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MIDDLE EAR CLEFT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1600200"/>
            <a:ext cx="4491038" cy="4525963"/>
          </a:xfrm>
        </p:spPr>
        <p:txBody>
          <a:bodyPr/>
          <a:lstStyle/>
          <a:p>
            <a:pPr eaLnBrk="1" hangingPunct="1">
              <a:lnSpc>
                <a:spcPct val="220000"/>
              </a:lnSpc>
            </a:pPr>
            <a:r>
              <a:rPr lang="en-US" sz="2800" smtClean="0"/>
              <a:t>Eustachian (Pharyngo-Tympanic) tube</a:t>
            </a:r>
          </a:p>
          <a:p>
            <a:pPr eaLnBrk="1" hangingPunct="1">
              <a:lnSpc>
                <a:spcPct val="220000"/>
              </a:lnSpc>
            </a:pPr>
            <a:r>
              <a:rPr lang="en-US" sz="2800" smtClean="0">
                <a:solidFill>
                  <a:srgbClr val="FFCC00"/>
                </a:solidFill>
              </a:rPr>
              <a:t>Tympanic cavity (Middle ear cavity)</a:t>
            </a:r>
          </a:p>
        </p:txBody>
      </p:sp>
      <p:pic>
        <p:nvPicPr>
          <p:cNvPr id="27652" name="Picture 4" descr="Picture9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148263" y="1773238"/>
            <a:ext cx="3995737" cy="4525962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/>
          <a:p>
            <a:pPr eaLnBrk="1" hangingPunct="1"/>
            <a:r>
              <a:rPr lang="en-US" sz="4000" smtClean="0"/>
              <a:t>RECURRENT ACUTE OTITIS MEDIA</a:t>
            </a:r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DEFINITION</a:t>
            </a:r>
          </a:p>
        </p:txBody>
      </p:sp>
      <p:sp>
        <p:nvSpPr>
          <p:cNvPr id="1136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Three or more attacks over a 6-months period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36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36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667" grpId="0" build="p" autoUpdateAnimBg="0"/>
    </p:bld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TREATMENT</a:t>
            </a:r>
          </a:p>
        </p:txBody>
      </p:sp>
      <p:sp>
        <p:nvSpPr>
          <p:cNvPr id="11469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50825" y="1600200"/>
            <a:ext cx="7705725" cy="1541463"/>
          </a:xfrm>
        </p:spPr>
        <p:txBody>
          <a:bodyPr/>
          <a:lstStyle/>
          <a:p>
            <a:pPr eaLnBrk="1" hangingPunct="1">
              <a:lnSpc>
                <a:spcPct val="220000"/>
              </a:lnSpc>
            </a:pPr>
            <a:r>
              <a:rPr lang="en-US" sz="2800" smtClean="0">
                <a:solidFill>
                  <a:schemeClr val="tx2"/>
                </a:solidFill>
              </a:rPr>
              <a:t>Long-term low dose antimicrobials</a:t>
            </a:r>
          </a:p>
          <a:p>
            <a:pPr eaLnBrk="1" hangingPunct="1">
              <a:lnSpc>
                <a:spcPct val="220000"/>
              </a:lnSpc>
            </a:pPr>
            <a:r>
              <a:rPr lang="en-US" sz="2800" smtClean="0">
                <a:solidFill>
                  <a:schemeClr val="tx2"/>
                </a:solidFill>
              </a:rPr>
              <a:t>Ventilation tube insertion</a:t>
            </a:r>
            <a:endParaRPr lang="en-US" sz="2800" smtClean="0"/>
          </a:p>
        </p:txBody>
      </p:sp>
      <p:pic>
        <p:nvPicPr>
          <p:cNvPr id="114694" name="Picture 6" descr="ear-tube-cd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23850" y="3573463"/>
            <a:ext cx="2876550" cy="2952750"/>
          </a:xfrm>
          <a:noFill/>
        </p:spPr>
      </p:pic>
      <p:pic>
        <p:nvPicPr>
          <p:cNvPr id="114695" name="Picture 7" descr="tub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6100" y="3789363"/>
            <a:ext cx="3600450" cy="270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4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6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46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691" grpId="0" build="p" autoUpdateAnimBg="0"/>
    </p:bld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4" descr="Picture5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8538" y="1700213"/>
            <a:ext cx="3960812" cy="327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OFFICE HOURS</a:t>
            </a:r>
            <a:br>
              <a:rPr lang="en-US" smtClean="0"/>
            </a:br>
            <a:r>
              <a:rPr lang="en-US" smtClean="0"/>
              <a:t>Prof. YOUSRY EL-SAYED</a:t>
            </a:r>
          </a:p>
        </p:txBody>
      </p:sp>
      <p:sp>
        <p:nvSpPr>
          <p:cNvPr id="6349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dirty="0" smtClean="0"/>
              <a:t>Flat 407 - Building 5 - King Abdel-Aziz University Hospital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Mondays from 11 am to 1 pm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Thursdays 11 am to 1 pm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THANK YOU</a:t>
            </a:r>
          </a:p>
        </p:txBody>
      </p:sp>
      <p:sp>
        <p:nvSpPr>
          <p:cNvPr id="64515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WALLS OF TYMPANIC CAVITY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4033838" cy="4525963"/>
          </a:xfrm>
        </p:spPr>
        <p:txBody>
          <a:bodyPr/>
          <a:lstStyle/>
          <a:p>
            <a:pPr eaLnBrk="1" hangingPunct="1">
              <a:lnSpc>
                <a:spcPct val="160000"/>
              </a:lnSpc>
            </a:pPr>
            <a:r>
              <a:rPr lang="en-US" sz="2800" smtClean="0"/>
              <a:t>Roof </a:t>
            </a:r>
          </a:p>
          <a:p>
            <a:pPr eaLnBrk="1" hangingPunct="1">
              <a:lnSpc>
                <a:spcPct val="160000"/>
              </a:lnSpc>
            </a:pPr>
            <a:r>
              <a:rPr lang="en-US" sz="2800" smtClean="0"/>
              <a:t>Floor</a:t>
            </a:r>
          </a:p>
          <a:p>
            <a:pPr eaLnBrk="1" hangingPunct="1">
              <a:lnSpc>
                <a:spcPct val="160000"/>
              </a:lnSpc>
            </a:pPr>
            <a:r>
              <a:rPr lang="en-US" sz="2800" smtClean="0"/>
              <a:t>Anterior wall</a:t>
            </a:r>
          </a:p>
          <a:p>
            <a:pPr eaLnBrk="1" hangingPunct="1">
              <a:lnSpc>
                <a:spcPct val="160000"/>
              </a:lnSpc>
            </a:pPr>
            <a:r>
              <a:rPr lang="en-US" sz="2800" smtClean="0"/>
              <a:t>Posterior wall</a:t>
            </a:r>
          </a:p>
          <a:p>
            <a:pPr eaLnBrk="1" hangingPunct="1">
              <a:lnSpc>
                <a:spcPct val="160000"/>
              </a:lnSpc>
            </a:pPr>
            <a:r>
              <a:rPr lang="en-US" sz="2800" smtClean="0"/>
              <a:t>Lateral wall</a:t>
            </a:r>
          </a:p>
          <a:p>
            <a:pPr eaLnBrk="1" hangingPunct="1">
              <a:lnSpc>
                <a:spcPct val="160000"/>
              </a:lnSpc>
            </a:pPr>
            <a:r>
              <a:rPr lang="en-US" sz="2800" smtClean="0"/>
              <a:t>Medial wall</a:t>
            </a:r>
          </a:p>
        </p:txBody>
      </p:sp>
      <p:pic>
        <p:nvPicPr>
          <p:cNvPr id="28676" name="Picture 4" descr="Picture10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683125" y="1820863"/>
            <a:ext cx="3971925" cy="408305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9" grpId="0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smtClean="0"/>
              <a:t>WALLS OF TYMPANIC CAVITY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2339975" cy="4525963"/>
          </a:xfrm>
        </p:spPr>
        <p:txBody>
          <a:bodyPr/>
          <a:lstStyle/>
          <a:p>
            <a:pPr marL="533400" indent="-533400" eaLnBrk="1" hangingPunct="1">
              <a:lnSpc>
                <a:spcPct val="210000"/>
              </a:lnSpc>
            </a:pPr>
            <a:r>
              <a:rPr lang="en-US" sz="2800" smtClean="0"/>
              <a:t>Roof</a:t>
            </a:r>
            <a:endParaRPr lang="ar-SA" sz="2800" smtClean="0"/>
          </a:p>
          <a:p>
            <a:pPr marL="533400" indent="-533400" eaLnBrk="1" hangingPunct="1">
              <a:lnSpc>
                <a:spcPct val="210000"/>
              </a:lnSpc>
            </a:pPr>
            <a:r>
              <a:rPr lang="en-US" sz="2800" smtClean="0"/>
              <a:t>Floor</a:t>
            </a:r>
          </a:p>
        </p:txBody>
      </p:sp>
      <p:pic>
        <p:nvPicPr>
          <p:cNvPr id="15366" name="Picture 6" descr="Picture11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851275" y="1268413"/>
            <a:ext cx="4881563" cy="3159125"/>
          </a:xfrm>
        </p:spPr>
      </p:pic>
      <p:sp>
        <p:nvSpPr>
          <p:cNvPr id="15372" name="Text Box 12"/>
          <p:cNvSpPr txBox="1">
            <a:spLocks noChangeArrowheads="1"/>
          </p:cNvSpPr>
          <p:nvPr/>
        </p:nvSpPr>
        <p:spPr bwMode="auto">
          <a:xfrm>
            <a:off x="6156325" y="1484313"/>
            <a:ext cx="13684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>
              <a:spcBef>
                <a:spcPct val="50000"/>
              </a:spcBef>
            </a:pPr>
            <a:r>
              <a:rPr lang="en-US" sz="2400">
                <a:solidFill>
                  <a:srgbClr val="000000"/>
                </a:solidFill>
              </a:rPr>
              <a:t>Tegmen</a:t>
            </a:r>
          </a:p>
        </p:txBody>
      </p:sp>
      <p:pic>
        <p:nvPicPr>
          <p:cNvPr id="8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25" y="4713288"/>
            <a:ext cx="2214563" cy="2144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3" grpId="0" build="p"/>
      <p:bldP spid="1537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WALLS OF TYMPANIC CAVITY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4033838" cy="4525963"/>
          </a:xfrm>
        </p:spPr>
        <p:txBody>
          <a:bodyPr/>
          <a:lstStyle/>
          <a:p>
            <a:pPr eaLnBrk="1" hangingPunct="1">
              <a:lnSpc>
                <a:spcPct val="210000"/>
              </a:lnSpc>
            </a:pPr>
            <a:r>
              <a:rPr lang="en-US" sz="2800" smtClean="0"/>
              <a:t>Roof </a:t>
            </a:r>
          </a:p>
          <a:p>
            <a:pPr eaLnBrk="1" hangingPunct="1">
              <a:lnSpc>
                <a:spcPct val="210000"/>
              </a:lnSpc>
            </a:pPr>
            <a:r>
              <a:rPr lang="en-US" sz="2800" smtClean="0"/>
              <a:t>Floor</a:t>
            </a:r>
          </a:p>
          <a:p>
            <a:pPr eaLnBrk="1" hangingPunct="1">
              <a:lnSpc>
                <a:spcPct val="210000"/>
              </a:lnSpc>
            </a:pPr>
            <a:r>
              <a:rPr lang="en-US" sz="2800" smtClean="0"/>
              <a:t>Anterior wall</a:t>
            </a:r>
          </a:p>
          <a:p>
            <a:pPr eaLnBrk="1" hangingPunct="1">
              <a:lnSpc>
                <a:spcPct val="210000"/>
              </a:lnSpc>
            </a:pPr>
            <a:r>
              <a:rPr lang="en-US" sz="2800" smtClean="0"/>
              <a:t>Posterior wall</a:t>
            </a:r>
          </a:p>
        </p:txBody>
      </p:sp>
      <p:pic>
        <p:nvPicPr>
          <p:cNvPr id="16388" name="Picture 4" descr="Picture1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427538" y="2133600"/>
            <a:ext cx="4033837" cy="2782888"/>
          </a:xfr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WALLS OF TYMPANIC CAVITY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4033838" cy="4525963"/>
          </a:xfrm>
        </p:spPr>
        <p:txBody>
          <a:bodyPr/>
          <a:lstStyle/>
          <a:p>
            <a:pPr eaLnBrk="1" hangingPunct="1">
              <a:lnSpc>
                <a:spcPct val="150000"/>
              </a:lnSpc>
            </a:pPr>
            <a:r>
              <a:rPr lang="en-US" sz="2800" smtClean="0"/>
              <a:t>Roof </a:t>
            </a:r>
          </a:p>
          <a:p>
            <a:pPr eaLnBrk="1" hangingPunct="1">
              <a:lnSpc>
                <a:spcPct val="150000"/>
              </a:lnSpc>
            </a:pPr>
            <a:r>
              <a:rPr lang="en-US" sz="2800" smtClean="0"/>
              <a:t>Floor</a:t>
            </a:r>
          </a:p>
          <a:p>
            <a:pPr eaLnBrk="1" hangingPunct="1">
              <a:lnSpc>
                <a:spcPct val="150000"/>
              </a:lnSpc>
            </a:pPr>
            <a:r>
              <a:rPr lang="en-US" sz="2800" smtClean="0"/>
              <a:t>Anterior wall</a:t>
            </a:r>
          </a:p>
          <a:p>
            <a:pPr eaLnBrk="1" hangingPunct="1">
              <a:lnSpc>
                <a:spcPct val="150000"/>
              </a:lnSpc>
            </a:pPr>
            <a:r>
              <a:rPr lang="en-US" sz="2800" smtClean="0"/>
              <a:t>Posterior wall</a:t>
            </a:r>
          </a:p>
          <a:p>
            <a:pPr eaLnBrk="1" hangingPunct="1">
              <a:lnSpc>
                <a:spcPct val="150000"/>
              </a:lnSpc>
            </a:pPr>
            <a:r>
              <a:rPr lang="en-US" sz="2800" smtClean="0">
                <a:solidFill>
                  <a:schemeClr val="tx2"/>
                </a:solidFill>
              </a:rPr>
              <a:t>Lateral wall</a:t>
            </a:r>
            <a:endParaRPr lang="en-US" sz="2800" smtClean="0"/>
          </a:p>
          <a:p>
            <a:pPr eaLnBrk="1" hangingPunct="1">
              <a:lnSpc>
                <a:spcPct val="110000"/>
              </a:lnSpc>
            </a:pPr>
            <a:endParaRPr lang="en-US" sz="2800" smtClean="0"/>
          </a:p>
          <a:p>
            <a:pPr eaLnBrk="1" hangingPunct="1">
              <a:lnSpc>
                <a:spcPct val="110000"/>
              </a:lnSpc>
            </a:pPr>
            <a:endParaRPr lang="en-US" sz="2800" smtClean="0"/>
          </a:p>
        </p:txBody>
      </p:sp>
      <p:pic>
        <p:nvPicPr>
          <p:cNvPr id="17415" name="Picture 7" descr="Picture14B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549775" y="1628775"/>
            <a:ext cx="4594225" cy="4724400"/>
          </a:xfrm>
          <a:noFill/>
        </p:spPr>
      </p:pic>
      <p:pic>
        <p:nvPicPr>
          <p:cNvPr id="17417" name="Picture 9" descr="13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356100" y="1557338"/>
            <a:ext cx="3986213" cy="3986212"/>
          </a:xfrm>
        </p:spPr>
      </p:pic>
      <p:sp>
        <p:nvSpPr>
          <p:cNvPr id="17418" name="Text Box 10"/>
          <p:cNvSpPr txBox="1">
            <a:spLocks noChangeArrowheads="1"/>
          </p:cNvSpPr>
          <p:nvPr/>
        </p:nvSpPr>
        <p:spPr bwMode="auto">
          <a:xfrm>
            <a:off x="3563938" y="1700213"/>
            <a:ext cx="4465637" cy="519112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>
              <a:spcBef>
                <a:spcPct val="50000"/>
              </a:spcBef>
            </a:pPr>
            <a:r>
              <a:rPr lang="en-US" sz="2800">
                <a:solidFill>
                  <a:srgbClr val="FF0000"/>
                </a:solidFill>
              </a:rPr>
              <a:t>Membrana flaccida</a:t>
            </a:r>
          </a:p>
        </p:txBody>
      </p:sp>
      <p:sp>
        <p:nvSpPr>
          <p:cNvPr id="17419" name="Text Box 11"/>
          <p:cNvSpPr txBox="1">
            <a:spLocks noChangeArrowheads="1"/>
          </p:cNvSpPr>
          <p:nvPr/>
        </p:nvSpPr>
        <p:spPr bwMode="auto">
          <a:xfrm>
            <a:off x="4787900" y="4076700"/>
            <a:ext cx="3240088" cy="519113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>
              <a:spcBef>
                <a:spcPct val="50000"/>
              </a:spcBef>
            </a:pPr>
            <a:r>
              <a:rPr lang="en-US" sz="2800">
                <a:solidFill>
                  <a:srgbClr val="FF0000"/>
                </a:solidFill>
              </a:rPr>
              <a:t>Membrana Tensa</a:t>
            </a:r>
          </a:p>
        </p:txBody>
      </p:sp>
      <p:pic>
        <p:nvPicPr>
          <p:cNvPr id="17420" name="Picture 12" descr="Normal T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00563" y="2205038"/>
            <a:ext cx="4038600" cy="302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22" dur="2000"/>
                                        <p:tgtEl>
                                          <p:spTgt spid="174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74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74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8" grpId="0" animBg="1"/>
      <p:bldP spid="1741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WALLS OF TYMPANIC CAVITY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160000"/>
              </a:lnSpc>
            </a:pPr>
            <a:r>
              <a:rPr lang="en-US" sz="2800" smtClean="0"/>
              <a:t>Roof </a:t>
            </a:r>
          </a:p>
          <a:p>
            <a:pPr eaLnBrk="1" hangingPunct="1">
              <a:lnSpc>
                <a:spcPct val="160000"/>
              </a:lnSpc>
            </a:pPr>
            <a:r>
              <a:rPr lang="en-US" sz="2800" smtClean="0"/>
              <a:t>Floor</a:t>
            </a:r>
          </a:p>
          <a:p>
            <a:pPr eaLnBrk="1" hangingPunct="1">
              <a:lnSpc>
                <a:spcPct val="160000"/>
              </a:lnSpc>
            </a:pPr>
            <a:r>
              <a:rPr lang="en-US" sz="2800" smtClean="0"/>
              <a:t>Anterior wall</a:t>
            </a:r>
          </a:p>
          <a:p>
            <a:pPr eaLnBrk="1" hangingPunct="1">
              <a:lnSpc>
                <a:spcPct val="160000"/>
              </a:lnSpc>
            </a:pPr>
            <a:r>
              <a:rPr lang="en-US" sz="2800" smtClean="0"/>
              <a:t>Posterior wall</a:t>
            </a:r>
          </a:p>
          <a:p>
            <a:pPr eaLnBrk="1" hangingPunct="1">
              <a:lnSpc>
                <a:spcPct val="160000"/>
              </a:lnSpc>
            </a:pPr>
            <a:r>
              <a:rPr lang="en-US" sz="2800" smtClean="0"/>
              <a:t>Lateral wall</a:t>
            </a:r>
          </a:p>
          <a:p>
            <a:pPr eaLnBrk="1" hangingPunct="1">
              <a:lnSpc>
                <a:spcPct val="110000"/>
              </a:lnSpc>
            </a:pPr>
            <a:endParaRPr lang="en-US" smtClean="0"/>
          </a:p>
        </p:txBody>
      </p:sp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6825" y="1773238"/>
            <a:ext cx="3752850" cy="3716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7" name="Text Box 5"/>
          <p:cNvSpPr txBox="1">
            <a:spLocks noChangeArrowheads="1"/>
          </p:cNvSpPr>
          <p:nvPr/>
        </p:nvSpPr>
        <p:spPr bwMode="auto">
          <a:xfrm>
            <a:off x="5715000" y="2667000"/>
            <a:ext cx="3124200" cy="457200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hangingPunct="0">
              <a:spcBef>
                <a:spcPct val="50000"/>
              </a:spcBef>
            </a:pPr>
            <a:r>
              <a:rPr lang="en-US" sz="2400" b="1" u="sng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Epitympanum</a:t>
            </a:r>
            <a:r>
              <a:rPr lang="en-US" sz="2400" b="1" u="sng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400" b="1" u="sng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attic)</a:t>
            </a:r>
          </a:p>
        </p:txBody>
      </p:sp>
      <p:sp>
        <p:nvSpPr>
          <p:cNvPr id="18438" name="Text Box 6"/>
          <p:cNvSpPr txBox="1">
            <a:spLocks noChangeArrowheads="1"/>
          </p:cNvSpPr>
          <p:nvPr/>
        </p:nvSpPr>
        <p:spPr bwMode="auto">
          <a:xfrm>
            <a:off x="6705600" y="3810000"/>
            <a:ext cx="2438400" cy="457200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hangingPunct="0">
              <a:spcBef>
                <a:spcPct val="50000"/>
              </a:spcBef>
            </a:pPr>
            <a:r>
              <a:rPr lang="en-US" sz="2400" b="1" u="sng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Mesotympanum</a:t>
            </a:r>
            <a:endParaRPr lang="en-US" sz="2400" b="1">
              <a:solidFill>
                <a:srgbClr val="FF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439" name="Text Box 7"/>
          <p:cNvSpPr txBox="1">
            <a:spLocks noChangeArrowheads="1"/>
          </p:cNvSpPr>
          <p:nvPr/>
        </p:nvSpPr>
        <p:spPr bwMode="auto">
          <a:xfrm>
            <a:off x="6858000" y="4724400"/>
            <a:ext cx="2514600" cy="457200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hangingPunct="0">
              <a:spcBef>
                <a:spcPct val="50000"/>
              </a:spcBef>
            </a:pPr>
            <a:r>
              <a:rPr lang="en-US" sz="2400" b="1" u="sng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Hypotympanum</a:t>
            </a:r>
            <a:endParaRPr lang="en-US" sz="2400" u="sng">
              <a:solidFill>
                <a:schemeClr val="hlin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7" grpId="0" animBg="1" autoUpdateAnimBg="0"/>
      <p:bldP spid="18438" grpId="0" animBg="1" autoUpdateAnimBg="0"/>
      <p:bldP spid="18439" grpId="0" animBg="1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Objectives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Gross applied anatomy of the ear</a:t>
            </a:r>
          </a:p>
          <a:p>
            <a:r>
              <a:rPr lang="en-US" smtClean="0"/>
              <a:t>Nerve supply of the external and middle ears and the principles of referred earache </a:t>
            </a:r>
          </a:p>
          <a:p>
            <a:r>
              <a:rPr lang="en-US" smtClean="0"/>
              <a:t>Central connection of the vestibulo- cochlear nerve</a:t>
            </a:r>
          </a:p>
          <a:p>
            <a:r>
              <a:rPr lang="en-US" smtClean="0"/>
              <a:t>Physiology of the external, middle and inner ears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WALLS OF TYMPANIC CAVITY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4033838" cy="4525963"/>
          </a:xfrm>
        </p:spPr>
        <p:txBody>
          <a:bodyPr/>
          <a:lstStyle/>
          <a:p>
            <a:pPr eaLnBrk="1" hangingPunct="1">
              <a:lnSpc>
                <a:spcPct val="130000"/>
              </a:lnSpc>
            </a:pPr>
            <a:r>
              <a:rPr lang="en-US" sz="2800" smtClean="0"/>
              <a:t>Roof </a:t>
            </a:r>
          </a:p>
          <a:p>
            <a:pPr eaLnBrk="1" hangingPunct="1">
              <a:lnSpc>
                <a:spcPct val="130000"/>
              </a:lnSpc>
            </a:pPr>
            <a:r>
              <a:rPr lang="en-US" sz="2800" smtClean="0"/>
              <a:t>Floor</a:t>
            </a:r>
          </a:p>
          <a:p>
            <a:pPr eaLnBrk="1" hangingPunct="1">
              <a:lnSpc>
                <a:spcPct val="130000"/>
              </a:lnSpc>
            </a:pPr>
            <a:r>
              <a:rPr lang="en-US" sz="2800" smtClean="0"/>
              <a:t>Anterior wall</a:t>
            </a:r>
          </a:p>
          <a:p>
            <a:pPr eaLnBrk="1" hangingPunct="1">
              <a:lnSpc>
                <a:spcPct val="130000"/>
              </a:lnSpc>
            </a:pPr>
            <a:r>
              <a:rPr lang="en-US" sz="2800" smtClean="0"/>
              <a:t>Posterior wall</a:t>
            </a:r>
          </a:p>
          <a:p>
            <a:pPr eaLnBrk="1" hangingPunct="1">
              <a:lnSpc>
                <a:spcPct val="130000"/>
              </a:lnSpc>
            </a:pPr>
            <a:r>
              <a:rPr lang="en-US" sz="2800" smtClean="0"/>
              <a:t>Lateral wall</a:t>
            </a:r>
          </a:p>
          <a:p>
            <a:pPr eaLnBrk="1" hangingPunct="1">
              <a:lnSpc>
                <a:spcPct val="130000"/>
              </a:lnSpc>
            </a:pPr>
            <a:r>
              <a:rPr lang="en-US" sz="2800" smtClean="0">
                <a:solidFill>
                  <a:schemeClr val="tx2"/>
                </a:solidFill>
              </a:rPr>
              <a:t>Medial wall</a:t>
            </a:r>
            <a:endParaRPr lang="en-US" sz="2800" smtClean="0"/>
          </a:p>
          <a:p>
            <a:pPr eaLnBrk="1" hangingPunct="1">
              <a:lnSpc>
                <a:spcPct val="110000"/>
              </a:lnSpc>
            </a:pPr>
            <a:endParaRPr lang="en-US" sz="2800" smtClean="0"/>
          </a:p>
        </p:txBody>
      </p:sp>
      <p:pic>
        <p:nvPicPr>
          <p:cNvPr id="19461" name="Picture 5" descr="middleear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571875" y="1785938"/>
            <a:ext cx="5319713" cy="3914775"/>
          </a:xfr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0" dur="500"/>
                                        <p:tgtEl>
                                          <p:spTgt spid="194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Picture1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5300" y="876300"/>
            <a:ext cx="81534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classconnection.s3.amazonaws.com/33/flashcards/602033/jpg/cn_vii_-_facial_nerve_branches_(edit)131690783278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990600"/>
            <a:ext cx="5381625" cy="40767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 b="3099"/>
          <a:stretch>
            <a:fillRect/>
          </a:stretch>
        </p:blipFill>
        <p:spPr bwMode="auto">
          <a:xfrm>
            <a:off x="1247775" y="585788"/>
            <a:ext cx="6648450" cy="551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MIDDLE EAR CLEFT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170000"/>
              </a:lnSpc>
            </a:pPr>
            <a:r>
              <a:rPr lang="en-US" smtClean="0"/>
              <a:t>Eustachian (Pharyngo-tympanic) Tube</a:t>
            </a:r>
          </a:p>
          <a:p>
            <a:pPr eaLnBrk="1" hangingPunct="1">
              <a:lnSpc>
                <a:spcPct val="170000"/>
              </a:lnSpc>
            </a:pPr>
            <a:r>
              <a:rPr lang="en-US" smtClean="0"/>
              <a:t>Tympanic (Middle Ear) Cavity</a:t>
            </a:r>
          </a:p>
          <a:p>
            <a:pPr eaLnBrk="1" hangingPunct="1">
              <a:lnSpc>
                <a:spcPct val="170000"/>
              </a:lnSpc>
            </a:pPr>
            <a:r>
              <a:rPr lang="en-US" smtClean="0">
                <a:solidFill>
                  <a:schemeClr val="tx2"/>
                </a:solidFill>
              </a:rPr>
              <a:t>Mastoid antrum and  air cells</a:t>
            </a:r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Mastoid Antrum &amp; Air cells</a:t>
            </a:r>
          </a:p>
        </p:txBody>
      </p:sp>
      <p:pic>
        <p:nvPicPr>
          <p:cNvPr id="37891" name="Picture 3" descr="Picture17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092200" y="1600200"/>
            <a:ext cx="6958013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Mastoid Antrum &amp; Air cells</a:t>
            </a:r>
          </a:p>
        </p:txBody>
      </p:sp>
      <p:pic>
        <p:nvPicPr>
          <p:cNvPr id="23555" name="Picture 3" descr="Picture1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492375"/>
            <a:ext cx="4121150" cy="314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8" name="Picture 6" descr="Picture1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2492375"/>
            <a:ext cx="4191000" cy="3341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Relationships of the mastoid </a:t>
            </a:r>
            <a:r>
              <a:rPr lang="en-US" dirty="0" err="1" smtClean="0"/>
              <a:t>antrum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 b="2632"/>
          <a:stretch>
            <a:fillRect/>
          </a:stretch>
        </p:blipFill>
        <p:spPr bwMode="auto">
          <a:xfrm>
            <a:off x="2143108" y="1928802"/>
            <a:ext cx="5111750" cy="4286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CONTENTS OF MIDDLE EAR CAVITY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Air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CONTENTS OF MIDDLE EAR CAVITY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Air</a:t>
            </a:r>
          </a:p>
          <a:p>
            <a:r>
              <a:rPr lang="en-US" dirty="0" err="1" smtClean="0"/>
              <a:t>Ossicles</a:t>
            </a:r>
            <a:endParaRPr lang="en-US" dirty="0" smtClean="0"/>
          </a:p>
          <a:p>
            <a:pPr lvl="1"/>
            <a:r>
              <a:rPr lang="en-US" dirty="0" err="1" smtClean="0"/>
              <a:t>Malleus</a:t>
            </a:r>
            <a:r>
              <a:rPr lang="en-US" dirty="0" smtClean="0"/>
              <a:t>, </a:t>
            </a:r>
            <a:r>
              <a:rPr lang="en-US" dirty="0" err="1" smtClean="0"/>
              <a:t>Incus</a:t>
            </a:r>
            <a:r>
              <a:rPr lang="en-US" dirty="0" smtClean="0"/>
              <a:t> &amp; Stapes</a:t>
            </a:r>
            <a:endParaRPr lang="en-US" dirty="0"/>
          </a:p>
        </p:txBody>
      </p:sp>
      <p:pic>
        <p:nvPicPr>
          <p:cNvPr id="5" name="Picture 8" descr="Picture2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356992"/>
            <a:ext cx="3563615" cy="276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 descr="ossicle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3501008"/>
            <a:ext cx="3747117" cy="25993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ANATOMY OF THE EAR</a:t>
            </a:r>
          </a:p>
        </p:txBody>
      </p:sp>
      <p:pic>
        <p:nvPicPr>
          <p:cNvPr id="5123" name="Picture 3" descr="Picture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547813" y="1600200"/>
            <a:ext cx="6264275" cy="478155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CONTENTS OF MIDDLE EAR CAVITY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Air</a:t>
            </a:r>
          </a:p>
          <a:p>
            <a:r>
              <a:rPr lang="en-US" dirty="0" err="1" smtClean="0"/>
              <a:t>Ossicles</a:t>
            </a:r>
            <a:endParaRPr lang="en-US" dirty="0" smtClean="0"/>
          </a:p>
          <a:p>
            <a:r>
              <a:rPr lang="en-US" dirty="0" smtClean="0"/>
              <a:t>Muscles</a:t>
            </a:r>
          </a:p>
          <a:p>
            <a:pPr lvl="1"/>
            <a:r>
              <a:rPr lang="en-US" dirty="0" smtClean="0"/>
              <a:t>Tensor tympani</a:t>
            </a:r>
          </a:p>
          <a:p>
            <a:pPr lvl="1"/>
            <a:r>
              <a:rPr lang="en-US" dirty="0" err="1" smtClean="0"/>
              <a:t>Stapedius</a:t>
            </a:r>
            <a:endParaRPr lang="en-US" dirty="0"/>
          </a:p>
        </p:txBody>
      </p:sp>
      <p:pic>
        <p:nvPicPr>
          <p:cNvPr id="2949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79912" y="2276872"/>
            <a:ext cx="5115825" cy="3879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Down Arrow 4"/>
          <p:cNvSpPr/>
          <p:nvPr/>
        </p:nvSpPr>
        <p:spPr bwMode="auto">
          <a:xfrm flipH="1">
            <a:off x="7524328" y="3212976"/>
            <a:ext cx="216024" cy="504056"/>
          </a:xfrm>
          <a:prstGeom prst="downArrow">
            <a:avLst/>
          </a:prstGeom>
          <a:solidFill>
            <a:schemeClr val="tx2">
              <a:lumMod val="10000"/>
            </a:schemeClr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6" name="Up Arrow 5"/>
          <p:cNvSpPr/>
          <p:nvPr/>
        </p:nvSpPr>
        <p:spPr bwMode="auto">
          <a:xfrm flipH="1">
            <a:off x="5796136" y="4005064"/>
            <a:ext cx="216024" cy="432048"/>
          </a:xfrm>
          <a:prstGeom prst="upArrow">
            <a:avLst/>
          </a:prstGeom>
          <a:solidFill>
            <a:srgbClr val="000000"/>
          </a:solidFill>
          <a:ln w="9525" cap="flat" cmpd="sng" algn="ctr">
            <a:solidFill>
              <a:schemeClr val="accent4">
                <a:lumMod val="1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CONTENTS OF MIDDLE EAR CAVITY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Air</a:t>
            </a:r>
          </a:p>
          <a:p>
            <a:r>
              <a:rPr lang="en-US" dirty="0" err="1" smtClean="0"/>
              <a:t>Ossicles</a:t>
            </a:r>
            <a:endParaRPr lang="en-US" dirty="0" smtClean="0"/>
          </a:p>
          <a:p>
            <a:r>
              <a:rPr lang="en-US" dirty="0" smtClean="0"/>
              <a:t>Muscles</a:t>
            </a:r>
          </a:p>
          <a:p>
            <a:r>
              <a:rPr lang="en-US" dirty="0" smtClean="0"/>
              <a:t>Nerves</a:t>
            </a:r>
          </a:p>
          <a:p>
            <a:pPr lvl="1"/>
            <a:r>
              <a:rPr lang="en-US" dirty="0" smtClean="0"/>
              <a:t>Tympanic plexus</a:t>
            </a:r>
          </a:p>
          <a:p>
            <a:pPr lvl="1"/>
            <a:r>
              <a:rPr lang="en-US" dirty="0" err="1" smtClean="0"/>
              <a:t>Chorda</a:t>
            </a:r>
            <a:r>
              <a:rPr lang="en-US" dirty="0" smtClean="0"/>
              <a:t> tympani</a:t>
            </a:r>
          </a:p>
        </p:txBody>
      </p:sp>
      <p:pic>
        <p:nvPicPr>
          <p:cNvPr id="5" name="Picture 2" descr="http://classconnection.s3.amazonaws.com/33/flashcards/602033/jpg/cn_vii_-_facial_nerve_branches_(edit)131690783278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9992" y="2060848"/>
            <a:ext cx="4644008" cy="3517940"/>
          </a:xfrm>
          <a:prstGeom prst="rect">
            <a:avLst/>
          </a:prstGeom>
          <a:noFill/>
        </p:spPr>
      </p:pic>
      <p:sp>
        <p:nvSpPr>
          <p:cNvPr id="6" name="Up Arrow 5"/>
          <p:cNvSpPr/>
          <p:nvPr/>
        </p:nvSpPr>
        <p:spPr bwMode="auto">
          <a:xfrm>
            <a:off x="6876256" y="4221088"/>
            <a:ext cx="360040" cy="504056"/>
          </a:xfrm>
          <a:prstGeom prst="upArrow">
            <a:avLst/>
          </a:prstGeom>
          <a:solidFill>
            <a:srgbClr val="0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7" name="Right Arrow 6"/>
          <p:cNvSpPr/>
          <p:nvPr/>
        </p:nvSpPr>
        <p:spPr bwMode="auto">
          <a:xfrm>
            <a:off x="5796136" y="3717032"/>
            <a:ext cx="504056" cy="288032"/>
          </a:xfrm>
          <a:prstGeom prst="rightArrow">
            <a:avLst/>
          </a:prstGeom>
          <a:solidFill>
            <a:schemeClr val="accent4">
              <a:lumMod val="1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Picture2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052736"/>
            <a:ext cx="8632825" cy="496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LINING OF MIDDLE EAR 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 algn="just" eaLnBrk="1" hangingPunct="1">
              <a:lnSpc>
                <a:spcPct val="160000"/>
              </a:lnSpc>
              <a:buFontTx/>
              <a:buNone/>
            </a:pPr>
            <a:r>
              <a:rPr lang="en-US" smtClean="0"/>
              <a:t>Mucous membrane : ciliated columnar anteriorly and cuboidal or flat elsewhere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smtClean="0"/>
              <a:t>SENSARY SUPPLY OF MIDDLE AND EXTERNAL EAR </a:t>
            </a:r>
            <a:endParaRPr lang="en-US" smtClean="0"/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120000"/>
              </a:lnSpc>
            </a:pPr>
            <a:r>
              <a:rPr lang="en-US" smtClean="0"/>
              <a:t>Cervical II &amp; III ( great auricular and lessor occipital)</a:t>
            </a:r>
          </a:p>
          <a:p>
            <a:pPr eaLnBrk="1" hangingPunct="1">
              <a:lnSpc>
                <a:spcPct val="120000"/>
              </a:lnSpc>
            </a:pPr>
            <a:r>
              <a:rPr lang="en-US" smtClean="0"/>
              <a:t>V  cranial nerve ( auriculotemporal)</a:t>
            </a:r>
          </a:p>
          <a:p>
            <a:pPr eaLnBrk="1" hangingPunct="1">
              <a:lnSpc>
                <a:spcPct val="120000"/>
              </a:lnSpc>
            </a:pPr>
            <a:r>
              <a:rPr lang="en-US" smtClean="0"/>
              <a:t>IX cranial nerve (tympanic or Jacobson’s) </a:t>
            </a:r>
          </a:p>
          <a:p>
            <a:pPr eaLnBrk="1" hangingPunct="1">
              <a:lnSpc>
                <a:spcPct val="120000"/>
              </a:lnSpc>
            </a:pPr>
            <a:r>
              <a:rPr lang="en-US" smtClean="0"/>
              <a:t>X cranial nerve ( auricular or Arnold’s)</a:t>
            </a:r>
          </a:p>
          <a:p>
            <a:pPr eaLnBrk="1" hangingPunct="1">
              <a:lnSpc>
                <a:spcPct val="120000"/>
              </a:lnSpc>
            </a:pPr>
            <a:r>
              <a:rPr lang="en-US" smtClean="0"/>
              <a:t>? VII cranial nerve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5" grpId="0" build="p" bldLvl="2" autoUpdateAnimBg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Referred Earache</a:t>
            </a:r>
          </a:p>
        </p:txBody>
      </p:sp>
      <p:sp>
        <p:nvSpPr>
          <p:cNvPr id="3891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Pain in the ear due to a disease in an area supplied by a nerve that also supply the ear.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Referred Earache 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357313"/>
            <a:ext cx="8329613" cy="5214937"/>
          </a:xfrm>
        </p:spPr>
        <p:txBody>
          <a:bodyPr/>
          <a:lstStyle/>
          <a:p>
            <a:pPr eaLnBrk="1" hangingPunct="1">
              <a:lnSpc>
                <a:spcPct val="120000"/>
              </a:lnSpc>
            </a:pPr>
            <a:r>
              <a:rPr lang="en-US" smtClean="0"/>
              <a:t>Cervical II &amp; III</a:t>
            </a:r>
          </a:p>
          <a:p>
            <a:pPr lvl="1" eaLnBrk="1" hangingPunct="1">
              <a:lnSpc>
                <a:spcPct val="120000"/>
              </a:lnSpc>
            </a:pPr>
            <a:r>
              <a:rPr lang="en-US" smtClean="0">
                <a:solidFill>
                  <a:srgbClr val="FFFF00"/>
                </a:solidFill>
              </a:rPr>
              <a:t>Cervical spondylosis, neck injury etc.</a:t>
            </a:r>
          </a:p>
          <a:p>
            <a:pPr eaLnBrk="1" hangingPunct="1">
              <a:lnSpc>
                <a:spcPct val="120000"/>
              </a:lnSpc>
            </a:pPr>
            <a:r>
              <a:rPr lang="en-US" smtClean="0"/>
              <a:t>V  cranial nerve</a:t>
            </a:r>
          </a:p>
          <a:p>
            <a:pPr lvl="1" eaLnBrk="1" hangingPunct="1">
              <a:lnSpc>
                <a:spcPct val="120000"/>
              </a:lnSpc>
            </a:pPr>
            <a:r>
              <a:rPr lang="en-US" smtClean="0">
                <a:solidFill>
                  <a:srgbClr val="FFFF00"/>
                </a:solidFill>
              </a:rPr>
              <a:t>Dental infections, sinonasal diseases etc.</a:t>
            </a:r>
          </a:p>
          <a:p>
            <a:pPr eaLnBrk="1" hangingPunct="1">
              <a:lnSpc>
                <a:spcPct val="120000"/>
              </a:lnSpc>
            </a:pPr>
            <a:r>
              <a:rPr lang="en-US" smtClean="0"/>
              <a:t>IX cranial nerve</a:t>
            </a:r>
          </a:p>
          <a:p>
            <a:pPr lvl="1" eaLnBrk="1" hangingPunct="1">
              <a:lnSpc>
                <a:spcPct val="120000"/>
              </a:lnSpc>
            </a:pPr>
            <a:r>
              <a:rPr lang="en-US" smtClean="0">
                <a:solidFill>
                  <a:srgbClr val="FFFF00"/>
                </a:solidFill>
              </a:rPr>
              <a:t>Tonsillitis, post-tonsillectomy, carcinoma etc.</a:t>
            </a:r>
          </a:p>
          <a:p>
            <a:pPr eaLnBrk="1" hangingPunct="1">
              <a:lnSpc>
                <a:spcPct val="120000"/>
              </a:lnSpc>
            </a:pPr>
            <a:r>
              <a:rPr lang="en-US" smtClean="0"/>
              <a:t>X cranial nerve</a:t>
            </a:r>
          </a:p>
          <a:p>
            <a:pPr lvl="1" eaLnBrk="1" hangingPunct="1">
              <a:lnSpc>
                <a:spcPct val="120000"/>
              </a:lnSpc>
            </a:pPr>
            <a:r>
              <a:rPr lang="en-US" smtClean="0">
                <a:solidFill>
                  <a:srgbClr val="FFFF00"/>
                </a:solidFill>
              </a:rPr>
              <a:t>Tumors of hpopharynx, larynx &amp; esophagus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 r="51074"/>
          <a:stretch>
            <a:fillRect/>
          </a:stretch>
        </p:blipFill>
        <p:spPr bwMode="auto">
          <a:xfrm>
            <a:off x="928662" y="1857364"/>
            <a:ext cx="3252787" cy="323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ANATOMY OF INNER EAR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50000" b="3676"/>
          <a:stretch>
            <a:fillRect/>
          </a:stretch>
        </p:blipFill>
        <p:spPr bwMode="auto">
          <a:xfrm>
            <a:off x="4786314" y="1857364"/>
            <a:ext cx="3324225" cy="3119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Osseous Labyrinth</a:t>
            </a:r>
            <a:br>
              <a:rPr lang="en-US" dirty="0" smtClean="0"/>
            </a:br>
            <a:endParaRPr lang="en-US" dirty="0" smtClean="0"/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4033838" cy="4525963"/>
          </a:xfrm>
        </p:spPr>
        <p:txBody>
          <a:bodyPr/>
          <a:lstStyle/>
          <a:p>
            <a:pPr lvl="1" eaLnBrk="1" hangingPunct="1">
              <a:lnSpc>
                <a:spcPct val="90000"/>
              </a:lnSpc>
              <a:buFontTx/>
              <a:buNone/>
            </a:pPr>
            <a:r>
              <a:rPr lang="en-US" sz="2000" dirty="0" smtClean="0">
                <a:solidFill>
                  <a:schemeClr val="accent1"/>
                </a:solidFill>
              </a:rPr>
              <a:t> </a:t>
            </a:r>
          </a:p>
          <a:p>
            <a:pPr lvl="1" eaLnBrk="1" hangingPunct="1">
              <a:lnSpc>
                <a:spcPct val="90000"/>
              </a:lnSpc>
              <a:buFontTx/>
              <a:buNone/>
            </a:pPr>
            <a:r>
              <a:rPr lang="en-US" sz="2000" dirty="0" smtClean="0">
                <a:solidFill>
                  <a:schemeClr val="accent1"/>
                </a:solidFill>
              </a:rPr>
              <a:t> </a:t>
            </a:r>
          </a:p>
          <a:p>
            <a:pPr lvl="1" eaLnBrk="1" hangingPunct="1">
              <a:lnSpc>
                <a:spcPct val="90000"/>
              </a:lnSpc>
              <a:buFontTx/>
              <a:buNone/>
            </a:pPr>
            <a:r>
              <a:rPr lang="en-US" sz="2000" dirty="0" smtClean="0">
                <a:solidFill>
                  <a:schemeClr val="accent1"/>
                </a:solidFill>
              </a:rPr>
              <a:t> </a:t>
            </a:r>
            <a:endParaRPr lang="en-US" sz="2000" dirty="0" smtClean="0"/>
          </a:p>
          <a:p>
            <a:pPr eaLnBrk="1" hangingPunct="1">
              <a:lnSpc>
                <a:spcPct val="90000"/>
              </a:lnSpc>
            </a:pPr>
            <a:endParaRPr lang="en-US" sz="2400" dirty="0" smtClean="0"/>
          </a:p>
          <a:p>
            <a:pPr lvl="1" eaLnBrk="1" hangingPunct="1">
              <a:lnSpc>
                <a:spcPct val="90000"/>
              </a:lnSpc>
              <a:buFontTx/>
              <a:buNone/>
            </a:pPr>
            <a:r>
              <a:rPr lang="en-US" sz="2000" dirty="0" smtClean="0">
                <a:solidFill>
                  <a:schemeClr val="accent1"/>
                </a:solidFill>
              </a:rPr>
              <a:t> </a:t>
            </a:r>
          </a:p>
          <a:p>
            <a:pPr lvl="1" eaLnBrk="1" hangingPunct="1">
              <a:lnSpc>
                <a:spcPct val="90000"/>
              </a:lnSpc>
              <a:buFontTx/>
              <a:buNone/>
            </a:pPr>
            <a:r>
              <a:rPr lang="en-US" sz="2000" dirty="0" smtClean="0">
                <a:solidFill>
                  <a:schemeClr val="accent1"/>
                </a:solidFill>
              </a:rPr>
              <a:t> </a:t>
            </a:r>
          </a:p>
          <a:p>
            <a:pPr lvl="1" eaLnBrk="1" hangingPunct="1">
              <a:lnSpc>
                <a:spcPct val="90000"/>
              </a:lnSpc>
              <a:buFontTx/>
              <a:buNone/>
            </a:pPr>
            <a:r>
              <a:rPr lang="en-US" sz="2000" dirty="0" smtClean="0">
                <a:solidFill>
                  <a:schemeClr val="accent1"/>
                </a:solidFill>
              </a:rPr>
              <a:t> </a:t>
            </a:r>
            <a:endParaRPr lang="en-US" sz="2000" dirty="0" smtClean="0"/>
          </a:p>
        </p:txBody>
      </p:sp>
      <p:sp>
        <p:nvSpPr>
          <p:cNvPr id="29700" name="Text Box 4"/>
          <p:cNvSpPr txBox="1">
            <a:spLocks noChangeArrowheads="1"/>
          </p:cNvSpPr>
          <p:nvPr/>
        </p:nvSpPr>
        <p:spPr bwMode="auto">
          <a:xfrm>
            <a:off x="250825" y="2205038"/>
            <a:ext cx="4572000" cy="2525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vl="1" algn="l" rtl="0" eaLnBrk="0" hangingPunct="0">
              <a:lnSpc>
                <a:spcPct val="190000"/>
              </a:lnSpc>
              <a:buFontTx/>
              <a:buChar char="•"/>
            </a:pPr>
            <a:r>
              <a:rPr lang="en-US" sz="28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Bony Cochlea</a:t>
            </a:r>
          </a:p>
          <a:p>
            <a:pPr lvl="1" algn="l" rtl="0" eaLnBrk="0" hangingPunct="0">
              <a:lnSpc>
                <a:spcPct val="190000"/>
              </a:lnSpc>
              <a:buFontTx/>
              <a:buChar char="•"/>
            </a:pPr>
            <a:r>
              <a:rPr lang="en-US" sz="28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Vestibule</a:t>
            </a:r>
          </a:p>
          <a:p>
            <a:pPr lvl="1" algn="l" rtl="0" eaLnBrk="0" hangingPunct="0">
              <a:lnSpc>
                <a:spcPct val="190000"/>
              </a:lnSpc>
              <a:buFontTx/>
              <a:buChar char="•"/>
            </a:pPr>
            <a:r>
              <a:rPr lang="en-US" sz="28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Bony semicircular canals</a:t>
            </a:r>
            <a:endParaRPr lang="en-US" sz="240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9701" name="Picture 5" descr="Picture29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572000" y="1868488"/>
            <a:ext cx="4572000" cy="346710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CONTENTS OF THE BONY LABYRINTH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4033838" cy="4525963"/>
          </a:xfrm>
        </p:spPr>
        <p:txBody>
          <a:bodyPr/>
          <a:lstStyle/>
          <a:p>
            <a:pPr eaLnBrk="1" hangingPunct="1">
              <a:lnSpc>
                <a:spcPct val="180000"/>
              </a:lnSpc>
            </a:pPr>
            <a:r>
              <a:rPr lang="en-US" sz="2400" smtClean="0"/>
              <a:t>Perilymph</a:t>
            </a:r>
          </a:p>
          <a:p>
            <a:pPr eaLnBrk="1" hangingPunct="1">
              <a:lnSpc>
                <a:spcPct val="180000"/>
              </a:lnSpc>
            </a:pPr>
            <a:r>
              <a:rPr lang="en-US" sz="2400" smtClean="0"/>
              <a:t>Membranous labyrinth</a:t>
            </a:r>
          </a:p>
          <a:p>
            <a:pPr lvl="1" eaLnBrk="1" hangingPunct="1"/>
            <a:r>
              <a:rPr lang="en-US" sz="2000" smtClean="0"/>
              <a:t>Cochlear duct</a:t>
            </a:r>
          </a:p>
          <a:p>
            <a:pPr lvl="1" eaLnBrk="1" hangingPunct="1"/>
            <a:r>
              <a:rPr lang="en-US" sz="2000" smtClean="0"/>
              <a:t>Saccule and utricle</a:t>
            </a:r>
          </a:p>
          <a:p>
            <a:pPr lvl="1" eaLnBrk="1" hangingPunct="1"/>
            <a:r>
              <a:rPr lang="en-US" sz="2000" smtClean="0"/>
              <a:t>Membranous semicircular ducts</a:t>
            </a:r>
            <a:endParaRPr lang="en-US" sz="2400" smtClean="0"/>
          </a:p>
          <a:p>
            <a:pPr eaLnBrk="1" hangingPunct="1"/>
            <a:endParaRPr lang="en-US" sz="2800" smtClean="0"/>
          </a:p>
        </p:txBody>
      </p:sp>
      <p:pic>
        <p:nvPicPr>
          <p:cNvPr id="30724" name="Picture 4" descr="Picture30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286250" y="1558925"/>
            <a:ext cx="4857750" cy="4695825"/>
          </a:xfr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3" grpId="0" build="p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EXTERNAL EAR</a:t>
            </a:r>
          </a:p>
        </p:txBody>
      </p:sp>
      <p:pic>
        <p:nvPicPr>
          <p:cNvPr id="6149" name="Picture 5" descr="Picture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116013" y="1773238"/>
            <a:ext cx="6757987" cy="4525962"/>
          </a:xfrm>
          <a:noFill/>
        </p:spPr>
      </p:pic>
      <p:sp>
        <p:nvSpPr>
          <p:cNvPr id="19460" name="Text Box 6"/>
          <p:cNvSpPr txBox="1">
            <a:spLocks noChangeArrowheads="1"/>
          </p:cNvSpPr>
          <p:nvPr/>
        </p:nvSpPr>
        <p:spPr bwMode="auto">
          <a:xfrm>
            <a:off x="684213" y="3573463"/>
            <a:ext cx="20161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6151" name="Text Box 7"/>
          <p:cNvSpPr txBox="1">
            <a:spLocks noChangeArrowheads="1"/>
          </p:cNvSpPr>
          <p:nvPr/>
        </p:nvSpPr>
        <p:spPr bwMode="auto">
          <a:xfrm>
            <a:off x="611188" y="2852738"/>
            <a:ext cx="180022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>
                <a:solidFill>
                  <a:srgbClr val="000000"/>
                </a:solidFill>
              </a:rPr>
              <a:t>Auricle</a:t>
            </a:r>
          </a:p>
        </p:txBody>
      </p:sp>
      <p:sp>
        <p:nvSpPr>
          <p:cNvPr id="6152" name="Text Box 8"/>
          <p:cNvSpPr txBox="1">
            <a:spLocks noChangeArrowheads="1"/>
          </p:cNvSpPr>
          <p:nvPr/>
        </p:nvSpPr>
        <p:spPr bwMode="auto">
          <a:xfrm>
            <a:off x="2484438" y="3860800"/>
            <a:ext cx="28067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>
              <a:spcBef>
                <a:spcPct val="50000"/>
              </a:spcBef>
            </a:pPr>
            <a:r>
              <a:rPr lang="en-US" sz="2800">
                <a:solidFill>
                  <a:srgbClr val="000000"/>
                </a:solidFill>
              </a:rPr>
              <a:t>External Canal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5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46083" name="Picture 4" descr="membranouslabyrinth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981200" y="1614488"/>
            <a:ext cx="5181600" cy="4495800"/>
          </a:xfr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CONTENTS OF MEMBRANOUS LABYRINTH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4033838" cy="4525963"/>
          </a:xfrm>
        </p:spPr>
        <p:txBody>
          <a:bodyPr/>
          <a:lstStyle/>
          <a:p>
            <a:pPr eaLnBrk="1" hangingPunct="1">
              <a:lnSpc>
                <a:spcPct val="160000"/>
              </a:lnSpc>
            </a:pPr>
            <a:r>
              <a:rPr lang="en-US" sz="2800" smtClean="0"/>
              <a:t>Endolymph</a:t>
            </a:r>
          </a:p>
          <a:p>
            <a:pPr eaLnBrk="1" hangingPunct="1">
              <a:lnSpc>
                <a:spcPct val="160000"/>
              </a:lnSpc>
            </a:pPr>
            <a:r>
              <a:rPr lang="en-US" sz="2800" smtClean="0"/>
              <a:t>Sensory epithelium</a:t>
            </a:r>
          </a:p>
          <a:p>
            <a:pPr lvl="1" eaLnBrk="1" hangingPunct="1">
              <a:lnSpc>
                <a:spcPct val="200000"/>
              </a:lnSpc>
            </a:pPr>
            <a:r>
              <a:rPr lang="en-US" sz="1800" b="1" smtClean="0"/>
              <a:t>Cochlea</a:t>
            </a:r>
            <a:r>
              <a:rPr lang="en-US" sz="1800" smtClean="0"/>
              <a:t>: </a:t>
            </a:r>
            <a:r>
              <a:rPr lang="en-US" sz="1800" i="1" smtClean="0">
                <a:solidFill>
                  <a:schemeClr val="hlink"/>
                </a:solidFill>
              </a:rPr>
              <a:t>organ of Corti</a:t>
            </a:r>
            <a:endParaRPr lang="en-US" sz="1800" i="1" smtClean="0"/>
          </a:p>
          <a:p>
            <a:pPr lvl="1" eaLnBrk="1" hangingPunct="1">
              <a:lnSpc>
                <a:spcPct val="200000"/>
              </a:lnSpc>
            </a:pPr>
            <a:r>
              <a:rPr lang="en-US" sz="1800" b="1" smtClean="0"/>
              <a:t>Utricle &amp; saccule</a:t>
            </a:r>
            <a:r>
              <a:rPr lang="en-US" sz="1800" smtClean="0"/>
              <a:t>:</a:t>
            </a:r>
            <a:r>
              <a:rPr lang="en-US" sz="1800" i="1" smtClean="0">
                <a:solidFill>
                  <a:schemeClr val="hlink"/>
                </a:solidFill>
              </a:rPr>
              <a:t> maculae</a:t>
            </a:r>
            <a:endParaRPr lang="en-US" sz="1800" smtClean="0"/>
          </a:p>
          <a:p>
            <a:pPr lvl="1" eaLnBrk="1" hangingPunct="1">
              <a:lnSpc>
                <a:spcPct val="200000"/>
              </a:lnSpc>
            </a:pPr>
            <a:r>
              <a:rPr lang="en-US" sz="1800" b="1" smtClean="0"/>
              <a:t>Semicircular canals</a:t>
            </a:r>
            <a:r>
              <a:rPr lang="en-US" sz="1800" smtClean="0"/>
              <a:t>:</a:t>
            </a:r>
            <a:r>
              <a:rPr lang="en-US" sz="1800" smtClean="0">
                <a:solidFill>
                  <a:srgbClr val="FFCC00"/>
                </a:solidFill>
              </a:rPr>
              <a:t> </a:t>
            </a:r>
            <a:r>
              <a:rPr lang="en-US" sz="1800" i="1" smtClean="0">
                <a:solidFill>
                  <a:schemeClr val="hlink"/>
                </a:solidFill>
              </a:rPr>
              <a:t>cristae</a:t>
            </a:r>
            <a:endParaRPr lang="en-US" sz="2400" smtClean="0"/>
          </a:p>
        </p:txBody>
      </p:sp>
      <p:pic>
        <p:nvPicPr>
          <p:cNvPr id="32772" name="Picture 4" descr="mso1514F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715000" y="1905000"/>
            <a:ext cx="2825750" cy="411480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INNER EAR SENSORY EPITHELIUM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676400"/>
            <a:ext cx="4932363" cy="4953000"/>
          </a:xfrm>
        </p:spPr>
        <p:txBody>
          <a:bodyPr/>
          <a:lstStyle/>
          <a:p>
            <a:pPr eaLnBrk="1" hangingPunct="1">
              <a:lnSpc>
                <a:spcPct val="220000"/>
              </a:lnSpc>
            </a:pPr>
            <a:r>
              <a:rPr lang="en-US" sz="2400" b="1" smtClean="0"/>
              <a:t>Cochlea</a:t>
            </a:r>
            <a:r>
              <a:rPr lang="en-US" sz="2400" smtClean="0"/>
              <a:t>: </a:t>
            </a:r>
            <a:r>
              <a:rPr lang="en-US" sz="2400" i="1" smtClean="0">
                <a:solidFill>
                  <a:schemeClr val="hlink"/>
                </a:solidFill>
              </a:rPr>
              <a:t>organ of Corti</a:t>
            </a:r>
          </a:p>
          <a:p>
            <a:pPr eaLnBrk="1" hangingPunct="1">
              <a:lnSpc>
                <a:spcPct val="220000"/>
              </a:lnSpc>
            </a:pPr>
            <a:endParaRPr lang="en-US" sz="2400" i="1" smtClean="0"/>
          </a:p>
          <a:p>
            <a:pPr eaLnBrk="1" hangingPunct="1">
              <a:lnSpc>
                <a:spcPct val="220000"/>
              </a:lnSpc>
            </a:pPr>
            <a:r>
              <a:rPr lang="en-US" sz="2400" b="1" smtClean="0"/>
              <a:t>Utricle &amp; saccule</a:t>
            </a:r>
            <a:r>
              <a:rPr lang="en-US" sz="2400" smtClean="0"/>
              <a:t>:</a:t>
            </a:r>
            <a:r>
              <a:rPr lang="en-US" sz="2400" i="1" smtClean="0">
                <a:solidFill>
                  <a:schemeClr val="hlink"/>
                </a:solidFill>
              </a:rPr>
              <a:t> maculae</a:t>
            </a:r>
          </a:p>
          <a:p>
            <a:pPr eaLnBrk="1" hangingPunct="1">
              <a:lnSpc>
                <a:spcPct val="220000"/>
              </a:lnSpc>
            </a:pPr>
            <a:endParaRPr lang="en-US" sz="2400" smtClean="0"/>
          </a:p>
          <a:p>
            <a:pPr eaLnBrk="1" hangingPunct="1">
              <a:lnSpc>
                <a:spcPct val="220000"/>
              </a:lnSpc>
            </a:pPr>
            <a:r>
              <a:rPr lang="en-US" sz="2400" b="1" smtClean="0"/>
              <a:t>Semicircular canals</a:t>
            </a:r>
            <a:r>
              <a:rPr lang="en-US" sz="2400" smtClean="0"/>
              <a:t>:</a:t>
            </a:r>
            <a:r>
              <a:rPr lang="en-US" sz="2400" smtClean="0">
                <a:solidFill>
                  <a:srgbClr val="FFCC00"/>
                </a:solidFill>
              </a:rPr>
              <a:t> </a:t>
            </a:r>
            <a:r>
              <a:rPr lang="en-US" sz="2400" i="1" smtClean="0">
                <a:solidFill>
                  <a:schemeClr val="hlink"/>
                </a:solidFill>
              </a:rPr>
              <a:t>cristae</a:t>
            </a:r>
            <a:endParaRPr lang="en-US" smtClean="0"/>
          </a:p>
        </p:txBody>
      </p:sp>
      <p:pic>
        <p:nvPicPr>
          <p:cNvPr id="33796" name="Picture 4" descr="Picture3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51500" y="4789488"/>
            <a:ext cx="3122613" cy="206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7" name="Picture 5" descr="Picture3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61100" y="1341438"/>
            <a:ext cx="2882900" cy="1906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8" name="Picture 6" descr="Picture3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83188" y="3213100"/>
            <a:ext cx="3960812" cy="147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THE VESTIBULO-COCHLEAR NERVE</a:t>
            </a:r>
          </a:p>
        </p:txBody>
      </p:sp>
      <p:pic>
        <p:nvPicPr>
          <p:cNvPr id="34819" name="Picture 3" descr="Picture3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143000" y="1479550"/>
            <a:ext cx="6500813" cy="5045075"/>
          </a:xfr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50179" name="Picture 4" descr="innerear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28625" y="1285875"/>
            <a:ext cx="8358188" cy="5414963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2538" y="238125"/>
            <a:ext cx="6638925" cy="638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CENTRAL CONNECTIONS OF COCHLEAR NERVE</a:t>
            </a:r>
          </a:p>
        </p:txBody>
      </p:sp>
      <p:pic>
        <p:nvPicPr>
          <p:cNvPr id="36867" name="Picture 3" descr="Picture36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143250" y="1700213"/>
            <a:ext cx="2544763" cy="5076825"/>
          </a:xfr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CENTRAL CONNECTIONS OF VESTIBULAR NERVE</a:t>
            </a:r>
          </a:p>
        </p:txBody>
      </p:sp>
      <p:pic>
        <p:nvPicPr>
          <p:cNvPr id="37891" name="Picture 3" descr="Picture37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643063" y="1428750"/>
            <a:ext cx="5183187" cy="520065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4" descr="VestibNuc&amp;Pathway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8538" y="404813"/>
            <a:ext cx="4678362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/>
          <a:p>
            <a:pPr eaLnBrk="1" hangingPunct="1"/>
            <a:r>
              <a:rPr lang="en-US" smtClean="0"/>
              <a:t>PHYSIOLOGY OF THE EAR</a:t>
            </a:r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auricle</a:t>
            </a:r>
            <a:endParaRPr lang="en-US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4641" t="3767" r="6321" b="5052"/>
          <a:stretch>
            <a:fillRect/>
          </a:stretch>
        </p:blipFill>
        <p:spPr bwMode="auto">
          <a:xfrm>
            <a:off x="2882745" y="1600200"/>
            <a:ext cx="337851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FUNCIONS OF THE EXTERNAL EAR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110000"/>
              </a:lnSpc>
            </a:pPr>
            <a:r>
              <a:rPr lang="en-US" smtClean="0"/>
              <a:t>Protection of the middle ear</a:t>
            </a:r>
          </a:p>
          <a:p>
            <a:pPr lvl="1" eaLnBrk="1" hangingPunct="1">
              <a:lnSpc>
                <a:spcPct val="110000"/>
              </a:lnSpc>
            </a:pPr>
            <a:r>
              <a:rPr lang="en-US" smtClean="0"/>
              <a:t>Curvature</a:t>
            </a:r>
          </a:p>
          <a:p>
            <a:pPr lvl="1" eaLnBrk="1" hangingPunct="1">
              <a:lnSpc>
                <a:spcPct val="110000"/>
              </a:lnSpc>
            </a:pPr>
            <a:r>
              <a:rPr lang="en-US" smtClean="0"/>
              <a:t>Cerumen</a:t>
            </a:r>
          </a:p>
          <a:p>
            <a:pPr eaLnBrk="1" hangingPunct="1">
              <a:lnSpc>
                <a:spcPct val="110000"/>
              </a:lnSpc>
            </a:pPr>
            <a:r>
              <a:rPr lang="en-US" smtClean="0"/>
              <a:t>Auditory functions:</a:t>
            </a:r>
          </a:p>
          <a:p>
            <a:pPr lvl="1" eaLnBrk="1" hangingPunct="1">
              <a:lnSpc>
                <a:spcPct val="110000"/>
              </a:lnSpc>
            </a:pPr>
            <a:r>
              <a:rPr lang="en-US" smtClean="0"/>
              <a:t>Sound conduction</a:t>
            </a:r>
          </a:p>
          <a:p>
            <a:pPr lvl="1" eaLnBrk="1" hangingPunct="1">
              <a:lnSpc>
                <a:spcPct val="110000"/>
              </a:lnSpc>
            </a:pPr>
            <a:r>
              <a:rPr lang="en-US" smtClean="0"/>
              <a:t>Increase sound pressure by the resonance function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39" grpId="0" build="p" bldLvl="3" autoUpdateAnimBg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FUNCTIONS OF THE EUSTACHIAN TUBE</a:t>
            </a:r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210000"/>
              </a:lnSpc>
            </a:pPr>
            <a:endParaRPr lang="en-US" smtClean="0"/>
          </a:p>
        </p:txBody>
      </p:sp>
      <p:sp>
        <p:nvSpPr>
          <p:cNvPr id="40964" name="Text Box 4"/>
          <p:cNvSpPr txBox="1">
            <a:spLocks noChangeArrowheads="1"/>
          </p:cNvSpPr>
          <p:nvPr/>
        </p:nvSpPr>
        <p:spPr bwMode="auto">
          <a:xfrm>
            <a:off x="2916238" y="5805488"/>
            <a:ext cx="27559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eaLnBrk="0" hangingPunct="0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Ventilation</a:t>
            </a:r>
            <a:endParaRPr lang="en-US" sz="32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965" name="Text Box 5"/>
          <p:cNvSpPr txBox="1">
            <a:spLocks noChangeArrowheads="1"/>
          </p:cNvSpPr>
          <p:nvPr/>
        </p:nvSpPr>
        <p:spPr bwMode="auto">
          <a:xfrm>
            <a:off x="0" y="5734050"/>
            <a:ext cx="25146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eaLnBrk="0" hangingPunct="0">
              <a:spcBef>
                <a:spcPct val="50000"/>
              </a:spcBef>
            </a:pPr>
            <a:r>
              <a:rPr lang="en-US" sz="3200">
                <a:latin typeface="Times New Roman" pitchFamily="18" charset="0"/>
                <a:cs typeface="Times New Roman" pitchFamily="18" charset="0"/>
              </a:rPr>
              <a:t>Protection</a:t>
            </a:r>
            <a:endParaRPr lang="en-US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966" name="Text Box 6"/>
          <p:cNvSpPr txBox="1">
            <a:spLocks noChangeArrowheads="1"/>
          </p:cNvSpPr>
          <p:nvPr/>
        </p:nvSpPr>
        <p:spPr bwMode="auto">
          <a:xfrm>
            <a:off x="6156325" y="5805488"/>
            <a:ext cx="213360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eaLnBrk="0" hangingPunct="0">
              <a:spcBef>
                <a:spcPct val="50000"/>
              </a:spcBef>
            </a:pPr>
            <a:r>
              <a:rPr lang="en-US" sz="3200">
                <a:latin typeface="Times New Roman" pitchFamily="18" charset="0"/>
                <a:cs typeface="Times New Roman" pitchFamily="18" charset="0"/>
              </a:rPr>
              <a:t>Drainage</a:t>
            </a:r>
          </a:p>
        </p:txBody>
      </p:sp>
      <p:pic>
        <p:nvPicPr>
          <p:cNvPr id="40967" name="Picture 7" descr="Picture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43213" y="1916113"/>
            <a:ext cx="2860675" cy="373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8" name="Picture 8" descr="Picture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24525" y="1916113"/>
            <a:ext cx="3021013" cy="380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9" name="Picture 9" descr="Picture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916113"/>
            <a:ext cx="2743200" cy="373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4" grpId="0"/>
      <p:bldP spid="40965" grpId="0"/>
      <p:bldP spid="40966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FUNCIONS OF THE MIDDLE EAR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130000"/>
              </a:lnSpc>
            </a:pPr>
            <a:r>
              <a:rPr lang="en-US" smtClean="0"/>
              <a:t>Conduction of sound</a:t>
            </a:r>
          </a:p>
          <a:p>
            <a:pPr eaLnBrk="1" hangingPunct="1">
              <a:lnSpc>
                <a:spcPct val="130000"/>
              </a:lnSpc>
            </a:pPr>
            <a:r>
              <a:rPr lang="en-US" smtClean="0"/>
              <a:t>Transformer mechanism</a:t>
            </a:r>
          </a:p>
          <a:p>
            <a:pPr lvl="1" eaLnBrk="1" hangingPunct="1">
              <a:lnSpc>
                <a:spcPct val="130000"/>
              </a:lnSpc>
            </a:pPr>
            <a:r>
              <a:rPr lang="en-US" smtClean="0"/>
              <a:t>Hydraulic action</a:t>
            </a:r>
          </a:p>
          <a:p>
            <a:pPr lvl="1" eaLnBrk="1" hangingPunct="1">
              <a:lnSpc>
                <a:spcPct val="130000"/>
              </a:lnSpc>
            </a:pPr>
            <a:r>
              <a:rPr lang="en-US" smtClean="0"/>
              <a:t>Ossicular leverage </a:t>
            </a:r>
          </a:p>
        </p:txBody>
      </p:sp>
      <p:pic>
        <p:nvPicPr>
          <p:cNvPr id="45060" name="Picture 4" descr="Picture6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435600" y="3141663"/>
            <a:ext cx="3708400" cy="2809875"/>
          </a:xfr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FUNCIONS OF THE MIDDLE EAR</a:t>
            </a:r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130000"/>
              </a:lnSpc>
            </a:pPr>
            <a:r>
              <a:rPr lang="en-US" smtClean="0"/>
              <a:t>Conduction of sound</a:t>
            </a:r>
          </a:p>
          <a:p>
            <a:pPr eaLnBrk="1" hangingPunct="1">
              <a:lnSpc>
                <a:spcPct val="130000"/>
              </a:lnSpc>
            </a:pPr>
            <a:r>
              <a:rPr lang="en-US" smtClean="0"/>
              <a:t>Transformer mechanism</a:t>
            </a:r>
          </a:p>
          <a:p>
            <a:pPr lvl="1" eaLnBrk="1" hangingPunct="1">
              <a:lnSpc>
                <a:spcPct val="130000"/>
              </a:lnSpc>
            </a:pPr>
            <a:r>
              <a:rPr lang="en-US" smtClean="0"/>
              <a:t>Hydraulic action</a:t>
            </a:r>
          </a:p>
          <a:p>
            <a:pPr lvl="1" eaLnBrk="1" hangingPunct="1">
              <a:lnSpc>
                <a:spcPct val="130000"/>
              </a:lnSpc>
            </a:pPr>
            <a:r>
              <a:rPr lang="en-US" smtClean="0"/>
              <a:t>Ossicular leverage </a:t>
            </a:r>
          </a:p>
          <a:p>
            <a:pPr eaLnBrk="1" hangingPunct="1">
              <a:lnSpc>
                <a:spcPct val="130000"/>
              </a:lnSpc>
            </a:pPr>
            <a:r>
              <a:rPr lang="en-US" smtClean="0"/>
              <a:t>Protection to the inner ear</a:t>
            </a:r>
          </a:p>
          <a:p>
            <a:pPr lvl="1" eaLnBrk="1" hangingPunct="1">
              <a:lnSpc>
                <a:spcPct val="130000"/>
              </a:lnSpc>
            </a:pPr>
            <a:r>
              <a:rPr lang="en-US" smtClean="0"/>
              <a:t>stapedial reflex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FUNCIONS OF THE INNER  EAR</a:t>
            </a:r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lnSpc>
                <a:spcPct val="120000"/>
              </a:lnSpc>
            </a:pPr>
            <a:r>
              <a:rPr lang="en-US" sz="2800" smtClean="0">
                <a:solidFill>
                  <a:schemeClr val="tx2"/>
                </a:solidFill>
              </a:rPr>
              <a:t>Hearing Function:</a:t>
            </a:r>
          </a:p>
          <a:p>
            <a:pPr lvl="1" eaLnBrk="1" hangingPunct="1">
              <a:lnSpc>
                <a:spcPct val="120000"/>
              </a:lnSpc>
            </a:pPr>
            <a:r>
              <a:rPr lang="en-US" sz="2400" smtClean="0"/>
              <a:t>Transduction of sound to action potentials</a:t>
            </a:r>
          </a:p>
        </p:txBody>
      </p:sp>
      <p:sp>
        <p:nvSpPr>
          <p:cNvPr id="59396" name="Text Box 4"/>
          <p:cNvSpPr txBox="1">
            <a:spLocks noChangeArrowheads="1"/>
          </p:cNvSpPr>
          <p:nvPr/>
        </p:nvSpPr>
        <p:spPr bwMode="auto">
          <a:xfrm>
            <a:off x="990600" y="3657600"/>
            <a:ext cx="6553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hangingPunct="0">
              <a:spcBef>
                <a:spcPct val="50000"/>
              </a:spcBef>
            </a:pPr>
            <a:endParaRPr lang="en-US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4" descr="heari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50" y="639763"/>
            <a:ext cx="8726488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FUNCIONS OF THE INNER  EAR</a:t>
            </a:r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lnSpc>
                <a:spcPct val="120000"/>
              </a:lnSpc>
            </a:pPr>
            <a:r>
              <a:rPr lang="en-US" sz="2800" smtClean="0">
                <a:solidFill>
                  <a:schemeClr val="tx2"/>
                </a:solidFill>
              </a:rPr>
              <a:t>Hearing Function:</a:t>
            </a:r>
          </a:p>
          <a:p>
            <a:pPr lvl="1" eaLnBrk="1" hangingPunct="1">
              <a:lnSpc>
                <a:spcPct val="120000"/>
              </a:lnSpc>
            </a:pPr>
            <a:r>
              <a:rPr lang="en-US" sz="2400" smtClean="0"/>
              <a:t>Transduction of sound to action potentials</a:t>
            </a:r>
          </a:p>
        </p:txBody>
      </p:sp>
      <p:sp>
        <p:nvSpPr>
          <p:cNvPr id="62468" name="Text Box 4"/>
          <p:cNvSpPr txBox="1">
            <a:spLocks noChangeArrowheads="1"/>
          </p:cNvSpPr>
          <p:nvPr/>
        </p:nvSpPr>
        <p:spPr bwMode="auto">
          <a:xfrm>
            <a:off x="990600" y="3657600"/>
            <a:ext cx="6553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hangingPunct="0">
              <a:spcBef>
                <a:spcPct val="50000"/>
              </a:spcBef>
            </a:pPr>
            <a:endParaRPr lang="en-US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9141" name="Text Box 5"/>
          <p:cNvSpPr txBox="1">
            <a:spLocks noChangeArrowheads="1"/>
          </p:cNvSpPr>
          <p:nvPr/>
        </p:nvSpPr>
        <p:spPr bwMode="auto">
          <a:xfrm>
            <a:off x="250825" y="3357563"/>
            <a:ext cx="7848600" cy="1160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hangingPunct="0">
              <a:spcBef>
                <a:spcPct val="50000"/>
              </a:spcBef>
              <a:buFontTx/>
              <a:buChar char="•"/>
            </a:pPr>
            <a:r>
              <a:rPr lang="en-US" sz="240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8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Vestibular Function</a:t>
            </a:r>
            <a:r>
              <a:rPr lang="en-US" sz="24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lvl="1" algn="l" rtl="0" eaLnBrk="0" hangingPunct="0">
              <a:spcBef>
                <a:spcPct val="50000"/>
              </a:spcBef>
              <a:buFontTx/>
              <a:buChar char="–"/>
            </a:pPr>
            <a:r>
              <a:rPr lang="en-US" sz="2800">
                <a:latin typeface="Times New Roman" pitchFamily="18" charset="0"/>
                <a:cs typeface="Times New Roman" pitchFamily="18" charset="0"/>
              </a:rPr>
              <a:t>   Participate in maintaining body balance</a:t>
            </a:r>
            <a:r>
              <a:rPr lang="en-US" sz="240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ChangeArrowheads="1"/>
          </p:cNvSpPr>
          <p:nvPr/>
        </p:nvSpPr>
        <p:spPr bwMode="auto">
          <a:xfrm>
            <a:off x="2195513" y="3357563"/>
            <a:ext cx="4038600" cy="10668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4515" name="Text Box 3"/>
          <p:cNvSpPr txBox="1">
            <a:spLocks noChangeArrowheads="1"/>
          </p:cNvSpPr>
          <p:nvPr/>
        </p:nvSpPr>
        <p:spPr bwMode="auto">
          <a:xfrm>
            <a:off x="2209800" y="3581400"/>
            <a:ext cx="3962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400">
                <a:latin typeface="Times New Roman" pitchFamily="18" charset="0"/>
                <a:cs typeface="Times New Roman" pitchFamily="18" charset="0"/>
              </a:rPr>
              <a:t>BRAIN-STEM</a:t>
            </a:r>
          </a:p>
        </p:txBody>
      </p:sp>
      <p:sp>
        <p:nvSpPr>
          <p:cNvPr id="64516" name="Rectangle 4"/>
          <p:cNvSpPr>
            <a:spLocks noChangeArrowheads="1"/>
          </p:cNvSpPr>
          <p:nvPr/>
        </p:nvSpPr>
        <p:spPr bwMode="auto">
          <a:xfrm>
            <a:off x="6732588" y="3429000"/>
            <a:ext cx="1905000" cy="5334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2400">
                <a:latin typeface="Times New Roman" pitchFamily="18" charset="0"/>
                <a:cs typeface="Times New Roman" pitchFamily="18" charset="0"/>
              </a:rPr>
              <a:t>Cerebellum</a:t>
            </a:r>
          </a:p>
        </p:txBody>
      </p:sp>
      <p:sp>
        <p:nvSpPr>
          <p:cNvPr id="64517" name="Rectangle 5"/>
          <p:cNvSpPr>
            <a:spLocks noChangeArrowheads="1"/>
          </p:cNvSpPr>
          <p:nvPr/>
        </p:nvSpPr>
        <p:spPr bwMode="auto">
          <a:xfrm>
            <a:off x="0" y="3429000"/>
            <a:ext cx="1600200" cy="6858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rtl="0" eaLnBrk="0" hangingPunct="0"/>
            <a:r>
              <a:rPr lang="en-US" sz="2400">
                <a:latin typeface="Times New Roman" pitchFamily="18" charset="0"/>
                <a:cs typeface="Times New Roman" pitchFamily="18" charset="0"/>
              </a:rPr>
              <a:t>C.  Cortex</a:t>
            </a:r>
          </a:p>
        </p:txBody>
      </p:sp>
      <p:sp>
        <p:nvSpPr>
          <p:cNvPr id="64518" name="Line 6"/>
          <p:cNvSpPr>
            <a:spLocks noChangeShapeType="1"/>
          </p:cNvSpPr>
          <p:nvPr/>
        </p:nvSpPr>
        <p:spPr bwMode="auto">
          <a:xfrm>
            <a:off x="1524000" y="3657600"/>
            <a:ext cx="685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4519" name="Line 7"/>
          <p:cNvSpPr>
            <a:spLocks noChangeShapeType="1"/>
          </p:cNvSpPr>
          <p:nvPr/>
        </p:nvSpPr>
        <p:spPr bwMode="auto">
          <a:xfrm flipH="1">
            <a:off x="1524000" y="3962400"/>
            <a:ext cx="685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4520" name="Line 8"/>
          <p:cNvSpPr>
            <a:spLocks noChangeShapeType="1"/>
          </p:cNvSpPr>
          <p:nvPr/>
        </p:nvSpPr>
        <p:spPr bwMode="auto">
          <a:xfrm>
            <a:off x="6248400" y="36576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4521" name="Line 9"/>
          <p:cNvSpPr>
            <a:spLocks noChangeShapeType="1"/>
          </p:cNvSpPr>
          <p:nvPr/>
        </p:nvSpPr>
        <p:spPr bwMode="auto">
          <a:xfrm flipH="1">
            <a:off x="6248400" y="3810000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4522" name="Text Box 10"/>
          <p:cNvSpPr txBox="1">
            <a:spLocks noChangeArrowheads="1"/>
          </p:cNvSpPr>
          <p:nvPr/>
        </p:nvSpPr>
        <p:spPr bwMode="auto">
          <a:xfrm>
            <a:off x="1066800" y="381000"/>
            <a:ext cx="6096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4000">
                <a:latin typeface="Times New Roman" pitchFamily="18" charset="0"/>
                <a:cs typeface="Times New Roman" pitchFamily="18" charset="0"/>
              </a:rPr>
              <a:t>THE BALANCE SYSTEM</a:t>
            </a:r>
            <a:endParaRPr lang="en-US" sz="240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ChangeArrowheads="1"/>
          </p:cNvSpPr>
          <p:nvPr/>
        </p:nvSpPr>
        <p:spPr bwMode="auto">
          <a:xfrm>
            <a:off x="6400800" y="1447800"/>
            <a:ext cx="1752600" cy="990600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240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Visual</a:t>
            </a:r>
            <a:endParaRPr lang="en-US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5539" name="Rectangle 3"/>
          <p:cNvSpPr>
            <a:spLocks noChangeArrowheads="1"/>
          </p:cNvSpPr>
          <p:nvPr/>
        </p:nvSpPr>
        <p:spPr bwMode="auto">
          <a:xfrm>
            <a:off x="3124200" y="1447800"/>
            <a:ext cx="2057400" cy="990600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240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Proprioceptive</a:t>
            </a:r>
            <a:endParaRPr lang="en-US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5540" name="Rectangle 4"/>
          <p:cNvSpPr>
            <a:spLocks noChangeArrowheads="1"/>
          </p:cNvSpPr>
          <p:nvPr/>
        </p:nvSpPr>
        <p:spPr bwMode="auto">
          <a:xfrm>
            <a:off x="609600" y="1447800"/>
            <a:ext cx="1752600" cy="990600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240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Vestibular</a:t>
            </a:r>
            <a:endParaRPr lang="en-US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5541" name="Rectangle 5"/>
          <p:cNvSpPr>
            <a:spLocks noChangeArrowheads="1"/>
          </p:cNvSpPr>
          <p:nvPr/>
        </p:nvSpPr>
        <p:spPr bwMode="auto">
          <a:xfrm>
            <a:off x="2195513" y="3357563"/>
            <a:ext cx="4038600" cy="10668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65542" name="Line 6"/>
          <p:cNvSpPr>
            <a:spLocks noChangeShapeType="1"/>
          </p:cNvSpPr>
          <p:nvPr/>
        </p:nvSpPr>
        <p:spPr bwMode="auto">
          <a:xfrm>
            <a:off x="1524000" y="2514600"/>
            <a:ext cx="9906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5543" name="Line 7"/>
          <p:cNvSpPr>
            <a:spLocks noChangeShapeType="1"/>
          </p:cNvSpPr>
          <p:nvPr/>
        </p:nvSpPr>
        <p:spPr bwMode="auto">
          <a:xfrm>
            <a:off x="3962400" y="2438400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5544" name="Line 8"/>
          <p:cNvSpPr>
            <a:spLocks noChangeShapeType="1"/>
          </p:cNvSpPr>
          <p:nvPr/>
        </p:nvSpPr>
        <p:spPr bwMode="auto">
          <a:xfrm flipH="1">
            <a:off x="5867400" y="2438400"/>
            <a:ext cx="10668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5545" name="Text Box 9"/>
          <p:cNvSpPr txBox="1">
            <a:spLocks noChangeArrowheads="1"/>
          </p:cNvSpPr>
          <p:nvPr/>
        </p:nvSpPr>
        <p:spPr bwMode="auto">
          <a:xfrm>
            <a:off x="2209800" y="3581400"/>
            <a:ext cx="3962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400">
                <a:latin typeface="Times New Roman" pitchFamily="18" charset="0"/>
                <a:cs typeface="Times New Roman" pitchFamily="18" charset="0"/>
              </a:rPr>
              <a:t>BRAIN-STEM</a:t>
            </a:r>
          </a:p>
        </p:txBody>
      </p:sp>
      <p:sp>
        <p:nvSpPr>
          <p:cNvPr id="65546" name="Rectangle 10"/>
          <p:cNvSpPr>
            <a:spLocks noChangeArrowheads="1"/>
          </p:cNvSpPr>
          <p:nvPr/>
        </p:nvSpPr>
        <p:spPr bwMode="auto">
          <a:xfrm>
            <a:off x="6705600" y="3429000"/>
            <a:ext cx="1905000" cy="5334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2400">
                <a:latin typeface="Times New Roman" pitchFamily="18" charset="0"/>
                <a:cs typeface="Times New Roman" pitchFamily="18" charset="0"/>
              </a:rPr>
              <a:t>Cerebellum</a:t>
            </a:r>
          </a:p>
        </p:txBody>
      </p:sp>
      <p:sp>
        <p:nvSpPr>
          <p:cNvPr id="65547" name="Rectangle 11"/>
          <p:cNvSpPr>
            <a:spLocks noChangeArrowheads="1"/>
          </p:cNvSpPr>
          <p:nvPr/>
        </p:nvSpPr>
        <p:spPr bwMode="auto">
          <a:xfrm>
            <a:off x="0" y="3429000"/>
            <a:ext cx="1600200" cy="6858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rtl="0" eaLnBrk="0" hangingPunct="0"/>
            <a:r>
              <a:rPr lang="en-US" sz="2400">
                <a:latin typeface="Times New Roman" pitchFamily="18" charset="0"/>
                <a:cs typeface="Times New Roman" pitchFamily="18" charset="0"/>
              </a:rPr>
              <a:t>C.  Cortex</a:t>
            </a:r>
          </a:p>
        </p:txBody>
      </p:sp>
      <p:sp>
        <p:nvSpPr>
          <p:cNvPr id="65548" name="Line 12"/>
          <p:cNvSpPr>
            <a:spLocks noChangeShapeType="1"/>
          </p:cNvSpPr>
          <p:nvPr/>
        </p:nvSpPr>
        <p:spPr bwMode="auto">
          <a:xfrm>
            <a:off x="1524000" y="3657600"/>
            <a:ext cx="685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5549" name="Line 13"/>
          <p:cNvSpPr>
            <a:spLocks noChangeShapeType="1"/>
          </p:cNvSpPr>
          <p:nvPr/>
        </p:nvSpPr>
        <p:spPr bwMode="auto">
          <a:xfrm flipH="1">
            <a:off x="1524000" y="3962400"/>
            <a:ext cx="685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5550" name="Line 14"/>
          <p:cNvSpPr>
            <a:spLocks noChangeShapeType="1"/>
          </p:cNvSpPr>
          <p:nvPr/>
        </p:nvSpPr>
        <p:spPr bwMode="auto">
          <a:xfrm>
            <a:off x="6248400" y="36576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5551" name="Line 15"/>
          <p:cNvSpPr>
            <a:spLocks noChangeShapeType="1"/>
          </p:cNvSpPr>
          <p:nvPr/>
        </p:nvSpPr>
        <p:spPr bwMode="auto">
          <a:xfrm flipH="1">
            <a:off x="6248400" y="3810000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5552" name="Text Box 16"/>
          <p:cNvSpPr txBox="1">
            <a:spLocks noChangeArrowheads="1"/>
          </p:cNvSpPr>
          <p:nvPr/>
        </p:nvSpPr>
        <p:spPr bwMode="auto">
          <a:xfrm>
            <a:off x="6858000" y="2590800"/>
            <a:ext cx="1828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400">
                <a:latin typeface="Times New Roman" pitchFamily="18" charset="0"/>
                <a:cs typeface="Times New Roman" pitchFamily="18" charset="0"/>
              </a:rPr>
              <a:t>INPUT</a:t>
            </a:r>
          </a:p>
        </p:txBody>
      </p:sp>
      <p:sp>
        <p:nvSpPr>
          <p:cNvPr id="65553" name="Text Box 17"/>
          <p:cNvSpPr txBox="1">
            <a:spLocks noChangeArrowheads="1"/>
          </p:cNvSpPr>
          <p:nvPr/>
        </p:nvSpPr>
        <p:spPr bwMode="auto">
          <a:xfrm>
            <a:off x="1066800" y="381000"/>
            <a:ext cx="6096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4000">
                <a:latin typeface="Times New Roman" pitchFamily="18" charset="0"/>
                <a:cs typeface="Times New Roman" pitchFamily="18" charset="0"/>
              </a:rPr>
              <a:t>THE BALANCE SYSTEM</a:t>
            </a:r>
            <a:endParaRPr lang="en-US" sz="240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ChangeArrowheads="1"/>
          </p:cNvSpPr>
          <p:nvPr/>
        </p:nvSpPr>
        <p:spPr bwMode="auto">
          <a:xfrm>
            <a:off x="6400800" y="1447800"/>
            <a:ext cx="1752600" cy="990600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240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Visual</a:t>
            </a:r>
            <a:endParaRPr lang="en-US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6563" name="Rectangle 3"/>
          <p:cNvSpPr>
            <a:spLocks noChangeArrowheads="1"/>
          </p:cNvSpPr>
          <p:nvPr/>
        </p:nvSpPr>
        <p:spPr bwMode="auto">
          <a:xfrm>
            <a:off x="3124200" y="1447800"/>
            <a:ext cx="2057400" cy="990600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240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Proprioceptive</a:t>
            </a:r>
            <a:endParaRPr lang="en-US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6564" name="Rectangle 4"/>
          <p:cNvSpPr>
            <a:spLocks noChangeArrowheads="1"/>
          </p:cNvSpPr>
          <p:nvPr/>
        </p:nvSpPr>
        <p:spPr bwMode="auto">
          <a:xfrm>
            <a:off x="609600" y="1447800"/>
            <a:ext cx="1752600" cy="990600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240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Vestibular</a:t>
            </a:r>
            <a:endParaRPr lang="en-US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6565" name="Rectangle 5"/>
          <p:cNvSpPr>
            <a:spLocks noChangeArrowheads="1"/>
          </p:cNvSpPr>
          <p:nvPr/>
        </p:nvSpPr>
        <p:spPr bwMode="auto">
          <a:xfrm>
            <a:off x="2195513" y="3357563"/>
            <a:ext cx="4038600" cy="10668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6566" name="Line 6"/>
          <p:cNvSpPr>
            <a:spLocks noChangeShapeType="1"/>
          </p:cNvSpPr>
          <p:nvPr/>
        </p:nvSpPr>
        <p:spPr bwMode="auto">
          <a:xfrm>
            <a:off x="1524000" y="2514600"/>
            <a:ext cx="9906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6567" name="Line 7"/>
          <p:cNvSpPr>
            <a:spLocks noChangeShapeType="1"/>
          </p:cNvSpPr>
          <p:nvPr/>
        </p:nvSpPr>
        <p:spPr bwMode="auto">
          <a:xfrm>
            <a:off x="3962400" y="2438400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6568" name="Line 8"/>
          <p:cNvSpPr>
            <a:spLocks noChangeShapeType="1"/>
          </p:cNvSpPr>
          <p:nvPr/>
        </p:nvSpPr>
        <p:spPr bwMode="auto">
          <a:xfrm flipH="1">
            <a:off x="5867400" y="2438400"/>
            <a:ext cx="10668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6569" name="Text Box 9"/>
          <p:cNvSpPr txBox="1">
            <a:spLocks noChangeArrowheads="1"/>
          </p:cNvSpPr>
          <p:nvPr/>
        </p:nvSpPr>
        <p:spPr bwMode="auto">
          <a:xfrm>
            <a:off x="2209800" y="3581400"/>
            <a:ext cx="3962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400">
                <a:latin typeface="Times New Roman" pitchFamily="18" charset="0"/>
                <a:cs typeface="Times New Roman" pitchFamily="18" charset="0"/>
              </a:rPr>
              <a:t>BRAIN-STEM</a:t>
            </a:r>
          </a:p>
        </p:txBody>
      </p:sp>
      <p:sp>
        <p:nvSpPr>
          <p:cNvPr id="66570" name="Rectangle 10"/>
          <p:cNvSpPr>
            <a:spLocks noChangeArrowheads="1"/>
          </p:cNvSpPr>
          <p:nvPr/>
        </p:nvSpPr>
        <p:spPr bwMode="auto">
          <a:xfrm>
            <a:off x="4724400" y="5334000"/>
            <a:ext cx="2971800" cy="990600"/>
          </a:xfrm>
          <a:prstGeom prst="rect">
            <a:avLst/>
          </a:prstGeom>
          <a:solidFill>
            <a:srgbClr val="605E04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2400">
                <a:latin typeface="Times New Roman" pitchFamily="18" charset="0"/>
                <a:cs typeface="Times New Roman" pitchFamily="18" charset="0"/>
              </a:rPr>
              <a:t>Postural muscles</a:t>
            </a:r>
          </a:p>
        </p:txBody>
      </p:sp>
      <p:sp>
        <p:nvSpPr>
          <p:cNvPr id="66571" name="Rectangle 11"/>
          <p:cNvSpPr>
            <a:spLocks noChangeArrowheads="1"/>
          </p:cNvSpPr>
          <p:nvPr/>
        </p:nvSpPr>
        <p:spPr bwMode="auto">
          <a:xfrm>
            <a:off x="533400" y="5334000"/>
            <a:ext cx="2514600" cy="990600"/>
          </a:xfrm>
          <a:prstGeom prst="rect">
            <a:avLst/>
          </a:prstGeom>
          <a:solidFill>
            <a:srgbClr val="605E04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2400">
                <a:latin typeface="Times New Roman" pitchFamily="18" charset="0"/>
                <a:cs typeface="Times New Roman" pitchFamily="18" charset="0"/>
              </a:rPr>
              <a:t>Ocular muscles</a:t>
            </a:r>
          </a:p>
        </p:txBody>
      </p:sp>
      <p:sp>
        <p:nvSpPr>
          <p:cNvPr id="66572" name="Line 12"/>
          <p:cNvSpPr>
            <a:spLocks noChangeShapeType="1"/>
          </p:cNvSpPr>
          <p:nvPr/>
        </p:nvSpPr>
        <p:spPr bwMode="auto">
          <a:xfrm flipH="1">
            <a:off x="2514600" y="4495800"/>
            <a:ext cx="10668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6573" name="Line 13"/>
          <p:cNvSpPr>
            <a:spLocks noChangeShapeType="1"/>
          </p:cNvSpPr>
          <p:nvPr/>
        </p:nvSpPr>
        <p:spPr bwMode="auto">
          <a:xfrm>
            <a:off x="4495800" y="4419600"/>
            <a:ext cx="9906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6574" name="Rectangle 14"/>
          <p:cNvSpPr>
            <a:spLocks noChangeArrowheads="1"/>
          </p:cNvSpPr>
          <p:nvPr/>
        </p:nvSpPr>
        <p:spPr bwMode="auto">
          <a:xfrm>
            <a:off x="6705600" y="3429000"/>
            <a:ext cx="1905000" cy="5334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2400">
                <a:latin typeface="Times New Roman" pitchFamily="18" charset="0"/>
                <a:cs typeface="Times New Roman" pitchFamily="18" charset="0"/>
              </a:rPr>
              <a:t>Cerebellum</a:t>
            </a:r>
          </a:p>
        </p:txBody>
      </p:sp>
      <p:sp>
        <p:nvSpPr>
          <p:cNvPr id="66575" name="Rectangle 15"/>
          <p:cNvSpPr>
            <a:spLocks noChangeArrowheads="1"/>
          </p:cNvSpPr>
          <p:nvPr/>
        </p:nvSpPr>
        <p:spPr bwMode="auto">
          <a:xfrm>
            <a:off x="0" y="3429000"/>
            <a:ext cx="1600200" cy="6858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rtl="0" eaLnBrk="0" hangingPunct="0"/>
            <a:r>
              <a:rPr lang="en-US" sz="2400">
                <a:latin typeface="Times New Roman" pitchFamily="18" charset="0"/>
                <a:cs typeface="Times New Roman" pitchFamily="18" charset="0"/>
              </a:rPr>
              <a:t>C.  Cortex</a:t>
            </a:r>
          </a:p>
        </p:txBody>
      </p:sp>
      <p:sp>
        <p:nvSpPr>
          <p:cNvPr id="66576" name="Line 16"/>
          <p:cNvSpPr>
            <a:spLocks noChangeShapeType="1"/>
          </p:cNvSpPr>
          <p:nvPr/>
        </p:nvSpPr>
        <p:spPr bwMode="auto">
          <a:xfrm>
            <a:off x="1524000" y="3657600"/>
            <a:ext cx="685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6577" name="Line 17"/>
          <p:cNvSpPr>
            <a:spLocks noChangeShapeType="1"/>
          </p:cNvSpPr>
          <p:nvPr/>
        </p:nvSpPr>
        <p:spPr bwMode="auto">
          <a:xfrm flipH="1">
            <a:off x="1524000" y="3962400"/>
            <a:ext cx="685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6578" name="Line 18"/>
          <p:cNvSpPr>
            <a:spLocks noChangeShapeType="1"/>
          </p:cNvSpPr>
          <p:nvPr/>
        </p:nvSpPr>
        <p:spPr bwMode="auto">
          <a:xfrm>
            <a:off x="6248400" y="36576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6579" name="Line 19"/>
          <p:cNvSpPr>
            <a:spLocks noChangeShapeType="1"/>
          </p:cNvSpPr>
          <p:nvPr/>
        </p:nvSpPr>
        <p:spPr bwMode="auto">
          <a:xfrm flipH="1">
            <a:off x="6248400" y="3810000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6580" name="Text Box 20"/>
          <p:cNvSpPr txBox="1">
            <a:spLocks noChangeArrowheads="1"/>
          </p:cNvSpPr>
          <p:nvPr/>
        </p:nvSpPr>
        <p:spPr bwMode="auto">
          <a:xfrm>
            <a:off x="6858000" y="2590800"/>
            <a:ext cx="1828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400">
                <a:latin typeface="Times New Roman" pitchFamily="18" charset="0"/>
                <a:cs typeface="Times New Roman" pitchFamily="18" charset="0"/>
              </a:rPr>
              <a:t>INPUT</a:t>
            </a:r>
          </a:p>
        </p:txBody>
      </p:sp>
      <p:sp>
        <p:nvSpPr>
          <p:cNvPr id="66581" name="Text Box 21"/>
          <p:cNvSpPr txBox="1">
            <a:spLocks noChangeArrowheads="1"/>
          </p:cNvSpPr>
          <p:nvPr/>
        </p:nvSpPr>
        <p:spPr bwMode="auto">
          <a:xfrm>
            <a:off x="6781800" y="4495800"/>
            <a:ext cx="1752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400">
                <a:latin typeface="Times New Roman" pitchFamily="18" charset="0"/>
                <a:cs typeface="Times New Roman" pitchFamily="18" charset="0"/>
              </a:rPr>
              <a:t>OUTPUT</a:t>
            </a:r>
          </a:p>
        </p:txBody>
      </p:sp>
      <p:sp>
        <p:nvSpPr>
          <p:cNvPr id="66582" name="Text Box 22"/>
          <p:cNvSpPr txBox="1">
            <a:spLocks noChangeArrowheads="1"/>
          </p:cNvSpPr>
          <p:nvPr/>
        </p:nvSpPr>
        <p:spPr bwMode="auto">
          <a:xfrm>
            <a:off x="1066800" y="381000"/>
            <a:ext cx="6096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4000">
                <a:latin typeface="Times New Roman" pitchFamily="18" charset="0"/>
                <a:cs typeface="Times New Roman" pitchFamily="18" charset="0"/>
              </a:rPr>
              <a:t>THE BALANCE SYSTEM</a:t>
            </a:r>
            <a:endParaRPr lang="en-US" sz="240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2"/>
          <p:cNvSpPr txBox="1">
            <a:spLocks noChangeArrowheads="1"/>
          </p:cNvSpPr>
          <p:nvPr/>
        </p:nvSpPr>
        <p:spPr bwMode="auto">
          <a:xfrm>
            <a:off x="762000" y="5715000"/>
            <a:ext cx="27432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3200">
                <a:latin typeface="Times New Roman" pitchFamily="18" charset="0"/>
                <a:cs typeface="Times New Roman" pitchFamily="18" charset="0"/>
              </a:rPr>
              <a:t>Perichondritis</a:t>
            </a:r>
          </a:p>
        </p:txBody>
      </p:sp>
      <p:sp>
        <p:nvSpPr>
          <p:cNvPr id="8195" name="Text Box 3"/>
          <p:cNvSpPr txBox="1">
            <a:spLocks noChangeArrowheads="1"/>
          </p:cNvSpPr>
          <p:nvPr/>
        </p:nvSpPr>
        <p:spPr bwMode="auto">
          <a:xfrm>
            <a:off x="5105400" y="5791200"/>
            <a:ext cx="28956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3200">
                <a:latin typeface="Times New Roman" pitchFamily="18" charset="0"/>
                <a:cs typeface="Times New Roman" pitchFamily="18" charset="0"/>
              </a:rPr>
              <a:t>Erysipelas </a:t>
            </a:r>
          </a:p>
        </p:txBody>
      </p:sp>
      <p:pic>
        <p:nvPicPr>
          <p:cNvPr id="8196" name="Picture 4" descr="Picture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1143000"/>
            <a:ext cx="3014663" cy="421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7" name="Picture 5" descr="Picture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163" y="1052513"/>
            <a:ext cx="2974975" cy="4357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4" grpId="0"/>
      <p:bldP spid="8195" grpId="0" autoUpdateAnimBg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7325" y="1700213"/>
            <a:ext cx="8956675" cy="339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Diseases of External Ear &amp; AOM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Objectives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Recognize the congenital anomalies of the external ear</a:t>
            </a:r>
          </a:p>
          <a:p>
            <a:r>
              <a:rPr lang="en-US" smtClean="0"/>
              <a:t>Diagnose and treat wax accumulation</a:t>
            </a:r>
          </a:p>
          <a:p>
            <a:r>
              <a:rPr lang="en-US" smtClean="0"/>
              <a:t>Diagnose and treat the common external ear inflammatory conditions</a:t>
            </a:r>
          </a:p>
          <a:p>
            <a:r>
              <a:rPr lang="en-US" smtClean="0"/>
              <a:t>Discuss  the pathology, clinical features and management of AOM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DEVELOPMENT OF THE EAR</a:t>
            </a:r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130000"/>
              </a:lnSpc>
            </a:pPr>
            <a:r>
              <a:rPr lang="en-US" smtClean="0"/>
              <a:t>External ear: 1</a:t>
            </a:r>
            <a:r>
              <a:rPr lang="en-US" baseline="30000" smtClean="0"/>
              <a:t>st</a:t>
            </a:r>
            <a:r>
              <a:rPr lang="en-US" smtClean="0"/>
              <a:t> pharyngeal </a:t>
            </a:r>
            <a:r>
              <a:rPr lang="en-US" smtClean="0">
                <a:solidFill>
                  <a:schemeClr val="tx2"/>
                </a:solidFill>
              </a:rPr>
              <a:t>cleft &amp; arch</a:t>
            </a:r>
            <a:endParaRPr lang="en-US" smtClean="0"/>
          </a:p>
          <a:p>
            <a:pPr eaLnBrk="1" hangingPunct="1">
              <a:lnSpc>
                <a:spcPct val="130000"/>
              </a:lnSpc>
            </a:pPr>
            <a:r>
              <a:rPr lang="en-US" smtClean="0"/>
              <a:t>Middle ear: 1</a:t>
            </a:r>
            <a:r>
              <a:rPr lang="en-US" baseline="30000" smtClean="0"/>
              <a:t>st</a:t>
            </a:r>
            <a:r>
              <a:rPr lang="en-US" smtClean="0"/>
              <a:t> pharyngeal </a:t>
            </a:r>
            <a:r>
              <a:rPr lang="en-US" smtClean="0">
                <a:solidFill>
                  <a:schemeClr val="tx2"/>
                </a:solidFill>
              </a:rPr>
              <a:t>pouch</a:t>
            </a:r>
            <a:r>
              <a:rPr lang="en-US" smtClean="0"/>
              <a:t> &amp; 1</a:t>
            </a:r>
            <a:r>
              <a:rPr lang="en-US" baseline="30000" smtClean="0"/>
              <a:t>st</a:t>
            </a:r>
            <a:r>
              <a:rPr lang="en-US" smtClean="0"/>
              <a:t> and 2 </a:t>
            </a:r>
            <a:r>
              <a:rPr lang="en-US" baseline="30000" smtClean="0"/>
              <a:t>nd</a:t>
            </a:r>
            <a:r>
              <a:rPr lang="en-US" smtClean="0"/>
              <a:t> </a:t>
            </a:r>
            <a:r>
              <a:rPr lang="en-US" smtClean="0">
                <a:solidFill>
                  <a:schemeClr val="tx2"/>
                </a:solidFill>
              </a:rPr>
              <a:t>arches</a:t>
            </a:r>
          </a:p>
          <a:p>
            <a:pPr eaLnBrk="1" hangingPunct="1">
              <a:lnSpc>
                <a:spcPct val="190000"/>
              </a:lnSpc>
            </a:pPr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23" grpId="0" autoUpdateAnimBg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3" descr="Click to see larger picture">
            <a:hlinkClick r:id="rId2"/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1700213"/>
            <a:ext cx="3490913" cy="4083050"/>
          </a:xfrm>
        </p:spPr>
      </p:pic>
      <p:pic>
        <p:nvPicPr>
          <p:cNvPr id="175108" name="Picture 4" descr="embyrology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51275" y="1844675"/>
            <a:ext cx="5003800" cy="340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DEVELOPMENT OF THE EAR</a:t>
            </a:r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130000"/>
              </a:lnSpc>
            </a:pPr>
            <a:r>
              <a:rPr lang="en-US" smtClean="0"/>
              <a:t>External ear: 1</a:t>
            </a:r>
            <a:r>
              <a:rPr lang="en-US" baseline="30000" smtClean="0"/>
              <a:t>st</a:t>
            </a:r>
            <a:r>
              <a:rPr lang="en-US" smtClean="0"/>
              <a:t> pharyngeal </a:t>
            </a:r>
            <a:r>
              <a:rPr lang="en-US" smtClean="0">
                <a:solidFill>
                  <a:schemeClr val="tx2"/>
                </a:solidFill>
              </a:rPr>
              <a:t>cleft &amp; arch</a:t>
            </a:r>
            <a:endParaRPr lang="en-US" smtClean="0"/>
          </a:p>
          <a:p>
            <a:pPr eaLnBrk="1" hangingPunct="1">
              <a:lnSpc>
                <a:spcPct val="130000"/>
              </a:lnSpc>
            </a:pPr>
            <a:r>
              <a:rPr lang="en-US" smtClean="0"/>
              <a:t>Middle ear: 1</a:t>
            </a:r>
            <a:r>
              <a:rPr lang="en-US" baseline="30000" smtClean="0"/>
              <a:t>st</a:t>
            </a:r>
            <a:r>
              <a:rPr lang="en-US" smtClean="0"/>
              <a:t> pharyngeal </a:t>
            </a:r>
            <a:r>
              <a:rPr lang="en-US" smtClean="0">
                <a:solidFill>
                  <a:schemeClr val="tx2"/>
                </a:solidFill>
              </a:rPr>
              <a:t>pouch</a:t>
            </a:r>
            <a:r>
              <a:rPr lang="en-US" smtClean="0"/>
              <a:t> &amp; 1</a:t>
            </a:r>
            <a:r>
              <a:rPr lang="en-US" baseline="30000" smtClean="0"/>
              <a:t>st</a:t>
            </a:r>
            <a:r>
              <a:rPr lang="en-US" smtClean="0"/>
              <a:t> and 2 </a:t>
            </a:r>
            <a:r>
              <a:rPr lang="en-US" baseline="30000" smtClean="0"/>
              <a:t>nd</a:t>
            </a:r>
            <a:r>
              <a:rPr lang="en-US" smtClean="0"/>
              <a:t> </a:t>
            </a:r>
            <a:r>
              <a:rPr lang="en-US" smtClean="0">
                <a:solidFill>
                  <a:schemeClr val="tx2"/>
                </a:solidFill>
              </a:rPr>
              <a:t>arches</a:t>
            </a:r>
          </a:p>
          <a:p>
            <a:pPr eaLnBrk="1" hangingPunct="1">
              <a:lnSpc>
                <a:spcPct val="190000"/>
              </a:lnSpc>
            </a:pPr>
            <a:r>
              <a:rPr lang="en-US" i="1" smtClean="0">
                <a:solidFill>
                  <a:srgbClr val="FFCC00"/>
                </a:solidFill>
              </a:rPr>
              <a:t>Inner ear: Ectoderm of hindbrain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8" descr="embyrology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650" y="1341438"/>
            <a:ext cx="6856413" cy="4103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/>
          <a:p>
            <a:pPr eaLnBrk="1" hangingPunct="1"/>
            <a:r>
              <a:rPr lang="en-US" smtClean="0"/>
              <a:t>DISEASES OF THE EXTERNAL EAR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smtClean="0"/>
              <a:t>CONGENITAL MALFORMATIONS</a:t>
            </a:r>
          </a:p>
        </p:txBody>
      </p:sp>
      <p:sp>
        <p:nvSpPr>
          <p:cNvPr id="129029" name="Rectangle 5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1600200"/>
            <a:ext cx="4038600" cy="4525963"/>
          </a:xfrm>
        </p:spPr>
        <p:txBody>
          <a:bodyPr/>
          <a:lstStyle/>
          <a:p>
            <a:pPr eaLnBrk="1" hangingPunct="1">
              <a:lnSpc>
                <a:spcPct val="220000"/>
              </a:lnSpc>
            </a:pPr>
            <a:r>
              <a:rPr lang="en-US" sz="2800" dirty="0" err="1" smtClean="0"/>
              <a:t>Anotia</a:t>
            </a:r>
            <a:r>
              <a:rPr lang="en-US" sz="2800" dirty="0" smtClean="0"/>
              <a:t> &amp; </a:t>
            </a:r>
            <a:r>
              <a:rPr lang="en-US" sz="2800" dirty="0" err="1" smtClean="0"/>
              <a:t>microtia</a:t>
            </a:r>
            <a:endParaRPr lang="en-US" sz="2800" dirty="0" smtClean="0"/>
          </a:p>
          <a:p>
            <a:pPr eaLnBrk="1" hangingPunct="1"/>
            <a:endParaRPr lang="en-US" sz="2800" dirty="0" smtClean="0"/>
          </a:p>
          <a:p>
            <a:pPr eaLnBrk="1" hangingPunct="1"/>
            <a:endParaRPr lang="en-US" sz="2800" dirty="0" smtClean="0"/>
          </a:p>
        </p:txBody>
      </p:sp>
      <p:pic>
        <p:nvPicPr>
          <p:cNvPr id="3083" name="Picture 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2636912"/>
            <a:ext cx="2640318" cy="3369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4" name="Picture 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2636912"/>
            <a:ext cx="2732271" cy="35103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The External Auditory Canal</a:t>
            </a:r>
          </a:p>
        </p:txBody>
      </p:sp>
      <p:pic>
        <p:nvPicPr>
          <p:cNvPr id="216068" name="Picture 4" descr="pull%20back%20pinna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148263" y="2852738"/>
            <a:ext cx="3433762" cy="2254250"/>
          </a:xfrm>
          <a:noFill/>
        </p:spPr>
      </p:pic>
      <p:pic>
        <p:nvPicPr>
          <p:cNvPr id="21508" name="Picture 6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611188" y="2205038"/>
            <a:ext cx="4038600" cy="3649662"/>
          </a:xfr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smtClean="0"/>
              <a:t>CONGENITAL MALFORMATIONS</a:t>
            </a:r>
          </a:p>
        </p:txBody>
      </p:sp>
      <p:sp>
        <p:nvSpPr>
          <p:cNvPr id="129029" name="Rectangle 5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1600200"/>
            <a:ext cx="4038600" cy="4525963"/>
          </a:xfrm>
        </p:spPr>
        <p:txBody>
          <a:bodyPr/>
          <a:lstStyle/>
          <a:p>
            <a:pPr eaLnBrk="1" hangingPunct="1">
              <a:lnSpc>
                <a:spcPct val="220000"/>
              </a:lnSpc>
            </a:pPr>
            <a:r>
              <a:rPr lang="en-US" sz="2800" dirty="0" err="1" smtClean="0"/>
              <a:t>Anotia</a:t>
            </a:r>
            <a:r>
              <a:rPr lang="en-US" sz="2800" dirty="0" smtClean="0"/>
              <a:t> &amp; </a:t>
            </a:r>
            <a:r>
              <a:rPr lang="en-US" sz="2800" dirty="0" err="1" smtClean="0"/>
              <a:t>microtia</a:t>
            </a:r>
            <a:endParaRPr lang="en-US" sz="2800" dirty="0" smtClean="0"/>
          </a:p>
          <a:p>
            <a:pPr eaLnBrk="1" hangingPunct="1">
              <a:lnSpc>
                <a:spcPct val="220000"/>
              </a:lnSpc>
            </a:pPr>
            <a:r>
              <a:rPr lang="en-US" sz="2800" dirty="0" smtClean="0"/>
              <a:t>Accessory auricle</a:t>
            </a:r>
          </a:p>
          <a:p>
            <a:pPr eaLnBrk="1" hangingPunct="1">
              <a:lnSpc>
                <a:spcPct val="220000"/>
              </a:lnSpc>
            </a:pPr>
            <a:endParaRPr lang="en-US" sz="2800" dirty="0" smtClean="0"/>
          </a:p>
          <a:p>
            <a:pPr eaLnBrk="1" hangingPunct="1"/>
            <a:endParaRPr lang="en-US" sz="2800" dirty="0" smtClean="0"/>
          </a:p>
          <a:p>
            <a:pPr eaLnBrk="1" hangingPunct="1"/>
            <a:endParaRPr lang="en-US" sz="2800" dirty="0" smtClean="0"/>
          </a:p>
        </p:txBody>
      </p:sp>
      <p:pic>
        <p:nvPicPr>
          <p:cNvPr id="8" name="Picture 11" descr="Picture2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86375" y="1643063"/>
            <a:ext cx="2957513" cy="453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5889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064" y="1556793"/>
            <a:ext cx="3240360" cy="468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smtClean="0"/>
              <a:t>CONGENITAL MALFORMATIONS</a:t>
            </a:r>
          </a:p>
        </p:txBody>
      </p:sp>
      <p:sp>
        <p:nvSpPr>
          <p:cNvPr id="129029" name="Rectangle 5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1600200"/>
            <a:ext cx="4038600" cy="4525963"/>
          </a:xfrm>
        </p:spPr>
        <p:txBody>
          <a:bodyPr/>
          <a:lstStyle/>
          <a:p>
            <a:pPr eaLnBrk="1" hangingPunct="1">
              <a:lnSpc>
                <a:spcPct val="220000"/>
              </a:lnSpc>
            </a:pPr>
            <a:r>
              <a:rPr lang="en-US" sz="2800" dirty="0" err="1" smtClean="0"/>
              <a:t>Anotia</a:t>
            </a:r>
            <a:r>
              <a:rPr lang="en-US" sz="2800" dirty="0" smtClean="0"/>
              <a:t> &amp; </a:t>
            </a:r>
            <a:r>
              <a:rPr lang="en-US" sz="2800" dirty="0" err="1" smtClean="0"/>
              <a:t>microtia</a:t>
            </a:r>
            <a:endParaRPr lang="en-US" sz="2800" dirty="0" smtClean="0"/>
          </a:p>
          <a:p>
            <a:pPr eaLnBrk="1" hangingPunct="1">
              <a:lnSpc>
                <a:spcPct val="220000"/>
              </a:lnSpc>
            </a:pPr>
            <a:r>
              <a:rPr lang="en-US" sz="2800" dirty="0" smtClean="0"/>
              <a:t>Accessory auricle</a:t>
            </a:r>
          </a:p>
          <a:p>
            <a:pPr eaLnBrk="1" hangingPunct="1">
              <a:lnSpc>
                <a:spcPct val="220000"/>
              </a:lnSpc>
            </a:pPr>
            <a:endParaRPr lang="en-US" sz="2800" dirty="0" smtClean="0"/>
          </a:p>
          <a:p>
            <a:pPr eaLnBrk="1" hangingPunct="1"/>
            <a:endParaRPr lang="en-US" sz="2800" dirty="0" smtClean="0"/>
          </a:p>
          <a:p>
            <a:pPr eaLnBrk="1" hangingPunct="1"/>
            <a:endParaRPr lang="en-US" sz="28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smtClean="0"/>
              <a:t>CONGENITAL MALFORMATIONS</a:t>
            </a:r>
          </a:p>
        </p:txBody>
      </p:sp>
      <p:sp>
        <p:nvSpPr>
          <p:cNvPr id="129029" name="Rectangle 5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1600200"/>
            <a:ext cx="4038600" cy="4525963"/>
          </a:xfrm>
        </p:spPr>
        <p:txBody>
          <a:bodyPr/>
          <a:lstStyle/>
          <a:p>
            <a:pPr eaLnBrk="1" hangingPunct="1">
              <a:lnSpc>
                <a:spcPct val="220000"/>
              </a:lnSpc>
            </a:pPr>
            <a:r>
              <a:rPr lang="en-US" sz="2800" dirty="0" err="1" smtClean="0"/>
              <a:t>Anotia</a:t>
            </a:r>
            <a:r>
              <a:rPr lang="en-US" sz="2800" dirty="0" smtClean="0"/>
              <a:t> &amp; </a:t>
            </a:r>
            <a:r>
              <a:rPr lang="en-US" sz="2800" dirty="0" err="1" smtClean="0"/>
              <a:t>microtia</a:t>
            </a:r>
            <a:endParaRPr lang="en-US" sz="2800" dirty="0" smtClean="0"/>
          </a:p>
          <a:p>
            <a:pPr eaLnBrk="1" hangingPunct="1">
              <a:lnSpc>
                <a:spcPct val="220000"/>
              </a:lnSpc>
            </a:pPr>
            <a:r>
              <a:rPr lang="en-US" sz="2800" dirty="0" smtClean="0"/>
              <a:t>Accessory auricle</a:t>
            </a:r>
          </a:p>
          <a:p>
            <a:pPr eaLnBrk="1" hangingPunct="1">
              <a:lnSpc>
                <a:spcPct val="220000"/>
              </a:lnSpc>
            </a:pPr>
            <a:r>
              <a:rPr lang="en-US" sz="2800" dirty="0" smtClean="0"/>
              <a:t>Pre auricular sinus </a:t>
            </a:r>
          </a:p>
          <a:p>
            <a:pPr eaLnBrk="1" hangingPunct="1">
              <a:lnSpc>
                <a:spcPct val="220000"/>
              </a:lnSpc>
            </a:pPr>
            <a:endParaRPr lang="en-US" sz="2800" dirty="0" smtClean="0"/>
          </a:p>
          <a:p>
            <a:pPr eaLnBrk="1" hangingPunct="1"/>
            <a:endParaRPr lang="en-US" sz="2800" dirty="0" smtClean="0"/>
          </a:p>
          <a:p>
            <a:pPr eaLnBrk="1" hangingPunct="1"/>
            <a:endParaRPr lang="en-US" sz="2800" dirty="0" smtClean="0"/>
          </a:p>
        </p:txBody>
      </p:sp>
      <p:sp>
        <p:nvSpPr>
          <p:cNvPr id="6" name="Rectangle 5"/>
          <p:cNvSpPr txBox="1">
            <a:spLocks noChangeArrowheads="1"/>
          </p:cNvSpPr>
          <p:nvPr/>
        </p:nvSpPr>
        <p:spPr bwMode="auto">
          <a:xfrm>
            <a:off x="0" y="1628800"/>
            <a:ext cx="4038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2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2800" b="0" i="0" u="none" strike="noStrike" kern="0" cap="none" spc="0" normalizeH="0" baseline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61794" name="Picture 2" descr="https://s3.amazonaws.com/hcplive/v1_media/_upload_image/_thumbnails/preauricular%20sinus%20Stulberg.jpeg"/>
          <p:cNvPicPr>
            <a:picLocks noChangeAspect="1" noChangeArrowheads="1"/>
          </p:cNvPicPr>
          <p:nvPr/>
        </p:nvPicPr>
        <p:blipFill>
          <a:blip r:embed="rId2" cstate="print"/>
          <a:srcRect l="-167" t="-445" r="28101"/>
          <a:stretch>
            <a:fillRect/>
          </a:stretch>
        </p:blipFill>
        <p:spPr bwMode="auto">
          <a:xfrm>
            <a:off x="5220072" y="1772816"/>
            <a:ext cx="3088334" cy="3228392"/>
          </a:xfrm>
          <a:prstGeom prst="rect">
            <a:avLst/>
          </a:prstGeom>
          <a:noFill/>
        </p:spPr>
      </p:pic>
      <p:pic>
        <p:nvPicPr>
          <p:cNvPr id="161796" name="Picture 4" descr="https://encrypted-tbn1.gstatic.com/images?q=tbn:ANd9GcSSPmliaASUII6N4LSX43BS2_Wrq9wMWh8wCGzeijwtzqw7jG0X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2080" y="1772816"/>
            <a:ext cx="3630158" cy="33123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9426" name="Picture 2" descr="http://www.surgjournal.com/cms/attachment/2005307199/2022774781/gr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476672"/>
            <a:ext cx="6962775" cy="57912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smtClean="0"/>
              <a:t>CONGENITAL MALFORMATIONS</a:t>
            </a:r>
          </a:p>
        </p:txBody>
      </p:sp>
      <p:sp>
        <p:nvSpPr>
          <p:cNvPr id="129029" name="Rectangle 5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1600200"/>
            <a:ext cx="4038600" cy="4525963"/>
          </a:xfrm>
        </p:spPr>
        <p:txBody>
          <a:bodyPr/>
          <a:lstStyle/>
          <a:p>
            <a:pPr eaLnBrk="1" hangingPunct="1">
              <a:lnSpc>
                <a:spcPct val="220000"/>
              </a:lnSpc>
            </a:pPr>
            <a:r>
              <a:rPr lang="en-US" sz="2800" dirty="0" err="1" smtClean="0"/>
              <a:t>Anotia</a:t>
            </a:r>
            <a:r>
              <a:rPr lang="en-US" sz="2800" dirty="0" smtClean="0"/>
              <a:t> &amp; </a:t>
            </a:r>
            <a:r>
              <a:rPr lang="en-US" sz="2800" dirty="0" err="1" smtClean="0"/>
              <a:t>microtia</a:t>
            </a:r>
            <a:endParaRPr lang="en-US" sz="2800" dirty="0" smtClean="0"/>
          </a:p>
          <a:p>
            <a:pPr eaLnBrk="1" hangingPunct="1">
              <a:lnSpc>
                <a:spcPct val="220000"/>
              </a:lnSpc>
            </a:pPr>
            <a:r>
              <a:rPr lang="en-US" sz="2800" dirty="0" smtClean="0"/>
              <a:t>Accessory auricle</a:t>
            </a:r>
          </a:p>
          <a:p>
            <a:pPr eaLnBrk="1" hangingPunct="1">
              <a:lnSpc>
                <a:spcPct val="220000"/>
              </a:lnSpc>
            </a:pPr>
            <a:r>
              <a:rPr lang="en-US" sz="2800" dirty="0" smtClean="0"/>
              <a:t>Pre auricular sinus </a:t>
            </a:r>
          </a:p>
          <a:p>
            <a:pPr eaLnBrk="1" hangingPunct="1">
              <a:lnSpc>
                <a:spcPct val="220000"/>
              </a:lnSpc>
            </a:pPr>
            <a:endParaRPr lang="en-US" sz="2800" dirty="0" smtClean="0"/>
          </a:p>
          <a:p>
            <a:pPr eaLnBrk="1" hangingPunct="1"/>
            <a:endParaRPr lang="en-US" sz="2800" dirty="0" smtClean="0"/>
          </a:p>
          <a:p>
            <a:pPr eaLnBrk="1" hangingPunct="1"/>
            <a:endParaRPr lang="en-US" sz="2800" dirty="0" smtClean="0"/>
          </a:p>
        </p:txBody>
      </p:sp>
      <p:sp>
        <p:nvSpPr>
          <p:cNvPr id="6" name="Rectangle 5"/>
          <p:cNvSpPr txBox="1">
            <a:spLocks noChangeArrowheads="1"/>
          </p:cNvSpPr>
          <p:nvPr/>
        </p:nvSpPr>
        <p:spPr bwMode="auto">
          <a:xfrm>
            <a:off x="0" y="1628800"/>
            <a:ext cx="4038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2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2800" b="0" i="0" u="none" strike="noStrike" kern="0" cap="none" spc="0" normalizeH="0" baseline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9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pPr eaLnBrk="1" hangingPunct="1"/>
            <a:r>
              <a:rPr lang="en-US" sz="4000" smtClean="0"/>
              <a:t>CONGENITAL MALFORMATIONS</a:t>
            </a:r>
          </a:p>
        </p:txBody>
      </p:sp>
      <p:sp>
        <p:nvSpPr>
          <p:cNvPr id="129029" name="Rectangle 5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1628800"/>
            <a:ext cx="4038600" cy="4525963"/>
          </a:xfrm>
        </p:spPr>
        <p:txBody>
          <a:bodyPr/>
          <a:lstStyle/>
          <a:p>
            <a:pPr eaLnBrk="1" hangingPunct="1">
              <a:lnSpc>
                <a:spcPct val="220000"/>
              </a:lnSpc>
            </a:pPr>
            <a:r>
              <a:rPr lang="en-US" sz="2800" dirty="0" err="1" smtClean="0"/>
              <a:t>Anotia</a:t>
            </a:r>
            <a:r>
              <a:rPr lang="en-US" sz="2800" dirty="0" smtClean="0"/>
              <a:t> &amp; </a:t>
            </a:r>
            <a:r>
              <a:rPr lang="en-US" sz="2800" dirty="0" err="1" smtClean="0"/>
              <a:t>microtia</a:t>
            </a:r>
            <a:endParaRPr lang="en-US" sz="2800" dirty="0" smtClean="0"/>
          </a:p>
          <a:p>
            <a:pPr eaLnBrk="1" hangingPunct="1">
              <a:lnSpc>
                <a:spcPct val="220000"/>
              </a:lnSpc>
            </a:pPr>
            <a:r>
              <a:rPr lang="en-US" sz="2800" dirty="0" smtClean="0"/>
              <a:t>Accessory auricle</a:t>
            </a:r>
          </a:p>
          <a:p>
            <a:pPr eaLnBrk="1" hangingPunct="1">
              <a:lnSpc>
                <a:spcPct val="220000"/>
              </a:lnSpc>
            </a:pPr>
            <a:r>
              <a:rPr lang="en-US" sz="2800" dirty="0" smtClean="0"/>
              <a:t>Pre auricular sinus</a:t>
            </a:r>
          </a:p>
          <a:p>
            <a:pPr eaLnBrk="1" hangingPunct="1">
              <a:lnSpc>
                <a:spcPct val="220000"/>
              </a:lnSpc>
            </a:pPr>
            <a:r>
              <a:rPr lang="en-US" sz="2800" dirty="0" smtClean="0"/>
              <a:t>Protruding ear</a:t>
            </a:r>
          </a:p>
          <a:p>
            <a:pPr eaLnBrk="1" hangingPunct="1"/>
            <a:endParaRPr lang="en-US" sz="2800" dirty="0" smtClean="0"/>
          </a:p>
          <a:p>
            <a:pPr eaLnBrk="1" hangingPunct="1"/>
            <a:endParaRPr lang="en-US" sz="2800" dirty="0" smtClean="0"/>
          </a:p>
        </p:txBody>
      </p:sp>
      <p:pic>
        <p:nvPicPr>
          <p:cNvPr id="4" name="Picture 13" descr="Picture1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63888" y="2132856"/>
            <a:ext cx="3143012" cy="345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 l="4641" t="3767" r="6321" b="5052"/>
          <a:stretch>
            <a:fillRect/>
          </a:stretch>
        </p:blipFill>
        <p:spPr bwMode="auto">
          <a:xfrm>
            <a:off x="6588224" y="2060848"/>
            <a:ext cx="2555776" cy="35612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0450" name="Picture 2" descr="http://www.earsurgery.co.nz/wp-content/uploads/2011/09/prominent-right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0" y="1484784"/>
            <a:ext cx="5584304" cy="332802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4" descr="Otoplasty before"/>
          <p:cNvPicPr>
            <a:picLocks noChangeAspect="1" noChangeArrowheads="1"/>
          </p:cNvPicPr>
          <p:nvPr/>
        </p:nvPicPr>
        <p:blipFill>
          <a:blip r:embed="rId2" cstate="print"/>
          <a:srcRect l="7539" t="6412" r="5408" b="5975"/>
          <a:stretch>
            <a:fillRect/>
          </a:stretch>
        </p:blipFill>
        <p:spPr bwMode="auto">
          <a:xfrm>
            <a:off x="1357313" y="1428750"/>
            <a:ext cx="2786062" cy="414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5" name="Picture 5" descr="otoplasty after"/>
          <p:cNvPicPr>
            <a:picLocks noChangeAspect="1" noChangeArrowheads="1"/>
          </p:cNvPicPr>
          <p:nvPr/>
        </p:nvPicPr>
        <p:blipFill>
          <a:blip r:embed="rId3" cstate="print"/>
          <a:srcRect l="5185" t="6381" r="5925" b="4910"/>
          <a:stretch>
            <a:fillRect/>
          </a:stretch>
        </p:blipFill>
        <p:spPr bwMode="auto">
          <a:xfrm>
            <a:off x="4786313" y="1428750"/>
            <a:ext cx="2857500" cy="4214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Trauma to the Auricle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Laceration</a:t>
            </a: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2492896"/>
            <a:ext cx="3077207" cy="37787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2" name="Picture 6" descr="http://accessemergencymedicine.com/loadBinary.aspx?fileName=knoo3_c018f018t.jpg"/>
          <p:cNvPicPr>
            <a:picLocks noChangeAspect="1" noChangeArrowheads="1"/>
          </p:cNvPicPr>
          <p:nvPr/>
        </p:nvPicPr>
        <p:blipFill>
          <a:blip r:embed="rId3" cstate="print"/>
          <a:srcRect l="18957" r="20014"/>
          <a:stretch>
            <a:fillRect/>
          </a:stretch>
        </p:blipFill>
        <p:spPr bwMode="auto">
          <a:xfrm>
            <a:off x="827584" y="2564904"/>
            <a:ext cx="2664296" cy="363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utoUpdateAnimBg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http://ars.els-cdn.com/content/image/1-s2.0-S2212440312002076-gr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0" y="2133600"/>
            <a:ext cx="4187825" cy="247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The External Auditory Canal</a:t>
            </a:r>
          </a:p>
        </p:txBody>
      </p:sp>
      <p:sp>
        <p:nvSpPr>
          <p:cNvPr id="9219" name="Text Box 3"/>
          <p:cNvSpPr txBox="1">
            <a:spLocks noChangeArrowheads="1"/>
          </p:cNvSpPr>
          <p:nvPr/>
        </p:nvSpPr>
        <p:spPr bwMode="auto">
          <a:xfrm>
            <a:off x="0" y="3200400"/>
            <a:ext cx="2743200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hangingPunct="0">
              <a:spcBef>
                <a:spcPct val="50000"/>
              </a:spcBef>
              <a:buFontTx/>
              <a:buChar char="•"/>
            </a:pP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Cartilagenous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wall</a:t>
            </a:r>
          </a:p>
          <a:p>
            <a:pPr algn="l" rtl="0" eaLnBrk="0" hangingPunct="0">
              <a:spcBef>
                <a:spcPct val="50000"/>
              </a:spcBef>
              <a:buFontTx/>
              <a:buChar char="•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Present at birth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algn="l" rtl="0" eaLnBrk="0" hangingPunct="0">
              <a:spcBef>
                <a:spcPct val="50000"/>
              </a:spcBef>
              <a:buFontTx/>
              <a:buChar char="•"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Hair follicles</a:t>
            </a:r>
          </a:p>
          <a:p>
            <a:pPr algn="l" rtl="0" eaLnBrk="0" hangingPunct="0">
              <a:spcBef>
                <a:spcPct val="50000"/>
              </a:spcBef>
              <a:buFontTx/>
              <a:buChar char="•"/>
            </a:pP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Ceruminous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glands</a:t>
            </a:r>
          </a:p>
          <a:p>
            <a:pPr algn="l" rtl="0" eaLnBrk="0" hangingPunct="0">
              <a:spcBef>
                <a:spcPct val="50000"/>
              </a:spcBef>
              <a:buFontTx/>
              <a:buChar char="•"/>
            </a:pP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Sebacous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glands</a:t>
            </a:r>
          </a:p>
        </p:txBody>
      </p:sp>
      <p:sp>
        <p:nvSpPr>
          <p:cNvPr id="9220" name="Text Box 4"/>
          <p:cNvSpPr txBox="1">
            <a:spLocks noChangeArrowheads="1"/>
          </p:cNvSpPr>
          <p:nvPr/>
        </p:nvSpPr>
        <p:spPr bwMode="auto">
          <a:xfrm>
            <a:off x="7162800" y="1988840"/>
            <a:ext cx="19812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hangingPunct="0">
              <a:spcBef>
                <a:spcPct val="50000"/>
              </a:spcBef>
            </a:pPr>
            <a:r>
              <a:rPr lang="en-US" sz="2800" u="sng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Medial Two Thirds:</a:t>
            </a:r>
            <a:endParaRPr lang="en-US" sz="24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221" name="Text Box 5"/>
          <p:cNvSpPr txBox="1">
            <a:spLocks noChangeArrowheads="1"/>
          </p:cNvSpPr>
          <p:nvPr/>
        </p:nvSpPr>
        <p:spPr bwMode="auto">
          <a:xfrm>
            <a:off x="0" y="2057400"/>
            <a:ext cx="2438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hangingPunct="0">
              <a:spcBef>
                <a:spcPct val="50000"/>
              </a:spcBef>
            </a:pPr>
            <a:r>
              <a:rPr lang="en-US" sz="2800" u="sng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Lateral Third:</a:t>
            </a:r>
          </a:p>
        </p:txBody>
      </p:sp>
      <p:sp>
        <p:nvSpPr>
          <p:cNvPr id="9222" name="Text Box 6"/>
          <p:cNvSpPr txBox="1">
            <a:spLocks noChangeArrowheads="1"/>
          </p:cNvSpPr>
          <p:nvPr/>
        </p:nvSpPr>
        <p:spPr bwMode="auto">
          <a:xfrm>
            <a:off x="7236296" y="3284984"/>
            <a:ext cx="160020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eaLnBrk="0" hangingPunct="0">
              <a:spcBef>
                <a:spcPct val="50000"/>
              </a:spcBef>
              <a:buFontTx/>
              <a:buChar char="•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Bony wall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algn="l" rtl="0" eaLnBrk="0" hangingPunct="0">
              <a:spcBef>
                <a:spcPct val="50000"/>
              </a:spcBef>
              <a:buFontTx/>
              <a:buChar char="•"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Develops after birth</a:t>
            </a:r>
          </a:p>
        </p:txBody>
      </p:sp>
      <p:pic>
        <p:nvPicPr>
          <p:cNvPr id="22535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90800" y="1828800"/>
            <a:ext cx="4572000" cy="4132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6" name="Line 8"/>
          <p:cNvSpPr>
            <a:spLocks noChangeShapeType="1"/>
          </p:cNvSpPr>
          <p:nvPr/>
        </p:nvSpPr>
        <p:spPr bwMode="auto">
          <a:xfrm>
            <a:off x="4191000" y="2895600"/>
            <a:ext cx="76200" cy="1828800"/>
          </a:xfrm>
          <a:prstGeom prst="line">
            <a:avLst/>
          </a:prstGeom>
          <a:noFill/>
          <a:ln w="76200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4" descr="Human bit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2900" y="1295400"/>
            <a:ext cx="8304213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Trauma to the auricle</a:t>
            </a:r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Hematoma </a:t>
            </a:r>
            <a:r>
              <a:rPr lang="en-US" dirty="0" err="1" smtClean="0"/>
              <a:t>auris</a:t>
            </a:r>
            <a:endParaRPr lang="en-US" dirty="0" smtClean="0"/>
          </a:p>
        </p:txBody>
      </p:sp>
      <p:pic>
        <p:nvPicPr>
          <p:cNvPr id="62469" name="Picture 5" descr="Picture2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2362200"/>
            <a:ext cx="2495550" cy="3582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8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2303463"/>
            <a:ext cx="3302000" cy="3665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Complication</a:t>
            </a:r>
          </a:p>
        </p:txBody>
      </p:sp>
      <p:sp>
        <p:nvSpPr>
          <p:cNvPr id="63491" name="Text Box 3"/>
          <p:cNvSpPr txBox="1">
            <a:spLocks noChangeArrowheads="1"/>
          </p:cNvSpPr>
          <p:nvPr/>
        </p:nvSpPr>
        <p:spPr bwMode="auto">
          <a:xfrm>
            <a:off x="2843213" y="6092825"/>
            <a:ext cx="3200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>
                <a:latin typeface="Calibri" pitchFamily="34" charset="0"/>
                <a:cs typeface="Times New Roman" pitchFamily="18" charset="0"/>
              </a:rPr>
              <a:t>Cauliflower ear</a:t>
            </a:r>
          </a:p>
        </p:txBody>
      </p:sp>
      <p:pic>
        <p:nvPicPr>
          <p:cNvPr id="63492" name="Picture 4" descr="Picture25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410200" y="1676400"/>
            <a:ext cx="2928938" cy="4525963"/>
          </a:xfrm>
          <a:noFill/>
        </p:spPr>
      </p:pic>
      <p:pic>
        <p:nvPicPr>
          <p:cNvPr id="7680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1524000"/>
            <a:ext cx="3403600" cy="4538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491" grpId="0" autoUpdateAnimBg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Treatment</a:t>
            </a:r>
          </a:p>
        </p:txBody>
      </p:sp>
      <p:pic>
        <p:nvPicPr>
          <p:cNvPr id="4" name="Picture 4" descr="Picture2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066800" y="1981200"/>
            <a:ext cx="2422525" cy="3811588"/>
          </a:xfrm>
          <a:noFill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 l="49316" b="3288"/>
          <a:stretch>
            <a:fillRect/>
          </a:stretch>
        </p:blipFill>
        <p:spPr bwMode="auto">
          <a:xfrm>
            <a:off x="5181600" y="2209800"/>
            <a:ext cx="2590800" cy="331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PERICHONDRITIS OF THE PINNA</a:t>
            </a:r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5324475" cy="4525963"/>
          </a:xfrm>
        </p:spPr>
        <p:txBody>
          <a:bodyPr/>
          <a:lstStyle/>
          <a:p>
            <a:pPr algn="just" eaLnBrk="1" hangingPunct="1">
              <a:lnSpc>
                <a:spcPct val="160000"/>
              </a:lnSpc>
            </a:pPr>
            <a:r>
              <a:rPr lang="en-US" sz="2400" smtClean="0"/>
              <a:t>Usually follow trauma (hematoma auris, surgical, frostbite, burn) or otitis externa</a:t>
            </a:r>
          </a:p>
          <a:p>
            <a:pPr algn="just" eaLnBrk="1" hangingPunct="1">
              <a:lnSpc>
                <a:spcPct val="160000"/>
              </a:lnSpc>
            </a:pPr>
            <a:r>
              <a:rPr lang="en-US" sz="2400" smtClean="0"/>
              <a:t>Commonly caused by Pseudomonas</a:t>
            </a:r>
          </a:p>
          <a:p>
            <a:pPr algn="just" eaLnBrk="1" hangingPunct="1">
              <a:lnSpc>
                <a:spcPct val="160000"/>
              </a:lnSpc>
            </a:pPr>
            <a:r>
              <a:rPr lang="en-US" sz="2400" smtClean="0"/>
              <a:t>Fever, pain, redness and swelling</a:t>
            </a:r>
          </a:p>
          <a:p>
            <a:pPr algn="just" eaLnBrk="1" hangingPunct="1">
              <a:lnSpc>
                <a:spcPct val="160000"/>
              </a:lnSpc>
            </a:pPr>
            <a:r>
              <a:rPr lang="en-US" sz="2400" smtClean="0"/>
              <a:t>Treatment is by antibiotics</a:t>
            </a:r>
            <a:r>
              <a:rPr lang="en-US" sz="800" smtClean="0"/>
              <a:t>   </a:t>
            </a:r>
          </a:p>
          <a:p>
            <a:pPr algn="just" eaLnBrk="1" hangingPunct="1">
              <a:lnSpc>
                <a:spcPct val="110000"/>
              </a:lnSpc>
              <a:buFontTx/>
              <a:buNone/>
            </a:pPr>
            <a:r>
              <a:rPr lang="en-US" sz="800" smtClean="0"/>
              <a:t>   .</a:t>
            </a:r>
          </a:p>
        </p:txBody>
      </p:sp>
      <p:pic>
        <p:nvPicPr>
          <p:cNvPr id="64517" name="Picture 5" descr="Auricle_Perichondritis_"/>
          <p:cNvPicPr>
            <a:picLocks noChangeAspect="1" noChangeArrowheads="1"/>
          </p:cNvPicPr>
          <p:nvPr/>
        </p:nvPicPr>
        <p:blipFill>
          <a:blip r:embed="rId2" cstate="print"/>
          <a:srcRect l="20860" t="6628"/>
          <a:stretch>
            <a:fillRect/>
          </a:stretch>
        </p:blipFill>
        <p:spPr bwMode="auto">
          <a:xfrm>
            <a:off x="6072188" y="1714500"/>
            <a:ext cx="2686050" cy="422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9" name="Picture 7" descr="AURICULAR_ABSCESSGG"/>
          <p:cNvPicPr>
            <a:picLocks noChangeAspect="1" noChangeArrowheads="1"/>
          </p:cNvPicPr>
          <p:nvPr/>
        </p:nvPicPr>
        <p:blipFill>
          <a:blip r:embed="rId3" cstate="print"/>
          <a:srcRect r="21690" b="15300"/>
          <a:stretch>
            <a:fillRect/>
          </a:stretch>
        </p:blipFill>
        <p:spPr bwMode="auto">
          <a:xfrm>
            <a:off x="5796136" y="1484784"/>
            <a:ext cx="3071812" cy="442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5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5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5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2" dur="500"/>
                                        <p:tgtEl>
                                          <p:spTgt spid="645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1" dur="500"/>
                                        <p:tgtEl>
                                          <p:spTgt spid="645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5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515" grpId="0" build="p" autoUpdateAnimBg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Complication</a:t>
            </a:r>
          </a:p>
        </p:txBody>
      </p:sp>
      <p:sp>
        <p:nvSpPr>
          <p:cNvPr id="63491" name="Text Box 3"/>
          <p:cNvSpPr txBox="1">
            <a:spLocks noChangeArrowheads="1"/>
          </p:cNvSpPr>
          <p:nvPr/>
        </p:nvSpPr>
        <p:spPr bwMode="auto">
          <a:xfrm>
            <a:off x="2843213" y="6092825"/>
            <a:ext cx="3200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>
                <a:latin typeface="Calibri" pitchFamily="34" charset="0"/>
                <a:cs typeface="Times New Roman" pitchFamily="18" charset="0"/>
              </a:rPr>
              <a:t>Cauliflower ear</a:t>
            </a:r>
          </a:p>
        </p:txBody>
      </p:sp>
      <p:pic>
        <p:nvPicPr>
          <p:cNvPr id="63492" name="Picture 4" descr="Picture25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410200" y="1676400"/>
            <a:ext cx="2928938" cy="4525963"/>
          </a:xfrm>
          <a:noFill/>
        </p:spPr>
      </p:pic>
      <p:pic>
        <p:nvPicPr>
          <p:cNvPr id="7680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1524000"/>
            <a:ext cx="3403600" cy="4538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491" grpId="0" autoUpdateAnimBg="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71670" y="1142984"/>
            <a:ext cx="4852999" cy="4852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/>
          <a:p>
            <a:pPr eaLnBrk="1" hangingPunct="1"/>
            <a:r>
              <a:rPr lang="en-US" smtClean="0"/>
              <a:t>OTITIS EXTERNA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DEFINITION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just" eaLnBrk="1" hangingPunct="1">
              <a:lnSpc>
                <a:spcPct val="200000"/>
              </a:lnSpc>
            </a:pPr>
            <a:r>
              <a:rPr lang="en-US" smtClean="0"/>
              <a:t> An acute or chronic infection of the whole or a part of the skin of the external ear canal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graphicFrame>
        <p:nvGraphicFramePr>
          <p:cNvPr id="1026" name="Organization Chart 3"/>
          <p:cNvGraphicFramePr>
            <a:graphicFrameLocks/>
          </p:cNvGraphicFramePr>
          <p:nvPr/>
        </p:nvGraphicFramePr>
        <p:xfrm>
          <a:off x="-26988" y="2236788"/>
          <a:ext cx="8856663" cy="3313112"/>
        </p:xfrm>
        <a:graphic>
          <a:graphicData uri="http://schemas.openxmlformats.org/drawingml/2006/compatibility">
            <com:legacyDrawing xmlns:com="http://schemas.openxmlformats.org/drawingml/2006/compatibility" spid="_x0000_s147458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4" descr="Skin EA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71775" y="1628775"/>
            <a:ext cx="3333750" cy="418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graphicFrame>
        <p:nvGraphicFramePr>
          <p:cNvPr id="2050" name="Organization Chart 3"/>
          <p:cNvGraphicFramePr>
            <a:graphicFrameLocks/>
          </p:cNvGraphicFramePr>
          <p:nvPr/>
        </p:nvGraphicFramePr>
        <p:xfrm>
          <a:off x="-26988" y="2236788"/>
          <a:ext cx="8856663" cy="3313112"/>
        </p:xfrm>
        <a:graphic>
          <a:graphicData uri="http://schemas.openxmlformats.org/drawingml/2006/compatibility">
            <com:legacyDrawing xmlns:com="http://schemas.openxmlformats.org/drawingml/2006/compatibility" spid="_x0000_s14848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graphicFrame>
        <p:nvGraphicFramePr>
          <p:cNvPr id="3074" name="Organization Chart 3"/>
          <p:cNvGraphicFramePr>
            <a:graphicFrameLocks/>
          </p:cNvGraphicFramePr>
          <p:nvPr/>
        </p:nvGraphicFramePr>
        <p:xfrm>
          <a:off x="-26988" y="2236788"/>
          <a:ext cx="8856663" cy="3313112"/>
        </p:xfrm>
        <a:graphic>
          <a:graphicData uri="http://schemas.openxmlformats.org/drawingml/2006/compatibility">
            <com:legacyDrawing xmlns:com="http://schemas.openxmlformats.org/drawingml/2006/compatibility" spid="_x0000_s14950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graphicFrame>
        <p:nvGraphicFramePr>
          <p:cNvPr id="4098" name="Organization Chart 3"/>
          <p:cNvGraphicFramePr>
            <a:graphicFrameLocks/>
          </p:cNvGraphicFramePr>
          <p:nvPr/>
        </p:nvGraphicFramePr>
        <p:xfrm>
          <a:off x="-26988" y="2236788"/>
          <a:ext cx="8856663" cy="3313112"/>
        </p:xfrm>
        <a:graphic>
          <a:graphicData uri="http://schemas.openxmlformats.org/drawingml/2006/compatibility">
            <com:legacyDrawing xmlns:com="http://schemas.openxmlformats.org/drawingml/2006/compatibility" spid="_x0000_s150530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graphicFrame>
        <p:nvGraphicFramePr>
          <p:cNvPr id="5122" name="Organization Chart 3"/>
          <p:cNvGraphicFramePr>
            <a:graphicFrameLocks/>
          </p:cNvGraphicFramePr>
          <p:nvPr/>
        </p:nvGraphicFramePr>
        <p:xfrm>
          <a:off x="-26988" y="2236788"/>
          <a:ext cx="8856663" cy="3313112"/>
        </p:xfrm>
        <a:graphic>
          <a:graphicData uri="http://schemas.openxmlformats.org/drawingml/2006/compatibility">
            <com:legacyDrawing xmlns:com="http://schemas.openxmlformats.org/drawingml/2006/compatibility" spid="_x0000_s151554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graphicFrame>
        <p:nvGraphicFramePr>
          <p:cNvPr id="6146" name="Organization Chart 3"/>
          <p:cNvGraphicFramePr>
            <a:graphicFrameLocks/>
          </p:cNvGraphicFramePr>
          <p:nvPr/>
        </p:nvGraphicFramePr>
        <p:xfrm>
          <a:off x="-26988" y="2236788"/>
          <a:ext cx="8856663" cy="3313112"/>
        </p:xfrm>
        <a:graphic>
          <a:graphicData uri="http://schemas.openxmlformats.org/drawingml/2006/compatibility">
            <com:legacyDrawing xmlns:com="http://schemas.openxmlformats.org/drawingml/2006/compatibility" spid="_x0000_s152578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graphicFrame>
        <p:nvGraphicFramePr>
          <p:cNvPr id="7170" name="Organization Chart 3"/>
          <p:cNvGraphicFramePr>
            <a:graphicFrameLocks/>
          </p:cNvGraphicFramePr>
          <p:nvPr/>
        </p:nvGraphicFramePr>
        <p:xfrm>
          <a:off x="-26988" y="2236788"/>
          <a:ext cx="8856663" cy="3313112"/>
        </p:xfrm>
        <a:graphic>
          <a:graphicData uri="http://schemas.openxmlformats.org/drawingml/2006/compatibility">
            <com:legacyDrawing xmlns:com="http://schemas.openxmlformats.org/drawingml/2006/compatibility" spid="_x0000_s15360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CLINICAL FEATURES OF OTITIS EXTERNA</a:t>
            </a:r>
          </a:p>
        </p:txBody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Itching</a:t>
            </a:r>
          </a:p>
          <a:p>
            <a:pPr eaLnBrk="1" hangingPunct="1"/>
            <a:r>
              <a:rPr lang="en-US" smtClean="0"/>
              <a:t>Pain</a:t>
            </a:r>
          </a:p>
          <a:p>
            <a:pPr eaLnBrk="1" hangingPunct="1"/>
            <a:r>
              <a:rPr lang="en-US" smtClean="0"/>
              <a:t>Tenderness and swelling</a:t>
            </a:r>
          </a:p>
          <a:p>
            <a:pPr eaLnBrk="1" hangingPunct="1"/>
            <a:r>
              <a:rPr lang="en-US" smtClean="0"/>
              <a:t>Otorrhea</a:t>
            </a:r>
          </a:p>
          <a:p>
            <a:pPr eaLnBrk="1" hangingPunct="1"/>
            <a:r>
              <a:rPr lang="en-US" smtClean="0"/>
              <a:t>Deafness</a:t>
            </a:r>
          </a:p>
          <a:p>
            <a:pPr eaLnBrk="1" hangingPunct="1"/>
            <a:r>
              <a:rPr lang="en-US" smtClean="0"/>
              <a:t>Changes in the lumen and skin of EAM</a:t>
            </a:r>
            <a:endParaRPr lang="en-US" smtClean="0">
              <a:solidFill>
                <a:schemeClr val="accent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27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27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27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27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27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27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707" grpId="0" build="p" bldLvl="2" autoUpdateAnimBg="0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Clinical types of </a:t>
            </a:r>
            <a:r>
              <a:rPr lang="en-US" dirty="0" err="1" smtClean="0"/>
              <a:t>otitis</a:t>
            </a:r>
            <a:r>
              <a:rPr lang="en-US" dirty="0" smtClean="0"/>
              <a:t> </a:t>
            </a:r>
            <a:r>
              <a:rPr lang="en-US" dirty="0" err="1" smtClean="0"/>
              <a:t>externa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120000"/>
              </a:lnSpc>
            </a:pPr>
            <a:r>
              <a:rPr lang="en-US" dirty="0" smtClean="0"/>
              <a:t>Localize O.E ( furuncle)</a:t>
            </a:r>
          </a:p>
          <a:p>
            <a:pPr eaLnBrk="1" hangingPunct="1">
              <a:lnSpc>
                <a:spcPct val="120000"/>
              </a:lnSpc>
            </a:pPr>
            <a:endParaRPr lang="en-US" dirty="0" smtClean="0"/>
          </a:p>
          <a:p>
            <a:endParaRPr lang="en-US" dirty="0"/>
          </a:p>
        </p:txBody>
      </p:sp>
      <p:pic>
        <p:nvPicPr>
          <p:cNvPr id="4" name="Picture 4" descr="ear1"/>
          <p:cNvPicPr>
            <a:picLocks noChangeAspect="1" noChangeArrowheads="1"/>
          </p:cNvPicPr>
          <p:nvPr/>
        </p:nvPicPr>
        <p:blipFill>
          <a:blip r:embed="rId2" cstate="print"/>
          <a:srcRect l="3885" t="3460" r="5396" b="3780"/>
          <a:stretch>
            <a:fillRect/>
          </a:stretch>
        </p:blipFill>
        <p:spPr bwMode="auto">
          <a:xfrm>
            <a:off x="5220072" y="2348880"/>
            <a:ext cx="3456384" cy="36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Clinical types of </a:t>
            </a:r>
            <a:r>
              <a:rPr lang="en-US" dirty="0" err="1" smtClean="0"/>
              <a:t>otitis</a:t>
            </a:r>
            <a:r>
              <a:rPr lang="en-US" dirty="0" smtClean="0"/>
              <a:t> </a:t>
            </a:r>
            <a:r>
              <a:rPr lang="en-US" dirty="0" err="1" smtClean="0"/>
              <a:t>externa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120000"/>
              </a:lnSpc>
            </a:pPr>
            <a:r>
              <a:rPr lang="en-US" dirty="0" smtClean="0"/>
              <a:t>Localize O.E ( furuncle)</a:t>
            </a:r>
          </a:p>
          <a:p>
            <a:pPr eaLnBrk="1" hangingPunct="1">
              <a:lnSpc>
                <a:spcPct val="120000"/>
              </a:lnSpc>
            </a:pPr>
            <a:endParaRPr lang="en-US" dirty="0" smtClean="0"/>
          </a:p>
          <a:p>
            <a:endParaRPr lang="en-US" dirty="0"/>
          </a:p>
        </p:txBody>
      </p:sp>
      <p:pic>
        <p:nvPicPr>
          <p:cNvPr id="4" name="Picture 4" descr="ear1"/>
          <p:cNvPicPr>
            <a:picLocks noChangeAspect="1" noChangeArrowheads="1"/>
          </p:cNvPicPr>
          <p:nvPr/>
        </p:nvPicPr>
        <p:blipFill>
          <a:blip r:embed="rId2" cstate="print"/>
          <a:srcRect l="3885" t="3460" r="5396" b="3780"/>
          <a:stretch>
            <a:fillRect/>
          </a:stretch>
        </p:blipFill>
        <p:spPr bwMode="auto">
          <a:xfrm>
            <a:off x="5220072" y="2348880"/>
            <a:ext cx="3456384" cy="36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Clinical types of </a:t>
            </a:r>
            <a:r>
              <a:rPr lang="en-US" dirty="0" err="1" smtClean="0"/>
              <a:t>otitis</a:t>
            </a:r>
            <a:r>
              <a:rPr lang="en-US" dirty="0" smtClean="0"/>
              <a:t> </a:t>
            </a:r>
            <a:r>
              <a:rPr lang="en-US" dirty="0" err="1" smtClean="0"/>
              <a:t>externa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120000"/>
              </a:lnSpc>
            </a:pPr>
            <a:r>
              <a:rPr lang="en-US" dirty="0" smtClean="0"/>
              <a:t>Localize O.E ( furuncle)</a:t>
            </a:r>
          </a:p>
          <a:p>
            <a:pPr eaLnBrk="1" hangingPunct="1">
              <a:lnSpc>
                <a:spcPct val="120000"/>
              </a:lnSpc>
            </a:pPr>
            <a:r>
              <a:rPr lang="en-US" dirty="0" smtClean="0"/>
              <a:t>Diffuse infective O.E.</a:t>
            </a:r>
          </a:p>
          <a:p>
            <a:endParaRPr lang="en-US" dirty="0"/>
          </a:p>
        </p:txBody>
      </p:sp>
      <p:pic>
        <p:nvPicPr>
          <p:cNvPr id="4" name="Picture 4" descr="aoe2"/>
          <p:cNvPicPr>
            <a:picLocks noChangeAspect="1" noChangeArrowheads="1"/>
          </p:cNvPicPr>
          <p:nvPr/>
        </p:nvPicPr>
        <p:blipFill>
          <a:blip r:embed="rId2" cstate="print"/>
          <a:srcRect l="4118" t="2040"/>
          <a:stretch>
            <a:fillRect/>
          </a:stretch>
        </p:blipFill>
        <p:spPr>
          <a:xfrm>
            <a:off x="5580112" y="2420888"/>
            <a:ext cx="3353246" cy="345700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6">
      <a:dk1>
        <a:srgbClr val="005A58"/>
      </a:dk1>
      <a:lt1>
        <a:srgbClr val="FFFFFF"/>
      </a:lt1>
      <a:dk2>
        <a:srgbClr val="008080"/>
      </a:dk2>
      <a:lt2>
        <a:srgbClr val="FFFF99"/>
      </a:lt2>
      <a:accent1>
        <a:srgbClr val="006462"/>
      </a:accent1>
      <a:accent2>
        <a:srgbClr val="6D6FC7"/>
      </a:accent2>
      <a:accent3>
        <a:srgbClr val="AAC0C0"/>
      </a:accent3>
      <a:accent4>
        <a:srgbClr val="DADADA"/>
      </a:accent4>
      <a:accent5>
        <a:srgbClr val="AAB8B7"/>
      </a:accent5>
      <a:accent6>
        <a:srgbClr val="6264B4"/>
      </a:accent6>
      <a:hlink>
        <a:srgbClr val="00FFFF"/>
      </a:hlink>
      <a:folHlink>
        <a:srgbClr val="00FF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1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ar-SA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1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ar-SA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FF"/>
      </a:dk2>
      <a:lt2>
        <a:srgbClr val="FFFF00"/>
      </a:lt2>
      <a:accent1>
        <a:srgbClr val="FF9900"/>
      </a:accent1>
      <a:accent2>
        <a:srgbClr val="00FFFF"/>
      </a:accent2>
      <a:accent3>
        <a:srgbClr val="AAAAFF"/>
      </a:accent3>
      <a:accent4>
        <a:srgbClr val="DADADA"/>
      </a:accent4>
      <a:accent5>
        <a:srgbClr val="FFCAAA"/>
      </a:accent5>
      <a:accent6>
        <a:srgbClr val="00E7E7"/>
      </a:accent6>
      <a:hlink>
        <a:srgbClr val="FF0000"/>
      </a:hlink>
      <a:folHlink>
        <a:srgbClr val="969696"/>
      </a:folHlink>
    </a:clrScheme>
    <a:fontScheme name="1_Default Design">
      <a:majorFont>
        <a:latin typeface="Times New Roman"/>
        <a:ea typeface=""/>
        <a:cs typeface="Arial"/>
      </a:majorFont>
      <a:minorFont>
        <a:latin typeface="Times New Roman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1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ar-SA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1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ar-SA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1084</TotalTime>
  <Words>1692</Words>
  <Application>Microsoft Office PowerPoint</Application>
  <PresentationFormat>On-screen Show (4:3)</PresentationFormat>
  <Paragraphs>544</Paragraphs>
  <Slides>145</Slides>
  <Notes>7</Notes>
  <HiddenSlides>13</HiddenSlides>
  <MMClips>0</MMClips>
  <ScaleCrop>false</ScaleCrop>
  <HeadingPairs>
    <vt:vector size="8" baseType="variant">
      <vt:variant>
        <vt:lpstr>Fonts Used</vt:lpstr>
      </vt:variant>
      <vt:variant>
        <vt:i4>2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145</vt:i4>
      </vt:variant>
    </vt:vector>
  </HeadingPairs>
  <TitlesOfParts>
    <vt:vector size="152" baseType="lpstr">
      <vt:lpstr>Arial</vt:lpstr>
      <vt:lpstr>Times New Roman</vt:lpstr>
      <vt:lpstr>Default Design</vt:lpstr>
      <vt:lpstr>1_Default Design</vt:lpstr>
      <vt:lpstr>Photo Editor Photo</vt:lpstr>
      <vt:lpstr>Bitmap Image</vt:lpstr>
      <vt:lpstr>Image</vt:lpstr>
      <vt:lpstr>بسم الله الرحمن الرحيم </vt:lpstr>
      <vt:lpstr>Objectives </vt:lpstr>
      <vt:lpstr>ANATOMY OF THE EAR</vt:lpstr>
      <vt:lpstr>EXTERNAL EAR</vt:lpstr>
      <vt:lpstr>The auricle</vt:lpstr>
      <vt:lpstr>Slide 6</vt:lpstr>
      <vt:lpstr>The External Auditory Canal</vt:lpstr>
      <vt:lpstr>The External Auditory Canal</vt:lpstr>
      <vt:lpstr>Slide 9</vt:lpstr>
      <vt:lpstr>Relations of EAM</vt:lpstr>
      <vt:lpstr>ANATOMY OF THE EAR</vt:lpstr>
      <vt:lpstr>MIDDLE EAR CLEFT</vt:lpstr>
      <vt:lpstr>MIDDLE EAR CLEFT</vt:lpstr>
      <vt:lpstr>MIDDLE EAR CLEFT</vt:lpstr>
      <vt:lpstr>WALLS OF TYMPANIC CAVITY</vt:lpstr>
      <vt:lpstr>WALLS OF TYMPANIC CAVITY</vt:lpstr>
      <vt:lpstr>WALLS OF TYMPANIC CAVITY</vt:lpstr>
      <vt:lpstr>WALLS OF TYMPANIC CAVITY</vt:lpstr>
      <vt:lpstr>WALLS OF TYMPANIC CAVITY</vt:lpstr>
      <vt:lpstr>WALLS OF TYMPANIC CAVITY</vt:lpstr>
      <vt:lpstr>Slide 21</vt:lpstr>
      <vt:lpstr>Slide 22</vt:lpstr>
      <vt:lpstr>Slide 23</vt:lpstr>
      <vt:lpstr>MIDDLE EAR CLEFT</vt:lpstr>
      <vt:lpstr>Mastoid Antrum &amp; Air cells</vt:lpstr>
      <vt:lpstr>Mastoid Antrum &amp; Air cells</vt:lpstr>
      <vt:lpstr>Relationships of the mastoid antrum.</vt:lpstr>
      <vt:lpstr>CONTENTS OF MIDDLE EAR CAVITY</vt:lpstr>
      <vt:lpstr>CONTENTS OF MIDDLE EAR CAVITY</vt:lpstr>
      <vt:lpstr>CONTENTS OF MIDDLE EAR CAVITY</vt:lpstr>
      <vt:lpstr>CONTENTS OF MIDDLE EAR CAVITY</vt:lpstr>
      <vt:lpstr>Slide 32</vt:lpstr>
      <vt:lpstr>LINING OF MIDDLE EAR </vt:lpstr>
      <vt:lpstr>SENSARY SUPPLY OF MIDDLE AND EXTERNAL EAR </vt:lpstr>
      <vt:lpstr>Referred Earache</vt:lpstr>
      <vt:lpstr>Referred Earache </vt:lpstr>
      <vt:lpstr>ANATOMY OF INNER EAR</vt:lpstr>
      <vt:lpstr>Osseous Labyrinth </vt:lpstr>
      <vt:lpstr>CONTENTS OF THE BONY LABYRINTH</vt:lpstr>
      <vt:lpstr>Slide 40</vt:lpstr>
      <vt:lpstr>CONTENTS OF MEMBRANOUS LABYRINTH</vt:lpstr>
      <vt:lpstr>INNER EAR SENSORY EPITHELIUM</vt:lpstr>
      <vt:lpstr>THE VESTIBULO-COCHLEAR NERVE</vt:lpstr>
      <vt:lpstr>Slide 44</vt:lpstr>
      <vt:lpstr>Slide 45</vt:lpstr>
      <vt:lpstr>CENTRAL CONNECTIONS OF COCHLEAR NERVE</vt:lpstr>
      <vt:lpstr>CENTRAL CONNECTIONS OF VESTIBULAR NERVE</vt:lpstr>
      <vt:lpstr>Slide 48</vt:lpstr>
      <vt:lpstr>PHYSIOLOGY OF THE EAR</vt:lpstr>
      <vt:lpstr>FUNCIONS OF THE EXTERNAL EAR</vt:lpstr>
      <vt:lpstr>FUNCTIONS OF THE EUSTACHIAN TUBE</vt:lpstr>
      <vt:lpstr>FUNCIONS OF THE MIDDLE EAR</vt:lpstr>
      <vt:lpstr>FUNCIONS OF THE MIDDLE EAR</vt:lpstr>
      <vt:lpstr>FUNCIONS OF THE INNER  EAR</vt:lpstr>
      <vt:lpstr>Slide 55</vt:lpstr>
      <vt:lpstr>FUNCIONS OF THE INNER  EAR</vt:lpstr>
      <vt:lpstr>Slide 57</vt:lpstr>
      <vt:lpstr>Slide 58</vt:lpstr>
      <vt:lpstr>Slide 59</vt:lpstr>
      <vt:lpstr>Slide 60</vt:lpstr>
      <vt:lpstr>Slide 61</vt:lpstr>
      <vt:lpstr>Diseases of External Ear &amp; AOM</vt:lpstr>
      <vt:lpstr>Objectives</vt:lpstr>
      <vt:lpstr>DEVELOPMENT OF THE EAR</vt:lpstr>
      <vt:lpstr>Slide 65</vt:lpstr>
      <vt:lpstr>DEVELOPMENT OF THE EAR</vt:lpstr>
      <vt:lpstr>Slide 67</vt:lpstr>
      <vt:lpstr>DISEASES OF THE EXTERNAL EAR</vt:lpstr>
      <vt:lpstr>CONGENITAL MALFORMATIONS</vt:lpstr>
      <vt:lpstr>CONGENITAL MALFORMATIONS</vt:lpstr>
      <vt:lpstr>CONGENITAL MALFORMATIONS</vt:lpstr>
      <vt:lpstr>CONGENITAL MALFORMATIONS</vt:lpstr>
      <vt:lpstr>Slide 73</vt:lpstr>
      <vt:lpstr>CONGENITAL MALFORMATIONS</vt:lpstr>
      <vt:lpstr>CONGENITAL MALFORMATIONS</vt:lpstr>
      <vt:lpstr>Slide 76</vt:lpstr>
      <vt:lpstr>Slide 77</vt:lpstr>
      <vt:lpstr>Trauma to the Auricle</vt:lpstr>
      <vt:lpstr>Slide 79</vt:lpstr>
      <vt:lpstr>Slide 80</vt:lpstr>
      <vt:lpstr>Trauma to the auricle</vt:lpstr>
      <vt:lpstr>Complication</vt:lpstr>
      <vt:lpstr>Treatment</vt:lpstr>
      <vt:lpstr>PERICHONDRITIS OF THE PINNA</vt:lpstr>
      <vt:lpstr>Complication</vt:lpstr>
      <vt:lpstr>Slide 86</vt:lpstr>
      <vt:lpstr>OTITIS EXTERNA</vt:lpstr>
      <vt:lpstr>DEFINITION</vt:lpstr>
      <vt:lpstr>Slide 89</vt:lpstr>
      <vt:lpstr>Slide 90</vt:lpstr>
      <vt:lpstr>Slide 91</vt:lpstr>
      <vt:lpstr>Slide 92</vt:lpstr>
      <vt:lpstr>Slide 93</vt:lpstr>
      <vt:lpstr>Slide 94</vt:lpstr>
      <vt:lpstr>Slide 95</vt:lpstr>
      <vt:lpstr>CLINICAL FEATURES OF OTITIS EXTERNA</vt:lpstr>
      <vt:lpstr>Clinical types of otitis externa</vt:lpstr>
      <vt:lpstr>Clinical types of otitis externa</vt:lpstr>
      <vt:lpstr>Clinical types of otitis externa</vt:lpstr>
      <vt:lpstr>Clinical types of otitis externa</vt:lpstr>
      <vt:lpstr>Clinical types of otitis externa</vt:lpstr>
      <vt:lpstr>Clinical types of otitis externa</vt:lpstr>
      <vt:lpstr>Clinical types of otitis externa</vt:lpstr>
      <vt:lpstr>Clinical types of otitis externa</vt:lpstr>
      <vt:lpstr>Clinical types of otitis externa</vt:lpstr>
      <vt:lpstr>Clinical types of otitis externa</vt:lpstr>
      <vt:lpstr>Clinical types of otitis externa</vt:lpstr>
      <vt:lpstr>Clinical types of otitis externa</vt:lpstr>
      <vt:lpstr>Management of otitis externa</vt:lpstr>
      <vt:lpstr>Management of otitis externa</vt:lpstr>
      <vt:lpstr>Management of otitis externa</vt:lpstr>
      <vt:lpstr>Management of otitis externa</vt:lpstr>
      <vt:lpstr>Management of otitis externa</vt:lpstr>
      <vt:lpstr>Management of otitis externa</vt:lpstr>
      <vt:lpstr>Acute necrotizing (malignant) otitis externa</vt:lpstr>
      <vt:lpstr>Complications</vt:lpstr>
      <vt:lpstr>DIAGNOSIS</vt:lpstr>
      <vt:lpstr>Slide 118</vt:lpstr>
      <vt:lpstr>TREATMENT</vt:lpstr>
      <vt:lpstr>MISCELLANEOUS CONDITIONS OF THE EXTERNAL EAR</vt:lpstr>
      <vt:lpstr>WAX</vt:lpstr>
      <vt:lpstr>Slide 122</vt:lpstr>
      <vt:lpstr>WAX</vt:lpstr>
      <vt:lpstr>Slide 124</vt:lpstr>
      <vt:lpstr>Slide 125</vt:lpstr>
      <vt:lpstr>KERATOSIS  OBTURANS</vt:lpstr>
      <vt:lpstr>ACUTE OTITIS MEDIA</vt:lpstr>
      <vt:lpstr>DEFINITION</vt:lpstr>
      <vt:lpstr>PREDISPOSING FACTORS</vt:lpstr>
      <vt:lpstr>ROUTE OF INFECTION</vt:lpstr>
      <vt:lpstr>BACTERIOLOGY</vt:lpstr>
      <vt:lpstr>PATHOLOGY</vt:lpstr>
      <vt:lpstr>CLINICAL  PICTURE</vt:lpstr>
      <vt:lpstr>CLINICAL  PICTURE</vt:lpstr>
      <vt:lpstr>CLINICAL  PICTURE</vt:lpstr>
      <vt:lpstr>CLINICAL  PICTURE</vt:lpstr>
      <vt:lpstr>CLINICAL  PICTURE</vt:lpstr>
      <vt:lpstr>Slide 138</vt:lpstr>
      <vt:lpstr>TREATMENT</vt:lpstr>
      <vt:lpstr>RECURRENT ACUTE OTITIS MEDIA</vt:lpstr>
      <vt:lpstr>DEFINITION</vt:lpstr>
      <vt:lpstr>TREATMENT</vt:lpstr>
      <vt:lpstr>Slide 143</vt:lpstr>
      <vt:lpstr>OFFICE HOURS Prof. YOUSRY EL-SAYED</vt:lpstr>
      <vt:lpstr>THANK YOU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بسم الله الرحمن الرحيم</dc:title>
  <dc:creator>El-Sayed</dc:creator>
  <cp:lastModifiedBy>YOUSRY EL-SAYED</cp:lastModifiedBy>
  <cp:revision>127</cp:revision>
  <dcterms:created xsi:type="dcterms:W3CDTF">2003-09-14T18:56:00Z</dcterms:created>
  <dcterms:modified xsi:type="dcterms:W3CDTF">2014-10-11T09:18:10Z</dcterms:modified>
</cp:coreProperties>
</file>