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6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43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01193E-CDC3-1648-9D40-8818AD8E975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9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عنوان ونص فوق 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1C6FB6-A5ED-424F-8F87-4CF301A547C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2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14DD2B-8C10-834D-8202-A30271C51F9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2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D59E5-F28A-8542-81CF-3FDD74F827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5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C0B6-3327-DA42-BA39-EC5B491B0EAD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AFAF-CD9C-C843-97EA-C2325FD64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48244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84538"/>
            <a:ext cx="5372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4819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air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095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 descr="micr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0956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 descr="sme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2400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52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90000"/>
              </a:lnSpc>
            </a:pPr>
            <a:r>
              <a:rPr lang="en-US">
                <a:latin typeface="Arial" charset="0"/>
                <a:cs typeface="Arial" charset="0"/>
              </a:rPr>
              <a:t>No treatment</a:t>
            </a:r>
          </a:p>
          <a:p>
            <a:pPr>
              <a:lnSpc>
                <a:spcPct val="190000"/>
              </a:lnSpc>
            </a:pPr>
            <a:r>
              <a:rPr lang="en-US">
                <a:latin typeface="Arial" charset="0"/>
                <a:cs typeface="Arial" charset="0"/>
              </a:rPr>
              <a:t>Septoplasty</a:t>
            </a:r>
          </a:p>
        </p:txBody>
      </p:sp>
    </p:spTree>
    <p:extLst>
      <p:ext uri="{BB962C8B-B14F-4D97-AF65-F5344CB8AC3E}">
        <p14:creationId xmlns:p14="http://schemas.microsoft.com/office/powerpoint/2010/main" val="75164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Septoplasty</a:t>
            </a:r>
          </a:p>
        </p:txBody>
      </p:sp>
      <p:pic>
        <p:nvPicPr>
          <p:cNvPr id="223235" name="Picture 3" descr="Picture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2287588" cy="3997325"/>
          </a:xfrm>
          <a:noFill/>
        </p:spPr>
      </p:pic>
      <p:pic>
        <p:nvPicPr>
          <p:cNvPr id="223236" name="Picture 4" descr="Picture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773238"/>
            <a:ext cx="2165350" cy="4724400"/>
          </a:xfrm>
          <a:noFill/>
        </p:spPr>
      </p:pic>
      <p:pic>
        <p:nvPicPr>
          <p:cNvPr id="223237" name="Picture 5" descr="Picture4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9138"/>
            <a:ext cx="2079625" cy="4213225"/>
          </a:xfrm>
          <a:noFill/>
        </p:spPr>
      </p:pic>
      <p:pic>
        <p:nvPicPr>
          <p:cNvPr id="223238" name="Picture 6" descr="Picture5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750" y="1989138"/>
            <a:ext cx="2254250" cy="4176712"/>
          </a:xfrm>
          <a:noFill/>
        </p:spPr>
      </p:pic>
    </p:spTree>
    <p:extLst>
      <p:ext uri="{BB962C8B-B14F-4D97-AF65-F5344CB8AC3E}">
        <p14:creationId xmlns:p14="http://schemas.microsoft.com/office/powerpoint/2010/main" val="388153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Complications of Septoplasty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800">
                <a:latin typeface="Arial" charset="0"/>
                <a:cs typeface="Arial" charset="0"/>
              </a:rPr>
              <a:t>Septal hematoma &amp; abscess</a:t>
            </a:r>
          </a:p>
          <a:p>
            <a:pPr>
              <a:lnSpc>
                <a:spcPct val="160000"/>
              </a:lnSpc>
            </a:pPr>
            <a:r>
              <a:rPr lang="en-US" sz="2800">
                <a:latin typeface="Arial" charset="0"/>
                <a:cs typeface="Arial" charset="0"/>
              </a:rPr>
              <a:t>Septal perforation</a:t>
            </a:r>
          </a:p>
          <a:p>
            <a:pPr>
              <a:lnSpc>
                <a:spcPct val="160000"/>
              </a:lnSpc>
            </a:pPr>
            <a:r>
              <a:rPr lang="en-US" sz="2800">
                <a:latin typeface="Arial" charset="0"/>
                <a:cs typeface="Arial" charset="0"/>
              </a:rPr>
              <a:t>Nasal deformity</a:t>
            </a:r>
          </a:p>
          <a:p>
            <a:pPr>
              <a:lnSpc>
                <a:spcPct val="160000"/>
              </a:lnSpc>
            </a:pPr>
            <a:r>
              <a:rPr lang="en-US" sz="2800">
                <a:latin typeface="Arial" charset="0"/>
                <a:cs typeface="Arial" charset="0"/>
              </a:rPr>
              <a:t>Synechia (adhesion)</a:t>
            </a:r>
          </a:p>
          <a:p>
            <a:pPr>
              <a:buFontTx/>
              <a:buNone/>
            </a:pPr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224260" name="Picture 4" descr="Picture1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149725"/>
            <a:ext cx="3143250" cy="1981200"/>
          </a:xfrm>
          <a:noFill/>
        </p:spPr>
      </p:pic>
      <p:pic>
        <p:nvPicPr>
          <p:cNvPr id="224261" name="Picture 5" descr="septal_hematoma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565400"/>
            <a:ext cx="3336925" cy="2724150"/>
          </a:xfrm>
          <a:noFill/>
        </p:spPr>
      </p:pic>
      <p:pic>
        <p:nvPicPr>
          <p:cNvPr id="224262" name="Picture 6" descr="septalperfo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565400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3" name="Picture 7" descr="Picture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16113"/>
            <a:ext cx="2270125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4" name="Picture 8" descr="Picture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349500"/>
            <a:ext cx="24463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8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HEMATOMA OF THE SEPTUM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47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Etiology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210000"/>
              </a:lnSpc>
              <a:defRPr/>
            </a:pPr>
            <a:r>
              <a:rPr lang="en-US" dirty="0" smtClean="0">
                <a:ea typeface="+mn-ea"/>
              </a:rPr>
              <a:t>Direct trauma</a:t>
            </a:r>
          </a:p>
          <a:p>
            <a:pPr>
              <a:lnSpc>
                <a:spcPct val="210000"/>
              </a:lnSpc>
              <a:defRPr/>
            </a:pPr>
            <a:r>
              <a:rPr lang="en-US" dirty="0" smtClean="0">
                <a:ea typeface="+mn-ea"/>
              </a:rPr>
              <a:t>Operative trauma</a:t>
            </a:r>
          </a:p>
          <a:p>
            <a:pPr>
              <a:lnSpc>
                <a:spcPct val="210000"/>
              </a:lnSpc>
              <a:defRPr/>
            </a:pPr>
            <a:r>
              <a:rPr lang="en-US" dirty="0" smtClean="0">
                <a:ea typeface="+mn-ea"/>
              </a:rPr>
              <a:t>Blood </a:t>
            </a:r>
            <a:r>
              <a:rPr lang="en-US" dirty="0" err="1" smtClean="0">
                <a:ea typeface="+mn-ea"/>
              </a:rPr>
              <a:t>dyscrasias</a:t>
            </a: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480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Clinical Features</a:t>
            </a:r>
          </a:p>
        </p:txBody>
      </p:sp>
      <p:pic>
        <p:nvPicPr>
          <p:cNvPr id="227331" name="Picture 3" descr="julph6a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349500"/>
            <a:ext cx="3097213" cy="2817813"/>
          </a:xfrm>
          <a:noFill/>
        </p:spPr>
      </p:pic>
      <p:pic>
        <p:nvPicPr>
          <p:cNvPr id="227332" name="Picture 4" descr="img0039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420938"/>
            <a:ext cx="3457575" cy="2755900"/>
          </a:xfrm>
          <a:noFill/>
        </p:spPr>
      </p:pic>
    </p:spTree>
    <p:extLst>
      <p:ext uri="{BB962C8B-B14F-4D97-AF65-F5344CB8AC3E}">
        <p14:creationId xmlns:p14="http://schemas.microsoft.com/office/powerpoint/2010/main" val="271190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Complications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90000"/>
              </a:lnSpc>
              <a:defRPr/>
            </a:pPr>
            <a:r>
              <a:rPr lang="en-US" dirty="0" smtClean="0">
                <a:ea typeface="+mn-ea"/>
              </a:rPr>
              <a:t>Cartilage necrosis</a:t>
            </a:r>
          </a:p>
          <a:p>
            <a:pPr>
              <a:lnSpc>
                <a:spcPct val="190000"/>
              </a:lnSpc>
              <a:defRPr/>
            </a:pPr>
            <a:r>
              <a:rPr lang="en-US" dirty="0" err="1" smtClean="0">
                <a:ea typeface="+mn-ea"/>
              </a:rPr>
              <a:t>Septal</a:t>
            </a:r>
            <a:r>
              <a:rPr lang="en-US" dirty="0" smtClean="0">
                <a:ea typeface="+mn-ea"/>
              </a:rPr>
              <a:t> abscess</a:t>
            </a:r>
          </a:p>
          <a:p>
            <a:pPr>
              <a:lnSpc>
                <a:spcPct val="190000"/>
              </a:lnSpc>
              <a:defRPr/>
            </a:pPr>
            <a:r>
              <a:rPr lang="en-US" dirty="0" smtClean="0">
                <a:ea typeface="+mn-ea"/>
              </a:rPr>
              <a:t>Permanent thickening of the septum</a:t>
            </a:r>
          </a:p>
        </p:txBody>
      </p:sp>
    </p:spTree>
    <p:extLst>
      <p:ext uri="{BB962C8B-B14F-4D97-AF65-F5344CB8AC3E}">
        <p14:creationId xmlns:p14="http://schemas.microsoft.com/office/powerpoint/2010/main" val="4129450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70000"/>
              </a:lnSpc>
              <a:defRPr/>
            </a:pPr>
            <a:r>
              <a:rPr lang="en-US" dirty="0" smtClean="0">
                <a:ea typeface="+mn-ea"/>
              </a:rPr>
              <a:t>Incision and drainage</a:t>
            </a:r>
          </a:p>
          <a:p>
            <a:pPr>
              <a:lnSpc>
                <a:spcPct val="170000"/>
              </a:lnSpc>
              <a:defRPr/>
            </a:pPr>
            <a:r>
              <a:rPr lang="en-US" dirty="0" smtClean="0">
                <a:ea typeface="+mn-ea"/>
              </a:rPr>
              <a:t>Systemic antibiotics</a:t>
            </a:r>
          </a:p>
        </p:txBody>
      </p:sp>
    </p:spTree>
    <p:extLst>
      <p:ext uri="{BB962C8B-B14F-4D97-AF65-F5344CB8AC3E}">
        <p14:creationId xmlns:p14="http://schemas.microsoft.com/office/powerpoint/2010/main" val="177218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FFFF99"/>
          </a:solidFill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PERFORATION OF SEPTUM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9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Clinical features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43425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sz="2800">
                <a:latin typeface="Arial" charset="0"/>
                <a:cs typeface="Arial" charset="0"/>
              </a:rPr>
              <a:t>Asymptomatic</a:t>
            </a:r>
          </a:p>
          <a:p>
            <a:pPr>
              <a:lnSpc>
                <a:spcPct val="170000"/>
              </a:lnSpc>
            </a:pPr>
            <a:r>
              <a:rPr lang="en-US" sz="2800">
                <a:latin typeface="Arial" charset="0"/>
                <a:cs typeface="Arial" charset="0"/>
              </a:rPr>
              <a:t>Crusting</a:t>
            </a:r>
          </a:p>
          <a:p>
            <a:pPr>
              <a:lnSpc>
                <a:spcPct val="170000"/>
              </a:lnSpc>
            </a:pPr>
            <a:r>
              <a:rPr lang="en-US" sz="2800">
                <a:latin typeface="Arial" charset="0"/>
                <a:cs typeface="Arial" charset="0"/>
              </a:rPr>
              <a:t>Epistaxis</a:t>
            </a:r>
          </a:p>
          <a:p>
            <a:pPr>
              <a:lnSpc>
                <a:spcPct val="170000"/>
              </a:lnSpc>
            </a:pPr>
            <a:r>
              <a:rPr lang="en-US" sz="2800">
                <a:latin typeface="Arial" charset="0"/>
                <a:cs typeface="Arial" charset="0"/>
              </a:rPr>
              <a:t>Whistling</a:t>
            </a:r>
          </a:p>
        </p:txBody>
      </p:sp>
      <p:pic>
        <p:nvPicPr>
          <p:cNvPr id="109572" name="Picture 4" descr="septalperforation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784600"/>
            <a:ext cx="2395537" cy="2813050"/>
          </a:xfrm>
          <a:noFill/>
        </p:spPr>
      </p:pic>
      <p:pic>
        <p:nvPicPr>
          <p:cNvPr id="109573" name="Picture 5" descr="Picture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44675"/>
            <a:ext cx="2376487" cy="1878013"/>
          </a:xfrm>
        </p:spPr>
      </p:pic>
    </p:spTree>
    <p:extLst>
      <p:ext uri="{BB962C8B-B14F-4D97-AF65-F5344CB8AC3E}">
        <p14:creationId xmlns:p14="http://schemas.microsoft.com/office/powerpoint/2010/main" val="291026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16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763"/>
          </a:xfrm>
          <a:solidFill>
            <a:srgbClr val="FFFF99"/>
          </a:solidFill>
        </p:spPr>
        <p:txBody>
          <a:bodyPr/>
          <a:lstStyle/>
          <a:p>
            <a:pPr>
              <a:buFont typeface="Wingdings" charset="0"/>
              <a:buChar char="ü"/>
            </a:pPr>
            <a:r>
              <a:rPr lang="en-US" b="1">
                <a:latin typeface="Arial" charset="0"/>
                <a:cs typeface="Arial" charset="0"/>
              </a:rPr>
              <a:t>Diseases of the nasal septum</a:t>
            </a:r>
          </a:p>
          <a:p>
            <a:pPr>
              <a:buFont typeface="Wingdings" charset="0"/>
              <a:buChar char="ü"/>
            </a:pPr>
            <a:r>
              <a:rPr lang="en-US" b="1">
                <a:latin typeface="Arial" charset="0"/>
                <a:cs typeface="Arial" charset="0"/>
              </a:rPr>
              <a:t>Epistaxis</a:t>
            </a:r>
          </a:p>
          <a:p>
            <a:pPr>
              <a:buFont typeface="Wingdings" charset="0"/>
              <a:buChar char="ü"/>
            </a:pPr>
            <a:r>
              <a:rPr lang="en-US" b="1">
                <a:latin typeface="Arial" charset="0"/>
                <a:cs typeface="Arial" charset="0"/>
              </a:rPr>
              <a:t>Turbinate hypertrophy </a:t>
            </a:r>
          </a:p>
          <a:p>
            <a:pPr>
              <a:buFont typeface="Wingdings" charset="0"/>
              <a:buChar char="ü"/>
            </a:pPr>
            <a:r>
              <a:rPr lang="en-US" b="1">
                <a:latin typeface="Arial" charset="0"/>
                <a:cs typeface="Arial" charset="0"/>
              </a:rPr>
              <a:t>Nasal operations</a:t>
            </a:r>
          </a:p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z="1800" b="1">
                <a:latin typeface="Arial" charset="0"/>
                <a:cs typeface="Arial" charset="0"/>
              </a:rPr>
              <a:t>SAMI ALHARETHY</a:t>
            </a:r>
          </a:p>
          <a:p>
            <a:pPr>
              <a:buFontTx/>
              <a:buNone/>
            </a:pPr>
            <a:r>
              <a:rPr lang="en-US" sz="1800" b="1">
                <a:latin typeface="Arial" charset="0"/>
                <a:cs typeface="Arial" charset="0"/>
              </a:rPr>
              <a:t>ASSIS. PROF. CONSULTANT</a:t>
            </a:r>
          </a:p>
        </p:txBody>
      </p:sp>
    </p:spTree>
    <p:extLst>
      <p:ext uri="{BB962C8B-B14F-4D97-AF65-F5344CB8AC3E}">
        <p14:creationId xmlns:p14="http://schemas.microsoft.com/office/powerpoint/2010/main" val="118985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Treatment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>
                <a:latin typeface="Arial" charset="0"/>
                <a:cs typeface="Arial" charset="0"/>
              </a:rPr>
              <a:t>No treatment</a:t>
            </a:r>
          </a:p>
          <a:p>
            <a:pPr>
              <a:lnSpc>
                <a:spcPct val="200000"/>
              </a:lnSpc>
            </a:pPr>
            <a:r>
              <a:rPr lang="en-US">
                <a:latin typeface="Arial" charset="0"/>
                <a:cs typeface="Arial" charset="0"/>
              </a:rPr>
              <a:t>Nasal wash</a:t>
            </a:r>
          </a:p>
          <a:p>
            <a:pPr>
              <a:lnSpc>
                <a:spcPct val="200000"/>
              </a:lnSpc>
            </a:pPr>
            <a:r>
              <a:rPr lang="en-US">
                <a:latin typeface="Arial" charset="0"/>
                <a:cs typeface="Arial" charset="0"/>
              </a:rPr>
              <a:t>Surgical closure</a:t>
            </a:r>
          </a:p>
        </p:txBody>
      </p:sp>
    </p:spTree>
    <p:extLst>
      <p:ext uri="{BB962C8B-B14F-4D97-AF65-F5344CB8AC3E}">
        <p14:creationId xmlns:p14="http://schemas.microsoft.com/office/powerpoint/2010/main" val="359698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ea typeface="+mj-ea"/>
              </a:rPr>
              <a:t>Surgical Reduction of the Inferior </a:t>
            </a:r>
            <a:r>
              <a:rPr lang="en-US" b="1" dirty="0" err="1" smtClean="0">
                <a:ea typeface="+mj-ea"/>
              </a:rPr>
              <a:t>Turbinates</a:t>
            </a:r>
            <a:endParaRPr lang="en-US" b="1" dirty="0">
              <a:ea typeface="+mj-ea"/>
            </a:endParaRP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7019925" cy="3340100"/>
          </a:xfrm>
          <a:solidFill>
            <a:schemeClr val="accent3">
              <a:lumMod val="8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ea typeface="+mn-ea"/>
              </a:rPr>
              <a:t>Turbinate resection, total or partial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err="1" smtClean="0">
                <a:ea typeface="+mn-ea"/>
              </a:rPr>
              <a:t>Outfracturing</a:t>
            </a:r>
            <a:r>
              <a:rPr lang="en-US" sz="2800" dirty="0" smtClean="0">
                <a:ea typeface="+mn-ea"/>
              </a:rPr>
              <a:t> of the inferior turbinate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smtClean="0">
                <a:ea typeface="+mn-ea"/>
              </a:rPr>
              <a:t>Destructive procedures, including </a:t>
            </a:r>
            <a:r>
              <a:rPr lang="en-US" sz="2800" dirty="0" err="1" smtClean="0">
                <a:ea typeface="+mn-ea"/>
              </a:rPr>
              <a:t>electrocautery</a:t>
            </a:r>
            <a:r>
              <a:rPr lang="en-US" sz="2800" dirty="0" smtClean="0">
                <a:ea typeface="+mn-ea"/>
              </a:rPr>
              <a:t>, cryosurgery, laser surgery, and </a:t>
            </a:r>
            <a:r>
              <a:rPr lang="en-US" sz="2800" dirty="0" err="1" smtClean="0">
                <a:ea typeface="+mn-ea"/>
              </a:rPr>
              <a:t>submucous</a:t>
            </a:r>
            <a:r>
              <a:rPr lang="en-US" sz="2800" dirty="0" smtClean="0">
                <a:ea typeface="+mn-ea"/>
              </a:rPr>
              <a:t> resection</a:t>
            </a:r>
          </a:p>
        </p:txBody>
      </p:sp>
      <p:pic>
        <p:nvPicPr>
          <p:cNvPr id="111620" name="Picture 6" descr="bony turbinate hypertro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133600"/>
            <a:ext cx="26638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2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126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4638"/>
            <a:ext cx="5646737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4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FF0000"/>
          </a:solidFill>
        </p:spPr>
        <p:txBody>
          <a:bodyPr/>
          <a:lstStyle/>
          <a:p>
            <a:pPr rtl="0" eaLnBrk="1" hangingPunct="1"/>
            <a:r>
              <a:rPr lang="en-US" sz="4800">
                <a:latin typeface="Arial" charset="0"/>
                <a:cs typeface="Arial" charset="0"/>
              </a:rPr>
              <a:t>EPISTAXIS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2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Why bleeding from the nose 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Vascular organ secondary to incredible   heating/humidification requirements</a:t>
            </a:r>
          </a:p>
          <a:p>
            <a:r>
              <a:rPr lang="en-US">
                <a:latin typeface="Arial" charset="0"/>
                <a:cs typeface="Arial" charset="0"/>
              </a:rPr>
              <a:t>Vasculature runs just under mucosa</a:t>
            </a:r>
          </a:p>
          <a:p>
            <a:r>
              <a:rPr lang="en-US">
                <a:latin typeface="Arial" charset="0"/>
                <a:cs typeface="Arial" charset="0"/>
              </a:rPr>
              <a:t>Arterial to venous anastamoses</a:t>
            </a:r>
          </a:p>
          <a:p>
            <a:r>
              <a:rPr lang="en-US">
                <a:latin typeface="Arial" charset="0"/>
                <a:cs typeface="Arial" charset="0"/>
              </a:rPr>
              <a:t>ICA and ECA blood flow</a:t>
            </a:r>
          </a:p>
        </p:txBody>
      </p:sp>
    </p:spTree>
    <p:extLst>
      <p:ext uri="{BB962C8B-B14F-4D97-AF65-F5344CB8AC3E}">
        <p14:creationId xmlns:p14="http://schemas.microsoft.com/office/powerpoint/2010/main" val="2286506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SITES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endParaRPr lang="en-US"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Anterior</a:t>
            </a:r>
            <a:r>
              <a:rPr lang="en-US">
                <a:latin typeface="Arial" charset="0"/>
                <a:cs typeface="Arial" charset="0"/>
              </a:rPr>
              <a:t> ( Little’s area)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Posterior</a:t>
            </a:r>
            <a:r>
              <a:rPr lang="en-US">
                <a:latin typeface="Arial" charset="0"/>
                <a:cs typeface="Arial" charset="0"/>
              </a:rPr>
              <a:t> (vicinity of sphenopalatine foramen)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14625" y="1071563"/>
          <a:ext cx="412432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Photo Editor Photo" r:id="rId3" imgW="4123810" imgH="3352381" progId="MSPhotoEd.3">
                  <p:embed/>
                </p:oleObj>
              </mc:Choice>
              <mc:Fallback>
                <p:oleObj name="Photo Editor Photo" r:id="rId3" imgW="4123810" imgH="33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1071563"/>
                        <a:ext cx="412432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5508625" y="25654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851275" y="2205038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20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44831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410200" y="476250"/>
            <a:ext cx="3733800" cy="53863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/>
              <a:t>Kesselbach’s Plexus/Little’s Area:</a:t>
            </a:r>
          </a:p>
          <a:p>
            <a:pPr algn="l" rtl="0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b="1"/>
              <a:t>Anterior Ethmoid (Opth)</a:t>
            </a:r>
          </a:p>
          <a:p>
            <a:pPr algn="l" rtl="0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b="1"/>
              <a:t>Superior Labial A (Facial)</a:t>
            </a:r>
          </a:p>
          <a:p>
            <a:pPr algn="l" rtl="0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b="1"/>
              <a:t>Sphenopalatine A (IMAX)</a:t>
            </a:r>
          </a:p>
          <a:p>
            <a:pPr algn="l" rtl="0"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en-US" b="1"/>
              <a:t>Greater Palatine (IMAX</a:t>
            </a:r>
            <a:r>
              <a:rPr lang="en-US"/>
              <a:t>)</a:t>
            </a:r>
          </a:p>
          <a:p>
            <a:pPr algn="l" eaLnBrk="1" hangingPunct="1">
              <a:spcBef>
                <a:spcPct val="50000"/>
              </a:spcBef>
            </a:pPr>
            <a:endParaRPr lang="en-US" sz="2800" b="1"/>
          </a:p>
          <a:p>
            <a:pPr algn="l" eaLnBrk="1" hangingPunct="1">
              <a:spcBef>
                <a:spcPct val="50000"/>
              </a:spcBef>
            </a:pPr>
            <a:endParaRPr lang="en-US" sz="2800" b="1"/>
          </a:p>
          <a:p>
            <a:pPr algn="l" eaLnBrk="1" hangingPunct="1">
              <a:spcBef>
                <a:spcPct val="50000"/>
              </a:spcBef>
            </a:pPr>
            <a:r>
              <a:rPr lang="en-US" sz="2800" b="1"/>
              <a:t>Woodruff’s Plexus: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/>
              <a:t>-Sphenopalatine A (IMAX)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5452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LOCAL CAUSES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Acute trauma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Chronic trauma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Deviated septum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Inflammation of the nose and sinuses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Tumors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Idiopathic</a:t>
            </a:r>
          </a:p>
        </p:txBody>
      </p:sp>
    </p:spTree>
    <p:extLst>
      <p:ext uri="{BB962C8B-B14F-4D97-AF65-F5344CB8AC3E}">
        <p14:creationId xmlns:p14="http://schemas.microsoft.com/office/powerpoint/2010/main" val="273961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SYSTEMIC CAUSES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sz="2800">
                <a:latin typeface="Arial" charset="0"/>
                <a:cs typeface="Arial" charset="0"/>
              </a:rPr>
              <a:t>Coagulation and bleeding diseases</a:t>
            </a:r>
          </a:p>
          <a:p>
            <a:pPr eaLnBrk="1" hangingPunct="1">
              <a:lnSpc>
                <a:spcPct val="190000"/>
              </a:lnSpc>
            </a:pPr>
            <a:r>
              <a:rPr lang="en-US" sz="2800">
                <a:latin typeface="Arial" charset="0"/>
                <a:cs typeface="Arial" charset="0"/>
              </a:rPr>
              <a:t>Atherosclerosis</a:t>
            </a:r>
          </a:p>
          <a:p>
            <a:pPr eaLnBrk="1" hangingPunct="1">
              <a:lnSpc>
                <a:spcPct val="190000"/>
              </a:lnSpc>
            </a:pPr>
            <a:r>
              <a:rPr lang="en-US" sz="2800">
                <a:latin typeface="Arial" charset="0"/>
                <a:cs typeface="Arial" charset="0"/>
              </a:rPr>
              <a:t>Familial hemorrhagic telangiectasia</a:t>
            </a:r>
          </a:p>
          <a:p>
            <a:pPr eaLnBrk="1" hangingPunct="1"/>
            <a:endParaRPr lang="en-US" sz="2800">
              <a:latin typeface="Arial" charset="0"/>
              <a:cs typeface="Arial" charset="0"/>
            </a:endParaRPr>
          </a:p>
        </p:txBody>
      </p:sp>
      <p:pic>
        <p:nvPicPr>
          <p:cNvPr id="117764" name="Picture 4" descr="Picture1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412875"/>
            <a:ext cx="2305050" cy="2663825"/>
          </a:xfrm>
          <a:noFill/>
        </p:spPr>
      </p:pic>
      <p:pic>
        <p:nvPicPr>
          <p:cNvPr id="117765" name="Picture 5" descr="hh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143375"/>
            <a:ext cx="298767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6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MANAGEMENT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210000"/>
              </a:lnSpc>
            </a:pPr>
            <a:r>
              <a:rPr lang="en-US">
                <a:latin typeface="Arial" charset="0"/>
                <a:cs typeface="Arial" charset="0"/>
              </a:rPr>
              <a:t>General measures</a:t>
            </a:r>
          </a:p>
          <a:p>
            <a:pPr eaLnBrk="1" hangingPunct="1">
              <a:lnSpc>
                <a:spcPct val="210000"/>
              </a:lnSpc>
            </a:pPr>
            <a:r>
              <a:rPr lang="en-US">
                <a:latin typeface="Arial" charset="0"/>
                <a:cs typeface="Arial" charset="0"/>
              </a:rPr>
              <a:t>Stop the bleeding</a:t>
            </a:r>
          </a:p>
          <a:p>
            <a:pPr eaLnBrk="1" hangingPunct="1">
              <a:lnSpc>
                <a:spcPct val="210000"/>
              </a:lnSpc>
            </a:pPr>
            <a:r>
              <a:rPr lang="en-US">
                <a:latin typeface="Arial" charset="0"/>
                <a:cs typeface="Arial" charset="0"/>
              </a:rPr>
              <a:t>Prevent further bleeding</a:t>
            </a:r>
          </a:p>
        </p:txBody>
      </p:sp>
    </p:spTree>
    <p:extLst>
      <p:ext uri="{BB962C8B-B14F-4D97-AF65-F5344CB8AC3E}">
        <p14:creationId xmlns:p14="http://schemas.microsoft.com/office/powerpoint/2010/main" val="382874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charset="0"/>
                <a:cs typeface="Arial" charset="0"/>
              </a:rPr>
              <a:t>Diseases of the nasal septum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 marL="514350" indent="-514350">
              <a:lnSpc>
                <a:spcPct val="210000"/>
              </a:lnSpc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Deviated nasal septum</a:t>
            </a:r>
          </a:p>
          <a:p>
            <a:pPr marL="514350" indent="-514350">
              <a:lnSpc>
                <a:spcPct val="210000"/>
              </a:lnSpc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Septal hematoma and abscess</a:t>
            </a:r>
          </a:p>
          <a:p>
            <a:pPr marL="514350" indent="-514350">
              <a:lnSpc>
                <a:spcPct val="210000"/>
              </a:lnSpc>
              <a:buFontTx/>
              <a:buAutoNum type="arabicPeriod"/>
            </a:pPr>
            <a:r>
              <a:rPr lang="en-US" b="1">
                <a:latin typeface="Arial" charset="0"/>
                <a:cs typeface="Arial" charset="0"/>
              </a:rPr>
              <a:t>Perforated septum</a:t>
            </a:r>
          </a:p>
        </p:txBody>
      </p:sp>
    </p:spTree>
    <p:extLst>
      <p:ext uri="{BB962C8B-B14F-4D97-AF65-F5344CB8AC3E}">
        <p14:creationId xmlns:p14="http://schemas.microsoft.com/office/powerpoint/2010/main" val="119638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CONTROL THE BLEEDING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Digital pressure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Cautery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Anterior nasal packing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Postnasal pack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Arterial ligation</a:t>
            </a:r>
          </a:p>
          <a:p>
            <a:pPr lvl="1" eaLnBrk="1" hangingPunct="1"/>
            <a:r>
              <a:rPr lang="en-US">
                <a:latin typeface="Arial" charset="0"/>
                <a:cs typeface="Arial" charset="0"/>
              </a:rPr>
              <a:t>Maxillary, Ethmoids, External carotid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Arterial embolization</a:t>
            </a:r>
          </a:p>
        </p:txBody>
      </p:sp>
      <p:pic>
        <p:nvPicPr>
          <p:cNvPr id="119812" name="Picture 6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2812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5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Anterior nasal packing</a:t>
            </a:r>
          </a:p>
        </p:txBody>
      </p:sp>
      <p:pic>
        <p:nvPicPr>
          <p:cNvPr id="120835" name="Picture 3" descr="Picture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933825"/>
            <a:ext cx="24241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4" descr="Pictur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5193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Picture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2808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Picture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28082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8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Postnasal packing</a:t>
            </a:r>
          </a:p>
        </p:txBody>
      </p:sp>
      <p:pic>
        <p:nvPicPr>
          <p:cNvPr id="121859" name="Picture 3" descr="Picture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icture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262438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61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mso30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657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 descr="mso757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6718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مربع نص 3"/>
          <p:cNvSpPr txBox="1">
            <a:spLocks noChangeArrowheads="1"/>
          </p:cNvSpPr>
          <p:nvPr/>
        </p:nvSpPr>
        <p:spPr bwMode="auto">
          <a:xfrm>
            <a:off x="323850" y="333375"/>
            <a:ext cx="8208963" cy="768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/>
              <a:t>Arterial ligation</a:t>
            </a:r>
          </a:p>
        </p:txBody>
      </p:sp>
      <p:pic>
        <p:nvPicPr>
          <p:cNvPr id="5" name="Picture 3" descr="Picture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657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so83C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38893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0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 descr="Pictur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0575"/>
            <a:ext cx="53292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مربع نص 3"/>
          <p:cNvSpPr txBox="1">
            <a:spLocks noChangeArrowheads="1"/>
          </p:cNvSpPr>
          <p:nvPr/>
        </p:nvSpPr>
        <p:spPr bwMode="auto">
          <a:xfrm>
            <a:off x="323850" y="404813"/>
            <a:ext cx="8496300" cy="7699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/>
              <a:t>Arterial ligation</a:t>
            </a:r>
          </a:p>
        </p:txBody>
      </p:sp>
    </p:spTree>
    <p:extLst>
      <p:ext uri="{BB962C8B-B14F-4D97-AF65-F5344CB8AC3E}">
        <p14:creationId xmlns:p14="http://schemas.microsoft.com/office/powerpoint/2010/main" val="162948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Picture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43125"/>
            <a:ext cx="396081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 descr="Picture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003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مربع نص 3"/>
          <p:cNvSpPr txBox="1">
            <a:spLocks noChangeArrowheads="1"/>
          </p:cNvSpPr>
          <p:nvPr/>
        </p:nvSpPr>
        <p:spPr bwMode="auto">
          <a:xfrm>
            <a:off x="395288" y="476250"/>
            <a:ext cx="8280400" cy="7699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/>
              <a:t>Arterial embolization</a:t>
            </a:r>
          </a:p>
        </p:txBody>
      </p:sp>
    </p:spTree>
    <p:extLst>
      <p:ext uri="{BB962C8B-B14F-4D97-AF65-F5344CB8AC3E}">
        <p14:creationId xmlns:p14="http://schemas.microsoft.com/office/powerpoint/2010/main" val="149640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ANGIOFIBROMA</a:t>
            </a:r>
          </a:p>
        </p:txBody>
      </p:sp>
      <p:pic>
        <p:nvPicPr>
          <p:cNvPr id="125955" name="Picture 3" descr="juvenileangiofibrom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3748088" cy="3424238"/>
          </a:xfrm>
          <a:noFill/>
        </p:spPr>
      </p:pic>
      <p:sp>
        <p:nvSpPr>
          <p:cNvPr id="125956" name="مربع نص 3"/>
          <p:cNvSpPr txBox="1">
            <a:spLocks noChangeArrowheads="1"/>
          </p:cNvSpPr>
          <p:nvPr/>
        </p:nvSpPr>
        <p:spPr bwMode="auto">
          <a:xfrm>
            <a:off x="684213" y="1844675"/>
            <a:ext cx="3887787" cy="44323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-US"/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Juvenile nasopharengeal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Benign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Adolcent Males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Frequent chronic epistaxis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Nasal obstruction 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Rhinorrhea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Conductive hearing loss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Diplopia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Otitis Media</a:t>
            </a:r>
          </a:p>
          <a:p>
            <a:pPr algn="l" rtl="0" eaLnBrk="1" hangingPunct="1">
              <a:buFont typeface="Arial" charset="0"/>
              <a:buChar char="•"/>
            </a:pPr>
            <a:r>
              <a:rPr lang="en-US" sz="2400"/>
              <a:t>Treatment: embolization &amp; Surgery</a:t>
            </a:r>
          </a:p>
        </p:txBody>
      </p:sp>
    </p:spTree>
    <p:extLst>
      <p:ext uri="{BB962C8B-B14F-4D97-AF65-F5344CB8AC3E}">
        <p14:creationId xmlns:p14="http://schemas.microsoft.com/office/powerpoint/2010/main" val="246220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What do you think?</a:t>
            </a:r>
          </a:p>
        </p:txBody>
      </p:sp>
      <p:pic>
        <p:nvPicPr>
          <p:cNvPr id="3" name="صورة 2" descr="Septal_Abscess_GG_Jul_2005_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3845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0" y="2060575"/>
            <a:ext cx="4859338" cy="3108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/>
              <a:t>25 years old man post RTA with fever and nasal obstruction.</a:t>
            </a:r>
          </a:p>
          <a:p>
            <a:pPr algn="l" eaLnBrk="1" hangingPunct="1"/>
            <a:endParaRPr lang="en-US" sz="2800"/>
          </a:p>
          <a:p>
            <a:pPr algn="l" eaLnBrk="1" hangingPunct="1"/>
            <a:r>
              <a:rPr lang="en-US" sz="2800"/>
              <a:t>What is your diagnosis?</a:t>
            </a:r>
          </a:p>
          <a:p>
            <a:pPr algn="l" eaLnBrk="1" hangingPunct="1"/>
            <a:endParaRPr lang="en-US" sz="2800"/>
          </a:p>
          <a:p>
            <a:pPr algn="l" eaLnBrk="1" hangingPunct="1"/>
            <a:r>
              <a:rPr lang="en-US" sz="2800"/>
              <a:t>What is your management?</a:t>
            </a:r>
          </a:p>
        </p:txBody>
      </p:sp>
    </p:spTree>
    <p:extLst>
      <p:ext uri="{BB962C8B-B14F-4D97-AF65-F5344CB8AC3E}">
        <p14:creationId xmlns:p14="http://schemas.microsoft.com/office/powerpoint/2010/main" val="157174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عنوان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algn="l"/>
            <a:r>
              <a:rPr lang="en-US" sz="3200">
                <a:latin typeface="Arial" charset="0"/>
                <a:cs typeface="Arial" charset="0"/>
              </a:rPr>
              <a:t>What is this radiological study? What is A,B and C?</a:t>
            </a:r>
          </a:p>
        </p:txBody>
      </p:sp>
      <p:pic>
        <p:nvPicPr>
          <p:cNvPr id="128003" name="صورة 2" descr="Septal_Deviation_CT_Coronal_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84313"/>
            <a:ext cx="6080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012160" y="4365104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n-ea"/>
              </a:rPr>
              <a:t>A</a:t>
            </a:r>
            <a:endParaRPr lang="x-none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n-ea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32040" y="3140968"/>
            <a:ext cx="6463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B</a:t>
            </a:r>
            <a:endParaRPr lang="x-none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n-ea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635896" y="4005064"/>
            <a:ext cx="69121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n-e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7560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29027" name="Picture 6" descr="atresia b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16113"/>
            <a:ext cx="32400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مربع نص 3"/>
          <p:cNvSpPr txBox="1">
            <a:spLocks noChangeArrowheads="1"/>
          </p:cNvSpPr>
          <p:nvPr/>
        </p:nvSpPr>
        <p:spPr bwMode="auto">
          <a:xfrm>
            <a:off x="250825" y="1989138"/>
            <a:ext cx="5329238" cy="3108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/>
              <a:t>This is a CT scan of a newborne who presented with respiratory </a:t>
            </a:r>
          </a:p>
          <a:p>
            <a:pPr algn="l" eaLnBrk="1" hangingPunct="1"/>
            <a:r>
              <a:rPr lang="en-US" sz="2800"/>
              <a:t>distress.</a:t>
            </a:r>
          </a:p>
          <a:p>
            <a:pPr algn="l" eaLnBrk="1" hangingPunct="1"/>
            <a:endParaRPr lang="en-US" sz="2800"/>
          </a:p>
          <a:p>
            <a:pPr algn="l" eaLnBrk="1" hangingPunct="1"/>
            <a:r>
              <a:rPr lang="en-US" sz="2800"/>
              <a:t>A- what is your diagnosis?</a:t>
            </a:r>
          </a:p>
          <a:p>
            <a:pPr algn="l" eaLnBrk="1" hangingPunct="1"/>
            <a:endParaRPr lang="en-US" sz="2800"/>
          </a:p>
          <a:p>
            <a:pPr algn="l" eaLnBrk="1" hangingPunct="1"/>
            <a:r>
              <a:rPr lang="en-US" sz="2800"/>
              <a:t>B- what is the management?</a:t>
            </a:r>
          </a:p>
        </p:txBody>
      </p:sp>
    </p:spTree>
    <p:extLst>
      <p:ext uri="{BB962C8B-B14F-4D97-AF65-F5344CB8AC3E}">
        <p14:creationId xmlns:p14="http://schemas.microsoft.com/office/powerpoint/2010/main" val="329145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olidFill>
            <a:srgbClr val="FFFF99"/>
          </a:solidFill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DEVIATED NASAL SEPTUM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9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87824" y="3429000"/>
            <a:ext cx="5888151" cy="2215991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defRPr/>
            </a:pPr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thanks</a:t>
            </a:r>
            <a:endParaRPr lang="x-none" sz="5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231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Etiology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10000"/>
              </a:lnSpc>
            </a:pPr>
            <a:r>
              <a:rPr lang="en-US">
                <a:latin typeface="Arial" charset="0"/>
                <a:cs typeface="Arial" charset="0"/>
              </a:rPr>
              <a:t>Trauma</a:t>
            </a:r>
          </a:p>
          <a:p>
            <a:pPr>
              <a:lnSpc>
                <a:spcPct val="210000"/>
              </a:lnSpc>
            </a:pPr>
            <a:r>
              <a:rPr lang="en-US">
                <a:latin typeface="Arial" charset="0"/>
                <a:cs typeface="Arial" charset="0"/>
              </a:rPr>
              <a:t>Maldevelopment</a:t>
            </a:r>
          </a:p>
        </p:txBody>
      </p:sp>
    </p:spTree>
    <p:extLst>
      <p:ext uri="{BB962C8B-B14F-4D97-AF65-F5344CB8AC3E}">
        <p14:creationId xmlns:p14="http://schemas.microsoft.com/office/powerpoint/2010/main" val="90127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Symptoms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133600"/>
            <a:ext cx="3810000" cy="4114800"/>
          </a:xfrm>
          <a:solidFill>
            <a:srgbClr val="FFFF99"/>
          </a:solidFill>
        </p:spPr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Nasal obstruction</a:t>
            </a:r>
          </a:p>
        </p:txBody>
      </p:sp>
      <p:pic>
        <p:nvPicPr>
          <p:cNvPr id="218116" name="Picture 4" descr="bony turbinate hypertroph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3933825"/>
            <a:ext cx="2392362" cy="2492375"/>
          </a:xfrm>
        </p:spPr>
      </p:pic>
      <p:pic>
        <p:nvPicPr>
          <p:cNvPr id="218117" name="Picture 5" descr="Picture1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9138"/>
            <a:ext cx="3810000" cy="1655762"/>
          </a:xfrm>
          <a:noFill/>
        </p:spPr>
      </p:pic>
    </p:spTree>
    <p:extLst>
      <p:ext uri="{BB962C8B-B14F-4D97-AF65-F5344CB8AC3E}">
        <p14:creationId xmlns:p14="http://schemas.microsoft.com/office/powerpoint/2010/main" val="391977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Symptoms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lnSpc>
                <a:spcPct val="180000"/>
              </a:lnSpc>
            </a:pPr>
            <a:r>
              <a:rPr lang="en-US" sz="2800">
                <a:latin typeface="Arial" charset="0"/>
                <a:cs typeface="Arial" charset="0"/>
              </a:rPr>
              <a:t>Nasal obstruction</a:t>
            </a:r>
          </a:p>
          <a:p>
            <a:pPr>
              <a:lnSpc>
                <a:spcPct val="180000"/>
              </a:lnSpc>
            </a:pPr>
            <a:r>
              <a:rPr lang="en-US" sz="2800">
                <a:latin typeface="Arial" charset="0"/>
                <a:cs typeface="Arial" charset="0"/>
              </a:rPr>
              <a:t>External deformity</a:t>
            </a:r>
          </a:p>
          <a:p>
            <a:pPr>
              <a:lnSpc>
                <a:spcPct val="180000"/>
              </a:lnSpc>
            </a:pPr>
            <a:r>
              <a:rPr lang="en-US" sz="2800">
                <a:latin typeface="Arial" charset="0"/>
                <a:cs typeface="Arial" charset="0"/>
              </a:rPr>
              <a:t>Crusting, epistaxis</a:t>
            </a:r>
          </a:p>
        </p:txBody>
      </p:sp>
      <p:pic>
        <p:nvPicPr>
          <p:cNvPr id="219140" name="Picture 4" descr="Picture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2349500"/>
            <a:ext cx="3030537" cy="3060700"/>
          </a:xfrm>
          <a:noFill/>
        </p:spPr>
      </p:pic>
      <p:pic>
        <p:nvPicPr>
          <p:cNvPr id="219141" name="Picture 5" descr="NoseDeviatedDorsum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3019425" cy="4324350"/>
          </a:xfrm>
          <a:noFill/>
        </p:spPr>
      </p:pic>
      <p:pic>
        <p:nvPicPr>
          <p:cNvPr id="6" name="صورة 5" descr="cr ep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30241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7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Examination</a:t>
            </a:r>
          </a:p>
        </p:txBody>
      </p:sp>
      <p:pic>
        <p:nvPicPr>
          <p:cNvPr id="220163" name="Picture 3" descr="Septal_Deviation_2_300sq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2857500" cy="2857500"/>
          </a:xfrm>
          <a:noFill/>
        </p:spPr>
      </p:pic>
      <p:pic>
        <p:nvPicPr>
          <p:cNvPr id="220164" name="Picture 4" descr="septal_spur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27538"/>
            <a:ext cx="28813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5" name="Picture 5" descr="Septal_Deviation_1_300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166" name="Picture 6" descr="bony turbinate hypertro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26638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37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Radiology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1087438"/>
          </a:xfrm>
        </p:spPr>
        <p:txBody>
          <a:bodyPr/>
          <a:lstStyle/>
          <a:p>
            <a:r>
              <a:rPr lang="en-US" sz="2800">
                <a:latin typeface="Arial" charset="0"/>
                <a:cs typeface="Arial" charset="0"/>
              </a:rPr>
              <a:t>Unnecessary in most cases </a:t>
            </a:r>
          </a:p>
        </p:txBody>
      </p:sp>
      <p:pic>
        <p:nvPicPr>
          <p:cNvPr id="99332" name="Picture 4" descr="deviatedseptum9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068638"/>
            <a:ext cx="3240088" cy="3240087"/>
          </a:xfrm>
          <a:noFill/>
        </p:spPr>
      </p:pic>
      <p:pic>
        <p:nvPicPr>
          <p:cNvPr id="99333" name="Picture 5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81300"/>
            <a:ext cx="3076575" cy="3349625"/>
          </a:xfrm>
        </p:spPr>
      </p:pic>
    </p:spTree>
    <p:extLst>
      <p:ext uri="{BB962C8B-B14F-4D97-AF65-F5344CB8AC3E}">
        <p14:creationId xmlns:p14="http://schemas.microsoft.com/office/powerpoint/2010/main" val="231211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393</Words>
  <Application>Microsoft Macintosh PowerPoint</Application>
  <PresentationFormat>On-screen Show (4:3)</PresentationFormat>
  <Paragraphs>141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Microsoft Photo Editor 3.0 Photo</vt:lpstr>
      <vt:lpstr>PowerPoint Presentation</vt:lpstr>
      <vt:lpstr>PowerPoint Presentation</vt:lpstr>
      <vt:lpstr>Diseases of the nasal septum</vt:lpstr>
      <vt:lpstr>DEVIATED NASAL SEPTUM</vt:lpstr>
      <vt:lpstr>Etiology</vt:lpstr>
      <vt:lpstr>Symptoms</vt:lpstr>
      <vt:lpstr>Symptoms</vt:lpstr>
      <vt:lpstr>Examination</vt:lpstr>
      <vt:lpstr>Radiology</vt:lpstr>
      <vt:lpstr>Treatment</vt:lpstr>
      <vt:lpstr>Septoplasty</vt:lpstr>
      <vt:lpstr>Complications of Septoplasty</vt:lpstr>
      <vt:lpstr>HEMATOMA OF THE SEPTUM</vt:lpstr>
      <vt:lpstr>Etiology</vt:lpstr>
      <vt:lpstr>Clinical Features</vt:lpstr>
      <vt:lpstr>Complications</vt:lpstr>
      <vt:lpstr>Treatment</vt:lpstr>
      <vt:lpstr>PERFORATION OF SEPTUM</vt:lpstr>
      <vt:lpstr>Clinical features</vt:lpstr>
      <vt:lpstr>Treatment</vt:lpstr>
      <vt:lpstr>Surgical Reduction of the Inferior Turbinates</vt:lpstr>
      <vt:lpstr>PowerPoint Presentation</vt:lpstr>
      <vt:lpstr>EPISTAXIS</vt:lpstr>
      <vt:lpstr>Why bleeding from the nose ?</vt:lpstr>
      <vt:lpstr>SITES</vt:lpstr>
      <vt:lpstr>PowerPoint Presentation</vt:lpstr>
      <vt:lpstr>LOCAL CAUSES</vt:lpstr>
      <vt:lpstr>SYSTEMIC CAUSES</vt:lpstr>
      <vt:lpstr>MANAGEMENT</vt:lpstr>
      <vt:lpstr>CONTROL THE BLEEDING</vt:lpstr>
      <vt:lpstr>Anterior nasal packing</vt:lpstr>
      <vt:lpstr>Postnasal packing</vt:lpstr>
      <vt:lpstr>PowerPoint Presentation</vt:lpstr>
      <vt:lpstr>PowerPoint Presentation</vt:lpstr>
      <vt:lpstr>PowerPoint Presentation</vt:lpstr>
      <vt:lpstr>ANGIOFIBROMA</vt:lpstr>
      <vt:lpstr>What do you think?</vt:lpstr>
      <vt:lpstr>What is this radiological study? What is A,B and C?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Saud Al-helal</dc:creator>
  <cp:lastModifiedBy>Saud Al-helal</cp:lastModifiedBy>
  <cp:revision>1</cp:revision>
  <dcterms:created xsi:type="dcterms:W3CDTF">2014-10-21T19:04:00Z</dcterms:created>
  <dcterms:modified xsi:type="dcterms:W3CDTF">2014-10-21T19:05:33Z</dcterms:modified>
</cp:coreProperties>
</file>