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87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22" r:id="rId19"/>
    <p:sldId id="558" r:id="rId20"/>
    <p:sldId id="561" r:id="rId21"/>
    <p:sldId id="562" r:id="rId22"/>
    <p:sldId id="563" r:id="rId23"/>
    <p:sldId id="564" r:id="rId24"/>
    <p:sldId id="565" r:id="rId25"/>
    <p:sldId id="566" r:id="rId26"/>
    <p:sldId id="431" r:id="rId27"/>
    <p:sldId id="567" r:id="rId28"/>
    <p:sldId id="568" r:id="rId29"/>
    <p:sldId id="569" r:id="rId30"/>
    <p:sldId id="570" r:id="rId31"/>
    <p:sldId id="614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  <p:sldId id="595" r:id="rId43"/>
    <p:sldId id="596" r:id="rId44"/>
    <p:sldId id="597" r:id="rId45"/>
    <p:sldId id="598" r:id="rId46"/>
    <p:sldId id="599" r:id="rId47"/>
    <p:sldId id="600" r:id="rId48"/>
    <p:sldId id="601" r:id="rId49"/>
    <p:sldId id="584" r:id="rId50"/>
    <p:sldId id="602" r:id="rId51"/>
    <p:sldId id="603" r:id="rId52"/>
    <p:sldId id="605" r:id="rId53"/>
    <p:sldId id="604" r:id="rId54"/>
    <p:sldId id="606" r:id="rId55"/>
    <p:sldId id="607" r:id="rId56"/>
    <p:sldId id="608" r:id="rId57"/>
    <p:sldId id="609" r:id="rId58"/>
    <p:sldId id="610" r:id="rId59"/>
    <p:sldId id="612" r:id="rId60"/>
    <p:sldId id="613" r:id="rId61"/>
    <p:sldId id="520" r:id="rId62"/>
    <p:sldId id="527" r:id="rId63"/>
    <p:sldId id="528" r:id="rId64"/>
    <p:sldId id="529" r:id="rId65"/>
    <p:sldId id="530" r:id="rId66"/>
    <p:sldId id="531" r:id="rId67"/>
    <p:sldId id="532" r:id="rId68"/>
    <p:sldId id="533" r:id="rId69"/>
    <p:sldId id="534" r:id="rId70"/>
    <p:sldId id="535" r:id="rId71"/>
    <p:sldId id="536" r:id="rId72"/>
    <p:sldId id="537" r:id="rId73"/>
    <p:sldId id="538" r:id="rId74"/>
    <p:sldId id="539" r:id="rId75"/>
    <p:sldId id="540" r:id="rId76"/>
    <p:sldId id="543" r:id="rId77"/>
    <p:sldId id="544" r:id="rId78"/>
    <p:sldId id="546" r:id="rId79"/>
    <p:sldId id="547" r:id="rId80"/>
    <p:sldId id="548" r:id="rId81"/>
    <p:sldId id="615" r:id="rId82"/>
    <p:sldId id="617" r:id="rId83"/>
    <p:sldId id="618" r:id="rId84"/>
    <p:sldId id="619" r:id="rId85"/>
    <p:sldId id="611" r:id="rId86"/>
  </p:sldIdLst>
  <p:sldSz cx="9144000" cy="6858000" type="screen4x3"/>
  <p:notesSz cx="6858000" cy="9144000"/>
  <p:custDataLst>
    <p:tags r:id="rId8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82154" autoAdjust="0"/>
  </p:normalViewPr>
  <p:slideViewPr>
    <p:cSldViewPr snapToGrid="0">
      <p:cViewPr varScale="1">
        <p:scale>
          <a:sx n="63" d="100"/>
          <a:sy n="63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328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Parasympathetic secretomotor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CE28E-01FD-4E2D-B227-9CD8DC0E829A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29EFE-BFCD-4FD6-B186-9416425D473F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1680" y="19746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000" dirty="0" smtClean="0"/>
              <a:t>DR. SAMI ALHARETHY</a:t>
            </a:r>
          </a:p>
          <a:p>
            <a:pPr algn="l">
              <a:defRPr/>
            </a:pPr>
            <a:r>
              <a:rPr lang="en-US" altLang="en-US" sz="2000" dirty="0" smtClean="0"/>
              <a:t>ASSIS. PROF. CONSULTANT-KSU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2" descr="Figure 7-7. Voluntary control of the muscles of facial expressi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588" y="3105150"/>
            <a:ext cx="431641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1527175"/>
            <a:ext cx="34004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00" y="4130675"/>
            <a:ext cx="23987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5360988" y="6611938"/>
            <a:ext cx="137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(info.med.yale.edu)</a:t>
            </a:r>
          </a:p>
        </p:txBody>
      </p:sp>
      <p:sp>
        <p:nvSpPr>
          <p:cNvPr id="7178" name="Right Arrow 10"/>
          <p:cNvSpPr>
            <a:spLocks noChangeArrowheads="1"/>
          </p:cNvSpPr>
          <p:nvPr/>
        </p:nvSpPr>
        <p:spPr bwMode="auto">
          <a:xfrm rot="-1628980">
            <a:off x="2411413" y="5927725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cxnSp>
        <p:nvCxnSpPr>
          <p:cNvPr id="7179" name="Straight Connector 15"/>
          <p:cNvCxnSpPr>
            <a:cxnSpLocks noChangeShapeType="1"/>
          </p:cNvCxnSpPr>
          <p:nvPr/>
        </p:nvCxnSpPr>
        <p:spPr bwMode="auto">
          <a:xfrm flipV="1">
            <a:off x="3136900" y="4997450"/>
            <a:ext cx="1797050" cy="88265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2" name="صورة 11" descr="F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570" y="1210627"/>
            <a:ext cx="3059430" cy="20288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7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6589713" y="4083050"/>
            <a:ext cx="2001837" cy="1277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 rot="-5400000">
            <a:off x="7422356" y="5136357"/>
            <a:ext cx="304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(Lalwani AK, ed. </a:t>
            </a:r>
            <a:r>
              <a:rPr lang="en-US" u="sng"/>
              <a:t>Current Diagnosis and Treatment: Otolaryngology Head and Neck Surgery, 2nd Ed</a:t>
            </a:r>
            <a:r>
              <a:rPr lang="en-US"/>
              <a:t>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9" name="Picture 2" descr="E:\Grand Rounds - Bell's Palsy\Middle Ear 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504" y="4194175"/>
            <a:ext cx="2665413" cy="2663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Anatomy of Facial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/>
              <a:t>The pathway of the facial nerve is long and relatively convoluted.</a:t>
            </a:r>
          </a:p>
          <a:p>
            <a:pPr>
              <a:defRPr/>
            </a:pPr>
            <a:r>
              <a:rPr lang="en-US" b="1" dirty="0" smtClean="0"/>
              <a:t>So there are a number of causes that may result in facial nerve paralysis</a:t>
            </a:r>
            <a:endParaRPr lang="en-US" b="1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2360E-B46B-455E-B508-750A67B9F24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5257800" y="1447800"/>
            <a:ext cx="3276600" cy="2143125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14706" t="5200" r="2942" b="14192"/>
          <a:stretch>
            <a:fillRect/>
          </a:stretch>
        </p:blipFill>
        <p:spPr bwMode="auto">
          <a:xfrm>
            <a:off x="5638800" y="3676650"/>
            <a:ext cx="26797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</a:t>
            </a:r>
            <a:r>
              <a:rPr lang="en-US" sz="2800" b="1" dirty="0" smtClean="0"/>
              <a:t>severely affect:</a:t>
            </a: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Symmetric </a:t>
            </a:r>
            <a:r>
              <a:rPr lang="en-US" sz="1800" dirty="0" err="1"/>
              <a:t>audiological</a:t>
            </a:r>
            <a:r>
              <a:rPr lang="en-US" sz="1800" dirty="0"/>
              <a:t> function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Absent </a:t>
            </a:r>
            <a:r>
              <a:rPr lang="en-US" sz="1800" dirty="0" err="1"/>
              <a:t>ipsilateral</a:t>
            </a:r>
            <a:r>
              <a:rPr lang="en-US" sz="1800" dirty="0"/>
              <a:t> acoustic </a:t>
            </a:r>
            <a:r>
              <a:rPr lang="en-US" sz="1800" dirty="0" smtClean="0"/>
              <a:t>reflex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71450" y="2500313"/>
            <a:ext cx="387985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71450" y="36147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00" y="395763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7"/>
          <p:cNvSpPr txBox="1">
            <a:spLocks noChangeArrowheads="1"/>
          </p:cNvSpPr>
          <p:nvPr/>
        </p:nvSpPr>
        <p:spPr bwMode="auto">
          <a:xfrm rot="-5400000">
            <a:off x="7246938" y="2995613"/>
            <a:ext cx="3548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</a:t>
            </a:r>
            <a:r>
              <a:rPr lang="en-US" i="1"/>
              <a:t>Rev Bras Otorrinolaringol </a:t>
            </a:r>
            <a:r>
              <a:rPr lang="en-US"/>
              <a:t>2002; 68(5):755-760)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 acoustic 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Psychological Trauma</a:t>
            </a: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  <a:endParaRPr lang="en-US" sz="2400" dirty="0" smtClean="0"/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affect the </a:t>
            </a:r>
            <a:r>
              <a:rPr lang="en-US" sz="2000" b="1" dirty="0" err="1" smtClean="0"/>
              <a:t>contralateral</a:t>
            </a:r>
            <a:r>
              <a:rPr lang="en-US" sz="2000" b="1" dirty="0" smtClean="0"/>
              <a:t> lower 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all the </a:t>
            </a:r>
            <a:r>
              <a:rPr lang="en-US" sz="2000" b="1" dirty="0" err="1" smtClean="0">
                <a:solidFill>
                  <a:srgbClr val="C00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7" name="صورة 6" descr="UPPER 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1160" y="1722120"/>
            <a:ext cx="3246120" cy="4846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MANAGEMENT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Debate over years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Patients with 90% degeneration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Within 14 days of onset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51" y="3958047"/>
            <a:ext cx="3059112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771" y="4023360"/>
            <a:ext cx="3531326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Anatomy</a:t>
            </a:r>
          </a:p>
          <a:p>
            <a:r>
              <a:rPr lang="en-US" sz="2400" dirty="0" smtClean="0"/>
              <a:t>Pathophysiology</a:t>
            </a:r>
          </a:p>
          <a:p>
            <a:r>
              <a:rPr lang="en-US" sz="2400" dirty="0" smtClean="0"/>
              <a:t>Diagnostics</a:t>
            </a:r>
          </a:p>
          <a:p>
            <a:r>
              <a:rPr lang="en-US" sz="2400" dirty="0" smtClean="0"/>
              <a:t>Treatment</a:t>
            </a:r>
          </a:p>
          <a:p>
            <a:r>
              <a:rPr lang="en-US" sz="2400" dirty="0" smtClean="0"/>
              <a:t>Reanimation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150" y="1568450"/>
            <a:ext cx="1717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075" y="157321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Facial Paralysis in 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antibiotics and </a:t>
            </a:r>
            <a:r>
              <a:rPr lang="en-US" altLang="ar-SA" dirty="0" err="1" smtClean="0"/>
              <a:t>myringotomy</a:t>
            </a: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Facial Paralysis in 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Insidious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surgical exploration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p:oleObj spid="_x0000_s1026" name="Photo Editor Photo" r:id="rId3" imgW="1905098" imgH="263538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Herpes zoster affection of cranial nerves VII, VIII, and other nerves </a:t>
            </a:r>
          </a:p>
          <a:p>
            <a:r>
              <a:rPr lang="en-US" sz="2400" dirty="0" smtClean="0"/>
              <a:t>Facial palsy, pain, </a:t>
            </a:r>
            <a:r>
              <a:rPr lang="en-US" sz="2400" dirty="0" smtClean="0">
                <a:solidFill>
                  <a:srgbClr val="FF0000"/>
                </a:solidFill>
              </a:rPr>
              <a:t>skin rash</a:t>
            </a:r>
            <a:r>
              <a:rPr lang="en-US" sz="2400" dirty="0" smtClean="0"/>
              <a:t>, SNHL and vertigo</a:t>
            </a:r>
          </a:p>
          <a:p>
            <a:r>
              <a:rPr lang="en-US" sz="2400" dirty="0" smtClean="0"/>
              <a:t>Vertigo improves due to compensation</a:t>
            </a:r>
          </a:p>
          <a:p>
            <a:r>
              <a:rPr lang="en-US" sz="2400" dirty="0" smtClean="0"/>
              <a:t>SNHL is usually irreversible</a:t>
            </a:r>
          </a:p>
          <a:p>
            <a:r>
              <a:rPr lang="en-US" sz="2400" dirty="0" smtClean="0"/>
              <a:t>Facial nerve recovers in about 60%</a:t>
            </a:r>
          </a:p>
          <a:p>
            <a:r>
              <a:rPr lang="en-US" sz="2400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338" y="1655763"/>
            <a:ext cx="53006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7,000 </a:t>
            </a:r>
            <a:r>
              <a:rPr lang="en-US" sz="2400" dirty="0" err="1" smtClean="0"/>
              <a:t>myelinated</a:t>
            </a:r>
            <a:r>
              <a:rPr lang="en-US" sz="2400" dirty="0" smtClean="0"/>
              <a:t> facial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p:oleObj spid="_x0000_s2050" name="Bitmap Image" r:id="rId3" imgW="1952898" imgH="2523810" progId="PBrush">
              <p:embed/>
            </p:oleObj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Transverse Fracture</a:t>
            </a:r>
          </a:p>
        </p:txBody>
      </p:sp>
      <p:pic>
        <p:nvPicPr>
          <p:cNvPr id="79875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0513" y="2438400"/>
            <a:ext cx="6022975" cy="3200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6131859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Nuclei(PONS) </a:t>
            </a:r>
            <a:r>
              <a:rPr lang="en-US" sz="18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18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Times New Roman"/>
                <a:cs typeface="Arial"/>
              </a:rPr>
              <a:t>1.  </a:t>
            </a:r>
            <a:r>
              <a:rPr lang="en-US" sz="16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1600" dirty="0" smtClean="0">
                <a:ea typeface="Times New Roman"/>
                <a:cs typeface="Arial"/>
              </a:rPr>
              <a:t> (Taste) </a:t>
            </a:r>
            <a:endParaRPr lang="en-US" sz="1600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Times New Roman"/>
                <a:cs typeface="Arial"/>
              </a:rPr>
              <a:t>2.  </a:t>
            </a:r>
            <a:r>
              <a:rPr lang="en-US" sz="16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1600" dirty="0" smtClean="0">
                <a:ea typeface="Times New Roman"/>
                <a:cs typeface="Arial"/>
              </a:rPr>
              <a:t> salivatory nucleus </a:t>
            </a:r>
            <a:endParaRPr lang="en-US" sz="1600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Times New Roman"/>
                <a:cs typeface="Arial"/>
              </a:rPr>
              <a:t>3.  </a:t>
            </a:r>
            <a:r>
              <a:rPr lang="en-US" sz="16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1600" b="1" dirty="0" smtClean="0">
                <a:ea typeface="Times New Roman"/>
                <a:cs typeface="Arial"/>
              </a:rPr>
              <a:t> </a:t>
            </a:r>
            <a:r>
              <a:rPr lang="en-US" sz="1600" dirty="0" smtClean="0">
                <a:ea typeface="Times New Roman"/>
                <a:cs typeface="Arial"/>
              </a:rPr>
              <a:t>nucleus of the trigeminal nerve </a:t>
            </a:r>
            <a:endParaRPr lang="en-US" sz="1600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Times New Roman"/>
                <a:cs typeface="Arial"/>
              </a:rPr>
              <a:t>4.  </a:t>
            </a:r>
            <a:r>
              <a:rPr lang="en-US" sz="16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</a:t>
            </a:r>
            <a:r>
              <a:rPr lang="en-US" sz="1600" dirty="0" smtClean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1600" dirty="0" smtClean="0">
                <a:ea typeface="Times New Roman"/>
                <a:cs typeface="Arial"/>
              </a:rPr>
              <a:t>motor </a:t>
            </a:r>
            <a:endParaRPr lang="en-US" sz="1600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incomplete  and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complete and due to </a:t>
            </a:r>
            <a:r>
              <a:rPr lang="en-US" altLang="ar-SA" sz="3600" dirty="0" err="1" smtClean="0"/>
              <a:t>transection</a:t>
            </a:r>
            <a:r>
              <a:rPr lang="en-US" altLang="ar-SA" sz="3600" dirty="0" smtClean="0"/>
              <a:t>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Facial Reanimation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Facial reanimation is a family of different surgical techniques to make one's paralyzed face move more normally.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Reanimation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Are based on:</a:t>
            </a:r>
          </a:p>
          <a:p>
            <a:pPr>
              <a:defRPr/>
            </a:pPr>
            <a:r>
              <a:rPr lang="en-US" sz="2800" b="1" dirty="0" smtClean="0"/>
              <a:t> The cause of the facial paralysis</a:t>
            </a:r>
          </a:p>
          <a:p>
            <a:pPr>
              <a:defRPr/>
            </a:pPr>
            <a:r>
              <a:rPr lang="en-US" sz="2800" b="1" dirty="0" smtClean="0"/>
              <a:t> Type of injury and its location</a:t>
            </a:r>
          </a:p>
          <a:p>
            <a:pPr>
              <a:defRPr/>
            </a:pPr>
            <a:r>
              <a:rPr lang="en-US" sz="2800" b="1" dirty="0" smtClean="0"/>
              <a:t> The duration of deficit.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932" y="25472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Facial Reanimation Techniques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2737" y="1828800"/>
            <a:ext cx="7772400" cy="50292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Broadly classified into: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NEURAL METHODS: </a:t>
            </a:r>
          </a:p>
          <a:p>
            <a:pPr>
              <a:defRPr/>
            </a:pPr>
            <a:r>
              <a:rPr lang="en-US" sz="2400" b="1" dirty="0" smtClean="0"/>
              <a:t>Micro-neurological surgery to re-suture the damaged nerve.</a:t>
            </a:r>
          </a:p>
          <a:p>
            <a:pPr>
              <a:defRPr/>
            </a:pPr>
            <a:r>
              <a:rPr lang="en-US" sz="2400" b="1" dirty="0" smtClean="0"/>
              <a:t>Nerve graft.</a:t>
            </a:r>
          </a:p>
          <a:p>
            <a:pPr>
              <a:defRPr/>
            </a:pPr>
            <a:r>
              <a:rPr lang="en-US" sz="2400" b="1" dirty="0" smtClean="0"/>
              <a:t>Nerve substitution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39634"/>
            <a:ext cx="7558994" cy="1170079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Facial Reanimation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MUSCULOFASCIAL TRANSPOSITIONS:</a:t>
            </a:r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smtClean="0"/>
              <a:t>Move new muscles and nerves into the face to take the place of the injured facial nerve.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PLASTIC PROCEDURES.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PROSTHETICS.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216AEE7E-DEE7-465D-9968-1D463159E661}" type="slidenum">
              <a:rPr lang="en-US" smtClean="0"/>
              <a:pPr algn="ctr"/>
              <a:t>65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372" y="50292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Micro-neurological Surgery</a:t>
            </a:r>
            <a:endParaRPr lang="en-US" dirty="0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2046"/>
            <a:ext cx="7772400" cy="442395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Facial nerve repair </a:t>
            </a:r>
            <a:r>
              <a:rPr lang="en-US" sz="2400" b="1" dirty="0" smtClean="0"/>
              <a:t>is the most effective procedure to restore facial function in patients who have suffered nerve damage from an accident or during surgery.</a:t>
            </a:r>
          </a:p>
          <a:p>
            <a:pPr eaLnBrk="1" hangingPunct="1">
              <a:defRPr/>
            </a:pPr>
            <a:r>
              <a:rPr lang="en-US" sz="2400" b="1" dirty="0" smtClean="0"/>
              <a:t>It involves microscopic repair of a nerve that has been cut. </a:t>
            </a:r>
          </a:p>
          <a:p>
            <a:pPr eaLnBrk="1" hangingPunct="1">
              <a:defRPr/>
            </a:pPr>
            <a:r>
              <a:rPr lang="en-US" sz="2400" b="1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nerve graft </a:t>
            </a:r>
            <a:r>
              <a:rPr lang="en-US" sz="2400" b="1" dirty="0" smtClean="0"/>
              <a:t>replaces one that has been </a:t>
            </a:r>
            <a:r>
              <a:rPr lang="en-US" sz="2800" b="1" dirty="0" smtClean="0"/>
              <a:t>removed.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0"/>
            <a:ext cx="2819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76800"/>
            <a:ext cx="2209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352800" y="4800600"/>
            <a:ext cx="2057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Nerve Substitution</a:t>
            </a:r>
            <a:endParaRPr lang="en-US" dirty="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Is indicated when the nerve cannot be repaired in the conventional manner.</a:t>
            </a:r>
          </a:p>
          <a:p>
            <a:pPr eaLnBrk="1" hangingPunct="1">
              <a:defRPr/>
            </a:pPr>
            <a:r>
              <a:rPr lang="en-US" sz="2800" b="1" dirty="0" smtClean="0"/>
              <a:t>In this procedure, another cranial nerve involved in facial movement is connected to the damaged nerve and takes over its function.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623" y="293915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Transposition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3" y="1833154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Nerve transposition is also known as facial-hypoglossal transfer. </a:t>
            </a:r>
          </a:p>
          <a:p>
            <a:pPr>
              <a:defRPr/>
            </a:pPr>
            <a:r>
              <a:rPr lang="en-US" sz="2800" b="1" dirty="0" smtClean="0"/>
              <a:t>Restores movement to the side of the face that has been paralyzed.</a:t>
            </a:r>
          </a:p>
          <a:p>
            <a:pPr>
              <a:defRPr/>
            </a:pPr>
            <a:r>
              <a:rPr lang="en-US" sz="2800" b="1" dirty="0" smtClean="0"/>
              <a:t>With the stump of the 12th nerve hooked up to the end of the 7th nerve, the face will move when the tongue is moved.</a:t>
            </a:r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84217" y="28770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Hypoglossal Facial Nerve Transfer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900873"/>
            <a:ext cx="4040188" cy="639762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Entire hypoglossal nerve transected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58088" y="1900873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40% segment of nerve secured to lower division.</a:t>
            </a: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  <a:defRPr/>
            </a:pPr>
            <a:endParaRPr lang="en-US" dirty="0"/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079863" y="2895600"/>
            <a:ext cx="2962275" cy="396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2933700" y="4914900"/>
            <a:ext cx="609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8800" y="5257800"/>
            <a:ext cx="243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Hypoglossal nerve reflected superiorly</a:t>
            </a:r>
          </a:p>
        </p:txBody>
      </p:sp>
      <p:pic>
        <p:nvPicPr>
          <p:cNvPr id="17419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23115" y="2967037"/>
            <a:ext cx="2667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3007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Hypoglossal Facial Nerve Transfer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65760" y="2070690"/>
            <a:ext cx="4183879" cy="639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Jump graft modification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2136005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Reflection of the facial nerve out of the mastoid bone.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525589" y="3014662"/>
            <a:ext cx="26352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>
          <a:xfrm>
            <a:off x="1274401" y="2906712"/>
            <a:ext cx="2379662" cy="3951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051" y="632415"/>
            <a:ext cx="7158037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Temporalis</a:t>
            </a:r>
            <a:r>
              <a:rPr lang="en-US" sz="4000" b="1" dirty="0" smtClean="0"/>
              <a:t> Transfer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Involves taking a 1-2 cm band of the </a:t>
            </a:r>
            <a:r>
              <a:rPr lang="en-US" sz="2800" b="1" dirty="0" err="1" smtClean="0"/>
              <a:t>temporalis</a:t>
            </a:r>
            <a:r>
              <a:rPr lang="en-US" sz="2800" b="1" dirty="0" smtClean="0"/>
              <a:t> muscle.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Rotating it from the temple region, over the cheek bone and down, to attach to the corner of the mouth.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When it is appropriately secured, the act of biting down will result in elevation of the corner of the mouth toward the cheekbone, just as in smiling.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Temporalis</a:t>
            </a:r>
            <a:r>
              <a:rPr lang="en-US" b="1" dirty="0" smtClean="0"/>
              <a:t> Muscle Transfer</a:t>
            </a:r>
            <a:endParaRPr lang="en-US" b="1" dirty="0"/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828800"/>
            <a:ext cx="5473700" cy="4114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392579B-869D-4316-943A-B5A94B15287E}" type="slidenum">
              <a:rPr lang="en-US" smtClean="0"/>
              <a:pPr algn="ctr"/>
              <a:t>72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Temporalis</a:t>
            </a:r>
            <a:r>
              <a:rPr lang="en-US" b="1" dirty="0" smtClean="0"/>
              <a:t> Transfer</a:t>
            </a:r>
            <a:endParaRPr lang="en-US" dirty="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2381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24000"/>
            <a:ext cx="24384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447800"/>
            <a:ext cx="2436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43400"/>
            <a:ext cx="2309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087813"/>
            <a:ext cx="2133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114800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Digastric</a:t>
            </a:r>
            <a:r>
              <a:rPr lang="en-US" b="1" dirty="0" smtClean="0"/>
              <a:t> Muscle Transposition</a:t>
            </a:r>
            <a:endParaRPr lang="en-US" b="1" dirty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819400" y="1524000"/>
            <a:ext cx="3762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263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Graft For Facial Paralysis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l="50682"/>
          <a:stretch>
            <a:fillRect/>
          </a:stretch>
        </p:blipFill>
        <p:spPr bwMode="auto">
          <a:xfrm>
            <a:off x="6858000" y="4343400"/>
            <a:ext cx="1779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676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914400" y="4191000"/>
            <a:ext cx="20859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r="49318"/>
          <a:stretch>
            <a:fillRect/>
          </a:stretch>
        </p:blipFill>
        <p:spPr bwMode="auto">
          <a:xfrm>
            <a:off x="533400" y="15240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Combination Muscle And Nerve Graft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In a combination muscle and nerve graft, two procedures are performed several months apart. </a:t>
            </a:r>
          </a:p>
          <a:p>
            <a:pPr eaLnBrk="1" hangingPunct="1">
              <a:defRPr/>
            </a:pPr>
            <a:r>
              <a:rPr lang="en-US" sz="2800" b="1" dirty="0" smtClean="0"/>
              <a:t>Free muscle tissue is grafted from the leg to the face following a cross-facial nerve graft. </a:t>
            </a:r>
          </a:p>
          <a:p>
            <a:pPr eaLnBrk="1" hangingPunct="1">
              <a:defRPr/>
            </a:pPr>
            <a:r>
              <a:rPr lang="en-US" sz="2800" b="1" dirty="0" smtClean="0"/>
              <a:t>The nerve graft becomes the nerve supply for the healthy, transplanted muscle.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495800"/>
            <a:ext cx="1452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Rehabilitation of  the Paralyzed Eye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The eyebrow can be repositioned by performing a unilateral brow lift, and matching the brow height with the other side. </a:t>
            </a:r>
          </a:p>
          <a:p>
            <a:pPr>
              <a:defRPr/>
            </a:pPr>
            <a:r>
              <a:rPr lang="en-US" sz="2400" b="1" dirty="0" smtClean="0"/>
              <a:t>The eyelids can be addressed using implantable eyelid springs so that gravity assists with eye closure.</a:t>
            </a:r>
          </a:p>
          <a:p>
            <a:pPr>
              <a:defRPr/>
            </a:pPr>
            <a:r>
              <a:rPr lang="en-US" sz="2400" b="1" dirty="0" smtClean="0"/>
              <a:t>Using lid gold weights</a:t>
            </a:r>
          </a:p>
          <a:p>
            <a:pPr>
              <a:defRPr/>
            </a:pPr>
            <a:r>
              <a:rPr lang="en-US" sz="2400" b="1" dirty="0" err="1" smtClean="0"/>
              <a:t>Canthoplasty</a:t>
            </a:r>
            <a:endParaRPr lang="en-US" sz="2400" b="1" dirty="0" smtClean="0"/>
          </a:p>
          <a:p>
            <a:pPr>
              <a:defRPr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7244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Lid Gold Weights.</a:t>
            </a:r>
            <a:endParaRPr lang="en-US" b="1" dirty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t="14819"/>
          <a:stretch>
            <a:fillRect/>
          </a:stretch>
        </p:blipFill>
        <p:spPr bwMode="auto">
          <a:xfrm>
            <a:off x="304800" y="1447800"/>
            <a:ext cx="3429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 t="13629"/>
          <a:stretch>
            <a:fillRect/>
          </a:stretch>
        </p:blipFill>
        <p:spPr bwMode="auto">
          <a:xfrm>
            <a:off x="3733800" y="4191000"/>
            <a:ext cx="361156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33543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28800"/>
            <a:ext cx="2084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315200" y="1676400"/>
            <a:ext cx="1512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4926" y="606289"/>
            <a:ext cx="7158037" cy="141287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Nasal wall Suspension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2232A-657E-4369-BFF4-CC2F82AF9A1D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3072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419600"/>
            <a:ext cx="2286000" cy="2286000"/>
          </a:xfr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391989" y="2455817"/>
            <a:ext cx="2286000" cy="39385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8971" y="2109652"/>
            <a:ext cx="221197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4CF7BBC-48E0-4FFE-B01A-51DF6D3D141A}" type="slidenum">
              <a:rPr lang="en-US" smtClean="0"/>
              <a:pPr algn="ctr"/>
              <a:t>79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Facial Suspension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Static Facial Suspension is used to lift the corner of the mouth so that balance is restored to the face and drooling out of the mouth is helped. 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3592513" cy="2514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3124200" cy="31242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9E572B36-9194-47DC-A61F-4CED5B08CB96}" type="slidenum">
              <a:rPr lang="en-US" smtClean="0"/>
              <a:pPr algn="ctr"/>
              <a:t>80</a:t>
            </a:fld>
            <a:endParaRPr 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Cosmetic Surgeries</a:t>
            </a:r>
            <a:endParaRPr lang="en-US" dirty="0" smtClean="0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Cosmetic surgeries such as:</a:t>
            </a:r>
          </a:p>
          <a:p>
            <a:pPr eaLnBrk="1" hangingPunct="1">
              <a:defRPr/>
            </a:pPr>
            <a:r>
              <a:rPr lang="en-US" sz="2800" b="1" dirty="0" smtClean="0"/>
              <a:t> Brow-lifts</a:t>
            </a:r>
          </a:p>
          <a:p>
            <a:pPr eaLnBrk="1" hangingPunct="1">
              <a:defRPr/>
            </a:pPr>
            <a:r>
              <a:rPr lang="en-US" sz="2800" b="1" dirty="0" smtClean="0"/>
              <a:t> Face-lifts</a:t>
            </a:r>
          </a:p>
          <a:p>
            <a:pPr eaLnBrk="1" hangingPunct="1">
              <a:defRPr/>
            </a:pPr>
            <a:r>
              <a:rPr lang="en-US" sz="2800" b="1" dirty="0" smtClean="0"/>
              <a:t> Muscle shortening</a:t>
            </a:r>
          </a:p>
          <a:p>
            <a:pPr eaLnBrk="1" hangingPunct="1">
              <a:defRPr/>
            </a:pPr>
            <a:r>
              <a:rPr lang="en-US" sz="2800" b="1" dirty="0" smtClean="0"/>
              <a:t> Removal of excess upper eyelid skin</a:t>
            </a:r>
          </a:p>
          <a:p>
            <a:pPr eaLnBrk="1" hangingPunct="1">
              <a:defRPr/>
            </a:pPr>
            <a:r>
              <a:rPr lang="en-US" sz="2800" b="1" dirty="0" smtClean="0"/>
              <a:t> Static slings</a:t>
            </a:r>
          </a:p>
          <a:p>
            <a:pPr eaLnBrk="1" hangingPunct="1">
              <a:defRPr/>
            </a:pPr>
            <a:r>
              <a:rPr lang="en-US" sz="2800" b="1" dirty="0" smtClean="0"/>
              <a:t>Improve appearance, but will not improve muscle function.</a:t>
            </a:r>
            <a:br>
              <a:rPr lang="en-US" sz="28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52450</TotalTime>
  <Words>2174</Words>
  <Application>Microsoft Office PowerPoint</Application>
  <PresentationFormat>عرض على الشاشة (3:4)‏</PresentationFormat>
  <Paragraphs>458</Paragraphs>
  <Slides>85</Slides>
  <Notes>21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85</vt:i4>
      </vt:variant>
    </vt:vector>
  </HeadingPairs>
  <TitlesOfParts>
    <vt:vector size="88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الشريحة 3</vt:lpstr>
      <vt:lpstr>Outline</vt:lpstr>
      <vt:lpstr>Facial Nerve Anatomy</vt:lpstr>
      <vt:lpstr>الشريحة 6</vt:lpstr>
      <vt:lpstr>الشريحة 7</vt:lpstr>
      <vt:lpstr>الشريحة 8</vt:lpstr>
      <vt:lpstr>الشريحة 9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الشريحة 17</vt:lpstr>
      <vt:lpstr>Anatomy of Facial Nerve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الشريحة 31</vt:lpstr>
      <vt:lpstr>BELL’S PALSY</vt:lpstr>
      <vt:lpstr>PATHOLOGY</vt:lpstr>
      <vt:lpstr>ETIOLOGY</vt:lpstr>
      <vt:lpstr>CLINICAL FEATURES</vt:lpstr>
      <vt:lpstr>PROGNOSIS </vt:lpstr>
      <vt:lpstr>TREATMENT</vt:lpstr>
      <vt:lpstr>SURGICAL MANAGEMENT</vt:lpstr>
      <vt:lpstr>INFLAMMATORY  CAUSES OF  FACIAL  PARALYSIS</vt:lpstr>
      <vt:lpstr>Facial Paralysis in AOM</vt:lpstr>
      <vt:lpstr>الشريحة 41</vt:lpstr>
      <vt:lpstr>الشريحة 42</vt:lpstr>
      <vt:lpstr>الشريحة 43</vt:lpstr>
      <vt:lpstr>Facial Paralysis in CSOM</vt:lpstr>
      <vt:lpstr>الشريحة 45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الشريحة 51</vt:lpstr>
      <vt:lpstr>الشريحة 52</vt:lpstr>
      <vt:lpstr>الشريحة 53</vt:lpstr>
      <vt:lpstr>Temporal Bone Fracture</vt:lpstr>
      <vt:lpstr>Transverse Fracture</vt:lpstr>
      <vt:lpstr>الشريحة 56</vt:lpstr>
      <vt:lpstr>الشريحة 57</vt:lpstr>
      <vt:lpstr>الشريحة 58</vt:lpstr>
      <vt:lpstr>Pathology</vt:lpstr>
      <vt:lpstr>Management of Traumatic Facial Nerve Injury</vt:lpstr>
      <vt:lpstr>Facial Reanimation</vt:lpstr>
      <vt:lpstr>Reanimation Techniques</vt:lpstr>
      <vt:lpstr>Facial Reanimation Techniques</vt:lpstr>
      <vt:lpstr>Facial Reanimation Techniques</vt:lpstr>
      <vt:lpstr>Micro-neurological Surgery</vt:lpstr>
      <vt:lpstr>Nerve Substitution</vt:lpstr>
      <vt:lpstr>Nerve Transposition </vt:lpstr>
      <vt:lpstr>Hypoglossal Facial Nerve Transfer</vt:lpstr>
      <vt:lpstr>Hypoglossal Facial Nerve Transfer</vt:lpstr>
      <vt:lpstr> Temporalis Transfer </vt:lpstr>
      <vt:lpstr>Temporalis Muscle Transfer</vt:lpstr>
      <vt:lpstr>Temporalis Transfer</vt:lpstr>
      <vt:lpstr>Digastric Muscle Transposition</vt:lpstr>
      <vt:lpstr>Gracilis Graft For Facial Paralysis</vt:lpstr>
      <vt:lpstr>Combination Muscle And Nerve Graft</vt:lpstr>
      <vt:lpstr>Rehabilitation of  the Paralyzed Eye</vt:lpstr>
      <vt:lpstr>Lid Gold Weights.</vt:lpstr>
      <vt:lpstr> Nasal wall Suspension </vt:lpstr>
      <vt:lpstr>Static Facial Suspension </vt:lpstr>
      <vt:lpstr>Cosmetic Surgeries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HP</cp:lastModifiedBy>
  <cp:revision>1267</cp:revision>
  <dcterms:created xsi:type="dcterms:W3CDTF">2008-02-18T16:17:43Z</dcterms:created>
  <dcterms:modified xsi:type="dcterms:W3CDTF">2007-05-11T06:16:17Z</dcterms:modified>
</cp:coreProperties>
</file>