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64" y="-10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9/6/2014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816100" y="1866900"/>
            <a:ext cx="82423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Head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&amp;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Neck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Trauma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32856" y="4403835"/>
            <a:ext cx="6678688" cy="10470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Dr.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Mohammad </a:t>
            </a:r>
            <a:r>
              <a:rPr lang="en-CA" sz="2812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aloulah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, MBBS,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SBORL(c)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Assistant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Professor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King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Saud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University</a:t>
            </a:r>
          </a:p>
          <a:p>
            <a:pPr>
              <a:lnSpc>
                <a:spcPts val="27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46400" y="5080000"/>
            <a:ext cx="7112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Otolaryngology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Consultant</a:t>
            </a:r>
          </a:p>
          <a:p>
            <a:pPr>
              <a:lnSpc>
                <a:spcPts val="322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5486400"/>
            <a:ext cx="100990" cy="8578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1638300" algn="l"/>
              </a:tabLst>
            </a:pP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l</a:t>
            </a:r>
          </a:p>
          <a:p>
            <a:pPr>
              <a:lnSpc>
                <a:spcPts val="34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9900" y="1308100"/>
            <a:ext cx="7048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Longitudinal TB#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00200" y="1219200"/>
            <a:ext cx="84582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Complications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TB#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Hearing loss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Vertigo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Tinnitus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Facial paralysis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8260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CSF leak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410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Carotid injury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200" y="1930400"/>
            <a:ext cx="7950200" cy="154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Naso-orbital Ethmoid</a:t>
            </a:r>
            <a:r>
              <a:rPr lang="en-CA" sz="44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and</a:t>
            </a:r>
            <a:r>
              <a:rPr lang="en-CA" sz="43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397" smtClean="0">
                <a:solidFill>
                  <a:srgbClr val="000000"/>
                </a:solidFill>
                <a:latin typeface="Times New Roman"/>
              </a:rPr>
            </a:b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Frontal</a:t>
            </a:r>
            <a:r>
              <a:rPr lang="en-CA" sz="44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Sinus</a:t>
            </a:r>
            <a:r>
              <a:rPr lang="en-CA" sz="44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Fractures</a:t>
            </a:r>
          </a:p>
          <a:p>
            <a:pPr>
              <a:lnSpc>
                <a:spcPts val="530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485900" y="1308100"/>
            <a:ext cx="8572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Naso-orbital Ethmoid Fractures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2857500"/>
            <a:ext cx="8902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Failure of Diagnosis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98600" y="3314700"/>
            <a:ext cx="85598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Leads to Significant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Facial Deformities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100" y="1181100"/>
            <a:ext cx="79883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Septal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hematoma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100" y="6146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Nasal Fracture with Septal Hematoma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844800" y="1219200"/>
            <a:ext cx="72136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Complication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Nasal Deformity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060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Flattened Nasal Dorsum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568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Septal Deviation /  Dislocation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673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Intracranial Involvement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5257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Cerebrospinal Fistula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765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Pneumocephalus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63700" y="1257300"/>
            <a:ext cx="8394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Mechanisms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Trauma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MVA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1496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Iatrogenic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8100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Burns and frostbite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4577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Noise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51181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Barotrauma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905000" y="1130300"/>
            <a:ext cx="8153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Goals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Management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2032000"/>
            <a:ext cx="106901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endParaRPr lang="en-CA" sz="31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700" y="2616200"/>
            <a:ext cx="8902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Soft Tissue Repair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700" y="3200400"/>
            <a:ext cx="8902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Framework Reconstitution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12900" y="3771900"/>
            <a:ext cx="844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Nasas Region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12900" y="4279900"/>
            <a:ext cx="844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Orbital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2900" y="4800600"/>
            <a:ext cx="844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Nasal Support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2900" y="5308600"/>
            <a:ext cx="844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Sinus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489200" y="1219200"/>
            <a:ext cx="75692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Anatomy/Zone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511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Cricoid</a:t>
            </a:r>
            <a:r>
              <a:rPr lang="en-CA" sz="2802" smtClean="0">
                <a:solidFill>
                  <a:srgbClr val="000000"/>
                </a:solidFill>
                <a:latin typeface="Arial Unicode MS"/>
                <a:cs typeface="Arial Unicode MS"/>
              </a:rPr>
              <a:t> Æ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sternum and clavicles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9210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Contains the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3782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Subclavian arteries and veins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7846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Dome of the pleura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1783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Esophagus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5847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Great vessels of the neck +recurrent nerve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49911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Trachea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1900" y="5422900"/>
            <a:ext cx="8826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S/S may be hidden from inspection in the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mediastinum or chest</a:t>
            </a:r>
          </a:p>
          <a:p>
            <a:pPr>
              <a:lnSpc>
                <a:spcPts val="30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070100" y="1181100"/>
            <a:ext cx="79883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Anatomy/Zone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II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511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Cricoid</a:t>
            </a:r>
            <a:r>
              <a:rPr lang="en-CA" sz="3197" smtClean="0">
                <a:solidFill>
                  <a:srgbClr val="000000"/>
                </a:solidFill>
                <a:latin typeface="Arial Unicode MS"/>
                <a:cs typeface="Arial Unicode MS"/>
              </a:rPr>
              <a:t> Æ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Angle of the mandible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9845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Contains the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5052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Larynx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9751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Pharynx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4450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Carotid artery and jugular vein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9149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Phrenic, vagus, and hypoglossal nerves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53975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Injuries here are seldom occult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1900" y="59309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Common site of carotid injury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184400" y="1219200"/>
            <a:ext cx="78740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Anatomy/Zone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III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Lies above the angle of the mandible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Contains the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6449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Internal and external carotid arteries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1529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Vertebral artery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6736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Several cranial nerves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1943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Vascular and cranial nerve injuries common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771900" y="1181100"/>
            <a:ext cx="62865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History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Obtain from witnesses, patient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Mechanisms of injury - stab wounds,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4800" y="3556000"/>
            <a:ext cx="84836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gunshot wound, high-energy, low-energy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140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Estimate of blood loss at scene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6990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Any associated thoracic, abdominal,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extremity injuries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791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Neurologic history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260600" y="990600"/>
            <a:ext cx="7797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Physical</a:t>
            </a:r>
            <a:r>
              <a:rPr lang="en-CA" sz="48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Examination</a:t>
            </a:r>
          </a:p>
          <a:p>
            <a:pPr>
              <a:lnSpc>
                <a:spcPts val="5520"/>
              </a:lnSpc>
            </a:pPr>
            <a:endParaRPr lang="en-CA" sz="4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44600" y="2133600"/>
            <a:ext cx="8813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Thorough head and neck exam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44600" y="2717800"/>
            <a:ext cx="8813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Palpation and stethoscope (thrills and bruits)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4600" y="3276600"/>
            <a:ext cx="88138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Neuro exam: mental status, cranial nerves, and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spinal column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4600" y="4368800"/>
            <a:ext cx="8813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Examine the chest, abdomen, and extremities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4600" y="4953000"/>
            <a:ext cx="8813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Be sure to examine the back of the patient as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44600" y="5537200"/>
            <a:ext cx="8813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Don</a:t>
            </a: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t blindly explore wound or clamp vessel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048000" y="1219200"/>
            <a:ext cx="70104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Radiographs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CXR - inspiratory/expiratory /Lateral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Cervical spine film to rule out fractures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Soft tissue neck films AP and Lateral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CT Scan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8260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Arteriograms, contrast studies as indicated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108200" y="1130300"/>
            <a:ext cx="79502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Auricle</a:t>
            </a:r>
            <a:r>
              <a:rPr lang="en-CA" sz="72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72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injuries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511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Hematomas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74800" y="2933700"/>
            <a:ext cx="84836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2953">
              <a:lnSpc>
                <a:spcPts val="310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separate the perichondrium (blood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supply) from the cartilage</a:t>
            </a:r>
          </a:p>
          <a:p>
            <a:pPr>
              <a:lnSpc>
                <a:spcPts val="31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65300" y="3771900"/>
            <a:ext cx="8293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 Unicode MS"/>
                <a:cs typeface="Arial Unicode MS"/>
              </a:rPr>
              <a:t>Æ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excise fibrous tissue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Apply pressure dressing , drain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51816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Avulsion: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6388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Reimplantation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60452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Microvascular anastomosis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104900" y="1181100"/>
            <a:ext cx="8953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Intubation: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Indications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765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Failure to oxygenate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607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Failure to remove CO</a:t>
            </a:r>
            <a:r>
              <a:rPr lang="en-CA" sz="210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449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Increased WOB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291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Neuromuscular weakness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8133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CNS failure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3975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Cardiovascular failure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700" y="1638300"/>
            <a:ext cx="82677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Laryngeal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Trauma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060700" y="1219200"/>
            <a:ext cx="69977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Introduction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76500"/>
            <a:ext cx="8826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Functions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2908300"/>
            <a:ext cx="8369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Airway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276600"/>
            <a:ext cx="8369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Voice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632200"/>
            <a:ext cx="8369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0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Swallowing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013200"/>
            <a:ext cx="8826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Well protected (mandible, sternum)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4457700"/>
            <a:ext cx="8826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Support: Hyoid, thyroid, cricoid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4876800"/>
            <a:ext cx="8826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Outcome determined by initial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management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044700" y="1257300"/>
            <a:ext cx="8013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Mechanism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Injury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Blunt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1242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MVA, strangulation, clothesline, sports related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6322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Significant internal damage, minimal signs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749800"/>
            <a:ext cx="882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6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Penetrating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5384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GSW: damage related to velocity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9055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Knife: easy to underestimate damage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247900" y="1219200"/>
            <a:ext cx="78105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Initial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Evaluation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106901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endParaRPr lang="en-CA" sz="31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Secure airway </a:t>
            </a: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local tracheotomy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Intubation can worsen airway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Avoid cricothyroidotomy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8260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Pediatric: tracheotomy over bronchoscope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410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Clear C-spine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670300" y="1130300"/>
            <a:ext cx="63881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History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Change in voice </a:t>
            </a: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most reliable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Dysphagia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Odynophagia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Difficulty breathing - more severe injury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8260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Anterior neck pain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410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Hemoptysis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498600" y="1117600"/>
            <a:ext cx="85598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15"/>
              </a:lnSpc>
            </a:pPr>
            <a:r>
              <a:rPr lang="en-CA" sz="41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Signs</a:t>
            </a:r>
            <a:r>
              <a:rPr lang="en-CA" sz="41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1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</a:t>
            </a:r>
            <a:r>
              <a:rPr lang="en-CA" sz="41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1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Respiratory</a:t>
            </a:r>
            <a:r>
              <a:rPr lang="en-CA" sz="41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1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Distress</a:t>
            </a:r>
          </a:p>
          <a:p>
            <a:pPr>
              <a:lnSpc>
                <a:spcPts val="4715"/>
              </a:lnSpc>
            </a:pPr>
            <a:endParaRPr lang="en-CA" sz="40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51000" y="20574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Tachypnea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51000" y="25400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Tachycardia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51000" y="30353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Grunting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51000" y="35179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Stridor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51000" y="40132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Head bobbing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51000" y="44958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Flaring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51000" y="4965700"/>
            <a:ext cx="3530600" cy="1155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  <a:tabLst>
                <a:tab pos="342900" algn="l"/>
              </a:tabLst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Inability to lie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	down</a:t>
            </a:r>
          </a:p>
          <a:p>
            <a:pPr>
              <a:lnSpc>
                <a:spcPts val="384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1000" y="5956300"/>
            <a:ext cx="3530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Agitation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95900" y="20574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Retractions</a:t>
            </a:r>
          </a:p>
          <a:p>
            <a:pPr>
              <a:lnSpc>
                <a:spcPts val="3680"/>
              </a:lnSpc>
            </a:pPr>
            <a:endParaRPr lang="en-CA" sz="313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95900" y="25527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muscles</a:t>
            </a:r>
          </a:p>
          <a:p>
            <a:pPr>
              <a:lnSpc>
                <a:spcPts val="3680"/>
              </a:lnSpc>
            </a:pPr>
            <a:endParaRPr lang="en-CA" sz="3148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95900" y="30353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Wheezing</a:t>
            </a:r>
          </a:p>
          <a:p>
            <a:pPr>
              <a:lnSpc>
                <a:spcPts val="3680"/>
              </a:lnSpc>
            </a:pPr>
            <a:endParaRPr lang="en-CA" sz="3118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95900" y="35179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Sweating</a:t>
            </a:r>
          </a:p>
          <a:p>
            <a:pPr>
              <a:lnSpc>
                <a:spcPts val="3680"/>
              </a:lnSpc>
            </a:pPr>
            <a:endParaRPr lang="en-CA" sz="3118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95900" y="40132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Prolonged</a:t>
            </a:r>
          </a:p>
          <a:p>
            <a:pPr>
              <a:lnSpc>
                <a:spcPts val="3680"/>
              </a:lnSpc>
            </a:pPr>
            <a:endParaRPr lang="en-CA" sz="3125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38800" y="4495800"/>
            <a:ext cx="43053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expiration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295900" y="49911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Pulsus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paradoxus</a:t>
            </a:r>
          </a:p>
          <a:p>
            <a:pPr>
              <a:lnSpc>
                <a:spcPts val="3680"/>
              </a:lnSpc>
            </a:pPr>
            <a:endParaRPr lang="en-CA" sz="315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295900" y="54737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Apnea</a:t>
            </a:r>
          </a:p>
          <a:p>
            <a:pPr>
              <a:lnSpc>
                <a:spcPts val="3680"/>
              </a:lnSpc>
            </a:pPr>
            <a:endParaRPr lang="en-CA" sz="308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295900" y="59563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400" smtClean="0">
                <a:solidFill>
                  <a:srgbClr val="3333CC"/>
                </a:solidFill>
                <a:latin typeface="Times New Roman"/>
                <a:cs typeface="Times New Roman"/>
              </a:rPr>
              <a:t>•</a:t>
            </a:r>
            <a:r>
              <a:rPr lang="en-CA" sz="3197" smtClean="0">
                <a:solidFill>
                  <a:srgbClr val="CBCBCB"/>
                </a:solidFill>
                <a:latin typeface="Times New Roman"/>
                <a:cs typeface="Times New Roman"/>
              </a:rPr>
              <a:t> 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Cyanosis</a:t>
            </a:r>
          </a:p>
          <a:p>
            <a:pPr>
              <a:lnSpc>
                <a:spcPts val="3680"/>
              </a:lnSpc>
            </a:pPr>
            <a:endParaRPr lang="en-CA" sz="311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81300" y="1219200"/>
            <a:ext cx="72771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Physical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exam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1082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Stridor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6162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Hoarseness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1242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Subcutaneous emphysema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6449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Laryngeal tenderness, ecchymosis, edema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1529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Loss of thyroid cartilage prominence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648200"/>
            <a:ext cx="90551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Associated injuries - vascular, cervical spine,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esophageal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901700"/>
            <a:ext cx="7086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Physical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Exam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498600" y="1358900"/>
            <a:ext cx="85598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12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Flexible Fiberoptic</a:t>
            </a:r>
            <a:r>
              <a:rPr lang="en-CA" sz="4012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012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Laryngoscopy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Perform in emergency room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Findings dictate next step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6449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CT scan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1529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Tracheotomy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6736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Endoscopic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1816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Surgical Exploration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56896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Other studies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600" y="1308100"/>
            <a:ext cx="7416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Laryngoscopic Exam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97100" y="1295400"/>
            <a:ext cx="78613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Radiographic</a:t>
            </a:r>
            <a:r>
              <a:rPr lang="en-CA" sz="48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Imaging</a:t>
            </a:r>
          </a:p>
          <a:p>
            <a:pPr>
              <a:lnSpc>
                <a:spcPts val="5520"/>
              </a:lnSpc>
            </a:pPr>
            <a:endParaRPr lang="en-CA" sz="4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C-spine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CXR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CT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Angiography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8260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Contrast esophagrams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0" y="1181100"/>
            <a:ext cx="65024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CT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Scan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7300" y="977900"/>
            <a:ext cx="6261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CT Scan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3035300" y="698500"/>
            <a:ext cx="7023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Laryngeal Trauma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22500" y="1574800"/>
            <a:ext cx="7835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Asymptomatic or minimal symptoms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13300" y="2260600"/>
            <a:ext cx="524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F/L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08500" y="2870200"/>
            <a:ext cx="5549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CT scan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32600" y="3403600"/>
            <a:ext cx="3225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Displaced fracture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12900" y="3683000"/>
            <a:ext cx="4572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Mild Edema</a:t>
            </a:r>
          </a:p>
          <a:p>
            <a:pPr>
              <a:lnSpc>
                <a:spcPts val="18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3500" y="3937000"/>
            <a:ext cx="4851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Small hematoma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0400" y="4229100"/>
            <a:ext cx="5524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825500" algn="l"/>
              </a:tabLst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Non-displaced linear fracture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	Intact mucosa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8100" y="4851400"/>
            <a:ext cx="48768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Small lacerations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38300" y="5588000"/>
            <a:ext cx="45466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Bed rest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36700" y="5892800"/>
            <a:ext cx="4648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8769"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Cool mist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Antibiotics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6700" y="6502400"/>
            <a:ext cx="46482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5152">
              <a:lnSpc>
                <a:spcPts val="24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Steroids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Anti-reflux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85000" y="3708400"/>
            <a:ext cx="2959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(by CT or exam)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86500" y="4000500"/>
            <a:ext cx="3657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1092200" algn="l"/>
              </a:tabLst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Loss of mucosa or extensive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	laceration</a:t>
            </a:r>
          </a:p>
          <a:p>
            <a:pPr>
              <a:lnSpc>
                <a:spcPts val="239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66000" y="4622800"/>
            <a:ext cx="2578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Bleeding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83400" y="4762500"/>
            <a:ext cx="30607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  <a:tabLst>
                <a:tab pos="292100" algn="l"/>
              </a:tabLst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Exposed cartilage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	Tracheotomy</a:t>
            </a:r>
          </a:p>
          <a:p>
            <a:pPr>
              <a:lnSpc>
                <a:spcPts val="382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112000" y="6146800"/>
            <a:ext cx="2832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Panendoscopy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54900" y="6832600"/>
            <a:ext cx="24892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Explore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959100" y="1308100"/>
            <a:ext cx="70993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Laryngeal Trauma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2032000"/>
            <a:ext cx="89789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Respiratory distress, open wounds, bleeding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22700" y="3327400"/>
            <a:ext cx="6235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Tracheotomy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94100" y="3924300"/>
            <a:ext cx="6464300" cy="222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600"/>
              </a:lnSpc>
              <a:tabLst>
                <a:tab pos="762000" algn="l"/>
              </a:tabLst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Panendoscopy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	Explore</a:t>
            </a:r>
          </a:p>
          <a:p>
            <a:pPr>
              <a:lnSpc>
                <a:spcPts val="96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7900" y="1181100"/>
            <a:ext cx="78105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Cauliflower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Ear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965200"/>
            <a:ext cx="8343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Laryngeal Framework Repair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965200"/>
            <a:ext cx="8343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Laryngeal Framework Repair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425700" y="1219200"/>
            <a:ext cx="76327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Treatment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Goals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257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Preservation of airway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9337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Prevention of aspiration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4417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Restoration of normal voice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314700" y="1181100"/>
            <a:ext cx="67437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NI-SNHL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  <a:tabLst>
                <a:tab pos="342900" algn="l"/>
              </a:tabLst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	30 Y saudi solder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Lt ear tinittus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Can not sleep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Severe depresion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006600" y="1181100"/>
            <a:ext cx="80518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Trauma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&amp;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SNHL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57300" y="2514600"/>
            <a:ext cx="8801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5410" b="1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5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NISNHL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7300" y="3505200"/>
            <a:ext cx="8801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5410" b="1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5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Acoustic</a:t>
            </a:r>
            <a:r>
              <a:rPr lang="en-CA" sz="5410" b="1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5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trauma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4495800"/>
            <a:ext cx="8801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5410" b="1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5410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Barotrauma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776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55900" y="1308100"/>
            <a:ext cx="7302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Noise induce SNHL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2641600"/>
            <a:ext cx="8763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one of the most common occupationally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induced disabilities</a:t>
            </a:r>
          </a:p>
          <a:p>
            <a:pPr>
              <a:lnSpc>
                <a:spcPts val="35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5400" y="4572000"/>
            <a:ext cx="87630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Tinnitus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2600" y="5105400"/>
            <a:ext cx="8305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commonly accompanied NISNHL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52600" y="5575300"/>
            <a:ext cx="8305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warning sign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905000" y="1219200"/>
            <a:ext cx="81534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Noise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induce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SNHL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9800" y="2489200"/>
            <a:ext cx="9118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Usually is limited to 3, 4, and 6 kHz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984500"/>
            <a:ext cx="36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2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2984500"/>
            <a:ext cx="3263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4 kHz Greatest loss ?</a:t>
            </a:r>
          </a:p>
          <a:p>
            <a:pPr>
              <a:lnSpc>
                <a:spcPts val="3220"/>
              </a:lnSpc>
            </a:pPr>
            <a:endParaRPr lang="en-CA" sz="2802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3505200"/>
            <a:ext cx="381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2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2700" y="3505200"/>
            <a:ext cx="23495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?Susceptibility</a:t>
            </a:r>
          </a:p>
          <a:p>
            <a:pPr>
              <a:lnSpc>
                <a:spcPts val="3220"/>
              </a:lnSpc>
            </a:pPr>
            <a:endParaRPr lang="en-CA" sz="2802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7000" y="4000500"/>
            <a:ext cx="86614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Age, gender, race, and coexisting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vascular disease Not been shown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correlate with susceptibility to NIHL</a:t>
            </a:r>
          </a:p>
          <a:p>
            <a:pPr>
              <a:lnSpc>
                <a:spcPts val="28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7000" y="5168900"/>
            <a:ext cx="8661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No known way to predict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susceptibility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70000" y="1181100"/>
            <a:ext cx="87884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90"/>
              </a:lnSpc>
            </a:pP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TTS vs</a:t>
            </a:r>
            <a:r>
              <a:rPr lang="en-CA" sz="6609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6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PTS</a:t>
            </a:r>
          </a:p>
          <a:p>
            <a:pPr>
              <a:lnSpc>
                <a:spcPts val="7590"/>
              </a:lnSpc>
            </a:pPr>
            <a:endParaRPr lang="en-CA" sz="6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765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i="1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Temporary threshold shift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(TTS)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5306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HL recovers over the next 24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to 48 hours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51943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i="1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Permanent threshold shift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(PTS)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406900" y="901700"/>
            <a:ext cx="5651500" cy="1358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90"/>
              </a:lnSpc>
            </a:pPr>
            <a:r>
              <a:rPr lang="en-CA" sz="10611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98</a:t>
            </a:r>
          </a:p>
          <a:p>
            <a:pPr>
              <a:lnSpc>
                <a:spcPts val="12190"/>
              </a:lnSpc>
            </a:pPr>
            <a:endParaRPr lang="en-CA" sz="1060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63800"/>
            <a:ext cx="419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74800" y="2463800"/>
            <a:ext cx="30734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90 db for 8 hours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048000"/>
            <a:ext cx="419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74800" y="3048000"/>
            <a:ext cx="30734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95 db for 4 hours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3632200"/>
            <a:ext cx="419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74800" y="3632200"/>
            <a:ext cx="3276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100 db for 2 hours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4216400"/>
            <a:ext cx="4318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74800" y="4216400"/>
            <a:ext cx="32893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105 db for 1 hours</a:t>
            </a:r>
          </a:p>
          <a:p>
            <a:pPr>
              <a:lnSpc>
                <a:spcPts val="3680"/>
              </a:lnSpc>
            </a:pPr>
            <a:endParaRPr lang="en-CA" sz="31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100" y="1333500"/>
            <a:ext cx="86233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Complications</a:t>
            </a:r>
            <a:r>
              <a:rPr lang="en-CA" sz="44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</a:t>
            </a:r>
            <a:r>
              <a:rPr lang="en-CA" sz="4407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Ear-Piercing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574800" y="1358900"/>
            <a:ext cx="84836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012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Primary</a:t>
            </a:r>
            <a:r>
              <a:rPr lang="en-CA" sz="4012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012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role</a:t>
            </a:r>
            <a:r>
              <a:rPr lang="en-CA" sz="4012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012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of otolaryngologists</a:t>
            </a:r>
          </a:p>
          <a:p>
            <a:pPr>
              <a:lnSpc>
                <a:spcPts val="4600"/>
              </a:lnSpc>
            </a:pPr>
            <a:endParaRPr lang="en-CA" sz="40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Prevention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Early identification.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035300" y="1219200"/>
            <a:ext cx="70231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Barotrauma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Injury of the TM and middle ear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607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Unequalized pressure differentials between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the middle and external ears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4140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Flying or underwater diving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724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ETD may predispose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241800" y="977900"/>
            <a:ext cx="581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20"/>
              </a:lnSpc>
            </a:pPr>
            <a:r>
              <a:rPr lang="en-CA" sz="8811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S/S</a:t>
            </a:r>
          </a:p>
          <a:p>
            <a:pPr>
              <a:lnSpc>
                <a:spcPts val="10120"/>
              </a:lnSpc>
            </a:pPr>
            <a:endParaRPr lang="en-CA" sz="880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Pain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997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H.L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505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hyperemia and possible TM perforation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0259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Edema and ecchymosis of the ME mucosa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5339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Conductive hearing loss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0546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 Hemotympanum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900" y="55626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Transudative middle ear effusion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679700" y="1892300"/>
            <a:ext cx="7378700" cy="170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CA" sz="4800" smtClean="0">
                <a:solidFill>
                  <a:srgbClr val="000000"/>
                </a:solidFill>
                <a:latin typeface="Times New Roman"/>
                <a:cs typeface="Times New Roman"/>
              </a:rPr>
              <a:t>Foreign Bodies of the</a:t>
            </a:r>
            <a:r>
              <a:rPr lang="en-CA" sz="4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800" smtClean="0">
                <a:solidFill>
                  <a:srgbClr val="000000"/>
                </a:solidFill>
                <a:latin typeface="Times New Roman"/>
              </a:rPr>
            </a:br>
            <a:r>
              <a:rPr lang="en-CA" sz="4800" smtClean="0">
                <a:solidFill>
                  <a:srgbClr val="000000"/>
                </a:solidFill>
                <a:latin typeface="Times New Roman"/>
                <a:cs typeface="Times New Roman"/>
              </a:rPr>
              <a:t>Aerodigestive Tract</a:t>
            </a:r>
          </a:p>
          <a:p>
            <a:pPr>
              <a:lnSpc>
                <a:spcPts val="5800"/>
              </a:lnSpc>
            </a:pPr>
            <a:endParaRPr lang="en-CA" sz="4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52600" y="4318000"/>
            <a:ext cx="6447021" cy="10470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Dr. Mohammad </a:t>
            </a:r>
            <a:r>
              <a:rPr lang="en-CA" sz="2812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  <a:r>
              <a:rPr lang="en-CA" sz="2812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loulah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,MBBS. SBORL</a:t>
            </a: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Assistant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Professor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King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Saud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University</a:t>
            </a:r>
          </a:p>
          <a:p>
            <a:pPr>
              <a:lnSpc>
                <a:spcPts val="27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33700" y="50292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Otolaryngology</a:t>
            </a:r>
            <a:r>
              <a:rPr lang="en-CA" sz="2812" b="1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Consultant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5900" y="5435600"/>
            <a:ext cx="5403082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1638300" algn="l"/>
              </a:tabLst>
            </a:pPr>
            <a:r>
              <a:rPr lang="en-CA" sz="2802" dirty="0" smtClean="0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King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err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Abdulaziz</a:t>
            </a:r>
            <a:r>
              <a:rPr lang="en-CA" sz="2812" b="1" dirty="0" smtClean="0">
                <a:solidFill>
                  <a:srgbClr val="CBCBCB"/>
                </a:solidFill>
                <a:latin typeface="Times New Roman Bold"/>
                <a:cs typeface="Times New Roman Bold"/>
              </a:rPr>
              <a:t> </a:t>
            </a:r>
            <a:r>
              <a:rPr lang="en-CA" sz="2812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Hospital</a:t>
            </a:r>
          </a:p>
          <a:p>
            <a:pPr>
              <a:lnSpc>
                <a:spcPts val="34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628900" y="1219200"/>
            <a:ext cx="74295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Bodies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Foreign body ingestion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Foreign body aspiration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102271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Kids</a:t>
            </a:r>
            <a:endParaRPr lang="en-CA" sz="31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2291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Oral exploration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7371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Easy distractibility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257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Cognitive development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Coins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Meat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Vegetable matter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241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Less than 24 hours in most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524000" y="1257300"/>
            <a:ext cx="8534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511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Parental suspicion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29210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History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33782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Choking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6300" y="37084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Gagging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46300" y="40386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Wheezing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46300" y="43815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Hoarseness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6300" y="47117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Dysphonia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1900" y="50673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Can mimic asthma, croup, pneumonia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1900" y="5562600"/>
            <a:ext cx="6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342900" algn="l"/>
              </a:tabLst>
            </a:pPr>
            <a:endParaRPr lang="en-CA" sz="2802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000"/>
              </a:lnSpc>
            </a:pPr>
            <a:endParaRPr lang="en-CA" sz="28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524000" y="1257300"/>
            <a:ext cx="8534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511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Physical exam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29083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Larynx/cervical trachea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33020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Inspiratory or biphasic stridor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36449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Intrathoracic trachea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46300" y="40386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Prolonged expiratory wheeze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3815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Bronchi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6300" y="47752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Unequal breath sounds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46300" y="5105400"/>
            <a:ext cx="7912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Diagnostic triad - &lt;50%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03500" y="5448300"/>
            <a:ext cx="745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 Unilateral wheeze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03500" y="5753100"/>
            <a:ext cx="745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 Cough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03500" y="6045200"/>
            <a:ext cx="7454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1800" smtClean="0">
                <a:solidFill>
                  <a:srgbClr val="000000"/>
                </a:solidFill>
                <a:latin typeface="Times New Roman"/>
                <a:cs typeface="Times New Roman"/>
              </a:rPr>
              <a:t> Ipsilaterally diminished breath sounds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1900" y="63754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Fiberoptic laryngoscopy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413000" y="1333500"/>
            <a:ext cx="76454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7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Flexible Laryngoscopy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Proper Equipment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Assess nares/choanae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449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Assess adenoid and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lingual tonsil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724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Assess TVC mobility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5283200"/>
            <a:ext cx="8826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Assess laryngeal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structures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038600" y="1130300"/>
            <a:ext cx="1866900" cy="121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300"/>
              </a:lnSpc>
            </a:pPr>
            <a:r>
              <a:rPr lang="en-CA" sz="72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Case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81800" y="1993900"/>
            <a:ext cx="3162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223" b="1" smtClean="0">
                <a:solidFill>
                  <a:srgbClr val="000000"/>
                </a:solidFill>
                <a:latin typeface="Arial Bold"/>
                <a:cs typeface="Arial Bold"/>
              </a:rPr>
              <a:t>LEFT EAR (AS)</a:t>
            </a:r>
          </a:p>
          <a:p>
            <a:pPr>
              <a:lnSpc>
                <a:spcPts val="960"/>
              </a:lnSpc>
            </a:pPr>
            <a:endParaRPr lang="en-CA" sz="121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43600" y="2298700"/>
            <a:ext cx="4000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685800" algn="l"/>
                <a:tab pos="1282700" algn="l"/>
                <a:tab pos="1943100" algn="l"/>
                <a:tab pos="2578100" algn="l"/>
                <a:tab pos="3238500" algn="l"/>
              </a:tabLst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250	500	1000	2000	4000	8000</a:t>
            </a:r>
          </a:p>
          <a:p>
            <a:pPr>
              <a:lnSpc>
                <a:spcPts val="1205"/>
              </a:lnSpc>
            </a:pPr>
            <a:endParaRPr lang="en-CA" sz="104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08600" y="2692400"/>
            <a:ext cx="4749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0</a:t>
            </a:r>
          </a:p>
          <a:p>
            <a:pPr>
              <a:lnSpc>
                <a:spcPts val="1205"/>
              </a:lnSpc>
            </a:pPr>
            <a:endParaRPr lang="en-CA" sz="104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19700" y="2857500"/>
            <a:ext cx="4838700" cy="289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5"/>
              </a:lnSpc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10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20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30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40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50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60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70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80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90</a:t>
            </a:r>
          </a:p>
          <a:p>
            <a:pPr>
              <a:lnSpc>
                <a:spcPts val="2575"/>
              </a:lnSpc>
            </a:pPr>
            <a:endParaRPr lang="en-CA" sz="104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43700" y="5778500"/>
            <a:ext cx="3314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lang="en-CA" sz="1560" smtClean="0">
                <a:solidFill>
                  <a:srgbClr val="000000"/>
                </a:solidFill>
                <a:latin typeface="Arial"/>
                <a:cs typeface="Arial"/>
              </a:rPr>
              <a:t>NR IPSI &amp; CONTRA</a:t>
            </a:r>
          </a:p>
          <a:p>
            <a:pPr>
              <a:lnSpc>
                <a:spcPts val="1395"/>
              </a:lnSpc>
            </a:pPr>
            <a:endParaRPr lang="en-CA" sz="156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30800" y="5943600"/>
            <a:ext cx="406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100</a:t>
            </a:r>
          </a:p>
          <a:p>
            <a:pPr>
              <a:lnSpc>
                <a:spcPts val="955"/>
              </a:lnSpc>
            </a:pPr>
            <a:endParaRPr lang="en-CA" sz="105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37700" y="5943600"/>
            <a:ext cx="254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205"/>
              </a:lnSpc>
            </a:pPr>
            <a:endParaRPr lang="en-CA" sz="105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30800" y="6286500"/>
            <a:ext cx="406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110</a:t>
            </a:r>
          </a:p>
          <a:p>
            <a:pPr>
              <a:lnSpc>
                <a:spcPts val="1205"/>
              </a:lnSpc>
            </a:pPr>
            <a:endParaRPr lang="en-CA" sz="105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37700" y="6286500"/>
            <a:ext cx="254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50" b="1" smtClean="0">
                <a:solidFill>
                  <a:srgbClr val="000000"/>
                </a:solidFill>
                <a:latin typeface="Arial Bold"/>
                <a:cs typeface="Arial Bold"/>
              </a:rPr>
              <a:t>1</a:t>
            </a:r>
          </a:p>
          <a:p>
            <a:pPr>
              <a:lnSpc>
                <a:spcPts val="1205"/>
              </a:lnSpc>
            </a:pPr>
            <a:endParaRPr lang="en-CA" sz="105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162300" y="1130300"/>
            <a:ext cx="68961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09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Radiology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Plain films: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060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Chest and airway AP and lat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568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Expiratory films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4089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Fluoroscopy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673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Barium Swallow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2578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CT, MRI, Angiography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940"/>
            <a:ext cx="10058400" cy="77597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54300" y="1308100"/>
            <a:ext cx="74041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Direct Laryngoscopy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6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endParaRPr lang="en-CA" sz="31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231900" y="2489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  <a:tabLst>
                <a:tab pos="342900" algn="l"/>
              </a:tabLst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	5y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997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Unilateral discharge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505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Foul smell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Disc batteries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29845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Emergency (Alkaline</a:t>
            </a:r>
            <a:r>
              <a:rPr lang="en-CA" sz="281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? 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Acid 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4163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NaOH, KOH, mercury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6300" y="3835400"/>
            <a:ext cx="43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  <a:endParaRPr lang="en-CA" sz="19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74900" y="3835400"/>
            <a:ext cx="2971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1 hour </a:t>
            </a: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mucosal damage</a:t>
            </a:r>
          </a:p>
          <a:p>
            <a:pPr>
              <a:lnSpc>
                <a:spcPts val="2300"/>
              </a:lnSpc>
            </a:pPr>
            <a:endParaRPr lang="en-CA" sz="19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46300" y="4203700"/>
            <a:ext cx="419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  <a:endParaRPr lang="en-CA" sz="19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74900" y="4203700"/>
            <a:ext cx="3403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2 to 4 hours </a:t>
            </a: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muscular layers</a:t>
            </a:r>
          </a:p>
          <a:p>
            <a:pPr>
              <a:lnSpc>
                <a:spcPts val="2300"/>
              </a:lnSpc>
            </a:pPr>
            <a:endParaRPr lang="en-CA" sz="19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46300" y="4559300"/>
            <a:ext cx="4445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  <a:endParaRPr lang="en-CA" sz="1997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74900" y="4559300"/>
            <a:ext cx="30861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8 to 12 hours </a:t>
            </a:r>
            <a:r>
              <a:rPr lang="en-CA" sz="1997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1997" smtClean="0">
                <a:solidFill>
                  <a:srgbClr val="000000"/>
                </a:solidFill>
                <a:latin typeface="Times New Roman"/>
                <a:cs typeface="Times New Roman"/>
              </a:rPr>
              <a:t> perforation</a:t>
            </a:r>
          </a:p>
          <a:p>
            <a:pPr>
              <a:lnSpc>
                <a:spcPts val="2300"/>
              </a:lnSpc>
            </a:pPr>
            <a:endParaRPr lang="en-CA" sz="1997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89100" y="49530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Esophagoscopy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89100" y="5397500"/>
            <a:ext cx="6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9100" y="5829300"/>
            <a:ext cx="8369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Laparotomy for bowel perforation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Common locations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060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Cricopharyngeus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568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Aorta/left mainstem bronchus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0894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Gastroesophageal junction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2565400"/>
            <a:ext cx="9283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Radiopaque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1369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Coins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449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Cartilage/bones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4165600"/>
            <a:ext cx="9283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Radiolucent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47498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Hot dogs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4700" y="5270500"/>
            <a:ext cx="9283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Barium swallow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2565400"/>
            <a:ext cx="9207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Barium Swallow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3632200"/>
            <a:ext cx="9283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Removal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42037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General anesthesia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47117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Intubated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52324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Esophagoscopy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57404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Examine for ulceration/perforation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219200"/>
            <a:ext cx="76200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Hemotympanum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676400" y="1257300"/>
            <a:ext cx="8382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Ingestion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Postoperative management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NPO for 4-12 hours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Perforation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2291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Tachycardia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7371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Tachypnea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257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Fever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57658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Chest pain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917700" y="1295400"/>
            <a:ext cx="81407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48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48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48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5520"/>
              </a:lnSpc>
            </a:pPr>
            <a:endParaRPr lang="en-CA" sz="4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Radiography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060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PA &amp; lateral views of chest &amp; neck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568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Inspiration &amp; expiration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0894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Lateral decubitus views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5974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Airway fluoroscopy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1181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  <a:tabLst>
                <a:tab pos="342900" algn="l"/>
              </a:tabLst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	25% have normal radiography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257300"/>
            <a:ext cx="8534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257300"/>
            <a:ext cx="8534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1308100"/>
            <a:ext cx="7823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Foreign Body Aspiration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1308100"/>
            <a:ext cx="7823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Foreign Body Aspiration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1308100"/>
            <a:ext cx="78232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Foreign Body Aspiration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2200" y="5080000"/>
            <a:ext cx="1346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FFFF"/>
                </a:solidFill>
                <a:latin typeface="Times New Roman Bold"/>
                <a:cs typeface="Times New Roman Bold"/>
              </a:rPr>
              <a:t>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524000" y="1257300"/>
            <a:ext cx="8534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Postoperative Care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060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Chest physiotherapy for retained secretions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568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Antibiotics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6300" y="4064000"/>
            <a:ext cx="7912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Not routinely used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5212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Steroids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46300" y="5016500"/>
            <a:ext cx="7912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Not routinely used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6300" y="5461000"/>
            <a:ext cx="7912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Traumatic insertion or removal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524000" y="1257300"/>
            <a:ext cx="8534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Foreign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Body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Aspiration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Complications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89100" y="3060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Pneumonia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3556000"/>
            <a:ext cx="7912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Antibiotics, physiotherapy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89100" y="40132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Atelectasis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46300" y="4508500"/>
            <a:ext cx="7912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00" smtClean="0">
                <a:solidFill>
                  <a:srgbClr val="000000"/>
                </a:solidFill>
                <a:latin typeface="Times New Roman"/>
                <a:cs typeface="Times New Roman"/>
              </a:rPr>
              <a:t> Expectant management, physiotherapy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4965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Pneumothorax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5473700"/>
            <a:ext cx="8369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 Pneumomediastinum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700" y="1257300"/>
            <a:ext cx="7759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Examine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both</a:t>
            </a:r>
            <a:r>
              <a:rPr lang="en-CA" sz="54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54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ears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955800" y="1219200"/>
            <a:ext cx="81026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00"/>
              </a:lnSpc>
            </a:pP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What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do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you</a:t>
            </a:r>
            <a:r>
              <a:rPr lang="en-CA" sz="6010" b="1" i="1" smtClean="0">
                <a:solidFill>
                  <a:srgbClr val="CBCBCB"/>
                </a:solidFill>
                <a:latin typeface="Times New Roman Bold Italic"/>
                <a:cs typeface="Times New Roman Bold Italic"/>
              </a:rPr>
              <a:t> </a:t>
            </a:r>
            <a:r>
              <a:rPr lang="en-CA" sz="6010" b="1" i="1" smtClean="0">
                <a:solidFill>
                  <a:srgbClr val="000000"/>
                </a:solidFill>
                <a:latin typeface="Times New Roman Bold Italic"/>
                <a:cs typeface="Times New Roman Bold Italic"/>
              </a:rPr>
              <a:t>think?</a:t>
            </a:r>
          </a:p>
          <a:p>
            <a:pPr>
              <a:lnSpc>
                <a:spcPts val="6900"/>
              </a:lnSpc>
            </a:pPr>
            <a:endParaRPr lang="en-CA" sz="6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24892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  <a:tabLst>
                <a:tab pos="342900" algn="l"/>
              </a:tabLst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	3 y old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734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Lt side discharge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657600"/>
            <a:ext cx="8826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Foul smell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1347</Words>
  <Application>Microsoft Office PowerPoint</Application>
  <PresentationFormat>Custom</PresentationFormat>
  <Paragraphs>393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A2E_Engine</dc:creator>
  <cp:lastModifiedBy>user</cp:lastModifiedBy>
  <cp:revision>8</cp:revision>
  <dcterms:created xsi:type="dcterms:W3CDTF">2014-09-05T12:51:14Z</dcterms:created>
  <dcterms:modified xsi:type="dcterms:W3CDTF">2014-09-06T21:10:49Z</dcterms:modified>
</cp:coreProperties>
</file>