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embeddings/oleObject4.bin" ContentType="application/vnd.openxmlformats-officedocument.oleObject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embeddings/oleObject5.bin" ContentType="application/vnd.openxmlformats-officedocument.oleObject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embeddings/oleObject1.bin" ContentType="application/vnd.openxmlformats-officedocument.oleObject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embeddings/oleObject3.bin" ContentType="application/vnd.openxmlformats-officedocument.oleObject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54"/>
  </p:notesMasterIdLst>
  <p:sldIdLst>
    <p:sldId id="474" r:id="rId3"/>
    <p:sldId id="411" r:id="rId4"/>
    <p:sldId id="258" r:id="rId5"/>
    <p:sldId id="259" r:id="rId6"/>
    <p:sldId id="487" r:id="rId7"/>
    <p:sldId id="261" r:id="rId8"/>
    <p:sldId id="401" r:id="rId9"/>
    <p:sldId id="262" r:id="rId10"/>
    <p:sldId id="391" r:id="rId11"/>
    <p:sldId id="479" r:id="rId12"/>
    <p:sldId id="263" r:id="rId13"/>
    <p:sldId id="264" r:id="rId14"/>
    <p:sldId id="555" r:id="rId15"/>
    <p:sldId id="265" r:id="rId16"/>
    <p:sldId id="556" r:id="rId17"/>
    <p:sldId id="266" r:id="rId18"/>
    <p:sldId id="267" r:id="rId19"/>
    <p:sldId id="268" r:id="rId20"/>
    <p:sldId id="269" r:id="rId21"/>
    <p:sldId id="564" r:id="rId22"/>
    <p:sldId id="270" r:id="rId23"/>
    <p:sldId id="562" r:id="rId24"/>
    <p:sldId id="272" r:id="rId25"/>
    <p:sldId id="273" r:id="rId26"/>
    <p:sldId id="569" r:id="rId27"/>
    <p:sldId id="486" r:id="rId28"/>
    <p:sldId id="274" r:id="rId29"/>
    <p:sldId id="275" r:id="rId30"/>
    <p:sldId id="565" r:id="rId31"/>
    <p:sldId id="276" r:id="rId32"/>
    <p:sldId id="488" r:id="rId33"/>
    <p:sldId id="489" r:id="rId34"/>
    <p:sldId id="490" r:id="rId35"/>
    <p:sldId id="491" r:id="rId36"/>
    <p:sldId id="279" r:id="rId37"/>
    <p:sldId id="280" r:id="rId38"/>
    <p:sldId id="281" r:id="rId39"/>
    <p:sldId id="475" r:id="rId40"/>
    <p:sldId id="476" r:id="rId41"/>
    <p:sldId id="566" r:id="rId42"/>
    <p:sldId id="570" r:id="rId43"/>
    <p:sldId id="282" r:id="rId44"/>
    <p:sldId id="283" r:id="rId45"/>
    <p:sldId id="381" r:id="rId46"/>
    <p:sldId id="285" r:id="rId47"/>
    <p:sldId id="286" r:id="rId48"/>
    <p:sldId id="287" r:id="rId49"/>
    <p:sldId id="385" r:id="rId50"/>
    <p:sldId id="482" r:id="rId51"/>
    <p:sldId id="289" r:id="rId52"/>
    <p:sldId id="290" r:id="rId53"/>
    <p:sldId id="406" r:id="rId54"/>
    <p:sldId id="291" r:id="rId55"/>
    <p:sldId id="292" r:id="rId56"/>
    <p:sldId id="293" r:id="rId57"/>
    <p:sldId id="297" r:id="rId58"/>
    <p:sldId id="299" r:id="rId59"/>
    <p:sldId id="301" r:id="rId60"/>
    <p:sldId id="395" r:id="rId61"/>
    <p:sldId id="402" r:id="rId62"/>
    <p:sldId id="366" r:id="rId63"/>
    <p:sldId id="303" r:id="rId64"/>
    <p:sldId id="304" r:id="rId65"/>
    <p:sldId id="407" r:id="rId66"/>
    <p:sldId id="412" r:id="rId67"/>
    <p:sldId id="485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96" r:id="rId76"/>
    <p:sldId id="502" r:id="rId77"/>
    <p:sldId id="500" r:id="rId78"/>
    <p:sldId id="574" r:id="rId79"/>
    <p:sldId id="573" r:id="rId80"/>
    <p:sldId id="536" r:id="rId81"/>
    <p:sldId id="501" r:id="rId82"/>
    <p:sldId id="492" r:id="rId83"/>
    <p:sldId id="537" r:id="rId84"/>
    <p:sldId id="421" r:id="rId85"/>
    <p:sldId id="503" r:id="rId86"/>
    <p:sldId id="504" r:id="rId87"/>
    <p:sldId id="505" r:id="rId88"/>
    <p:sldId id="506" r:id="rId89"/>
    <p:sldId id="507" r:id="rId90"/>
    <p:sldId id="508" r:id="rId91"/>
    <p:sldId id="424" r:id="rId92"/>
    <p:sldId id="538" r:id="rId93"/>
    <p:sldId id="483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  <p:sldId id="515" r:id="rId105"/>
    <p:sldId id="516" r:id="rId106"/>
    <p:sldId id="517" r:id="rId107"/>
    <p:sldId id="520" r:id="rId108"/>
    <p:sldId id="518" r:id="rId109"/>
    <p:sldId id="521" r:id="rId110"/>
    <p:sldId id="522" r:id="rId111"/>
    <p:sldId id="524" r:id="rId112"/>
    <p:sldId id="523" r:id="rId113"/>
    <p:sldId id="525" r:id="rId114"/>
    <p:sldId id="519" r:id="rId115"/>
    <p:sldId id="526" r:id="rId116"/>
    <p:sldId id="529" r:id="rId117"/>
    <p:sldId id="530" r:id="rId118"/>
    <p:sldId id="531" r:id="rId119"/>
    <p:sldId id="532" r:id="rId120"/>
    <p:sldId id="535" r:id="rId121"/>
    <p:sldId id="533" r:id="rId122"/>
    <p:sldId id="443" r:id="rId123"/>
    <p:sldId id="444" r:id="rId124"/>
    <p:sldId id="445" r:id="rId125"/>
    <p:sldId id="446" r:id="rId126"/>
    <p:sldId id="447" r:id="rId127"/>
    <p:sldId id="448" r:id="rId128"/>
    <p:sldId id="449" r:id="rId129"/>
    <p:sldId id="450" r:id="rId130"/>
    <p:sldId id="451" r:id="rId131"/>
    <p:sldId id="452" r:id="rId132"/>
    <p:sldId id="453" r:id="rId133"/>
    <p:sldId id="454" r:id="rId134"/>
    <p:sldId id="455" r:id="rId135"/>
    <p:sldId id="456" r:id="rId136"/>
    <p:sldId id="457" r:id="rId137"/>
    <p:sldId id="458" r:id="rId138"/>
    <p:sldId id="459" r:id="rId139"/>
    <p:sldId id="460" r:id="rId140"/>
    <p:sldId id="461" r:id="rId141"/>
    <p:sldId id="462" r:id="rId142"/>
    <p:sldId id="463" r:id="rId143"/>
    <p:sldId id="464" r:id="rId144"/>
    <p:sldId id="465" r:id="rId145"/>
    <p:sldId id="466" r:id="rId146"/>
    <p:sldId id="467" r:id="rId147"/>
    <p:sldId id="468" r:id="rId148"/>
    <p:sldId id="469" r:id="rId149"/>
    <p:sldId id="470" r:id="rId150"/>
    <p:sldId id="471" r:id="rId151"/>
    <p:sldId id="472" r:id="rId152"/>
    <p:sldId id="473" r:id="rId15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05E04"/>
    <a:srgbClr val="FF00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6" autoAdjust="0"/>
    <p:restoredTop sz="94574" autoAdjust="0"/>
  </p:normalViewPr>
  <p:slideViewPr>
    <p:cSldViewPr>
      <p:cViewPr>
        <p:scale>
          <a:sx n="52" d="100"/>
          <a:sy n="52" d="100"/>
        </p:scale>
        <p:origin x="-66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notesMaster" Target="notesMasters/notesMaster1.xml"/><Relationship Id="rId159" Type="http://schemas.microsoft.com/office/2006/relationships/legacyDocTextInfo" Target="legacyDocTextInfo.bin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4.bin"/><Relationship Id="rId2" Type="http://schemas.microsoft.com/office/2006/relationships/legacyDiagramText" Target="legacyDiagramText3.bin"/><Relationship Id="rId1" Type="http://schemas.microsoft.com/office/2006/relationships/legacyDiagramText" Target="legacyDiagramText2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7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/Relationships>
</file>

<file path=ppt/drawings/_rels/vmlDrawing4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8.bin"/><Relationship Id="rId3" Type="http://schemas.microsoft.com/office/2006/relationships/legacyDiagramText" Target="legacyDiagramText13.bin"/><Relationship Id="rId7" Type="http://schemas.microsoft.com/office/2006/relationships/legacyDiagramText" Target="legacyDiagramText17.bin"/><Relationship Id="rId2" Type="http://schemas.microsoft.com/office/2006/relationships/legacyDiagramText" Target="legacyDiagramText12.bin"/><Relationship Id="rId1" Type="http://schemas.microsoft.com/office/2006/relationships/legacyDiagramText" Target="legacyDiagramText11.bin"/><Relationship Id="rId6" Type="http://schemas.microsoft.com/office/2006/relationships/legacyDiagramText" Target="legacyDiagramText16.bin"/><Relationship Id="rId5" Type="http://schemas.microsoft.com/office/2006/relationships/legacyDiagramText" Target="legacyDiagramText15.bin"/><Relationship Id="rId4" Type="http://schemas.microsoft.com/office/2006/relationships/legacyDiagramText" Target="legacyDiagramText14.bin"/></Relationships>
</file>

<file path=ppt/drawings/_rels/vmlDrawing5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26.bin"/><Relationship Id="rId3" Type="http://schemas.microsoft.com/office/2006/relationships/legacyDiagramText" Target="legacyDiagramText21.bin"/><Relationship Id="rId7" Type="http://schemas.microsoft.com/office/2006/relationships/legacyDiagramText" Target="legacyDiagramText25.bin"/><Relationship Id="rId2" Type="http://schemas.microsoft.com/office/2006/relationships/legacyDiagramText" Target="legacyDiagramText20.bin"/><Relationship Id="rId1" Type="http://schemas.microsoft.com/office/2006/relationships/legacyDiagramText" Target="legacyDiagramText19.bin"/><Relationship Id="rId6" Type="http://schemas.microsoft.com/office/2006/relationships/legacyDiagramText" Target="legacyDiagramText24.bin"/><Relationship Id="rId11" Type="http://schemas.microsoft.com/office/2006/relationships/legacyDiagramText" Target="legacyDiagramText29.bin"/><Relationship Id="rId5" Type="http://schemas.microsoft.com/office/2006/relationships/legacyDiagramText" Target="legacyDiagramText23.bin"/><Relationship Id="rId10" Type="http://schemas.microsoft.com/office/2006/relationships/legacyDiagramText" Target="legacyDiagramText28.bin"/><Relationship Id="rId4" Type="http://schemas.microsoft.com/office/2006/relationships/legacyDiagramText" Target="legacyDiagramText22.bin"/><Relationship Id="rId9" Type="http://schemas.microsoft.com/office/2006/relationships/legacyDiagramText" Target="legacyDiagramText27.bin"/></Relationships>
</file>

<file path=ppt/drawings/_rels/vmlDrawing6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37.bin"/><Relationship Id="rId13" Type="http://schemas.microsoft.com/office/2006/relationships/legacyDiagramText" Target="legacyDiagramText42.bin"/><Relationship Id="rId3" Type="http://schemas.microsoft.com/office/2006/relationships/legacyDiagramText" Target="legacyDiagramText32.bin"/><Relationship Id="rId7" Type="http://schemas.microsoft.com/office/2006/relationships/legacyDiagramText" Target="legacyDiagramText36.bin"/><Relationship Id="rId12" Type="http://schemas.microsoft.com/office/2006/relationships/legacyDiagramText" Target="legacyDiagramText41.bin"/><Relationship Id="rId2" Type="http://schemas.microsoft.com/office/2006/relationships/legacyDiagramText" Target="legacyDiagramText31.bin"/><Relationship Id="rId1" Type="http://schemas.microsoft.com/office/2006/relationships/legacyDiagramText" Target="legacyDiagramText30.bin"/><Relationship Id="rId6" Type="http://schemas.microsoft.com/office/2006/relationships/legacyDiagramText" Target="legacyDiagramText35.bin"/><Relationship Id="rId11" Type="http://schemas.microsoft.com/office/2006/relationships/legacyDiagramText" Target="legacyDiagramText40.bin"/><Relationship Id="rId5" Type="http://schemas.microsoft.com/office/2006/relationships/legacyDiagramText" Target="legacyDiagramText34.bin"/><Relationship Id="rId10" Type="http://schemas.microsoft.com/office/2006/relationships/legacyDiagramText" Target="legacyDiagramText39.bin"/><Relationship Id="rId4" Type="http://schemas.microsoft.com/office/2006/relationships/legacyDiagramText" Target="legacyDiagramText33.bin"/><Relationship Id="rId9" Type="http://schemas.microsoft.com/office/2006/relationships/legacyDiagramText" Target="legacyDiagramText38.bin"/></Relationships>
</file>

<file path=ppt/drawings/_rels/vmlDrawing7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50.bin"/><Relationship Id="rId13" Type="http://schemas.microsoft.com/office/2006/relationships/legacyDiagramText" Target="legacyDiagramText55.bin"/><Relationship Id="rId3" Type="http://schemas.microsoft.com/office/2006/relationships/legacyDiagramText" Target="legacyDiagramText45.bin"/><Relationship Id="rId7" Type="http://schemas.microsoft.com/office/2006/relationships/legacyDiagramText" Target="legacyDiagramText49.bin"/><Relationship Id="rId12" Type="http://schemas.microsoft.com/office/2006/relationships/legacyDiagramText" Target="legacyDiagramText54.bin"/><Relationship Id="rId2" Type="http://schemas.microsoft.com/office/2006/relationships/legacyDiagramText" Target="legacyDiagramText44.bin"/><Relationship Id="rId1" Type="http://schemas.microsoft.com/office/2006/relationships/legacyDiagramText" Target="legacyDiagramText43.bin"/><Relationship Id="rId6" Type="http://schemas.microsoft.com/office/2006/relationships/legacyDiagramText" Target="legacyDiagramText48.bin"/><Relationship Id="rId11" Type="http://schemas.microsoft.com/office/2006/relationships/legacyDiagramText" Target="legacyDiagramText53.bin"/><Relationship Id="rId5" Type="http://schemas.microsoft.com/office/2006/relationships/legacyDiagramText" Target="legacyDiagramText47.bin"/><Relationship Id="rId15" Type="http://schemas.microsoft.com/office/2006/relationships/legacyDiagramText" Target="legacyDiagramText57.bin"/><Relationship Id="rId10" Type="http://schemas.microsoft.com/office/2006/relationships/legacyDiagramText" Target="legacyDiagramText52.bin"/><Relationship Id="rId4" Type="http://schemas.microsoft.com/office/2006/relationships/legacyDiagramText" Target="legacyDiagramText46.bin"/><Relationship Id="rId9" Type="http://schemas.microsoft.com/office/2006/relationships/legacyDiagramText" Target="legacyDiagramText51.bin"/><Relationship Id="rId14" Type="http://schemas.microsoft.com/office/2006/relationships/legacyDiagramText" Target="legacyDiagramText56.bin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5D671C2D-863E-4700-91E4-D0151A62AF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E6FC8-28E0-471E-A906-1BBAB452578C}" type="slidenum">
              <a:rPr lang="en-US" smtClean="0">
                <a:latin typeface="Arial" charset="0"/>
                <a:cs typeface="Arial" charset="0"/>
              </a:rPr>
              <a:pPr/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40931-A512-4AFF-9A13-060781DA1217}" type="slidenum">
              <a:rPr lang="ar-SA" smtClean="0"/>
              <a:pPr/>
              <a:t>95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1DB72-4B2A-41F7-8D28-9E4B27CBC254}" type="slidenum">
              <a:rPr lang="ar-SA" smtClean="0"/>
              <a:pPr/>
              <a:t>96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7C208-4780-4006-9C41-AA7299E39D88}" type="slidenum">
              <a:rPr lang="ar-SA" smtClean="0"/>
              <a:pPr/>
              <a:t>97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876C2-7614-4FBD-A9BB-BCDEB92209B8}" type="slidenum">
              <a:rPr lang="ar-SA" smtClean="0"/>
              <a:pPr/>
              <a:t>98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48E6-EFBB-47FA-AD02-C36A740D5F01}" type="slidenum">
              <a:rPr lang="ar-SA" smtClean="0"/>
              <a:pPr/>
              <a:t>99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C58A4-7B83-4992-8A79-50D7CEA715F6}" type="slidenum">
              <a:rPr lang="ar-SA" smtClean="0"/>
              <a:pPr/>
              <a:t>100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C89E3-3DBE-45C3-931F-9BB8B953B1D3}" type="slidenum">
              <a:rPr lang="ar-SA" smtClean="0"/>
              <a:pPr/>
              <a:t>101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E8CE2-6C0A-4FC2-BE7B-9276952AEF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5708-CDF4-4EE0-BF3E-C9C8ACFD29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1F13-5AE9-435E-A20D-298A49C554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EA7E-597F-46A5-9F0A-CE54B9A15F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61ED0-97F0-4FE0-A0A2-7C2BA8EA3E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CD5A9-0BE6-4475-BD86-48C2FBC161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169-AA5D-426B-9AC6-846BAF1A38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2535-DBF3-4C89-BA4D-0020184781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3F10-8ABF-4E2F-BAAA-B9D6006951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72A20-E233-46D4-80A5-B0B524ED33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AF12-4A23-4D78-8196-59ADEC4C06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0D557-3FD4-40D3-ABF7-9CE98F1EC6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04D-8CA5-4F69-AC58-38E4CCE1D3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4C6D-D915-42B1-8B31-367C8FB2BF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18C6C-A3C0-4CF7-94E4-9758F339A9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3191-2A6B-4B8E-9708-3F24EB30588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37D7-44B5-4AF5-B484-3485CBE5F3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355B-6A08-40C1-882B-B609D50E7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795C-8E5C-48DD-B36E-AADC2B915C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050CE-CC12-4807-9105-B4AE0A6B4F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8133-7D5E-4967-897F-E4493D13A9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7DD2-56AC-49E7-BFBE-5A996CF599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571A-E2A5-4FAD-ACA8-B9EAC1F8A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31AD-1799-4EF5-975E-5782219F92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BBF8-D467-4286-AFDD-ED80C61F94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0E30-F4B8-4205-BB06-92062D1D11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A3C22829-776F-4861-B31D-F68978245F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02115EFC-7D85-41BF-91A2-C1D7CDE8A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emedicine.com/cgi-bin/foxweb.exe/makezoom@/em/makezoom?picture=\websites\emedicine\ent\images\Large\409182Microtia5ab.jpg&amp;template=izoom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ar-SA" dirty="0" smtClean="0"/>
              <a:t>بسم الله الرحمن الرحيم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2261"/>
          <a:stretch>
            <a:fillRect/>
          </a:stretch>
        </p:blipFill>
        <p:spPr bwMode="auto">
          <a:xfrm>
            <a:off x="1285852" y="1300144"/>
            <a:ext cx="6648450" cy="555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 of EAM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614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257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717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360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FEATURES OF OTITIS EXTERNA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Itching</a:t>
            </a:r>
          </a:p>
          <a:p>
            <a:pPr eaLnBrk="1" hangingPunct="1"/>
            <a:r>
              <a:rPr lang="en-US" smtClean="0"/>
              <a:t>Pain</a:t>
            </a:r>
          </a:p>
          <a:p>
            <a:pPr eaLnBrk="1" hangingPunct="1"/>
            <a:r>
              <a:rPr lang="en-US" smtClean="0"/>
              <a:t>Tenderness and swelling</a:t>
            </a:r>
          </a:p>
          <a:p>
            <a:pPr eaLnBrk="1" hangingPunct="1"/>
            <a:r>
              <a:rPr lang="en-US" smtClean="0"/>
              <a:t>Otorrhea</a:t>
            </a:r>
          </a:p>
          <a:p>
            <a:pPr eaLnBrk="1" hangingPunct="1"/>
            <a:r>
              <a:rPr lang="en-US" smtClean="0"/>
              <a:t>Deafness</a:t>
            </a:r>
          </a:p>
          <a:p>
            <a:pPr eaLnBrk="1" hangingPunct="1"/>
            <a:r>
              <a:rPr lang="en-US" smtClean="0"/>
              <a:t>Changes in the lumen and skin of EAM</a:t>
            </a:r>
            <a:endParaRPr lang="en-US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bldLvl="2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otomyc2"/>
          <p:cNvPicPr>
            <a:picLocks noChangeAspect="1" noChangeArrowheads="1"/>
          </p:cNvPicPr>
          <p:nvPr/>
        </p:nvPicPr>
        <p:blipFill>
          <a:blip r:embed="rId2" cstate="print"/>
          <a:srcRect l="7301" r="3186"/>
          <a:stretch>
            <a:fillRect/>
          </a:stretch>
        </p:blipFill>
        <p:spPr bwMode="auto">
          <a:xfrm>
            <a:off x="467544" y="3717032"/>
            <a:ext cx="2376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icture28"/>
          <p:cNvPicPr>
            <a:picLocks noChangeAspect="1" noChangeArrowheads="1"/>
          </p:cNvPicPr>
          <p:nvPr/>
        </p:nvPicPr>
        <p:blipFill>
          <a:blip r:embed="rId3" cstate="print"/>
          <a:srcRect t="2666"/>
          <a:stretch>
            <a:fillRect/>
          </a:stretch>
        </p:blipFill>
        <p:spPr>
          <a:xfrm>
            <a:off x="6300192" y="3789040"/>
            <a:ext cx="2664296" cy="2629385"/>
          </a:xfrm>
          <a:prstGeom prst="rect">
            <a:avLst/>
          </a:prstGeom>
          <a:noFill/>
        </p:spPr>
      </p:pic>
      <p:pic>
        <p:nvPicPr>
          <p:cNvPr id="6" name="Picture 7" descr="35"/>
          <p:cNvPicPr>
            <a:picLocks noChangeAspect="1" noChangeArrowheads="1"/>
          </p:cNvPicPr>
          <p:nvPr/>
        </p:nvPicPr>
        <p:blipFill>
          <a:blip r:embed="rId4" cstate="print"/>
          <a:srcRect l="4454" r="6460" b="4762"/>
          <a:stretch>
            <a:fillRect/>
          </a:stretch>
        </p:blipFill>
        <p:spPr bwMode="auto">
          <a:xfrm>
            <a:off x="3309742" y="3717032"/>
            <a:ext cx="28803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1628800"/>
            <a:ext cx="2439087" cy="18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7" descr="EarOtitisMedia1"/>
          <p:cNvPicPr>
            <a:picLocks noChangeAspect="1" noChangeArrowheads="1"/>
          </p:cNvPicPr>
          <p:nvPr/>
        </p:nvPicPr>
        <p:blipFill>
          <a:blip r:embed="rId2" cstate="print"/>
          <a:srcRect b="2055"/>
          <a:stretch>
            <a:fillRect/>
          </a:stretch>
        </p:blipFill>
        <p:spPr bwMode="auto">
          <a:xfrm>
            <a:off x="5004048" y="3284984"/>
            <a:ext cx="34766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External Ear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>
                <a:solidFill>
                  <a:srgbClr val="FFCC00"/>
                </a:solidFill>
              </a:rPr>
              <a:t>Middle Ear Cleft</a:t>
            </a:r>
            <a:endParaRPr 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5724128" y="2060848"/>
          <a:ext cx="2990850" cy="4137025"/>
        </p:xfrm>
        <a:graphic>
          <a:graphicData uri="http://schemas.openxmlformats.org/presentationml/2006/ole">
            <p:oleObj spid="_x0000_s307202" name="Photo Editor Photo" r:id="rId3" imgW="1905098" imgH="263538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6228184" y="1484784"/>
          <a:ext cx="2592288" cy="3474122"/>
        </p:xfrm>
        <a:graphic>
          <a:graphicData uri="http://schemas.openxmlformats.org/presentationml/2006/ole">
            <p:oleObj spid="_x0000_s309250" name="Photo Editor Photo" r:id="rId3" imgW="3790476" imgH="50802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</p:txBody>
      </p:sp>
      <p:pic>
        <p:nvPicPr>
          <p:cNvPr id="84997" name="Picture 5" descr="head-otitis-exter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916832"/>
            <a:ext cx="3635574" cy="272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  <p:pic>
        <p:nvPicPr>
          <p:cNvPr id="84999" name="Picture 7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929062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  <p:pic>
        <p:nvPicPr>
          <p:cNvPr id="10" name="Picture 8" descr="Picture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3702050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MIDDLE EAR CLEFT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Eustachian tube (</a:t>
            </a:r>
            <a:r>
              <a:rPr lang="en-US" sz="2800" dirty="0" err="1" smtClean="0"/>
              <a:t>Pharyngo</a:t>
            </a:r>
            <a:r>
              <a:rPr lang="en-US" sz="2800" dirty="0" smtClean="0"/>
              <a:t>-tympanic) 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Mastoid </a:t>
            </a:r>
            <a:r>
              <a:rPr lang="en-US" sz="2800" dirty="0" err="1" smtClean="0"/>
              <a:t>Antrum</a:t>
            </a:r>
            <a:r>
              <a:rPr lang="en-US" sz="2800" dirty="0" smtClean="0"/>
              <a:t> and  Air Cells</a:t>
            </a:r>
          </a:p>
        </p:txBody>
      </p:sp>
      <p:pic>
        <p:nvPicPr>
          <p:cNvPr id="25604" name="Picture 4" descr="Picture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52963" y="2354263"/>
            <a:ext cx="4033837" cy="301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Systemic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Surgery may be required in chronic cases</a:t>
            </a:r>
          </a:p>
        </p:txBody>
      </p:sp>
      <p:pic>
        <p:nvPicPr>
          <p:cNvPr id="84996" name="Picture 4" descr="Picture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844675"/>
            <a:ext cx="2424113" cy="3265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Acute necrotizing (malignant) </a:t>
            </a:r>
            <a:r>
              <a:rPr lang="en-US" sz="4000" dirty="0" err="1" smtClean="0"/>
              <a:t>otitis</a:t>
            </a:r>
            <a:r>
              <a:rPr lang="en-US" sz="4000" dirty="0" smtClean="0"/>
              <a:t> </a:t>
            </a:r>
            <a:r>
              <a:rPr lang="en-US" sz="4000" dirty="0" err="1" smtClean="0"/>
              <a:t>externa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An acute </a:t>
            </a:r>
            <a:r>
              <a:rPr lang="en-US" smtClean="0">
                <a:solidFill>
                  <a:srgbClr val="FF0000"/>
                </a:solidFill>
              </a:rPr>
              <a:t>Pseudomonas</a:t>
            </a:r>
            <a:r>
              <a:rPr lang="en-US" smtClean="0"/>
              <a:t> infection of the skin of the external ear canal which has </a:t>
            </a:r>
            <a:r>
              <a:rPr lang="en-US" smtClean="0">
                <a:solidFill>
                  <a:srgbClr val="FF0000"/>
                </a:solidFill>
              </a:rPr>
              <a:t>spread to the adjacent bone</a:t>
            </a:r>
            <a:r>
              <a:rPr lang="en-US" smtClean="0"/>
              <a:t>. It occurs mostly in </a:t>
            </a:r>
            <a:r>
              <a:rPr lang="en-US" smtClean="0">
                <a:solidFill>
                  <a:srgbClr val="FF0000"/>
                </a:solidFill>
              </a:rPr>
              <a:t>elderly diabetic</a:t>
            </a:r>
            <a:r>
              <a:rPr lang="en-US" smtClean="0"/>
              <a:t>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Complications</a:t>
            </a:r>
          </a:p>
        </p:txBody>
      </p:sp>
      <p:pic>
        <p:nvPicPr>
          <p:cNvPr id="87043" name="Picture 3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600200"/>
            <a:ext cx="46053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DIAGNOSIS</a:t>
            </a:r>
          </a:p>
        </p:txBody>
      </p:sp>
      <p:sp>
        <p:nvSpPr>
          <p:cNvPr id="1433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545311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Diabetes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Advanced age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Severe </a:t>
            </a:r>
            <a:r>
              <a:rPr lang="en-US" sz="2800" dirty="0" err="1" smtClean="0"/>
              <a:t>otalgia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Granulation tissue &amp; </a:t>
            </a:r>
            <a:r>
              <a:rPr lang="en-US" sz="2800" dirty="0" err="1" smtClean="0"/>
              <a:t>sequestra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Cranial nerve involvement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Radiology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143367" name="Picture 7" descr="Picture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2276872"/>
            <a:ext cx="2819400" cy="2857500"/>
          </a:xfrm>
        </p:spPr>
      </p:pic>
      <p:pic>
        <p:nvPicPr>
          <p:cNvPr id="5" name="Picture 8" descr="http://eac.hawkelibrary.com/new/main.php?g2_view=core.DownloadItem&amp;g2_itemId=725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544" y="1772816"/>
            <a:ext cx="3342456" cy="3317388"/>
          </a:xfrm>
          <a:prstGeom prst="rect">
            <a:avLst/>
          </a:prstGeom>
          <a:noFill/>
        </p:spPr>
      </p:pic>
      <p:pic>
        <p:nvPicPr>
          <p:cNvPr id="6" name="Picture 2" descr="https://encrypted-tbn1.gstatic.com/images?q=tbn:ANd9GcRmggdn8-vyB6W-1Uq6OcxqeXFstX6q9ZOaqm7sfz9S3BJ7g5AV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lignant OE"/>
          <p:cNvPicPr>
            <a:picLocks noChangeAspect="1" noChangeArrowheads="1"/>
          </p:cNvPicPr>
          <p:nvPr/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755650" y="549275"/>
            <a:ext cx="36655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10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smtClean="0"/>
              <a:t>Control of diabetes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Anti Pseudomonas antibiotics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Local treatment and debridement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The role of surgery remains controversial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MISCELLANEOUS CONDITIONS OF THE EXTERNAL EAR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40000"/>
              </a:lnSpc>
            </a:pPr>
            <a:r>
              <a:rPr lang="en-US" smtClean="0"/>
              <a:t>Mixture of ceruminous and sebaceous glands secretion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Normally is expelled from the canal aided by movements of the jaw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When accumulated it may cause deafness, earache or tinnitus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44875"/>
            <a:ext cx="31924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290513"/>
            <a:ext cx="31130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Picture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3338513"/>
            <a:ext cx="302577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894" t="4000" r="5876" b="6384"/>
          <a:stretch>
            <a:fillRect/>
          </a:stretch>
        </p:blipFill>
        <p:spPr bwMode="auto">
          <a:xfrm>
            <a:off x="827584" y="404664"/>
            <a:ext cx="32403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Treatment is by removal using syringing, suction or instrumentation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762000" y="352425"/>
            <a:ext cx="7620000" cy="58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ph idx="1"/>
          </p:nvPr>
        </p:nvGraphicFramePr>
        <p:xfrm>
          <a:off x="4644008" y="1556792"/>
          <a:ext cx="3024336" cy="2324100"/>
        </p:xfrm>
        <a:graphic>
          <a:graphicData uri="http://schemas.openxmlformats.org/presentationml/2006/ole">
            <p:oleObj spid="_x0000_s156674" name="Bitmap Image" r:id="rId3" imgW="4229690" imgH="2324424" progId="PBrush">
              <p:embed/>
            </p:oleObj>
          </a:graphicData>
        </a:graphic>
      </p:graphicFrame>
      <p:pic>
        <p:nvPicPr>
          <p:cNvPr id="10244" name="Picture 7" descr="CerumenSpuehl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3240975" cy="24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cerumen-remov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024336" cy="243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67010" t="16190" b="48648"/>
          <a:stretch>
            <a:fillRect/>
          </a:stretch>
        </p:blipFill>
        <p:spPr bwMode="auto">
          <a:xfrm>
            <a:off x="1187624" y="1484784"/>
            <a:ext cx="31906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430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KERATOSIS  OBTURANS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4525963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Accumulation of desquamated epithelium in the </a:t>
            </a:r>
            <a:r>
              <a:rPr lang="en-US" sz="2800" smtClean="0">
                <a:solidFill>
                  <a:schemeClr val="tx2"/>
                </a:solidFill>
              </a:rPr>
              <a:t>bony</a:t>
            </a:r>
            <a:r>
              <a:rPr lang="en-US" sz="2800" smtClean="0"/>
              <a:t> canal 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It may be associated with sinusitis, bronchiectasis or primary ciliary dyskinesia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Usually cause deafness and pain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Treatment is  periodic removal</a:t>
            </a:r>
          </a:p>
        </p:txBody>
      </p:sp>
      <p:graphicFrame>
        <p:nvGraphicFramePr>
          <p:cNvPr id="97288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6156325" y="1052513"/>
          <a:ext cx="2689225" cy="2716212"/>
        </p:xfrm>
        <a:graphic>
          <a:graphicData uri="http://schemas.openxmlformats.org/presentationml/2006/ole">
            <p:oleObj spid="_x0000_s157698" name="Photo Editor Photo" r:id="rId3" imgW="1905098" imgH="1924149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471" t="6487" r="11185" b="8632"/>
          <a:stretch>
            <a:fillRect/>
          </a:stretch>
        </p:blipFill>
        <p:spPr bwMode="auto">
          <a:xfrm>
            <a:off x="6228184" y="414908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ACUTE OTITIS MEDIA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200000"/>
              </a:lnSpc>
              <a:buFontTx/>
              <a:buNone/>
            </a:pPr>
            <a:r>
              <a:rPr lang="en-US" smtClean="0"/>
              <a:t>Acute infection of the mucous membrane lining of the </a:t>
            </a:r>
            <a:r>
              <a:rPr lang="en-US" smtClean="0">
                <a:solidFill>
                  <a:schemeClr val="tx2"/>
                </a:solidFill>
              </a:rPr>
              <a:t>middle ear cleft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Heredity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Associated conditions: cleft palate, immunodeficiency, ciliary dyskinesia, Down syndrome, and cystic fibrosis</a:t>
            </a:r>
          </a:p>
        </p:txBody>
      </p:sp>
      <p:pic>
        <p:nvPicPr>
          <p:cNvPr id="983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3" y="2000250"/>
            <a:ext cx="3816350" cy="2443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ROUTE OF INFECTION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Eustachian tube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External auditory canal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Blood borne</a:t>
            </a:r>
            <a:r>
              <a:rPr lang="en-US" smtClean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BACTERIOLOGY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Streptococcus pneumonia</a:t>
            </a:r>
          </a:p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Haemophilus influenzae</a:t>
            </a:r>
            <a:endParaRPr lang="en-US" smtClean="0"/>
          </a:p>
          <a:p>
            <a:pPr eaLnBrk="1" hangingPunct="1">
              <a:lnSpc>
                <a:spcPct val="140000"/>
              </a:lnSpc>
            </a:pPr>
            <a:r>
              <a:rPr lang="en-US" smtClean="0"/>
              <a:t>Branhamella catarrhalis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Streptococcus pyogens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Staphylococcus aureus</a:t>
            </a: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PATHOLOGY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ph idx="1"/>
          </p:nvPr>
        </p:nvGraphicFramePr>
        <p:xfrm>
          <a:off x="1403350" y="1773238"/>
          <a:ext cx="6799263" cy="3887787"/>
        </p:xfrm>
        <a:graphic>
          <a:graphicData uri="http://schemas.openxmlformats.org/presentationml/2006/ole">
            <p:oleObj spid="_x0000_s158722" name="Image" r:id="rId3" imgW="6107937" imgH="349206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rgbClr val="FFCC00"/>
                </a:solidFill>
              </a:rPr>
              <a:t>Eustachian (Pharyngo-Tympanic) Tube</a:t>
            </a:r>
            <a:endParaRPr lang="en-US" smtClean="0"/>
          </a:p>
        </p:txBody>
      </p:sp>
      <p:pic>
        <p:nvPicPr>
          <p:cNvPr id="12292" name="Picture 4" descr="Picture8"/>
          <p:cNvPicPr>
            <a:picLocks noChangeAspect="1" noChangeArrowheads="1"/>
          </p:cNvPicPr>
          <p:nvPr/>
        </p:nvPicPr>
        <p:blipFill>
          <a:blip r:embed="rId2" cstate="print"/>
          <a:srcRect b="14055"/>
          <a:stretch>
            <a:fillRect/>
          </a:stretch>
        </p:blipFill>
        <p:spPr bwMode="auto">
          <a:xfrm>
            <a:off x="3492500" y="3068638"/>
            <a:ext cx="2814638" cy="20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Pictur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2852738"/>
            <a:ext cx="27019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4641"/>
          <a:stretch>
            <a:fillRect/>
          </a:stretch>
        </p:blipFill>
        <p:spPr bwMode="auto">
          <a:xfrm>
            <a:off x="467544" y="2564904"/>
            <a:ext cx="2880320" cy="343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857375"/>
            <a:ext cx="3781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4" descr="Picture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2643188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rade1-190-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9559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 </a:t>
            </a:r>
            <a:r>
              <a:rPr lang="en-US" sz="2400" smtClean="0">
                <a:solidFill>
                  <a:schemeClr val="tx2"/>
                </a:solidFill>
              </a:rPr>
              <a:t>Otorrhea... temp. &amp; earache subside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356356" name="Picture 4" descr="http://otitismedia.hawkelibrary.com/albums/aom/3_2_CSOM_Otorrh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060848"/>
            <a:ext cx="333365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 </a:t>
            </a:r>
            <a:r>
              <a:rPr lang="en-US" sz="2400" smtClean="0">
                <a:solidFill>
                  <a:schemeClr val="tx2"/>
                </a:solidFill>
              </a:rPr>
              <a:t>Otorrhea... temp.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11" descr="Picture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428875"/>
            <a:ext cx="29797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2500313"/>
            <a:ext cx="25717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icture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000500"/>
            <a:ext cx="26638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 descr="Picture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785813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 descr="Picture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57625"/>
            <a:ext cx="2971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Pictur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37038"/>
            <a:ext cx="27432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714375"/>
            <a:ext cx="28590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 descr="http://pedsohns.ucsf.edu/upload/medialibrary/170/1702dc05ab0a049c47d2ffd7fe093538.png"/>
          <p:cNvPicPr>
            <a:picLocks noChangeAspect="1" noChangeArrowheads="1"/>
          </p:cNvPicPr>
          <p:nvPr/>
        </p:nvPicPr>
        <p:blipFill>
          <a:blip r:embed="rId7" cstate="print"/>
          <a:srcRect l="21277" t="13402" r="17021" b="9451"/>
          <a:stretch>
            <a:fillRect/>
          </a:stretch>
        </p:blipFill>
        <p:spPr bwMode="auto">
          <a:xfrm>
            <a:off x="3635896" y="764704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Symptomatic</a:t>
            </a:r>
          </a:p>
          <a:p>
            <a:pPr algn="just" eaLnBrk="1" hangingPunct="1"/>
            <a:r>
              <a:rPr lang="en-US" sz="2800" smtClean="0"/>
              <a:t>Antimicrobials </a:t>
            </a:r>
          </a:p>
          <a:p>
            <a:pPr lvl="1" algn="just" eaLnBrk="1" hangingPunct="1"/>
            <a:r>
              <a:rPr lang="en-US" sz="2400" smtClean="0"/>
              <a:t>Amoxycillin/clavulanic acid</a:t>
            </a:r>
          </a:p>
          <a:p>
            <a:pPr lvl="1" algn="just" eaLnBrk="1" hangingPunct="1"/>
            <a:r>
              <a:rPr lang="en-US" sz="2400" smtClean="0"/>
              <a:t>Tri-methoprim-sulphamethoxazole</a:t>
            </a:r>
          </a:p>
          <a:p>
            <a:pPr lvl="1" algn="just" eaLnBrk="1" hangingPunct="1"/>
            <a:r>
              <a:rPr lang="en-US" sz="2400" smtClean="0"/>
              <a:t>Cefaclor, cefixime</a:t>
            </a:r>
          </a:p>
          <a:p>
            <a:pPr lvl="1" algn="just" eaLnBrk="1" hangingPunct="1"/>
            <a:r>
              <a:rPr lang="en-US" sz="2400" smtClean="0"/>
              <a:t>Erythromycin-sulfisoxazole</a:t>
            </a:r>
          </a:p>
          <a:p>
            <a:pPr algn="just" eaLnBrk="1" hangingPunct="1"/>
            <a:r>
              <a:rPr lang="en-US" sz="2800" smtClean="0"/>
              <a:t>Decongestant</a:t>
            </a:r>
          </a:p>
          <a:p>
            <a:pPr algn="just" eaLnBrk="1" hangingPunct="1"/>
            <a:r>
              <a:rPr lang="en-US" sz="2800" smtClean="0"/>
              <a:t>Myringotomy</a:t>
            </a:r>
          </a:p>
          <a:p>
            <a:pPr algn="just" eaLnBrk="1" hangingPunct="1"/>
            <a:r>
              <a:rPr lang="en-US" sz="2800" smtClean="0"/>
              <a:t>Ear toilet and local antibiotics</a:t>
            </a:r>
          </a:p>
        </p:txBody>
      </p:sp>
      <p:sp>
        <p:nvSpPr>
          <p:cNvPr id="5837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6" descr="http://rds.yahoo.com/_ylt=A9gnMiblKNhG6t4Adi2jzbkF/SIG=13f6kf12p/EXP=1188657765/**http%3A/www.mercksource.com/ppdocs/us/common/dorlands/dorland/chapters/images/w0146_m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1785938"/>
            <a:ext cx="383857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rds.yahoo.com/_ylt=A9gnMijaKdhGWFkBJy6jzbkF/SIG=125ebg5ef/EXP=1188658010/**http%3A/www.rcsullivan.com/www/wyeth-ayerst/2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357813" y="1806575"/>
            <a:ext cx="3182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RECURRENT ACUTE OTITIS MEDIA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or more attacks over a 6-months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7705725" cy="15414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Long-term low dose antimicrobials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Ventilation tube insertion</a:t>
            </a:r>
            <a:endParaRPr lang="en-US" sz="2800" smtClean="0"/>
          </a:p>
        </p:txBody>
      </p:sp>
      <p:pic>
        <p:nvPicPr>
          <p:cNvPr id="114694" name="Picture 6" descr="ear-tube-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573463"/>
            <a:ext cx="2876550" cy="2952750"/>
          </a:xfrm>
          <a:noFill/>
        </p:spPr>
      </p:pic>
      <p:pic>
        <p:nvPicPr>
          <p:cNvPr id="114695" name="Picture 7" descr="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78936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ictur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39608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OFFICE HOURS</a:t>
            </a:r>
            <a:br>
              <a:rPr lang="en-US" smtClean="0"/>
            </a:br>
            <a:r>
              <a:rPr lang="en-US" smtClean="0"/>
              <a:t>Prof. YOUSRY EL-SAYED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Flat 407 - Building 5 - King Abdel-Aziz University Hospital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Mondays from 11 am to 1 pm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Thursdays 11 am to 1 pm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645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1038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/>
              <a:t>Eustachian (Pharyngo-Tympanic) tube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rgbClr val="FFCC00"/>
                </a:solidFill>
              </a:rPr>
              <a:t>Tympanic cavity (Middle ear cavity)</a:t>
            </a:r>
          </a:p>
        </p:txBody>
      </p:sp>
      <p:pic>
        <p:nvPicPr>
          <p:cNvPr id="27652" name="Picture 4" descr="Pictur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773238"/>
            <a:ext cx="3995737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Medial wall</a:t>
            </a:r>
          </a:p>
        </p:txBody>
      </p:sp>
      <p:pic>
        <p:nvPicPr>
          <p:cNvPr id="28676" name="Picture 4" descr="Picture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25" y="1820863"/>
            <a:ext cx="3971925" cy="4083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WALLS OF TYMPANIC CAVITY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339975" cy="4525963"/>
          </a:xfrm>
        </p:spPr>
        <p:txBody>
          <a:bodyPr/>
          <a:lstStyle/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Roof</a:t>
            </a:r>
            <a:endParaRPr lang="ar-SA" sz="2800" smtClean="0"/>
          </a:p>
          <a:p>
            <a:pPr marL="533400" indent="-533400"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</p:txBody>
      </p:sp>
      <p:pic>
        <p:nvPicPr>
          <p:cNvPr id="15366" name="Picture 6" descr="Picture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1275" y="1268413"/>
            <a:ext cx="4881563" cy="3159125"/>
          </a:xfrm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156325" y="148431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Tegmen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4713288"/>
            <a:ext cx="22145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53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Posterior wall</a:t>
            </a:r>
          </a:p>
        </p:txBody>
      </p:sp>
      <p:pic>
        <p:nvPicPr>
          <p:cNvPr id="16388" name="Picture 4" descr="Pictur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2133600"/>
            <a:ext cx="4033837" cy="2782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Gross applied anatomy of the ear</a:t>
            </a:r>
          </a:p>
          <a:p>
            <a:r>
              <a:rPr lang="en-US" smtClean="0"/>
              <a:t>Nerve supply of the external and middle ears and the principles of referred earache </a:t>
            </a:r>
          </a:p>
          <a:p>
            <a:r>
              <a:rPr lang="en-US" smtClean="0"/>
              <a:t>Central connection of the vestibulo- cochlear nerve</a:t>
            </a:r>
          </a:p>
          <a:p>
            <a:r>
              <a:rPr lang="en-US" smtClean="0"/>
              <a:t>Physiology of the external, middle and inner 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r="23540" b="21600"/>
          <a:stretch>
            <a:fillRect/>
          </a:stretch>
        </p:blipFill>
        <p:spPr bwMode="auto">
          <a:xfrm>
            <a:off x="4427984" y="1628800"/>
            <a:ext cx="4369668" cy="417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7420" name="Picture 12" descr="Normal 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60232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Flaccida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40050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tensa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762000" y="504825"/>
            <a:ext cx="7620000" cy="55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solidFill>
                  <a:schemeClr val="tx2"/>
                </a:solidFill>
              </a:rPr>
              <a:t>Medial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9461" name="Picture 5" descr="middlee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75" y="1785938"/>
            <a:ext cx="5319713" cy="3914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8763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8B07F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546304" cy="447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538162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mtClean="0"/>
              <a:t>Eustachian (Pharyngo-tympanic) Tube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/>
              <a:t>Tympanic (Middle Ear) Cavity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>
                <a:solidFill>
                  <a:schemeClr val="tx2"/>
                </a:solidFill>
              </a:rPr>
              <a:t>Mastoid antrum and  air cells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Mastoid </a:t>
            </a:r>
            <a:r>
              <a:rPr lang="en-US" dirty="0" err="1" smtClean="0"/>
              <a:t>Antrum</a:t>
            </a:r>
            <a:r>
              <a:rPr lang="en-US" dirty="0" smtClean="0"/>
              <a:t> &amp; Air cells</a:t>
            </a:r>
          </a:p>
        </p:txBody>
      </p:sp>
      <p:pic>
        <p:nvPicPr>
          <p:cNvPr id="37891" name="Picture 3" descr="Picture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1600200"/>
            <a:ext cx="69580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1475656" y="1916832"/>
            <a:ext cx="5754216" cy="44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Mastoid </a:t>
            </a:r>
            <a:r>
              <a:rPr lang="en-US" dirty="0" err="1" smtClean="0"/>
              <a:t>Antrum</a:t>
            </a:r>
            <a:r>
              <a:rPr lang="en-US" dirty="0" smtClean="0"/>
              <a:t> &amp; Air cells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t="7383"/>
          <a:stretch>
            <a:fillRect/>
          </a:stretch>
        </p:blipFill>
        <p:spPr bwMode="auto">
          <a:xfrm>
            <a:off x="1403648" y="1628800"/>
            <a:ext cx="6624736" cy="416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Mastoid Antrum &amp; Air cells</a:t>
            </a:r>
          </a:p>
        </p:txBody>
      </p:sp>
      <p:pic>
        <p:nvPicPr>
          <p:cNvPr id="23555" name="Picture 3" descr="Picture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1211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ict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92375"/>
            <a:ext cx="41910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pPr lvl="1"/>
            <a:r>
              <a:rPr lang="en-US" dirty="0" err="1" smtClean="0"/>
              <a:t>Malleus</a:t>
            </a:r>
            <a:r>
              <a:rPr lang="en-US" dirty="0" smtClean="0"/>
              <a:t>, </a:t>
            </a:r>
            <a:r>
              <a:rPr lang="en-US" dirty="0" err="1" smtClean="0"/>
              <a:t>Incus</a:t>
            </a:r>
            <a:r>
              <a:rPr lang="en-US" dirty="0" smtClean="0"/>
              <a:t> &amp; Stapes</a:t>
            </a:r>
            <a:endParaRPr lang="en-US" dirty="0"/>
          </a:p>
        </p:txBody>
      </p:sp>
      <p:pic>
        <p:nvPicPr>
          <p:cNvPr id="5" name="Picture 8" descr="Pictur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56361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ssi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747117" cy="25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pPr lvl="1"/>
            <a:r>
              <a:rPr lang="en-US" dirty="0" smtClean="0"/>
              <a:t>Tensor tympani</a:t>
            </a:r>
          </a:p>
          <a:p>
            <a:pPr lvl="1"/>
            <a:r>
              <a:rPr lang="en-US" dirty="0" err="1" smtClean="0"/>
              <a:t>Stapedius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76872"/>
            <a:ext cx="5115825" cy="38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 bwMode="auto">
          <a:xfrm flipH="1">
            <a:off x="7524328" y="3212976"/>
            <a:ext cx="216024" cy="504056"/>
          </a:xfrm>
          <a:prstGeom prst="downArrow">
            <a:avLst/>
          </a:prstGeom>
          <a:solidFill>
            <a:schemeClr val="tx2">
              <a:lumMod val="1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flipH="1">
            <a:off x="5796136" y="4005064"/>
            <a:ext cx="216024" cy="432048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r>
              <a:rPr lang="en-US" dirty="0" smtClean="0"/>
              <a:t>Nerves</a:t>
            </a:r>
          </a:p>
          <a:p>
            <a:pPr lvl="1"/>
            <a:r>
              <a:rPr lang="en-US" dirty="0" smtClean="0"/>
              <a:t>Tympanic plexus</a:t>
            </a:r>
          </a:p>
          <a:p>
            <a:pPr lvl="1"/>
            <a:r>
              <a:rPr lang="en-US" dirty="0" err="1" smtClean="0"/>
              <a:t>Chorda</a:t>
            </a:r>
            <a:r>
              <a:rPr lang="en-US" dirty="0" smtClean="0"/>
              <a:t> tympani</a:t>
            </a:r>
          </a:p>
        </p:txBody>
      </p:sp>
      <p:pic>
        <p:nvPicPr>
          <p:cNvPr id="5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060848"/>
            <a:ext cx="4644008" cy="3517940"/>
          </a:xfrm>
          <a:prstGeom prst="rect">
            <a:avLst/>
          </a:prstGeom>
          <a:noFill/>
        </p:spPr>
      </p:pic>
      <p:sp>
        <p:nvSpPr>
          <p:cNvPr id="6" name="Up Arrow 5"/>
          <p:cNvSpPr/>
          <p:nvPr/>
        </p:nvSpPr>
        <p:spPr bwMode="auto">
          <a:xfrm>
            <a:off x="6876256" y="4221088"/>
            <a:ext cx="360040" cy="504056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6136" y="3717032"/>
            <a:ext cx="504056" cy="288032"/>
          </a:xfrm>
          <a:prstGeom prst="right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32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LINING OF MIDDLE EAR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160000"/>
              </a:lnSpc>
              <a:buFontTx/>
              <a:buNone/>
            </a:pPr>
            <a:r>
              <a:rPr lang="en-US" smtClean="0"/>
              <a:t>Mucous membrane : ciliated columnar anteriorly and cuboidal or flat elsewhere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SENSARY SUPPLY OF MIDDLE AND EXTERNAL EAR </a:t>
            </a: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 ( great auricular and lessor occipital)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 ( auriculotemporal)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 (tympanic or Jacobson’s) 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 ( auricular or Arnold’s)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Referred Earache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Pain in the ear due to a disease in an area supplied by a nerve that also supply the ear.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Referred Earache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Cervical spondylosis, neck injury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Dental infections, sinonasal diseases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Tonsillitis, post-tonsillectomy, carcinoma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Tumors of hpopharynx, larynx &amp; esophagus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EXTERNAL EAR</a:t>
            </a:r>
          </a:p>
        </p:txBody>
      </p:sp>
      <p:pic>
        <p:nvPicPr>
          <p:cNvPr id="6149" name="Picture 5" descr="Pictur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73238"/>
            <a:ext cx="6757987" cy="4525962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Auricle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84438" y="3860800"/>
            <a:ext cx="280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External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8B07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546304" cy="447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INNER 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725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INNER 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Osseous Labyrinth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 smtClean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2205038"/>
            <a:ext cx="457200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Cochlea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Vestibule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semicircular canals</a:t>
            </a:r>
            <a:endParaRPr 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Picture 5" descr="Picture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flipH="1">
            <a:off x="4572000" y="1868488"/>
            <a:ext cx="4572000" cy="3467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THE BONY LABYRINTH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n-US" sz="2400" smtClean="0"/>
              <a:t>Perilymph</a:t>
            </a:r>
          </a:p>
          <a:p>
            <a:pPr eaLnBrk="1" hangingPunct="1">
              <a:lnSpc>
                <a:spcPct val="180000"/>
              </a:lnSpc>
            </a:pPr>
            <a:r>
              <a:rPr lang="en-US" sz="2400" smtClean="0"/>
              <a:t>Membranous labyrinth</a:t>
            </a:r>
          </a:p>
          <a:p>
            <a:pPr lvl="1" eaLnBrk="1" hangingPunct="1"/>
            <a:r>
              <a:rPr lang="en-US" sz="2000" smtClean="0"/>
              <a:t>Cochlear duct</a:t>
            </a:r>
          </a:p>
          <a:p>
            <a:pPr lvl="1" eaLnBrk="1" hangingPunct="1"/>
            <a:r>
              <a:rPr lang="en-US" sz="2000" smtClean="0"/>
              <a:t>Saccule and utricle</a:t>
            </a:r>
          </a:p>
          <a:p>
            <a:pPr lvl="1" eaLnBrk="1" hangingPunct="1"/>
            <a:r>
              <a:rPr lang="en-US" sz="2000" smtClean="0"/>
              <a:t>Membranous semicircular ducts</a:t>
            </a:r>
            <a:endParaRPr lang="en-US" sz="2400" smtClean="0"/>
          </a:p>
          <a:p>
            <a:pPr eaLnBrk="1" hangingPunct="1"/>
            <a:endParaRPr lang="en-US" sz="2800" smtClean="0"/>
          </a:p>
        </p:txBody>
      </p:sp>
      <p:pic>
        <p:nvPicPr>
          <p:cNvPr id="30724" name="Picture 4" descr="Picture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0" y="1558925"/>
            <a:ext cx="4857750" cy="469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Picture 4" descr="membranouslabyrin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1614488"/>
            <a:ext cx="5181600" cy="4495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MEMBRANOUS LABYRINTH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Endolymph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Sensory epithelium</a:t>
            </a:r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Cochlea</a:t>
            </a:r>
            <a:r>
              <a:rPr lang="en-US" sz="1800" smtClean="0"/>
              <a:t>: </a:t>
            </a:r>
            <a:r>
              <a:rPr lang="en-US" sz="1800" i="1" smtClean="0">
                <a:solidFill>
                  <a:schemeClr val="hlink"/>
                </a:solidFill>
              </a:rPr>
              <a:t>organ of Corti</a:t>
            </a:r>
            <a:endParaRPr lang="en-US" sz="1800" i="1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Utricle &amp; saccule</a:t>
            </a:r>
            <a:r>
              <a:rPr lang="en-US" sz="1800" smtClean="0"/>
              <a:t>:</a:t>
            </a:r>
            <a:r>
              <a:rPr lang="en-US" sz="1800" i="1" smtClean="0">
                <a:solidFill>
                  <a:schemeClr val="hlink"/>
                </a:solidFill>
              </a:rPr>
              <a:t> maculae</a:t>
            </a:r>
            <a:endParaRPr lang="en-US" sz="1800" smtClean="0"/>
          </a:p>
          <a:p>
            <a:pPr lvl="1" eaLnBrk="1" hangingPunct="1">
              <a:lnSpc>
                <a:spcPct val="200000"/>
              </a:lnSpc>
            </a:pPr>
            <a:r>
              <a:rPr lang="en-US" sz="1800" b="1" smtClean="0"/>
              <a:t>Semicircular canals</a:t>
            </a:r>
            <a:r>
              <a:rPr lang="en-US" sz="1800" smtClean="0"/>
              <a:t>:</a:t>
            </a:r>
            <a:r>
              <a:rPr lang="en-US" sz="1800" smtClean="0">
                <a:solidFill>
                  <a:srgbClr val="FFCC00"/>
                </a:solidFill>
              </a:rPr>
              <a:t> </a:t>
            </a:r>
            <a:r>
              <a:rPr lang="en-US" sz="1800" i="1" smtClean="0">
                <a:solidFill>
                  <a:schemeClr val="hlink"/>
                </a:solidFill>
              </a:rPr>
              <a:t>cristae</a:t>
            </a:r>
            <a:endParaRPr lang="en-US" sz="2400" smtClean="0"/>
          </a:p>
        </p:txBody>
      </p:sp>
      <p:pic>
        <p:nvPicPr>
          <p:cNvPr id="32772" name="Picture 4" descr="mso1514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1905000"/>
            <a:ext cx="282575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INNER EAR SENSORY EPITHELIUM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932363" cy="49530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Cochlea</a:t>
            </a:r>
            <a:r>
              <a:rPr lang="en-US" sz="2400" smtClean="0"/>
              <a:t>: </a:t>
            </a:r>
            <a:r>
              <a:rPr lang="en-US" sz="2400" i="1" smtClean="0">
                <a:solidFill>
                  <a:schemeClr val="hlink"/>
                </a:solidFill>
              </a:rPr>
              <a:t>organ of Corti</a:t>
            </a:r>
          </a:p>
          <a:p>
            <a:pPr eaLnBrk="1" hangingPunct="1">
              <a:lnSpc>
                <a:spcPct val="220000"/>
              </a:lnSpc>
            </a:pPr>
            <a:endParaRPr lang="en-US" sz="2400" i="1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Utricle &amp; saccule</a:t>
            </a:r>
            <a:r>
              <a:rPr lang="en-US" sz="2400" smtClean="0"/>
              <a:t>:</a:t>
            </a:r>
            <a:r>
              <a:rPr lang="en-US" sz="2400" i="1" smtClean="0">
                <a:solidFill>
                  <a:schemeClr val="hlink"/>
                </a:solidFill>
              </a:rPr>
              <a:t> maculae</a:t>
            </a:r>
          </a:p>
          <a:p>
            <a:pPr eaLnBrk="1" hangingPunct="1">
              <a:lnSpc>
                <a:spcPct val="220000"/>
              </a:lnSpc>
            </a:pPr>
            <a:endParaRPr lang="en-US" sz="2400" smtClean="0"/>
          </a:p>
          <a:p>
            <a:pPr eaLnBrk="1" hangingPunct="1">
              <a:lnSpc>
                <a:spcPct val="220000"/>
              </a:lnSpc>
            </a:pPr>
            <a:r>
              <a:rPr lang="en-US" sz="2400" b="1" smtClean="0"/>
              <a:t>Semicircular canals</a:t>
            </a:r>
            <a:r>
              <a:rPr lang="en-US" sz="2400" smtClean="0"/>
              <a:t>:</a:t>
            </a:r>
            <a:r>
              <a:rPr lang="en-US" sz="2400" smtClean="0">
                <a:solidFill>
                  <a:srgbClr val="FFCC00"/>
                </a:solidFill>
              </a:rPr>
              <a:t> </a:t>
            </a:r>
            <a:r>
              <a:rPr lang="en-US" sz="2400" i="1" smtClean="0">
                <a:solidFill>
                  <a:schemeClr val="hlink"/>
                </a:solidFill>
              </a:rPr>
              <a:t>cristae</a:t>
            </a:r>
            <a:endParaRPr lang="en-US" smtClean="0"/>
          </a:p>
        </p:txBody>
      </p:sp>
      <p:pic>
        <p:nvPicPr>
          <p:cNvPr id="33796" name="Picture 4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4789488"/>
            <a:ext cx="31226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Picture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100" y="1341438"/>
            <a:ext cx="28829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Picture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188" y="3213100"/>
            <a:ext cx="3960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VESTIBULO-COCHLEAR NERVE</a:t>
            </a:r>
          </a:p>
        </p:txBody>
      </p:sp>
      <p:pic>
        <p:nvPicPr>
          <p:cNvPr id="34819" name="Picture 3" descr="Picture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79550"/>
            <a:ext cx="6500813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4" descr="innerea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285875"/>
            <a:ext cx="8358188" cy="5414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538" y="238125"/>
            <a:ext cx="66389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auricle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1" t="3767" r="6321" b="5052"/>
          <a:stretch>
            <a:fillRect/>
          </a:stretch>
        </p:blipFill>
        <p:spPr bwMode="auto">
          <a:xfrm>
            <a:off x="4644008" y="1484784"/>
            <a:ext cx="33785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3" cstate="print"/>
          <a:srcRect l="21117" t="4057" b="67542"/>
          <a:stretch>
            <a:fillRect/>
          </a:stretch>
        </p:blipFill>
        <p:spPr bwMode="auto">
          <a:xfrm flipH="1">
            <a:off x="591918" y="1484784"/>
            <a:ext cx="371168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CONNECTIONS OF COCHLEAR NERVE</a:t>
            </a:r>
          </a:p>
        </p:txBody>
      </p:sp>
      <p:pic>
        <p:nvPicPr>
          <p:cNvPr id="36867" name="Picture 3" descr="Picture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50" y="1700213"/>
            <a:ext cx="2544763" cy="5076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CONNECTIONS OF VESTIBULAR NERVE</a:t>
            </a:r>
          </a:p>
        </p:txBody>
      </p:sp>
      <p:pic>
        <p:nvPicPr>
          <p:cNvPr id="37891" name="Picture 3" descr="Picture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1428750"/>
            <a:ext cx="5183187" cy="5200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VestibNuc&amp;Pathw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04813"/>
            <a:ext cx="46783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PHYSIOLOGY OF THE EAR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EXTERNAL EAR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mtClean="0"/>
              <a:t>Protection of the middle ear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Curvature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Cerumen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Auditory functions: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Sound conduction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Increase sound pressure by the resonance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 OF THE EUSTACHIAN TUBE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10000"/>
              </a:lnSpc>
            </a:pPr>
            <a:endParaRPr lang="en-US" smtClean="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16238" y="5805488"/>
            <a:ext cx="275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73405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Protection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58054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pic>
        <p:nvPicPr>
          <p:cNvPr id="40967" name="Picture 7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916113"/>
            <a:ext cx="28606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916113"/>
            <a:ext cx="302101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1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</p:txBody>
      </p:sp>
      <p:pic>
        <p:nvPicPr>
          <p:cNvPr id="45060" name="Picture 4" descr="Picture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3141663"/>
            <a:ext cx="3708400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Protection to the inner ear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stapedial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e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9763"/>
            <a:ext cx="8726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0" y="5715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Perichondritis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05400" y="57912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Erysipelas </a:t>
            </a:r>
          </a:p>
        </p:txBody>
      </p:sp>
      <p:pic>
        <p:nvPicPr>
          <p:cNvPr id="8196" name="Picture 4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3014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052513"/>
            <a:ext cx="29749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7848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Vestibular Function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l" rtl="0" eaLnBrk="0" hangingPunct="0">
              <a:spcBef>
                <a:spcPct val="50000"/>
              </a:spcBef>
              <a:buFontTx/>
              <a:buChar char="–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Participate in maintaining body balance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732588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724400" y="5334000"/>
            <a:ext cx="29718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Postural muscles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33400" y="5334000"/>
            <a:ext cx="25146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Ocular muscles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2514600" y="4495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495800" y="441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6781800" y="4495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1700213"/>
            <a:ext cx="895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Diseases of External Ear &amp; AOM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Recognize the congenital anomalies of the external ear</a:t>
            </a:r>
          </a:p>
          <a:p>
            <a:r>
              <a:rPr lang="en-US" smtClean="0"/>
              <a:t>Diagnose and treat wax accumulation</a:t>
            </a:r>
          </a:p>
          <a:p>
            <a:r>
              <a:rPr lang="en-US" smtClean="0"/>
              <a:t>Diagnose and treat the common external ear inflammatory conditions</a:t>
            </a:r>
          </a:p>
          <a:p>
            <a:r>
              <a:rPr lang="en-US" smtClean="0"/>
              <a:t>Discuss  the pathology, clinical features and management of AOM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EAR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External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cleft &amp; arch</a:t>
            </a:r>
            <a:endParaRPr lang="en-US" smtClean="0"/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Middle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pouch</a:t>
            </a:r>
            <a:r>
              <a:rPr lang="en-US" smtClean="0"/>
              <a:t> &amp; 1</a:t>
            </a:r>
            <a:r>
              <a:rPr lang="en-US" baseline="30000" smtClean="0"/>
              <a:t>st</a:t>
            </a:r>
            <a:r>
              <a:rPr lang="en-US" smtClean="0"/>
              <a:t> and 2 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  <a:r>
              <a:rPr lang="en-US" smtClean="0">
                <a:solidFill>
                  <a:schemeClr val="tx2"/>
                </a:solidFill>
              </a:rPr>
              <a:t>arches</a:t>
            </a:r>
          </a:p>
          <a:p>
            <a:pPr eaLnBrk="1" hangingPunct="1">
              <a:lnSpc>
                <a:spcPct val="1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lick to see larger pictu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0213"/>
            <a:ext cx="3490913" cy="4083050"/>
          </a:xfrm>
        </p:spPr>
      </p:pic>
      <p:pic>
        <p:nvPicPr>
          <p:cNvPr id="175108" name="Picture 4" descr="embyrology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844675"/>
            <a:ext cx="5003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External Auditory Canal</a:t>
            </a:r>
          </a:p>
        </p:txBody>
      </p:sp>
      <p:pic>
        <p:nvPicPr>
          <p:cNvPr id="216068" name="Picture 4" descr="pull%20back%20pin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2852738"/>
            <a:ext cx="3433762" cy="2254250"/>
          </a:xfrm>
          <a:noFill/>
        </p:spPr>
      </p:pic>
      <p:pic>
        <p:nvPicPr>
          <p:cNvPr id="2150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2205038"/>
            <a:ext cx="4038600" cy="3649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EAR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External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cleft &amp; arch</a:t>
            </a:r>
            <a:endParaRPr lang="en-US" smtClean="0"/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Middle ear: 1</a:t>
            </a:r>
            <a:r>
              <a:rPr lang="en-US" baseline="30000" smtClean="0"/>
              <a:t>st</a:t>
            </a:r>
            <a:r>
              <a:rPr lang="en-US" smtClean="0"/>
              <a:t> pharyngeal </a:t>
            </a:r>
            <a:r>
              <a:rPr lang="en-US" smtClean="0">
                <a:solidFill>
                  <a:schemeClr val="tx2"/>
                </a:solidFill>
              </a:rPr>
              <a:t>pouch</a:t>
            </a:r>
            <a:r>
              <a:rPr lang="en-US" smtClean="0"/>
              <a:t> &amp; 1</a:t>
            </a:r>
            <a:r>
              <a:rPr lang="en-US" baseline="30000" smtClean="0"/>
              <a:t>st</a:t>
            </a:r>
            <a:r>
              <a:rPr lang="en-US" smtClean="0"/>
              <a:t> and 2 </a:t>
            </a:r>
            <a:r>
              <a:rPr lang="en-US" baseline="30000" smtClean="0"/>
              <a:t>nd</a:t>
            </a:r>
            <a:r>
              <a:rPr lang="en-US" smtClean="0"/>
              <a:t> </a:t>
            </a:r>
            <a:r>
              <a:rPr lang="en-US" smtClean="0">
                <a:solidFill>
                  <a:schemeClr val="tx2"/>
                </a:solidFill>
              </a:rPr>
              <a:t>arches</a:t>
            </a:r>
          </a:p>
          <a:p>
            <a:pPr eaLnBrk="1" hangingPunct="1">
              <a:lnSpc>
                <a:spcPct val="190000"/>
              </a:lnSpc>
            </a:pPr>
            <a:r>
              <a:rPr lang="en-US" i="1" smtClean="0">
                <a:solidFill>
                  <a:srgbClr val="FFCC00"/>
                </a:solidFill>
              </a:rPr>
              <a:t>Inner ear: Ectoderm of hindbrain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embyrolog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68564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DISEASES OF THE EXTERNAL EAR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2640318" cy="33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912"/>
            <a:ext cx="2732271" cy="351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8" name="Picture 11" descr="Pictur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643063"/>
            <a:ext cx="29575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3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1794" name="Picture 2" descr="https://s3.amazonaws.com/hcplive/v1_media/_upload_image/_thumbnails/preauricular%20sinus%20Stulberg.jpeg"/>
          <p:cNvPicPr>
            <a:picLocks noChangeAspect="1" noChangeArrowheads="1"/>
          </p:cNvPicPr>
          <p:nvPr/>
        </p:nvPicPr>
        <p:blipFill>
          <a:blip r:embed="rId2" cstate="print"/>
          <a:srcRect l="-167" t="-445" r="28101"/>
          <a:stretch>
            <a:fillRect/>
          </a:stretch>
        </p:blipFill>
        <p:spPr bwMode="auto">
          <a:xfrm>
            <a:off x="5220072" y="1772816"/>
            <a:ext cx="3088334" cy="32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058" b="9428"/>
          <a:stretch>
            <a:fillRect/>
          </a:stretch>
        </p:blipFill>
        <p:spPr bwMode="auto">
          <a:xfrm>
            <a:off x="5868144" y="1268760"/>
            <a:ext cx="2972172" cy="482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1796" name="Picture 4" descr="https://encrypted-tbn1.gstatic.com/images?q=tbn:ANd9GcSSPmliaASUII6N4LSX43BS2_Wrq9wMWh8wCGzeijwtzqw7jG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44824"/>
            <a:ext cx="3630158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http://www.surgjournal.com/cms/attachment/2005307199/2022774781/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962775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External Auditory Canal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3200400"/>
            <a:ext cx="2743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Cartilagenous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wall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Present at birth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glands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62800" y="1988840"/>
            <a:ext cx="198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8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Medial Two Thirds: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0574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sz="2800" u="sng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Lateral Third: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6296" y="3284984"/>
            <a:ext cx="1600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Bony wall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Develops after birth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828800"/>
            <a:ext cx="45720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4191000" y="2895600"/>
            <a:ext cx="76200" cy="1828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8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Protruding ear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4" name="Picture 13" descr="Pictur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31430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41" t="3767" r="6321" b="5052"/>
          <a:stretch>
            <a:fillRect/>
          </a:stretch>
        </p:blipFill>
        <p:spPr bwMode="auto">
          <a:xfrm>
            <a:off x="6588224" y="2060848"/>
            <a:ext cx="2555776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http://www.earsurgery.co.nz/wp-content/uploads/2011/09/prominent-righ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584304" cy="332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toplasty before"/>
          <p:cNvPicPr>
            <a:picLocks noChangeAspect="1" noChangeArrowheads="1"/>
          </p:cNvPicPr>
          <p:nvPr/>
        </p:nvPicPr>
        <p:blipFill>
          <a:blip r:embed="rId2" cstate="print"/>
          <a:srcRect l="7539" t="6412" r="5408" b="5975"/>
          <a:stretch>
            <a:fillRect/>
          </a:stretch>
        </p:blipFill>
        <p:spPr bwMode="auto">
          <a:xfrm>
            <a:off x="1357313" y="1428750"/>
            <a:ext cx="27860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otoplasty after"/>
          <p:cNvPicPr>
            <a:picLocks noChangeAspect="1" noChangeArrowheads="1"/>
          </p:cNvPicPr>
          <p:nvPr/>
        </p:nvPicPr>
        <p:blipFill>
          <a:blip r:embed="rId3" cstate="print"/>
          <a:srcRect l="5185" t="6381" r="5925" b="4910"/>
          <a:stretch>
            <a:fillRect/>
          </a:stretch>
        </p:blipFill>
        <p:spPr bwMode="auto">
          <a:xfrm>
            <a:off x="4786313" y="1428750"/>
            <a:ext cx="2857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Laceration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3077207" cy="377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http://accessemergencymedicine.com/loadBinary.aspx?fileName=knoo3_c018f018t.jpg"/>
          <p:cNvPicPr>
            <a:picLocks noChangeAspect="1" noChangeArrowheads="1"/>
          </p:cNvPicPr>
          <p:nvPr/>
        </p:nvPicPr>
        <p:blipFill>
          <a:blip r:embed="rId3" cstate="print"/>
          <a:srcRect l="18957" r="20014"/>
          <a:stretch>
            <a:fillRect/>
          </a:stretch>
        </p:blipFill>
        <p:spPr bwMode="auto">
          <a:xfrm>
            <a:off x="827584" y="2564904"/>
            <a:ext cx="2664296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rs.els-cdn.com/content/image/1-s2.0-S2212440312002076-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33600"/>
            <a:ext cx="41878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uman b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95400"/>
            <a:ext cx="83042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Hematoma </a:t>
            </a:r>
            <a:r>
              <a:rPr lang="en-US" dirty="0" err="1" smtClean="0"/>
              <a:t>auris</a:t>
            </a:r>
            <a:endParaRPr lang="en-US" dirty="0" smtClean="0"/>
          </a:p>
        </p:txBody>
      </p:sp>
      <p:pic>
        <p:nvPicPr>
          <p:cNvPr id="62469" name="Picture 5" descr="Pictur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249555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03463"/>
            <a:ext cx="33020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pic>
        <p:nvPicPr>
          <p:cNvPr id="4" name="Picture 4" descr="Picture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981200"/>
            <a:ext cx="2422525" cy="38115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316" b="3288"/>
          <a:stretch>
            <a:fillRect/>
          </a:stretch>
        </p:blipFill>
        <p:spPr bwMode="auto">
          <a:xfrm>
            <a:off x="5181600" y="22098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kin 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628775"/>
            <a:ext cx="33337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Usually follow trauma (hematoma auris, surgical, frostbite, burn) or otitis externa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Treatment is by antibiotics</a:t>
            </a:r>
            <a:r>
              <a:rPr lang="en-US" sz="800" smtClean="0"/>
              <a:t>   </a:t>
            </a:r>
          </a:p>
          <a:p>
            <a:pPr algn="just" eaLnBrk="1" hangingPunct="1">
              <a:lnSpc>
                <a:spcPct val="110000"/>
              </a:lnSpc>
              <a:buFontTx/>
              <a:buNone/>
            </a:pPr>
            <a:r>
              <a:rPr lang="en-US" sz="800" smtClean="0"/>
              <a:t>   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72188" y="1714500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3" cstate="print"/>
          <a:srcRect r="21690" b="15300"/>
          <a:stretch>
            <a:fillRect/>
          </a:stretch>
        </p:blipFill>
        <p:spPr bwMode="auto">
          <a:xfrm>
            <a:off x="5796136" y="1484784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42984"/>
            <a:ext cx="4852999" cy="48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OTITIS EXTERNA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 An acute or chronic infection of the whole or a part of the skin of the external ear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745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205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848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3074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4950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098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053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5122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15155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1710</Words>
  <Application>Microsoft Office PowerPoint</Application>
  <PresentationFormat>On-screen Show (4:3)</PresentationFormat>
  <Paragraphs>555</Paragraphs>
  <Slides>151</Slides>
  <Notes>8</Notes>
  <HiddenSlides>12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151</vt:i4>
      </vt:variant>
    </vt:vector>
  </HeadingPairs>
  <TitlesOfParts>
    <vt:vector size="158" baseType="lpstr">
      <vt:lpstr>Arial</vt:lpstr>
      <vt:lpstr>Times New Roman</vt:lpstr>
      <vt:lpstr>Default Design</vt:lpstr>
      <vt:lpstr>1_Default Design</vt:lpstr>
      <vt:lpstr>Photo Editor Photo</vt:lpstr>
      <vt:lpstr>Bitmap Image</vt:lpstr>
      <vt:lpstr>Image</vt:lpstr>
      <vt:lpstr>بسم الله الرحمن الرحيم </vt:lpstr>
      <vt:lpstr>Objectives </vt:lpstr>
      <vt:lpstr>ANATOMY OF THE EAR</vt:lpstr>
      <vt:lpstr>EXTERNAL EAR</vt:lpstr>
      <vt:lpstr>The auricle</vt:lpstr>
      <vt:lpstr>Slide 6</vt:lpstr>
      <vt:lpstr>The External Auditory Canal</vt:lpstr>
      <vt:lpstr>The External Auditory Canal</vt:lpstr>
      <vt:lpstr>Slide 9</vt:lpstr>
      <vt:lpstr>Relations of EAM</vt:lpstr>
      <vt:lpstr>ANATOMY OF THE EAR</vt:lpstr>
      <vt:lpstr>MIDDLE EAR CLEFT</vt:lpstr>
      <vt:lpstr>Slide 13</vt:lpstr>
      <vt:lpstr>MIDDLE EAR CLEFT</vt:lpstr>
      <vt:lpstr>Slide 15</vt:lpstr>
      <vt:lpstr>MIDDLE EAR CLEFT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Slide 22</vt:lpstr>
      <vt:lpstr>WALLS OF TYMPANIC CAVITY</vt:lpstr>
      <vt:lpstr>Slide 24</vt:lpstr>
      <vt:lpstr>Slide 25</vt:lpstr>
      <vt:lpstr>Slide 26</vt:lpstr>
      <vt:lpstr>MIDDLE EAR CLEFT</vt:lpstr>
      <vt:lpstr>Mastoid Antrum &amp; Air cells</vt:lpstr>
      <vt:lpstr>Mastoid Antrum &amp; Air cells</vt:lpstr>
      <vt:lpstr>Mastoid Antrum &amp; Air cells</vt:lpstr>
      <vt:lpstr>CONTENTS OF MIDDLE EAR CAVITY</vt:lpstr>
      <vt:lpstr>CONTENTS OF MIDDLE EAR CAVITY</vt:lpstr>
      <vt:lpstr>CONTENTS OF MIDDLE EAR CAVITY</vt:lpstr>
      <vt:lpstr>CONTENTS OF MIDDLE EAR CAVITY</vt:lpstr>
      <vt:lpstr>Slide 35</vt:lpstr>
      <vt:lpstr>LINING OF MIDDLE EAR </vt:lpstr>
      <vt:lpstr>SENSARY SUPPLY OF MIDDLE AND EXTERNAL EAR </vt:lpstr>
      <vt:lpstr>Referred Earache</vt:lpstr>
      <vt:lpstr>Referred Earache </vt:lpstr>
      <vt:lpstr>ANATOMY OF INNER EAR</vt:lpstr>
      <vt:lpstr>ANATOMY OF INNER EAR</vt:lpstr>
      <vt:lpstr>Osseous Labyrinth </vt:lpstr>
      <vt:lpstr>CONTENTS OF THE BONY LABYRINTH</vt:lpstr>
      <vt:lpstr>Slide 44</vt:lpstr>
      <vt:lpstr>CONTENTS OF MEMBRANOUS LABYRINTH</vt:lpstr>
      <vt:lpstr>INNER EAR SENSORY EPITHELIUM</vt:lpstr>
      <vt:lpstr>THE VESTIBULO-COCHLEAR NERVE</vt:lpstr>
      <vt:lpstr>Slide 48</vt:lpstr>
      <vt:lpstr>Slide 49</vt:lpstr>
      <vt:lpstr>CENTRAL CONNECTIONS OF COCHLEAR NERVE</vt:lpstr>
      <vt:lpstr>CENTRAL CONNECTIONS OF VESTIBULAR NERVE</vt:lpstr>
      <vt:lpstr>Slide 52</vt:lpstr>
      <vt:lpstr>PHYSIOLOGY OF THE EAR</vt:lpstr>
      <vt:lpstr>FUNCIONS OF THE EXTERNAL EAR</vt:lpstr>
      <vt:lpstr>FUNCTIONS OF THE EUSTACHIAN TUBE</vt:lpstr>
      <vt:lpstr>FUNCIONS OF THE MIDDLE EAR</vt:lpstr>
      <vt:lpstr>FUNCIONS OF THE MIDDLE EAR</vt:lpstr>
      <vt:lpstr>FUNCIONS OF THE INNER  EAR</vt:lpstr>
      <vt:lpstr>Slide 59</vt:lpstr>
      <vt:lpstr>FUNCIONS OF THE INNER  EAR</vt:lpstr>
      <vt:lpstr>Slide 61</vt:lpstr>
      <vt:lpstr>Slide 62</vt:lpstr>
      <vt:lpstr>Slide 63</vt:lpstr>
      <vt:lpstr>Slide 64</vt:lpstr>
      <vt:lpstr>Slide 65</vt:lpstr>
      <vt:lpstr>Diseases of External Ear &amp; AOM</vt:lpstr>
      <vt:lpstr>Objectives</vt:lpstr>
      <vt:lpstr>DEVELOPMENT OF THE EAR</vt:lpstr>
      <vt:lpstr>Slide 69</vt:lpstr>
      <vt:lpstr>DEVELOPMENT OF THE EAR</vt:lpstr>
      <vt:lpstr>Slide 71</vt:lpstr>
      <vt:lpstr>DISEASES OF THE EXTERNAL EAR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Slide 79</vt:lpstr>
      <vt:lpstr>CONGENITAL MALFORMATIONS</vt:lpstr>
      <vt:lpstr>CONGENITAL MALFORMATIONS</vt:lpstr>
      <vt:lpstr>Slide 82</vt:lpstr>
      <vt:lpstr>Slide 83</vt:lpstr>
      <vt:lpstr>Trauma to the Auricle</vt:lpstr>
      <vt:lpstr>Slide 85</vt:lpstr>
      <vt:lpstr>Slide 86</vt:lpstr>
      <vt:lpstr>Trauma to the auricle</vt:lpstr>
      <vt:lpstr>Complication</vt:lpstr>
      <vt:lpstr>Treatment</vt:lpstr>
      <vt:lpstr>PERICHONDRITIS OF THE PINNA</vt:lpstr>
      <vt:lpstr>Complication</vt:lpstr>
      <vt:lpstr>Slide 92</vt:lpstr>
      <vt:lpstr>OTITIS EXTERNA</vt:lpstr>
      <vt:lpstr>DEFINITION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CLINICAL FEATURES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Acute necrotizing (malignant) otitis externa</vt:lpstr>
      <vt:lpstr>Complications</vt:lpstr>
      <vt:lpstr>DIAGNOSIS</vt:lpstr>
      <vt:lpstr>Slide 124</vt:lpstr>
      <vt:lpstr>TREATMENT</vt:lpstr>
      <vt:lpstr>MISCELLANEOUS CONDITIONS OF THE EXTERNAL EAR</vt:lpstr>
      <vt:lpstr>WAX</vt:lpstr>
      <vt:lpstr>Slide 128</vt:lpstr>
      <vt:lpstr>WAX</vt:lpstr>
      <vt:lpstr>Slide 130</vt:lpstr>
      <vt:lpstr>Slide 131</vt:lpstr>
      <vt:lpstr>KERATOSIS  OBTURANS</vt:lpstr>
      <vt:lpstr>ACUTE OTITIS MEDIA</vt:lpstr>
      <vt:lpstr>DEFINITION</vt:lpstr>
      <vt:lpstr>PREDISPOSING FACTORS</vt:lpstr>
      <vt:lpstr>ROUTE OF INFECTION</vt:lpstr>
      <vt:lpstr>BACTERIOLOGY</vt:lpstr>
      <vt:lpstr>PATHOLOGY</vt:lpstr>
      <vt:lpstr>CLINICAL  PICTURE</vt:lpstr>
      <vt:lpstr>CLINICAL  PICTURE</vt:lpstr>
      <vt:lpstr>CLINICAL  PICTURE</vt:lpstr>
      <vt:lpstr>CLINICAL  PICTURE</vt:lpstr>
      <vt:lpstr>CLINICAL  PICTURE</vt:lpstr>
      <vt:lpstr>Slide 144</vt:lpstr>
      <vt:lpstr>TREATMENT</vt:lpstr>
      <vt:lpstr>RECURRENT ACUTE OTITIS MEDIA</vt:lpstr>
      <vt:lpstr>DEFINITION</vt:lpstr>
      <vt:lpstr>TREATMENT</vt:lpstr>
      <vt:lpstr>Slide 149</vt:lpstr>
      <vt:lpstr>OFFICE HOURS Prof. YOUSRY EL-SAYED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El-Sayed</dc:creator>
  <cp:lastModifiedBy>YOUSRY EL-SAYED</cp:lastModifiedBy>
  <cp:revision>152</cp:revision>
  <dcterms:created xsi:type="dcterms:W3CDTF">2003-09-14T18:56:00Z</dcterms:created>
  <dcterms:modified xsi:type="dcterms:W3CDTF">2015-02-21T09:46:30Z</dcterms:modified>
</cp:coreProperties>
</file>