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DE563B-50A2-45AC-938F-E7C40518C3A8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E563B-50A2-45AC-938F-E7C40518C3A8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E563B-50A2-45AC-938F-E7C40518C3A8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E563B-50A2-45AC-938F-E7C40518C3A8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E563B-50A2-45AC-938F-E7C40518C3A8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E563B-50A2-45AC-938F-E7C40518C3A8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E563B-50A2-45AC-938F-E7C40518C3A8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E563B-50A2-45AC-938F-E7C40518C3A8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DE563B-50A2-45AC-938F-E7C40518C3A8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DE563B-50A2-45AC-938F-E7C40518C3A8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DE563B-50A2-45AC-938F-E7C40518C3A8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DE563B-50A2-45AC-938F-E7C40518C3A8}" type="datetimeFigureOut">
              <a:rPr lang="en-US" smtClean="0"/>
              <a:pPr/>
              <a:t>3/1/2015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DIABETES IN PREGNANCY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AHMED ABDULWAHAB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5-sudden unexplained late stillbirth in poorly controlled diabetes especially with those with vascular disease ,cause of the death is possible due to chronic hypoxia. </a:t>
            </a:r>
          </a:p>
          <a:p>
            <a:r>
              <a:rPr lang="en-US" dirty="0" smtClean="0"/>
              <a:t>6- </a:t>
            </a:r>
            <a:r>
              <a:rPr lang="en-US" dirty="0" err="1" smtClean="0"/>
              <a:t>polyhydramnios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Maternal mortality is rare , those at  most risk are women with coronary heart disease  .</a:t>
            </a:r>
          </a:p>
          <a:p>
            <a:r>
              <a:rPr lang="en-US" dirty="0" smtClean="0"/>
              <a:t>Maternal morbidity , generally related to severity of diabetic related disease preceding the pregnancy .</a:t>
            </a:r>
          </a:p>
          <a:p>
            <a:r>
              <a:rPr lang="en-US" dirty="0" smtClean="0"/>
              <a:t>Renal nephropathy and have particular risk to develop pre-</a:t>
            </a:r>
            <a:r>
              <a:rPr lang="en-US" dirty="0" err="1" smtClean="0"/>
              <a:t>eclampsia</a:t>
            </a:r>
            <a:r>
              <a:rPr lang="en-US" dirty="0" smtClean="0"/>
              <a:t> .</a:t>
            </a:r>
          </a:p>
          <a:p>
            <a:r>
              <a:rPr lang="en-US" dirty="0" smtClean="0"/>
              <a:t>Diabetic retinopathy with the risk of progression of the disease .</a:t>
            </a:r>
          </a:p>
          <a:p>
            <a:r>
              <a:rPr lang="en-US" dirty="0" smtClean="0"/>
              <a:t>Infection  , urinary tract infection , fungal infection , </a:t>
            </a:r>
            <a:r>
              <a:rPr lang="en-US" dirty="0" err="1" smtClean="0"/>
              <a:t>chorio</a:t>
            </a:r>
            <a:r>
              <a:rPr lang="en-US" dirty="0" smtClean="0"/>
              <a:t> </a:t>
            </a:r>
            <a:r>
              <a:rPr lang="en-US" dirty="0" err="1" smtClean="0"/>
              <a:t>amnionitis</a:t>
            </a:r>
            <a:r>
              <a:rPr lang="en-US" dirty="0" smtClean="0"/>
              <a:t> ,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Maternal morbidity and mortality in diabetic pregnancy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</a:p>
          <a:p>
            <a:r>
              <a:rPr lang="en-US" dirty="0" smtClean="0"/>
              <a:t>Sever hypo and hyper </a:t>
            </a:r>
            <a:r>
              <a:rPr lang="en-US" dirty="0" err="1" smtClean="0"/>
              <a:t>glacemia</a:t>
            </a:r>
            <a:r>
              <a:rPr lang="en-US" dirty="0" smtClean="0"/>
              <a:t> , diabetes is becoming difficult to control during pregnancy .</a:t>
            </a:r>
          </a:p>
          <a:p>
            <a:r>
              <a:rPr lang="en-US" dirty="0" smtClean="0"/>
              <a:t>Increase operative delivery rate and </a:t>
            </a:r>
            <a:r>
              <a:rPr lang="en-US" dirty="0" err="1" smtClean="0"/>
              <a:t>thrombo</a:t>
            </a:r>
            <a:r>
              <a:rPr lang="en-US" dirty="0" smtClean="0"/>
              <a:t> embolic disease 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Morbidity is less with good </a:t>
            </a:r>
            <a:r>
              <a:rPr lang="en-US" dirty="0" err="1" smtClean="0"/>
              <a:t>glycaemic</a:t>
            </a:r>
            <a:r>
              <a:rPr lang="en-US" dirty="0" smtClean="0"/>
              <a:t> control.</a:t>
            </a:r>
          </a:p>
          <a:p>
            <a:r>
              <a:rPr lang="en-US" dirty="0" smtClean="0"/>
              <a:t>Babies of diabetic mothers should be cared on especial care baby unit for the first 24-48- hours of there life .</a:t>
            </a:r>
          </a:p>
          <a:p>
            <a:r>
              <a:rPr lang="en-US" dirty="0" smtClean="0"/>
              <a:t>Infant of diabetic mothers may have the following .</a:t>
            </a:r>
          </a:p>
          <a:p>
            <a:r>
              <a:rPr lang="en-US" dirty="0" smtClean="0"/>
              <a:t>1-Macrosomic with birth asphyxia and traumatic birth injuries e.g. brachial nerve injury .</a:t>
            </a:r>
          </a:p>
          <a:p>
            <a:r>
              <a:rPr lang="en-US" dirty="0" smtClean="0"/>
              <a:t>2-Respiratory  distress syndrome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Neonatal complications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3-hypoglycaemia .</a:t>
            </a:r>
          </a:p>
          <a:p>
            <a:r>
              <a:rPr lang="en-US" dirty="0" smtClean="0"/>
              <a:t>4-Hypocalcaemia and </a:t>
            </a:r>
            <a:r>
              <a:rPr lang="en-US" dirty="0" err="1" smtClean="0"/>
              <a:t>hypomagnesemia</a:t>
            </a:r>
            <a:r>
              <a:rPr lang="en-US" dirty="0" smtClean="0"/>
              <a:t> .</a:t>
            </a:r>
          </a:p>
          <a:p>
            <a:r>
              <a:rPr lang="en-US" dirty="0" smtClean="0"/>
              <a:t>5- </a:t>
            </a:r>
            <a:r>
              <a:rPr lang="en-US" dirty="0" err="1" smtClean="0"/>
              <a:t>polycythaemia</a:t>
            </a:r>
            <a:r>
              <a:rPr lang="en-US" dirty="0" smtClean="0"/>
              <a:t>  .</a:t>
            </a:r>
          </a:p>
          <a:p>
            <a:r>
              <a:rPr lang="en-US" dirty="0" err="1" smtClean="0"/>
              <a:t>Hyperbilirubinaemia</a:t>
            </a:r>
            <a:r>
              <a:rPr lang="en-US" dirty="0" smtClean="0"/>
              <a:t> 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Diabetic pregnant women should be managed in a joint clinic with an obstetrician and physician .</a:t>
            </a:r>
          </a:p>
          <a:p>
            <a:r>
              <a:rPr lang="en-US" dirty="0" smtClean="0"/>
              <a:t>The principal of treatment is to maintain the blood sugar level within the normal range with the mean of 24 hours profile around 5mmol/l , using the blood sugar series BSS. </a:t>
            </a:r>
          </a:p>
          <a:p>
            <a:r>
              <a:rPr lang="en-US" dirty="0" smtClean="0"/>
              <a:t>According to BSS we can adjust the dose and frequency of the insulin , oral </a:t>
            </a:r>
            <a:r>
              <a:rPr lang="en-US" dirty="0" err="1" smtClean="0"/>
              <a:t>hypoglycaemic</a:t>
            </a:r>
            <a:r>
              <a:rPr lang="en-US" dirty="0" smtClean="0"/>
              <a:t> agent are not used in pregnancy , may cause fetal anomalies 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Antenatal management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term control may be checked using </a:t>
            </a:r>
            <a:r>
              <a:rPr lang="en-US" dirty="0" err="1" smtClean="0"/>
              <a:t>glycosylated</a:t>
            </a:r>
            <a:r>
              <a:rPr lang="en-US" dirty="0" smtClean="0"/>
              <a:t>  hemoglobin </a:t>
            </a:r>
            <a:r>
              <a:rPr lang="en-US" dirty="0" err="1" smtClean="0"/>
              <a:t>Hb</a:t>
            </a:r>
            <a:r>
              <a:rPr lang="en-US" dirty="0" smtClean="0"/>
              <a:t> A1c .</a:t>
            </a:r>
          </a:p>
          <a:p>
            <a:r>
              <a:rPr lang="en-US" dirty="0" smtClean="0"/>
              <a:t>An input from dietician is also important to help to adjust the diet 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Obstetric management .</a:t>
            </a:r>
          </a:p>
          <a:p>
            <a:r>
              <a:rPr lang="en-US" dirty="0" smtClean="0"/>
              <a:t>Appropriate screening tests .</a:t>
            </a:r>
          </a:p>
          <a:p>
            <a:r>
              <a:rPr lang="en-US" dirty="0" smtClean="0"/>
              <a:t>Detailed ultrasound anomaly scan and fetal echocardiography  .</a:t>
            </a:r>
          </a:p>
          <a:p>
            <a:r>
              <a:rPr lang="en-US" dirty="0" smtClean="0"/>
              <a:t>Serial growth scan for </a:t>
            </a:r>
            <a:r>
              <a:rPr lang="en-US" dirty="0" err="1" smtClean="0"/>
              <a:t>macrosomia</a:t>
            </a:r>
            <a:r>
              <a:rPr lang="en-US" dirty="0" smtClean="0"/>
              <a:t> and </a:t>
            </a:r>
            <a:r>
              <a:rPr lang="en-US" dirty="0" err="1" smtClean="0"/>
              <a:t>polyhydramnios</a:t>
            </a:r>
            <a:r>
              <a:rPr lang="en-US" dirty="0" smtClean="0"/>
              <a:t> .</a:t>
            </a:r>
          </a:p>
          <a:p>
            <a:r>
              <a:rPr lang="en-US" dirty="0" smtClean="0"/>
              <a:t>Fetal surveillance with biophysical profile BPP.</a:t>
            </a:r>
          </a:p>
          <a:p>
            <a:r>
              <a:rPr lang="en-US" dirty="0" smtClean="0"/>
              <a:t>Doppler ultrasound .</a:t>
            </a:r>
          </a:p>
          <a:p>
            <a:r>
              <a:rPr lang="en-US" dirty="0" err="1" smtClean="0"/>
              <a:t>Cardiotocography</a:t>
            </a:r>
            <a:r>
              <a:rPr lang="en-US" dirty="0" smtClean="0"/>
              <a:t>  CTG 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Management would attempt to achieve vaginal delivery between 38-40 weeks .</a:t>
            </a:r>
          </a:p>
          <a:p>
            <a:r>
              <a:rPr lang="en-US" dirty="0" smtClean="0"/>
              <a:t>Diabetes alone is not an indication for caesarian section 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Management in labor .</a:t>
            </a:r>
          </a:p>
          <a:p>
            <a:r>
              <a:rPr lang="en-US" dirty="0" smtClean="0"/>
              <a:t>During labor either induced or spontaneous </a:t>
            </a:r>
            <a:r>
              <a:rPr lang="en-US" dirty="0" err="1" smtClean="0"/>
              <a:t>normoglycaemia</a:t>
            </a:r>
            <a:r>
              <a:rPr lang="en-US" dirty="0" smtClean="0"/>
              <a:t> should be maintained using sliding scale of insulin administration .</a:t>
            </a:r>
          </a:p>
          <a:p>
            <a:r>
              <a:rPr lang="en-US" dirty="0" smtClean="0"/>
              <a:t>Blood glucose level should be tested at two hourly intervals. </a:t>
            </a:r>
          </a:p>
          <a:p>
            <a:r>
              <a:rPr lang="en-US" dirty="0" smtClean="0"/>
              <a:t>Continuous fetal monitoring is advised .</a:t>
            </a:r>
          </a:p>
          <a:p>
            <a:r>
              <a:rPr lang="en-US" dirty="0" smtClean="0"/>
              <a:t>Fetal scalp blood sampling should be taken in case of abnormal  CTG .</a:t>
            </a:r>
          </a:p>
          <a:p>
            <a:r>
              <a:rPr lang="en-US" dirty="0" smtClean="0"/>
              <a:t>Following delivery the insulin requirement rapidly fall in established diabetes .</a:t>
            </a:r>
          </a:p>
          <a:p>
            <a:r>
              <a:rPr lang="en-US" dirty="0" smtClean="0"/>
              <a:t>In case of gestational diabetes to stop insulin after delivery 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OBJECTIVES.</a:t>
            </a:r>
          </a:p>
          <a:p>
            <a:r>
              <a:rPr lang="en-US" dirty="0" smtClean="0"/>
              <a:t>Definition of GDM .</a:t>
            </a:r>
          </a:p>
          <a:p>
            <a:r>
              <a:rPr lang="en-US" dirty="0" smtClean="0"/>
              <a:t>screening of GDM.</a:t>
            </a:r>
          </a:p>
          <a:p>
            <a:r>
              <a:rPr lang="en-US" dirty="0" smtClean="0"/>
              <a:t>Diagnosis of GDM .</a:t>
            </a:r>
          </a:p>
          <a:p>
            <a:r>
              <a:rPr lang="en-US" dirty="0" smtClean="0"/>
              <a:t>Effect of diabetes on pregnancy .</a:t>
            </a:r>
          </a:p>
          <a:p>
            <a:r>
              <a:rPr lang="en-US" dirty="0" smtClean="0"/>
              <a:t>Effect of pregnancy on diabetes .</a:t>
            </a:r>
          </a:p>
          <a:p>
            <a:r>
              <a:rPr lang="en-US" dirty="0" smtClean="0"/>
              <a:t>Infant of diabetic mother .</a:t>
            </a:r>
          </a:p>
          <a:p>
            <a:r>
              <a:rPr lang="en-US" dirty="0" smtClean="0"/>
              <a:t>Medical and obstetrical management of diabetes in pregnancy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hormonal changes affects carbohydrate metabolism during pregnancy .</a:t>
            </a:r>
          </a:p>
          <a:p>
            <a:r>
              <a:rPr lang="en-US" dirty="0" smtClean="0"/>
              <a:t>This happens because of the increase of human placental </a:t>
            </a:r>
            <a:r>
              <a:rPr lang="en-US" dirty="0" err="1" smtClean="0"/>
              <a:t>lactogen</a:t>
            </a:r>
            <a:r>
              <a:rPr lang="en-US" dirty="0" smtClean="0"/>
              <a:t> ,HPL, and </a:t>
            </a:r>
            <a:r>
              <a:rPr lang="en-US" dirty="0" err="1" smtClean="0"/>
              <a:t>cortisol</a:t>
            </a:r>
            <a:r>
              <a:rPr lang="en-US" dirty="0" smtClean="0"/>
              <a:t> all of them are insulin antagonist.</a:t>
            </a:r>
          </a:p>
          <a:p>
            <a:r>
              <a:rPr lang="en-US" dirty="0" smtClean="0"/>
              <a:t>These changes are most marked during the 3</a:t>
            </a:r>
            <a:r>
              <a:rPr lang="en-US" baseline="30000" dirty="0" smtClean="0"/>
              <a:t>rd</a:t>
            </a:r>
            <a:r>
              <a:rPr lang="en-US" dirty="0" smtClean="0"/>
              <a:t>  trimester .</a:t>
            </a:r>
          </a:p>
          <a:p>
            <a:r>
              <a:rPr lang="en-US" dirty="0" smtClean="0"/>
              <a:t>To balance these changes maternal pancreas secret increased amount of insulin to maintain carbohydrate metabolism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Glucose cross the placenta by facilitated diffusion and fetal blood level closely follows the maternal level .</a:t>
            </a:r>
          </a:p>
          <a:p>
            <a:r>
              <a:rPr lang="en-US" dirty="0" smtClean="0"/>
              <a:t>Diabetes complicates pregnancy either the woman has pre existing diabetes which can on diet , oral hypoglycemic agents or insulin ,</a:t>
            </a:r>
          </a:p>
          <a:p>
            <a:r>
              <a:rPr lang="en-US" dirty="0" smtClean="0"/>
              <a:t>Or may develop the diabetes during the course of the pregnancy , gestational diabetes GDM. </a:t>
            </a:r>
          </a:p>
          <a:p>
            <a:r>
              <a:rPr lang="en-US" dirty="0" smtClean="0"/>
              <a:t>1-2% of women will develop gestational diabetes during pregnancy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factors for development of diabetes in pregnancy .</a:t>
            </a:r>
          </a:p>
          <a:p>
            <a:r>
              <a:rPr lang="en-US" dirty="0" smtClean="0"/>
              <a:t>Obesity .</a:t>
            </a:r>
          </a:p>
          <a:p>
            <a:r>
              <a:rPr lang="en-US" dirty="0" smtClean="0"/>
              <a:t>Family history of DM .</a:t>
            </a:r>
          </a:p>
          <a:p>
            <a:r>
              <a:rPr lang="en-US" dirty="0" smtClean="0"/>
              <a:t>History of delivering big babies .</a:t>
            </a:r>
          </a:p>
          <a:p>
            <a:r>
              <a:rPr lang="en-US" dirty="0" smtClean="0"/>
              <a:t>History of unexplained intrauterine fetal death .</a:t>
            </a:r>
          </a:p>
          <a:p>
            <a:r>
              <a:rPr lang="en-US" dirty="0" smtClean="0"/>
              <a:t>History of delivering babies with congenital anomalies.</a:t>
            </a:r>
          </a:p>
          <a:p>
            <a:r>
              <a:rPr lang="en-US" dirty="0" smtClean="0"/>
              <a:t>Positive screening tests for DM.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Screening of diabetes in pregnancy .</a:t>
            </a:r>
          </a:p>
          <a:p>
            <a:r>
              <a:rPr lang="en-US" dirty="0" smtClean="0"/>
              <a:t>No single test proved to be perfect.</a:t>
            </a:r>
          </a:p>
          <a:p>
            <a:r>
              <a:rPr lang="en-US" dirty="0" smtClean="0"/>
              <a:t>Urinary glucose is completely unreliable.</a:t>
            </a:r>
          </a:p>
          <a:p>
            <a:r>
              <a:rPr lang="en-US" dirty="0" smtClean="0"/>
              <a:t>A full glucose tolerance test is would be ideal but is expensive and time consuming .</a:t>
            </a:r>
          </a:p>
          <a:p>
            <a:r>
              <a:rPr lang="en-US" dirty="0" smtClean="0"/>
              <a:t>Random blood sugar of 5.8 </a:t>
            </a:r>
            <a:r>
              <a:rPr lang="en-US" dirty="0" err="1" smtClean="0"/>
              <a:t>mmol</a:t>
            </a:r>
            <a:r>
              <a:rPr lang="en-US" dirty="0" smtClean="0"/>
              <a:t>, has only 60% sensitivity .</a:t>
            </a:r>
          </a:p>
          <a:p>
            <a:r>
              <a:rPr lang="en-US" dirty="0" smtClean="0"/>
              <a:t>Glucose challenge test GCT is using 50 gm glucose without fasting and measure the blood glucose after one hour and should not be greater than 7.8 </a:t>
            </a:r>
            <a:r>
              <a:rPr lang="en-US" dirty="0" err="1" smtClean="0"/>
              <a:t>mmol</a:t>
            </a:r>
            <a:r>
              <a:rPr lang="en-US" dirty="0" smtClean="0"/>
              <a:t> , the sensitivity is improved by 80%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Definition of diabetes .</a:t>
            </a:r>
          </a:p>
          <a:p>
            <a:r>
              <a:rPr lang="en-US" dirty="0" smtClean="0"/>
              <a:t>WHO  has defined diabetes as either fasting blood glucose of 7.8 </a:t>
            </a:r>
            <a:r>
              <a:rPr lang="en-US" dirty="0" err="1" smtClean="0"/>
              <a:t>mmol</a:t>
            </a:r>
            <a:r>
              <a:rPr lang="en-US" dirty="0" smtClean="0"/>
              <a:t>/l, or more than 11mmol/l,  1-2 hours following 75 grams of oral glucose load.</a:t>
            </a:r>
          </a:p>
          <a:p>
            <a:r>
              <a:rPr lang="en-US" dirty="0" smtClean="0"/>
              <a:t>A good </a:t>
            </a:r>
            <a:r>
              <a:rPr lang="en-US" dirty="0" err="1" smtClean="0"/>
              <a:t>glycaemic</a:t>
            </a:r>
            <a:r>
              <a:rPr lang="en-US" dirty="0" smtClean="0"/>
              <a:t> control during pregnancy or even before is needed  because of the direct relationship between the blood glucose level and the fetal and maternal complications.</a:t>
            </a:r>
          </a:p>
          <a:p>
            <a:r>
              <a:rPr lang="en-US" dirty="0" smtClean="0"/>
              <a:t>Any diabetic woman who plan to get pregnant should insure that their diabetes is optimally controlled to reduce the risk of obstetrical complications.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increase risk of .</a:t>
            </a:r>
          </a:p>
          <a:p>
            <a:r>
              <a:rPr lang="en-US" dirty="0" smtClean="0"/>
              <a:t>A-Miscarriage in early pregnancy .</a:t>
            </a:r>
          </a:p>
          <a:p>
            <a:r>
              <a:rPr lang="en-US" dirty="0" smtClean="0"/>
              <a:t>B-Congenital fetal abnormality which include</a:t>
            </a:r>
          </a:p>
          <a:p>
            <a:r>
              <a:rPr lang="en-US" dirty="0" smtClean="0"/>
              <a:t>1-Congenital heart disease , VSD , ASD .</a:t>
            </a:r>
          </a:p>
          <a:p>
            <a:r>
              <a:rPr lang="en-US" dirty="0" smtClean="0"/>
              <a:t>2- neural tubal defect , </a:t>
            </a:r>
            <a:r>
              <a:rPr lang="en-US" dirty="0" err="1" smtClean="0"/>
              <a:t>spina</a:t>
            </a:r>
            <a:r>
              <a:rPr lang="en-US" dirty="0" smtClean="0"/>
              <a:t> </a:t>
            </a:r>
            <a:r>
              <a:rPr lang="en-US" dirty="0" err="1" smtClean="0"/>
              <a:t>befida</a:t>
            </a:r>
            <a:r>
              <a:rPr lang="en-US" dirty="0" smtClean="0"/>
              <a:t>  .</a:t>
            </a:r>
          </a:p>
          <a:p>
            <a:r>
              <a:rPr lang="en-US" dirty="0" smtClean="0"/>
              <a:t>3- caudal regression syndrome .</a:t>
            </a:r>
          </a:p>
          <a:p>
            <a:r>
              <a:rPr lang="en-US" dirty="0" smtClean="0"/>
              <a:t>Congenital abnormality is the most important cause of mortality and morbidity in diabetic pregnancy , seen 2-4 time more often than in normal pregnancy.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Fetal and neonatal complications of diabetic pregnancy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Cont.</a:t>
            </a:r>
          </a:p>
          <a:p>
            <a:r>
              <a:rPr lang="en-US" dirty="0" smtClean="0"/>
              <a:t>Mechanism of the congenital anomalies is not fully understood but hypoglycemia at the time of organogenesis may be the underlying cause .</a:t>
            </a:r>
          </a:p>
          <a:p>
            <a:r>
              <a:rPr lang="en-US" dirty="0" smtClean="0"/>
              <a:t>4- fetal </a:t>
            </a:r>
            <a:r>
              <a:rPr lang="en-US" dirty="0" err="1" smtClean="0"/>
              <a:t>macrosomia</a:t>
            </a:r>
            <a:r>
              <a:rPr lang="en-US" dirty="0" smtClean="0"/>
              <a:t> and its associated traumatic birth and shoulder </a:t>
            </a:r>
            <a:r>
              <a:rPr lang="en-US" dirty="0" err="1" smtClean="0"/>
              <a:t>dystocia</a:t>
            </a:r>
            <a:r>
              <a:rPr lang="en-US" dirty="0" smtClean="0"/>
              <a:t> and therefore possible hypoxia , brachial plexus injuries .</a:t>
            </a:r>
          </a:p>
          <a:p>
            <a:r>
              <a:rPr lang="en-US" dirty="0" smtClean="0"/>
              <a:t>Accelerated fetal growth occurs in late second and third trimester due to poorly controlled diabetes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930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DIABETES IN PREGNANCY </vt:lpstr>
      <vt:lpstr>Slide 2</vt:lpstr>
      <vt:lpstr>Slide 3</vt:lpstr>
      <vt:lpstr>Slide 4</vt:lpstr>
      <vt:lpstr>Slide 5</vt:lpstr>
      <vt:lpstr>Slide 6</vt:lpstr>
      <vt:lpstr>Slide 7</vt:lpstr>
      <vt:lpstr>Fetal and neonatal complications of diabetic pregnancy </vt:lpstr>
      <vt:lpstr>Slide 9</vt:lpstr>
      <vt:lpstr>Slide 10</vt:lpstr>
      <vt:lpstr>Maternal morbidity and mortality in diabetic pregnancy </vt:lpstr>
      <vt:lpstr>Slide 12</vt:lpstr>
      <vt:lpstr>Neonatal complications </vt:lpstr>
      <vt:lpstr>Slide 14</vt:lpstr>
      <vt:lpstr>Antenatal management 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IN PREGNANCY </dc:title>
  <dc:creator>DR.AHMED</dc:creator>
  <cp:lastModifiedBy>DR.AHMED</cp:lastModifiedBy>
  <cp:revision>30</cp:revision>
  <dcterms:created xsi:type="dcterms:W3CDTF">2012-07-25T09:35:38Z</dcterms:created>
  <dcterms:modified xsi:type="dcterms:W3CDTF">2015-03-01T06:46:32Z</dcterms:modified>
</cp:coreProperties>
</file>