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Lst>
  <p:notesMasterIdLst>
    <p:notesMasterId r:id="rId121"/>
  </p:notesMasterIdLst>
  <p:handoutMasterIdLst>
    <p:handoutMasterId r:id="rId122"/>
  </p:handoutMasterIdLst>
  <p:sldIdLst>
    <p:sldId id="256" r:id="rId2"/>
    <p:sldId id="259" r:id="rId3"/>
    <p:sldId id="364" r:id="rId4"/>
    <p:sldId id="365" r:id="rId5"/>
    <p:sldId id="257" r:id="rId6"/>
    <p:sldId id="258" r:id="rId7"/>
    <p:sldId id="260" r:id="rId8"/>
    <p:sldId id="261" r:id="rId9"/>
    <p:sldId id="262" r:id="rId10"/>
    <p:sldId id="300" r:id="rId11"/>
    <p:sldId id="263" r:id="rId12"/>
    <p:sldId id="318" r:id="rId13"/>
    <p:sldId id="346" r:id="rId14"/>
    <p:sldId id="319" r:id="rId15"/>
    <p:sldId id="352" r:id="rId16"/>
    <p:sldId id="264" r:id="rId17"/>
    <p:sldId id="265" r:id="rId18"/>
    <p:sldId id="266" r:id="rId19"/>
    <p:sldId id="268" r:id="rId20"/>
    <p:sldId id="267" r:id="rId21"/>
    <p:sldId id="269" r:id="rId22"/>
    <p:sldId id="301" r:id="rId23"/>
    <p:sldId id="270" r:id="rId24"/>
    <p:sldId id="354" r:id="rId25"/>
    <p:sldId id="355" r:id="rId26"/>
    <p:sldId id="356" r:id="rId27"/>
    <p:sldId id="357" r:id="rId28"/>
    <p:sldId id="358" r:id="rId29"/>
    <p:sldId id="359" r:id="rId30"/>
    <p:sldId id="360" r:id="rId31"/>
    <p:sldId id="320" r:id="rId32"/>
    <p:sldId id="321" r:id="rId33"/>
    <p:sldId id="322" r:id="rId34"/>
    <p:sldId id="271" r:id="rId35"/>
    <p:sldId id="272" r:id="rId36"/>
    <p:sldId id="273" r:id="rId37"/>
    <p:sldId id="275" r:id="rId38"/>
    <p:sldId id="274" r:id="rId39"/>
    <p:sldId id="276" r:id="rId40"/>
    <p:sldId id="277" r:id="rId41"/>
    <p:sldId id="278" r:id="rId42"/>
    <p:sldId id="279" r:id="rId43"/>
    <p:sldId id="280" r:id="rId44"/>
    <p:sldId id="281" r:id="rId45"/>
    <p:sldId id="282" r:id="rId46"/>
    <p:sldId id="283" r:id="rId47"/>
    <p:sldId id="285" r:id="rId48"/>
    <p:sldId id="286" r:id="rId49"/>
    <p:sldId id="287" r:id="rId50"/>
    <p:sldId id="361" r:id="rId51"/>
    <p:sldId id="362" r:id="rId52"/>
    <p:sldId id="363" r:id="rId53"/>
    <p:sldId id="288" r:id="rId54"/>
    <p:sldId id="289" r:id="rId55"/>
    <p:sldId id="291" r:id="rId56"/>
    <p:sldId id="290" r:id="rId57"/>
    <p:sldId id="292" r:id="rId58"/>
    <p:sldId id="293" r:id="rId59"/>
    <p:sldId id="294" r:id="rId60"/>
    <p:sldId id="295" r:id="rId61"/>
    <p:sldId id="296" r:id="rId62"/>
    <p:sldId id="297" r:id="rId63"/>
    <p:sldId id="298" r:id="rId64"/>
    <p:sldId id="299" r:id="rId65"/>
    <p:sldId id="367" r:id="rId66"/>
    <p:sldId id="379" r:id="rId67"/>
    <p:sldId id="302" r:id="rId68"/>
    <p:sldId id="366" r:id="rId69"/>
    <p:sldId id="324" r:id="rId70"/>
    <p:sldId id="368" r:id="rId71"/>
    <p:sldId id="369" r:id="rId72"/>
    <p:sldId id="373" r:id="rId73"/>
    <p:sldId id="371" r:id="rId74"/>
    <p:sldId id="372" r:id="rId75"/>
    <p:sldId id="374" r:id="rId76"/>
    <p:sldId id="370" r:id="rId77"/>
    <p:sldId id="375" r:id="rId78"/>
    <p:sldId id="303" r:id="rId79"/>
    <p:sldId id="305" r:id="rId80"/>
    <p:sldId id="304" r:id="rId81"/>
    <p:sldId id="306" r:id="rId82"/>
    <p:sldId id="343" r:id="rId83"/>
    <p:sldId id="307" r:id="rId84"/>
    <p:sldId id="344" r:id="rId85"/>
    <p:sldId id="323" r:id="rId86"/>
    <p:sldId id="308" r:id="rId87"/>
    <p:sldId id="309" r:id="rId88"/>
    <p:sldId id="353" r:id="rId89"/>
    <p:sldId id="310" r:id="rId90"/>
    <p:sldId id="311" r:id="rId91"/>
    <p:sldId id="312" r:id="rId92"/>
    <p:sldId id="313" r:id="rId93"/>
    <p:sldId id="342" r:id="rId94"/>
    <p:sldId id="315" r:id="rId95"/>
    <p:sldId id="316" r:id="rId96"/>
    <p:sldId id="317" r:id="rId97"/>
    <p:sldId id="325" r:id="rId98"/>
    <p:sldId id="326" r:id="rId99"/>
    <p:sldId id="327" r:id="rId100"/>
    <p:sldId id="341" r:id="rId101"/>
    <p:sldId id="329" r:id="rId102"/>
    <p:sldId id="331" r:id="rId103"/>
    <p:sldId id="330" r:id="rId104"/>
    <p:sldId id="332" r:id="rId105"/>
    <p:sldId id="345" r:id="rId106"/>
    <p:sldId id="333" r:id="rId107"/>
    <p:sldId id="334" r:id="rId108"/>
    <p:sldId id="335" r:id="rId109"/>
    <p:sldId id="336" r:id="rId110"/>
    <p:sldId id="337" r:id="rId111"/>
    <p:sldId id="338" r:id="rId112"/>
    <p:sldId id="339" r:id="rId113"/>
    <p:sldId id="340" r:id="rId114"/>
    <p:sldId id="349" r:id="rId115"/>
    <p:sldId id="350" r:id="rId116"/>
    <p:sldId id="376" r:id="rId117"/>
    <p:sldId id="377" r:id="rId118"/>
    <p:sldId id="378" r:id="rId119"/>
    <p:sldId id="348" r:id="rId120"/>
  </p:sldIdLst>
  <p:sldSz cx="9144000" cy="6858000" type="screen4x3"/>
  <p:notesSz cx="6858000" cy="9144000"/>
  <p:defaultTextStyle>
    <a:defPPr>
      <a:defRPr lang="en-US"/>
    </a:defPPr>
    <a:lvl1pPr algn="l" rtl="0" fontAlgn="base">
      <a:spcBef>
        <a:spcPct val="0"/>
      </a:spcBef>
      <a:spcAft>
        <a:spcPct val="0"/>
      </a:spcAft>
      <a:defRPr sz="8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8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8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8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800" kern="1200">
        <a:solidFill>
          <a:schemeClr val="tx1"/>
        </a:solidFill>
        <a:latin typeface="Arial" pitchFamily="34" charset="0"/>
        <a:ea typeface="+mn-ea"/>
        <a:cs typeface="Arial" pitchFamily="34" charset="0"/>
      </a:defRPr>
    </a:lvl5pPr>
    <a:lvl6pPr marL="2286000" algn="l" defTabSz="914400" rtl="0" eaLnBrk="1" latinLnBrk="0" hangingPunct="1">
      <a:defRPr sz="800" kern="1200">
        <a:solidFill>
          <a:schemeClr val="tx1"/>
        </a:solidFill>
        <a:latin typeface="Arial" pitchFamily="34" charset="0"/>
        <a:ea typeface="+mn-ea"/>
        <a:cs typeface="Arial" pitchFamily="34" charset="0"/>
      </a:defRPr>
    </a:lvl6pPr>
    <a:lvl7pPr marL="2743200" algn="l" defTabSz="914400" rtl="0" eaLnBrk="1" latinLnBrk="0" hangingPunct="1">
      <a:defRPr sz="800" kern="1200">
        <a:solidFill>
          <a:schemeClr val="tx1"/>
        </a:solidFill>
        <a:latin typeface="Arial" pitchFamily="34" charset="0"/>
        <a:ea typeface="+mn-ea"/>
        <a:cs typeface="Arial" pitchFamily="34" charset="0"/>
      </a:defRPr>
    </a:lvl7pPr>
    <a:lvl8pPr marL="3200400" algn="l" defTabSz="914400" rtl="0" eaLnBrk="1" latinLnBrk="0" hangingPunct="1">
      <a:defRPr sz="800" kern="1200">
        <a:solidFill>
          <a:schemeClr val="tx1"/>
        </a:solidFill>
        <a:latin typeface="Arial" pitchFamily="34" charset="0"/>
        <a:ea typeface="+mn-ea"/>
        <a:cs typeface="Arial" pitchFamily="34" charset="0"/>
      </a:defRPr>
    </a:lvl8pPr>
    <a:lvl9pPr marL="3657600" algn="l" defTabSz="914400" rtl="0" eaLnBrk="1" latinLnBrk="0" hangingPunct="1">
      <a:defRPr sz="8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54" autoAdjust="0"/>
  </p:normalViewPr>
  <p:slideViewPr>
    <p:cSldViewPr>
      <p:cViewPr varScale="1">
        <p:scale>
          <a:sx n="97" d="100"/>
          <a:sy n="97" d="100"/>
        </p:scale>
        <p:origin x="200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33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3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33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FEEFA93-A8D5-4A02-B48C-14778CE15583}" type="slidenum">
              <a:rPr lang="en-US"/>
              <a:pPr/>
              <a:t>‹#›</a:t>
            </a:fld>
            <a:endParaRPr lang="en-US"/>
          </a:p>
        </p:txBody>
      </p:sp>
    </p:spTree>
    <p:extLst>
      <p:ext uri="{BB962C8B-B14F-4D97-AF65-F5344CB8AC3E}">
        <p14:creationId xmlns:p14="http://schemas.microsoft.com/office/powerpoint/2010/main" val="75428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08D55F5-A625-4790-9B79-52405F3C2C54}" type="slidenum">
              <a:rPr lang="en-US"/>
              <a:pPr/>
              <a:t>‹#›</a:t>
            </a:fld>
            <a:endParaRPr lang="en-US"/>
          </a:p>
        </p:txBody>
      </p:sp>
    </p:spTree>
    <p:extLst>
      <p:ext uri="{BB962C8B-B14F-4D97-AF65-F5344CB8AC3E}">
        <p14:creationId xmlns:p14="http://schemas.microsoft.com/office/powerpoint/2010/main" val="695930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AB6AE06-38D6-4EF5-A8B9-58787F53C4C4}" type="slidenum">
              <a:rPr lang="en-US"/>
              <a:pPr/>
              <a:t>2</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a:t>Providers must simultaneously make the women and her supporters feel comfortable, yet insure safety for the mother and infant should any complication suddenly develop.</a:t>
            </a:r>
          </a:p>
        </p:txBody>
      </p:sp>
    </p:spTree>
    <p:extLst>
      <p:ext uri="{BB962C8B-B14F-4D97-AF65-F5344CB8AC3E}">
        <p14:creationId xmlns:p14="http://schemas.microsoft.com/office/powerpoint/2010/main" val="3503586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F1ABCAC-4AB9-4AC3-95FD-061C045611DF}" type="slidenum">
              <a:rPr lang="en-US"/>
              <a:pPr/>
              <a:t>6</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0633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D5C4394-813B-4264-BC63-B7DCE2BDBA65}" type="slidenum">
              <a:rPr lang="en-US"/>
              <a:pPr/>
              <a:t>8</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t>Noted by the mother as:</a:t>
            </a:r>
          </a:p>
          <a:p>
            <a:r>
              <a:rPr lang="en-US"/>
              <a:t>1- flattening of the upper abdomen</a:t>
            </a:r>
          </a:p>
          <a:p>
            <a:r>
              <a:rPr lang="en-US"/>
              <a:t>2- increased promincence of the lower abdomen</a:t>
            </a:r>
          </a:p>
          <a:p>
            <a:r>
              <a:rPr lang="en-US"/>
              <a:t>3- increased urination frequency </a:t>
            </a:r>
          </a:p>
        </p:txBody>
      </p:sp>
    </p:spTree>
    <p:extLst>
      <p:ext uri="{BB962C8B-B14F-4D97-AF65-F5344CB8AC3E}">
        <p14:creationId xmlns:p14="http://schemas.microsoft.com/office/powerpoint/2010/main" val="3619218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B4D84A4-C94B-4707-A485-85ED33606827}" type="slidenum">
              <a:rPr lang="en-US"/>
              <a:pPr/>
              <a:t>9</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t>It’s important to distinguish these contractions if they are early in the third trimester from preterm labor</a:t>
            </a:r>
          </a:p>
        </p:txBody>
      </p:sp>
    </p:spTree>
    <p:extLst>
      <p:ext uri="{BB962C8B-B14F-4D97-AF65-F5344CB8AC3E}">
        <p14:creationId xmlns:p14="http://schemas.microsoft.com/office/powerpoint/2010/main" val="3309759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4DA629C-0B18-40F9-B5E8-A6F3C6EB1033}" type="slidenum">
              <a:rPr lang="en-US"/>
              <a:pPr/>
              <a:t>46</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t>Crowning occurs when the largest diameter of the fetal head in encircled by the vulvar ring at this time the vertex has reached +5 station</a:t>
            </a:r>
          </a:p>
        </p:txBody>
      </p:sp>
    </p:spTree>
    <p:extLst>
      <p:ext uri="{BB962C8B-B14F-4D97-AF65-F5344CB8AC3E}">
        <p14:creationId xmlns:p14="http://schemas.microsoft.com/office/powerpoint/2010/main" val="103339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57AD505-9E6D-462B-8C5B-28236274DEF5}" type="slidenum">
              <a:rPr lang="en-US"/>
              <a:pPr/>
              <a:t>55</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54749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pitchFamily="34" charset="0"/>
                <a:ea typeface="+mn-ea"/>
                <a:cs typeface="Arial" pitchFamily="34" charset="0"/>
              </a:rPr>
              <a:t> Brandt-Andrews maneuver (an abdominal hand secures the uterine fundus to prevent uterine inversion while the other hand exerts sustained downward traction on the umbilical cord)</a:t>
            </a:r>
          </a:p>
          <a:p>
            <a:r>
              <a:rPr lang="en-US" sz="1200" b="0" i="0" kern="1200" dirty="0" err="1" smtClean="0">
                <a:solidFill>
                  <a:schemeClr val="tx1"/>
                </a:solidFill>
                <a:effectLst/>
                <a:latin typeface="Arial" pitchFamily="34" charset="0"/>
                <a:ea typeface="+mn-ea"/>
                <a:cs typeface="Arial" pitchFamily="34" charset="0"/>
              </a:rPr>
              <a:t>Créde</a:t>
            </a:r>
            <a:r>
              <a:rPr lang="en-US" sz="1200" b="0" i="0" kern="1200" dirty="0" smtClean="0">
                <a:solidFill>
                  <a:schemeClr val="tx1"/>
                </a:solidFill>
                <a:effectLst/>
                <a:latin typeface="Arial" pitchFamily="34" charset="0"/>
                <a:ea typeface="+mn-ea"/>
                <a:cs typeface="Arial" pitchFamily="34" charset="0"/>
              </a:rPr>
              <a:t> maneuver (the cord is fixed with the lower hand while the uterine fundus is secured and sustained upward traction is applied using the abdominal hand). With both methods, care should be taken to avoid avulsion of the cord. We prefer the Brandt-Andrews maneuver</a:t>
            </a:r>
            <a:endParaRPr lang="en-US" dirty="0"/>
          </a:p>
        </p:txBody>
      </p:sp>
      <p:sp>
        <p:nvSpPr>
          <p:cNvPr id="4" name="Slide Number Placeholder 3"/>
          <p:cNvSpPr>
            <a:spLocks noGrp="1"/>
          </p:cNvSpPr>
          <p:nvPr>
            <p:ph type="sldNum" sz="quarter" idx="10"/>
          </p:nvPr>
        </p:nvSpPr>
        <p:spPr/>
        <p:txBody>
          <a:bodyPr/>
          <a:lstStyle/>
          <a:p>
            <a:fld id="{108D55F5-A625-4790-9B79-52405F3C2C54}" type="slidenum">
              <a:rPr lang="en-US" smtClean="0"/>
              <a:pPr/>
              <a:t>60</a:t>
            </a:fld>
            <a:endParaRPr lang="en-US"/>
          </a:p>
        </p:txBody>
      </p:sp>
    </p:spTree>
    <p:extLst>
      <p:ext uri="{BB962C8B-B14F-4D97-AF65-F5344CB8AC3E}">
        <p14:creationId xmlns:p14="http://schemas.microsoft.com/office/powerpoint/2010/main" val="402337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Normal and Abnormal Labor</a:t>
            </a:r>
            <a:endParaRPr lang="en-US"/>
          </a:p>
        </p:txBody>
      </p:sp>
      <p:sp>
        <p:nvSpPr>
          <p:cNvPr id="6" name="Slide Number Placeholder 5"/>
          <p:cNvSpPr>
            <a:spLocks noGrp="1"/>
          </p:cNvSpPr>
          <p:nvPr>
            <p:ph type="sldNum" sz="quarter" idx="12"/>
          </p:nvPr>
        </p:nvSpPr>
        <p:spPr/>
        <p:txBody>
          <a:bodyPr/>
          <a:lstStyle/>
          <a:p>
            <a:fld id="{8BB42E5F-9111-422F-9E9D-DE225EDBF14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Dr. Haitham A. A. Badr</a:t>
            </a:r>
            <a:endParaRPr lang="en-US"/>
          </a:p>
        </p:txBody>
      </p:sp>
      <p:sp>
        <p:nvSpPr>
          <p:cNvPr id="6" name="Slide Number Placeholder 5"/>
          <p:cNvSpPr>
            <a:spLocks noGrp="1"/>
          </p:cNvSpPr>
          <p:nvPr>
            <p:ph type="sldNum" sz="quarter" idx="12"/>
          </p:nvPr>
        </p:nvSpPr>
        <p:spPr/>
        <p:txBody>
          <a:bodyPr/>
          <a:lstStyle/>
          <a:p>
            <a:fld id="{86881C59-31A0-4E54-BC94-690D6CEB32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Dr. Haitham A. A. Badr</a:t>
            </a:r>
            <a:endParaRPr lang="en-US"/>
          </a:p>
        </p:txBody>
      </p:sp>
      <p:sp>
        <p:nvSpPr>
          <p:cNvPr id="6" name="Slide Number Placeholder 5"/>
          <p:cNvSpPr>
            <a:spLocks noGrp="1"/>
          </p:cNvSpPr>
          <p:nvPr>
            <p:ph type="sldNum" sz="quarter" idx="12"/>
          </p:nvPr>
        </p:nvSpPr>
        <p:spPr/>
        <p:txBody>
          <a:bodyPr/>
          <a:lstStyle/>
          <a:p>
            <a:fld id="{2F64429B-6E20-47C1-A72B-A2394FBFDE9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760913" y="2362200"/>
            <a:ext cx="3770312" cy="3724275"/>
          </a:xfrm>
        </p:spPr>
        <p:txBody>
          <a:bodyPr/>
          <a:lstStyle/>
          <a:p>
            <a:endParaRPr lang="en-US"/>
          </a:p>
        </p:txBody>
      </p:sp>
      <p:sp>
        <p:nvSpPr>
          <p:cNvPr id="5" name="Date Placeholder 4"/>
          <p:cNvSpPr>
            <a:spLocks noGrp="1"/>
          </p:cNvSpPr>
          <p:nvPr>
            <p:ph type="dt" sz="half" idx="10"/>
          </p:nvPr>
        </p:nvSpPr>
        <p:spPr>
          <a:xfrm>
            <a:off x="2438400" y="6248400"/>
            <a:ext cx="2130425" cy="474663"/>
          </a:xfrm>
        </p:spPr>
        <p:txBody>
          <a:bodyPr/>
          <a:lstStyle>
            <a:lvl1pPr>
              <a:defRPr/>
            </a:lvl1pPr>
          </a:lstStyle>
          <a:p>
            <a:endParaRPr lang="en-US"/>
          </a:p>
        </p:txBody>
      </p:sp>
      <p:sp>
        <p:nvSpPr>
          <p:cNvPr id="6" name="Footer Placeholder 5"/>
          <p:cNvSpPr>
            <a:spLocks noGrp="1"/>
          </p:cNvSpPr>
          <p:nvPr>
            <p:ph type="ftr" sz="quarter" idx="11"/>
          </p:nvPr>
        </p:nvSpPr>
        <p:spPr>
          <a:xfrm>
            <a:off x="5791200" y="6248400"/>
            <a:ext cx="2897188" cy="474663"/>
          </a:xfrm>
        </p:spPr>
        <p:txBody>
          <a:bodyPr/>
          <a:lstStyle>
            <a:lvl1pPr>
              <a:defRPr/>
            </a:lvl1pPr>
          </a:lstStyle>
          <a:p>
            <a:r>
              <a:rPr lang="en-US"/>
              <a:t>Dr. Haitham A. A. Badr</a:t>
            </a:r>
          </a:p>
        </p:txBody>
      </p:sp>
      <p:sp>
        <p:nvSpPr>
          <p:cNvPr id="7" name="Slide Number Placeholder 6"/>
          <p:cNvSpPr>
            <a:spLocks noGrp="1"/>
          </p:cNvSpPr>
          <p:nvPr>
            <p:ph type="sldNum" sz="quarter" idx="12"/>
          </p:nvPr>
        </p:nvSpPr>
        <p:spPr>
          <a:xfrm>
            <a:off x="84138" y="6242050"/>
            <a:ext cx="587375" cy="488950"/>
          </a:xfrm>
        </p:spPr>
        <p:txBody>
          <a:bodyPr/>
          <a:lstStyle>
            <a:lvl1pPr>
              <a:defRPr/>
            </a:lvl1pPr>
          </a:lstStyle>
          <a:p>
            <a:fld id="{52B5F74B-06FC-450A-8E23-FE3D5E2968D5}"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438400" y="6248400"/>
            <a:ext cx="2130425" cy="474663"/>
          </a:xfrm>
        </p:spPr>
        <p:txBody>
          <a:bodyPr/>
          <a:lstStyle>
            <a:lvl1pPr>
              <a:defRPr/>
            </a:lvl1pPr>
          </a:lstStyle>
          <a:p>
            <a:endParaRPr lang="en-US"/>
          </a:p>
        </p:txBody>
      </p:sp>
      <p:sp>
        <p:nvSpPr>
          <p:cNvPr id="6" name="Footer Placeholder 5"/>
          <p:cNvSpPr>
            <a:spLocks noGrp="1"/>
          </p:cNvSpPr>
          <p:nvPr>
            <p:ph type="ftr" sz="quarter" idx="11"/>
          </p:nvPr>
        </p:nvSpPr>
        <p:spPr>
          <a:xfrm>
            <a:off x="5791200" y="6248400"/>
            <a:ext cx="2897188" cy="474663"/>
          </a:xfrm>
        </p:spPr>
        <p:txBody>
          <a:bodyPr/>
          <a:lstStyle>
            <a:lvl1pPr>
              <a:defRPr/>
            </a:lvl1pPr>
          </a:lstStyle>
          <a:p>
            <a:r>
              <a:rPr lang="en-US"/>
              <a:t>Dr. Haitham A. A. Badr</a:t>
            </a:r>
          </a:p>
        </p:txBody>
      </p:sp>
      <p:sp>
        <p:nvSpPr>
          <p:cNvPr id="7" name="Slide Number Placeholder 6"/>
          <p:cNvSpPr>
            <a:spLocks noGrp="1"/>
          </p:cNvSpPr>
          <p:nvPr>
            <p:ph type="sldNum" sz="quarter" idx="12"/>
          </p:nvPr>
        </p:nvSpPr>
        <p:spPr>
          <a:xfrm>
            <a:off x="84138" y="6242050"/>
            <a:ext cx="587375" cy="488950"/>
          </a:xfrm>
        </p:spPr>
        <p:txBody>
          <a:bodyPr/>
          <a:lstStyle>
            <a:lvl1pPr>
              <a:defRPr/>
            </a:lvl1pPr>
          </a:lstStyle>
          <a:p>
            <a:fld id="{19953205-1F69-468E-BC20-C8BF5F9458C0}" type="slidenum">
              <a:rPr lang="en-US"/>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2362200"/>
            <a:ext cx="3770312"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0913" y="4300538"/>
            <a:ext cx="3770312"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2438400" y="6248400"/>
            <a:ext cx="2130425" cy="474663"/>
          </a:xfrm>
        </p:spPr>
        <p:txBody>
          <a:bodyPr/>
          <a:lstStyle>
            <a:lvl1pPr>
              <a:defRPr/>
            </a:lvl1pPr>
          </a:lstStyle>
          <a:p>
            <a:endParaRPr lang="en-US"/>
          </a:p>
        </p:txBody>
      </p:sp>
      <p:sp>
        <p:nvSpPr>
          <p:cNvPr id="7" name="Footer Placeholder 6"/>
          <p:cNvSpPr>
            <a:spLocks noGrp="1"/>
          </p:cNvSpPr>
          <p:nvPr>
            <p:ph type="ftr" sz="quarter" idx="11"/>
          </p:nvPr>
        </p:nvSpPr>
        <p:spPr>
          <a:xfrm>
            <a:off x="5791200" y="6248400"/>
            <a:ext cx="2897188" cy="474663"/>
          </a:xfrm>
        </p:spPr>
        <p:txBody>
          <a:bodyPr/>
          <a:lstStyle>
            <a:lvl1pPr>
              <a:defRPr/>
            </a:lvl1pPr>
          </a:lstStyle>
          <a:p>
            <a:r>
              <a:rPr lang="en-US"/>
              <a:t>Dr. Haitham A. A. Badr</a:t>
            </a:r>
          </a:p>
        </p:txBody>
      </p:sp>
      <p:sp>
        <p:nvSpPr>
          <p:cNvPr id="8" name="Slide Number Placeholder 7"/>
          <p:cNvSpPr>
            <a:spLocks noGrp="1"/>
          </p:cNvSpPr>
          <p:nvPr>
            <p:ph type="sldNum" sz="quarter" idx="12"/>
          </p:nvPr>
        </p:nvSpPr>
        <p:spPr>
          <a:xfrm>
            <a:off x="84138" y="6242050"/>
            <a:ext cx="587375" cy="488950"/>
          </a:xfrm>
        </p:spPr>
        <p:txBody>
          <a:bodyPr/>
          <a:lstStyle>
            <a:lvl1pPr>
              <a:defRPr/>
            </a:lvl1pPr>
          </a:lstStyle>
          <a:p>
            <a:fld id="{62DDA0CF-D317-4AED-BDB1-401A487E5A4E}" type="slidenum">
              <a:rPr lang="en-US"/>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51575"/>
            <a:ext cx="2133600" cy="476250"/>
          </a:xfr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76250"/>
          </a:xfrm>
        </p:spPr>
        <p:txBody>
          <a:bodyPr/>
          <a:lstStyle>
            <a:lvl1pPr>
              <a:defRPr/>
            </a:lvl1pPr>
          </a:lstStyle>
          <a:p>
            <a:fld id="{7E927DD7-B0BB-44DD-AC6A-FEAF7754419A}" type="slidenum">
              <a:rPr lang="en-US"/>
              <a:pPr/>
              <a:t>‹#›</a:t>
            </a:fld>
            <a:endParaRPr lang="en-US"/>
          </a:p>
        </p:txBody>
      </p:sp>
      <p:sp>
        <p:nvSpPr>
          <p:cNvPr id="6" name="Footer Placeholder 5"/>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2362200"/>
            <a:ext cx="7693025" cy="3724275"/>
          </a:xfrm>
        </p:spPr>
        <p:txBody>
          <a:bodyPr/>
          <a:lstStyle/>
          <a:p>
            <a:endParaRPr lang="en-US"/>
          </a:p>
        </p:txBody>
      </p:sp>
      <p:sp>
        <p:nvSpPr>
          <p:cNvPr id="4" name="Date Placeholder 3"/>
          <p:cNvSpPr>
            <a:spLocks noGrp="1"/>
          </p:cNvSpPr>
          <p:nvPr>
            <p:ph type="dt" sz="half" idx="10"/>
          </p:nvPr>
        </p:nvSpPr>
        <p:spPr>
          <a:xfrm>
            <a:off x="2438400" y="6248400"/>
            <a:ext cx="2130425" cy="474663"/>
          </a:xfrm>
        </p:spPr>
        <p:txBody>
          <a:bodyPr/>
          <a:lstStyle>
            <a:lvl1pPr>
              <a:defRPr/>
            </a:lvl1pPr>
          </a:lstStyle>
          <a:p>
            <a:endParaRPr lang="en-US"/>
          </a:p>
        </p:txBody>
      </p:sp>
      <p:sp>
        <p:nvSpPr>
          <p:cNvPr id="5" name="Footer Placeholder 4"/>
          <p:cNvSpPr>
            <a:spLocks noGrp="1"/>
          </p:cNvSpPr>
          <p:nvPr>
            <p:ph type="ftr" sz="quarter" idx="11"/>
          </p:nvPr>
        </p:nvSpPr>
        <p:spPr>
          <a:xfrm>
            <a:off x="5791200" y="6248400"/>
            <a:ext cx="2897188" cy="474663"/>
          </a:xfrm>
        </p:spPr>
        <p:txBody>
          <a:bodyPr/>
          <a:lstStyle>
            <a:lvl1pPr>
              <a:defRPr/>
            </a:lvl1pPr>
          </a:lstStyle>
          <a:p>
            <a:r>
              <a:rPr lang="en-US"/>
              <a:t>Dr. Haitham A. A. Badr</a:t>
            </a:r>
          </a:p>
        </p:txBody>
      </p:sp>
      <p:sp>
        <p:nvSpPr>
          <p:cNvPr id="6" name="Slide Number Placeholder 5"/>
          <p:cNvSpPr>
            <a:spLocks noGrp="1"/>
          </p:cNvSpPr>
          <p:nvPr>
            <p:ph type="sldNum" sz="quarter" idx="12"/>
          </p:nvPr>
        </p:nvSpPr>
        <p:spPr>
          <a:xfrm>
            <a:off x="84138" y="6242050"/>
            <a:ext cx="587375" cy="488950"/>
          </a:xfrm>
        </p:spPr>
        <p:txBody>
          <a:bodyPr/>
          <a:lstStyle>
            <a:lvl1pPr>
              <a:defRPr/>
            </a:lvl1pPr>
          </a:lstStyle>
          <a:p>
            <a:fld id="{4AA5BC40-4043-4C98-A49B-3638223A9275}"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Dr. Haitham A. A. Badr</a:t>
            </a:r>
            <a:endParaRPr lang="en-US"/>
          </a:p>
        </p:txBody>
      </p:sp>
      <p:sp>
        <p:nvSpPr>
          <p:cNvPr id="6" name="Slide Number Placeholder 5"/>
          <p:cNvSpPr>
            <a:spLocks noGrp="1"/>
          </p:cNvSpPr>
          <p:nvPr>
            <p:ph type="sldNum" sz="quarter" idx="12"/>
          </p:nvPr>
        </p:nvSpPr>
        <p:spPr/>
        <p:txBody>
          <a:bodyPr/>
          <a:lstStyle/>
          <a:p>
            <a:fld id="{111ED2E7-3EC1-4D65-B2DF-904F78E2AE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Dr. Haitham A. A. Badr</a:t>
            </a:r>
            <a:endParaRPr lang="en-US"/>
          </a:p>
        </p:txBody>
      </p:sp>
      <p:sp>
        <p:nvSpPr>
          <p:cNvPr id="6" name="Slide Number Placeholder 5"/>
          <p:cNvSpPr>
            <a:spLocks noGrp="1"/>
          </p:cNvSpPr>
          <p:nvPr>
            <p:ph type="sldNum" sz="quarter" idx="12"/>
          </p:nvPr>
        </p:nvSpPr>
        <p:spPr/>
        <p:txBody>
          <a:bodyPr/>
          <a:lstStyle/>
          <a:p>
            <a:fld id="{E9D40260-EBD9-4ED4-B481-29371DFD2A6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Dr. Haitham A. A. Badr</a:t>
            </a:r>
            <a:endParaRPr lang="en-US"/>
          </a:p>
        </p:txBody>
      </p:sp>
      <p:sp>
        <p:nvSpPr>
          <p:cNvPr id="7" name="Slide Number Placeholder 6"/>
          <p:cNvSpPr>
            <a:spLocks noGrp="1"/>
          </p:cNvSpPr>
          <p:nvPr>
            <p:ph type="sldNum" sz="quarter" idx="12"/>
          </p:nvPr>
        </p:nvSpPr>
        <p:spPr/>
        <p:txBody>
          <a:bodyPr/>
          <a:lstStyle/>
          <a:p>
            <a:fld id="{0EB06A2F-55DF-41CE-B902-17D89ED6B1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Dr. Haitham A. A. Badr</a:t>
            </a:r>
            <a:endParaRPr lang="en-US"/>
          </a:p>
        </p:txBody>
      </p:sp>
      <p:sp>
        <p:nvSpPr>
          <p:cNvPr id="9" name="Slide Number Placeholder 8"/>
          <p:cNvSpPr>
            <a:spLocks noGrp="1"/>
          </p:cNvSpPr>
          <p:nvPr>
            <p:ph type="sldNum" sz="quarter" idx="12"/>
          </p:nvPr>
        </p:nvSpPr>
        <p:spPr/>
        <p:txBody>
          <a:bodyPr/>
          <a:lstStyle/>
          <a:p>
            <a:fld id="{E8564198-C364-4513-BC12-5D552BEF24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Dr. Haitham A. A. Badr</a:t>
            </a:r>
            <a:endParaRPr lang="en-US"/>
          </a:p>
        </p:txBody>
      </p:sp>
      <p:sp>
        <p:nvSpPr>
          <p:cNvPr id="5" name="Slide Number Placeholder 4"/>
          <p:cNvSpPr>
            <a:spLocks noGrp="1"/>
          </p:cNvSpPr>
          <p:nvPr>
            <p:ph type="sldNum" sz="quarter" idx="12"/>
          </p:nvPr>
        </p:nvSpPr>
        <p:spPr/>
        <p:txBody>
          <a:bodyPr/>
          <a:lstStyle/>
          <a:p>
            <a:fld id="{3647DA56-7330-4E09-9A80-AB8101B558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Dr. Haitham A. A. Badr</a:t>
            </a:r>
            <a:endParaRPr lang="en-US"/>
          </a:p>
        </p:txBody>
      </p:sp>
      <p:sp>
        <p:nvSpPr>
          <p:cNvPr id="4" name="Slide Number Placeholder 3"/>
          <p:cNvSpPr>
            <a:spLocks noGrp="1"/>
          </p:cNvSpPr>
          <p:nvPr>
            <p:ph type="sldNum" sz="quarter" idx="12"/>
          </p:nvPr>
        </p:nvSpPr>
        <p:spPr/>
        <p:txBody>
          <a:bodyPr/>
          <a:lstStyle/>
          <a:p>
            <a:fld id="{48964654-98CF-4B7E-94A3-C5CF60D740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Dr. Haitham A. A. Badr</a:t>
            </a:r>
            <a:endParaRPr lang="en-US"/>
          </a:p>
        </p:txBody>
      </p:sp>
      <p:sp>
        <p:nvSpPr>
          <p:cNvPr id="7" name="Slide Number Placeholder 6"/>
          <p:cNvSpPr>
            <a:spLocks noGrp="1"/>
          </p:cNvSpPr>
          <p:nvPr>
            <p:ph type="sldNum" sz="quarter" idx="12"/>
          </p:nvPr>
        </p:nvSpPr>
        <p:spPr/>
        <p:txBody>
          <a:bodyPr/>
          <a:lstStyle/>
          <a:p>
            <a:fld id="{1CE08485-2A6B-4C86-A03C-28F7E6F146D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Dr. Haitham A. A. Badr</a:t>
            </a:r>
            <a:endParaRPr lang="en-US"/>
          </a:p>
        </p:txBody>
      </p:sp>
      <p:sp>
        <p:nvSpPr>
          <p:cNvPr id="7" name="Slide Number Placeholder 6"/>
          <p:cNvSpPr>
            <a:spLocks noGrp="1"/>
          </p:cNvSpPr>
          <p:nvPr>
            <p:ph type="sldNum" sz="quarter" idx="12"/>
          </p:nvPr>
        </p:nvSpPr>
        <p:spPr/>
        <p:txBody>
          <a:bodyPr/>
          <a:lstStyle/>
          <a:p>
            <a:fld id="{4DCC6655-371C-4112-A98D-41E60D2854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Haitham A. A. Badr</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47776-47CB-4137-8BF3-56518D45C9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Documents%20and%20Settings\Dandoon\My%20Documents\normal%20and%20abnormal%20labor%20presentation\welcome2.mpg" TargetMode="Externa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33.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6.xml"/><Relationship Id="rId1" Type="http://schemas.openxmlformats.org/officeDocument/2006/relationships/vmlDrawing" Target="../drawings/vmlDrawing19.vml"/><Relationship Id="rId4" Type="http://schemas.openxmlformats.org/officeDocument/2006/relationships/image" Target="../media/image34.emf"/></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My%20Documents/manuevers.ppt"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3.xml"/><Relationship Id="rId1" Type="http://schemas.openxmlformats.org/officeDocument/2006/relationships/vmlDrawing" Target="../drawings/vmlDrawing20.vml"/><Relationship Id="rId4" Type="http://schemas.openxmlformats.org/officeDocument/2006/relationships/image" Target="../media/image35.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3.xml"/><Relationship Id="rId1" Type="http://schemas.openxmlformats.org/officeDocument/2006/relationships/vmlDrawing" Target="../drawings/vmlDrawing21.vml"/><Relationship Id="rId4" Type="http://schemas.openxmlformats.org/officeDocument/2006/relationships/image" Target="../media/image36.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vmlDrawing" Target="../drawings/vmlDrawing4.v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hyperlink" Target="http://www.uptodate.com/contents/grade/1?title=Grade%201A&amp;topicKey=OBGYN/4445"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www.uptodate.com/contents/grade/5?title=Grade%202B&amp;topicKey=OBGYN/4445" TargetMode="Externa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4.xml"/><Relationship Id="rId1" Type="http://schemas.openxmlformats.org/officeDocument/2006/relationships/vmlDrawing" Target="../drawings/vmlDrawing5.v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17.png"/><Relationship Id="rId4" Type="http://schemas.openxmlformats.org/officeDocument/2006/relationships/oleObject" Target="../embeddings/oleObject9.bin"/></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11.vml"/><Relationship Id="rId5" Type="http://schemas.openxmlformats.org/officeDocument/2006/relationships/image" Target="../media/image22.png"/><Relationship Id="rId4" Type="http://schemas.openxmlformats.org/officeDocument/2006/relationships/oleObject" Target="../embeddings/oleObject11.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24.png"/><Relationship Id="rId5" Type="http://schemas.openxmlformats.org/officeDocument/2006/relationships/oleObject" Target="../embeddings/oleObject13.bin"/><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13.vml"/><Relationship Id="rId5" Type="http://schemas.openxmlformats.org/officeDocument/2006/relationships/image" Target="../media/image25.png"/><Relationship Id="rId4" Type="http://schemas.openxmlformats.org/officeDocument/2006/relationships/oleObject" Target="../embeddings/oleObject14.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14.vml"/><Relationship Id="rId4" Type="http://schemas.openxmlformats.org/officeDocument/2006/relationships/image" Target="../media/image27.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3.xml"/><Relationship Id="rId1" Type="http://schemas.openxmlformats.org/officeDocument/2006/relationships/vmlDrawing" Target="../drawings/vmlDrawing15.vml"/><Relationship Id="rId4" Type="http://schemas.openxmlformats.org/officeDocument/2006/relationships/image" Target="../media/image28.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3.xml"/><Relationship Id="rId1" Type="http://schemas.openxmlformats.org/officeDocument/2006/relationships/vmlDrawing" Target="../drawings/vmlDrawing16.v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17.vml"/><Relationship Id="rId4" Type="http://schemas.openxmlformats.org/officeDocument/2006/relationships/image" Target="../media/image32.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a:xfrm>
            <a:off x="685800" y="1524000"/>
            <a:ext cx="7772400" cy="1470025"/>
          </a:xfrm>
        </p:spPr>
        <p:txBody>
          <a:bodyPr/>
          <a:lstStyle/>
          <a:p>
            <a:r>
              <a:rPr lang="en-US" dirty="0"/>
              <a:t>Normal and Abnormal </a:t>
            </a:r>
            <a:r>
              <a:rPr lang="en-US" dirty="0" smtClean="0"/>
              <a:t>Labor</a:t>
            </a:r>
            <a:br>
              <a:rPr lang="en-US" dirty="0" smtClean="0"/>
            </a:br>
            <a:r>
              <a:rPr lang="en-US" dirty="0" smtClean="0"/>
              <a:t>and Dystocia</a:t>
            </a:r>
            <a:endParaRPr lang="en-US" dirty="0"/>
          </a:p>
        </p:txBody>
      </p:sp>
      <p:sp>
        <p:nvSpPr>
          <p:cNvPr id="2051" name="Rectangle 3"/>
          <p:cNvSpPr>
            <a:spLocks noGrp="1" noChangeArrowheads="1"/>
          </p:cNvSpPr>
          <p:nvPr>
            <p:ph type="subTitle" idx="1"/>
          </p:nvPr>
        </p:nvSpPr>
        <p:spPr>
          <a:xfrm>
            <a:off x="3200400" y="4114800"/>
            <a:ext cx="6400800" cy="1752600"/>
          </a:xfrm>
        </p:spPr>
        <p:txBody>
          <a:bodyPr/>
          <a:lstStyle/>
          <a:p>
            <a:r>
              <a:rPr lang="en-US" dirty="0" err="1" smtClean="0"/>
              <a:t>Haitham</a:t>
            </a:r>
            <a:r>
              <a:rPr lang="en-US" dirty="0" smtClean="0"/>
              <a:t> </a:t>
            </a:r>
            <a:r>
              <a:rPr lang="en-US" dirty="0"/>
              <a:t>A. A. </a:t>
            </a:r>
            <a:r>
              <a:rPr lang="en-US" dirty="0" err="1"/>
              <a:t>Badr</a:t>
            </a:r>
            <a:endParaRPr lang="en-US" dirty="0"/>
          </a:p>
        </p:txBody>
      </p:sp>
      <p:pic>
        <p:nvPicPr>
          <p:cNvPr id="2054" name="welcome2.mpg">
            <a:hlinkClick r:id="" action="ppaction://media"/>
          </p:cNvPr>
          <p:cNvPicPr>
            <a:picLocks noRot="1" noChangeAspect="1" noChangeArrowheads="1"/>
          </p:cNvPicPr>
          <p:nvPr>
            <a:videoFile r:link="rId2"/>
          </p:nvPr>
        </p:nvPicPr>
        <p:blipFill>
          <a:blip r:embed="rId4" cstate="print"/>
          <a:srcRect/>
          <a:stretch>
            <a:fillRect/>
          </a:stretch>
        </p:blipFill>
        <p:spPr bwMode="auto">
          <a:xfrm>
            <a:off x="304800" y="3524250"/>
            <a:ext cx="4038600" cy="3028950"/>
          </a:xfrm>
          <a:prstGeom prst="rect">
            <a:avLst/>
          </a:prstGeom>
          <a:noFill/>
          <a:ln w="101600" cmpd="thinThick">
            <a:solidFill>
              <a:schemeClr val="tx1"/>
            </a:solidFill>
            <a:miter lim="800000"/>
            <a:headEnd/>
            <a:tailEnd/>
          </a:ln>
        </p:spPr>
      </p:pic>
    </p:spTree>
    <p:custDataLst>
      <p:tags r:id="rId1"/>
    </p:custDataLst>
  </p:cSld>
  <p:clrMapOvr>
    <a:masterClrMapping/>
  </p:clrMapOvr>
  <p:transition advTm="2649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569" fill="hold"/>
                                        <p:tgtEl>
                                          <p:spTgt spid="205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054"/>
                </p:tgtEl>
              </p:cMediaNode>
            </p:video>
            <p:seq concurrent="1" nextAc="seek">
              <p:cTn id="8" restart="whenNotActive" fill="hold" evtFilter="cancelBubble" nodeType="interactiveSeq">
                <p:stCondLst>
                  <p:cond evt="onClick" delay="0">
                    <p:tgtEl>
                      <p:spTgt spid="205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054"/>
                                        </p:tgtEl>
                                      </p:cBhvr>
                                    </p:cmd>
                                  </p:childTnLst>
                                </p:cTn>
                              </p:par>
                            </p:childTnLst>
                          </p:cTn>
                        </p:par>
                      </p:childTnLst>
                    </p:cTn>
                  </p:par>
                </p:childTnLst>
              </p:cTn>
              <p:nextCondLst>
                <p:cond evt="onClick" delay="0">
                  <p:tgtEl>
                    <p:spTgt spid="205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AutoShape 2"/>
          <p:cNvSpPr>
            <a:spLocks noGrp="1" noChangeArrowheads="1"/>
          </p:cNvSpPr>
          <p:nvPr>
            <p:ph type="title"/>
          </p:nvPr>
        </p:nvSpPr>
        <p:spPr/>
        <p:txBody>
          <a:bodyPr/>
          <a:lstStyle/>
          <a:p>
            <a:r>
              <a:rPr lang="en-US"/>
              <a:t>Preparation for labor</a:t>
            </a:r>
          </a:p>
        </p:txBody>
      </p:sp>
      <p:sp>
        <p:nvSpPr>
          <p:cNvPr id="81923" name="Rectangle 3"/>
          <p:cNvSpPr>
            <a:spLocks noGrp="1" noChangeArrowheads="1"/>
          </p:cNvSpPr>
          <p:nvPr>
            <p:ph idx="1"/>
          </p:nvPr>
        </p:nvSpPr>
        <p:spPr>
          <a:xfrm>
            <a:off x="838200" y="2362200"/>
            <a:ext cx="7693025" cy="685800"/>
          </a:xfrm>
        </p:spPr>
        <p:txBody>
          <a:bodyPr/>
          <a:lstStyle/>
          <a:p>
            <a:r>
              <a:rPr lang="en-US" b="1">
                <a:effectLst>
                  <a:outerShdw blurRad="38100" dist="38100" dir="2700000" algn="tl">
                    <a:srgbClr val="C0C0C0"/>
                  </a:outerShdw>
                </a:effectLst>
              </a:rPr>
              <a:t>False labor “Braxton Hicks contractions”</a:t>
            </a:r>
          </a:p>
          <a:p>
            <a:pPr>
              <a:buFont typeface="Wingdings" pitchFamily="2" charset="2"/>
              <a:buNone/>
            </a:pPr>
            <a:endParaRPr lang="en-US" b="1">
              <a:effectLst>
                <a:outerShdw blurRad="38100" dist="38100" dir="2700000" algn="tl">
                  <a:srgbClr val="C0C0C0"/>
                </a:outerShdw>
              </a:effectLst>
            </a:endParaRPr>
          </a:p>
        </p:txBody>
      </p:sp>
      <p:sp>
        <p:nvSpPr>
          <p:cNvPr id="10" name="Slide Number Placeholder 5"/>
          <p:cNvSpPr>
            <a:spLocks noGrp="1"/>
          </p:cNvSpPr>
          <p:nvPr>
            <p:ph type="sldNum" sz="quarter" idx="12"/>
          </p:nvPr>
        </p:nvSpPr>
        <p:spPr/>
        <p:txBody>
          <a:bodyPr/>
          <a:lstStyle/>
          <a:p>
            <a:fld id="{BF022C8A-4235-4C56-8C90-F92194F880EA}" type="slidenum">
              <a:rPr lang="en-US"/>
              <a:pPr/>
              <a:t>10</a:t>
            </a:fld>
            <a:endParaRPr lang="en-US"/>
          </a:p>
        </p:txBody>
      </p:sp>
      <p:sp>
        <p:nvSpPr>
          <p:cNvPr id="81924" name="Text Box 4"/>
          <p:cNvSpPr txBox="1">
            <a:spLocks noChangeArrowheads="1"/>
          </p:cNvSpPr>
          <p:nvPr/>
        </p:nvSpPr>
        <p:spPr bwMode="auto">
          <a:xfrm>
            <a:off x="685800" y="3200400"/>
            <a:ext cx="8382000" cy="457200"/>
          </a:xfrm>
          <a:prstGeom prst="rect">
            <a:avLst/>
          </a:prstGeom>
          <a:noFill/>
          <a:ln w="9525">
            <a:noFill/>
            <a:miter lim="800000"/>
            <a:headEnd/>
            <a:tailEnd/>
          </a:ln>
          <a:effectLst/>
        </p:spPr>
        <p:txBody>
          <a:bodyPr>
            <a:spAutoFit/>
          </a:bodyPr>
          <a:lstStyle/>
          <a:p>
            <a:pPr>
              <a:spcBef>
                <a:spcPct val="50000"/>
              </a:spcBef>
            </a:pPr>
            <a:r>
              <a:rPr lang="en-US" sz="2400" b="1">
                <a:effectLst>
                  <a:outerShdw blurRad="38100" dist="38100" dir="2700000" algn="tl">
                    <a:srgbClr val="C0C0C0"/>
                  </a:outerShdw>
                </a:effectLst>
              </a:rPr>
              <a:t>   	   True labor	 	                  False labor</a:t>
            </a:r>
          </a:p>
        </p:txBody>
      </p:sp>
      <p:sp>
        <p:nvSpPr>
          <p:cNvPr id="81925" name="Line 5"/>
          <p:cNvSpPr>
            <a:spLocks noChangeShapeType="1"/>
          </p:cNvSpPr>
          <p:nvPr/>
        </p:nvSpPr>
        <p:spPr bwMode="auto">
          <a:xfrm>
            <a:off x="762000" y="3657600"/>
            <a:ext cx="8305800" cy="0"/>
          </a:xfrm>
          <a:prstGeom prst="line">
            <a:avLst/>
          </a:prstGeom>
          <a:noFill/>
          <a:ln w="57150">
            <a:solidFill>
              <a:schemeClr val="tx1"/>
            </a:solidFill>
            <a:round/>
            <a:headEnd/>
            <a:tailEnd/>
          </a:ln>
          <a:effectLst/>
        </p:spPr>
        <p:txBody>
          <a:bodyPr/>
          <a:lstStyle/>
          <a:p>
            <a:endParaRPr lang="en-US"/>
          </a:p>
        </p:txBody>
      </p:sp>
      <p:sp>
        <p:nvSpPr>
          <p:cNvPr id="81926" name="Line 6"/>
          <p:cNvSpPr>
            <a:spLocks noChangeShapeType="1"/>
          </p:cNvSpPr>
          <p:nvPr/>
        </p:nvSpPr>
        <p:spPr bwMode="auto">
          <a:xfrm>
            <a:off x="762000" y="3200400"/>
            <a:ext cx="8305800" cy="0"/>
          </a:xfrm>
          <a:prstGeom prst="line">
            <a:avLst/>
          </a:prstGeom>
          <a:noFill/>
          <a:ln w="57150">
            <a:solidFill>
              <a:schemeClr val="tx1"/>
            </a:solidFill>
            <a:round/>
            <a:headEnd/>
            <a:tailEnd/>
          </a:ln>
          <a:effectLst/>
        </p:spPr>
        <p:txBody>
          <a:bodyPr/>
          <a:lstStyle/>
          <a:p>
            <a:endParaRPr lang="en-US"/>
          </a:p>
        </p:txBody>
      </p:sp>
      <p:sp>
        <p:nvSpPr>
          <p:cNvPr id="81927" name="Text Box 7"/>
          <p:cNvSpPr txBox="1">
            <a:spLocks noChangeArrowheads="1"/>
          </p:cNvSpPr>
          <p:nvPr/>
        </p:nvSpPr>
        <p:spPr bwMode="auto">
          <a:xfrm>
            <a:off x="838200" y="3886200"/>
            <a:ext cx="4114800" cy="2230438"/>
          </a:xfrm>
          <a:prstGeom prst="rect">
            <a:avLst/>
          </a:prstGeom>
          <a:noFill/>
          <a:ln w="9525">
            <a:noFill/>
            <a:miter lim="800000"/>
            <a:headEnd/>
            <a:tailEnd/>
          </a:ln>
          <a:effectLst/>
        </p:spPr>
        <p:txBody>
          <a:bodyPr>
            <a:spAutoFit/>
          </a:bodyPr>
          <a:lstStyle/>
          <a:p>
            <a:pPr>
              <a:spcBef>
                <a:spcPct val="50000"/>
              </a:spcBef>
              <a:buFontTx/>
              <a:buChar char="•"/>
            </a:pPr>
            <a:r>
              <a:rPr lang="en-US" sz="2000"/>
              <a:t> </a:t>
            </a:r>
            <a:r>
              <a:rPr lang="en-US" sz="1600"/>
              <a:t>Contractions occur in regular intervals</a:t>
            </a:r>
          </a:p>
          <a:p>
            <a:pPr>
              <a:spcBef>
                <a:spcPct val="50000"/>
              </a:spcBef>
              <a:buFontTx/>
              <a:buChar char="•"/>
            </a:pPr>
            <a:r>
              <a:rPr lang="en-US" sz="1600"/>
              <a:t> intervals gradually shorten</a:t>
            </a:r>
          </a:p>
          <a:p>
            <a:pPr>
              <a:spcBef>
                <a:spcPct val="50000"/>
              </a:spcBef>
              <a:buFontTx/>
              <a:buChar char="•"/>
            </a:pPr>
            <a:r>
              <a:rPr lang="en-US" sz="1600"/>
              <a:t> Intensity gradually increase</a:t>
            </a:r>
          </a:p>
          <a:p>
            <a:pPr>
              <a:spcBef>
                <a:spcPct val="50000"/>
              </a:spcBef>
              <a:buFontTx/>
              <a:buChar char="•"/>
            </a:pPr>
            <a:r>
              <a:rPr lang="en-US" sz="1600"/>
              <a:t> Discomfort is in the back and abdomen</a:t>
            </a:r>
          </a:p>
          <a:p>
            <a:pPr>
              <a:spcBef>
                <a:spcPct val="50000"/>
              </a:spcBef>
              <a:buFontTx/>
              <a:buChar char="•"/>
            </a:pPr>
            <a:r>
              <a:rPr lang="en-US" sz="1600"/>
              <a:t> Cervix dilate</a:t>
            </a:r>
          </a:p>
          <a:p>
            <a:pPr>
              <a:spcBef>
                <a:spcPct val="50000"/>
              </a:spcBef>
              <a:buFontTx/>
              <a:buChar char="•"/>
            </a:pPr>
            <a:r>
              <a:rPr lang="en-US" sz="1600"/>
              <a:t> discomfort is not stopped with analgesia</a:t>
            </a:r>
          </a:p>
        </p:txBody>
      </p:sp>
      <p:sp>
        <p:nvSpPr>
          <p:cNvPr id="81928" name="Text Box 8"/>
          <p:cNvSpPr txBox="1">
            <a:spLocks noChangeArrowheads="1"/>
          </p:cNvSpPr>
          <p:nvPr/>
        </p:nvSpPr>
        <p:spPr bwMode="auto">
          <a:xfrm>
            <a:off x="5029200" y="3925888"/>
            <a:ext cx="4114800" cy="2170112"/>
          </a:xfrm>
          <a:prstGeom prst="rect">
            <a:avLst/>
          </a:prstGeom>
          <a:noFill/>
          <a:ln w="9525">
            <a:noFill/>
            <a:miter lim="800000"/>
            <a:headEnd/>
            <a:tailEnd/>
          </a:ln>
          <a:effectLst/>
        </p:spPr>
        <p:txBody>
          <a:bodyPr>
            <a:spAutoFit/>
          </a:bodyPr>
          <a:lstStyle/>
          <a:p>
            <a:pPr>
              <a:spcBef>
                <a:spcPct val="50000"/>
              </a:spcBef>
              <a:buFontTx/>
              <a:buChar char="•"/>
            </a:pPr>
            <a:r>
              <a:rPr lang="en-US" sz="1600"/>
              <a:t> contraction occur in irregular intervals</a:t>
            </a:r>
          </a:p>
          <a:p>
            <a:pPr>
              <a:spcBef>
                <a:spcPct val="50000"/>
              </a:spcBef>
              <a:buFontTx/>
              <a:buChar char="•"/>
            </a:pPr>
            <a:r>
              <a:rPr lang="en-US" sz="1600"/>
              <a:t> intervals remain long</a:t>
            </a:r>
          </a:p>
          <a:p>
            <a:pPr>
              <a:spcBef>
                <a:spcPct val="50000"/>
              </a:spcBef>
              <a:buFontTx/>
              <a:buChar char="•"/>
            </a:pPr>
            <a:r>
              <a:rPr lang="en-US" sz="1600"/>
              <a:t> intensity remains unchanged</a:t>
            </a:r>
          </a:p>
          <a:p>
            <a:pPr>
              <a:spcBef>
                <a:spcPct val="50000"/>
              </a:spcBef>
              <a:buFontTx/>
              <a:buChar char="•"/>
            </a:pPr>
            <a:r>
              <a:rPr lang="en-US" sz="1600"/>
              <a:t> discomfort mainly in the lower abdomen</a:t>
            </a:r>
          </a:p>
          <a:p>
            <a:pPr>
              <a:spcBef>
                <a:spcPct val="50000"/>
              </a:spcBef>
              <a:buFontTx/>
              <a:buChar char="•"/>
            </a:pPr>
            <a:r>
              <a:rPr lang="en-US" sz="1600"/>
              <a:t> cervix dos not dilate</a:t>
            </a:r>
          </a:p>
          <a:p>
            <a:pPr>
              <a:spcBef>
                <a:spcPct val="50000"/>
              </a:spcBef>
              <a:buFontTx/>
              <a:buChar char="•"/>
            </a:pPr>
            <a:r>
              <a:rPr lang="en-US" sz="1600"/>
              <a:t> discomfort is usually relived by sedation</a:t>
            </a:r>
          </a:p>
        </p:txBody>
      </p:sp>
    </p:spTree>
  </p:cSld>
  <p:clrMapOvr>
    <a:masterClrMapping/>
  </p:clrMapOvr>
  <p:transition advTm="30624"/>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5" name="AutoShape 7"/>
          <p:cNvSpPr>
            <a:spLocks noGrp="1" noChangeArrowheads="1"/>
          </p:cNvSpPr>
          <p:nvPr>
            <p:ph type="title"/>
          </p:nvPr>
        </p:nvSpPr>
        <p:spPr>
          <a:noFill/>
          <a:ln/>
        </p:spPr>
        <p:txBody>
          <a:bodyPr>
            <a:normAutofit fontScale="90000"/>
          </a:bodyPr>
          <a:lstStyle/>
          <a:p>
            <a:r>
              <a:rPr lang="en-US" dirty="0"/>
              <a:t>Dystocia cause by abnormal position or presentation</a:t>
            </a:r>
          </a:p>
        </p:txBody>
      </p:sp>
      <p:graphicFrame>
        <p:nvGraphicFramePr>
          <p:cNvPr id="130052" name="Object 4"/>
          <p:cNvGraphicFramePr>
            <a:graphicFrameLocks noGrp="1" noChangeAspect="1"/>
          </p:cNvGraphicFramePr>
          <p:nvPr>
            <p:ph idx="1"/>
          </p:nvPr>
        </p:nvGraphicFramePr>
        <p:xfrm>
          <a:off x="3648075" y="2616200"/>
          <a:ext cx="5495925" cy="4241800"/>
        </p:xfrm>
        <a:graphic>
          <a:graphicData uri="http://schemas.openxmlformats.org/presentationml/2006/ole">
            <mc:AlternateContent xmlns:mc="http://schemas.openxmlformats.org/markup-compatibility/2006">
              <mc:Choice xmlns:v="urn:schemas-microsoft-com:vml" Requires="v">
                <p:oleObj spid="_x0000_s130057" name="Image" r:id="rId3" imgW="5495510" imgH="4241633" progId="">
                  <p:embed/>
                </p:oleObj>
              </mc:Choice>
              <mc:Fallback>
                <p:oleObj name="Image" r:id="rId3" imgW="5495510" imgH="4241633" progId="">
                  <p:embed/>
                  <p:pic>
                    <p:nvPicPr>
                      <p:cNvPr id="0" name="Picture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075" y="2616200"/>
                        <a:ext cx="5495925" cy="424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5AB7FA1F-885C-4C70-8FC7-A8AC4A3D36E9}" type="slidenum">
              <a:rPr lang="en-US"/>
              <a:pPr/>
              <a:t>100</a:t>
            </a:fld>
            <a:endParaRPr lang="en-US"/>
          </a:p>
        </p:txBody>
      </p:sp>
      <p:sp>
        <p:nvSpPr>
          <p:cNvPr id="130056" name="Rectangle 8"/>
          <p:cNvSpPr>
            <a:spLocks noChangeArrowheads="1"/>
          </p:cNvSpPr>
          <p:nvPr/>
        </p:nvSpPr>
        <p:spPr bwMode="auto">
          <a:xfrm>
            <a:off x="0" y="1828800"/>
            <a:ext cx="8305800" cy="2892425"/>
          </a:xfrm>
          <a:prstGeom prst="rect">
            <a:avLst/>
          </a:prstGeom>
          <a:noFill/>
          <a:ln w="9525">
            <a:noFill/>
            <a:miter lim="800000"/>
            <a:headEnd/>
            <a:tailEnd/>
          </a:ln>
          <a:effectLst/>
        </p:spPr>
        <p:txBody>
          <a:bodyPr>
            <a:spAutoFit/>
          </a:bodyPr>
          <a:lstStyle/>
          <a:p>
            <a:pPr>
              <a:buFontTx/>
              <a:buChar char="•"/>
            </a:pPr>
            <a:r>
              <a:rPr lang="en-US" sz="2800" b="1" dirty="0">
                <a:effectLst>
                  <a:outerShdw blurRad="38100" dist="38100" dir="2700000" algn="tl">
                    <a:srgbClr val="C0C0C0"/>
                  </a:outerShdw>
                </a:effectLst>
              </a:rPr>
              <a:t> Persistent </a:t>
            </a:r>
            <a:r>
              <a:rPr lang="en-US" sz="2800" b="1" dirty="0" err="1">
                <a:effectLst>
                  <a:outerShdw blurRad="38100" dist="38100" dir="2700000" algn="tl">
                    <a:srgbClr val="C0C0C0"/>
                  </a:outerShdw>
                </a:effectLst>
              </a:rPr>
              <a:t>Occipitotransverse</a:t>
            </a:r>
            <a:r>
              <a:rPr lang="en-US" sz="2800" b="1" dirty="0">
                <a:effectLst>
                  <a:outerShdw blurRad="38100" dist="38100" dir="2700000" algn="tl">
                    <a:srgbClr val="C0C0C0"/>
                  </a:outerShdw>
                </a:effectLst>
              </a:rPr>
              <a:t> Position</a:t>
            </a:r>
          </a:p>
          <a:p>
            <a:pPr lvl="1">
              <a:lnSpc>
                <a:spcPct val="90000"/>
              </a:lnSpc>
              <a:spcBef>
                <a:spcPct val="20000"/>
              </a:spcBef>
              <a:buClr>
                <a:schemeClr val="tx1"/>
              </a:buClr>
              <a:buSzPct val="75000"/>
              <a:buFont typeface="Wingdings" pitchFamily="2" charset="2"/>
              <a:buChar char="Ä"/>
            </a:pPr>
            <a:endParaRPr lang="en-US" sz="2400" dirty="0"/>
          </a:p>
          <a:p>
            <a:pPr lvl="1">
              <a:lnSpc>
                <a:spcPct val="90000"/>
              </a:lnSpc>
              <a:spcBef>
                <a:spcPct val="20000"/>
              </a:spcBef>
              <a:buClr>
                <a:schemeClr val="tx1"/>
              </a:buClr>
              <a:buSzPct val="75000"/>
              <a:buFont typeface="Wingdings" pitchFamily="2" charset="2"/>
              <a:buChar char="Ä"/>
            </a:pPr>
            <a:endParaRPr lang="en-US" sz="2400" dirty="0"/>
          </a:p>
          <a:p>
            <a:pPr lvl="1">
              <a:lnSpc>
                <a:spcPct val="90000"/>
              </a:lnSpc>
              <a:spcBef>
                <a:spcPct val="20000"/>
              </a:spcBef>
              <a:buClr>
                <a:schemeClr val="tx1"/>
              </a:buClr>
              <a:buSzPct val="75000"/>
              <a:buFont typeface="Wingdings" pitchFamily="2" charset="2"/>
              <a:buChar char="Ä"/>
            </a:pPr>
            <a:r>
              <a:rPr lang="en-US" sz="2400" dirty="0"/>
              <a:t>With </a:t>
            </a:r>
            <a:r>
              <a:rPr lang="en-US" sz="2400" b="1" dirty="0" err="1">
                <a:effectLst>
                  <a:outerShdw blurRad="38100" dist="38100" dir="2700000" algn="tl">
                    <a:srgbClr val="C0C0C0"/>
                  </a:outerShdw>
                </a:effectLst>
              </a:rPr>
              <a:t>Platypelloid</a:t>
            </a:r>
            <a:r>
              <a:rPr lang="en-US" sz="2400" b="1" dirty="0">
                <a:effectLst>
                  <a:outerShdw blurRad="38100" dist="38100" dir="2700000" algn="tl">
                    <a:srgbClr val="C0C0C0"/>
                  </a:outerShdw>
                </a:effectLst>
              </a:rPr>
              <a:t> or</a:t>
            </a:r>
          </a:p>
          <a:p>
            <a:pPr lvl="1">
              <a:lnSpc>
                <a:spcPct val="90000"/>
              </a:lnSpc>
              <a:spcBef>
                <a:spcPct val="20000"/>
              </a:spcBef>
              <a:buClr>
                <a:schemeClr val="tx1"/>
              </a:buClr>
              <a:buSzPct val="75000"/>
              <a:buFont typeface="Wingdings" pitchFamily="2" charset="2"/>
              <a:buNone/>
            </a:pPr>
            <a:r>
              <a:rPr lang="en-US" sz="2400" b="1" dirty="0">
                <a:effectLst>
                  <a:outerShdw blurRad="38100" dist="38100" dir="2700000" algn="tl">
                    <a:srgbClr val="C0C0C0"/>
                  </a:outerShdw>
                </a:effectLst>
              </a:rPr>
              <a:t>   Android pelvis</a:t>
            </a:r>
            <a:r>
              <a:rPr lang="en-US" sz="2400" dirty="0"/>
              <a:t> rotation </a:t>
            </a:r>
          </a:p>
          <a:p>
            <a:pPr lvl="1">
              <a:lnSpc>
                <a:spcPct val="90000"/>
              </a:lnSpc>
              <a:spcBef>
                <a:spcPct val="20000"/>
              </a:spcBef>
              <a:buClr>
                <a:schemeClr val="tx1"/>
              </a:buClr>
              <a:buSzPct val="75000"/>
              <a:buFont typeface="Wingdings" pitchFamily="2" charset="2"/>
              <a:buNone/>
            </a:pPr>
            <a:r>
              <a:rPr lang="en-US" sz="2400" dirty="0"/>
              <a:t>   is not indicated</a:t>
            </a:r>
            <a:endParaRPr lang="en-US" sz="2400" b="1" dirty="0">
              <a:effectLst>
                <a:outerShdw blurRad="38100" dist="38100" dir="2700000" algn="tl">
                  <a:srgbClr val="C0C0C0"/>
                </a:outerShdw>
              </a:effectLst>
            </a:endParaRPr>
          </a:p>
          <a:p>
            <a:endParaRPr lang="en-US" sz="2400" b="1" dirty="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AutoShape 4"/>
          <p:cNvSpPr>
            <a:spLocks noGrp="1" noChangeArrowheads="1"/>
          </p:cNvSpPr>
          <p:nvPr>
            <p:ph type="title"/>
          </p:nvPr>
        </p:nvSpPr>
        <p:spPr>
          <a:noFill/>
          <a:ln/>
        </p:spPr>
        <p:txBody>
          <a:bodyPr/>
          <a:lstStyle/>
          <a:p>
            <a:r>
              <a:rPr lang="en-US" sz="3200" dirty="0"/>
              <a:t>Dystocia cause by abnormal position or presentation</a:t>
            </a:r>
          </a:p>
        </p:txBody>
      </p:sp>
      <p:sp>
        <p:nvSpPr>
          <p:cNvPr id="114691" name="Rectangle 3"/>
          <p:cNvSpPr>
            <a:spLocks noGrp="1" noChangeArrowheads="1"/>
          </p:cNvSpPr>
          <p:nvPr>
            <p:ph idx="1"/>
          </p:nvPr>
        </p:nvSpPr>
        <p:spPr/>
        <p:txBody>
          <a:bodyPr/>
          <a:lstStyle/>
          <a:p>
            <a:pPr>
              <a:lnSpc>
                <a:spcPct val="80000"/>
              </a:lnSpc>
              <a:buClrTx/>
            </a:pPr>
            <a:r>
              <a:rPr lang="en-US" b="1">
                <a:effectLst>
                  <a:outerShdw blurRad="38100" dist="38100" dir="2700000" algn="tl">
                    <a:srgbClr val="C0C0C0"/>
                  </a:outerShdw>
                </a:effectLst>
              </a:rPr>
              <a:t>Persistent Occipitoposterior Position</a:t>
            </a:r>
          </a:p>
          <a:p>
            <a:pPr lvl="1">
              <a:lnSpc>
                <a:spcPct val="80000"/>
              </a:lnSpc>
              <a:buClrTx/>
              <a:buFont typeface="Wingdings" pitchFamily="2" charset="2"/>
              <a:buChar char="Ä"/>
            </a:pPr>
            <a:endParaRPr lang="en-US"/>
          </a:p>
          <a:p>
            <a:pPr lvl="1">
              <a:lnSpc>
                <a:spcPct val="80000"/>
              </a:lnSpc>
              <a:buClrTx/>
              <a:buFont typeface="Wingdings" pitchFamily="2" charset="2"/>
              <a:buChar char="Ä"/>
            </a:pPr>
            <a:r>
              <a:rPr lang="en-US"/>
              <a:t>In the majority of cases the </a:t>
            </a:r>
            <a:r>
              <a:rPr lang="en-US" b="1">
                <a:effectLst>
                  <a:outerShdw blurRad="38100" dist="38100" dir="2700000" algn="tl">
                    <a:srgbClr val="C0C0C0"/>
                  </a:outerShdw>
                </a:effectLst>
              </a:rPr>
              <a:t>head rotates back  to the occipitoanterior position</a:t>
            </a:r>
            <a:r>
              <a:rPr lang="en-US"/>
              <a:t> while descending spontaneously and </a:t>
            </a:r>
            <a:r>
              <a:rPr lang="en-US" b="1">
                <a:effectLst>
                  <a:outerShdw blurRad="38100" dist="38100" dir="2700000" algn="tl">
                    <a:srgbClr val="C0C0C0"/>
                  </a:outerShdw>
                </a:effectLst>
              </a:rPr>
              <a:t>around (5 to 10%) will persist </a:t>
            </a:r>
          </a:p>
          <a:p>
            <a:pPr lvl="1">
              <a:lnSpc>
                <a:spcPct val="80000"/>
              </a:lnSpc>
              <a:buClrTx/>
              <a:buFont typeface="Wingdings" pitchFamily="2" charset="2"/>
              <a:buChar char="Ä"/>
            </a:pPr>
            <a:r>
              <a:rPr lang="en-US"/>
              <a:t>The course of labor is usually normal with the </a:t>
            </a:r>
            <a:r>
              <a:rPr lang="en-US" b="1">
                <a:effectLst>
                  <a:outerShdw blurRad="38100" dist="38100" dir="2700000" algn="tl">
                    <a:srgbClr val="C0C0C0"/>
                  </a:outerShdw>
                </a:effectLst>
              </a:rPr>
              <a:t>second stage usually longer than 2 hours</a:t>
            </a:r>
          </a:p>
          <a:p>
            <a:pPr lvl="1">
              <a:lnSpc>
                <a:spcPct val="80000"/>
              </a:lnSpc>
              <a:buClrTx/>
              <a:buFont typeface="Wingdings" pitchFamily="2" charset="2"/>
              <a:buChar char="Ä"/>
            </a:pPr>
            <a:r>
              <a:rPr lang="en-US"/>
              <a:t>It is also associated with </a:t>
            </a:r>
            <a:r>
              <a:rPr lang="en-US" b="1">
                <a:effectLst>
                  <a:outerShdw blurRad="38100" dist="38100" dir="2700000" algn="tl">
                    <a:srgbClr val="C0C0C0"/>
                  </a:outerShdw>
                </a:effectLst>
              </a:rPr>
              <a:t>more discomfort</a:t>
            </a:r>
            <a:r>
              <a:rPr lang="en-US"/>
              <a:t> than in occipitoanterior position</a:t>
            </a:r>
          </a:p>
          <a:p>
            <a:pPr lvl="1">
              <a:lnSpc>
                <a:spcPct val="80000"/>
              </a:lnSpc>
              <a:buClrTx/>
              <a:buFont typeface="Wingdings" pitchFamily="2" charset="2"/>
              <a:buChar char="Ä"/>
            </a:pPr>
            <a:endParaRPr lang="en-US"/>
          </a:p>
          <a:p>
            <a:pPr>
              <a:lnSpc>
                <a:spcPct val="80000"/>
              </a:lnSpc>
            </a:pPr>
            <a:endParaRPr lang="en-US" sz="2400"/>
          </a:p>
        </p:txBody>
      </p:sp>
      <p:sp>
        <p:nvSpPr>
          <p:cNvPr id="5" name="Slide Number Placeholder 5"/>
          <p:cNvSpPr>
            <a:spLocks noGrp="1"/>
          </p:cNvSpPr>
          <p:nvPr>
            <p:ph type="sldNum" sz="quarter" idx="12"/>
          </p:nvPr>
        </p:nvSpPr>
        <p:spPr/>
        <p:txBody>
          <a:bodyPr/>
          <a:lstStyle/>
          <a:p>
            <a:fld id="{8E328AAF-B455-45F6-99C1-6634FAC17F16}" type="slidenum">
              <a:rPr lang="en-US"/>
              <a:pPr/>
              <a:t>101</a:t>
            </a:fld>
            <a:endParaRPr lang="en-US"/>
          </a:p>
        </p:txBody>
      </p:sp>
    </p:spTree>
  </p:cSld>
  <p:clrMapOvr>
    <a:masterClrMapping/>
  </p:clrMapOvr>
  <p:transition advTm="32528"/>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AutoShape 3"/>
          <p:cNvSpPr>
            <a:spLocks noGrp="1" noChangeArrowheads="1"/>
          </p:cNvSpPr>
          <p:nvPr>
            <p:ph type="title"/>
          </p:nvPr>
        </p:nvSpPr>
        <p:spPr>
          <a:noFill/>
          <a:ln/>
        </p:spPr>
        <p:txBody>
          <a:bodyPr/>
          <a:lstStyle/>
          <a:p>
            <a:r>
              <a:rPr lang="en-US" sz="3200" dirty="0"/>
              <a:t>Dystocia cause by abnormal position or presentation</a:t>
            </a:r>
          </a:p>
        </p:txBody>
      </p:sp>
      <p:sp>
        <p:nvSpPr>
          <p:cNvPr id="116738" name="Rectangle 2"/>
          <p:cNvSpPr>
            <a:spLocks noGrp="1" noChangeArrowheads="1"/>
          </p:cNvSpPr>
          <p:nvPr>
            <p:ph idx="1"/>
          </p:nvPr>
        </p:nvSpPr>
        <p:spPr/>
        <p:txBody>
          <a:bodyPr/>
          <a:lstStyle/>
          <a:p>
            <a:pPr>
              <a:lnSpc>
                <a:spcPct val="90000"/>
              </a:lnSpc>
              <a:buClrTx/>
            </a:pPr>
            <a:r>
              <a:rPr lang="en-US" b="1">
                <a:effectLst>
                  <a:outerShdw blurRad="38100" dist="38100" dir="2700000" algn="tl">
                    <a:srgbClr val="C0C0C0"/>
                  </a:outerShdw>
                </a:effectLst>
              </a:rPr>
              <a:t>Persistent Occipitoposterior Position</a:t>
            </a:r>
          </a:p>
          <a:p>
            <a:pPr lvl="1">
              <a:lnSpc>
                <a:spcPct val="90000"/>
              </a:lnSpc>
              <a:buClrTx/>
              <a:buFont typeface="Wingdings" pitchFamily="2" charset="2"/>
              <a:buChar char="Ä"/>
            </a:pPr>
            <a:endParaRPr lang="en-US"/>
          </a:p>
          <a:p>
            <a:pPr lvl="1">
              <a:lnSpc>
                <a:spcPct val="90000"/>
              </a:lnSpc>
              <a:buClrTx/>
              <a:buFont typeface="Wingdings" pitchFamily="2" charset="2"/>
              <a:buChar char="Ä"/>
            </a:pPr>
            <a:r>
              <a:rPr lang="en-US" b="1">
                <a:effectLst>
                  <a:outerShdw blurRad="38100" dist="38100" dir="2700000" algn="tl">
                    <a:srgbClr val="C0C0C0"/>
                  </a:outerShdw>
                </a:effectLst>
              </a:rPr>
              <a:t>Diagnosis may be difficult</a:t>
            </a:r>
            <a:r>
              <a:rPr lang="en-US"/>
              <a:t> owing to the excessive molding and caput formation.</a:t>
            </a:r>
          </a:p>
          <a:p>
            <a:pPr lvl="1">
              <a:lnSpc>
                <a:spcPct val="90000"/>
              </a:lnSpc>
              <a:buClrTx/>
              <a:buFont typeface="Wingdings" pitchFamily="2" charset="2"/>
              <a:buChar char="Ä"/>
            </a:pPr>
            <a:endParaRPr lang="en-US"/>
          </a:p>
          <a:p>
            <a:pPr lvl="1">
              <a:lnSpc>
                <a:spcPct val="90000"/>
              </a:lnSpc>
              <a:buClrTx/>
              <a:buFont typeface="Wingdings" pitchFamily="2" charset="2"/>
              <a:buChar char="Ä"/>
            </a:pPr>
            <a:r>
              <a:rPr lang="en-US"/>
              <a:t>To determine the diagnosis and the station one method is by feeling for a fetal ear</a:t>
            </a:r>
          </a:p>
          <a:p>
            <a:pPr>
              <a:buFont typeface="Wingdings" pitchFamily="2" charset="2"/>
              <a:buNone/>
            </a:pPr>
            <a:endParaRPr lang="en-US"/>
          </a:p>
        </p:txBody>
      </p:sp>
      <p:sp>
        <p:nvSpPr>
          <p:cNvPr id="5" name="Slide Number Placeholder 5"/>
          <p:cNvSpPr>
            <a:spLocks noGrp="1"/>
          </p:cNvSpPr>
          <p:nvPr>
            <p:ph type="sldNum" sz="quarter" idx="12"/>
          </p:nvPr>
        </p:nvSpPr>
        <p:spPr/>
        <p:txBody>
          <a:bodyPr/>
          <a:lstStyle/>
          <a:p>
            <a:fld id="{B90D92DE-7779-4791-8DCA-96679E041B29}" type="slidenum">
              <a:rPr lang="en-US"/>
              <a:pPr/>
              <a:t>102</a:t>
            </a:fld>
            <a:endParaRPr lang="en-US"/>
          </a:p>
        </p:txBody>
      </p:sp>
    </p:spTree>
  </p:cSld>
  <p:clrMapOvr>
    <a:masterClrMapping/>
  </p:clrMapOvr>
  <p:transition advTm="17120"/>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AutoShape 4"/>
          <p:cNvSpPr>
            <a:spLocks noGrp="1" noChangeArrowheads="1"/>
          </p:cNvSpPr>
          <p:nvPr>
            <p:ph type="title"/>
          </p:nvPr>
        </p:nvSpPr>
        <p:spPr>
          <a:noFill/>
          <a:ln/>
        </p:spPr>
        <p:txBody>
          <a:bodyPr/>
          <a:lstStyle/>
          <a:p>
            <a:r>
              <a:rPr lang="en-US" sz="3200" dirty="0"/>
              <a:t>Dystocia cause by abnormal position or presentation</a:t>
            </a:r>
          </a:p>
        </p:txBody>
      </p:sp>
      <p:sp>
        <p:nvSpPr>
          <p:cNvPr id="115715" name="Rectangle 3"/>
          <p:cNvSpPr>
            <a:spLocks noGrp="1" noChangeArrowheads="1"/>
          </p:cNvSpPr>
          <p:nvPr>
            <p:ph idx="1"/>
          </p:nvPr>
        </p:nvSpPr>
        <p:spPr/>
        <p:txBody>
          <a:bodyPr/>
          <a:lstStyle/>
          <a:p>
            <a:pPr>
              <a:lnSpc>
                <a:spcPct val="90000"/>
              </a:lnSpc>
              <a:buClrTx/>
            </a:pPr>
            <a:r>
              <a:rPr lang="en-US" b="1">
                <a:effectLst>
                  <a:outerShdw blurRad="38100" dist="38100" dir="2700000" algn="tl">
                    <a:srgbClr val="C0C0C0"/>
                  </a:outerShdw>
                </a:effectLst>
              </a:rPr>
              <a:t>Persistent Occipitoposterior Position</a:t>
            </a:r>
          </a:p>
          <a:p>
            <a:pPr lvl="1">
              <a:lnSpc>
                <a:spcPct val="90000"/>
              </a:lnSpc>
              <a:buFont typeface="Wingdings" pitchFamily="2" charset="2"/>
              <a:buNone/>
            </a:pPr>
            <a:r>
              <a:rPr lang="en-US" b="1">
                <a:effectLst>
                  <a:outerShdw blurRad="38100" dist="38100" dir="2700000" algn="tl">
                    <a:srgbClr val="C0C0C0"/>
                  </a:outerShdw>
                </a:effectLst>
              </a:rPr>
              <a:t>Management</a:t>
            </a:r>
          </a:p>
          <a:p>
            <a:pPr lvl="1">
              <a:lnSpc>
                <a:spcPct val="90000"/>
              </a:lnSpc>
              <a:buFont typeface="Wingdings" pitchFamily="2" charset="2"/>
              <a:buChar char="Ä"/>
            </a:pPr>
            <a:r>
              <a:rPr lang="en-US" b="1">
                <a:effectLst>
                  <a:outerShdw blurRad="38100" dist="38100" dir="2700000" algn="tl">
                    <a:srgbClr val="C0C0C0"/>
                  </a:outerShdw>
                </a:effectLst>
              </a:rPr>
              <a:t>Observation</a:t>
            </a:r>
            <a:r>
              <a:rPr lang="en-US"/>
              <a:t> only if the fetal heart rate is normal</a:t>
            </a:r>
          </a:p>
          <a:p>
            <a:pPr lvl="1">
              <a:lnSpc>
                <a:spcPct val="90000"/>
              </a:lnSpc>
              <a:buFont typeface="Wingdings" pitchFamily="2" charset="2"/>
              <a:buChar char="Ä"/>
            </a:pPr>
            <a:r>
              <a:rPr lang="en-US" b="1">
                <a:effectLst>
                  <a:outerShdw blurRad="38100" dist="38100" dir="2700000" algn="tl">
                    <a:srgbClr val="C0C0C0"/>
                  </a:outerShdw>
                </a:effectLst>
              </a:rPr>
              <a:t>Delivery of the head may occur spontaneously</a:t>
            </a:r>
          </a:p>
          <a:p>
            <a:pPr lvl="1">
              <a:lnSpc>
                <a:spcPct val="90000"/>
              </a:lnSpc>
              <a:buFont typeface="Wingdings" pitchFamily="2" charset="2"/>
              <a:buChar char="Ä"/>
            </a:pPr>
            <a:r>
              <a:rPr lang="en-US"/>
              <a:t>Perineum resistance may require a </a:t>
            </a:r>
            <a:r>
              <a:rPr lang="en-US" b="1">
                <a:effectLst>
                  <a:outerShdw blurRad="38100" dist="38100" dir="2700000" algn="tl">
                    <a:srgbClr val="C0C0C0"/>
                  </a:outerShdw>
                </a:effectLst>
              </a:rPr>
              <a:t>generous episiotomy</a:t>
            </a:r>
            <a:r>
              <a:rPr lang="en-US"/>
              <a:t> or even </a:t>
            </a:r>
            <a:r>
              <a:rPr lang="en-US" b="1">
                <a:effectLst>
                  <a:outerShdw blurRad="38100" dist="38100" dir="2700000" algn="tl">
                    <a:srgbClr val="C0C0C0"/>
                  </a:outerShdw>
                </a:effectLst>
              </a:rPr>
              <a:t>forceps assisted delivery</a:t>
            </a:r>
          </a:p>
          <a:p>
            <a:pPr lvl="1">
              <a:lnSpc>
                <a:spcPct val="90000"/>
              </a:lnSpc>
              <a:buFont typeface="Wingdings" pitchFamily="2" charset="2"/>
              <a:buChar char="Ä"/>
            </a:pPr>
            <a:r>
              <a:rPr lang="en-US" b="1">
                <a:effectLst>
                  <a:outerShdw blurRad="38100" dist="38100" dir="2700000" algn="tl">
                    <a:srgbClr val="C0C0C0"/>
                  </a:outerShdw>
                </a:effectLst>
              </a:rPr>
              <a:t>Forceps rotation</a:t>
            </a:r>
            <a:r>
              <a:rPr lang="en-US"/>
              <a:t> to an occipitoanterior position may be preformed with caution in the case of an arrest of the descent of the fetal head</a:t>
            </a:r>
          </a:p>
        </p:txBody>
      </p:sp>
      <p:sp>
        <p:nvSpPr>
          <p:cNvPr id="5" name="Slide Number Placeholder 5"/>
          <p:cNvSpPr>
            <a:spLocks noGrp="1"/>
          </p:cNvSpPr>
          <p:nvPr>
            <p:ph type="sldNum" sz="quarter" idx="12"/>
          </p:nvPr>
        </p:nvSpPr>
        <p:spPr/>
        <p:txBody>
          <a:bodyPr/>
          <a:lstStyle/>
          <a:p>
            <a:fld id="{7638821A-B1AD-4107-8466-93EC3CFD0823}" type="slidenum">
              <a:rPr lang="en-US"/>
              <a:pPr/>
              <a:t>103</a:t>
            </a:fld>
            <a:endParaRPr lang="en-US"/>
          </a:p>
        </p:txBody>
      </p:sp>
    </p:spTree>
  </p:cSld>
  <p:clrMapOvr>
    <a:masterClrMapping/>
  </p:clrMapOvr>
  <p:transition advTm="25664"/>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AutoShape 4"/>
          <p:cNvSpPr>
            <a:spLocks noGrp="1" noChangeArrowheads="1"/>
          </p:cNvSpPr>
          <p:nvPr>
            <p:ph type="title"/>
          </p:nvPr>
        </p:nvSpPr>
        <p:spPr>
          <a:noFill/>
          <a:ln/>
        </p:spPr>
        <p:txBody>
          <a:bodyPr/>
          <a:lstStyle/>
          <a:p>
            <a:r>
              <a:rPr lang="en-US" sz="3200" dirty="0"/>
              <a:t>Dystocia cause by abnormalities of fetal structure</a:t>
            </a:r>
          </a:p>
        </p:txBody>
      </p:sp>
      <p:sp>
        <p:nvSpPr>
          <p:cNvPr id="117763" name="Rectangle 3"/>
          <p:cNvSpPr>
            <a:spLocks noGrp="1" noChangeArrowheads="1"/>
          </p:cNvSpPr>
          <p:nvPr>
            <p:ph idx="1"/>
          </p:nvPr>
        </p:nvSpPr>
        <p:spPr/>
        <p:txBody>
          <a:bodyPr/>
          <a:lstStyle/>
          <a:p>
            <a:r>
              <a:rPr lang="en-US" b="1" dirty="0" err="1">
                <a:effectLst>
                  <a:outerShdw blurRad="38100" dist="38100" dir="2700000" algn="tl">
                    <a:srgbClr val="C0C0C0"/>
                  </a:outerShdw>
                </a:effectLst>
              </a:rPr>
              <a:t>Macrosomia</a:t>
            </a:r>
            <a:r>
              <a:rPr lang="en-US" b="1" dirty="0">
                <a:effectLst>
                  <a:outerShdw blurRad="38100" dist="38100" dir="2700000" algn="tl">
                    <a:srgbClr val="C0C0C0"/>
                  </a:outerShdw>
                </a:effectLst>
              </a:rPr>
              <a:t> and Shoulder Dystocia</a:t>
            </a:r>
          </a:p>
          <a:p>
            <a:pPr lvl="1">
              <a:buFont typeface="Wingdings" pitchFamily="2" charset="2"/>
              <a:buChar char="Ä"/>
            </a:pPr>
            <a:endParaRPr lang="en-US" dirty="0"/>
          </a:p>
          <a:p>
            <a:pPr lvl="1">
              <a:buFont typeface="Wingdings" pitchFamily="2" charset="2"/>
              <a:buChar char="Ä"/>
            </a:pPr>
            <a:r>
              <a:rPr lang="en-US" dirty="0"/>
              <a:t>A fetus of 4 kg or more is above the 90</a:t>
            </a:r>
            <a:r>
              <a:rPr lang="en-US" baseline="30000" dirty="0"/>
              <a:t>th</a:t>
            </a:r>
            <a:r>
              <a:rPr lang="en-US" dirty="0"/>
              <a:t> percentile and is considered to be excessively large</a:t>
            </a:r>
          </a:p>
          <a:p>
            <a:pPr lvl="1">
              <a:buFont typeface="Wingdings" pitchFamily="2" charset="2"/>
              <a:buChar char="Ä"/>
            </a:pPr>
            <a:endParaRPr lang="en-US" dirty="0"/>
          </a:p>
          <a:p>
            <a:pPr lvl="1">
              <a:buFont typeface="Wingdings" pitchFamily="2" charset="2"/>
              <a:buChar char="Ä"/>
            </a:pPr>
            <a:r>
              <a:rPr lang="en-US" dirty="0"/>
              <a:t>The greater the fetus is above 4 kg the higher the mortality and morbidity resulting from birth trauma</a:t>
            </a:r>
          </a:p>
        </p:txBody>
      </p:sp>
      <p:sp>
        <p:nvSpPr>
          <p:cNvPr id="5" name="Slide Number Placeholder 5"/>
          <p:cNvSpPr>
            <a:spLocks noGrp="1"/>
          </p:cNvSpPr>
          <p:nvPr>
            <p:ph type="sldNum" sz="quarter" idx="12"/>
          </p:nvPr>
        </p:nvSpPr>
        <p:spPr/>
        <p:txBody>
          <a:bodyPr/>
          <a:lstStyle/>
          <a:p>
            <a:fld id="{58C54C47-B45E-4150-8406-1E0514CA8B03}" type="slidenum">
              <a:rPr lang="en-US"/>
              <a:pPr/>
              <a:t>104</a:t>
            </a:fld>
            <a:endParaRPr lang="en-US"/>
          </a:p>
        </p:txBody>
      </p:sp>
    </p:spTree>
  </p:cSld>
  <p:clrMapOvr>
    <a:masterClrMapping/>
  </p:clrMapOvr>
  <p:transition advTm="41168"/>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5" name="AutoShape 9"/>
          <p:cNvSpPr>
            <a:spLocks noGrp="1" noChangeArrowheads="1"/>
          </p:cNvSpPr>
          <p:nvPr>
            <p:ph type="title"/>
          </p:nvPr>
        </p:nvSpPr>
        <p:spPr>
          <a:noFill/>
          <a:ln/>
        </p:spPr>
        <p:txBody>
          <a:bodyPr/>
          <a:lstStyle/>
          <a:p>
            <a:r>
              <a:rPr lang="en-US" sz="3200" dirty="0"/>
              <a:t>Dystocia cause by abnormalities of fetal structure</a:t>
            </a:r>
          </a:p>
        </p:txBody>
      </p:sp>
      <p:graphicFrame>
        <p:nvGraphicFramePr>
          <p:cNvPr id="142340" name="Object 4"/>
          <p:cNvGraphicFramePr>
            <a:graphicFrameLocks noGrp="1" noChangeAspect="1"/>
          </p:cNvGraphicFramePr>
          <p:nvPr>
            <p:ph type="chart" idx="1"/>
          </p:nvPr>
        </p:nvGraphicFramePr>
        <p:xfrm>
          <a:off x="2286000" y="4102873"/>
          <a:ext cx="5867400" cy="2755127"/>
        </p:xfrm>
        <a:graphic>
          <a:graphicData uri="http://schemas.openxmlformats.org/presentationml/2006/ole">
            <mc:AlternateContent xmlns:mc="http://schemas.openxmlformats.org/markup-compatibility/2006">
              <mc:Choice xmlns:v="urn:schemas-microsoft-com:vml" Requires="v">
                <p:oleObj spid="_x0000_s142345" name="Chart" r:id="rId3" imgW="8763110" imgH="4114867" progId="MSGraph.Chart.8">
                  <p:embed followColorScheme="full"/>
                </p:oleObj>
              </mc:Choice>
              <mc:Fallback>
                <p:oleObj name="Chart" r:id="rId3" imgW="8763110" imgH="4114867" progId="MSGraph.Chart.8">
                  <p:embed followColorScheme="full"/>
                  <p:pic>
                    <p:nvPicPr>
                      <p:cNvPr id="0" name="Picture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102873"/>
                        <a:ext cx="5867400" cy="2755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 name="Slide Number Placeholder 5"/>
          <p:cNvSpPr>
            <a:spLocks noGrp="1"/>
          </p:cNvSpPr>
          <p:nvPr>
            <p:ph type="sldNum" sz="quarter" idx="12"/>
          </p:nvPr>
        </p:nvSpPr>
        <p:spPr/>
        <p:txBody>
          <a:bodyPr/>
          <a:lstStyle/>
          <a:p>
            <a:fld id="{05FEF113-49C5-48F7-AEFB-7EB84A92F019}" type="slidenum">
              <a:rPr lang="en-US"/>
              <a:pPr/>
              <a:t>105</a:t>
            </a:fld>
            <a:endParaRPr lang="en-US"/>
          </a:p>
        </p:txBody>
      </p:sp>
      <p:sp>
        <p:nvSpPr>
          <p:cNvPr id="142343" name="Rectangle 7"/>
          <p:cNvSpPr>
            <a:spLocks noChangeArrowheads="1"/>
          </p:cNvSpPr>
          <p:nvPr/>
        </p:nvSpPr>
        <p:spPr bwMode="auto">
          <a:xfrm>
            <a:off x="381000" y="3216275"/>
            <a:ext cx="8621713" cy="822325"/>
          </a:xfrm>
          <a:prstGeom prst="rect">
            <a:avLst/>
          </a:prstGeom>
          <a:noFill/>
          <a:ln w="9525">
            <a:noFill/>
            <a:miter lim="800000"/>
            <a:headEnd/>
            <a:tailEnd/>
          </a:ln>
          <a:effectLst/>
        </p:spPr>
        <p:txBody>
          <a:bodyPr>
            <a:spAutoFit/>
          </a:bodyPr>
          <a:lstStyle/>
          <a:p>
            <a:pPr lvl="1">
              <a:lnSpc>
                <a:spcPct val="90000"/>
              </a:lnSpc>
              <a:spcBef>
                <a:spcPct val="20000"/>
              </a:spcBef>
              <a:buClr>
                <a:schemeClr val="tx1"/>
              </a:buClr>
              <a:buSzPct val="75000"/>
              <a:buFont typeface="Wingdings" pitchFamily="2" charset="2"/>
              <a:buChar char="Ä"/>
            </a:pPr>
            <a:r>
              <a:rPr lang="en-US" sz="2400" dirty="0"/>
              <a:t> The larger the fetus, the longer the labor and the greater</a:t>
            </a:r>
          </a:p>
          <a:p>
            <a:pPr lvl="1">
              <a:lnSpc>
                <a:spcPct val="90000"/>
              </a:lnSpc>
              <a:spcBef>
                <a:spcPct val="20000"/>
              </a:spcBef>
              <a:buClr>
                <a:schemeClr val="tx1"/>
              </a:buClr>
              <a:buSzPct val="75000"/>
              <a:buFont typeface="Wingdings" pitchFamily="2" charset="2"/>
              <a:buNone/>
            </a:pPr>
            <a:r>
              <a:rPr lang="en-US" sz="2400" dirty="0"/>
              <a:t>    the incidence of shoulder dystocia</a:t>
            </a:r>
          </a:p>
        </p:txBody>
      </p:sp>
      <p:sp>
        <p:nvSpPr>
          <p:cNvPr id="142344" name="Text Box 8"/>
          <p:cNvSpPr txBox="1">
            <a:spLocks noChangeArrowheads="1"/>
          </p:cNvSpPr>
          <p:nvPr/>
        </p:nvSpPr>
        <p:spPr bwMode="auto">
          <a:xfrm>
            <a:off x="838200" y="2362200"/>
            <a:ext cx="7467600" cy="519113"/>
          </a:xfrm>
          <a:prstGeom prst="rect">
            <a:avLst/>
          </a:prstGeom>
          <a:noFill/>
          <a:ln w="9525">
            <a:noFill/>
            <a:miter lim="800000"/>
            <a:headEnd/>
            <a:tailEnd/>
          </a:ln>
          <a:effectLst/>
        </p:spPr>
        <p:txBody>
          <a:bodyPr>
            <a:spAutoFit/>
          </a:bodyPr>
          <a:lstStyle/>
          <a:p>
            <a:pPr>
              <a:spcBef>
                <a:spcPct val="50000"/>
              </a:spcBef>
              <a:buFontTx/>
              <a:buChar char="•"/>
            </a:pPr>
            <a:r>
              <a:rPr lang="en-US" sz="2800" b="1" dirty="0">
                <a:effectLst>
                  <a:outerShdw blurRad="38100" dist="38100" dir="2700000" algn="tl">
                    <a:srgbClr val="C0C0C0"/>
                  </a:outerShdw>
                </a:effectLst>
              </a:rPr>
              <a:t> </a:t>
            </a:r>
            <a:r>
              <a:rPr lang="en-US" sz="2800" b="1" dirty="0" err="1">
                <a:effectLst>
                  <a:outerShdw blurRad="38100" dist="38100" dir="2700000" algn="tl">
                    <a:srgbClr val="C0C0C0"/>
                  </a:outerShdw>
                </a:effectLst>
              </a:rPr>
              <a:t>Macrosomia</a:t>
            </a:r>
            <a:r>
              <a:rPr lang="en-US" sz="2800" b="1" dirty="0">
                <a:effectLst>
                  <a:outerShdw blurRad="38100" dist="38100" dir="2700000" algn="tl">
                    <a:srgbClr val="C0C0C0"/>
                  </a:outerShdw>
                </a:effectLst>
              </a:rPr>
              <a:t> and Shoulder Dystocia</a:t>
            </a: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AutoShape 4"/>
          <p:cNvSpPr>
            <a:spLocks noGrp="1" noChangeArrowheads="1"/>
          </p:cNvSpPr>
          <p:nvPr>
            <p:ph type="title"/>
          </p:nvPr>
        </p:nvSpPr>
        <p:spPr>
          <a:noFill/>
          <a:ln/>
        </p:spPr>
        <p:txBody>
          <a:bodyPr/>
          <a:lstStyle/>
          <a:p>
            <a:r>
              <a:rPr lang="en-US" sz="3200" dirty="0"/>
              <a:t>Dystocia cause by abnormalities of fetal structure</a:t>
            </a:r>
          </a:p>
        </p:txBody>
      </p:sp>
      <p:sp>
        <p:nvSpPr>
          <p:cNvPr id="118787" name="Rectangle 3"/>
          <p:cNvSpPr>
            <a:spLocks noGrp="1" noChangeArrowheads="1"/>
          </p:cNvSpPr>
          <p:nvPr>
            <p:ph idx="1"/>
          </p:nvPr>
        </p:nvSpPr>
        <p:spPr/>
        <p:txBody>
          <a:bodyPr/>
          <a:lstStyle/>
          <a:p>
            <a:pPr>
              <a:lnSpc>
                <a:spcPct val="90000"/>
              </a:lnSpc>
              <a:buClrTx/>
            </a:pPr>
            <a:r>
              <a:rPr lang="en-US" b="1" dirty="0" err="1">
                <a:effectLst>
                  <a:outerShdw blurRad="38100" dist="38100" dir="2700000" algn="tl">
                    <a:srgbClr val="C0C0C0"/>
                  </a:outerShdw>
                </a:effectLst>
              </a:rPr>
              <a:t>Macrosomia</a:t>
            </a:r>
            <a:r>
              <a:rPr lang="en-US" b="1" dirty="0">
                <a:effectLst>
                  <a:outerShdw blurRad="38100" dist="38100" dir="2700000" algn="tl">
                    <a:srgbClr val="C0C0C0"/>
                  </a:outerShdw>
                </a:effectLst>
              </a:rPr>
              <a:t> and Shoulder Dystocia</a:t>
            </a:r>
          </a:p>
          <a:p>
            <a:pPr lvl="1">
              <a:lnSpc>
                <a:spcPct val="90000"/>
              </a:lnSpc>
              <a:buClrTx/>
              <a:buFont typeface="Wingdings" pitchFamily="2" charset="2"/>
              <a:buChar char="Ä"/>
            </a:pPr>
            <a:endParaRPr lang="en-US" dirty="0"/>
          </a:p>
          <a:p>
            <a:pPr lvl="1">
              <a:lnSpc>
                <a:spcPct val="90000"/>
              </a:lnSpc>
              <a:buClrTx/>
              <a:buFont typeface="Wingdings" pitchFamily="2" charset="2"/>
              <a:buChar char="Ä"/>
            </a:pPr>
            <a:r>
              <a:rPr lang="en-US" dirty="0"/>
              <a:t>The Ultrasound techniques for the evaluation of the estimated fetal weight are not accurate</a:t>
            </a:r>
          </a:p>
          <a:p>
            <a:pPr lvl="1">
              <a:lnSpc>
                <a:spcPct val="90000"/>
              </a:lnSpc>
              <a:buClrTx/>
              <a:buFont typeface="Wingdings" pitchFamily="2" charset="2"/>
              <a:buChar char="Ä"/>
            </a:pPr>
            <a:endParaRPr lang="en-US" dirty="0"/>
          </a:p>
          <a:p>
            <a:pPr lvl="1">
              <a:lnSpc>
                <a:spcPct val="90000"/>
              </a:lnSpc>
              <a:buClrTx/>
              <a:buFont typeface="Wingdings" pitchFamily="2" charset="2"/>
              <a:buChar char="Ä"/>
            </a:pPr>
            <a:r>
              <a:rPr lang="en-US" dirty="0"/>
              <a:t>Shoulder dystocia occurrence depends on the size of the maternal pelvis in relation to the size of the fetus although this correlation is difficult to make</a:t>
            </a:r>
          </a:p>
        </p:txBody>
      </p:sp>
      <p:sp>
        <p:nvSpPr>
          <p:cNvPr id="5" name="Slide Number Placeholder 5"/>
          <p:cNvSpPr>
            <a:spLocks noGrp="1"/>
          </p:cNvSpPr>
          <p:nvPr>
            <p:ph type="sldNum" sz="quarter" idx="12"/>
          </p:nvPr>
        </p:nvSpPr>
        <p:spPr/>
        <p:txBody>
          <a:bodyPr/>
          <a:lstStyle/>
          <a:p>
            <a:fld id="{560E99AA-4F25-42B5-A8DB-161BB723E8DC}" type="slidenum">
              <a:rPr lang="en-US"/>
              <a:pPr/>
              <a:t>106</a:t>
            </a:fld>
            <a:endParaRPr lang="en-US"/>
          </a:p>
        </p:txBody>
      </p:sp>
    </p:spTree>
  </p:cSld>
  <p:clrMapOvr>
    <a:masterClrMapping/>
  </p:clrMapOvr>
  <p:transition advTm="24176"/>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AutoShape 4"/>
          <p:cNvSpPr>
            <a:spLocks noGrp="1" noChangeArrowheads="1"/>
          </p:cNvSpPr>
          <p:nvPr>
            <p:ph type="title"/>
          </p:nvPr>
        </p:nvSpPr>
        <p:spPr>
          <a:noFill/>
          <a:ln/>
        </p:spPr>
        <p:txBody>
          <a:bodyPr/>
          <a:lstStyle/>
          <a:p>
            <a:r>
              <a:rPr lang="en-US" sz="3200" dirty="0"/>
              <a:t>Dystocia cause by abnormalities of fetal structure</a:t>
            </a:r>
          </a:p>
        </p:txBody>
      </p:sp>
      <p:sp>
        <p:nvSpPr>
          <p:cNvPr id="119811" name="Rectangle 3"/>
          <p:cNvSpPr>
            <a:spLocks noGrp="1" noChangeArrowheads="1"/>
          </p:cNvSpPr>
          <p:nvPr>
            <p:ph idx="1"/>
          </p:nvPr>
        </p:nvSpPr>
        <p:spPr/>
        <p:txBody>
          <a:bodyPr/>
          <a:lstStyle/>
          <a:p>
            <a:pPr>
              <a:buClrTx/>
            </a:pPr>
            <a:r>
              <a:rPr lang="en-US" b="1" dirty="0" err="1">
                <a:effectLst>
                  <a:outerShdw blurRad="38100" dist="38100" dir="2700000" algn="tl">
                    <a:srgbClr val="C0C0C0"/>
                  </a:outerShdw>
                </a:effectLst>
              </a:rPr>
              <a:t>Macrosomia</a:t>
            </a:r>
            <a:r>
              <a:rPr lang="en-US" b="1" dirty="0">
                <a:effectLst>
                  <a:outerShdw blurRad="38100" dist="38100" dir="2700000" algn="tl">
                    <a:srgbClr val="C0C0C0"/>
                  </a:outerShdw>
                </a:effectLst>
              </a:rPr>
              <a:t> and Shoulder Dystocia</a:t>
            </a:r>
          </a:p>
          <a:p>
            <a:pPr lvl="1">
              <a:buFont typeface="Wingdings" pitchFamily="2" charset="2"/>
              <a:buChar char="Ä"/>
            </a:pPr>
            <a:r>
              <a:rPr lang="en-US" dirty="0"/>
              <a:t>Management</a:t>
            </a:r>
          </a:p>
          <a:p>
            <a:pPr lvl="2">
              <a:buFont typeface="Wingdings" pitchFamily="2" charset="2"/>
              <a:buChar char="Ä"/>
            </a:pPr>
            <a:r>
              <a:rPr lang="en-US" sz="2800" dirty="0"/>
              <a:t> </a:t>
            </a:r>
            <a:r>
              <a:rPr lang="en-US" sz="2800" b="1" dirty="0">
                <a:solidFill>
                  <a:srgbClr val="CC0000"/>
                </a:solidFill>
              </a:rPr>
              <a:t>CALL FOR HELP</a:t>
            </a:r>
          </a:p>
          <a:p>
            <a:pPr lvl="2">
              <a:buFont typeface="Wingdings" pitchFamily="2" charset="2"/>
              <a:buChar char="Ä"/>
            </a:pPr>
            <a:r>
              <a:rPr lang="en-US" dirty="0" err="1"/>
              <a:t>Dont</a:t>
            </a:r>
            <a:r>
              <a:rPr lang="en-US" dirty="0"/>
              <a:t> be heroic </a:t>
            </a:r>
          </a:p>
          <a:p>
            <a:pPr lvl="2">
              <a:buFont typeface="Wingdings" pitchFamily="2" charset="2"/>
              <a:buChar char="Ä"/>
            </a:pPr>
            <a:r>
              <a:rPr lang="en-US" dirty="0"/>
              <a:t>Draining the bladder</a:t>
            </a:r>
          </a:p>
          <a:p>
            <a:pPr lvl="2">
              <a:buFont typeface="Wingdings" pitchFamily="2" charset="2"/>
              <a:buChar char="Ä"/>
            </a:pPr>
            <a:r>
              <a:rPr lang="en-US" dirty="0"/>
              <a:t>Generous episiotomy</a:t>
            </a:r>
          </a:p>
          <a:p>
            <a:pPr lvl="2">
              <a:buFont typeface="Wingdings" pitchFamily="2" charset="2"/>
              <a:buChar char="Ä"/>
            </a:pPr>
            <a:r>
              <a:rPr lang="en-US" dirty="0"/>
              <a:t>Management by the most senior person in the room</a:t>
            </a:r>
          </a:p>
          <a:p>
            <a:pPr lvl="2">
              <a:buFont typeface="Wingdings" pitchFamily="2" charset="2"/>
              <a:buChar char="Ä"/>
            </a:pPr>
            <a:r>
              <a:rPr lang="en-US" dirty="0">
                <a:hlinkClick r:id="rId2" action="ppaction://hlinkpres?slideindex=1&amp;slidetitle="/>
              </a:rPr>
              <a:t>Maneuvers and techniques</a:t>
            </a:r>
            <a:endParaRPr lang="en-US" dirty="0"/>
          </a:p>
        </p:txBody>
      </p:sp>
      <p:sp>
        <p:nvSpPr>
          <p:cNvPr id="5" name="Slide Number Placeholder 5"/>
          <p:cNvSpPr>
            <a:spLocks noGrp="1"/>
          </p:cNvSpPr>
          <p:nvPr>
            <p:ph type="sldNum" sz="quarter" idx="12"/>
          </p:nvPr>
        </p:nvSpPr>
        <p:spPr/>
        <p:txBody>
          <a:bodyPr/>
          <a:lstStyle/>
          <a:p>
            <a:fld id="{AC8C1969-00ED-445F-A28E-8531E30CCC26}" type="slidenum">
              <a:rPr lang="en-US"/>
              <a:pPr/>
              <a:t>107</a:t>
            </a:fld>
            <a:endParaRPr lang="en-US"/>
          </a:p>
        </p:txBody>
      </p:sp>
    </p:spTree>
  </p:cSld>
  <p:clrMapOvr>
    <a:masterClrMapping/>
  </p:clrMapOvr>
  <p:transition advTm="3646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remove" nodeType="withEffect">
                                  <p:stCondLst>
                                    <p:cond delay="0"/>
                                  </p:stCondLst>
                                  <p:childTnLst>
                                    <p:anim calcmode="discrete" valueType="str">
                                      <p:cBhvr>
                                        <p:cTn id="6" dur="1000" fill="hold"/>
                                        <p:tgtEl>
                                          <p:spTgt spid="119811">
                                            <p:txEl>
                                              <p:pRg st="2" end="2"/>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AutoShape 4"/>
          <p:cNvSpPr>
            <a:spLocks noGrp="1" noChangeArrowheads="1"/>
          </p:cNvSpPr>
          <p:nvPr>
            <p:ph type="title"/>
          </p:nvPr>
        </p:nvSpPr>
        <p:spPr>
          <a:noFill/>
          <a:ln/>
        </p:spPr>
        <p:txBody>
          <a:bodyPr>
            <a:normAutofit fontScale="90000"/>
          </a:bodyPr>
          <a:lstStyle/>
          <a:p>
            <a:r>
              <a:rPr lang="en-US" dirty="0"/>
              <a:t>Dystocia cause by abnormalities of fetal structure</a:t>
            </a:r>
          </a:p>
        </p:txBody>
      </p:sp>
      <p:sp>
        <p:nvSpPr>
          <p:cNvPr id="120835" name="Rectangle 3"/>
          <p:cNvSpPr>
            <a:spLocks noGrp="1" noChangeArrowheads="1"/>
          </p:cNvSpPr>
          <p:nvPr>
            <p:ph idx="1"/>
          </p:nvPr>
        </p:nvSpPr>
        <p:spPr/>
        <p:txBody>
          <a:bodyPr/>
          <a:lstStyle/>
          <a:p>
            <a:r>
              <a:rPr lang="en-US" b="1">
                <a:effectLst>
                  <a:outerShdw blurRad="38100" dist="38100" dir="2700000" algn="tl">
                    <a:srgbClr val="C0C0C0"/>
                  </a:outerShdw>
                </a:effectLst>
              </a:rPr>
              <a:t>Developmental Abnormalities</a:t>
            </a:r>
          </a:p>
          <a:p>
            <a:pPr lvl="1">
              <a:buFont typeface="Wingdings" pitchFamily="2" charset="2"/>
              <a:buChar char="Ä"/>
            </a:pPr>
            <a:r>
              <a:rPr lang="en-US" b="1">
                <a:effectLst>
                  <a:outerShdw blurRad="38100" dist="38100" dir="2700000" algn="tl">
                    <a:srgbClr val="C0C0C0"/>
                  </a:outerShdw>
                </a:effectLst>
              </a:rPr>
              <a:t>Internal Hydrocephalus</a:t>
            </a:r>
          </a:p>
          <a:p>
            <a:pPr lvl="2">
              <a:buFont typeface="Wingdings" pitchFamily="2" charset="2"/>
              <a:buChar char="Ä"/>
            </a:pPr>
            <a:r>
              <a:rPr lang="en-US"/>
              <a:t>Vaginal delivery sometimes is impossible</a:t>
            </a:r>
          </a:p>
          <a:p>
            <a:pPr lvl="2">
              <a:buFont typeface="Wingdings" pitchFamily="2" charset="2"/>
              <a:buChar char="Ä"/>
            </a:pPr>
            <a:r>
              <a:rPr lang="en-US"/>
              <a:t>Clinical suspicion or diagnoses is by U/S</a:t>
            </a:r>
          </a:p>
          <a:p>
            <a:pPr lvl="2">
              <a:buFont typeface="Wingdings" pitchFamily="2" charset="2"/>
              <a:buChar char="Ä"/>
            </a:pPr>
            <a:r>
              <a:rPr lang="en-US"/>
              <a:t>Excessive CSF could be aspirated via a needle transabdominaly or through a dilated cervix under U/S guidance during or before labor</a:t>
            </a:r>
          </a:p>
          <a:p>
            <a:pPr lvl="2">
              <a:buFont typeface="Wingdings" pitchFamily="2" charset="2"/>
              <a:buChar char="Ä"/>
            </a:pPr>
            <a:r>
              <a:rPr lang="en-US"/>
              <a:t>Delivery by C/S to avoid risk of infection</a:t>
            </a:r>
          </a:p>
          <a:p>
            <a:pPr lvl="2">
              <a:buFont typeface="Wingdings" pitchFamily="2" charset="2"/>
              <a:buChar char="Ä"/>
            </a:pPr>
            <a:r>
              <a:rPr lang="en-US"/>
              <a:t>Intrauterine shunting of the fetal ventricular system to the amniotic fluid</a:t>
            </a:r>
          </a:p>
        </p:txBody>
      </p:sp>
      <p:sp>
        <p:nvSpPr>
          <p:cNvPr id="5" name="Slide Number Placeholder 5"/>
          <p:cNvSpPr>
            <a:spLocks noGrp="1"/>
          </p:cNvSpPr>
          <p:nvPr>
            <p:ph type="sldNum" sz="quarter" idx="12"/>
          </p:nvPr>
        </p:nvSpPr>
        <p:spPr/>
        <p:txBody>
          <a:bodyPr/>
          <a:lstStyle/>
          <a:p>
            <a:fld id="{FEAAA758-A820-4029-AA7D-203B7B1B7F97}" type="slidenum">
              <a:rPr lang="en-US"/>
              <a:pPr/>
              <a:t>108</a:t>
            </a:fld>
            <a:endParaRPr lang="en-US"/>
          </a:p>
        </p:txBody>
      </p:sp>
    </p:spTree>
  </p:cSld>
  <p:clrMapOvr>
    <a:masterClrMapping/>
  </p:clrMapOvr>
  <p:transition advTm="48688"/>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AutoShape 4"/>
          <p:cNvSpPr>
            <a:spLocks noGrp="1" noChangeArrowheads="1"/>
          </p:cNvSpPr>
          <p:nvPr>
            <p:ph type="title"/>
          </p:nvPr>
        </p:nvSpPr>
        <p:spPr>
          <a:noFill/>
          <a:ln/>
        </p:spPr>
        <p:txBody>
          <a:bodyPr>
            <a:normAutofit fontScale="90000"/>
          </a:bodyPr>
          <a:lstStyle/>
          <a:p>
            <a:r>
              <a:rPr lang="en-US" dirty="0"/>
              <a:t>Dystocia cause by abnormalities of fetal structure</a:t>
            </a:r>
          </a:p>
        </p:txBody>
      </p:sp>
      <p:sp>
        <p:nvSpPr>
          <p:cNvPr id="121859" name="Rectangle 3"/>
          <p:cNvSpPr>
            <a:spLocks noGrp="1" noChangeArrowheads="1"/>
          </p:cNvSpPr>
          <p:nvPr>
            <p:ph idx="1"/>
          </p:nvPr>
        </p:nvSpPr>
        <p:spPr/>
        <p:txBody>
          <a:bodyPr/>
          <a:lstStyle/>
          <a:p>
            <a:pPr>
              <a:lnSpc>
                <a:spcPct val="90000"/>
              </a:lnSpc>
            </a:pPr>
            <a:r>
              <a:rPr lang="en-US" b="1">
                <a:effectLst>
                  <a:outerShdw blurRad="38100" dist="38100" dir="2700000" algn="tl">
                    <a:srgbClr val="C0C0C0"/>
                  </a:outerShdw>
                </a:effectLst>
              </a:rPr>
              <a:t>Enlarged Abdomen</a:t>
            </a:r>
          </a:p>
          <a:p>
            <a:pPr lvl="1">
              <a:lnSpc>
                <a:spcPct val="90000"/>
              </a:lnSpc>
              <a:buFont typeface="Wingdings" pitchFamily="2" charset="2"/>
              <a:buChar char="Ä"/>
            </a:pPr>
            <a:r>
              <a:rPr lang="en-US"/>
              <a:t>Ascitis fluid, large liver, distended bladder or hydrops</a:t>
            </a:r>
          </a:p>
          <a:p>
            <a:pPr lvl="1">
              <a:lnSpc>
                <a:spcPct val="90000"/>
              </a:lnSpc>
              <a:buFont typeface="Wingdings" pitchFamily="2" charset="2"/>
              <a:buChar char="Ä"/>
            </a:pPr>
            <a:r>
              <a:rPr lang="en-US"/>
              <a:t>U/S evaluation before or during labor to identify excessive enlargement of the fetal abdomen</a:t>
            </a:r>
          </a:p>
          <a:p>
            <a:pPr lvl="1">
              <a:lnSpc>
                <a:spcPct val="90000"/>
              </a:lnSpc>
              <a:buFont typeface="Wingdings" pitchFamily="2" charset="2"/>
              <a:buChar char="Ä"/>
            </a:pPr>
            <a:r>
              <a:rPr lang="en-US"/>
              <a:t>Transabdominal drainage of the bladder may decompress the bladder enough to allow vaginal delivery</a:t>
            </a:r>
          </a:p>
          <a:p>
            <a:pPr lvl="1">
              <a:lnSpc>
                <a:spcPct val="90000"/>
              </a:lnSpc>
              <a:buFont typeface="Wingdings" pitchFamily="2" charset="2"/>
              <a:buChar char="Ä"/>
            </a:pPr>
            <a:r>
              <a:rPr lang="en-US"/>
              <a:t>C/S sometimes is needed</a:t>
            </a:r>
          </a:p>
        </p:txBody>
      </p:sp>
      <p:sp>
        <p:nvSpPr>
          <p:cNvPr id="5" name="Slide Number Placeholder 5"/>
          <p:cNvSpPr>
            <a:spLocks noGrp="1"/>
          </p:cNvSpPr>
          <p:nvPr>
            <p:ph type="sldNum" sz="quarter" idx="12"/>
          </p:nvPr>
        </p:nvSpPr>
        <p:spPr/>
        <p:txBody>
          <a:bodyPr/>
          <a:lstStyle/>
          <a:p>
            <a:fld id="{7CB45588-3833-4B59-BF44-519554B1312E}" type="slidenum">
              <a:rPr lang="en-US"/>
              <a:pPr/>
              <a:t>109</a:t>
            </a:fld>
            <a:endParaRPr lang="en-US"/>
          </a:p>
        </p:txBody>
      </p:sp>
    </p:spTree>
  </p:cSld>
  <p:clrMapOvr>
    <a:masterClrMapping/>
  </p:clrMapOvr>
  <p:transition advTm="3024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lstStyle/>
          <a:p>
            <a:r>
              <a:rPr lang="en-US"/>
              <a:t>Preparation for labor</a:t>
            </a:r>
          </a:p>
        </p:txBody>
      </p:sp>
      <p:sp>
        <p:nvSpPr>
          <p:cNvPr id="22531" name="Rectangle 3"/>
          <p:cNvSpPr>
            <a:spLocks noGrp="1" noChangeArrowheads="1"/>
          </p:cNvSpPr>
          <p:nvPr>
            <p:ph type="body" sz="half" idx="1"/>
          </p:nvPr>
        </p:nvSpPr>
        <p:spPr>
          <a:xfrm>
            <a:off x="838200" y="2362200"/>
            <a:ext cx="4648200" cy="3724275"/>
          </a:xfrm>
        </p:spPr>
        <p:txBody>
          <a:bodyPr/>
          <a:lstStyle/>
          <a:p>
            <a:pPr>
              <a:lnSpc>
                <a:spcPct val="90000"/>
              </a:lnSpc>
            </a:pPr>
            <a:r>
              <a:rPr lang="en-US" sz="2400" b="1">
                <a:effectLst>
                  <a:outerShdw blurRad="38100" dist="38100" dir="2700000" algn="tl">
                    <a:srgbClr val="C0C0C0"/>
                  </a:outerShdw>
                </a:effectLst>
              </a:rPr>
              <a:t>Cervical effacement</a:t>
            </a:r>
          </a:p>
          <a:p>
            <a:pPr>
              <a:lnSpc>
                <a:spcPct val="90000"/>
              </a:lnSpc>
              <a:buFont typeface="Wingdings" pitchFamily="2" charset="2"/>
              <a:buNone/>
            </a:pPr>
            <a:endParaRPr lang="en-US" sz="1800"/>
          </a:p>
          <a:p>
            <a:pPr>
              <a:lnSpc>
                <a:spcPct val="90000"/>
              </a:lnSpc>
              <a:buFont typeface="Wingdings" pitchFamily="2" charset="2"/>
              <a:buChar char="Ä"/>
            </a:pPr>
            <a:r>
              <a:rPr lang="en-US" sz="2400"/>
              <a:t>Softening of the cervix resulting from increased water content and collagen lysis.</a:t>
            </a:r>
          </a:p>
          <a:p>
            <a:pPr>
              <a:lnSpc>
                <a:spcPct val="90000"/>
              </a:lnSpc>
              <a:buFont typeface="Wingdings" pitchFamily="2" charset="2"/>
              <a:buChar char="Ä"/>
            </a:pPr>
            <a:endParaRPr lang="en-US" sz="2400"/>
          </a:p>
          <a:p>
            <a:pPr>
              <a:lnSpc>
                <a:spcPct val="90000"/>
              </a:lnSpc>
              <a:buFont typeface="Wingdings" pitchFamily="2" charset="2"/>
              <a:buChar char="Ä"/>
            </a:pPr>
            <a:r>
              <a:rPr lang="en-US" sz="2400"/>
              <a:t>Simultaneous effacement, or thinning of the cervix occurs as it is taken up into the lower uterine segment</a:t>
            </a:r>
          </a:p>
          <a:p>
            <a:pPr>
              <a:lnSpc>
                <a:spcPct val="90000"/>
              </a:lnSpc>
            </a:pPr>
            <a:endParaRPr lang="en-US" sz="2400" b="1">
              <a:effectLst>
                <a:outerShdw blurRad="38100" dist="38100" dir="2700000" algn="tl">
                  <a:srgbClr val="C0C0C0"/>
                </a:outerShdw>
              </a:effectLst>
            </a:endParaRPr>
          </a:p>
        </p:txBody>
      </p:sp>
      <p:pic>
        <p:nvPicPr>
          <p:cNvPr id="22532" name="Picture 4" descr="cervical effacement"/>
          <p:cNvPicPr>
            <a:picLocks noGrp="1" noChangeAspect="1" noChangeArrowheads="1"/>
          </p:cNvPicPr>
          <p:nvPr>
            <p:ph sz="half" idx="2"/>
          </p:nvPr>
        </p:nvPicPr>
        <p:blipFill>
          <a:blip r:embed="rId2" cstate="print"/>
          <a:stretch>
            <a:fillRect/>
          </a:stretch>
        </p:blipFill>
        <p:spPr>
          <a:xfrm>
            <a:off x="5614669" y="2362200"/>
            <a:ext cx="2062799" cy="3724275"/>
          </a:xfrm>
          <a:noFill/>
          <a:ln/>
        </p:spPr>
      </p:pic>
      <p:sp>
        <p:nvSpPr>
          <p:cNvPr id="6" name="Slide Number Placeholder 6"/>
          <p:cNvSpPr>
            <a:spLocks noGrp="1"/>
          </p:cNvSpPr>
          <p:nvPr>
            <p:ph type="sldNum" sz="quarter" idx="12"/>
          </p:nvPr>
        </p:nvSpPr>
        <p:spPr/>
        <p:txBody>
          <a:bodyPr/>
          <a:lstStyle/>
          <a:p>
            <a:fld id="{F89DC80E-4A68-4B97-99FB-96433FC513F4}" type="slidenum">
              <a:rPr lang="en-US"/>
              <a:pPr/>
              <a:t>11</a:t>
            </a:fld>
            <a:endParaRPr lang="en-US"/>
          </a:p>
        </p:txBody>
      </p:sp>
    </p:spTree>
  </p:cSld>
  <p:clrMapOvr>
    <a:masterClrMapping/>
  </p:clrMapOvr>
  <p:transition advTm="1728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AutoShape 4"/>
          <p:cNvSpPr>
            <a:spLocks noGrp="1" noChangeArrowheads="1"/>
          </p:cNvSpPr>
          <p:nvPr>
            <p:ph type="title"/>
          </p:nvPr>
        </p:nvSpPr>
        <p:spPr>
          <a:noFill/>
          <a:ln/>
        </p:spPr>
        <p:txBody>
          <a:bodyPr>
            <a:normAutofit fontScale="90000"/>
          </a:bodyPr>
          <a:lstStyle/>
          <a:p>
            <a:r>
              <a:rPr lang="en-US" dirty="0"/>
              <a:t>Dystocia cause by abnormalities of fetal structure</a:t>
            </a:r>
          </a:p>
        </p:txBody>
      </p:sp>
      <p:sp>
        <p:nvSpPr>
          <p:cNvPr id="122883" name="Rectangle 3"/>
          <p:cNvSpPr>
            <a:spLocks noGrp="1" noChangeArrowheads="1"/>
          </p:cNvSpPr>
          <p:nvPr>
            <p:ph idx="1"/>
          </p:nvPr>
        </p:nvSpPr>
        <p:spPr/>
        <p:txBody>
          <a:bodyPr/>
          <a:lstStyle/>
          <a:p>
            <a:r>
              <a:rPr lang="en-US" b="1" dirty="0">
                <a:effectLst>
                  <a:outerShdw blurRad="38100" dist="38100" dir="2700000" algn="tl">
                    <a:srgbClr val="C0C0C0"/>
                  </a:outerShdw>
                </a:effectLst>
              </a:rPr>
              <a:t>Fetal </a:t>
            </a:r>
            <a:r>
              <a:rPr lang="en-US" b="1" dirty="0" err="1">
                <a:effectLst>
                  <a:outerShdw blurRad="38100" dist="38100" dir="2700000" algn="tl">
                    <a:srgbClr val="C0C0C0"/>
                  </a:outerShdw>
                </a:effectLst>
              </a:rPr>
              <a:t>lumbosacral</a:t>
            </a:r>
            <a:r>
              <a:rPr lang="en-US" b="1" dirty="0">
                <a:effectLst>
                  <a:outerShdw blurRad="38100" dist="38100" dir="2700000" algn="tl">
                    <a:srgbClr val="C0C0C0"/>
                  </a:outerShdw>
                </a:effectLst>
              </a:rPr>
              <a:t> vertebrae</a:t>
            </a:r>
          </a:p>
          <a:p>
            <a:pPr lvl="1">
              <a:buFont typeface="Wingdings" pitchFamily="2" charset="2"/>
              <a:buChar char="Ä"/>
            </a:pPr>
            <a:r>
              <a:rPr lang="en-US" b="1" dirty="0" err="1">
                <a:effectLst>
                  <a:outerShdw blurRad="38100" dist="38100" dir="2700000" algn="tl">
                    <a:srgbClr val="C0C0C0"/>
                  </a:outerShdw>
                </a:effectLst>
              </a:rPr>
              <a:t>Meningocele</a:t>
            </a:r>
            <a:r>
              <a:rPr lang="en-US" b="1" dirty="0">
                <a:effectLst>
                  <a:outerShdw blurRad="38100" dist="38100" dir="2700000" algn="tl">
                    <a:srgbClr val="C0C0C0"/>
                  </a:outerShdw>
                </a:effectLst>
              </a:rPr>
              <a:t> or </a:t>
            </a:r>
            <a:r>
              <a:rPr lang="en-US" b="1" dirty="0" err="1">
                <a:effectLst>
                  <a:outerShdw blurRad="38100" dist="38100" dir="2700000" algn="tl">
                    <a:srgbClr val="C0C0C0"/>
                  </a:outerShdw>
                </a:effectLst>
              </a:rPr>
              <a:t>Meningomyelocele</a:t>
            </a:r>
            <a:endParaRPr lang="en-US" b="1" dirty="0">
              <a:effectLst>
                <a:outerShdw blurRad="38100" dist="38100" dir="2700000" algn="tl">
                  <a:srgbClr val="C0C0C0"/>
                </a:outerShdw>
              </a:effectLst>
            </a:endParaRPr>
          </a:p>
          <a:p>
            <a:pPr lvl="2">
              <a:buFont typeface="Wingdings" pitchFamily="2" charset="2"/>
              <a:buChar char="Ä"/>
            </a:pPr>
            <a:r>
              <a:rPr lang="en-US" dirty="0"/>
              <a:t>Diagnosed by U/S or serum or amniotic fluid </a:t>
            </a:r>
          </a:p>
          <a:p>
            <a:pPr lvl="2">
              <a:buFont typeface="Wingdings" pitchFamily="2" charset="2"/>
              <a:buNone/>
            </a:pPr>
            <a:r>
              <a:rPr lang="en-US" dirty="0"/>
              <a:t>	</a:t>
            </a:r>
            <a:r>
              <a:rPr lang="el-GR" dirty="0"/>
              <a:t>α</a:t>
            </a:r>
            <a:r>
              <a:rPr lang="en-US" dirty="0"/>
              <a:t>-fetoprotein values</a:t>
            </a:r>
          </a:p>
          <a:p>
            <a:pPr lvl="2">
              <a:buFont typeface="Wingdings" pitchFamily="2" charset="2"/>
              <a:buChar char="Ä"/>
            </a:pPr>
            <a:r>
              <a:rPr lang="en-US" dirty="0"/>
              <a:t>Vaginal delivery may be allowed to small sacs that are covered by fetal skin </a:t>
            </a:r>
          </a:p>
          <a:p>
            <a:pPr lvl="2">
              <a:buFont typeface="Wingdings" pitchFamily="2" charset="2"/>
              <a:buChar char="Ä"/>
            </a:pPr>
            <a:r>
              <a:rPr lang="en-US" dirty="0"/>
              <a:t> C/S is advised if the sac is large to prevent </a:t>
            </a:r>
          </a:p>
          <a:p>
            <a:pPr lvl="3">
              <a:buFont typeface="Wingdings" pitchFamily="2" charset="2"/>
              <a:buChar char="Ä"/>
            </a:pPr>
            <a:r>
              <a:rPr lang="en-US" dirty="0"/>
              <a:t>Dystocia</a:t>
            </a:r>
          </a:p>
          <a:p>
            <a:pPr lvl="3">
              <a:buFont typeface="Wingdings" pitchFamily="2" charset="2"/>
              <a:buChar char="Ä"/>
            </a:pPr>
            <a:r>
              <a:rPr lang="en-US" dirty="0"/>
              <a:t>Rupture of the sac</a:t>
            </a:r>
          </a:p>
          <a:p>
            <a:pPr lvl="3">
              <a:buFont typeface="Wingdings" pitchFamily="2" charset="2"/>
              <a:buChar char="Ä"/>
            </a:pPr>
            <a:r>
              <a:rPr lang="en-US" dirty="0"/>
              <a:t>Potential in infection</a:t>
            </a:r>
            <a:endParaRPr lang="el-GR" dirty="0"/>
          </a:p>
        </p:txBody>
      </p:sp>
      <p:sp>
        <p:nvSpPr>
          <p:cNvPr id="5" name="Slide Number Placeholder 5"/>
          <p:cNvSpPr>
            <a:spLocks noGrp="1"/>
          </p:cNvSpPr>
          <p:nvPr>
            <p:ph type="sldNum" sz="quarter" idx="12"/>
          </p:nvPr>
        </p:nvSpPr>
        <p:spPr/>
        <p:txBody>
          <a:bodyPr/>
          <a:lstStyle/>
          <a:p>
            <a:fld id="{47947C8C-B9BC-4A3A-B32F-03F64559BA78}" type="slidenum">
              <a:rPr lang="en-US"/>
              <a:pPr/>
              <a:t>110</a:t>
            </a:fld>
            <a:endParaRPr lang="en-US"/>
          </a:p>
        </p:txBody>
      </p:sp>
    </p:spTree>
  </p:cSld>
  <p:clrMapOvr>
    <a:masterClrMapping/>
  </p:clrMapOvr>
  <p:transition advTm="0"/>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AutoShape 4"/>
          <p:cNvSpPr>
            <a:spLocks noGrp="1" noChangeArrowheads="1"/>
          </p:cNvSpPr>
          <p:nvPr>
            <p:ph type="title"/>
          </p:nvPr>
        </p:nvSpPr>
        <p:spPr>
          <a:noFill/>
          <a:ln/>
        </p:spPr>
        <p:txBody>
          <a:bodyPr>
            <a:normAutofit fontScale="90000"/>
          </a:bodyPr>
          <a:lstStyle/>
          <a:p>
            <a:r>
              <a:rPr lang="en-US" dirty="0"/>
              <a:t>Dystocia cause by abnormalities of the maternal pelvis</a:t>
            </a:r>
          </a:p>
        </p:txBody>
      </p:sp>
      <p:sp>
        <p:nvSpPr>
          <p:cNvPr id="123907" name="Rectangle 3"/>
          <p:cNvSpPr>
            <a:spLocks noGrp="1" noChangeArrowheads="1"/>
          </p:cNvSpPr>
          <p:nvPr>
            <p:ph type="body" sz="half" idx="1"/>
          </p:nvPr>
        </p:nvSpPr>
        <p:spPr/>
        <p:txBody>
          <a:bodyPr/>
          <a:lstStyle/>
          <a:p>
            <a:r>
              <a:rPr lang="en-US" sz="2400" b="1">
                <a:effectLst>
                  <a:outerShdw blurRad="38100" dist="38100" dir="2700000" algn="tl">
                    <a:srgbClr val="C0C0C0"/>
                  </a:outerShdw>
                </a:effectLst>
              </a:rPr>
              <a:t>Contracted Pelvic Inlet</a:t>
            </a:r>
          </a:p>
          <a:p>
            <a:pPr lvl="1">
              <a:buFont typeface="Wingdings" pitchFamily="2" charset="2"/>
              <a:buChar char="Ä"/>
            </a:pPr>
            <a:endParaRPr lang="en-US" sz="2000"/>
          </a:p>
          <a:p>
            <a:pPr lvl="1">
              <a:buFont typeface="Wingdings" pitchFamily="2" charset="2"/>
              <a:buChar char="Ä"/>
            </a:pPr>
            <a:r>
              <a:rPr lang="en-US" sz="2000"/>
              <a:t>When the diagonal conjugate is less than 11.5 cm</a:t>
            </a:r>
          </a:p>
          <a:p>
            <a:pPr lvl="1">
              <a:buFont typeface="Wingdings" pitchFamily="2" charset="2"/>
              <a:buChar char="Ä"/>
            </a:pPr>
            <a:r>
              <a:rPr lang="en-US" sz="2000"/>
              <a:t>When the greatest transverse diameter is less than 12 cm</a:t>
            </a:r>
          </a:p>
          <a:p>
            <a:pPr lvl="1">
              <a:buFont typeface="Wingdings" pitchFamily="2" charset="2"/>
              <a:buNone/>
            </a:pPr>
            <a:endParaRPr lang="en-US" sz="2000"/>
          </a:p>
        </p:txBody>
      </p:sp>
      <p:graphicFrame>
        <p:nvGraphicFramePr>
          <p:cNvPr id="123909" name="Object 5"/>
          <p:cNvGraphicFramePr>
            <a:graphicFrameLocks noGrp="1" noChangeAspect="1"/>
          </p:cNvGraphicFramePr>
          <p:nvPr>
            <p:ph sz="half" idx="2"/>
          </p:nvPr>
        </p:nvGraphicFramePr>
        <p:xfrm>
          <a:off x="4760913" y="2598738"/>
          <a:ext cx="3770312" cy="3251200"/>
        </p:xfrm>
        <a:graphic>
          <a:graphicData uri="http://schemas.openxmlformats.org/presentationml/2006/ole">
            <mc:AlternateContent xmlns:mc="http://schemas.openxmlformats.org/markup-compatibility/2006">
              <mc:Choice xmlns:v="urn:schemas-microsoft-com:vml" Requires="v">
                <p:oleObj spid="_x0000_s123914" name="Image" r:id="rId3" imgW="5250612" imgH="4525714" progId="">
                  <p:embed/>
                </p:oleObj>
              </mc:Choice>
              <mc:Fallback>
                <p:oleObj name="Image" r:id="rId3" imgW="5250612" imgH="4525714" progId="">
                  <p:embed/>
                  <p:pic>
                    <p:nvPicPr>
                      <p:cNvPr id="0" name="Picture 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0913" y="2598738"/>
                        <a:ext cx="3770312" cy="32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6"/>
          <p:cNvSpPr>
            <a:spLocks noGrp="1"/>
          </p:cNvSpPr>
          <p:nvPr>
            <p:ph type="sldNum" sz="quarter" idx="12"/>
          </p:nvPr>
        </p:nvSpPr>
        <p:spPr/>
        <p:txBody>
          <a:bodyPr/>
          <a:lstStyle/>
          <a:p>
            <a:fld id="{B75F4085-5A3E-423F-AB5C-51B6D648E3A0}" type="slidenum">
              <a:rPr lang="en-US"/>
              <a:pPr/>
              <a:t>111</a:t>
            </a:fld>
            <a:endParaRPr lang="en-US"/>
          </a:p>
        </p:txBody>
      </p:sp>
    </p:spTree>
  </p:cSld>
  <p:clrMapOvr>
    <a:masterClrMapping/>
  </p:clrMapOvr>
  <p:transition advTm="41072"/>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AutoShape 4"/>
          <p:cNvSpPr>
            <a:spLocks noGrp="1" noChangeArrowheads="1"/>
          </p:cNvSpPr>
          <p:nvPr>
            <p:ph type="title"/>
          </p:nvPr>
        </p:nvSpPr>
        <p:spPr>
          <a:noFill/>
          <a:ln/>
        </p:spPr>
        <p:txBody>
          <a:bodyPr>
            <a:normAutofit fontScale="90000"/>
          </a:bodyPr>
          <a:lstStyle/>
          <a:p>
            <a:r>
              <a:rPr lang="en-US" dirty="0"/>
              <a:t>Dystocia cause by abnormalities of the maternal pelvis</a:t>
            </a:r>
          </a:p>
        </p:txBody>
      </p:sp>
      <p:sp>
        <p:nvSpPr>
          <p:cNvPr id="124931" name="Rectangle 3"/>
          <p:cNvSpPr>
            <a:spLocks noGrp="1" noChangeArrowheads="1"/>
          </p:cNvSpPr>
          <p:nvPr>
            <p:ph idx="1"/>
          </p:nvPr>
        </p:nvSpPr>
        <p:spPr/>
        <p:txBody>
          <a:bodyPr/>
          <a:lstStyle/>
          <a:p>
            <a:r>
              <a:rPr lang="en-US" b="1">
                <a:effectLst>
                  <a:outerShdw blurRad="38100" dist="38100" dir="2700000" algn="tl">
                    <a:srgbClr val="C0C0C0"/>
                  </a:outerShdw>
                </a:effectLst>
              </a:rPr>
              <a:t>Contracted Midpelvis</a:t>
            </a:r>
          </a:p>
          <a:p>
            <a:pPr lvl="1">
              <a:buFont typeface="Wingdings" pitchFamily="2" charset="2"/>
              <a:buChar char="Ä"/>
            </a:pPr>
            <a:endParaRPr lang="en-US" b="1">
              <a:effectLst>
                <a:outerShdw blurRad="38100" dist="38100" dir="2700000" algn="tl">
                  <a:srgbClr val="C0C0C0"/>
                </a:outerShdw>
              </a:effectLst>
            </a:endParaRPr>
          </a:p>
          <a:p>
            <a:pPr lvl="1">
              <a:buFont typeface="Wingdings" pitchFamily="2" charset="2"/>
              <a:buChar char="Ä"/>
            </a:pPr>
            <a:r>
              <a:rPr lang="en-US"/>
              <a:t>It is more common than inlet contraction</a:t>
            </a:r>
          </a:p>
          <a:p>
            <a:pPr lvl="1">
              <a:buFont typeface="Wingdings" pitchFamily="2" charset="2"/>
              <a:buNone/>
            </a:pPr>
            <a:endParaRPr lang="en-US"/>
          </a:p>
          <a:p>
            <a:pPr lvl="1">
              <a:buFont typeface="Wingdings" pitchFamily="2" charset="2"/>
              <a:buChar char="Ä"/>
            </a:pPr>
            <a:r>
              <a:rPr lang="en-US"/>
              <a:t>A suggestion of contraction if</a:t>
            </a:r>
          </a:p>
          <a:p>
            <a:pPr lvl="2">
              <a:buFont typeface="Wingdings" pitchFamily="2" charset="2"/>
              <a:buChar char="Ä"/>
            </a:pPr>
            <a:r>
              <a:rPr lang="en-US"/>
              <a:t>The spines are prominent</a:t>
            </a:r>
          </a:p>
          <a:p>
            <a:pPr lvl="2">
              <a:buFont typeface="Wingdings" pitchFamily="2" charset="2"/>
              <a:buChar char="Ä"/>
            </a:pPr>
            <a:r>
              <a:rPr lang="en-US"/>
              <a:t>The sidewalls converge</a:t>
            </a:r>
          </a:p>
        </p:txBody>
      </p:sp>
      <p:sp>
        <p:nvSpPr>
          <p:cNvPr id="5" name="Slide Number Placeholder 5"/>
          <p:cNvSpPr>
            <a:spLocks noGrp="1"/>
          </p:cNvSpPr>
          <p:nvPr>
            <p:ph type="sldNum" sz="quarter" idx="12"/>
          </p:nvPr>
        </p:nvSpPr>
        <p:spPr/>
        <p:txBody>
          <a:bodyPr/>
          <a:lstStyle/>
          <a:p>
            <a:fld id="{8FBE154F-BFA0-4CA8-B265-A8930B679B93}" type="slidenum">
              <a:rPr lang="en-US"/>
              <a:pPr/>
              <a:t>112</a:t>
            </a:fld>
            <a:endParaRPr lang="en-US"/>
          </a:p>
        </p:txBody>
      </p:sp>
    </p:spTree>
  </p:cSld>
  <p:clrMapOvr>
    <a:masterClrMapping/>
  </p:clrMapOvr>
  <p:transition advTm="16400"/>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AutoShape 4"/>
          <p:cNvSpPr>
            <a:spLocks noGrp="1" noChangeArrowheads="1"/>
          </p:cNvSpPr>
          <p:nvPr>
            <p:ph type="title"/>
          </p:nvPr>
        </p:nvSpPr>
        <p:spPr>
          <a:noFill/>
          <a:ln/>
        </p:spPr>
        <p:txBody>
          <a:bodyPr>
            <a:normAutofit fontScale="90000"/>
          </a:bodyPr>
          <a:lstStyle/>
          <a:p>
            <a:r>
              <a:rPr lang="en-US" dirty="0"/>
              <a:t>Dystocia cause by abnormalities of the maternal pelvis</a:t>
            </a:r>
          </a:p>
        </p:txBody>
      </p:sp>
      <p:sp>
        <p:nvSpPr>
          <p:cNvPr id="125955" name="Rectangle 3"/>
          <p:cNvSpPr>
            <a:spLocks noGrp="1" noChangeArrowheads="1"/>
          </p:cNvSpPr>
          <p:nvPr>
            <p:ph type="body" sz="half" idx="1"/>
          </p:nvPr>
        </p:nvSpPr>
        <p:spPr>
          <a:xfrm>
            <a:off x="838200" y="2362200"/>
            <a:ext cx="7467600" cy="3724275"/>
          </a:xfrm>
        </p:spPr>
        <p:txBody>
          <a:bodyPr/>
          <a:lstStyle/>
          <a:p>
            <a:r>
              <a:rPr lang="en-US" sz="2400" b="1">
                <a:effectLst>
                  <a:outerShdw blurRad="38100" dist="38100" dir="2700000" algn="tl">
                    <a:srgbClr val="C0C0C0"/>
                  </a:outerShdw>
                </a:effectLst>
              </a:rPr>
              <a:t>Contracted Pelvic Outlet</a:t>
            </a:r>
            <a:endParaRPr lang="en-US" sz="2400"/>
          </a:p>
          <a:p>
            <a:pPr lvl="1">
              <a:buFont typeface="Wingdings" pitchFamily="2" charset="2"/>
              <a:buChar char="Ä"/>
            </a:pPr>
            <a:r>
              <a:rPr lang="en-US" sz="2000"/>
              <a:t>A interischial tuberous diameter of 8 cm or less</a:t>
            </a:r>
          </a:p>
          <a:p>
            <a:pPr lvl="1">
              <a:buFont typeface="Wingdings" pitchFamily="2" charset="2"/>
              <a:buChar char="Ä"/>
            </a:pPr>
            <a:r>
              <a:rPr lang="en-US" sz="2000"/>
              <a:t>Often is associated with midpelvic contraction</a:t>
            </a:r>
          </a:p>
          <a:p>
            <a:pPr lvl="1">
              <a:buFont typeface="Wingdings" pitchFamily="2" charset="2"/>
              <a:buChar char="Ä"/>
            </a:pPr>
            <a:r>
              <a:rPr lang="en-US" sz="2000"/>
              <a:t>Outlet contraction without concomitant midplane contraction is rare</a:t>
            </a:r>
          </a:p>
        </p:txBody>
      </p:sp>
      <p:graphicFrame>
        <p:nvGraphicFramePr>
          <p:cNvPr id="125957" name="Object 5"/>
          <p:cNvGraphicFramePr>
            <a:graphicFrameLocks noGrp="1" noChangeAspect="1"/>
          </p:cNvGraphicFramePr>
          <p:nvPr>
            <p:ph sz="half" idx="2"/>
          </p:nvPr>
        </p:nvGraphicFramePr>
        <p:xfrm>
          <a:off x="4114800" y="3810000"/>
          <a:ext cx="4684713" cy="2535238"/>
        </p:xfrm>
        <a:graphic>
          <a:graphicData uri="http://schemas.openxmlformats.org/presentationml/2006/ole">
            <mc:AlternateContent xmlns:mc="http://schemas.openxmlformats.org/markup-compatibility/2006">
              <mc:Choice xmlns:v="urn:schemas-microsoft-com:vml" Requires="v">
                <p:oleObj spid="_x0000_s125962" name="Image" r:id="rId3" imgW="8434286" imgH="4564898" progId="">
                  <p:embed/>
                </p:oleObj>
              </mc:Choice>
              <mc:Fallback>
                <p:oleObj name="Image" r:id="rId3" imgW="8434286" imgH="4564898" progId="">
                  <p:embed/>
                  <p:pic>
                    <p:nvPicPr>
                      <p:cNvPr id="0" name="Picture 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810000"/>
                        <a:ext cx="4684713" cy="253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6"/>
          <p:cNvSpPr>
            <a:spLocks noGrp="1"/>
          </p:cNvSpPr>
          <p:nvPr>
            <p:ph type="sldNum" sz="quarter" idx="12"/>
          </p:nvPr>
        </p:nvSpPr>
        <p:spPr/>
        <p:txBody>
          <a:bodyPr/>
          <a:lstStyle/>
          <a:p>
            <a:fld id="{9186529A-BC36-4300-BE6D-773CC17F6F65}" type="slidenum">
              <a:rPr lang="en-US"/>
              <a:pPr/>
              <a:t>113</a:t>
            </a:fld>
            <a:endParaRPr lang="en-US"/>
          </a:p>
        </p:txBody>
      </p:sp>
    </p:spTree>
  </p:cSld>
  <p:clrMapOvr>
    <a:masterClrMapping/>
  </p:clrMapOvr>
  <p:transition advTm="14768"/>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AutoShape 2"/>
          <p:cNvSpPr>
            <a:spLocks noGrp="1" noChangeArrowheads="1"/>
          </p:cNvSpPr>
          <p:nvPr>
            <p:ph type="title"/>
          </p:nvPr>
        </p:nvSpPr>
        <p:spPr/>
        <p:txBody>
          <a:bodyPr/>
          <a:lstStyle/>
          <a:p>
            <a:r>
              <a:rPr lang="en-US" dirty="0"/>
              <a:t>Complication caused by Dystocia</a:t>
            </a:r>
          </a:p>
        </p:txBody>
      </p:sp>
      <p:sp>
        <p:nvSpPr>
          <p:cNvPr id="154628" name="Rectangle 4"/>
          <p:cNvSpPr>
            <a:spLocks noGrp="1" noChangeArrowheads="1"/>
          </p:cNvSpPr>
          <p:nvPr>
            <p:ph idx="1"/>
          </p:nvPr>
        </p:nvSpPr>
        <p:spPr>
          <a:noFill/>
          <a:ln/>
        </p:spPr>
        <p:txBody>
          <a:bodyPr/>
          <a:lstStyle/>
          <a:p>
            <a:pPr>
              <a:lnSpc>
                <a:spcPct val="90000"/>
              </a:lnSpc>
              <a:buFont typeface="Wingdings" pitchFamily="2" charset="2"/>
              <a:buNone/>
            </a:pPr>
            <a:r>
              <a:rPr lang="en-US" b="1">
                <a:effectLst>
                  <a:outerShdw blurRad="38100" dist="38100" dir="2700000" algn="tl">
                    <a:srgbClr val="C0C0C0"/>
                  </a:outerShdw>
                </a:effectLst>
              </a:rPr>
              <a:t>Fetal Complications</a:t>
            </a:r>
          </a:p>
          <a:p>
            <a:pPr>
              <a:lnSpc>
                <a:spcPct val="90000"/>
              </a:lnSpc>
            </a:pPr>
            <a:endParaRPr lang="en-US"/>
          </a:p>
          <a:p>
            <a:pPr>
              <a:lnSpc>
                <a:spcPct val="90000"/>
              </a:lnSpc>
            </a:pPr>
            <a:r>
              <a:rPr lang="en-US"/>
              <a:t>Fetal Fractures -  </a:t>
            </a:r>
          </a:p>
          <a:p>
            <a:pPr lvl="1">
              <a:lnSpc>
                <a:spcPct val="90000"/>
              </a:lnSpc>
            </a:pPr>
            <a:r>
              <a:rPr lang="en-US"/>
              <a:t>In 18 to 25% of cases</a:t>
            </a:r>
          </a:p>
          <a:p>
            <a:pPr>
              <a:lnSpc>
                <a:spcPct val="90000"/>
              </a:lnSpc>
            </a:pPr>
            <a:r>
              <a:rPr lang="en-US"/>
              <a:t>Erb’s Palsy - </a:t>
            </a:r>
          </a:p>
          <a:p>
            <a:pPr lvl="1">
              <a:lnSpc>
                <a:spcPct val="90000"/>
              </a:lnSpc>
            </a:pPr>
            <a:r>
              <a:rPr lang="en-US"/>
              <a:t>Although 80% will resolve by 18 months</a:t>
            </a:r>
          </a:p>
          <a:p>
            <a:pPr>
              <a:lnSpc>
                <a:spcPct val="90000"/>
              </a:lnSpc>
            </a:pPr>
            <a:r>
              <a:rPr lang="en-US"/>
              <a:t>Perinatal Asphyxia - Uncommon</a:t>
            </a:r>
          </a:p>
          <a:p>
            <a:pPr>
              <a:lnSpc>
                <a:spcPct val="90000"/>
              </a:lnSpc>
            </a:pPr>
            <a:r>
              <a:rPr lang="en-US"/>
              <a:t>Neonatal Death - Rare</a:t>
            </a:r>
          </a:p>
        </p:txBody>
      </p:sp>
      <p:sp>
        <p:nvSpPr>
          <p:cNvPr id="5" name="Slide Number Placeholder 5"/>
          <p:cNvSpPr>
            <a:spLocks noGrp="1"/>
          </p:cNvSpPr>
          <p:nvPr>
            <p:ph type="sldNum" sz="quarter" idx="12"/>
          </p:nvPr>
        </p:nvSpPr>
        <p:spPr/>
        <p:txBody>
          <a:bodyPr/>
          <a:lstStyle/>
          <a:p>
            <a:fld id="{B2738C70-91BC-4E52-B5A5-B5D0B3DA82CD}" type="slidenum">
              <a:rPr lang="en-US"/>
              <a:pPr/>
              <a:t>114</a:t>
            </a:fld>
            <a:endParaRPr lang="en-US"/>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AutoShape 2"/>
          <p:cNvSpPr>
            <a:spLocks noGrp="1" noChangeArrowheads="1"/>
          </p:cNvSpPr>
          <p:nvPr>
            <p:ph type="title"/>
          </p:nvPr>
        </p:nvSpPr>
        <p:spPr/>
        <p:txBody>
          <a:bodyPr/>
          <a:lstStyle/>
          <a:p>
            <a:r>
              <a:rPr lang="en-US" dirty="0"/>
              <a:t>Complications caused by Dystocia</a:t>
            </a:r>
          </a:p>
        </p:txBody>
      </p:sp>
      <p:sp>
        <p:nvSpPr>
          <p:cNvPr id="155652" name="Rectangle 4"/>
          <p:cNvSpPr>
            <a:spLocks noGrp="1" noChangeArrowheads="1"/>
          </p:cNvSpPr>
          <p:nvPr>
            <p:ph idx="1"/>
          </p:nvPr>
        </p:nvSpPr>
        <p:spPr>
          <a:noFill/>
          <a:ln/>
        </p:spPr>
        <p:txBody>
          <a:bodyPr/>
          <a:lstStyle/>
          <a:p>
            <a:pPr>
              <a:buFont typeface="Wingdings" pitchFamily="2" charset="2"/>
              <a:buNone/>
            </a:pPr>
            <a:r>
              <a:rPr lang="en-US" b="1">
                <a:effectLst>
                  <a:outerShdw blurRad="38100" dist="38100" dir="2700000" algn="tl">
                    <a:srgbClr val="C0C0C0"/>
                  </a:outerShdw>
                </a:effectLst>
              </a:rPr>
              <a:t>Maternal Complications</a:t>
            </a:r>
          </a:p>
          <a:p>
            <a:endParaRPr lang="en-US"/>
          </a:p>
          <a:p>
            <a:r>
              <a:rPr lang="en-US"/>
              <a:t>Postpartum Hemorrhage</a:t>
            </a:r>
          </a:p>
          <a:p>
            <a:r>
              <a:rPr lang="en-US"/>
              <a:t>Vaginal Lacerations</a:t>
            </a:r>
          </a:p>
          <a:p>
            <a:r>
              <a:rPr lang="en-US"/>
              <a:t>Cervical Lacerations</a:t>
            </a:r>
          </a:p>
          <a:p>
            <a:r>
              <a:rPr lang="en-US"/>
              <a:t>Puerperal Infection</a:t>
            </a:r>
          </a:p>
        </p:txBody>
      </p:sp>
      <p:sp>
        <p:nvSpPr>
          <p:cNvPr id="5" name="Slide Number Placeholder 5"/>
          <p:cNvSpPr>
            <a:spLocks noGrp="1"/>
          </p:cNvSpPr>
          <p:nvPr>
            <p:ph type="sldNum" sz="quarter" idx="12"/>
          </p:nvPr>
        </p:nvSpPr>
        <p:spPr/>
        <p:txBody>
          <a:bodyPr/>
          <a:lstStyle/>
          <a:p>
            <a:fld id="{BB207690-1CD9-486D-A758-1AC9ABD99EBF}" type="slidenum">
              <a:rPr lang="en-US"/>
              <a:pPr/>
              <a:t>115</a:t>
            </a:fld>
            <a:endParaRPr lang="en-US"/>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Dr. Haitham A. A. Badr</a:t>
            </a:r>
            <a:endParaRPr lang="en-US"/>
          </a:p>
        </p:txBody>
      </p:sp>
      <p:sp>
        <p:nvSpPr>
          <p:cNvPr id="3" name="Slide Number Placeholder 2"/>
          <p:cNvSpPr>
            <a:spLocks noGrp="1"/>
          </p:cNvSpPr>
          <p:nvPr>
            <p:ph type="sldNum" sz="quarter" idx="12"/>
          </p:nvPr>
        </p:nvSpPr>
        <p:spPr/>
        <p:txBody>
          <a:bodyPr/>
          <a:lstStyle/>
          <a:p>
            <a:fld id="{48964654-98CF-4B7E-94A3-C5CF60D74053}" type="slidenum">
              <a:rPr lang="en-US" smtClean="0"/>
              <a:pPr/>
              <a:t>116</a:t>
            </a:fld>
            <a:endParaRPr lang="en-US"/>
          </a:p>
        </p:txBody>
      </p:sp>
      <p:pic>
        <p:nvPicPr>
          <p:cNvPr id="218114" name="Picture 2" descr="C:\Users\hbader\Dropbox\Haithams Notes\New Doc 23_1.jpg"/>
          <p:cNvPicPr>
            <a:picLocks noChangeAspect="1" noChangeArrowheads="1"/>
          </p:cNvPicPr>
          <p:nvPr/>
        </p:nvPicPr>
        <p:blipFill>
          <a:blip r:embed="rId2" cstate="print"/>
          <a:srcRect b="66249"/>
          <a:stretch>
            <a:fillRect/>
          </a:stretch>
        </p:blipFill>
        <p:spPr bwMode="auto">
          <a:xfrm>
            <a:off x="0" y="1828800"/>
            <a:ext cx="9144000" cy="3352800"/>
          </a:xfrm>
          <a:prstGeom prst="rect">
            <a:avLst/>
          </a:prstGeom>
          <a:noFill/>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Dr. Haitham A. A. Badr</a:t>
            </a:r>
            <a:endParaRPr lang="en-US"/>
          </a:p>
        </p:txBody>
      </p:sp>
      <p:sp>
        <p:nvSpPr>
          <p:cNvPr id="3" name="Slide Number Placeholder 2"/>
          <p:cNvSpPr>
            <a:spLocks noGrp="1"/>
          </p:cNvSpPr>
          <p:nvPr>
            <p:ph type="sldNum" sz="quarter" idx="12"/>
          </p:nvPr>
        </p:nvSpPr>
        <p:spPr/>
        <p:txBody>
          <a:bodyPr/>
          <a:lstStyle/>
          <a:p>
            <a:fld id="{48964654-98CF-4B7E-94A3-C5CF60D74053}" type="slidenum">
              <a:rPr lang="en-US" smtClean="0"/>
              <a:pPr/>
              <a:t>117</a:t>
            </a:fld>
            <a:endParaRPr lang="en-US"/>
          </a:p>
        </p:txBody>
      </p:sp>
      <p:pic>
        <p:nvPicPr>
          <p:cNvPr id="218114" name="Picture 2" descr="C:\Users\hbader\Dropbox\Haithams Notes\New Doc 23_1.jpg"/>
          <p:cNvPicPr>
            <a:picLocks noChangeAspect="1" noChangeArrowheads="1"/>
          </p:cNvPicPr>
          <p:nvPr/>
        </p:nvPicPr>
        <p:blipFill>
          <a:blip r:embed="rId2" cstate="print"/>
          <a:srcRect t="32217" b="37100"/>
          <a:stretch>
            <a:fillRect/>
          </a:stretch>
        </p:blipFill>
        <p:spPr bwMode="auto">
          <a:xfrm>
            <a:off x="0" y="2133600"/>
            <a:ext cx="9144000" cy="3048000"/>
          </a:xfrm>
          <a:prstGeom prst="rect">
            <a:avLst/>
          </a:prstGeom>
          <a:noFill/>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Dr. Haitham A. A. Badr</a:t>
            </a:r>
            <a:endParaRPr lang="en-US"/>
          </a:p>
        </p:txBody>
      </p:sp>
      <p:sp>
        <p:nvSpPr>
          <p:cNvPr id="3" name="Slide Number Placeholder 2"/>
          <p:cNvSpPr>
            <a:spLocks noGrp="1"/>
          </p:cNvSpPr>
          <p:nvPr>
            <p:ph type="sldNum" sz="quarter" idx="12"/>
          </p:nvPr>
        </p:nvSpPr>
        <p:spPr/>
        <p:txBody>
          <a:bodyPr/>
          <a:lstStyle/>
          <a:p>
            <a:fld id="{48964654-98CF-4B7E-94A3-C5CF60D74053}" type="slidenum">
              <a:rPr lang="en-US" smtClean="0"/>
              <a:pPr/>
              <a:t>118</a:t>
            </a:fld>
            <a:endParaRPr lang="en-US"/>
          </a:p>
        </p:txBody>
      </p:sp>
      <p:pic>
        <p:nvPicPr>
          <p:cNvPr id="218114" name="Picture 2" descr="C:\Users\hbader\Dropbox\Haithams Notes\New Doc 23_1.jpg"/>
          <p:cNvPicPr>
            <a:picLocks noChangeAspect="1" noChangeArrowheads="1"/>
          </p:cNvPicPr>
          <p:nvPr/>
        </p:nvPicPr>
        <p:blipFill>
          <a:blip r:embed="rId2" cstate="print"/>
          <a:srcRect t="64434"/>
          <a:stretch>
            <a:fillRect/>
          </a:stretch>
        </p:blipFill>
        <p:spPr bwMode="auto">
          <a:xfrm>
            <a:off x="0" y="1981200"/>
            <a:ext cx="9144000" cy="3533115"/>
          </a:xfrm>
          <a:prstGeom prst="rect">
            <a:avLst/>
          </a:prstGeom>
          <a:noFill/>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AutoShape 2"/>
          <p:cNvSpPr>
            <a:spLocks noGrp="1" noChangeArrowheads="1"/>
          </p:cNvSpPr>
          <p:nvPr>
            <p:ph type="title"/>
          </p:nvPr>
        </p:nvSpPr>
        <p:spPr/>
        <p:txBody>
          <a:bodyPr/>
          <a:lstStyle/>
          <a:p>
            <a:r>
              <a:rPr lang="en-US"/>
              <a:t>Thank you for your time</a:t>
            </a:r>
          </a:p>
        </p:txBody>
      </p:sp>
      <p:sp>
        <p:nvSpPr>
          <p:cNvPr id="5" name="Slide Number Placeholder 6"/>
          <p:cNvSpPr>
            <a:spLocks noGrp="1"/>
          </p:cNvSpPr>
          <p:nvPr>
            <p:ph type="sldNum" sz="quarter" idx="12"/>
          </p:nvPr>
        </p:nvSpPr>
        <p:spPr/>
        <p:txBody>
          <a:bodyPr/>
          <a:lstStyle/>
          <a:p>
            <a:fld id="{7D4C4E71-9933-46F5-80D4-C4A299DE1E09}" type="slidenum">
              <a:rPr lang="en-US"/>
              <a:pPr/>
              <a:t>119</a:t>
            </a:fld>
            <a:endParaRPr lang="en-US"/>
          </a:p>
        </p:txBody>
      </p:sp>
      <p:sp>
        <p:nvSpPr>
          <p:cNvPr id="151566" name="Rectangle 14"/>
          <p:cNvSpPr>
            <a:spLocks noChangeArrowheads="1"/>
          </p:cNvSpPr>
          <p:nvPr/>
        </p:nvSpPr>
        <p:spPr bwMode="auto">
          <a:xfrm>
            <a:off x="5029200" y="5638800"/>
            <a:ext cx="3733800" cy="579438"/>
          </a:xfrm>
          <a:prstGeom prst="rect">
            <a:avLst/>
          </a:prstGeom>
          <a:noFill/>
          <a:ln w="9525">
            <a:noFill/>
            <a:miter lim="800000"/>
            <a:headEnd/>
            <a:tailEnd/>
          </a:ln>
          <a:effectLst/>
        </p:spPr>
        <p:txBody>
          <a:bodyPr>
            <a:spAutoFit/>
          </a:bodyPr>
          <a:lstStyle/>
          <a:p>
            <a:endParaRPr lang="en-US"/>
          </a:p>
          <a:p>
            <a:r>
              <a:rPr lang="en-US" sz="2400" b="1"/>
              <a:t>Dr. Haitham A. A. Badr</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AutoShape 2"/>
          <p:cNvSpPr>
            <a:spLocks noGrp="1" noChangeArrowheads="1"/>
          </p:cNvSpPr>
          <p:nvPr>
            <p:ph type="title"/>
          </p:nvPr>
        </p:nvSpPr>
        <p:spPr/>
        <p:txBody>
          <a:bodyPr/>
          <a:lstStyle/>
          <a:p>
            <a:r>
              <a:rPr lang="en-US"/>
              <a:t>The Fetus</a:t>
            </a:r>
          </a:p>
        </p:txBody>
      </p:sp>
      <p:sp>
        <p:nvSpPr>
          <p:cNvPr id="102403" name="Rectangle 3"/>
          <p:cNvSpPr>
            <a:spLocks noGrp="1" noChangeArrowheads="1"/>
          </p:cNvSpPr>
          <p:nvPr>
            <p:ph type="body" sz="half" idx="1"/>
          </p:nvPr>
        </p:nvSpPr>
        <p:spPr>
          <a:xfrm>
            <a:off x="914400" y="1745840"/>
            <a:ext cx="7620000" cy="3724275"/>
          </a:xfrm>
        </p:spPr>
        <p:txBody>
          <a:bodyPr/>
          <a:lstStyle/>
          <a:p>
            <a:r>
              <a:rPr lang="en-US" b="1" dirty="0">
                <a:effectLst>
                  <a:outerShdw blurRad="38100" dist="38100" dir="2700000" algn="tl">
                    <a:srgbClr val="C0C0C0"/>
                  </a:outerShdw>
                </a:effectLst>
              </a:rPr>
              <a:t>Fetal Lie</a:t>
            </a:r>
          </a:p>
          <a:p>
            <a:pPr lvl="1">
              <a:buFont typeface="Wingdings" pitchFamily="2" charset="2"/>
              <a:buChar char="Ä"/>
            </a:pPr>
            <a:r>
              <a:rPr lang="en-US" dirty="0"/>
              <a:t>Is the relation of the long axis of the fetus to that of the mother</a:t>
            </a:r>
          </a:p>
          <a:p>
            <a:pPr lvl="1">
              <a:buFont typeface="Wingdings" pitchFamily="2" charset="2"/>
              <a:buChar char="Ä"/>
            </a:pPr>
            <a:r>
              <a:rPr lang="en-US" dirty="0"/>
              <a:t>Could be Longitudinal, transverse or oblique</a:t>
            </a:r>
          </a:p>
          <a:p>
            <a:pPr lvl="1">
              <a:buFont typeface="Wingdings" pitchFamily="2" charset="2"/>
              <a:buChar char="Ä"/>
            </a:pPr>
            <a:r>
              <a:rPr lang="en-US" dirty="0"/>
              <a:t>Multiparty, placenta </a:t>
            </a:r>
            <a:r>
              <a:rPr lang="en-US" dirty="0" err="1"/>
              <a:t>previa</a:t>
            </a:r>
            <a:r>
              <a:rPr lang="en-US" dirty="0"/>
              <a:t>, </a:t>
            </a:r>
            <a:r>
              <a:rPr lang="en-US" dirty="0" err="1"/>
              <a:t>hydramnios</a:t>
            </a:r>
            <a:r>
              <a:rPr lang="en-US" dirty="0"/>
              <a:t> or uterine anomalies</a:t>
            </a:r>
          </a:p>
        </p:txBody>
      </p:sp>
      <p:graphicFrame>
        <p:nvGraphicFramePr>
          <p:cNvPr id="102404" name="Object 4"/>
          <p:cNvGraphicFramePr>
            <a:graphicFrameLocks noGrp="1" noChangeAspect="1"/>
          </p:cNvGraphicFramePr>
          <p:nvPr>
            <p:ph sz="half" idx="2"/>
            <p:extLst>
              <p:ext uri="{D42A27DB-BD31-4B8C-83A1-F6EECF244321}">
                <p14:modId xmlns:p14="http://schemas.microsoft.com/office/powerpoint/2010/main" val="282903209"/>
              </p:ext>
            </p:extLst>
          </p:nvPr>
        </p:nvGraphicFramePr>
        <p:xfrm>
          <a:off x="637100" y="4638316"/>
          <a:ext cx="5843588" cy="2055813"/>
        </p:xfrm>
        <a:graphic>
          <a:graphicData uri="http://schemas.openxmlformats.org/presentationml/2006/ole">
            <mc:AlternateContent xmlns:mc="http://schemas.openxmlformats.org/markup-compatibility/2006">
              <mc:Choice xmlns:v="urn:schemas-microsoft-com:vml" Requires="v">
                <p:oleObj spid="_x0000_s102409" name="Image" r:id="rId3" imgW="8520635" imgH="2996825" progId="">
                  <p:embed/>
                </p:oleObj>
              </mc:Choice>
              <mc:Fallback>
                <p:oleObj name="Image" r:id="rId3" imgW="8520635" imgH="2996825" progId="">
                  <p:embed/>
                  <p:pic>
                    <p:nvPicPr>
                      <p:cNvPr id="0" name="Picture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100" y="4638316"/>
                        <a:ext cx="5843588" cy="205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Footer Placeholder 5"/>
          <p:cNvSpPr>
            <a:spLocks noGrp="1"/>
          </p:cNvSpPr>
          <p:nvPr>
            <p:ph type="ftr" sz="quarter" idx="11"/>
          </p:nvPr>
        </p:nvSpPr>
        <p:spPr/>
        <p:txBody>
          <a:bodyPr/>
          <a:lstStyle/>
          <a:p>
            <a:r>
              <a:rPr lang="en-US" dirty="0"/>
              <a:t>Dr. </a:t>
            </a:r>
            <a:r>
              <a:rPr lang="en-US" dirty="0" err="1"/>
              <a:t>Haitham</a:t>
            </a:r>
            <a:r>
              <a:rPr lang="en-US" dirty="0"/>
              <a:t> A. A. </a:t>
            </a:r>
            <a:r>
              <a:rPr lang="en-US" dirty="0" err="1"/>
              <a:t>Badr</a:t>
            </a:r>
            <a:endParaRPr lang="en-US" dirty="0"/>
          </a:p>
        </p:txBody>
      </p:sp>
      <p:sp>
        <p:nvSpPr>
          <p:cNvPr id="6" name="Slide Number Placeholder 6"/>
          <p:cNvSpPr>
            <a:spLocks noGrp="1"/>
          </p:cNvSpPr>
          <p:nvPr>
            <p:ph type="sldNum" sz="quarter" idx="12"/>
          </p:nvPr>
        </p:nvSpPr>
        <p:spPr/>
        <p:txBody>
          <a:bodyPr/>
          <a:lstStyle/>
          <a:p>
            <a:fld id="{A796A531-EBDF-460B-B947-83A2B7462061}" type="slidenum">
              <a:rPr lang="en-US"/>
              <a:pPr/>
              <a:t>12</a:t>
            </a:fld>
            <a:endParaRPr lang="en-US"/>
          </a:p>
        </p:txBody>
      </p:sp>
    </p:spTree>
  </p:cSld>
  <p:clrMapOvr>
    <a:masterClrMapping/>
  </p:clrMapOvr>
  <p:transition advTm="21968"/>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AutoShape 2"/>
          <p:cNvSpPr>
            <a:spLocks noGrp="1" noChangeArrowheads="1"/>
          </p:cNvSpPr>
          <p:nvPr>
            <p:ph type="title"/>
          </p:nvPr>
        </p:nvSpPr>
        <p:spPr/>
        <p:txBody>
          <a:bodyPr/>
          <a:lstStyle/>
          <a:p>
            <a:r>
              <a:rPr lang="en-US"/>
              <a:t>The Fetus</a:t>
            </a:r>
          </a:p>
        </p:txBody>
      </p:sp>
      <p:sp>
        <p:nvSpPr>
          <p:cNvPr id="144387" name="Rectangle 3"/>
          <p:cNvSpPr>
            <a:spLocks noGrp="1" noChangeArrowheads="1"/>
          </p:cNvSpPr>
          <p:nvPr>
            <p:ph idx="1"/>
          </p:nvPr>
        </p:nvSpPr>
        <p:spPr/>
        <p:txBody>
          <a:bodyPr/>
          <a:lstStyle/>
          <a:p>
            <a:r>
              <a:rPr lang="en-US" b="1">
                <a:effectLst>
                  <a:outerShdw blurRad="38100" dist="38100" dir="2700000" algn="tl">
                    <a:srgbClr val="C0C0C0"/>
                  </a:outerShdw>
                </a:effectLst>
              </a:rPr>
              <a:t>Fetal Presentation</a:t>
            </a:r>
          </a:p>
          <a:p>
            <a:pPr lvl="1">
              <a:buFont typeface="Wingdings" pitchFamily="2" charset="2"/>
              <a:buChar char="Ä"/>
            </a:pPr>
            <a:r>
              <a:rPr lang="en-US"/>
              <a:t>Part of the fetus that is either foremost or closer to the birth canal</a:t>
            </a:r>
          </a:p>
          <a:p>
            <a:pPr lvl="1">
              <a:buFont typeface="Wingdings" pitchFamily="2" charset="2"/>
              <a:buChar char="Ä"/>
            </a:pPr>
            <a:r>
              <a:rPr lang="en-US"/>
              <a:t>Could be the head, buttocks or legs according to the lie</a:t>
            </a:r>
          </a:p>
        </p:txBody>
      </p:sp>
      <p:sp>
        <p:nvSpPr>
          <p:cNvPr id="5" name="Slide Number Placeholder 5"/>
          <p:cNvSpPr>
            <a:spLocks noGrp="1"/>
          </p:cNvSpPr>
          <p:nvPr>
            <p:ph type="sldNum" sz="quarter" idx="12"/>
          </p:nvPr>
        </p:nvSpPr>
        <p:spPr/>
        <p:txBody>
          <a:bodyPr/>
          <a:lstStyle/>
          <a:p>
            <a:fld id="{38699479-352C-4669-AA8A-C175E7B8F025}" type="slidenum">
              <a:rPr lang="en-US"/>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AutoShape 2"/>
          <p:cNvSpPr>
            <a:spLocks noGrp="1" noChangeArrowheads="1"/>
          </p:cNvSpPr>
          <p:nvPr>
            <p:ph type="title"/>
          </p:nvPr>
        </p:nvSpPr>
        <p:spPr/>
        <p:txBody>
          <a:bodyPr/>
          <a:lstStyle/>
          <a:p>
            <a:r>
              <a:rPr lang="en-US"/>
              <a:t>The Fetus</a:t>
            </a:r>
          </a:p>
        </p:txBody>
      </p:sp>
      <p:sp>
        <p:nvSpPr>
          <p:cNvPr id="103427" name="Rectangle 3"/>
          <p:cNvSpPr>
            <a:spLocks noGrp="1" noChangeArrowheads="1"/>
          </p:cNvSpPr>
          <p:nvPr>
            <p:ph type="body" sz="half" idx="1"/>
          </p:nvPr>
        </p:nvSpPr>
        <p:spPr>
          <a:xfrm>
            <a:off x="838200" y="2362200"/>
            <a:ext cx="7010400" cy="4038600"/>
          </a:xfrm>
        </p:spPr>
        <p:txBody>
          <a:bodyPr/>
          <a:lstStyle/>
          <a:p>
            <a:pPr>
              <a:lnSpc>
                <a:spcPct val="90000"/>
              </a:lnSpc>
            </a:pPr>
            <a:r>
              <a:rPr lang="en-US" sz="3200" b="1">
                <a:effectLst>
                  <a:outerShdw blurRad="38100" dist="38100" dir="2700000" algn="tl">
                    <a:srgbClr val="C0C0C0"/>
                  </a:outerShdw>
                </a:effectLst>
              </a:rPr>
              <a:t>Fetal Attitude (posture)</a:t>
            </a:r>
          </a:p>
          <a:p>
            <a:pPr lvl="1">
              <a:lnSpc>
                <a:spcPct val="90000"/>
              </a:lnSpc>
              <a:buFont typeface="Wingdings" pitchFamily="2" charset="2"/>
              <a:buChar char="Ä"/>
            </a:pPr>
            <a:r>
              <a:rPr lang="en-US" sz="2000"/>
              <a:t>The description of the fetal limbs and body in </a:t>
            </a:r>
          </a:p>
          <a:p>
            <a:pPr lvl="1">
              <a:lnSpc>
                <a:spcPct val="90000"/>
              </a:lnSpc>
              <a:buFont typeface="Wingdings" pitchFamily="2" charset="2"/>
              <a:buNone/>
            </a:pPr>
            <a:r>
              <a:rPr lang="en-US" sz="2000"/>
              <a:t>	relation to each other </a:t>
            </a:r>
          </a:p>
          <a:p>
            <a:pPr lvl="1">
              <a:lnSpc>
                <a:spcPct val="90000"/>
              </a:lnSpc>
              <a:buFont typeface="Wingdings" pitchFamily="2" charset="2"/>
              <a:buChar char="Ä"/>
            </a:pPr>
            <a:r>
              <a:rPr lang="en-US" sz="2000"/>
              <a:t>Fetus is usually folded upon itself as follow</a:t>
            </a:r>
          </a:p>
          <a:p>
            <a:pPr lvl="2">
              <a:lnSpc>
                <a:spcPct val="90000"/>
              </a:lnSpc>
              <a:buFont typeface="Wingdings" pitchFamily="2" charset="2"/>
              <a:buChar char="Ä"/>
            </a:pPr>
            <a:r>
              <a:rPr lang="en-US" sz="1800"/>
              <a:t>Back is markedly convex</a:t>
            </a:r>
          </a:p>
          <a:p>
            <a:pPr lvl="2">
              <a:lnSpc>
                <a:spcPct val="90000"/>
              </a:lnSpc>
              <a:buFont typeface="Wingdings" pitchFamily="2" charset="2"/>
              <a:buChar char="Ä"/>
            </a:pPr>
            <a:r>
              <a:rPr lang="en-US" sz="1800"/>
              <a:t>Head is sharply flexed (chin touching the chest)</a:t>
            </a:r>
          </a:p>
          <a:p>
            <a:pPr lvl="2">
              <a:lnSpc>
                <a:spcPct val="90000"/>
              </a:lnSpc>
              <a:buFont typeface="Wingdings" pitchFamily="2" charset="2"/>
              <a:buChar char="Ä"/>
            </a:pPr>
            <a:r>
              <a:rPr lang="en-US" sz="1800"/>
              <a:t>Thighs are flexed over the abdomen</a:t>
            </a:r>
          </a:p>
          <a:p>
            <a:pPr lvl="2">
              <a:lnSpc>
                <a:spcPct val="90000"/>
              </a:lnSpc>
              <a:buFont typeface="Wingdings" pitchFamily="2" charset="2"/>
              <a:buChar char="Ä"/>
            </a:pPr>
            <a:r>
              <a:rPr lang="en-US" sz="1800"/>
              <a:t>Legs are bent at the knees </a:t>
            </a:r>
          </a:p>
          <a:p>
            <a:pPr lvl="2">
              <a:lnSpc>
                <a:spcPct val="90000"/>
              </a:lnSpc>
              <a:buFont typeface="Wingdings" pitchFamily="2" charset="2"/>
              <a:buChar char="Ä"/>
            </a:pPr>
            <a:r>
              <a:rPr lang="en-US" sz="1800"/>
              <a:t>Arms are crossed over the chest and </a:t>
            </a:r>
          </a:p>
          <a:p>
            <a:pPr lvl="2">
              <a:lnSpc>
                <a:spcPct val="90000"/>
              </a:lnSpc>
              <a:buFont typeface="Wingdings" pitchFamily="2" charset="2"/>
              <a:buNone/>
            </a:pPr>
            <a:r>
              <a:rPr lang="en-US" sz="1800"/>
              <a:t>	become parallel to the sides</a:t>
            </a:r>
          </a:p>
          <a:p>
            <a:pPr lvl="2">
              <a:lnSpc>
                <a:spcPct val="90000"/>
              </a:lnSpc>
              <a:buFont typeface="Wingdings" pitchFamily="2" charset="2"/>
              <a:buChar char="Ä"/>
            </a:pPr>
            <a:r>
              <a:rPr lang="en-US" sz="1800"/>
              <a:t>Cord lies in the space between the upper and</a:t>
            </a:r>
          </a:p>
          <a:p>
            <a:pPr lvl="2">
              <a:lnSpc>
                <a:spcPct val="90000"/>
              </a:lnSpc>
              <a:buFont typeface="Wingdings" pitchFamily="2" charset="2"/>
              <a:buNone/>
            </a:pPr>
            <a:r>
              <a:rPr lang="en-US" sz="1800"/>
              <a:t>	lower limbs</a:t>
            </a:r>
          </a:p>
        </p:txBody>
      </p:sp>
      <p:graphicFrame>
        <p:nvGraphicFramePr>
          <p:cNvPr id="103428" name="Object 4"/>
          <p:cNvGraphicFramePr>
            <a:graphicFrameLocks noGrp="1" noChangeAspect="1"/>
          </p:cNvGraphicFramePr>
          <p:nvPr>
            <p:ph sz="half" idx="2"/>
          </p:nvPr>
        </p:nvGraphicFramePr>
        <p:xfrm>
          <a:off x="7143750" y="1905000"/>
          <a:ext cx="2000250" cy="4572000"/>
        </p:xfrm>
        <a:graphic>
          <a:graphicData uri="http://schemas.openxmlformats.org/presentationml/2006/ole">
            <mc:AlternateContent xmlns:mc="http://schemas.openxmlformats.org/markup-compatibility/2006">
              <mc:Choice xmlns:v="urn:schemas-microsoft-com:vml" Requires="v">
                <p:oleObj spid="_x0000_s103433" name="Image" r:id="rId3" imgW="2044444" imgH="4673016" progId="">
                  <p:embed/>
                </p:oleObj>
              </mc:Choice>
              <mc:Fallback>
                <p:oleObj name="Image" r:id="rId3" imgW="2044444" imgH="4673016" progId="">
                  <p:embed/>
                  <p:pic>
                    <p:nvPicPr>
                      <p:cNvPr id="0" name="Picture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0" y="1905000"/>
                        <a:ext cx="200025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6"/>
          <p:cNvSpPr>
            <a:spLocks noGrp="1"/>
          </p:cNvSpPr>
          <p:nvPr>
            <p:ph type="sldNum" sz="quarter" idx="12"/>
          </p:nvPr>
        </p:nvSpPr>
        <p:spPr/>
        <p:txBody>
          <a:bodyPr/>
          <a:lstStyle/>
          <a:p>
            <a:fld id="{4AD9ED5A-EE08-4EFF-B864-F955515D9E08}" type="slidenum">
              <a:rPr lang="en-US"/>
              <a:pPr/>
              <a:t>14</a:t>
            </a:fld>
            <a:endParaRPr lang="en-US"/>
          </a:p>
        </p:txBody>
      </p:sp>
    </p:spTree>
  </p:cSld>
  <p:clrMapOvr>
    <a:masterClrMapping/>
  </p:clrMapOvr>
  <p:transition advTm="26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3" name="Rectangle 5"/>
          <p:cNvSpPr>
            <a:spLocks noGrp="1" noChangeArrowheads="1"/>
          </p:cNvSpPr>
          <p:nvPr>
            <p:ph type="title"/>
          </p:nvPr>
        </p:nvSpPr>
        <p:spPr/>
        <p:txBody>
          <a:bodyPr/>
          <a:lstStyle/>
          <a:p>
            <a:endParaRPr lang="en-US"/>
          </a:p>
        </p:txBody>
      </p:sp>
      <p:pic>
        <p:nvPicPr>
          <p:cNvPr id="160772" name="Picture 4" descr="DSCN1139"/>
          <p:cNvPicPr>
            <a:picLocks noGrp="1" noChangeAspect="1" noChangeArrowheads="1"/>
          </p:cNvPicPr>
          <p:nvPr>
            <p:ph idx="1"/>
          </p:nvPr>
        </p:nvPicPr>
        <p:blipFill>
          <a:blip r:embed="rId2" cstate="print"/>
          <a:srcRect/>
          <a:stretch>
            <a:fillRect/>
          </a:stretch>
        </p:blipFill>
        <p:spPr>
          <a:xfrm>
            <a:off x="-76200" y="-304800"/>
            <a:ext cx="9753600" cy="7315200"/>
          </a:xfrm>
          <a:noFill/>
          <a:ln/>
        </p:spPr>
      </p:pic>
      <p:sp>
        <p:nvSpPr>
          <p:cNvPr id="4" name="Footer Placeholder 4"/>
          <p:cNvSpPr>
            <a:spLocks noGrp="1"/>
          </p:cNvSpPr>
          <p:nvPr>
            <p:ph type="ftr" sz="quarter" idx="11"/>
          </p:nvPr>
        </p:nvSpPr>
        <p:spPr/>
        <p:txBody>
          <a:bodyPr/>
          <a:lstStyle/>
          <a:p>
            <a:r>
              <a:rPr lang="en-US"/>
              <a:t>Dr. Haitham A. A. Badr</a:t>
            </a:r>
          </a:p>
        </p:txBody>
      </p:sp>
      <p:sp>
        <p:nvSpPr>
          <p:cNvPr id="5" name="Slide Number Placeholder 5"/>
          <p:cNvSpPr>
            <a:spLocks noGrp="1"/>
          </p:cNvSpPr>
          <p:nvPr>
            <p:ph type="sldNum" sz="quarter" idx="12"/>
          </p:nvPr>
        </p:nvSpPr>
        <p:spPr/>
        <p:txBody>
          <a:bodyPr/>
          <a:lstStyle/>
          <a:p>
            <a:fld id="{710103A5-341D-4902-B3DC-D50F78A5ABED}" type="slidenum">
              <a:rPr lang="en-US"/>
              <a:pPr/>
              <a:t>15</a:t>
            </a:fld>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lstStyle/>
          <a:p>
            <a:r>
              <a:rPr lang="en-US"/>
              <a:t>Stages of labor</a:t>
            </a:r>
          </a:p>
        </p:txBody>
      </p:sp>
      <p:sp>
        <p:nvSpPr>
          <p:cNvPr id="24579" name="Rectangle 3"/>
          <p:cNvSpPr>
            <a:spLocks noGrp="1" noChangeArrowheads="1"/>
          </p:cNvSpPr>
          <p:nvPr>
            <p:ph idx="1"/>
          </p:nvPr>
        </p:nvSpPr>
        <p:spPr>
          <a:xfrm>
            <a:off x="838200" y="2362200"/>
            <a:ext cx="8305800" cy="3724275"/>
          </a:xfrm>
        </p:spPr>
        <p:txBody>
          <a:bodyPr/>
          <a:lstStyle/>
          <a:p>
            <a:pPr marL="533400" indent="-533400">
              <a:lnSpc>
                <a:spcPct val="80000"/>
              </a:lnSpc>
              <a:buFont typeface="Wingdings" pitchFamily="2" charset="2"/>
              <a:buNone/>
            </a:pPr>
            <a:r>
              <a:rPr lang="en-US" sz="1800"/>
              <a:t>There are four stages of labor</a:t>
            </a:r>
          </a:p>
          <a:p>
            <a:pPr marL="533400" indent="-533400">
              <a:lnSpc>
                <a:spcPct val="80000"/>
              </a:lnSpc>
              <a:buFont typeface="Wingdings" pitchFamily="2" charset="2"/>
              <a:buNone/>
            </a:pPr>
            <a:endParaRPr lang="en-US" sz="1800"/>
          </a:p>
          <a:p>
            <a:pPr marL="533400" indent="-533400">
              <a:lnSpc>
                <a:spcPct val="80000"/>
              </a:lnSpc>
            </a:pPr>
            <a:r>
              <a:rPr lang="en-US" sz="2400" b="1">
                <a:effectLst>
                  <a:outerShdw blurRad="38100" dist="38100" dir="2700000" algn="tl">
                    <a:srgbClr val="C0C0C0"/>
                  </a:outerShdw>
                </a:effectLst>
              </a:rPr>
              <a:t>First Stage</a:t>
            </a:r>
          </a:p>
          <a:p>
            <a:pPr marL="533400" indent="-533400">
              <a:lnSpc>
                <a:spcPct val="80000"/>
              </a:lnSpc>
              <a:buFont typeface="Wingdings" pitchFamily="2" charset="2"/>
              <a:buNone/>
            </a:pPr>
            <a:r>
              <a:rPr lang="en-US" sz="1800"/>
              <a:t>	from the onset of true labor to complete dilatation of the cervix.</a:t>
            </a:r>
          </a:p>
          <a:p>
            <a:pPr marL="533400" indent="-533400">
              <a:lnSpc>
                <a:spcPct val="80000"/>
              </a:lnSpc>
            </a:pPr>
            <a:r>
              <a:rPr lang="en-US" sz="2400" b="1">
                <a:effectLst>
                  <a:outerShdw blurRad="38100" dist="38100" dir="2700000" algn="tl">
                    <a:srgbClr val="C0C0C0"/>
                  </a:outerShdw>
                </a:effectLst>
              </a:rPr>
              <a:t>Second Stage</a:t>
            </a:r>
          </a:p>
          <a:p>
            <a:pPr marL="533400" indent="-533400">
              <a:lnSpc>
                <a:spcPct val="80000"/>
              </a:lnSpc>
              <a:buFont typeface="Wingdings" pitchFamily="2" charset="2"/>
              <a:buNone/>
            </a:pPr>
            <a:r>
              <a:rPr lang="en-US" sz="1800"/>
              <a:t>	from complete dilatation of the cervix to the birth of the baby.</a:t>
            </a:r>
          </a:p>
          <a:p>
            <a:pPr marL="533400" indent="-533400">
              <a:lnSpc>
                <a:spcPct val="80000"/>
              </a:lnSpc>
            </a:pPr>
            <a:r>
              <a:rPr lang="en-US" sz="2400" b="1">
                <a:effectLst>
                  <a:outerShdw blurRad="38100" dist="38100" dir="2700000" algn="tl">
                    <a:srgbClr val="C0C0C0"/>
                  </a:outerShdw>
                </a:effectLst>
              </a:rPr>
              <a:t>Third Stage</a:t>
            </a:r>
          </a:p>
          <a:p>
            <a:pPr marL="533400" indent="-533400">
              <a:lnSpc>
                <a:spcPct val="80000"/>
              </a:lnSpc>
              <a:buFont typeface="Wingdings" pitchFamily="2" charset="2"/>
              <a:buNone/>
            </a:pPr>
            <a:r>
              <a:rPr lang="en-US" sz="1800"/>
              <a:t>	from the birth of the baby till delivery of the placenta.</a:t>
            </a:r>
          </a:p>
          <a:p>
            <a:pPr marL="533400" indent="-533400">
              <a:lnSpc>
                <a:spcPct val="80000"/>
              </a:lnSpc>
            </a:pPr>
            <a:r>
              <a:rPr lang="en-US" sz="2400" b="1">
                <a:effectLst>
                  <a:outerShdw blurRad="38100" dist="38100" dir="2700000" algn="tl">
                    <a:srgbClr val="C0C0C0"/>
                  </a:outerShdw>
                </a:effectLst>
              </a:rPr>
              <a:t>Fourth Stage</a:t>
            </a:r>
            <a:endParaRPr lang="en-US" sz="2400"/>
          </a:p>
          <a:p>
            <a:pPr marL="533400" indent="-533400">
              <a:lnSpc>
                <a:spcPct val="80000"/>
              </a:lnSpc>
              <a:buFont typeface="Wingdings" pitchFamily="2" charset="2"/>
              <a:buNone/>
            </a:pPr>
            <a:r>
              <a:rPr lang="en-US" sz="1800"/>
              <a:t>	from delivery of the placenta to stabilization of the patients condition.</a:t>
            </a:r>
          </a:p>
        </p:txBody>
      </p:sp>
      <p:sp>
        <p:nvSpPr>
          <p:cNvPr id="5" name="Slide Number Placeholder 5"/>
          <p:cNvSpPr>
            <a:spLocks noGrp="1"/>
          </p:cNvSpPr>
          <p:nvPr>
            <p:ph type="sldNum" sz="quarter" idx="12"/>
          </p:nvPr>
        </p:nvSpPr>
        <p:spPr/>
        <p:txBody>
          <a:bodyPr/>
          <a:lstStyle/>
          <a:p>
            <a:fld id="{B12D88AD-F658-4550-8C86-CCDC94599912}" type="slidenum">
              <a:rPr lang="en-US"/>
              <a:pPr/>
              <a:t>16</a:t>
            </a:fld>
            <a:endParaRPr lang="en-US"/>
          </a:p>
        </p:txBody>
      </p:sp>
    </p:spTree>
    <p:custDataLst>
      <p:tags r:id="rId1"/>
    </p:custDataLst>
  </p:cSld>
  <p:clrMapOvr>
    <a:masterClrMapping/>
  </p:clrMapOvr>
  <p:transition advTm="272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9">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animEffect transition="in" filter="dissolve">
                                      <p:cBhvr>
                                        <p:cTn id="19" dur="500"/>
                                        <p:tgtEl>
                                          <p:spTgt spid="24579">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nodeType="clickEffect">
                                  <p:stCondLst>
                                    <p:cond delay="0"/>
                                  </p:stCondLst>
                                  <p:childTnLst>
                                    <p:animEffect transition="out" filter="dissolve">
                                      <p:cBhvr>
                                        <p:cTn id="23" dur="500"/>
                                        <p:tgtEl>
                                          <p:spTgt spid="24579">
                                            <p:txEl>
                                              <p:pRg st="3" end="3"/>
                                            </p:txEl>
                                          </p:spTgt>
                                        </p:tgtEl>
                                      </p:cBhvr>
                                    </p:animEffect>
                                    <p:set>
                                      <p:cBhvr>
                                        <p:cTn id="24" dur="1" fill="hold">
                                          <p:stCondLst>
                                            <p:cond delay="499"/>
                                          </p:stCondLst>
                                        </p:cTn>
                                        <p:tgtEl>
                                          <p:spTgt spid="24579">
                                            <p:txEl>
                                              <p:pRg st="3" end="3"/>
                                            </p:txEl>
                                          </p:spTgt>
                                        </p:tgtEl>
                                        <p:attrNameLst>
                                          <p:attrName>style.visibility</p:attrName>
                                        </p:attrNameLst>
                                      </p:cBhvr>
                                      <p:to>
                                        <p:strVal val="hidden"/>
                                      </p:to>
                                    </p:set>
                                  </p:childTnLst>
                                </p:cTn>
                              </p:par>
                              <p:par>
                                <p:cTn id="25" presetID="9" presetClass="entr" presetSubtype="0" fill="hold" nodeType="with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animEffect transition="in" filter="dissolve">
                                      <p:cBhvr>
                                        <p:cTn id="27" dur="500"/>
                                        <p:tgtEl>
                                          <p:spTgt spid="2457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nodeType="clickEffect">
                                  <p:stCondLst>
                                    <p:cond delay="0"/>
                                  </p:stCondLst>
                                  <p:childTnLst>
                                    <p:animEffect transition="out" filter="dissolve">
                                      <p:cBhvr>
                                        <p:cTn id="31" dur="500"/>
                                        <p:tgtEl>
                                          <p:spTgt spid="24579">
                                            <p:txEl>
                                              <p:pRg st="5" end="5"/>
                                            </p:txEl>
                                          </p:spTgt>
                                        </p:tgtEl>
                                      </p:cBhvr>
                                    </p:animEffect>
                                    <p:set>
                                      <p:cBhvr>
                                        <p:cTn id="32" dur="1" fill="hold">
                                          <p:stCondLst>
                                            <p:cond delay="499"/>
                                          </p:stCondLst>
                                        </p:cTn>
                                        <p:tgtEl>
                                          <p:spTgt spid="24579">
                                            <p:txEl>
                                              <p:pRg st="5" end="5"/>
                                            </p:txEl>
                                          </p:spTgt>
                                        </p:tgtEl>
                                        <p:attrNameLst>
                                          <p:attrName>style.visibility</p:attrName>
                                        </p:attrNameLst>
                                      </p:cBhvr>
                                      <p:to>
                                        <p:strVal val="hidden"/>
                                      </p:to>
                                    </p:set>
                                  </p:childTnLst>
                                </p:cTn>
                              </p:par>
                              <p:par>
                                <p:cTn id="33" presetID="9" presetClass="entr" presetSubtype="0" fill="hold" nodeType="withEffect">
                                  <p:stCondLst>
                                    <p:cond delay="0"/>
                                  </p:stCondLst>
                                  <p:childTnLst>
                                    <p:set>
                                      <p:cBhvr>
                                        <p:cTn id="34" dur="1" fill="hold">
                                          <p:stCondLst>
                                            <p:cond delay="0"/>
                                          </p:stCondLst>
                                        </p:cTn>
                                        <p:tgtEl>
                                          <p:spTgt spid="24579">
                                            <p:txEl>
                                              <p:pRg st="7" end="7"/>
                                            </p:txEl>
                                          </p:spTgt>
                                        </p:tgtEl>
                                        <p:attrNameLst>
                                          <p:attrName>style.visibility</p:attrName>
                                        </p:attrNameLst>
                                      </p:cBhvr>
                                      <p:to>
                                        <p:strVal val="visible"/>
                                      </p:to>
                                    </p:set>
                                    <p:animEffect transition="in" filter="dissolve">
                                      <p:cBhvr>
                                        <p:cTn id="35" dur="500"/>
                                        <p:tgtEl>
                                          <p:spTgt spid="24579">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nodeType="clickEffect">
                                  <p:stCondLst>
                                    <p:cond delay="0"/>
                                  </p:stCondLst>
                                  <p:childTnLst>
                                    <p:animEffect transition="out" filter="dissolve">
                                      <p:cBhvr>
                                        <p:cTn id="39" dur="500"/>
                                        <p:tgtEl>
                                          <p:spTgt spid="24579">
                                            <p:txEl>
                                              <p:pRg st="7" end="7"/>
                                            </p:txEl>
                                          </p:spTgt>
                                        </p:tgtEl>
                                      </p:cBhvr>
                                    </p:animEffect>
                                    <p:set>
                                      <p:cBhvr>
                                        <p:cTn id="40" dur="1" fill="hold">
                                          <p:stCondLst>
                                            <p:cond delay="499"/>
                                          </p:stCondLst>
                                        </p:cTn>
                                        <p:tgtEl>
                                          <p:spTgt spid="24579">
                                            <p:txEl>
                                              <p:pRg st="7" end="7"/>
                                            </p:txEl>
                                          </p:spTgt>
                                        </p:tgtEl>
                                        <p:attrNameLst>
                                          <p:attrName>style.visibility</p:attrName>
                                        </p:attrNameLst>
                                      </p:cBhvr>
                                      <p:to>
                                        <p:strVal val="hidden"/>
                                      </p:to>
                                    </p:set>
                                  </p:childTnLst>
                                </p:cTn>
                              </p:par>
                              <p:par>
                                <p:cTn id="41" presetID="9" presetClass="entr" presetSubtype="0" fill="hold" nodeType="withEffect">
                                  <p:stCondLst>
                                    <p:cond delay="0"/>
                                  </p:stCondLst>
                                  <p:childTnLst>
                                    <p:set>
                                      <p:cBhvr>
                                        <p:cTn id="42" dur="1" fill="hold">
                                          <p:stCondLst>
                                            <p:cond delay="0"/>
                                          </p:stCondLst>
                                        </p:cTn>
                                        <p:tgtEl>
                                          <p:spTgt spid="24579">
                                            <p:txEl>
                                              <p:pRg st="9" end="9"/>
                                            </p:txEl>
                                          </p:spTgt>
                                        </p:tgtEl>
                                        <p:attrNameLst>
                                          <p:attrName>style.visibility</p:attrName>
                                        </p:attrNameLst>
                                      </p:cBhvr>
                                      <p:to>
                                        <p:strVal val="visible"/>
                                      </p:to>
                                    </p:set>
                                    <p:animEffect transition="in" filter="dissolve">
                                      <p:cBhvr>
                                        <p:cTn id="43" dur="500"/>
                                        <p:tgtEl>
                                          <p:spTgt spid="24579">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xit" presetSubtype="0" fill="hold" nodeType="clickEffect">
                                  <p:stCondLst>
                                    <p:cond delay="0"/>
                                  </p:stCondLst>
                                  <p:childTnLst>
                                    <p:animEffect transition="out" filter="dissolve">
                                      <p:cBhvr>
                                        <p:cTn id="47" dur="500"/>
                                        <p:tgtEl>
                                          <p:spTgt spid="24579">
                                            <p:txEl>
                                              <p:pRg st="9" end="9"/>
                                            </p:txEl>
                                          </p:spTgt>
                                        </p:tgtEl>
                                      </p:cBhvr>
                                    </p:animEffect>
                                    <p:set>
                                      <p:cBhvr>
                                        <p:cTn id="48" dur="1" fill="hold">
                                          <p:stCondLst>
                                            <p:cond delay="499"/>
                                          </p:stCondLst>
                                        </p:cTn>
                                        <p:tgtEl>
                                          <p:spTgt spid="24579">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r>
              <a:rPr lang="en-US"/>
              <a:t>First Stage of labor</a:t>
            </a:r>
          </a:p>
        </p:txBody>
      </p:sp>
      <p:sp>
        <p:nvSpPr>
          <p:cNvPr id="26627" name="Rectangle 3"/>
          <p:cNvSpPr>
            <a:spLocks noGrp="1" noChangeArrowheads="1"/>
          </p:cNvSpPr>
          <p:nvPr>
            <p:ph idx="1"/>
          </p:nvPr>
        </p:nvSpPr>
        <p:spPr/>
        <p:txBody>
          <a:bodyPr/>
          <a:lstStyle/>
          <a:p>
            <a:pPr>
              <a:lnSpc>
                <a:spcPct val="90000"/>
              </a:lnSpc>
              <a:buFont typeface="Wingdings" pitchFamily="2" charset="2"/>
              <a:buNone/>
            </a:pPr>
            <a:r>
              <a:rPr lang="en-US" sz="2400"/>
              <a:t>It consists of two phases</a:t>
            </a:r>
          </a:p>
          <a:p>
            <a:pPr>
              <a:lnSpc>
                <a:spcPct val="90000"/>
              </a:lnSpc>
              <a:buFont typeface="Wingdings" pitchFamily="2" charset="2"/>
              <a:buNone/>
            </a:pPr>
            <a:endParaRPr lang="en-US" sz="2400"/>
          </a:p>
          <a:p>
            <a:pPr>
              <a:lnSpc>
                <a:spcPct val="90000"/>
              </a:lnSpc>
            </a:pPr>
            <a:r>
              <a:rPr lang="en-US" sz="2400" b="1">
                <a:effectLst>
                  <a:outerShdw blurRad="38100" dist="38100" dir="2700000" algn="tl">
                    <a:srgbClr val="C0C0C0"/>
                  </a:outerShdw>
                </a:effectLst>
              </a:rPr>
              <a:t>Latent Phase</a:t>
            </a:r>
          </a:p>
          <a:p>
            <a:pPr>
              <a:lnSpc>
                <a:spcPct val="90000"/>
              </a:lnSpc>
              <a:buFont typeface="Wingdings" pitchFamily="2" charset="2"/>
              <a:buNone/>
            </a:pPr>
            <a:r>
              <a:rPr lang="en-US" sz="2400" b="1">
                <a:effectLst>
                  <a:outerShdw blurRad="38100" dist="38100" dir="2700000" algn="tl">
                    <a:srgbClr val="C0C0C0"/>
                  </a:outerShdw>
                </a:effectLst>
              </a:rPr>
              <a:t>	</a:t>
            </a:r>
            <a:r>
              <a:rPr lang="en-US" sz="2400"/>
              <a:t>Cervical effacement and early dilatation occurs.</a:t>
            </a:r>
          </a:p>
          <a:p>
            <a:pPr>
              <a:lnSpc>
                <a:spcPct val="90000"/>
              </a:lnSpc>
              <a:buFont typeface="Wingdings" pitchFamily="2" charset="2"/>
              <a:buNone/>
            </a:pPr>
            <a:endParaRPr lang="en-US" sz="2400" b="1">
              <a:effectLst>
                <a:outerShdw blurRad="38100" dist="38100" dir="2700000" algn="tl">
                  <a:srgbClr val="C0C0C0"/>
                </a:outerShdw>
              </a:effectLst>
            </a:endParaRPr>
          </a:p>
          <a:p>
            <a:pPr>
              <a:lnSpc>
                <a:spcPct val="90000"/>
              </a:lnSpc>
            </a:pPr>
            <a:r>
              <a:rPr lang="en-US" sz="2400" b="1">
                <a:effectLst>
                  <a:outerShdw blurRad="38100" dist="38100" dir="2700000" algn="tl">
                    <a:srgbClr val="C0C0C0"/>
                  </a:outerShdw>
                </a:effectLst>
              </a:rPr>
              <a:t>Active Phase</a:t>
            </a:r>
          </a:p>
          <a:p>
            <a:pPr>
              <a:lnSpc>
                <a:spcPct val="90000"/>
              </a:lnSpc>
              <a:buFont typeface="Wingdings" pitchFamily="2" charset="2"/>
              <a:buChar char="Ä"/>
            </a:pPr>
            <a:r>
              <a:rPr lang="en-US" sz="2400"/>
              <a:t>It begins when the cervix is 2 – 4 cm dilated in the presence of regular uterine contractions</a:t>
            </a:r>
          </a:p>
          <a:p>
            <a:pPr>
              <a:lnSpc>
                <a:spcPct val="90000"/>
              </a:lnSpc>
              <a:buFont typeface="Wingdings" pitchFamily="2" charset="2"/>
              <a:buChar char="Ä"/>
            </a:pPr>
            <a:r>
              <a:rPr lang="en-US" sz="2400"/>
              <a:t>More rapid cervical dilatation occurs.</a:t>
            </a:r>
          </a:p>
        </p:txBody>
      </p:sp>
      <p:sp>
        <p:nvSpPr>
          <p:cNvPr id="5" name="Slide Number Placeholder 5"/>
          <p:cNvSpPr>
            <a:spLocks noGrp="1"/>
          </p:cNvSpPr>
          <p:nvPr>
            <p:ph type="sldNum" sz="quarter" idx="12"/>
          </p:nvPr>
        </p:nvSpPr>
        <p:spPr/>
        <p:txBody>
          <a:bodyPr/>
          <a:lstStyle/>
          <a:p>
            <a:fld id="{991B0FF8-6B6F-4996-8919-85C02017EC31}" type="slidenum">
              <a:rPr lang="en-US"/>
              <a:pPr/>
              <a:t>17</a:t>
            </a:fld>
            <a:endParaRPr lang="en-US"/>
          </a:p>
        </p:txBody>
      </p:sp>
    </p:spTree>
  </p:cSld>
  <p:clrMapOvr>
    <a:masterClrMapping/>
  </p:clrMapOvr>
  <p:transition advTm="2648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p:txBody>
          <a:bodyPr/>
          <a:lstStyle/>
          <a:p>
            <a:r>
              <a:rPr lang="en-US"/>
              <a:t>First Stage of labor</a:t>
            </a:r>
          </a:p>
        </p:txBody>
      </p:sp>
      <p:pic>
        <p:nvPicPr>
          <p:cNvPr id="27652" name="Picture 4" descr="First Stage of labor"/>
          <p:cNvPicPr>
            <a:picLocks noGrp="1" noChangeAspect="1" noChangeArrowheads="1"/>
          </p:cNvPicPr>
          <p:nvPr>
            <p:ph idx="1"/>
          </p:nvPr>
        </p:nvPicPr>
        <p:blipFill>
          <a:blip r:embed="rId2" cstate="print"/>
          <a:srcRect/>
          <a:stretch>
            <a:fillRect/>
          </a:stretch>
        </p:blipFill>
        <p:spPr>
          <a:xfrm>
            <a:off x="1219200" y="2382838"/>
            <a:ext cx="6400800" cy="4087812"/>
          </a:xfrm>
          <a:noFill/>
          <a:ln/>
        </p:spPr>
      </p:pic>
      <p:sp>
        <p:nvSpPr>
          <p:cNvPr id="5" name="Slide Number Placeholder 5"/>
          <p:cNvSpPr>
            <a:spLocks noGrp="1"/>
          </p:cNvSpPr>
          <p:nvPr>
            <p:ph type="sldNum" sz="quarter" idx="12"/>
          </p:nvPr>
        </p:nvSpPr>
        <p:spPr/>
        <p:txBody>
          <a:bodyPr/>
          <a:lstStyle/>
          <a:p>
            <a:fld id="{10AF51FB-D7AF-4E89-8B3B-05561A4C23E1}" type="slidenum">
              <a:rPr lang="en-US"/>
              <a:pPr/>
              <a:t>18</a:t>
            </a:fld>
            <a:endParaRPr lang="en-US"/>
          </a:p>
        </p:txBody>
      </p:sp>
    </p:spTree>
  </p:cSld>
  <p:clrMapOvr>
    <a:masterClrMapping/>
  </p:clrMapOvr>
  <p:transition advTm="34224"/>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p:txBody>
          <a:bodyPr/>
          <a:lstStyle/>
          <a:p>
            <a:r>
              <a:rPr lang="en-US"/>
              <a:t>First Stage of labor</a:t>
            </a:r>
          </a:p>
        </p:txBody>
      </p:sp>
      <p:sp>
        <p:nvSpPr>
          <p:cNvPr id="30723" name="Rectangle 3"/>
          <p:cNvSpPr>
            <a:spLocks noGrp="1" noChangeArrowheads="1"/>
          </p:cNvSpPr>
          <p:nvPr>
            <p:ph idx="1"/>
          </p:nvPr>
        </p:nvSpPr>
        <p:spPr/>
        <p:txBody>
          <a:bodyPr/>
          <a:lstStyle/>
          <a:p>
            <a:pPr>
              <a:lnSpc>
                <a:spcPct val="90000"/>
              </a:lnSpc>
            </a:pPr>
            <a:endParaRPr lang="en-US" sz="2400"/>
          </a:p>
          <a:p>
            <a:pPr>
              <a:lnSpc>
                <a:spcPct val="90000"/>
              </a:lnSpc>
            </a:pPr>
            <a:r>
              <a:rPr lang="en-US" sz="2400"/>
              <a:t>The latent phase may overlap with the preparatory phase of labor.</a:t>
            </a:r>
          </a:p>
          <a:p>
            <a:pPr>
              <a:lnSpc>
                <a:spcPct val="90000"/>
              </a:lnSpc>
              <a:buFont typeface="Wingdings" pitchFamily="2" charset="2"/>
              <a:buNone/>
            </a:pPr>
            <a:endParaRPr lang="en-US" sz="2400"/>
          </a:p>
          <a:p>
            <a:pPr>
              <a:lnSpc>
                <a:spcPct val="90000"/>
              </a:lnSpc>
            </a:pPr>
            <a:r>
              <a:rPr lang="en-US" sz="2400"/>
              <a:t>It may be influenced by other factors like sedation or stress</a:t>
            </a:r>
          </a:p>
          <a:p>
            <a:pPr>
              <a:lnSpc>
                <a:spcPct val="90000"/>
              </a:lnSpc>
              <a:buFont typeface="Wingdings" pitchFamily="2" charset="2"/>
              <a:buNone/>
            </a:pPr>
            <a:endParaRPr lang="en-US" sz="2400"/>
          </a:p>
          <a:p>
            <a:pPr>
              <a:lnSpc>
                <a:spcPct val="90000"/>
              </a:lnSpc>
            </a:pPr>
            <a:r>
              <a:rPr lang="en-US" sz="2400"/>
              <a:t>The latent phase duration has little effect on the subsequent course of labor</a:t>
            </a:r>
          </a:p>
        </p:txBody>
      </p:sp>
      <p:sp>
        <p:nvSpPr>
          <p:cNvPr id="5" name="Slide Number Placeholder 5"/>
          <p:cNvSpPr>
            <a:spLocks noGrp="1"/>
          </p:cNvSpPr>
          <p:nvPr>
            <p:ph type="sldNum" sz="quarter" idx="12"/>
          </p:nvPr>
        </p:nvSpPr>
        <p:spPr/>
        <p:txBody>
          <a:bodyPr/>
          <a:lstStyle/>
          <a:p>
            <a:fld id="{30D12905-BB37-4360-884F-D00B0B4D8808}" type="slidenum">
              <a:rPr lang="en-US"/>
              <a:pPr/>
              <a:t>19</a:t>
            </a:fld>
            <a:endParaRPr lang="en-US"/>
          </a:p>
        </p:txBody>
      </p:sp>
    </p:spTree>
  </p:cSld>
  <p:clrMapOvr>
    <a:masterClrMapping/>
  </p:clrMapOvr>
  <p:transition advTm="12352"/>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r>
              <a:rPr lang="en-US" sz="3200"/>
              <a:t>The ideal conduct of labor and delivery</a:t>
            </a:r>
          </a:p>
        </p:txBody>
      </p:sp>
      <p:sp>
        <p:nvSpPr>
          <p:cNvPr id="9219" name="Rectangle 3"/>
          <p:cNvSpPr>
            <a:spLocks noGrp="1" noChangeArrowheads="1"/>
          </p:cNvSpPr>
          <p:nvPr>
            <p:ph idx="1"/>
          </p:nvPr>
        </p:nvSpPr>
        <p:spPr/>
        <p:txBody>
          <a:bodyPr/>
          <a:lstStyle/>
          <a:p>
            <a:pPr>
              <a:lnSpc>
                <a:spcPct val="90000"/>
              </a:lnSpc>
              <a:buFont typeface="Wingdings" pitchFamily="2" charset="2"/>
              <a:buNone/>
            </a:pPr>
            <a:r>
              <a:rPr lang="en-US"/>
              <a:t>Two important points to remember</a:t>
            </a:r>
          </a:p>
          <a:p>
            <a:pPr>
              <a:lnSpc>
                <a:spcPct val="90000"/>
              </a:lnSpc>
              <a:buFont typeface="Wingdings" pitchFamily="2" charset="2"/>
              <a:buNone/>
            </a:pPr>
            <a:endParaRPr lang="en-US"/>
          </a:p>
          <a:p>
            <a:pPr algn="just">
              <a:lnSpc>
                <a:spcPct val="90000"/>
              </a:lnSpc>
            </a:pPr>
            <a:r>
              <a:rPr lang="en-US"/>
              <a:t>Birthing is a normal physiological process that most women experience without complications.</a:t>
            </a:r>
          </a:p>
          <a:p>
            <a:pPr algn="just">
              <a:lnSpc>
                <a:spcPct val="90000"/>
              </a:lnSpc>
              <a:buFont typeface="Wingdings" pitchFamily="2" charset="2"/>
              <a:buNone/>
            </a:pPr>
            <a:endParaRPr lang="en-US"/>
          </a:p>
          <a:p>
            <a:pPr algn="just">
              <a:lnSpc>
                <a:spcPct val="90000"/>
              </a:lnSpc>
            </a:pPr>
            <a:r>
              <a:rPr lang="en-US"/>
              <a:t>Maternal or fetal complications can arise very quickly and unexpectedly.</a:t>
            </a:r>
          </a:p>
        </p:txBody>
      </p:sp>
      <p:sp>
        <p:nvSpPr>
          <p:cNvPr id="5" name="Slide Number Placeholder 5"/>
          <p:cNvSpPr>
            <a:spLocks noGrp="1"/>
          </p:cNvSpPr>
          <p:nvPr>
            <p:ph type="sldNum" sz="quarter" idx="12"/>
          </p:nvPr>
        </p:nvSpPr>
        <p:spPr/>
        <p:txBody>
          <a:bodyPr/>
          <a:lstStyle/>
          <a:p>
            <a:fld id="{A8A3A72B-49D8-4290-8A39-521E76D0E172}" type="slidenum">
              <a:rPr lang="en-US"/>
              <a:pPr/>
              <a:t>2</a:t>
            </a:fld>
            <a:endParaRPr lang="en-US"/>
          </a:p>
        </p:txBody>
      </p:sp>
    </p:spTree>
  </p:cSld>
  <p:clrMapOvr>
    <a:masterClrMapping/>
  </p:clrMapOvr>
  <p:transition advTm="17008"/>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a:lstStyle/>
          <a:p>
            <a:r>
              <a:rPr lang="en-US"/>
              <a:t>First Stage of labor</a:t>
            </a:r>
          </a:p>
        </p:txBody>
      </p:sp>
      <p:sp>
        <p:nvSpPr>
          <p:cNvPr id="29699" name="Rectangle 3"/>
          <p:cNvSpPr>
            <a:spLocks noGrp="1" noChangeArrowheads="1"/>
          </p:cNvSpPr>
          <p:nvPr>
            <p:ph idx="1"/>
          </p:nvPr>
        </p:nvSpPr>
        <p:spPr>
          <a:xfrm>
            <a:off x="838200" y="2362200"/>
            <a:ext cx="8305800" cy="3724275"/>
          </a:xfrm>
        </p:spPr>
        <p:txBody>
          <a:bodyPr/>
          <a:lstStyle/>
          <a:p>
            <a:pPr>
              <a:buFont typeface="Wingdings" pitchFamily="2" charset="2"/>
              <a:buNone/>
            </a:pPr>
            <a:r>
              <a:rPr lang="en-US" sz="2400" b="1">
                <a:effectLst>
                  <a:outerShdw blurRad="38100" dist="38100" dir="2700000" algn="tl">
                    <a:srgbClr val="C0C0C0"/>
                  </a:outerShdw>
                </a:effectLst>
              </a:rPr>
              <a:t>Length of the 1</a:t>
            </a:r>
            <a:r>
              <a:rPr lang="en-US" sz="2400" b="1" baseline="30000">
                <a:effectLst>
                  <a:outerShdw blurRad="38100" dist="38100" dir="2700000" algn="tl">
                    <a:srgbClr val="C0C0C0"/>
                  </a:outerShdw>
                </a:effectLst>
              </a:rPr>
              <a:t>st</a:t>
            </a:r>
            <a:r>
              <a:rPr lang="en-US" sz="2400" b="1">
                <a:effectLst>
                  <a:outerShdw blurRad="38100" dist="38100" dir="2700000" algn="tl">
                    <a:srgbClr val="C0C0C0"/>
                  </a:outerShdw>
                </a:effectLst>
              </a:rPr>
              <a:t> stage</a:t>
            </a:r>
          </a:p>
          <a:p>
            <a:pPr>
              <a:buFont typeface="Wingdings" pitchFamily="2" charset="2"/>
              <a:buNone/>
            </a:pPr>
            <a:endParaRPr lang="en-US" sz="2400" b="1">
              <a:effectLst>
                <a:outerShdw blurRad="38100" dist="38100" dir="2700000" algn="tl">
                  <a:srgbClr val="C0C0C0"/>
                </a:outerShdw>
              </a:effectLst>
            </a:endParaRPr>
          </a:p>
          <a:p>
            <a:pPr>
              <a:buFont typeface="Wingdings" pitchFamily="2" charset="2"/>
              <a:buNone/>
            </a:pPr>
            <a:r>
              <a:rPr lang="en-US" sz="2400" b="1">
                <a:effectLst>
                  <a:outerShdw blurRad="38100" dist="38100" dir="2700000" algn="tl">
                    <a:srgbClr val="C0C0C0"/>
                  </a:outerShdw>
                </a:effectLst>
              </a:rPr>
              <a:t>Characteristic		Primipara		Multipara</a:t>
            </a:r>
          </a:p>
          <a:p>
            <a:pPr>
              <a:buFont typeface="Wingdings" pitchFamily="2" charset="2"/>
              <a:buNone/>
            </a:pPr>
            <a:r>
              <a:rPr lang="en-US" sz="2000"/>
              <a:t>Duration of 1</a:t>
            </a:r>
            <a:r>
              <a:rPr lang="en-US" sz="2000" baseline="30000"/>
              <a:t>st</a:t>
            </a:r>
            <a:r>
              <a:rPr lang="en-US" sz="2000"/>
              <a:t> stage	</a:t>
            </a:r>
            <a:r>
              <a:rPr lang="en-US" sz="2400"/>
              <a:t>	</a:t>
            </a:r>
            <a:r>
              <a:rPr lang="en-US" sz="2000"/>
              <a:t>6 - 8 hr.			2 – 10 hr.</a:t>
            </a:r>
          </a:p>
          <a:p>
            <a:pPr>
              <a:buFont typeface="Wingdings" pitchFamily="2" charset="2"/>
              <a:buNone/>
            </a:pPr>
            <a:r>
              <a:rPr lang="en-US" sz="2000"/>
              <a:t>Rate of Cervical Dilatation	1 cm/hr.		1.2 cm/hr.</a:t>
            </a:r>
          </a:p>
          <a:p>
            <a:pPr>
              <a:buFont typeface="Wingdings" pitchFamily="2" charset="2"/>
              <a:buNone/>
            </a:pPr>
            <a:r>
              <a:rPr lang="en-US" sz="2000"/>
              <a:t>	during active phase</a:t>
            </a:r>
          </a:p>
          <a:p>
            <a:pPr>
              <a:buFont typeface="Wingdings" pitchFamily="2" charset="2"/>
              <a:buNone/>
            </a:pPr>
            <a:r>
              <a:rPr lang="en-US" sz="2000">
                <a:solidFill>
                  <a:schemeClr val="accent2"/>
                </a:solidFill>
              </a:rPr>
              <a:t>Duration of 2</a:t>
            </a:r>
            <a:r>
              <a:rPr lang="en-US" sz="2000" baseline="30000">
                <a:solidFill>
                  <a:schemeClr val="accent2"/>
                </a:solidFill>
              </a:rPr>
              <a:t>nd</a:t>
            </a:r>
            <a:r>
              <a:rPr lang="en-US" sz="2000">
                <a:solidFill>
                  <a:schemeClr val="accent2"/>
                </a:solidFill>
              </a:rPr>
              <a:t> stage		30 min. to 3 hr.		5 – 30 min.</a:t>
            </a:r>
          </a:p>
          <a:p>
            <a:pPr>
              <a:buFont typeface="Wingdings" pitchFamily="2" charset="2"/>
              <a:buNone/>
            </a:pPr>
            <a:r>
              <a:rPr lang="en-US" sz="2000">
                <a:solidFill>
                  <a:schemeClr val="accent2"/>
                </a:solidFill>
              </a:rPr>
              <a:t>Duration of 3</a:t>
            </a:r>
            <a:r>
              <a:rPr lang="en-US" sz="2000" baseline="30000">
                <a:solidFill>
                  <a:schemeClr val="accent2"/>
                </a:solidFill>
              </a:rPr>
              <a:t>rd</a:t>
            </a:r>
            <a:r>
              <a:rPr lang="en-US" sz="2000">
                <a:solidFill>
                  <a:schemeClr val="accent2"/>
                </a:solidFill>
              </a:rPr>
              <a:t> stage		0 – 30 min.		0 – 30 min.</a:t>
            </a:r>
          </a:p>
          <a:p>
            <a:pPr>
              <a:buFont typeface="Wingdings" pitchFamily="2" charset="2"/>
              <a:buNone/>
            </a:pPr>
            <a:r>
              <a:rPr lang="en-US" sz="2000">
                <a:solidFill>
                  <a:schemeClr val="accent2"/>
                </a:solidFill>
              </a:rPr>
              <a:t>Duration of 4</a:t>
            </a:r>
            <a:r>
              <a:rPr lang="en-US" sz="2000" baseline="30000">
                <a:solidFill>
                  <a:schemeClr val="accent2"/>
                </a:solidFill>
              </a:rPr>
              <a:t>th</a:t>
            </a:r>
            <a:r>
              <a:rPr lang="en-US" sz="2000">
                <a:solidFill>
                  <a:schemeClr val="accent2"/>
                </a:solidFill>
              </a:rPr>
              <a:t> stage		up to 6 hr.		Up to 6 hr.</a:t>
            </a:r>
          </a:p>
        </p:txBody>
      </p:sp>
      <p:sp>
        <p:nvSpPr>
          <p:cNvPr id="6" name="Slide Number Placeholder 5"/>
          <p:cNvSpPr>
            <a:spLocks noGrp="1"/>
          </p:cNvSpPr>
          <p:nvPr>
            <p:ph type="sldNum" sz="quarter" idx="12"/>
          </p:nvPr>
        </p:nvSpPr>
        <p:spPr/>
        <p:txBody>
          <a:bodyPr/>
          <a:lstStyle/>
          <a:p>
            <a:fld id="{20A923D5-4E9C-4E52-B185-B7EC2F809B72}" type="slidenum">
              <a:rPr lang="en-US"/>
              <a:pPr/>
              <a:t>20</a:t>
            </a:fld>
            <a:endParaRPr lang="en-US"/>
          </a:p>
        </p:txBody>
      </p:sp>
      <p:sp>
        <p:nvSpPr>
          <p:cNvPr id="29700" name="Line 4"/>
          <p:cNvSpPr>
            <a:spLocks noChangeShapeType="1"/>
          </p:cNvSpPr>
          <p:nvPr/>
        </p:nvSpPr>
        <p:spPr bwMode="auto">
          <a:xfrm>
            <a:off x="914400" y="3733800"/>
            <a:ext cx="7772400" cy="0"/>
          </a:xfrm>
          <a:prstGeom prst="line">
            <a:avLst/>
          </a:prstGeom>
          <a:noFill/>
          <a:ln w="57150">
            <a:solidFill>
              <a:schemeClr val="tx1"/>
            </a:solidFill>
            <a:round/>
            <a:headEnd/>
            <a:tailEnd/>
          </a:ln>
          <a:effectLst/>
        </p:spPr>
        <p:txBody>
          <a:bodyPr/>
          <a:lstStyle/>
          <a:p>
            <a:endParaRPr lang="en-US"/>
          </a:p>
        </p:txBody>
      </p:sp>
    </p:spTree>
  </p:cSld>
  <p:clrMapOvr>
    <a:masterClrMapping/>
  </p:clrMapOvr>
  <p:transition advTm="2008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p:txBody>
          <a:bodyPr/>
          <a:lstStyle/>
          <a:p>
            <a:r>
              <a:rPr lang="en-US"/>
              <a:t>First Stage of labor</a:t>
            </a:r>
          </a:p>
        </p:txBody>
      </p:sp>
      <p:sp>
        <p:nvSpPr>
          <p:cNvPr id="31747" name="Rectangle 3"/>
          <p:cNvSpPr>
            <a:spLocks noGrp="1" noChangeArrowheads="1"/>
          </p:cNvSpPr>
          <p:nvPr>
            <p:ph type="body" sz="half" idx="1"/>
          </p:nvPr>
        </p:nvSpPr>
        <p:spPr/>
        <p:txBody>
          <a:bodyPr/>
          <a:lstStyle/>
          <a:p>
            <a:pPr>
              <a:lnSpc>
                <a:spcPct val="90000"/>
              </a:lnSpc>
              <a:buFont typeface="Wingdings" pitchFamily="2" charset="2"/>
              <a:buNone/>
            </a:pPr>
            <a:r>
              <a:rPr lang="en-US" sz="2400"/>
              <a:t>Measurement of progress is by</a:t>
            </a:r>
          </a:p>
          <a:p>
            <a:pPr>
              <a:lnSpc>
                <a:spcPct val="90000"/>
              </a:lnSpc>
              <a:buFont typeface="Wingdings" pitchFamily="2" charset="2"/>
              <a:buNone/>
            </a:pPr>
            <a:endParaRPr lang="en-US" sz="2400"/>
          </a:p>
          <a:p>
            <a:pPr>
              <a:lnSpc>
                <a:spcPct val="90000"/>
              </a:lnSpc>
              <a:buFont typeface="Wingdings" pitchFamily="2" charset="2"/>
              <a:buChar char="Ä"/>
            </a:pPr>
            <a:r>
              <a:rPr lang="en-US" sz="2400" b="1">
                <a:effectLst>
                  <a:outerShdw blurRad="38100" dist="38100" dir="2700000" algn="tl">
                    <a:srgbClr val="C0C0C0"/>
                  </a:outerShdw>
                </a:effectLst>
              </a:rPr>
              <a:t>Cervical Dilatation</a:t>
            </a:r>
          </a:p>
          <a:p>
            <a:pPr>
              <a:lnSpc>
                <a:spcPct val="90000"/>
              </a:lnSpc>
              <a:buFont typeface="Wingdings" pitchFamily="2" charset="2"/>
              <a:buNone/>
            </a:pPr>
            <a:endParaRPr lang="en-US" sz="2400" b="1">
              <a:effectLst>
                <a:outerShdw blurRad="38100" dist="38100" dir="2700000" algn="tl">
                  <a:srgbClr val="C0C0C0"/>
                </a:outerShdw>
              </a:effectLst>
            </a:endParaRPr>
          </a:p>
          <a:p>
            <a:pPr>
              <a:lnSpc>
                <a:spcPct val="90000"/>
              </a:lnSpc>
              <a:buFont typeface="Wingdings" pitchFamily="2" charset="2"/>
              <a:buChar char="Ä"/>
            </a:pPr>
            <a:r>
              <a:rPr lang="en-US" sz="2400" b="1">
                <a:effectLst>
                  <a:outerShdw blurRad="38100" dist="38100" dir="2700000" algn="tl">
                    <a:srgbClr val="C0C0C0"/>
                  </a:outerShdw>
                </a:effectLst>
              </a:rPr>
              <a:t>Cervical Effacement</a:t>
            </a:r>
          </a:p>
          <a:p>
            <a:pPr>
              <a:lnSpc>
                <a:spcPct val="90000"/>
              </a:lnSpc>
              <a:buFont typeface="Wingdings" pitchFamily="2" charset="2"/>
              <a:buChar char="Ä"/>
            </a:pPr>
            <a:endParaRPr lang="en-US" sz="2400" b="1">
              <a:effectLst>
                <a:outerShdw blurRad="38100" dist="38100" dir="2700000" algn="tl">
                  <a:srgbClr val="C0C0C0"/>
                </a:outerShdw>
              </a:effectLst>
            </a:endParaRPr>
          </a:p>
          <a:p>
            <a:pPr>
              <a:lnSpc>
                <a:spcPct val="90000"/>
              </a:lnSpc>
              <a:buFont typeface="Wingdings" pitchFamily="2" charset="2"/>
              <a:buChar char="Ä"/>
            </a:pPr>
            <a:r>
              <a:rPr lang="en-US" sz="2400" b="1">
                <a:effectLst>
                  <a:outerShdw blurRad="38100" dist="38100" dir="2700000" algn="tl">
                    <a:srgbClr val="C0C0C0"/>
                  </a:outerShdw>
                </a:effectLst>
              </a:rPr>
              <a:t>Descent of the fetal head</a:t>
            </a:r>
          </a:p>
        </p:txBody>
      </p:sp>
      <p:graphicFrame>
        <p:nvGraphicFramePr>
          <p:cNvPr id="31750" name="Object 6"/>
          <p:cNvGraphicFramePr>
            <a:graphicFrameLocks noGrp="1" noChangeAspect="1"/>
          </p:cNvGraphicFramePr>
          <p:nvPr>
            <p:ph sz="half" idx="2"/>
          </p:nvPr>
        </p:nvGraphicFramePr>
        <p:xfrm>
          <a:off x="4760913" y="2446338"/>
          <a:ext cx="3770312" cy="3554412"/>
        </p:xfrm>
        <a:graphic>
          <a:graphicData uri="http://schemas.openxmlformats.org/presentationml/2006/ole">
            <mc:AlternateContent xmlns:mc="http://schemas.openxmlformats.org/markup-compatibility/2006">
              <mc:Choice xmlns:v="urn:schemas-microsoft-com:vml" Requires="v">
                <p:oleObj spid="_x0000_s31755" name="Image" r:id="rId3" imgW="5549206" imgH="5231746" progId="">
                  <p:embed/>
                </p:oleObj>
              </mc:Choice>
              <mc:Fallback>
                <p:oleObj name="Image" r:id="rId3" imgW="5549206" imgH="5231746" progId="">
                  <p:embed/>
                  <p:pic>
                    <p:nvPicPr>
                      <p:cNvPr id="0" name="Picture 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0913" y="2446338"/>
                        <a:ext cx="3770312" cy="3554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6"/>
          <p:cNvSpPr>
            <a:spLocks noGrp="1"/>
          </p:cNvSpPr>
          <p:nvPr>
            <p:ph type="sldNum" sz="quarter" idx="12"/>
          </p:nvPr>
        </p:nvSpPr>
        <p:spPr/>
        <p:txBody>
          <a:bodyPr/>
          <a:lstStyle/>
          <a:p>
            <a:fld id="{DDEAAE9A-A3C1-4084-ABB0-9A222D5079B8}" type="slidenum">
              <a:rPr lang="en-US"/>
              <a:pPr/>
              <a:t>21</a:t>
            </a:fld>
            <a:endParaRPr lang="en-US"/>
          </a:p>
        </p:txBody>
      </p:sp>
    </p:spTree>
  </p:cSld>
  <p:clrMapOvr>
    <a:masterClrMapping/>
  </p:clrMapOvr>
  <p:transition advTm="824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AutoShape 2"/>
          <p:cNvSpPr>
            <a:spLocks noGrp="1" noChangeArrowheads="1"/>
          </p:cNvSpPr>
          <p:nvPr>
            <p:ph type="title"/>
          </p:nvPr>
        </p:nvSpPr>
        <p:spPr/>
        <p:txBody>
          <a:bodyPr/>
          <a:lstStyle/>
          <a:p>
            <a:r>
              <a:rPr lang="en-US"/>
              <a:t>First Stage of labor</a:t>
            </a:r>
          </a:p>
        </p:txBody>
      </p:sp>
      <p:sp>
        <p:nvSpPr>
          <p:cNvPr id="82947" name="Rectangle 3"/>
          <p:cNvSpPr>
            <a:spLocks noGrp="1" noChangeArrowheads="1"/>
          </p:cNvSpPr>
          <p:nvPr>
            <p:ph type="body" sz="half" idx="1"/>
          </p:nvPr>
        </p:nvSpPr>
        <p:spPr>
          <a:xfrm>
            <a:off x="838200" y="2362200"/>
            <a:ext cx="6096000" cy="3724275"/>
          </a:xfrm>
        </p:spPr>
        <p:txBody>
          <a:bodyPr/>
          <a:lstStyle/>
          <a:p>
            <a:r>
              <a:rPr lang="en-US" b="1">
                <a:effectLst>
                  <a:outerShdw blurRad="38100" dist="38100" dir="2700000" algn="tl">
                    <a:srgbClr val="C0C0C0"/>
                  </a:outerShdw>
                </a:effectLst>
              </a:rPr>
              <a:t>Asynclitism</a:t>
            </a:r>
            <a:endParaRPr lang="en-US" sz="2400" b="1">
              <a:effectLst>
                <a:outerShdw blurRad="38100" dist="38100" dir="2700000" algn="tl">
                  <a:srgbClr val="C0C0C0"/>
                </a:outerShdw>
              </a:effectLst>
            </a:endParaRPr>
          </a:p>
          <a:p>
            <a:pPr lvl="1">
              <a:buFont typeface="Wingdings" pitchFamily="2" charset="2"/>
              <a:buChar char="Ä"/>
            </a:pPr>
            <a:r>
              <a:rPr lang="en-US" sz="2000">
                <a:effectLst>
                  <a:outerShdw blurRad="38100" dist="38100" dir="2700000" algn="tl">
                    <a:srgbClr val="C0C0C0"/>
                  </a:outerShdw>
                </a:effectLst>
              </a:rPr>
              <a:t>When the sagittal suture does not lie exactly midway between the symphysis and sacral promontory</a:t>
            </a:r>
          </a:p>
          <a:p>
            <a:pPr lvl="1">
              <a:buFont typeface="Wingdings" pitchFamily="2" charset="2"/>
              <a:buChar char="Ä"/>
            </a:pPr>
            <a:r>
              <a:rPr lang="en-US" sz="2000">
                <a:effectLst>
                  <a:outerShdw blurRad="38100" dist="38100" dir="2700000" algn="tl">
                    <a:srgbClr val="C0C0C0"/>
                  </a:outerShdw>
                </a:effectLst>
              </a:rPr>
              <a:t>Moderate degrees of asynclitism are the rule in normal labor but if severe the asynclitism may lead to cephalopelvic disproportion even with an otherwise normal size pelvis</a:t>
            </a:r>
          </a:p>
        </p:txBody>
      </p:sp>
      <p:graphicFrame>
        <p:nvGraphicFramePr>
          <p:cNvPr id="82950" name="Object 6"/>
          <p:cNvGraphicFramePr>
            <a:graphicFrameLocks noGrp="1" noChangeAspect="1"/>
          </p:cNvGraphicFramePr>
          <p:nvPr>
            <p:ph sz="quarter" idx="2"/>
          </p:nvPr>
        </p:nvGraphicFramePr>
        <p:xfrm>
          <a:off x="6145213" y="2362200"/>
          <a:ext cx="1001712" cy="1785938"/>
        </p:xfrm>
        <a:graphic>
          <a:graphicData uri="http://schemas.openxmlformats.org/presentationml/2006/ole">
            <mc:AlternateContent xmlns:mc="http://schemas.openxmlformats.org/markup-compatibility/2006">
              <mc:Choice xmlns:v="urn:schemas-microsoft-com:vml" Requires="v">
                <p:oleObj spid="_x0000_s82955" name="Image" r:id="rId3" imgW="4770612" imgH="8502857" progId="">
                  <p:embed/>
                </p:oleObj>
              </mc:Choice>
              <mc:Fallback>
                <p:oleObj name="Image" r:id="rId3" imgW="4770612" imgH="8502857" progId="">
                  <p:embed/>
                  <p:pic>
                    <p:nvPicPr>
                      <p:cNvPr id="0" name="Picture 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213" y="2362200"/>
                        <a:ext cx="1001712" cy="178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2951" name="Picture 7"/>
          <p:cNvPicPr>
            <a:picLocks noGrp="1" noChangeAspect="1" noChangeArrowheads="1"/>
          </p:cNvPicPr>
          <p:nvPr>
            <p:ph sz="quarter" idx="3"/>
          </p:nvPr>
        </p:nvPicPr>
        <p:blipFill>
          <a:blip r:embed="rId5" cstate="print"/>
          <a:srcRect/>
          <a:stretch>
            <a:fillRect/>
          </a:stretch>
        </p:blipFill>
        <p:spPr>
          <a:xfrm>
            <a:off x="1792288" y="5132388"/>
            <a:ext cx="4303712" cy="1497012"/>
          </a:xfrm>
          <a:noFill/>
          <a:ln/>
        </p:spPr>
      </p:pic>
      <p:sp>
        <p:nvSpPr>
          <p:cNvPr id="7" name="Slide Number Placeholder 7"/>
          <p:cNvSpPr>
            <a:spLocks noGrp="1"/>
          </p:cNvSpPr>
          <p:nvPr>
            <p:ph type="sldNum" sz="quarter" idx="12"/>
          </p:nvPr>
        </p:nvSpPr>
        <p:spPr/>
        <p:txBody>
          <a:bodyPr/>
          <a:lstStyle/>
          <a:p>
            <a:fld id="{AC4B98D3-2F08-4444-BA62-6246D1219B5D}" type="slidenum">
              <a:rPr lang="en-US"/>
              <a:pPr/>
              <a:t>22</a:t>
            </a:fld>
            <a:endParaRPr lang="en-US"/>
          </a:p>
        </p:txBody>
      </p:sp>
    </p:spTree>
  </p:cSld>
  <p:clrMapOvr>
    <a:masterClrMapping/>
  </p:clrMapOvr>
  <p:transition advTm="38944"/>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a:lstStyle/>
          <a:p>
            <a:r>
              <a:rPr lang="en-US"/>
              <a:t>First Stage of labor</a:t>
            </a:r>
          </a:p>
        </p:txBody>
      </p:sp>
      <p:sp>
        <p:nvSpPr>
          <p:cNvPr id="33795" name="Rectangle 3"/>
          <p:cNvSpPr>
            <a:spLocks noGrp="1" noChangeArrowheads="1"/>
          </p:cNvSpPr>
          <p:nvPr>
            <p:ph idx="1"/>
          </p:nvPr>
        </p:nvSpPr>
        <p:spPr>
          <a:xfrm>
            <a:off x="838200" y="2362200"/>
            <a:ext cx="3733800" cy="3724275"/>
          </a:xfrm>
        </p:spPr>
        <p:txBody>
          <a:bodyPr/>
          <a:lstStyle/>
          <a:p>
            <a:pPr>
              <a:lnSpc>
                <a:spcPct val="80000"/>
              </a:lnSpc>
              <a:buFont typeface="Wingdings" pitchFamily="2" charset="2"/>
              <a:buNone/>
            </a:pPr>
            <a:r>
              <a:rPr lang="en-US" sz="2400" b="1">
                <a:effectLst>
                  <a:outerShdw blurRad="38100" dist="38100" dir="2700000" algn="tl">
                    <a:srgbClr val="C0C0C0"/>
                  </a:outerShdw>
                </a:effectLst>
              </a:rPr>
              <a:t>Management</a:t>
            </a:r>
          </a:p>
          <a:p>
            <a:pPr>
              <a:lnSpc>
                <a:spcPct val="80000"/>
              </a:lnSpc>
              <a:buFont typeface="Wingdings" pitchFamily="2" charset="2"/>
              <a:buChar char="Ä"/>
            </a:pPr>
            <a:r>
              <a:rPr lang="en-US" sz="2400"/>
              <a:t>Maternal Position</a:t>
            </a:r>
          </a:p>
          <a:p>
            <a:pPr>
              <a:lnSpc>
                <a:spcPct val="80000"/>
              </a:lnSpc>
              <a:buFont typeface="Wingdings" pitchFamily="2" charset="2"/>
              <a:buChar char="Ä"/>
            </a:pPr>
            <a:r>
              <a:rPr lang="en-US" sz="2400"/>
              <a:t>Administration of fluids</a:t>
            </a:r>
          </a:p>
          <a:p>
            <a:pPr>
              <a:lnSpc>
                <a:spcPct val="80000"/>
              </a:lnSpc>
              <a:buFont typeface="Wingdings" pitchFamily="2" charset="2"/>
              <a:buChar char="Ä"/>
            </a:pPr>
            <a:r>
              <a:rPr lang="en-US" sz="2400"/>
              <a:t>Investigations</a:t>
            </a:r>
          </a:p>
          <a:p>
            <a:pPr>
              <a:lnSpc>
                <a:spcPct val="80000"/>
              </a:lnSpc>
              <a:buFont typeface="Wingdings" pitchFamily="2" charset="2"/>
              <a:buChar char="Ä"/>
            </a:pPr>
            <a:r>
              <a:rPr lang="en-US" sz="2400"/>
              <a:t>Maternal monitoring</a:t>
            </a:r>
          </a:p>
          <a:p>
            <a:pPr>
              <a:lnSpc>
                <a:spcPct val="80000"/>
              </a:lnSpc>
              <a:buFont typeface="Wingdings" pitchFamily="2" charset="2"/>
              <a:buChar char="Ä"/>
            </a:pPr>
            <a:r>
              <a:rPr lang="en-US" sz="2400"/>
              <a:t>Analgesia</a:t>
            </a:r>
          </a:p>
          <a:p>
            <a:pPr>
              <a:lnSpc>
                <a:spcPct val="80000"/>
              </a:lnSpc>
              <a:buFont typeface="Wingdings" pitchFamily="2" charset="2"/>
              <a:buChar char="Ä"/>
            </a:pPr>
            <a:r>
              <a:rPr lang="en-US" sz="2400"/>
              <a:t>Fetal monitoring</a:t>
            </a:r>
          </a:p>
          <a:p>
            <a:pPr>
              <a:lnSpc>
                <a:spcPct val="80000"/>
              </a:lnSpc>
              <a:buFont typeface="Wingdings" pitchFamily="2" charset="2"/>
              <a:buChar char="Ä"/>
            </a:pPr>
            <a:r>
              <a:rPr lang="en-US" sz="2400"/>
              <a:t>Uterine Activity</a:t>
            </a:r>
          </a:p>
          <a:p>
            <a:pPr>
              <a:lnSpc>
                <a:spcPct val="80000"/>
              </a:lnSpc>
              <a:buFont typeface="Wingdings" pitchFamily="2" charset="2"/>
              <a:buChar char="Ä"/>
            </a:pPr>
            <a:r>
              <a:rPr lang="en-US" sz="2400"/>
              <a:t>Vaginal examination</a:t>
            </a:r>
          </a:p>
          <a:p>
            <a:pPr>
              <a:lnSpc>
                <a:spcPct val="80000"/>
              </a:lnSpc>
              <a:buFont typeface="Wingdings" pitchFamily="2" charset="2"/>
              <a:buChar char="Ä"/>
            </a:pPr>
            <a:r>
              <a:rPr lang="en-US" sz="2400"/>
              <a:t>Amniotomy</a:t>
            </a:r>
          </a:p>
        </p:txBody>
      </p:sp>
      <p:sp>
        <p:nvSpPr>
          <p:cNvPr id="6" name="Slide Number Placeholder 5"/>
          <p:cNvSpPr>
            <a:spLocks noGrp="1"/>
          </p:cNvSpPr>
          <p:nvPr>
            <p:ph type="sldNum" sz="quarter" idx="12"/>
          </p:nvPr>
        </p:nvSpPr>
        <p:spPr/>
        <p:txBody>
          <a:bodyPr/>
          <a:lstStyle/>
          <a:p>
            <a:fld id="{29D27A43-E11B-4F2A-AE3A-8E91679461E3}" type="slidenum">
              <a:rPr lang="en-US"/>
              <a:pPr/>
              <a:t>23</a:t>
            </a:fld>
            <a:endParaRPr lang="en-US"/>
          </a:p>
        </p:txBody>
      </p:sp>
      <p:sp>
        <p:nvSpPr>
          <p:cNvPr id="33798" name="Rectangle 6"/>
          <p:cNvSpPr>
            <a:spLocks noChangeArrowheads="1"/>
          </p:cNvSpPr>
          <p:nvPr/>
        </p:nvSpPr>
        <p:spPr bwMode="auto">
          <a:xfrm>
            <a:off x="4876800" y="2819400"/>
            <a:ext cx="3200400" cy="3276600"/>
          </a:xfrm>
          <a:prstGeom prst="rect">
            <a:avLst/>
          </a:prstGeom>
          <a:solidFill>
            <a:schemeClr val="bg1"/>
          </a:solidFill>
          <a:ln w="19050">
            <a:solidFill>
              <a:schemeClr val="tx1"/>
            </a:solidFill>
            <a:miter lim="800000"/>
            <a:headEnd/>
            <a:tailEnd/>
          </a:ln>
          <a:effectLst/>
        </p:spPr>
        <p:txBody>
          <a:bodyPr wrap="none" anchor="ctr"/>
          <a:lstStyle/>
          <a:p>
            <a:r>
              <a:rPr lang="en-US" sz="1800"/>
              <a:t>The mother may chose to:</a:t>
            </a:r>
          </a:p>
          <a:p>
            <a:endParaRPr lang="en-US" sz="1800"/>
          </a:p>
          <a:p>
            <a:endParaRPr lang="en-US" sz="1800"/>
          </a:p>
          <a:p>
            <a:pPr>
              <a:buFontTx/>
              <a:buChar char="•"/>
            </a:pPr>
            <a:r>
              <a:rPr lang="en-US" sz="1800"/>
              <a:t> Sit,</a:t>
            </a:r>
          </a:p>
          <a:p>
            <a:pPr>
              <a:buFontTx/>
              <a:buChar char="•"/>
            </a:pPr>
            <a:r>
              <a:rPr lang="en-US" sz="1800"/>
              <a:t> Recline,</a:t>
            </a:r>
          </a:p>
          <a:p>
            <a:pPr>
              <a:buFontTx/>
              <a:buChar char="•"/>
            </a:pPr>
            <a:r>
              <a:rPr lang="en-US" sz="1800"/>
              <a:t> Ambulate,</a:t>
            </a:r>
          </a:p>
          <a:p>
            <a:pPr>
              <a:buFontTx/>
              <a:buChar char="•"/>
            </a:pPr>
            <a:r>
              <a:rPr lang="en-US" sz="1800"/>
              <a:t> Lying in bed</a:t>
            </a:r>
          </a:p>
          <a:p>
            <a:endParaRPr lang="en-US" sz="1800"/>
          </a:p>
          <a:p>
            <a:endParaRPr lang="en-US" sz="1800"/>
          </a:p>
          <a:p>
            <a:r>
              <a:rPr lang="en-US" sz="1800"/>
              <a:t>The supine position is </a:t>
            </a:r>
          </a:p>
          <a:p>
            <a:r>
              <a:rPr lang="en-US" sz="1800"/>
              <a:t>discouraged</a:t>
            </a:r>
          </a:p>
        </p:txBody>
      </p:sp>
      <p:sp>
        <p:nvSpPr>
          <p:cNvPr id="2" name="Rectangle 1"/>
          <p:cNvSpPr/>
          <p:nvPr/>
        </p:nvSpPr>
        <p:spPr>
          <a:xfrm>
            <a:off x="2743200" y="6205121"/>
            <a:ext cx="6379029" cy="584775"/>
          </a:xfrm>
          <a:prstGeom prst="rect">
            <a:avLst/>
          </a:prstGeom>
        </p:spPr>
        <p:txBody>
          <a:bodyPr wrap="square">
            <a:spAutoFit/>
          </a:bodyPr>
          <a:lstStyle/>
          <a:p>
            <a:r>
              <a:rPr lang="en-US" sz="1600" dirty="0" smtClean="0">
                <a:solidFill>
                  <a:srgbClr val="000000"/>
                </a:solidFill>
              </a:rPr>
              <a:t>Recommend </a:t>
            </a:r>
            <a:r>
              <a:rPr lang="en-US" sz="1600" dirty="0">
                <a:solidFill>
                  <a:srgbClr val="000000"/>
                </a:solidFill>
              </a:rPr>
              <a:t>not performing routine enemas (</a:t>
            </a:r>
            <a:r>
              <a:rPr lang="en-US" sz="1600" b="1" u="sng" dirty="0">
                <a:solidFill>
                  <a:srgbClr val="336633"/>
                </a:solidFill>
                <a:hlinkClick r:id="rId3"/>
              </a:rPr>
              <a:t>Grade 1A</a:t>
            </a:r>
            <a:r>
              <a:rPr lang="en-US" sz="1600" dirty="0">
                <a:solidFill>
                  <a:srgbClr val="000000"/>
                </a:solidFill>
              </a:rPr>
              <a:t>) </a:t>
            </a:r>
            <a:endParaRPr lang="en-US" sz="1600" dirty="0" smtClean="0">
              <a:solidFill>
                <a:srgbClr val="000000"/>
              </a:solidFill>
            </a:endParaRPr>
          </a:p>
          <a:p>
            <a:r>
              <a:rPr lang="en-US" sz="1600" dirty="0" smtClean="0">
                <a:solidFill>
                  <a:srgbClr val="000000"/>
                </a:solidFill>
              </a:rPr>
              <a:t>Not routinely </a:t>
            </a:r>
            <a:r>
              <a:rPr lang="en-US" sz="1600" dirty="0">
                <a:solidFill>
                  <a:srgbClr val="000000"/>
                </a:solidFill>
              </a:rPr>
              <a:t>shaving the perineum (</a:t>
            </a:r>
            <a:r>
              <a:rPr lang="en-US" sz="1600" b="1" u="sng" dirty="0">
                <a:solidFill>
                  <a:srgbClr val="336633"/>
                </a:solidFill>
                <a:hlinkClick r:id="rId4"/>
              </a:rPr>
              <a:t>Grade 2B</a:t>
            </a:r>
            <a:r>
              <a:rPr lang="en-US" sz="1600" dirty="0">
                <a:solidFill>
                  <a:srgbClr val="000000"/>
                </a:solidFill>
              </a:rPr>
              <a:t>)</a:t>
            </a:r>
            <a:endParaRPr lang="en-US" sz="1600" dirty="0"/>
          </a:p>
        </p:txBody>
      </p:sp>
    </p:spTree>
    <p:custDataLst>
      <p:tags r:id="rId1"/>
    </p:custDataLst>
  </p:cSld>
  <p:clrMapOvr>
    <a:masterClrMapping/>
  </p:clrMapOvr>
  <p:transition advTm="1521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33795">
                                            <p:txEl>
                                              <p:pRg st="1" end="1"/>
                                            </p:txEl>
                                          </p:spTgt>
                                        </p:tgtEl>
                                        <p:attrNameLst>
                                          <p:attrName>style.color</p:attrName>
                                        </p:attrNameLst>
                                      </p:cBhvr>
                                      <p:by>
                                        <p:hsl h="0" s="-70588" l="0"/>
                                      </p:by>
                                    </p:animClr>
                                    <p:animClr clrSpc="hsl" dir="cw">
                                      <p:cBhvr>
                                        <p:cTn id="7" dur="500" fill="hold"/>
                                        <p:tgtEl>
                                          <p:spTgt spid="33795">
                                            <p:txEl>
                                              <p:pRg st="1" end="1"/>
                                            </p:txEl>
                                          </p:spTgt>
                                        </p:tgtEl>
                                        <p:attrNameLst>
                                          <p:attrName>fillcolor</p:attrName>
                                        </p:attrNameLst>
                                      </p:cBhvr>
                                      <p:by>
                                        <p:hsl h="0" s="-70588" l="0"/>
                                      </p:by>
                                    </p:animClr>
                                    <p:animClr clrSpc="hsl" dir="cw">
                                      <p:cBhvr>
                                        <p:cTn id="8" dur="500" fill="hold"/>
                                        <p:tgtEl>
                                          <p:spTgt spid="33795">
                                            <p:txEl>
                                              <p:pRg st="1" end="1"/>
                                            </p:txEl>
                                          </p:spTgt>
                                        </p:tgtEl>
                                        <p:attrNameLst>
                                          <p:attrName>stroke.color</p:attrName>
                                        </p:attrNameLst>
                                      </p:cBhvr>
                                      <p:by>
                                        <p:hsl h="0" s="-70588" l="0"/>
                                      </p:by>
                                    </p:animClr>
                                    <p:set>
                                      <p:cBhvr>
                                        <p:cTn id="9" dur="500" fill="hold"/>
                                        <p:tgtEl>
                                          <p:spTgt spid="33795">
                                            <p:txEl>
                                              <p:pRg st="1" end="1"/>
                                            </p:txEl>
                                          </p:spTgt>
                                        </p:tgtEl>
                                        <p:attrNameLst>
                                          <p:attrName>fill.type</p:attrName>
                                        </p:attrNameLst>
                                      </p:cBhvr>
                                      <p:to>
                                        <p:strVal val="solid"/>
                                      </p:to>
                                    </p:set>
                                  </p:childTnLst>
                                </p:cTn>
                              </p:par>
                              <p:par>
                                <p:cTn id="10" presetID="9" presetClass="entr" presetSubtype="0" fill="hold" grpId="0" nodeType="withEffect">
                                  <p:stCondLst>
                                    <p:cond delay="0"/>
                                  </p:stCondLst>
                                  <p:childTnLst>
                                    <p:set>
                                      <p:cBhvr>
                                        <p:cTn id="11" dur="1" fill="hold">
                                          <p:stCondLst>
                                            <p:cond delay="0"/>
                                          </p:stCondLst>
                                        </p:cTn>
                                        <p:tgtEl>
                                          <p:spTgt spid="33798"/>
                                        </p:tgtEl>
                                        <p:attrNameLst>
                                          <p:attrName>style.visibility</p:attrName>
                                        </p:attrNameLst>
                                      </p:cBhvr>
                                      <p:to>
                                        <p:strVal val="visible"/>
                                      </p:to>
                                    </p:set>
                                    <p:animEffect transition="in" filter="dissolve">
                                      <p:cBhvr>
                                        <p:cTn id="12" dur="500"/>
                                        <p:tgtEl>
                                          <p:spTgt spid="33798"/>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mph" presetSubtype="0" fill="hold" nodeType="clickEffect">
                                  <p:stCondLst>
                                    <p:cond delay="0"/>
                                  </p:stCondLst>
                                  <p:childTnLst>
                                    <p:animClr clrSpc="hsl" dir="cw">
                                      <p:cBhvr override="childStyle">
                                        <p:cTn id="16" dur="500" fill="hold"/>
                                        <p:tgtEl>
                                          <p:spTgt spid="33795">
                                            <p:txEl>
                                              <p:pRg st="2" end="2"/>
                                            </p:txEl>
                                          </p:spTgt>
                                        </p:tgtEl>
                                        <p:attrNameLst>
                                          <p:attrName>style.color</p:attrName>
                                        </p:attrNameLst>
                                      </p:cBhvr>
                                      <p:by>
                                        <p:hsl h="0" s="-70588" l="0"/>
                                      </p:by>
                                    </p:animClr>
                                    <p:animClr clrSpc="hsl" dir="cw">
                                      <p:cBhvr>
                                        <p:cTn id="17" dur="500" fill="hold"/>
                                        <p:tgtEl>
                                          <p:spTgt spid="33795">
                                            <p:txEl>
                                              <p:pRg st="2" end="2"/>
                                            </p:txEl>
                                          </p:spTgt>
                                        </p:tgtEl>
                                        <p:attrNameLst>
                                          <p:attrName>fillcolor</p:attrName>
                                        </p:attrNameLst>
                                      </p:cBhvr>
                                      <p:by>
                                        <p:hsl h="0" s="-70588" l="0"/>
                                      </p:by>
                                    </p:animClr>
                                    <p:animClr clrSpc="hsl" dir="cw">
                                      <p:cBhvr>
                                        <p:cTn id="18" dur="500" fill="hold"/>
                                        <p:tgtEl>
                                          <p:spTgt spid="33795">
                                            <p:txEl>
                                              <p:pRg st="2" end="2"/>
                                            </p:txEl>
                                          </p:spTgt>
                                        </p:tgtEl>
                                        <p:attrNameLst>
                                          <p:attrName>stroke.color</p:attrName>
                                        </p:attrNameLst>
                                      </p:cBhvr>
                                      <p:by>
                                        <p:hsl h="0" s="-70588" l="0"/>
                                      </p:by>
                                    </p:animClr>
                                    <p:set>
                                      <p:cBhvr>
                                        <p:cTn id="19" dur="500" fill="hold"/>
                                        <p:tgtEl>
                                          <p:spTgt spid="33795">
                                            <p:txEl>
                                              <p:pRg st="2" end="2"/>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5" presetClass="emph" presetSubtype="0" fill="hold" nodeType="clickEffect">
                                  <p:stCondLst>
                                    <p:cond delay="0"/>
                                  </p:stCondLst>
                                  <p:childTnLst>
                                    <p:animClr clrSpc="hsl" dir="cw">
                                      <p:cBhvr override="childStyle">
                                        <p:cTn id="23" dur="500" fill="hold"/>
                                        <p:tgtEl>
                                          <p:spTgt spid="33795">
                                            <p:txEl>
                                              <p:pRg st="3" end="3"/>
                                            </p:txEl>
                                          </p:spTgt>
                                        </p:tgtEl>
                                        <p:attrNameLst>
                                          <p:attrName>style.color</p:attrName>
                                        </p:attrNameLst>
                                      </p:cBhvr>
                                      <p:by>
                                        <p:hsl h="0" s="-70588" l="0"/>
                                      </p:by>
                                    </p:animClr>
                                    <p:animClr clrSpc="hsl" dir="cw">
                                      <p:cBhvr>
                                        <p:cTn id="24" dur="500" fill="hold"/>
                                        <p:tgtEl>
                                          <p:spTgt spid="33795">
                                            <p:txEl>
                                              <p:pRg st="3" end="3"/>
                                            </p:txEl>
                                          </p:spTgt>
                                        </p:tgtEl>
                                        <p:attrNameLst>
                                          <p:attrName>fillcolor</p:attrName>
                                        </p:attrNameLst>
                                      </p:cBhvr>
                                      <p:by>
                                        <p:hsl h="0" s="-70588" l="0"/>
                                      </p:by>
                                    </p:animClr>
                                    <p:animClr clrSpc="hsl" dir="cw">
                                      <p:cBhvr>
                                        <p:cTn id="25" dur="500" fill="hold"/>
                                        <p:tgtEl>
                                          <p:spTgt spid="33795">
                                            <p:txEl>
                                              <p:pRg st="3" end="3"/>
                                            </p:txEl>
                                          </p:spTgt>
                                        </p:tgtEl>
                                        <p:attrNameLst>
                                          <p:attrName>stroke.color</p:attrName>
                                        </p:attrNameLst>
                                      </p:cBhvr>
                                      <p:by>
                                        <p:hsl h="0" s="-70588" l="0"/>
                                      </p:by>
                                    </p:animClr>
                                    <p:set>
                                      <p:cBhvr>
                                        <p:cTn id="26" dur="500" fill="hold"/>
                                        <p:tgtEl>
                                          <p:spTgt spid="33795">
                                            <p:txEl>
                                              <p:pRg st="3" end="3"/>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5" presetClass="emph" presetSubtype="0" fill="hold" nodeType="clickEffect">
                                  <p:stCondLst>
                                    <p:cond delay="0"/>
                                  </p:stCondLst>
                                  <p:childTnLst>
                                    <p:animClr clrSpc="hsl" dir="cw">
                                      <p:cBhvr override="childStyle">
                                        <p:cTn id="30" dur="500" fill="hold"/>
                                        <p:tgtEl>
                                          <p:spTgt spid="33795">
                                            <p:txEl>
                                              <p:pRg st="4" end="4"/>
                                            </p:txEl>
                                          </p:spTgt>
                                        </p:tgtEl>
                                        <p:attrNameLst>
                                          <p:attrName>style.color</p:attrName>
                                        </p:attrNameLst>
                                      </p:cBhvr>
                                      <p:by>
                                        <p:hsl h="0" s="-70588" l="0"/>
                                      </p:by>
                                    </p:animClr>
                                    <p:animClr clrSpc="hsl" dir="cw">
                                      <p:cBhvr>
                                        <p:cTn id="31" dur="500" fill="hold"/>
                                        <p:tgtEl>
                                          <p:spTgt spid="33795">
                                            <p:txEl>
                                              <p:pRg st="4" end="4"/>
                                            </p:txEl>
                                          </p:spTgt>
                                        </p:tgtEl>
                                        <p:attrNameLst>
                                          <p:attrName>fillcolor</p:attrName>
                                        </p:attrNameLst>
                                      </p:cBhvr>
                                      <p:by>
                                        <p:hsl h="0" s="-70588" l="0"/>
                                      </p:by>
                                    </p:animClr>
                                    <p:animClr clrSpc="hsl" dir="cw">
                                      <p:cBhvr>
                                        <p:cTn id="32" dur="500" fill="hold"/>
                                        <p:tgtEl>
                                          <p:spTgt spid="33795">
                                            <p:txEl>
                                              <p:pRg st="4" end="4"/>
                                            </p:txEl>
                                          </p:spTgt>
                                        </p:tgtEl>
                                        <p:attrNameLst>
                                          <p:attrName>stroke.color</p:attrName>
                                        </p:attrNameLst>
                                      </p:cBhvr>
                                      <p:by>
                                        <p:hsl h="0" s="-70588" l="0"/>
                                      </p:by>
                                    </p:animClr>
                                    <p:set>
                                      <p:cBhvr>
                                        <p:cTn id="33" dur="500" fill="hold"/>
                                        <p:tgtEl>
                                          <p:spTgt spid="33795">
                                            <p:txEl>
                                              <p:pRg st="4" end="4"/>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5" presetClass="emph" presetSubtype="0" fill="hold" nodeType="clickEffect">
                                  <p:stCondLst>
                                    <p:cond delay="0"/>
                                  </p:stCondLst>
                                  <p:childTnLst>
                                    <p:animClr clrSpc="hsl" dir="cw">
                                      <p:cBhvr override="childStyle">
                                        <p:cTn id="37" dur="500" fill="hold"/>
                                        <p:tgtEl>
                                          <p:spTgt spid="33795">
                                            <p:txEl>
                                              <p:pRg st="6" end="6"/>
                                            </p:txEl>
                                          </p:spTgt>
                                        </p:tgtEl>
                                        <p:attrNameLst>
                                          <p:attrName>style.color</p:attrName>
                                        </p:attrNameLst>
                                      </p:cBhvr>
                                      <p:by>
                                        <p:hsl h="0" s="-70588" l="0"/>
                                      </p:by>
                                    </p:animClr>
                                    <p:animClr clrSpc="hsl" dir="cw">
                                      <p:cBhvr>
                                        <p:cTn id="38" dur="500" fill="hold"/>
                                        <p:tgtEl>
                                          <p:spTgt spid="33795">
                                            <p:txEl>
                                              <p:pRg st="6" end="6"/>
                                            </p:txEl>
                                          </p:spTgt>
                                        </p:tgtEl>
                                        <p:attrNameLst>
                                          <p:attrName>fillcolor</p:attrName>
                                        </p:attrNameLst>
                                      </p:cBhvr>
                                      <p:by>
                                        <p:hsl h="0" s="-70588" l="0"/>
                                      </p:by>
                                    </p:animClr>
                                    <p:animClr clrSpc="hsl" dir="cw">
                                      <p:cBhvr>
                                        <p:cTn id="39" dur="500" fill="hold"/>
                                        <p:tgtEl>
                                          <p:spTgt spid="33795">
                                            <p:txEl>
                                              <p:pRg st="6" end="6"/>
                                            </p:txEl>
                                          </p:spTgt>
                                        </p:tgtEl>
                                        <p:attrNameLst>
                                          <p:attrName>stroke.color</p:attrName>
                                        </p:attrNameLst>
                                      </p:cBhvr>
                                      <p:by>
                                        <p:hsl h="0" s="-70588" l="0"/>
                                      </p:by>
                                    </p:animClr>
                                    <p:set>
                                      <p:cBhvr>
                                        <p:cTn id="40" dur="500" fill="hold"/>
                                        <p:tgtEl>
                                          <p:spTgt spid="33795">
                                            <p:txEl>
                                              <p:pRg st="6" end="6"/>
                                            </p:tx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25" presetClass="emph" presetSubtype="0" fill="hold" nodeType="clickEffect">
                                  <p:stCondLst>
                                    <p:cond delay="0"/>
                                  </p:stCondLst>
                                  <p:childTnLst>
                                    <p:animClr clrSpc="hsl" dir="cw">
                                      <p:cBhvr override="childStyle">
                                        <p:cTn id="44" dur="500" fill="hold"/>
                                        <p:tgtEl>
                                          <p:spTgt spid="33795">
                                            <p:txEl>
                                              <p:pRg st="7" end="7"/>
                                            </p:txEl>
                                          </p:spTgt>
                                        </p:tgtEl>
                                        <p:attrNameLst>
                                          <p:attrName>style.color</p:attrName>
                                        </p:attrNameLst>
                                      </p:cBhvr>
                                      <p:by>
                                        <p:hsl h="0" s="-70588" l="0"/>
                                      </p:by>
                                    </p:animClr>
                                    <p:animClr clrSpc="hsl" dir="cw">
                                      <p:cBhvr>
                                        <p:cTn id="45" dur="500" fill="hold"/>
                                        <p:tgtEl>
                                          <p:spTgt spid="33795">
                                            <p:txEl>
                                              <p:pRg st="7" end="7"/>
                                            </p:txEl>
                                          </p:spTgt>
                                        </p:tgtEl>
                                        <p:attrNameLst>
                                          <p:attrName>fillcolor</p:attrName>
                                        </p:attrNameLst>
                                      </p:cBhvr>
                                      <p:by>
                                        <p:hsl h="0" s="-70588" l="0"/>
                                      </p:by>
                                    </p:animClr>
                                    <p:animClr clrSpc="hsl" dir="cw">
                                      <p:cBhvr>
                                        <p:cTn id="46" dur="500" fill="hold"/>
                                        <p:tgtEl>
                                          <p:spTgt spid="33795">
                                            <p:txEl>
                                              <p:pRg st="7" end="7"/>
                                            </p:txEl>
                                          </p:spTgt>
                                        </p:tgtEl>
                                        <p:attrNameLst>
                                          <p:attrName>stroke.color</p:attrName>
                                        </p:attrNameLst>
                                      </p:cBhvr>
                                      <p:by>
                                        <p:hsl h="0" s="-70588" l="0"/>
                                      </p:by>
                                    </p:animClr>
                                    <p:set>
                                      <p:cBhvr>
                                        <p:cTn id="47" dur="500" fill="hold"/>
                                        <p:tgtEl>
                                          <p:spTgt spid="33795">
                                            <p:txEl>
                                              <p:pRg st="7" end="7"/>
                                            </p:txEl>
                                          </p:spTgt>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25" presetClass="emph" presetSubtype="0" fill="hold" nodeType="clickEffect">
                                  <p:stCondLst>
                                    <p:cond delay="0"/>
                                  </p:stCondLst>
                                  <p:childTnLst>
                                    <p:animClr clrSpc="hsl" dir="cw">
                                      <p:cBhvr override="childStyle">
                                        <p:cTn id="51" dur="500" fill="hold"/>
                                        <p:tgtEl>
                                          <p:spTgt spid="33795">
                                            <p:txEl>
                                              <p:pRg st="8" end="8"/>
                                            </p:txEl>
                                          </p:spTgt>
                                        </p:tgtEl>
                                        <p:attrNameLst>
                                          <p:attrName>style.color</p:attrName>
                                        </p:attrNameLst>
                                      </p:cBhvr>
                                      <p:by>
                                        <p:hsl h="0" s="-70588" l="0"/>
                                      </p:by>
                                    </p:animClr>
                                    <p:animClr clrSpc="hsl" dir="cw">
                                      <p:cBhvr>
                                        <p:cTn id="52" dur="500" fill="hold"/>
                                        <p:tgtEl>
                                          <p:spTgt spid="33795">
                                            <p:txEl>
                                              <p:pRg st="8" end="8"/>
                                            </p:txEl>
                                          </p:spTgt>
                                        </p:tgtEl>
                                        <p:attrNameLst>
                                          <p:attrName>fillcolor</p:attrName>
                                        </p:attrNameLst>
                                      </p:cBhvr>
                                      <p:by>
                                        <p:hsl h="0" s="-70588" l="0"/>
                                      </p:by>
                                    </p:animClr>
                                    <p:animClr clrSpc="hsl" dir="cw">
                                      <p:cBhvr>
                                        <p:cTn id="53" dur="500" fill="hold"/>
                                        <p:tgtEl>
                                          <p:spTgt spid="33795">
                                            <p:txEl>
                                              <p:pRg st="8" end="8"/>
                                            </p:txEl>
                                          </p:spTgt>
                                        </p:tgtEl>
                                        <p:attrNameLst>
                                          <p:attrName>stroke.color</p:attrName>
                                        </p:attrNameLst>
                                      </p:cBhvr>
                                      <p:by>
                                        <p:hsl h="0" s="-70588" l="0"/>
                                      </p:by>
                                    </p:animClr>
                                    <p:set>
                                      <p:cBhvr>
                                        <p:cTn id="54" dur="500" fill="hold"/>
                                        <p:tgtEl>
                                          <p:spTgt spid="33795">
                                            <p:txEl>
                                              <p:pRg st="8" end="8"/>
                                            </p:txEl>
                                          </p:spTgt>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25" presetClass="emph" presetSubtype="0" fill="hold" nodeType="clickEffect">
                                  <p:stCondLst>
                                    <p:cond delay="0"/>
                                  </p:stCondLst>
                                  <p:childTnLst>
                                    <p:animClr clrSpc="hsl" dir="cw">
                                      <p:cBhvr override="childStyle">
                                        <p:cTn id="58" dur="500" fill="hold"/>
                                        <p:tgtEl>
                                          <p:spTgt spid="33795">
                                            <p:txEl>
                                              <p:pRg st="9" end="9"/>
                                            </p:txEl>
                                          </p:spTgt>
                                        </p:tgtEl>
                                        <p:attrNameLst>
                                          <p:attrName>style.color</p:attrName>
                                        </p:attrNameLst>
                                      </p:cBhvr>
                                      <p:by>
                                        <p:hsl h="0" s="-70588" l="0"/>
                                      </p:by>
                                    </p:animClr>
                                    <p:animClr clrSpc="hsl" dir="cw">
                                      <p:cBhvr>
                                        <p:cTn id="59" dur="500" fill="hold"/>
                                        <p:tgtEl>
                                          <p:spTgt spid="33795">
                                            <p:txEl>
                                              <p:pRg st="9" end="9"/>
                                            </p:txEl>
                                          </p:spTgt>
                                        </p:tgtEl>
                                        <p:attrNameLst>
                                          <p:attrName>fillcolor</p:attrName>
                                        </p:attrNameLst>
                                      </p:cBhvr>
                                      <p:by>
                                        <p:hsl h="0" s="-70588" l="0"/>
                                      </p:by>
                                    </p:animClr>
                                    <p:animClr clrSpc="hsl" dir="cw">
                                      <p:cBhvr>
                                        <p:cTn id="60" dur="500" fill="hold"/>
                                        <p:tgtEl>
                                          <p:spTgt spid="33795">
                                            <p:txEl>
                                              <p:pRg st="9" end="9"/>
                                            </p:txEl>
                                          </p:spTgt>
                                        </p:tgtEl>
                                        <p:attrNameLst>
                                          <p:attrName>stroke.color</p:attrName>
                                        </p:attrNameLst>
                                      </p:cBhvr>
                                      <p:by>
                                        <p:hsl h="0" s="-70588" l="0"/>
                                      </p:by>
                                    </p:animClr>
                                    <p:set>
                                      <p:cBhvr>
                                        <p:cTn id="61" dur="500" fill="hold"/>
                                        <p:tgtEl>
                                          <p:spTgt spid="33795">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AutoShape 2"/>
          <p:cNvSpPr>
            <a:spLocks noGrp="1" noChangeArrowheads="1"/>
          </p:cNvSpPr>
          <p:nvPr>
            <p:ph type="title"/>
          </p:nvPr>
        </p:nvSpPr>
        <p:spPr/>
        <p:txBody>
          <a:bodyPr/>
          <a:lstStyle/>
          <a:p>
            <a:r>
              <a:rPr lang="en-US"/>
              <a:t>First Stage of labor</a:t>
            </a:r>
          </a:p>
        </p:txBody>
      </p:sp>
      <p:sp>
        <p:nvSpPr>
          <p:cNvPr id="164867" name="Rectangle 3"/>
          <p:cNvSpPr>
            <a:spLocks noGrp="1" noChangeArrowheads="1"/>
          </p:cNvSpPr>
          <p:nvPr>
            <p:ph idx="1"/>
          </p:nvPr>
        </p:nvSpPr>
        <p:spPr>
          <a:xfrm>
            <a:off x="838200" y="2362200"/>
            <a:ext cx="3733800" cy="3724275"/>
          </a:xfrm>
        </p:spPr>
        <p:txBody>
          <a:bodyPr/>
          <a:lstStyle/>
          <a:p>
            <a:pPr>
              <a:lnSpc>
                <a:spcPct val="80000"/>
              </a:lnSpc>
              <a:buFont typeface="Wingdings" pitchFamily="2" charset="2"/>
              <a:buNone/>
            </a:pPr>
            <a:r>
              <a:rPr lang="en-US" sz="2400" b="1">
                <a:effectLst>
                  <a:outerShdw blurRad="38100" dist="38100" dir="2700000" algn="tl">
                    <a:srgbClr val="C0C0C0"/>
                  </a:outerShdw>
                </a:effectLst>
              </a:rPr>
              <a:t>Management</a:t>
            </a:r>
          </a:p>
          <a:p>
            <a:pPr>
              <a:lnSpc>
                <a:spcPct val="80000"/>
              </a:lnSpc>
              <a:buFont typeface="Wingdings" pitchFamily="2" charset="2"/>
              <a:buChar char="Ä"/>
            </a:pPr>
            <a:r>
              <a:rPr lang="en-US" sz="2400"/>
              <a:t>Maternal Position</a:t>
            </a:r>
          </a:p>
          <a:p>
            <a:pPr>
              <a:lnSpc>
                <a:spcPct val="80000"/>
              </a:lnSpc>
              <a:buFont typeface="Wingdings" pitchFamily="2" charset="2"/>
              <a:buChar char="Ä"/>
            </a:pPr>
            <a:r>
              <a:rPr lang="en-US" sz="2400"/>
              <a:t>Administration of fluids</a:t>
            </a:r>
          </a:p>
          <a:p>
            <a:pPr>
              <a:lnSpc>
                <a:spcPct val="80000"/>
              </a:lnSpc>
              <a:buFont typeface="Wingdings" pitchFamily="2" charset="2"/>
              <a:buChar char="Ä"/>
            </a:pPr>
            <a:r>
              <a:rPr lang="en-US" sz="2400"/>
              <a:t>Investigations</a:t>
            </a:r>
          </a:p>
          <a:p>
            <a:pPr>
              <a:lnSpc>
                <a:spcPct val="80000"/>
              </a:lnSpc>
              <a:buFont typeface="Wingdings" pitchFamily="2" charset="2"/>
              <a:buChar char="Ä"/>
            </a:pPr>
            <a:r>
              <a:rPr lang="en-US" sz="2400"/>
              <a:t>Maternal monitoring</a:t>
            </a:r>
          </a:p>
          <a:p>
            <a:pPr>
              <a:lnSpc>
                <a:spcPct val="80000"/>
              </a:lnSpc>
              <a:buFont typeface="Wingdings" pitchFamily="2" charset="2"/>
              <a:buChar char="Ä"/>
            </a:pPr>
            <a:r>
              <a:rPr lang="en-US" sz="2400"/>
              <a:t>Analgesia</a:t>
            </a:r>
          </a:p>
          <a:p>
            <a:pPr>
              <a:lnSpc>
                <a:spcPct val="80000"/>
              </a:lnSpc>
              <a:buFont typeface="Wingdings" pitchFamily="2" charset="2"/>
              <a:buChar char="Ä"/>
            </a:pPr>
            <a:r>
              <a:rPr lang="en-US" sz="2400"/>
              <a:t>Fetal monitoring</a:t>
            </a:r>
          </a:p>
          <a:p>
            <a:pPr>
              <a:lnSpc>
                <a:spcPct val="80000"/>
              </a:lnSpc>
              <a:buFont typeface="Wingdings" pitchFamily="2" charset="2"/>
              <a:buChar char="Ä"/>
            </a:pPr>
            <a:r>
              <a:rPr lang="en-US" sz="2400"/>
              <a:t>Uterine Activity</a:t>
            </a:r>
          </a:p>
          <a:p>
            <a:pPr>
              <a:lnSpc>
                <a:spcPct val="80000"/>
              </a:lnSpc>
              <a:buFont typeface="Wingdings" pitchFamily="2" charset="2"/>
              <a:buChar char="Ä"/>
            </a:pPr>
            <a:r>
              <a:rPr lang="en-US" sz="2400"/>
              <a:t>Vaginal examination</a:t>
            </a:r>
          </a:p>
          <a:p>
            <a:pPr>
              <a:lnSpc>
                <a:spcPct val="80000"/>
              </a:lnSpc>
              <a:buFont typeface="Wingdings" pitchFamily="2" charset="2"/>
              <a:buChar char="Ä"/>
            </a:pPr>
            <a:r>
              <a:rPr lang="en-US" sz="2400"/>
              <a:t>Amniotomy</a:t>
            </a:r>
          </a:p>
        </p:txBody>
      </p:sp>
      <p:sp>
        <p:nvSpPr>
          <p:cNvPr id="6" name="Slide Number Placeholder 5"/>
          <p:cNvSpPr>
            <a:spLocks noGrp="1"/>
          </p:cNvSpPr>
          <p:nvPr>
            <p:ph type="sldNum" sz="quarter" idx="12"/>
          </p:nvPr>
        </p:nvSpPr>
        <p:spPr/>
        <p:txBody>
          <a:bodyPr/>
          <a:lstStyle/>
          <a:p>
            <a:fld id="{AC92F259-44E8-47C1-91FC-55239E74368B}" type="slidenum">
              <a:rPr lang="en-US"/>
              <a:pPr/>
              <a:t>24</a:t>
            </a:fld>
            <a:endParaRPr lang="en-US"/>
          </a:p>
        </p:txBody>
      </p:sp>
      <p:sp>
        <p:nvSpPr>
          <p:cNvPr id="164869" name="Rectangle 5"/>
          <p:cNvSpPr>
            <a:spLocks noChangeArrowheads="1"/>
          </p:cNvSpPr>
          <p:nvPr/>
        </p:nvSpPr>
        <p:spPr bwMode="auto">
          <a:xfrm>
            <a:off x="4876800" y="2819400"/>
            <a:ext cx="3200400" cy="3276600"/>
          </a:xfrm>
          <a:prstGeom prst="rect">
            <a:avLst/>
          </a:prstGeom>
          <a:solidFill>
            <a:schemeClr val="bg1"/>
          </a:solidFill>
          <a:ln w="19050">
            <a:solidFill>
              <a:schemeClr val="tx1"/>
            </a:solidFill>
            <a:miter lim="800000"/>
            <a:headEnd/>
            <a:tailEnd/>
          </a:ln>
          <a:effectLst/>
        </p:spPr>
        <p:txBody>
          <a:bodyPr wrap="none" anchor="ctr"/>
          <a:lstStyle/>
          <a:p>
            <a:r>
              <a:rPr lang="en-US" sz="1800"/>
              <a:t>Placement of a 16 – 18 gauge</a:t>
            </a:r>
          </a:p>
          <a:p>
            <a:r>
              <a:rPr lang="en-US" sz="1800"/>
              <a:t>venous catheter is advisable </a:t>
            </a:r>
          </a:p>
          <a:p>
            <a:r>
              <a:rPr lang="en-US" sz="1800"/>
              <a:t>during the active phase</a:t>
            </a:r>
          </a:p>
          <a:p>
            <a:r>
              <a:rPr lang="en-US" sz="1800"/>
              <a:t>because:</a:t>
            </a:r>
          </a:p>
          <a:p>
            <a:endParaRPr lang="en-US" sz="1800"/>
          </a:p>
          <a:p>
            <a:pPr>
              <a:buFontTx/>
              <a:buChar char="-"/>
            </a:pPr>
            <a:r>
              <a:rPr lang="en-US" sz="1800"/>
              <a:t>Delayed gastric emptying.</a:t>
            </a:r>
          </a:p>
          <a:p>
            <a:pPr>
              <a:buFontTx/>
              <a:buChar char="-"/>
            </a:pPr>
            <a:r>
              <a:rPr lang="en-US" sz="1800"/>
              <a:t>Hydrate patients with </a:t>
            </a:r>
          </a:p>
          <a:p>
            <a:r>
              <a:rPr lang="en-US" sz="1800"/>
              <a:t> crystalloids</a:t>
            </a:r>
          </a:p>
          <a:p>
            <a:pPr>
              <a:buFontTx/>
              <a:buChar char="-"/>
            </a:pPr>
            <a:r>
              <a:rPr lang="en-US" sz="1800"/>
              <a:t>Administer oxytocin after </a:t>
            </a:r>
          </a:p>
          <a:p>
            <a:r>
              <a:rPr lang="en-US" sz="1800"/>
              <a:t> delivery of the placenta</a:t>
            </a:r>
          </a:p>
          <a:p>
            <a:pPr>
              <a:buFontTx/>
              <a:buChar char="-"/>
            </a:pPr>
            <a:r>
              <a:rPr lang="en-US" sz="1800"/>
              <a:t>Treat any unanticipated </a:t>
            </a:r>
          </a:p>
          <a:p>
            <a:r>
              <a:rPr lang="en-US" sz="1800"/>
              <a:t>  emergency </a:t>
            </a:r>
          </a:p>
        </p:txBody>
      </p:sp>
    </p:spTree>
    <p:custDataLst>
      <p:tags r:id="rId1"/>
    </p:custDataLst>
  </p:cSld>
  <p:clrMapOvr>
    <a:masterClrMapping/>
  </p:clrMapOvr>
  <p:transition advTm="1521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164867">
                                            <p:txEl>
                                              <p:pRg st="1" end="1"/>
                                            </p:txEl>
                                          </p:spTgt>
                                        </p:tgtEl>
                                        <p:attrNameLst>
                                          <p:attrName>style.color</p:attrName>
                                        </p:attrNameLst>
                                      </p:cBhvr>
                                      <p:by>
                                        <p:hsl h="0" s="-70588" l="0"/>
                                      </p:by>
                                    </p:animClr>
                                    <p:animClr clrSpc="hsl" dir="cw">
                                      <p:cBhvr>
                                        <p:cTn id="7" dur="500" fill="hold"/>
                                        <p:tgtEl>
                                          <p:spTgt spid="164867">
                                            <p:txEl>
                                              <p:pRg st="1" end="1"/>
                                            </p:txEl>
                                          </p:spTgt>
                                        </p:tgtEl>
                                        <p:attrNameLst>
                                          <p:attrName>fillcolor</p:attrName>
                                        </p:attrNameLst>
                                      </p:cBhvr>
                                      <p:by>
                                        <p:hsl h="0" s="-70588" l="0"/>
                                      </p:by>
                                    </p:animClr>
                                    <p:animClr clrSpc="hsl" dir="cw">
                                      <p:cBhvr>
                                        <p:cTn id="8" dur="500" fill="hold"/>
                                        <p:tgtEl>
                                          <p:spTgt spid="164867">
                                            <p:txEl>
                                              <p:pRg st="1" end="1"/>
                                            </p:txEl>
                                          </p:spTgt>
                                        </p:tgtEl>
                                        <p:attrNameLst>
                                          <p:attrName>stroke.color</p:attrName>
                                        </p:attrNameLst>
                                      </p:cBhvr>
                                      <p:by>
                                        <p:hsl h="0" s="-70588" l="0"/>
                                      </p:by>
                                    </p:animClr>
                                    <p:set>
                                      <p:cBhvr>
                                        <p:cTn id="9" dur="500" fill="hold"/>
                                        <p:tgtEl>
                                          <p:spTgt spid="164867">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5" presetClass="emph" presetSubtype="0" fill="hold" nodeType="clickEffect">
                                  <p:stCondLst>
                                    <p:cond delay="0"/>
                                  </p:stCondLst>
                                  <p:childTnLst>
                                    <p:animClr clrSpc="hsl" dir="cw">
                                      <p:cBhvr override="childStyle">
                                        <p:cTn id="13" dur="500" fill="hold"/>
                                        <p:tgtEl>
                                          <p:spTgt spid="164867">
                                            <p:txEl>
                                              <p:pRg st="2" end="2"/>
                                            </p:txEl>
                                          </p:spTgt>
                                        </p:tgtEl>
                                        <p:attrNameLst>
                                          <p:attrName>style.color</p:attrName>
                                        </p:attrNameLst>
                                      </p:cBhvr>
                                      <p:by>
                                        <p:hsl h="0" s="-70588" l="0"/>
                                      </p:by>
                                    </p:animClr>
                                    <p:animClr clrSpc="hsl" dir="cw">
                                      <p:cBhvr>
                                        <p:cTn id="14" dur="500" fill="hold"/>
                                        <p:tgtEl>
                                          <p:spTgt spid="164867">
                                            <p:txEl>
                                              <p:pRg st="2" end="2"/>
                                            </p:txEl>
                                          </p:spTgt>
                                        </p:tgtEl>
                                        <p:attrNameLst>
                                          <p:attrName>fillcolor</p:attrName>
                                        </p:attrNameLst>
                                      </p:cBhvr>
                                      <p:by>
                                        <p:hsl h="0" s="-70588" l="0"/>
                                      </p:by>
                                    </p:animClr>
                                    <p:animClr clrSpc="hsl" dir="cw">
                                      <p:cBhvr>
                                        <p:cTn id="15" dur="500" fill="hold"/>
                                        <p:tgtEl>
                                          <p:spTgt spid="164867">
                                            <p:txEl>
                                              <p:pRg st="2" end="2"/>
                                            </p:txEl>
                                          </p:spTgt>
                                        </p:tgtEl>
                                        <p:attrNameLst>
                                          <p:attrName>stroke.color</p:attrName>
                                        </p:attrNameLst>
                                      </p:cBhvr>
                                      <p:by>
                                        <p:hsl h="0" s="-70588" l="0"/>
                                      </p:by>
                                    </p:animClr>
                                    <p:set>
                                      <p:cBhvr>
                                        <p:cTn id="16" dur="500" fill="hold"/>
                                        <p:tgtEl>
                                          <p:spTgt spid="164867">
                                            <p:txEl>
                                              <p:pRg st="2" end="2"/>
                                            </p:txEl>
                                          </p:spTgt>
                                        </p:tgtEl>
                                        <p:attrNameLst>
                                          <p:attrName>fill.type</p:attrName>
                                        </p:attrNameLst>
                                      </p:cBhvr>
                                      <p:to>
                                        <p:strVal val="solid"/>
                                      </p:to>
                                    </p:set>
                                  </p:childTnLst>
                                </p:cTn>
                              </p:par>
                              <p:par>
                                <p:cTn id="17" presetID="9" presetClass="entr" presetSubtype="0" fill="hold" grpId="0" nodeType="withEffect">
                                  <p:stCondLst>
                                    <p:cond delay="0"/>
                                  </p:stCondLst>
                                  <p:childTnLst>
                                    <p:set>
                                      <p:cBhvr>
                                        <p:cTn id="18" dur="1" fill="hold">
                                          <p:stCondLst>
                                            <p:cond delay="0"/>
                                          </p:stCondLst>
                                        </p:cTn>
                                        <p:tgtEl>
                                          <p:spTgt spid="164869"/>
                                        </p:tgtEl>
                                        <p:attrNameLst>
                                          <p:attrName>style.visibility</p:attrName>
                                        </p:attrNameLst>
                                      </p:cBhvr>
                                      <p:to>
                                        <p:strVal val="visible"/>
                                      </p:to>
                                    </p:set>
                                    <p:animEffect transition="in" filter="dissolve">
                                      <p:cBhvr>
                                        <p:cTn id="19" dur="500"/>
                                        <p:tgtEl>
                                          <p:spTgt spid="164869"/>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mph" presetSubtype="0" fill="hold" nodeType="clickEffect">
                                  <p:stCondLst>
                                    <p:cond delay="0"/>
                                  </p:stCondLst>
                                  <p:childTnLst>
                                    <p:animClr clrSpc="hsl" dir="cw">
                                      <p:cBhvr override="childStyle">
                                        <p:cTn id="23" dur="500" fill="hold"/>
                                        <p:tgtEl>
                                          <p:spTgt spid="164867">
                                            <p:txEl>
                                              <p:pRg st="3" end="3"/>
                                            </p:txEl>
                                          </p:spTgt>
                                        </p:tgtEl>
                                        <p:attrNameLst>
                                          <p:attrName>style.color</p:attrName>
                                        </p:attrNameLst>
                                      </p:cBhvr>
                                      <p:by>
                                        <p:hsl h="0" s="-70588" l="0"/>
                                      </p:by>
                                    </p:animClr>
                                    <p:animClr clrSpc="hsl" dir="cw">
                                      <p:cBhvr>
                                        <p:cTn id="24" dur="500" fill="hold"/>
                                        <p:tgtEl>
                                          <p:spTgt spid="164867">
                                            <p:txEl>
                                              <p:pRg st="3" end="3"/>
                                            </p:txEl>
                                          </p:spTgt>
                                        </p:tgtEl>
                                        <p:attrNameLst>
                                          <p:attrName>fillcolor</p:attrName>
                                        </p:attrNameLst>
                                      </p:cBhvr>
                                      <p:by>
                                        <p:hsl h="0" s="-70588" l="0"/>
                                      </p:by>
                                    </p:animClr>
                                    <p:animClr clrSpc="hsl" dir="cw">
                                      <p:cBhvr>
                                        <p:cTn id="25" dur="500" fill="hold"/>
                                        <p:tgtEl>
                                          <p:spTgt spid="164867">
                                            <p:txEl>
                                              <p:pRg st="3" end="3"/>
                                            </p:txEl>
                                          </p:spTgt>
                                        </p:tgtEl>
                                        <p:attrNameLst>
                                          <p:attrName>stroke.color</p:attrName>
                                        </p:attrNameLst>
                                      </p:cBhvr>
                                      <p:by>
                                        <p:hsl h="0" s="-70588" l="0"/>
                                      </p:by>
                                    </p:animClr>
                                    <p:set>
                                      <p:cBhvr>
                                        <p:cTn id="26" dur="500" fill="hold"/>
                                        <p:tgtEl>
                                          <p:spTgt spid="164867">
                                            <p:txEl>
                                              <p:pRg st="3" end="3"/>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5" presetClass="emph" presetSubtype="0" fill="hold" nodeType="clickEffect">
                                  <p:stCondLst>
                                    <p:cond delay="0"/>
                                  </p:stCondLst>
                                  <p:childTnLst>
                                    <p:animClr clrSpc="hsl" dir="cw">
                                      <p:cBhvr override="childStyle">
                                        <p:cTn id="30" dur="500" fill="hold"/>
                                        <p:tgtEl>
                                          <p:spTgt spid="164867">
                                            <p:txEl>
                                              <p:pRg st="4" end="4"/>
                                            </p:txEl>
                                          </p:spTgt>
                                        </p:tgtEl>
                                        <p:attrNameLst>
                                          <p:attrName>style.color</p:attrName>
                                        </p:attrNameLst>
                                      </p:cBhvr>
                                      <p:by>
                                        <p:hsl h="0" s="-70588" l="0"/>
                                      </p:by>
                                    </p:animClr>
                                    <p:animClr clrSpc="hsl" dir="cw">
                                      <p:cBhvr>
                                        <p:cTn id="31" dur="500" fill="hold"/>
                                        <p:tgtEl>
                                          <p:spTgt spid="164867">
                                            <p:txEl>
                                              <p:pRg st="4" end="4"/>
                                            </p:txEl>
                                          </p:spTgt>
                                        </p:tgtEl>
                                        <p:attrNameLst>
                                          <p:attrName>fillcolor</p:attrName>
                                        </p:attrNameLst>
                                      </p:cBhvr>
                                      <p:by>
                                        <p:hsl h="0" s="-70588" l="0"/>
                                      </p:by>
                                    </p:animClr>
                                    <p:animClr clrSpc="hsl" dir="cw">
                                      <p:cBhvr>
                                        <p:cTn id="32" dur="500" fill="hold"/>
                                        <p:tgtEl>
                                          <p:spTgt spid="164867">
                                            <p:txEl>
                                              <p:pRg st="4" end="4"/>
                                            </p:txEl>
                                          </p:spTgt>
                                        </p:tgtEl>
                                        <p:attrNameLst>
                                          <p:attrName>stroke.color</p:attrName>
                                        </p:attrNameLst>
                                      </p:cBhvr>
                                      <p:by>
                                        <p:hsl h="0" s="-70588" l="0"/>
                                      </p:by>
                                    </p:animClr>
                                    <p:set>
                                      <p:cBhvr>
                                        <p:cTn id="33" dur="500" fill="hold"/>
                                        <p:tgtEl>
                                          <p:spTgt spid="164867">
                                            <p:txEl>
                                              <p:pRg st="4" end="4"/>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5" presetClass="emph" presetSubtype="0" fill="hold" nodeType="clickEffect">
                                  <p:stCondLst>
                                    <p:cond delay="0"/>
                                  </p:stCondLst>
                                  <p:childTnLst>
                                    <p:animClr clrSpc="hsl" dir="cw">
                                      <p:cBhvr override="childStyle">
                                        <p:cTn id="37" dur="500" fill="hold"/>
                                        <p:tgtEl>
                                          <p:spTgt spid="164867">
                                            <p:txEl>
                                              <p:pRg st="6" end="6"/>
                                            </p:txEl>
                                          </p:spTgt>
                                        </p:tgtEl>
                                        <p:attrNameLst>
                                          <p:attrName>style.color</p:attrName>
                                        </p:attrNameLst>
                                      </p:cBhvr>
                                      <p:by>
                                        <p:hsl h="0" s="-70588" l="0"/>
                                      </p:by>
                                    </p:animClr>
                                    <p:animClr clrSpc="hsl" dir="cw">
                                      <p:cBhvr>
                                        <p:cTn id="38" dur="500" fill="hold"/>
                                        <p:tgtEl>
                                          <p:spTgt spid="164867">
                                            <p:txEl>
                                              <p:pRg st="6" end="6"/>
                                            </p:txEl>
                                          </p:spTgt>
                                        </p:tgtEl>
                                        <p:attrNameLst>
                                          <p:attrName>fillcolor</p:attrName>
                                        </p:attrNameLst>
                                      </p:cBhvr>
                                      <p:by>
                                        <p:hsl h="0" s="-70588" l="0"/>
                                      </p:by>
                                    </p:animClr>
                                    <p:animClr clrSpc="hsl" dir="cw">
                                      <p:cBhvr>
                                        <p:cTn id="39" dur="500" fill="hold"/>
                                        <p:tgtEl>
                                          <p:spTgt spid="164867">
                                            <p:txEl>
                                              <p:pRg st="6" end="6"/>
                                            </p:txEl>
                                          </p:spTgt>
                                        </p:tgtEl>
                                        <p:attrNameLst>
                                          <p:attrName>stroke.color</p:attrName>
                                        </p:attrNameLst>
                                      </p:cBhvr>
                                      <p:by>
                                        <p:hsl h="0" s="-70588" l="0"/>
                                      </p:by>
                                    </p:animClr>
                                    <p:set>
                                      <p:cBhvr>
                                        <p:cTn id="40" dur="500" fill="hold"/>
                                        <p:tgtEl>
                                          <p:spTgt spid="164867">
                                            <p:txEl>
                                              <p:pRg st="6" end="6"/>
                                            </p:tx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25" presetClass="emph" presetSubtype="0" fill="hold" nodeType="clickEffect">
                                  <p:stCondLst>
                                    <p:cond delay="0"/>
                                  </p:stCondLst>
                                  <p:childTnLst>
                                    <p:animClr clrSpc="hsl" dir="cw">
                                      <p:cBhvr override="childStyle">
                                        <p:cTn id="44" dur="500" fill="hold"/>
                                        <p:tgtEl>
                                          <p:spTgt spid="164867">
                                            <p:txEl>
                                              <p:pRg st="7" end="7"/>
                                            </p:txEl>
                                          </p:spTgt>
                                        </p:tgtEl>
                                        <p:attrNameLst>
                                          <p:attrName>style.color</p:attrName>
                                        </p:attrNameLst>
                                      </p:cBhvr>
                                      <p:by>
                                        <p:hsl h="0" s="-70588" l="0"/>
                                      </p:by>
                                    </p:animClr>
                                    <p:animClr clrSpc="hsl" dir="cw">
                                      <p:cBhvr>
                                        <p:cTn id="45" dur="500" fill="hold"/>
                                        <p:tgtEl>
                                          <p:spTgt spid="164867">
                                            <p:txEl>
                                              <p:pRg st="7" end="7"/>
                                            </p:txEl>
                                          </p:spTgt>
                                        </p:tgtEl>
                                        <p:attrNameLst>
                                          <p:attrName>fillcolor</p:attrName>
                                        </p:attrNameLst>
                                      </p:cBhvr>
                                      <p:by>
                                        <p:hsl h="0" s="-70588" l="0"/>
                                      </p:by>
                                    </p:animClr>
                                    <p:animClr clrSpc="hsl" dir="cw">
                                      <p:cBhvr>
                                        <p:cTn id="46" dur="500" fill="hold"/>
                                        <p:tgtEl>
                                          <p:spTgt spid="164867">
                                            <p:txEl>
                                              <p:pRg st="7" end="7"/>
                                            </p:txEl>
                                          </p:spTgt>
                                        </p:tgtEl>
                                        <p:attrNameLst>
                                          <p:attrName>stroke.color</p:attrName>
                                        </p:attrNameLst>
                                      </p:cBhvr>
                                      <p:by>
                                        <p:hsl h="0" s="-70588" l="0"/>
                                      </p:by>
                                    </p:animClr>
                                    <p:set>
                                      <p:cBhvr>
                                        <p:cTn id="47" dur="500" fill="hold"/>
                                        <p:tgtEl>
                                          <p:spTgt spid="164867">
                                            <p:txEl>
                                              <p:pRg st="7" end="7"/>
                                            </p:txEl>
                                          </p:spTgt>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25" presetClass="emph" presetSubtype="0" fill="hold" nodeType="clickEffect">
                                  <p:stCondLst>
                                    <p:cond delay="0"/>
                                  </p:stCondLst>
                                  <p:childTnLst>
                                    <p:animClr clrSpc="hsl" dir="cw">
                                      <p:cBhvr override="childStyle">
                                        <p:cTn id="51" dur="500" fill="hold"/>
                                        <p:tgtEl>
                                          <p:spTgt spid="164867">
                                            <p:txEl>
                                              <p:pRg st="8" end="8"/>
                                            </p:txEl>
                                          </p:spTgt>
                                        </p:tgtEl>
                                        <p:attrNameLst>
                                          <p:attrName>style.color</p:attrName>
                                        </p:attrNameLst>
                                      </p:cBhvr>
                                      <p:by>
                                        <p:hsl h="0" s="-70588" l="0"/>
                                      </p:by>
                                    </p:animClr>
                                    <p:animClr clrSpc="hsl" dir="cw">
                                      <p:cBhvr>
                                        <p:cTn id="52" dur="500" fill="hold"/>
                                        <p:tgtEl>
                                          <p:spTgt spid="164867">
                                            <p:txEl>
                                              <p:pRg st="8" end="8"/>
                                            </p:txEl>
                                          </p:spTgt>
                                        </p:tgtEl>
                                        <p:attrNameLst>
                                          <p:attrName>fillcolor</p:attrName>
                                        </p:attrNameLst>
                                      </p:cBhvr>
                                      <p:by>
                                        <p:hsl h="0" s="-70588" l="0"/>
                                      </p:by>
                                    </p:animClr>
                                    <p:animClr clrSpc="hsl" dir="cw">
                                      <p:cBhvr>
                                        <p:cTn id="53" dur="500" fill="hold"/>
                                        <p:tgtEl>
                                          <p:spTgt spid="164867">
                                            <p:txEl>
                                              <p:pRg st="8" end="8"/>
                                            </p:txEl>
                                          </p:spTgt>
                                        </p:tgtEl>
                                        <p:attrNameLst>
                                          <p:attrName>stroke.color</p:attrName>
                                        </p:attrNameLst>
                                      </p:cBhvr>
                                      <p:by>
                                        <p:hsl h="0" s="-70588" l="0"/>
                                      </p:by>
                                    </p:animClr>
                                    <p:set>
                                      <p:cBhvr>
                                        <p:cTn id="54" dur="500" fill="hold"/>
                                        <p:tgtEl>
                                          <p:spTgt spid="164867">
                                            <p:txEl>
                                              <p:pRg st="8" end="8"/>
                                            </p:txEl>
                                          </p:spTgt>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25" presetClass="emph" presetSubtype="0" fill="hold" nodeType="clickEffect">
                                  <p:stCondLst>
                                    <p:cond delay="0"/>
                                  </p:stCondLst>
                                  <p:childTnLst>
                                    <p:animClr clrSpc="hsl" dir="cw">
                                      <p:cBhvr override="childStyle">
                                        <p:cTn id="58" dur="500" fill="hold"/>
                                        <p:tgtEl>
                                          <p:spTgt spid="164867">
                                            <p:txEl>
                                              <p:pRg st="9" end="9"/>
                                            </p:txEl>
                                          </p:spTgt>
                                        </p:tgtEl>
                                        <p:attrNameLst>
                                          <p:attrName>style.color</p:attrName>
                                        </p:attrNameLst>
                                      </p:cBhvr>
                                      <p:by>
                                        <p:hsl h="0" s="-70588" l="0"/>
                                      </p:by>
                                    </p:animClr>
                                    <p:animClr clrSpc="hsl" dir="cw">
                                      <p:cBhvr>
                                        <p:cTn id="59" dur="500" fill="hold"/>
                                        <p:tgtEl>
                                          <p:spTgt spid="164867">
                                            <p:txEl>
                                              <p:pRg st="9" end="9"/>
                                            </p:txEl>
                                          </p:spTgt>
                                        </p:tgtEl>
                                        <p:attrNameLst>
                                          <p:attrName>fillcolor</p:attrName>
                                        </p:attrNameLst>
                                      </p:cBhvr>
                                      <p:by>
                                        <p:hsl h="0" s="-70588" l="0"/>
                                      </p:by>
                                    </p:animClr>
                                    <p:animClr clrSpc="hsl" dir="cw">
                                      <p:cBhvr>
                                        <p:cTn id="60" dur="500" fill="hold"/>
                                        <p:tgtEl>
                                          <p:spTgt spid="164867">
                                            <p:txEl>
                                              <p:pRg st="9" end="9"/>
                                            </p:txEl>
                                          </p:spTgt>
                                        </p:tgtEl>
                                        <p:attrNameLst>
                                          <p:attrName>stroke.color</p:attrName>
                                        </p:attrNameLst>
                                      </p:cBhvr>
                                      <p:by>
                                        <p:hsl h="0" s="-70588" l="0"/>
                                      </p:by>
                                    </p:animClr>
                                    <p:set>
                                      <p:cBhvr>
                                        <p:cTn id="61" dur="500" fill="hold"/>
                                        <p:tgtEl>
                                          <p:spTgt spid="164867">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AutoShape 2"/>
          <p:cNvSpPr>
            <a:spLocks noGrp="1" noChangeArrowheads="1"/>
          </p:cNvSpPr>
          <p:nvPr>
            <p:ph type="title"/>
          </p:nvPr>
        </p:nvSpPr>
        <p:spPr/>
        <p:txBody>
          <a:bodyPr/>
          <a:lstStyle/>
          <a:p>
            <a:r>
              <a:rPr lang="en-US"/>
              <a:t>First Stage of labor</a:t>
            </a:r>
          </a:p>
        </p:txBody>
      </p:sp>
      <p:sp>
        <p:nvSpPr>
          <p:cNvPr id="165891" name="Rectangle 3"/>
          <p:cNvSpPr>
            <a:spLocks noGrp="1" noChangeArrowheads="1"/>
          </p:cNvSpPr>
          <p:nvPr>
            <p:ph idx="1"/>
          </p:nvPr>
        </p:nvSpPr>
        <p:spPr>
          <a:xfrm>
            <a:off x="838200" y="2362200"/>
            <a:ext cx="3733800" cy="3724275"/>
          </a:xfrm>
        </p:spPr>
        <p:txBody>
          <a:bodyPr/>
          <a:lstStyle/>
          <a:p>
            <a:pPr>
              <a:lnSpc>
                <a:spcPct val="80000"/>
              </a:lnSpc>
              <a:buFont typeface="Wingdings" pitchFamily="2" charset="2"/>
              <a:buNone/>
            </a:pPr>
            <a:r>
              <a:rPr lang="en-US" sz="2400" b="1">
                <a:effectLst>
                  <a:outerShdw blurRad="38100" dist="38100" dir="2700000" algn="tl">
                    <a:srgbClr val="C0C0C0"/>
                  </a:outerShdw>
                </a:effectLst>
              </a:rPr>
              <a:t>Management</a:t>
            </a:r>
          </a:p>
          <a:p>
            <a:pPr>
              <a:lnSpc>
                <a:spcPct val="80000"/>
              </a:lnSpc>
              <a:buFont typeface="Wingdings" pitchFamily="2" charset="2"/>
              <a:buChar char="Ä"/>
            </a:pPr>
            <a:r>
              <a:rPr lang="en-US" sz="2400"/>
              <a:t>Maternal Position</a:t>
            </a:r>
          </a:p>
          <a:p>
            <a:pPr>
              <a:lnSpc>
                <a:spcPct val="80000"/>
              </a:lnSpc>
              <a:buFont typeface="Wingdings" pitchFamily="2" charset="2"/>
              <a:buChar char="Ä"/>
            </a:pPr>
            <a:r>
              <a:rPr lang="en-US" sz="2400"/>
              <a:t>Administration of fluids</a:t>
            </a:r>
          </a:p>
          <a:p>
            <a:pPr>
              <a:lnSpc>
                <a:spcPct val="80000"/>
              </a:lnSpc>
              <a:buFont typeface="Wingdings" pitchFamily="2" charset="2"/>
              <a:buChar char="Ä"/>
            </a:pPr>
            <a:r>
              <a:rPr lang="en-US" sz="2400"/>
              <a:t>Investigations</a:t>
            </a:r>
          </a:p>
          <a:p>
            <a:pPr>
              <a:lnSpc>
                <a:spcPct val="80000"/>
              </a:lnSpc>
              <a:buFont typeface="Wingdings" pitchFamily="2" charset="2"/>
              <a:buChar char="Ä"/>
            </a:pPr>
            <a:r>
              <a:rPr lang="en-US" sz="2400"/>
              <a:t>Maternal monitoring</a:t>
            </a:r>
          </a:p>
          <a:p>
            <a:pPr>
              <a:lnSpc>
                <a:spcPct val="80000"/>
              </a:lnSpc>
              <a:buFont typeface="Wingdings" pitchFamily="2" charset="2"/>
              <a:buChar char="Ä"/>
            </a:pPr>
            <a:r>
              <a:rPr lang="en-US" sz="2400"/>
              <a:t>Analgesia</a:t>
            </a:r>
          </a:p>
          <a:p>
            <a:pPr>
              <a:lnSpc>
                <a:spcPct val="80000"/>
              </a:lnSpc>
              <a:buFont typeface="Wingdings" pitchFamily="2" charset="2"/>
              <a:buChar char="Ä"/>
            </a:pPr>
            <a:r>
              <a:rPr lang="en-US" sz="2400"/>
              <a:t>Fetal monitoring</a:t>
            </a:r>
          </a:p>
          <a:p>
            <a:pPr>
              <a:lnSpc>
                <a:spcPct val="80000"/>
              </a:lnSpc>
              <a:buFont typeface="Wingdings" pitchFamily="2" charset="2"/>
              <a:buChar char="Ä"/>
            </a:pPr>
            <a:r>
              <a:rPr lang="en-US" sz="2400"/>
              <a:t>Uterine Activity</a:t>
            </a:r>
          </a:p>
          <a:p>
            <a:pPr>
              <a:lnSpc>
                <a:spcPct val="80000"/>
              </a:lnSpc>
              <a:buFont typeface="Wingdings" pitchFamily="2" charset="2"/>
              <a:buChar char="Ä"/>
            </a:pPr>
            <a:r>
              <a:rPr lang="en-US" sz="2400"/>
              <a:t>Vaginal examination</a:t>
            </a:r>
          </a:p>
          <a:p>
            <a:pPr>
              <a:lnSpc>
                <a:spcPct val="80000"/>
              </a:lnSpc>
              <a:buFont typeface="Wingdings" pitchFamily="2" charset="2"/>
              <a:buChar char="Ä"/>
            </a:pPr>
            <a:r>
              <a:rPr lang="en-US" sz="2400"/>
              <a:t>Amniotomy</a:t>
            </a:r>
          </a:p>
        </p:txBody>
      </p:sp>
      <p:sp>
        <p:nvSpPr>
          <p:cNvPr id="6" name="Slide Number Placeholder 5"/>
          <p:cNvSpPr>
            <a:spLocks noGrp="1"/>
          </p:cNvSpPr>
          <p:nvPr>
            <p:ph type="sldNum" sz="quarter" idx="12"/>
          </p:nvPr>
        </p:nvSpPr>
        <p:spPr/>
        <p:txBody>
          <a:bodyPr/>
          <a:lstStyle/>
          <a:p>
            <a:fld id="{8180E088-7930-4BA9-AD27-C96AF07225EE}" type="slidenum">
              <a:rPr lang="en-US"/>
              <a:pPr/>
              <a:t>25</a:t>
            </a:fld>
            <a:endParaRPr lang="en-US"/>
          </a:p>
        </p:txBody>
      </p:sp>
      <p:sp>
        <p:nvSpPr>
          <p:cNvPr id="165894" name="Rectangle 6"/>
          <p:cNvSpPr>
            <a:spLocks noChangeArrowheads="1"/>
          </p:cNvSpPr>
          <p:nvPr/>
        </p:nvSpPr>
        <p:spPr bwMode="auto">
          <a:xfrm>
            <a:off x="4876800" y="2819400"/>
            <a:ext cx="3200400" cy="3276600"/>
          </a:xfrm>
          <a:prstGeom prst="rect">
            <a:avLst/>
          </a:prstGeom>
          <a:solidFill>
            <a:schemeClr val="bg1"/>
          </a:solidFill>
          <a:ln w="19050">
            <a:solidFill>
              <a:schemeClr val="tx1"/>
            </a:solidFill>
            <a:miter lim="800000"/>
            <a:headEnd/>
            <a:tailEnd/>
          </a:ln>
          <a:effectLst/>
        </p:spPr>
        <p:txBody>
          <a:bodyPr wrap="none" anchor="ctr"/>
          <a:lstStyle/>
          <a:p>
            <a:r>
              <a:rPr lang="en-US" sz="1800"/>
              <a:t>Checking the </a:t>
            </a:r>
            <a:r>
              <a:rPr lang="en-US" sz="1800" b="1"/>
              <a:t>Blood</a:t>
            </a:r>
            <a:r>
              <a:rPr lang="en-US" sz="1800"/>
              <a:t> for</a:t>
            </a:r>
          </a:p>
          <a:p>
            <a:endParaRPr lang="en-US" sz="1800"/>
          </a:p>
          <a:p>
            <a:pPr>
              <a:buFontTx/>
              <a:buChar char="•"/>
            </a:pPr>
            <a:r>
              <a:rPr lang="en-US" sz="1800"/>
              <a:t> Hb or Hematocrit</a:t>
            </a:r>
          </a:p>
          <a:p>
            <a:pPr>
              <a:buFontTx/>
              <a:buChar char="•"/>
            </a:pPr>
            <a:r>
              <a:rPr lang="en-US" sz="1800"/>
              <a:t> Blood grouping</a:t>
            </a:r>
          </a:p>
          <a:p>
            <a:pPr>
              <a:buFontTx/>
              <a:buChar char="•"/>
            </a:pPr>
            <a:r>
              <a:rPr lang="en-US" sz="1800"/>
              <a:t> Rhesus type</a:t>
            </a:r>
          </a:p>
          <a:p>
            <a:pPr>
              <a:buFontTx/>
              <a:buChar char="•"/>
            </a:pPr>
            <a:r>
              <a:rPr lang="en-US" sz="1800"/>
              <a:t> Antibody screen</a:t>
            </a:r>
          </a:p>
          <a:p>
            <a:endParaRPr lang="en-US" sz="1800"/>
          </a:p>
          <a:p>
            <a:r>
              <a:rPr lang="en-US" sz="1800"/>
              <a:t>Checking the </a:t>
            </a:r>
            <a:r>
              <a:rPr lang="en-US" sz="1800" b="1"/>
              <a:t>Urine</a:t>
            </a:r>
            <a:r>
              <a:rPr lang="en-US" sz="1800"/>
              <a:t> for</a:t>
            </a:r>
          </a:p>
          <a:p>
            <a:pPr>
              <a:buFontTx/>
              <a:buChar char="•"/>
            </a:pPr>
            <a:r>
              <a:rPr lang="en-US" sz="1800"/>
              <a:t> Protein</a:t>
            </a:r>
          </a:p>
          <a:p>
            <a:pPr>
              <a:buFontTx/>
              <a:buChar char="•"/>
            </a:pPr>
            <a:r>
              <a:rPr lang="en-US" sz="1800"/>
              <a:t> Glucose </a:t>
            </a:r>
          </a:p>
        </p:txBody>
      </p:sp>
    </p:spTree>
    <p:custDataLst>
      <p:tags r:id="rId1"/>
    </p:custDataLst>
  </p:cSld>
  <p:clrMapOvr>
    <a:masterClrMapping/>
  </p:clrMapOvr>
  <p:transition advTm="1521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165891">
                                            <p:txEl>
                                              <p:pRg st="1" end="1"/>
                                            </p:txEl>
                                          </p:spTgt>
                                        </p:tgtEl>
                                        <p:attrNameLst>
                                          <p:attrName>style.color</p:attrName>
                                        </p:attrNameLst>
                                      </p:cBhvr>
                                      <p:by>
                                        <p:hsl h="0" s="-70588" l="0"/>
                                      </p:by>
                                    </p:animClr>
                                    <p:animClr clrSpc="hsl" dir="cw">
                                      <p:cBhvr>
                                        <p:cTn id="7" dur="500" fill="hold"/>
                                        <p:tgtEl>
                                          <p:spTgt spid="165891">
                                            <p:txEl>
                                              <p:pRg st="1" end="1"/>
                                            </p:txEl>
                                          </p:spTgt>
                                        </p:tgtEl>
                                        <p:attrNameLst>
                                          <p:attrName>fillcolor</p:attrName>
                                        </p:attrNameLst>
                                      </p:cBhvr>
                                      <p:by>
                                        <p:hsl h="0" s="-70588" l="0"/>
                                      </p:by>
                                    </p:animClr>
                                    <p:animClr clrSpc="hsl" dir="cw">
                                      <p:cBhvr>
                                        <p:cTn id="8" dur="500" fill="hold"/>
                                        <p:tgtEl>
                                          <p:spTgt spid="165891">
                                            <p:txEl>
                                              <p:pRg st="1" end="1"/>
                                            </p:txEl>
                                          </p:spTgt>
                                        </p:tgtEl>
                                        <p:attrNameLst>
                                          <p:attrName>stroke.color</p:attrName>
                                        </p:attrNameLst>
                                      </p:cBhvr>
                                      <p:by>
                                        <p:hsl h="0" s="-70588" l="0"/>
                                      </p:by>
                                    </p:animClr>
                                    <p:set>
                                      <p:cBhvr>
                                        <p:cTn id="9" dur="500" fill="hold"/>
                                        <p:tgtEl>
                                          <p:spTgt spid="165891">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5" presetClass="emph" presetSubtype="0" fill="hold" nodeType="clickEffect">
                                  <p:stCondLst>
                                    <p:cond delay="0"/>
                                  </p:stCondLst>
                                  <p:childTnLst>
                                    <p:animClr clrSpc="hsl" dir="cw">
                                      <p:cBhvr override="childStyle">
                                        <p:cTn id="13" dur="500" fill="hold"/>
                                        <p:tgtEl>
                                          <p:spTgt spid="165891">
                                            <p:txEl>
                                              <p:pRg st="2" end="2"/>
                                            </p:txEl>
                                          </p:spTgt>
                                        </p:tgtEl>
                                        <p:attrNameLst>
                                          <p:attrName>style.color</p:attrName>
                                        </p:attrNameLst>
                                      </p:cBhvr>
                                      <p:by>
                                        <p:hsl h="0" s="-70588" l="0"/>
                                      </p:by>
                                    </p:animClr>
                                    <p:animClr clrSpc="hsl" dir="cw">
                                      <p:cBhvr>
                                        <p:cTn id="14" dur="500" fill="hold"/>
                                        <p:tgtEl>
                                          <p:spTgt spid="165891">
                                            <p:txEl>
                                              <p:pRg st="2" end="2"/>
                                            </p:txEl>
                                          </p:spTgt>
                                        </p:tgtEl>
                                        <p:attrNameLst>
                                          <p:attrName>fillcolor</p:attrName>
                                        </p:attrNameLst>
                                      </p:cBhvr>
                                      <p:by>
                                        <p:hsl h="0" s="-70588" l="0"/>
                                      </p:by>
                                    </p:animClr>
                                    <p:animClr clrSpc="hsl" dir="cw">
                                      <p:cBhvr>
                                        <p:cTn id="15" dur="500" fill="hold"/>
                                        <p:tgtEl>
                                          <p:spTgt spid="165891">
                                            <p:txEl>
                                              <p:pRg st="2" end="2"/>
                                            </p:txEl>
                                          </p:spTgt>
                                        </p:tgtEl>
                                        <p:attrNameLst>
                                          <p:attrName>stroke.color</p:attrName>
                                        </p:attrNameLst>
                                      </p:cBhvr>
                                      <p:by>
                                        <p:hsl h="0" s="-70588" l="0"/>
                                      </p:by>
                                    </p:animClr>
                                    <p:set>
                                      <p:cBhvr>
                                        <p:cTn id="16" dur="500" fill="hold"/>
                                        <p:tgtEl>
                                          <p:spTgt spid="165891">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5" presetClass="emph" presetSubtype="0" fill="hold" nodeType="clickEffect">
                                  <p:stCondLst>
                                    <p:cond delay="0"/>
                                  </p:stCondLst>
                                  <p:childTnLst>
                                    <p:animClr clrSpc="hsl" dir="cw">
                                      <p:cBhvr override="childStyle">
                                        <p:cTn id="20" dur="500" fill="hold"/>
                                        <p:tgtEl>
                                          <p:spTgt spid="165891">
                                            <p:txEl>
                                              <p:pRg st="3" end="3"/>
                                            </p:txEl>
                                          </p:spTgt>
                                        </p:tgtEl>
                                        <p:attrNameLst>
                                          <p:attrName>style.color</p:attrName>
                                        </p:attrNameLst>
                                      </p:cBhvr>
                                      <p:by>
                                        <p:hsl h="0" s="-70588" l="0"/>
                                      </p:by>
                                    </p:animClr>
                                    <p:animClr clrSpc="hsl" dir="cw">
                                      <p:cBhvr>
                                        <p:cTn id="21" dur="500" fill="hold"/>
                                        <p:tgtEl>
                                          <p:spTgt spid="165891">
                                            <p:txEl>
                                              <p:pRg st="3" end="3"/>
                                            </p:txEl>
                                          </p:spTgt>
                                        </p:tgtEl>
                                        <p:attrNameLst>
                                          <p:attrName>fillcolor</p:attrName>
                                        </p:attrNameLst>
                                      </p:cBhvr>
                                      <p:by>
                                        <p:hsl h="0" s="-70588" l="0"/>
                                      </p:by>
                                    </p:animClr>
                                    <p:animClr clrSpc="hsl" dir="cw">
                                      <p:cBhvr>
                                        <p:cTn id="22" dur="500" fill="hold"/>
                                        <p:tgtEl>
                                          <p:spTgt spid="165891">
                                            <p:txEl>
                                              <p:pRg st="3" end="3"/>
                                            </p:txEl>
                                          </p:spTgt>
                                        </p:tgtEl>
                                        <p:attrNameLst>
                                          <p:attrName>stroke.color</p:attrName>
                                        </p:attrNameLst>
                                      </p:cBhvr>
                                      <p:by>
                                        <p:hsl h="0" s="-70588" l="0"/>
                                      </p:by>
                                    </p:animClr>
                                    <p:set>
                                      <p:cBhvr>
                                        <p:cTn id="23" dur="500" fill="hold"/>
                                        <p:tgtEl>
                                          <p:spTgt spid="165891">
                                            <p:txEl>
                                              <p:pRg st="3" end="3"/>
                                            </p:txEl>
                                          </p:spTgt>
                                        </p:tgtEl>
                                        <p:attrNameLst>
                                          <p:attrName>fill.type</p:attrName>
                                        </p:attrNameLst>
                                      </p:cBhvr>
                                      <p:to>
                                        <p:strVal val="solid"/>
                                      </p:to>
                                    </p:set>
                                  </p:childTnLst>
                                </p:cTn>
                              </p:par>
                              <p:par>
                                <p:cTn id="24" presetID="9" presetClass="entr" presetSubtype="0" fill="hold" grpId="0" nodeType="withEffect">
                                  <p:stCondLst>
                                    <p:cond delay="0"/>
                                  </p:stCondLst>
                                  <p:childTnLst>
                                    <p:set>
                                      <p:cBhvr>
                                        <p:cTn id="25" dur="1" fill="hold">
                                          <p:stCondLst>
                                            <p:cond delay="0"/>
                                          </p:stCondLst>
                                        </p:cTn>
                                        <p:tgtEl>
                                          <p:spTgt spid="165894"/>
                                        </p:tgtEl>
                                        <p:attrNameLst>
                                          <p:attrName>style.visibility</p:attrName>
                                        </p:attrNameLst>
                                      </p:cBhvr>
                                      <p:to>
                                        <p:strVal val="visible"/>
                                      </p:to>
                                    </p:set>
                                    <p:animEffect transition="in" filter="dissolve">
                                      <p:cBhvr>
                                        <p:cTn id="26" dur="500"/>
                                        <p:tgtEl>
                                          <p:spTgt spid="165894"/>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mph" presetSubtype="0" fill="hold" nodeType="clickEffect">
                                  <p:stCondLst>
                                    <p:cond delay="0"/>
                                  </p:stCondLst>
                                  <p:childTnLst>
                                    <p:animClr clrSpc="hsl" dir="cw">
                                      <p:cBhvr override="childStyle">
                                        <p:cTn id="30" dur="500" fill="hold"/>
                                        <p:tgtEl>
                                          <p:spTgt spid="165891">
                                            <p:txEl>
                                              <p:pRg st="4" end="4"/>
                                            </p:txEl>
                                          </p:spTgt>
                                        </p:tgtEl>
                                        <p:attrNameLst>
                                          <p:attrName>style.color</p:attrName>
                                        </p:attrNameLst>
                                      </p:cBhvr>
                                      <p:by>
                                        <p:hsl h="0" s="-70588" l="0"/>
                                      </p:by>
                                    </p:animClr>
                                    <p:animClr clrSpc="hsl" dir="cw">
                                      <p:cBhvr>
                                        <p:cTn id="31" dur="500" fill="hold"/>
                                        <p:tgtEl>
                                          <p:spTgt spid="165891">
                                            <p:txEl>
                                              <p:pRg st="4" end="4"/>
                                            </p:txEl>
                                          </p:spTgt>
                                        </p:tgtEl>
                                        <p:attrNameLst>
                                          <p:attrName>fillcolor</p:attrName>
                                        </p:attrNameLst>
                                      </p:cBhvr>
                                      <p:by>
                                        <p:hsl h="0" s="-70588" l="0"/>
                                      </p:by>
                                    </p:animClr>
                                    <p:animClr clrSpc="hsl" dir="cw">
                                      <p:cBhvr>
                                        <p:cTn id="32" dur="500" fill="hold"/>
                                        <p:tgtEl>
                                          <p:spTgt spid="165891">
                                            <p:txEl>
                                              <p:pRg st="4" end="4"/>
                                            </p:txEl>
                                          </p:spTgt>
                                        </p:tgtEl>
                                        <p:attrNameLst>
                                          <p:attrName>stroke.color</p:attrName>
                                        </p:attrNameLst>
                                      </p:cBhvr>
                                      <p:by>
                                        <p:hsl h="0" s="-70588" l="0"/>
                                      </p:by>
                                    </p:animClr>
                                    <p:set>
                                      <p:cBhvr>
                                        <p:cTn id="33" dur="500" fill="hold"/>
                                        <p:tgtEl>
                                          <p:spTgt spid="165891">
                                            <p:txEl>
                                              <p:pRg st="4" end="4"/>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5" presetClass="emph" presetSubtype="0" fill="hold" nodeType="clickEffect">
                                  <p:stCondLst>
                                    <p:cond delay="0"/>
                                  </p:stCondLst>
                                  <p:childTnLst>
                                    <p:animClr clrSpc="hsl" dir="cw">
                                      <p:cBhvr override="childStyle">
                                        <p:cTn id="37" dur="500" fill="hold"/>
                                        <p:tgtEl>
                                          <p:spTgt spid="165891">
                                            <p:txEl>
                                              <p:pRg st="6" end="6"/>
                                            </p:txEl>
                                          </p:spTgt>
                                        </p:tgtEl>
                                        <p:attrNameLst>
                                          <p:attrName>style.color</p:attrName>
                                        </p:attrNameLst>
                                      </p:cBhvr>
                                      <p:by>
                                        <p:hsl h="0" s="-70588" l="0"/>
                                      </p:by>
                                    </p:animClr>
                                    <p:animClr clrSpc="hsl" dir="cw">
                                      <p:cBhvr>
                                        <p:cTn id="38" dur="500" fill="hold"/>
                                        <p:tgtEl>
                                          <p:spTgt spid="165891">
                                            <p:txEl>
                                              <p:pRg st="6" end="6"/>
                                            </p:txEl>
                                          </p:spTgt>
                                        </p:tgtEl>
                                        <p:attrNameLst>
                                          <p:attrName>fillcolor</p:attrName>
                                        </p:attrNameLst>
                                      </p:cBhvr>
                                      <p:by>
                                        <p:hsl h="0" s="-70588" l="0"/>
                                      </p:by>
                                    </p:animClr>
                                    <p:animClr clrSpc="hsl" dir="cw">
                                      <p:cBhvr>
                                        <p:cTn id="39" dur="500" fill="hold"/>
                                        <p:tgtEl>
                                          <p:spTgt spid="165891">
                                            <p:txEl>
                                              <p:pRg st="6" end="6"/>
                                            </p:txEl>
                                          </p:spTgt>
                                        </p:tgtEl>
                                        <p:attrNameLst>
                                          <p:attrName>stroke.color</p:attrName>
                                        </p:attrNameLst>
                                      </p:cBhvr>
                                      <p:by>
                                        <p:hsl h="0" s="-70588" l="0"/>
                                      </p:by>
                                    </p:animClr>
                                    <p:set>
                                      <p:cBhvr>
                                        <p:cTn id="40" dur="500" fill="hold"/>
                                        <p:tgtEl>
                                          <p:spTgt spid="165891">
                                            <p:txEl>
                                              <p:pRg st="6" end="6"/>
                                            </p:tx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25" presetClass="emph" presetSubtype="0" fill="hold" nodeType="clickEffect">
                                  <p:stCondLst>
                                    <p:cond delay="0"/>
                                  </p:stCondLst>
                                  <p:childTnLst>
                                    <p:animClr clrSpc="hsl" dir="cw">
                                      <p:cBhvr override="childStyle">
                                        <p:cTn id="44" dur="500" fill="hold"/>
                                        <p:tgtEl>
                                          <p:spTgt spid="165891">
                                            <p:txEl>
                                              <p:pRg st="7" end="7"/>
                                            </p:txEl>
                                          </p:spTgt>
                                        </p:tgtEl>
                                        <p:attrNameLst>
                                          <p:attrName>style.color</p:attrName>
                                        </p:attrNameLst>
                                      </p:cBhvr>
                                      <p:by>
                                        <p:hsl h="0" s="-70588" l="0"/>
                                      </p:by>
                                    </p:animClr>
                                    <p:animClr clrSpc="hsl" dir="cw">
                                      <p:cBhvr>
                                        <p:cTn id="45" dur="500" fill="hold"/>
                                        <p:tgtEl>
                                          <p:spTgt spid="165891">
                                            <p:txEl>
                                              <p:pRg st="7" end="7"/>
                                            </p:txEl>
                                          </p:spTgt>
                                        </p:tgtEl>
                                        <p:attrNameLst>
                                          <p:attrName>fillcolor</p:attrName>
                                        </p:attrNameLst>
                                      </p:cBhvr>
                                      <p:by>
                                        <p:hsl h="0" s="-70588" l="0"/>
                                      </p:by>
                                    </p:animClr>
                                    <p:animClr clrSpc="hsl" dir="cw">
                                      <p:cBhvr>
                                        <p:cTn id="46" dur="500" fill="hold"/>
                                        <p:tgtEl>
                                          <p:spTgt spid="165891">
                                            <p:txEl>
                                              <p:pRg st="7" end="7"/>
                                            </p:txEl>
                                          </p:spTgt>
                                        </p:tgtEl>
                                        <p:attrNameLst>
                                          <p:attrName>stroke.color</p:attrName>
                                        </p:attrNameLst>
                                      </p:cBhvr>
                                      <p:by>
                                        <p:hsl h="0" s="-70588" l="0"/>
                                      </p:by>
                                    </p:animClr>
                                    <p:set>
                                      <p:cBhvr>
                                        <p:cTn id="47" dur="500" fill="hold"/>
                                        <p:tgtEl>
                                          <p:spTgt spid="165891">
                                            <p:txEl>
                                              <p:pRg st="7" end="7"/>
                                            </p:txEl>
                                          </p:spTgt>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25" presetClass="emph" presetSubtype="0" fill="hold" nodeType="clickEffect">
                                  <p:stCondLst>
                                    <p:cond delay="0"/>
                                  </p:stCondLst>
                                  <p:childTnLst>
                                    <p:animClr clrSpc="hsl" dir="cw">
                                      <p:cBhvr override="childStyle">
                                        <p:cTn id="51" dur="500" fill="hold"/>
                                        <p:tgtEl>
                                          <p:spTgt spid="165891">
                                            <p:txEl>
                                              <p:pRg st="8" end="8"/>
                                            </p:txEl>
                                          </p:spTgt>
                                        </p:tgtEl>
                                        <p:attrNameLst>
                                          <p:attrName>style.color</p:attrName>
                                        </p:attrNameLst>
                                      </p:cBhvr>
                                      <p:by>
                                        <p:hsl h="0" s="-70588" l="0"/>
                                      </p:by>
                                    </p:animClr>
                                    <p:animClr clrSpc="hsl" dir="cw">
                                      <p:cBhvr>
                                        <p:cTn id="52" dur="500" fill="hold"/>
                                        <p:tgtEl>
                                          <p:spTgt spid="165891">
                                            <p:txEl>
                                              <p:pRg st="8" end="8"/>
                                            </p:txEl>
                                          </p:spTgt>
                                        </p:tgtEl>
                                        <p:attrNameLst>
                                          <p:attrName>fillcolor</p:attrName>
                                        </p:attrNameLst>
                                      </p:cBhvr>
                                      <p:by>
                                        <p:hsl h="0" s="-70588" l="0"/>
                                      </p:by>
                                    </p:animClr>
                                    <p:animClr clrSpc="hsl" dir="cw">
                                      <p:cBhvr>
                                        <p:cTn id="53" dur="500" fill="hold"/>
                                        <p:tgtEl>
                                          <p:spTgt spid="165891">
                                            <p:txEl>
                                              <p:pRg st="8" end="8"/>
                                            </p:txEl>
                                          </p:spTgt>
                                        </p:tgtEl>
                                        <p:attrNameLst>
                                          <p:attrName>stroke.color</p:attrName>
                                        </p:attrNameLst>
                                      </p:cBhvr>
                                      <p:by>
                                        <p:hsl h="0" s="-70588" l="0"/>
                                      </p:by>
                                    </p:animClr>
                                    <p:set>
                                      <p:cBhvr>
                                        <p:cTn id="54" dur="500" fill="hold"/>
                                        <p:tgtEl>
                                          <p:spTgt spid="165891">
                                            <p:txEl>
                                              <p:pRg st="8" end="8"/>
                                            </p:txEl>
                                          </p:spTgt>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25" presetClass="emph" presetSubtype="0" fill="hold" nodeType="clickEffect">
                                  <p:stCondLst>
                                    <p:cond delay="0"/>
                                  </p:stCondLst>
                                  <p:childTnLst>
                                    <p:animClr clrSpc="hsl" dir="cw">
                                      <p:cBhvr override="childStyle">
                                        <p:cTn id="58" dur="500" fill="hold"/>
                                        <p:tgtEl>
                                          <p:spTgt spid="165891">
                                            <p:txEl>
                                              <p:pRg st="9" end="9"/>
                                            </p:txEl>
                                          </p:spTgt>
                                        </p:tgtEl>
                                        <p:attrNameLst>
                                          <p:attrName>style.color</p:attrName>
                                        </p:attrNameLst>
                                      </p:cBhvr>
                                      <p:by>
                                        <p:hsl h="0" s="-70588" l="0"/>
                                      </p:by>
                                    </p:animClr>
                                    <p:animClr clrSpc="hsl" dir="cw">
                                      <p:cBhvr>
                                        <p:cTn id="59" dur="500" fill="hold"/>
                                        <p:tgtEl>
                                          <p:spTgt spid="165891">
                                            <p:txEl>
                                              <p:pRg st="9" end="9"/>
                                            </p:txEl>
                                          </p:spTgt>
                                        </p:tgtEl>
                                        <p:attrNameLst>
                                          <p:attrName>fillcolor</p:attrName>
                                        </p:attrNameLst>
                                      </p:cBhvr>
                                      <p:by>
                                        <p:hsl h="0" s="-70588" l="0"/>
                                      </p:by>
                                    </p:animClr>
                                    <p:animClr clrSpc="hsl" dir="cw">
                                      <p:cBhvr>
                                        <p:cTn id="60" dur="500" fill="hold"/>
                                        <p:tgtEl>
                                          <p:spTgt spid="165891">
                                            <p:txEl>
                                              <p:pRg st="9" end="9"/>
                                            </p:txEl>
                                          </p:spTgt>
                                        </p:tgtEl>
                                        <p:attrNameLst>
                                          <p:attrName>stroke.color</p:attrName>
                                        </p:attrNameLst>
                                      </p:cBhvr>
                                      <p:by>
                                        <p:hsl h="0" s="-70588" l="0"/>
                                      </p:by>
                                    </p:animClr>
                                    <p:set>
                                      <p:cBhvr>
                                        <p:cTn id="61" dur="500" fill="hold"/>
                                        <p:tgtEl>
                                          <p:spTgt spid="165891">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AutoShape 2"/>
          <p:cNvSpPr>
            <a:spLocks noGrp="1" noChangeArrowheads="1"/>
          </p:cNvSpPr>
          <p:nvPr>
            <p:ph type="title"/>
          </p:nvPr>
        </p:nvSpPr>
        <p:spPr/>
        <p:txBody>
          <a:bodyPr/>
          <a:lstStyle/>
          <a:p>
            <a:r>
              <a:rPr lang="en-US"/>
              <a:t>First Stage of labor</a:t>
            </a:r>
          </a:p>
        </p:txBody>
      </p:sp>
      <p:sp>
        <p:nvSpPr>
          <p:cNvPr id="166915" name="Rectangle 3"/>
          <p:cNvSpPr>
            <a:spLocks noGrp="1" noChangeArrowheads="1"/>
          </p:cNvSpPr>
          <p:nvPr>
            <p:ph idx="1"/>
          </p:nvPr>
        </p:nvSpPr>
        <p:spPr>
          <a:xfrm>
            <a:off x="838200" y="2362200"/>
            <a:ext cx="3733800" cy="3724275"/>
          </a:xfrm>
        </p:spPr>
        <p:txBody>
          <a:bodyPr/>
          <a:lstStyle/>
          <a:p>
            <a:pPr>
              <a:lnSpc>
                <a:spcPct val="80000"/>
              </a:lnSpc>
              <a:buFont typeface="Wingdings" pitchFamily="2" charset="2"/>
              <a:buNone/>
            </a:pPr>
            <a:r>
              <a:rPr lang="en-US" sz="2400" b="1">
                <a:effectLst>
                  <a:outerShdw blurRad="38100" dist="38100" dir="2700000" algn="tl">
                    <a:srgbClr val="C0C0C0"/>
                  </a:outerShdw>
                </a:effectLst>
              </a:rPr>
              <a:t>Management</a:t>
            </a:r>
          </a:p>
          <a:p>
            <a:pPr>
              <a:lnSpc>
                <a:spcPct val="80000"/>
              </a:lnSpc>
              <a:buFont typeface="Wingdings" pitchFamily="2" charset="2"/>
              <a:buChar char="Ä"/>
            </a:pPr>
            <a:r>
              <a:rPr lang="en-US" sz="2400"/>
              <a:t>Maternal Position</a:t>
            </a:r>
          </a:p>
          <a:p>
            <a:pPr>
              <a:lnSpc>
                <a:spcPct val="80000"/>
              </a:lnSpc>
              <a:buFont typeface="Wingdings" pitchFamily="2" charset="2"/>
              <a:buChar char="Ä"/>
            </a:pPr>
            <a:r>
              <a:rPr lang="en-US" sz="2400"/>
              <a:t>Administration of fluids</a:t>
            </a:r>
          </a:p>
          <a:p>
            <a:pPr>
              <a:lnSpc>
                <a:spcPct val="80000"/>
              </a:lnSpc>
              <a:buFont typeface="Wingdings" pitchFamily="2" charset="2"/>
              <a:buChar char="Ä"/>
            </a:pPr>
            <a:r>
              <a:rPr lang="en-US" sz="2400"/>
              <a:t>Investigations</a:t>
            </a:r>
          </a:p>
          <a:p>
            <a:pPr>
              <a:lnSpc>
                <a:spcPct val="80000"/>
              </a:lnSpc>
              <a:buFont typeface="Wingdings" pitchFamily="2" charset="2"/>
              <a:buChar char="Ä"/>
            </a:pPr>
            <a:r>
              <a:rPr lang="en-US" sz="2400"/>
              <a:t>Maternal monitoring</a:t>
            </a:r>
          </a:p>
          <a:p>
            <a:pPr>
              <a:lnSpc>
                <a:spcPct val="80000"/>
              </a:lnSpc>
              <a:buFont typeface="Wingdings" pitchFamily="2" charset="2"/>
              <a:buChar char="Ä"/>
            </a:pPr>
            <a:r>
              <a:rPr lang="en-US" sz="2400"/>
              <a:t>Analgesia</a:t>
            </a:r>
          </a:p>
          <a:p>
            <a:pPr>
              <a:lnSpc>
                <a:spcPct val="80000"/>
              </a:lnSpc>
              <a:buFont typeface="Wingdings" pitchFamily="2" charset="2"/>
              <a:buChar char="Ä"/>
            </a:pPr>
            <a:r>
              <a:rPr lang="en-US" sz="2400"/>
              <a:t>Fetal monitoring</a:t>
            </a:r>
          </a:p>
          <a:p>
            <a:pPr>
              <a:lnSpc>
                <a:spcPct val="80000"/>
              </a:lnSpc>
              <a:buFont typeface="Wingdings" pitchFamily="2" charset="2"/>
              <a:buChar char="Ä"/>
            </a:pPr>
            <a:r>
              <a:rPr lang="en-US" sz="2400"/>
              <a:t>Uterine Activity</a:t>
            </a:r>
          </a:p>
          <a:p>
            <a:pPr>
              <a:lnSpc>
                <a:spcPct val="80000"/>
              </a:lnSpc>
              <a:buFont typeface="Wingdings" pitchFamily="2" charset="2"/>
              <a:buChar char="Ä"/>
            </a:pPr>
            <a:r>
              <a:rPr lang="en-US" sz="2400"/>
              <a:t>Vaginal examination</a:t>
            </a:r>
          </a:p>
          <a:p>
            <a:pPr>
              <a:lnSpc>
                <a:spcPct val="80000"/>
              </a:lnSpc>
              <a:buFont typeface="Wingdings" pitchFamily="2" charset="2"/>
              <a:buChar char="Ä"/>
            </a:pPr>
            <a:r>
              <a:rPr lang="en-US" sz="2400"/>
              <a:t>Amniotomy</a:t>
            </a:r>
          </a:p>
        </p:txBody>
      </p:sp>
      <p:sp>
        <p:nvSpPr>
          <p:cNvPr id="6" name="Slide Number Placeholder 5"/>
          <p:cNvSpPr>
            <a:spLocks noGrp="1"/>
          </p:cNvSpPr>
          <p:nvPr>
            <p:ph type="sldNum" sz="quarter" idx="12"/>
          </p:nvPr>
        </p:nvSpPr>
        <p:spPr/>
        <p:txBody>
          <a:bodyPr/>
          <a:lstStyle/>
          <a:p>
            <a:fld id="{26CD3FC6-FCFA-4D31-A3A5-2B5572EA4008}" type="slidenum">
              <a:rPr lang="en-US"/>
              <a:pPr/>
              <a:t>26</a:t>
            </a:fld>
            <a:endParaRPr lang="en-US"/>
          </a:p>
        </p:txBody>
      </p:sp>
      <p:sp>
        <p:nvSpPr>
          <p:cNvPr id="166919" name="Rectangle 7"/>
          <p:cNvSpPr>
            <a:spLocks noChangeArrowheads="1"/>
          </p:cNvSpPr>
          <p:nvPr/>
        </p:nvSpPr>
        <p:spPr bwMode="auto">
          <a:xfrm>
            <a:off x="4876800" y="2743200"/>
            <a:ext cx="3200400" cy="3276600"/>
          </a:xfrm>
          <a:prstGeom prst="rect">
            <a:avLst/>
          </a:prstGeom>
          <a:solidFill>
            <a:schemeClr val="bg1"/>
          </a:solidFill>
          <a:ln w="19050">
            <a:solidFill>
              <a:schemeClr val="tx1"/>
            </a:solidFill>
            <a:miter lim="800000"/>
            <a:headEnd/>
            <a:tailEnd/>
          </a:ln>
          <a:effectLst/>
        </p:spPr>
        <p:txBody>
          <a:bodyPr wrap="none" anchor="ctr"/>
          <a:lstStyle/>
          <a:p>
            <a:r>
              <a:rPr lang="en-US" sz="1800"/>
              <a:t>Maternal Vital Signs</a:t>
            </a:r>
          </a:p>
          <a:p>
            <a:endParaRPr lang="en-US" sz="1800"/>
          </a:p>
          <a:p>
            <a:pPr>
              <a:buFontTx/>
              <a:buChar char="•"/>
            </a:pPr>
            <a:r>
              <a:rPr lang="en-US" sz="1800"/>
              <a:t> every 1 – 2 hours in normal</a:t>
            </a:r>
          </a:p>
          <a:p>
            <a:r>
              <a:rPr lang="en-US" sz="1800"/>
              <a:t>  labor</a:t>
            </a:r>
          </a:p>
          <a:p>
            <a:endParaRPr lang="en-US" sz="1800"/>
          </a:p>
          <a:p>
            <a:pPr>
              <a:buFontTx/>
              <a:buChar char="•"/>
            </a:pPr>
            <a:r>
              <a:rPr lang="en-US" sz="1800"/>
              <a:t> more frequent if indicated</a:t>
            </a:r>
          </a:p>
          <a:p>
            <a:pPr>
              <a:buFontTx/>
              <a:buChar char="•"/>
            </a:pPr>
            <a:endParaRPr lang="en-US" sz="1800"/>
          </a:p>
          <a:p>
            <a:pPr>
              <a:buFontTx/>
              <a:buChar char="•"/>
            </a:pPr>
            <a:r>
              <a:rPr lang="en-US" sz="1800"/>
              <a:t>Fluid balance (urine output &amp;</a:t>
            </a:r>
          </a:p>
          <a:p>
            <a:r>
              <a:rPr lang="en-US" sz="1800"/>
              <a:t> urine output) monitoring</a:t>
            </a:r>
          </a:p>
        </p:txBody>
      </p:sp>
    </p:spTree>
    <p:custDataLst>
      <p:tags r:id="rId1"/>
    </p:custDataLst>
  </p:cSld>
  <p:clrMapOvr>
    <a:masterClrMapping/>
  </p:clrMapOvr>
  <p:transition advTm="1521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166915">
                                            <p:txEl>
                                              <p:pRg st="1" end="1"/>
                                            </p:txEl>
                                          </p:spTgt>
                                        </p:tgtEl>
                                        <p:attrNameLst>
                                          <p:attrName>style.color</p:attrName>
                                        </p:attrNameLst>
                                      </p:cBhvr>
                                      <p:by>
                                        <p:hsl h="0" s="-70588" l="0"/>
                                      </p:by>
                                    </p:animClr>
                                    <p:animClr clrSpc="hsl" dir="cw">
                                      <p:cBhvr>
                                        <p:cTn id="7" dur="500" fill="hold"/>
                                        <p:tgtEl>
                                          <p:spTgt spid="166915">
                                            <p:txEl>
                                              <p:pRg st="1" end="1"/>
                                            </p:txEl>
                                          </p:spTgt>
                                        </p:tgtEl>
                                        <p:attrNameLst>
                                          <p:attrName>fillcolor</p:attrName>
                                        </p:attrNameLst>
                                      </p:cBhvr>
                                      <p:by>
                                        <p:hsl h="0" s="-70588" l="0"/>
                                      </p:by>
                                    </p:animClr>
                                    <p:animClr clrSpc="hsl" dir="cw">
                                      <p:cBhvr>
                                        <p:cTn id="8" dur="500" fill="hold"/>
                                        <p:tgtEl>
                                          <p:spTgt spid="166915">
                                            <p:txEl>
                                              <p:pRg st="1" end="1"/>
                                            </p:txEl>
                                          </p:spTgt>
                                        </p:tgtEl>
                                        <p:attrNameLst>
                                          <p:attrName>stroke.color</p:attrName>
                                        </p:attrNameLst>
                                      </p:cBhvr>
                                      <p:by>
                                        <p:hsl h="0" s="-70588" l="0"/>
                                      </p:by>
                                    </p:animClr>
                                    <p:set>
                                      <p:cBhvr>
                                        <p:cTn id="9" dur="500" fill="hold"/>
                                        <p:tgtEl>
                                          <p:spTgt spid="166915">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5" presetClass="emph" presetSubtype="0" fill="hold" nodeType="clickEffect">
                                  <p:stCondLst>
                                    <p:cond delay="0"/>
                                  </p:stCondLst>
                                  <p:childTnLst>
                                    <p:animClr clrSpc="hsl" dir="cw">
                                      <p:cBhvr override="childStyle">
                                        <p:cTn id="13" dur="500" fill="hold"/>
                                        <p:tgtEl>
                                          <p:spTgt spid="166915">
                                            <p:txEl>
                                              <p:pRg st="2" end="2"/>
                                            </p:txEl>
                                          </p:spTgt>
                                        </p:tgtEl>
                                        <p:attrNameLst>
                                          <p:attrName>style.color</p:attrName>
                                        </p:attrNameLst>
                                      </p:cBhvr>
                                      <p:by>
                                        <p:hsl h="0" s="-70588" l="0"/>
                                      </p:by>
                                    </p:animClr>
                                    <p:animClr clrSpc="hsl" dir="cw">
                                      <p:cBhvr>
                                        <p:cTn id="14" dur="500" fill="hold"/>
                                        <p:tgtEl>
                                          <p:spTgt spid="166915">
                                            <p:txEl>
                                              <p:pRg st="2" end="2"/>
                                            </p:txEl>
                                          </p:spTgt>
                                        </p:tgtEl>
                                        <p:attrNameLst>
                                          <p:attrName>fillcolor</p:attrName>
                                        </p:attrNameLst>
                                      </p:cBhvr>
                                      <p:by>
                                        <p:hsl h="0" s="-70588" l="0"/>
                                      </p:by>
                                    </p:animClr>
                                    <p:animClr clrSpc="hsl" dir="cw">
                                      <p:cBhvr>
                                        <p:cTn id="15" dur="500" fill="hold"/>
                                        <p:tgtEl>
                                          <p:spTgt spid="166915">
                                            <p:txEl>
                                              <p:pRg st="2" end="2"/>
                                            </p:txEl>
                                          </p:spTgt>
                                        </p:tgtEl>
                                        <p:attrNameLst>
                                          <p:attrName>stroke.color</p:attrName>
                                        </p:attrNameLst>
                                      </p:cBhvr>
                                      <p:by>
                                        <p:hsl h="0" s="-70588" l="0"/>
                                      </p:by>
                                    </p:animClr>
                                    <p:set>
                                      <p:cBhvr>
                                        <p:cTn id="16" dur="500" fill="hold"/>
                                        <p:tgtEl>
                                          <p:spTgt spid="166915">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5" presetClass="emph" presetSubtype="0" fill="hold" nodeType="clickEffect">
                                  <p:stCondLst>
                                    <p:cond delay="0"/>
                                  </p:stCondLst>
                                  <p:childTnLst>
                                    <p:animClr clrSpc="hsl" dir="cw">
                                      <p:cBhvr override="childStyle">
                                        <p:cTn id="20" dur="500" fill="hold"/>
                                        <p:tgtEl>
                                          <p:spTgt spid="166915">
                                            <p:txEl>
                                              <p:pRg st="3" end="3"/>
                                            </p:txEl>
                                          </p:spTgt>
                                        </p:tgtEl>
                                        <p:attrNameLst>
                                          <p:attrName>style.color</p:attrName>
                                        </p:attrNameLst>
                                      </p:cBhvr>
                                      <p:by>
                                        <p:hsl h="0" s="-70588" l="0"/>
                                      </p:by>
                                    </p:animClr>
                                    <p:animClr clrSpc="hsl" dir="cw">
                                      <p:cBhvr>
                                        <p:cTn id="21" dur="500" fill="hold"/>
                                        <p:tgtEl>
                                          <p:spTgt spid="166915">
                                            <p:txEl>
                                              <p:pRg st="3" end="3"/>
                                            </p:txEl>
                                          </p:spTgt>
                                        </p:tgtEl>
                                        <p:attrNameLst>
                                          <p:attrName>fillcolor</p:attrName>
                                        </p:attrNameLst>
                                      </p:cBhvr>
                                      <p:by>
                                        <p:hsl h="0" s="-70588" l="0"/>
                                      </p:by>
                                    </p:animClr>
                                    <p:animClr clrSpc="hsl" dir="cw">
                                      <p:cBhvr>
                                        <p:cTn id="22" dur="500" fill="hold"/>
                                        <p:tgtEl>
                                          <p:spTgt spid="166915">
                                            <p:txEl>
                                              <p:pRg st="3" end="3"/>
                                            </p:txEl>
                                          </p:spTgt>
                                        </p:tgtEl>
                                        <p:attrNameLst>
                                          <p:attrName>stroke.color</p:attrName>
                                        </p:attrNameLst>
                                      </p:cBhvr>
                                      <p:by>
                                        <p:hsl h="0" s="-70588" l="0"/>
                                      </p:by>
                                    </p:animClr>
                                    <p:set>
                                      <p:cBhvr>
                                        <p:cTn id="23" dur="500" fill="hold"/>
                                        <p:tgtEl>
                                          <p:spTgt spid="166915">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5" presetClass="emph" presetSubtype="0" fill="hold" nodeType="clickEffect">
                                  <p:stCondLst>
                                    <p:cond delay="0"/>
                                  </p:stCondLst>
                                  <p:childTnLst>
                                    <p:animClr clrSpc="hsl" dir="cw">
                                      <p:cBhvr override="childStyle">
                                        <p:cTn id="27" dur="500" fill="hold"/>
                                        <p:tgtEl>
                                          <p:spTgt spid="166915">
                                            <p:txEl>
                                              <p:pRg st="4" end="4"/>
                                            </p:txEl>
                                          </p:spTgt>
                                        </p:tgtEl>
                                        <p:attrNameLst>
                                          <p:attrName>style.color</p:attrName>
                                        </p:attrNameLst>
                                      </p:cBhvr>
                                      <p:by>
                                        <p:hsl h="0" s="-70588" l="0"/>
                                      </p:by>
                                    </p:animClr>
                                    <p:animClr clrSpc="hsl" dir="cw">
                                      <p:cBhvr>
                                        <p:cTn id="28" dur="500" fill="hold"/>
                                        <p:tgtEl>
                                          <p:spTgt spid="166915">
                                            <p:txEl>
                                              <p:pRg st="4" end="4"/>
                                            </p:txEl>
                                          </p:spTgt>
                                        </p:tgtEl>
                                        <p:attrNameLst>
                                          <p:attrName>fillcolor</p:attrName>
                                        </p:attrNameLst>
                                      </p:cBhvr>
                                      <p:by>
                                        <p:hsl h="0" s="-70588" l="0"/>
                                      </p:by>
                                    </p:animClr>
                                    <p:animClr clrSpc="hsl" dir="cw">
                                      <p:cBhvr>
                                        <p:cTn id="29" dur="500" fill="hold"/>
                                        <p:tgtEl>
                                          <p:spTgt spid="166915">
                                            <p:txEl>
                                              <p:pRg st="4" end="4"/>
                                            </p:txEl>
                                          </p:spTgt>
                                        </p:tgtEl>
                                        <p:attrNameLst>
                                          <p:attrName>stroke.color</p:attrName>
                                        </p:attrNameLst>
                                      </p:cBhvr>
                                      <p:by>
                                        <p:hsl h="0" s="-70588" l="0"/>
                                      </p:by>
                                    </p:animClr>
                                    <p:set>
                                      <p:cBhvr>
                                        <p:cTn id="30" dur="500" fill="hold"/>
                                        <p:tgtEl>
                                          <p:spTgt spid="166915">
                                            <p:txEl>
                                              <p:pRg st="4" end="4"/>
                                            </p:txEl>
                                          </p:spTgt>
                                        </p:tgtEl>
                                        <p:attrNameLst>
                                          <p:attrName>fill.type</p:attrName>
                                        </p:attrNameLst>
                                      </p:cBhvr>
                                      <p:to>
                                        <p:strVal val="solid"/>
                                      </p:to>
                                    </p:set>
                                  </p:childTnLst>
                                </p:cTn>
                              </p:par>
                              <p:par>
                                <p:cTn id="31" presetID="9" presetClass="entr" presetSubtype="0" fill="hold" grpId="0" nodeType="withEffect">
                                  <p:stCondLst>
                                    <p:cond delay="0"/>
                                  </p:stCondLst>
                                  <p:childTnLst>
                                    <p:set>
                                      <p:cBhvr>
                                        <p:cTn id="32" dur="1" fill="hold">
                                          <p:stCondLst>
                                            <p:cond delay="0"/>
                                          </p:stCondLst>
                                        </p:cTn>
                                        <p:tgtEl>
                                          <p:spTgt spid="166919"/>
                                        </p:tgtEl>
                                        <p:attrNameLst>
                                          <p:attrName>style.visibility</p:attrName>
                                        </p:attrNameLst>
                                      </p:cBhvr>
                                      <p:to>
                                        <p:strVal val="visible"/>
                                      </p:to>
                                    </p:set>
                                    <p:animEffect transition="in" filter="dissolve">
                                      <p:cBhvr>
                                        <p:cTn id="33" dur="500"/>
                                        <p:tgtEl>
                                          <p:spTgt spid="166919"/>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mph" presetSubtype="0" fill="hold" nodeType="clickEffect">
                                  <p:stCondLst>
                                    <p:cond delay="0"/>
                                  </p:stCondLst>
                                  <p:childTnLst>
                                    <p:animClr clrSpc="hsl" dir="cw">
                                      <p:cBhvr override="childStyle">
                                        <p:cTn id="37" dur="500" fill="hold"/>
                                        <p:tgtEl>
                                          <p:spTgt spid="166915">
                                            <p:txEl>
                                              <p:pRg st="6" end="6"/>
                                            </p:txEl>
                                          </p:spTgt>
                                        </p:tgtEl>
                                        <p:attrNameLst>
                                          <p:attrName>style.color</p:attrName>
                                        </p:attrNameLst>
                                      </p:cBhvr>
                                      <p:by>
                                        <p:hsl h="0" s="-70588" l="0"/>
                                      </p:by>
                                    </p:animClr>
                                    <p:animClr clrSpc="hsl" dir="cw">
                                      <p:cBhvr>
                                        <p:cTn id="38" dur="500" fill="hold"/>
                                        <p:tgtEl>
                                          <p:spTgt spid="166915">
                                            <p:txEl>
                                              <p:pRg st="6" end="6"/>
                                            </p:txEl>
                                          </p:spTgt>
                                        </p:tgtEl>
                                        <p:attrNameLst>
                                          <p:attrName>fillcolor</p:attrName>
                                        </p:attrNameLst>
                                      </p:cBhvr>
                                      <p:by>
                                        <p:hsl h="0" s="-70588" l="0"/>
                                      </p:by>
                                    </p:animClr>
                                    <p:animClr clrSpc="hsl" dir="cw">
                                      <p:cBhvr>
                                        <p:cTn id="39" dur="500" fill="hold"/>
                                        <p:tgtEl>
                                          <p:spTgt spid="166915">
                                            <p:txEl>
                                              <p:pRg st="6" end="6"/>
                                            </p:txEl>
                                          </p:spTgt>
                                        </p:tgtEl>
                                        <p:attrNameLst>
                                          <p:attrName>stroke.color</p:attrName>
                                        </p:attrNameLst>
                                      </p:cBhvr>
                                      <p:by>
                                        <p:hsl h="0" s="-70588" l="0"/>
                                      </p:by>
                                    </p:animClr>
                                    <p:set>
                                      <p:cBhvr>
                                        <p:cTn id="40" dur="500" fill="hold"/>
                                        <p:tgtEl>
                                          <p:spTgt spid="166915">
                                            <p:txEl>
                                              <p:pRg st="6" end="6"/>
                                            </p:tx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25" presetClass="emph" presetSubtype="0" fill="hold" nodeType="clickEffect">
                                  <p:stCondLst>
                                    <p:cond delay="0"/>
                                  </p:stCondLst>
                                  <p:childTnLst>
                                    <p:animClr clrSpc="hsl" dir="cw">
                                      <p:cBhvr override="childStyle">
                                        <p:cTn id="44" dur="500" fill="hold"/>
                                        <p:tgtEl>
                                          <p:spTgt spid="166915">
                                            <p:txEl>
                                              <p:pRg st="7" end="7"/>
                                            </p:txEl>
                                          </p:spTgt>
                                        </p:tgtEl>
                                        <p:attrNameLst>
                                          <p:attrName>style.color</p:attrName>
                                        </p:attrNameLst>
                                      </p:cBhvr>
                                      <p:by>
                                        <p:hsl h="0" s="-70588" l="0"/>
                                      </p:by>
                                    </p:animClr>
                                    <p:animClr clrSpc="hsl" dir="cw">
                                      <p:cBhvr>
                                        <p:cTn id="45" dur="500" fill="hold"/>
                                        <p:tgtEl>
                                          <p:spTgt spid="166915">
                                            <p:txEl>
                                              <p:pRg st="7" end="7"/>
                                            </p:txEl>
                                          </p:spTgt>
                                        </p:tgtEl>
                                        <p:attrNameLst>
                                          <p:attrName>fillcolor</p:attrName>
                                        </p:attrNameLst>
                                      </p:cBhvr>
                                      <p:by>
                                        <p:hsl h="0" s="-70588" l="0"/>
                                      </p:by>
                                    </p:animClr>
                                    <p:animClr clrSpc="hsl" dir="cw">
                                      <p:cBhvr>
                                        <p:cTn id="46" dur="500" fill="hold"/>
                                        <p:tgtEl>
                                          <p:spTgt spid="166915">
                                            <p:txEl>
                                              <p:pRg st="7" end="7"/>
                                            </p:txEl>
                                          </p:spTgt>
                                        </p:tgtEl>
                                        <p:attrNameLst>
                                          <p:attrName>stroke.color</p:attrName>
                                        </p:attrNameLst>
                                      </p:cBhvr>
                                      <p:by>
                                        <p:hsl h="0" s="-70588" l="0"/>
                                      </p:by>
                                    </p:animClr>
                                    <p:set>
                                      <p:cBhvr>
                                        <p:cTn id="47" dur="500" fill="hold"/>
                                        <p:tgtEl>
                                          <p:spTgt spid="166915">
                                            <p:txEl>
                                              <p:pRg st="7" end="7"/>
                                            </p:txEl>
                                          </p:spTgt>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25" presetClass="emph" presetSubtype="0" fill="hold" nodeType="clickEffect">
                                  <p:stCondLst>
                                    <p:cond delay="0"/>
                                  </p:stCondLst>
                                  <p:childTnLst>
                                    <p:animClr clrSpc="hsl" dir="cw">
                                      <p:cBhvr override="childStyle">
                                        <p:cTn id="51" dur="500" fill="hold"/>
                                        <p:tgtEl>
                                          <p:spTgt spid="166915">
                                            <p:txEl>
                                              <p:pRg st="8" end="8"/>
                                            </p:txEl>
                                          </p:spTgt>
                                        </p:tgtEl>
                                        <p:attrNameLst>
                                          <p:attrName>style.color</p:attrName>
                                        </p:attrNameLst>
                                      </p:cBhvr>
                                      <p:by>
                                        <p:hsl h="0" s="-70588" l="0"/>
                                      </p:by>
                                    </p:animClr>
                                    <p:animClr clrSpc="hsl" dir="cw">
                                      <p:cBhvr>
                                        <p:cTn id="52" dur="500" fill="hold"/>
                                        <p:tgtEl>
                                          <p:spTgt spid="166915">
                                            <p:txEl>
                                              <p:pRg st="8" end="8"/>
                                            </p:txEl>
                                          </p:spTgt>
                                        </p:tgtEl>
                                        <p:attrNameLst>
                                          <p:attrName>fillcolor</p:attrName>
                                        </p:attrNameLst>
                                      </p:cBhvr>
                                      <p:by>
                                        <p:hsl h="0" s="-70588" l="0"/>
                                      </p:by>
                                    </p:animClr>
                                    <p:animClr clrSpc="hsl" dir="cw">
                                      <p:cBhvr>
                                        <p:cTn id="53" dur="500" fill="hold"/>
                                        <p:tgtEl>
                                          <p:spTgt spid="166915">
                                            <p:txEl>
                                              <p:pRg st="8" end="8"/>
                                            </p:txEl>
                                          </p:spTgt>
                                        </p:tgtEl>
                                        <p:attrNameLst>
                                          <p:attrName>stroke.color</p:attrName>
                                        </p:attrNameLst>
                                      </p:cBhvr>
                                      <p:by>
                                        <p:hsl h="0" s="-70588" l="0"/>
                                      </p:by>
                                    </p:animClr>
                                    <p:set>
                                      <p:cBhvr>
                                        <p:cTn id="54" dur="500" fill="hold"/>
                                        <p:tgtEl>
                                          <p:spTgt spid="166915">
                                            <p:txEl>
                                              <p:pRg st="8" end="8"/>
                                            </p:txEl>
                                          </p:spTgt>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25" presetClass="emph" presetSubtype="0" fill="hold" nodeType="clickEffect">
                                  <p:stCondLst>
                                    <p:cond delay="0"/>
                                  </p:stCondLst>
                                  <p:childTnLst>
                                    <p:animClr clrSpc="hsl" dir="cw">
                                      <p:cBhvr override="childStyle">
                                        <p:cTn id="58" dur="500" fill="hold"/>
                                        <p:tgtEl>
                                          <p:spTgt spid="166915">
                                            <p:txEl>
                                              <p:pRg st="9" end="9"/>
                                            </p:txEl>
                                          </p:spTgt>
                                        </p:tgtEl>
                                        <p:attrNameLst>
                                          <p:attrName>style.color</p:attrName>
                                        </p:attrNameLst>
                                      </p:cBhvr>
                                      <p:by>
                                        <p:hsl h="0" s="-70588" l="0"/>
                                      </p:by>
                                    </p:animClr>
                                    <p:animClr clrSpc="hsl" dir="cw">
                                      <p:cBhvr>
                                        <p:cTn id="59" dur="500" fill="hold"/>
                                        <p:tgtEl>
                                          <p:spTgt spid="166915">
                                            <p:txEl>
                                              <p:pRg st="9" end="9"/>
                                            </p:txEl>
                                          </p:spTgt>
                                        </p:tgtEl>
                                        <p:attrNameLst>
                                          <p:attrName>fillcolor</p:attrName>
                                        </p:attrNameLst>
                                      </p:cBhvr>
                                      <p:by>
                                        <p:hsl h="0" s="-70588" l="0"/>
                                      </p:by>
                                    </p:animClr>
                                    <p:animClr clrSpc="hsl" dir="cw">
                                      <p:cBhvr>
                                        <p:cTn id="60" dur="500" fill="hold"/>
                                        <p:tgtEl>
                                          <p:spTgt spid="166915">
                                            <p:txEl>
                                              <p:pRg st="9" end="9"/>
                                            </p:txEl>
                                          </p:spTgt>
                                        </p:tgtEl>
                                        <p:attrNameLst>
                                          <p:attrName>stroke.color</p:attrName>
                                        </p:attrNameLst>
                                      </p:cBhvr>
                                      <p:by>
                                        <p:hsl h="0" s="-70588" l="0"/>
                                      </p:by>
                                    </p:animClr>
                                    <p:set>
                                      <p:cBhvr>
                                        <p:cTn id="61" dur="500" fill="hold"/>
                                        <p:tgtEl>
                                          <p:spTgt spid="166915">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AutoShape 2"/>
          <p:cNvSpPr>
            <a:spLocks noGrp="1" noChangeArrowheads="1"/>
          </p:cNvSpPr>
          <p:nvPr>
            <p:ph type="title"/>
          </p:nvPr>
        </p:nvSpPr>
        <p:spPr/>
        <p:txBody>
          <a:bodyPr/>
          <a:lstStyle/>
          <a:p>
            <a:r>
              <a:rPr lang="en-US"/>
              <a:t>First Stage of labor</a:t>
            </a:r>
          </a:p>
        </p:txBody>
      </p:sp>
      <p:sp>
        <p:nvSpPr>
          <p:cNvPr id="167939" name="Rectangle 3"/>
          <p:cNvSpPr>
            <a:spLocks noGrp="1" noChangeArrowheads="1"/>
          </p:cNvSpPr>
          <p:nvPr>
            <p:ph idx="1"/>
          </p:nvPr>
        </p:nvSpPr>
        <p:spPr>
          <a:xfrm>
            <a:off x="838200" y="2362200"/>
            <a:ext cx="3733800" cy="3724275"/>
          </a:xfrm>
        </p:spPr>
        <p:txBody>
          <a:bodyPr/>
          <a:lstStyle/>
          <a:p>
            <a:pPr>
              <a:lnSpc>
                <a:spcPct val="80000"/>
              </a:lnSpc>
              <a:buFont typeface="Wingdings" pitchFamily="2" charset="2"/>
              <a:buNone/>
            </a:pPr>
            <a:r>
              <a:rPr lang="en-US" sz="2400" b="1">
                <a:effectLst>
                  <a:outerShdw blurRad="38100" dist="38100" dir="2700000" algn="tl">
                    <a:srgbClr val="C0C0C0"/>
                  </a:outerShdw>
                </a:effectLst>
              </a:rPr>
              <a:t>Management</a:t>
            </a:r>
          </a:p>
          <a:p>
            <a:pPr>
              <a:lnSpc>
                <a:spcPct val="80000"/>
              </a:lnSpc>
              <a:buFont typeface="Wingdings" pitchFamily="2" charset="2"/>
              <a:buChar char="Ä"/>
            </a:pPr>
            <a:r>
              <a:rPr lang="en-US" sz="2400"/>
              <a:t>Maternal Position</a:t>
            </a:r>
          </a:p>
          <a:p>
            <a:pPr>
              <a:lnSpc>
                <a:spcPct val="80000"/>
              </a:lnSpc>
              <a:buFont typeface="Wingdings" pitchFamily="2" charset="2"/>
              <a:buChar char="Ä"/>
            </a:pPr>
            <a:r>
              <a:rPr lang="en-US" sz="2400"/>
              <a:t>Administration of fluids</a:t>
            </a:r>
          </a:p>
          <a:p>
            <a:pPr>
              <a:lnSpc>
                <a:spcPct val="80000"/>
              </a:lnSpc>
              <a:buFont typeface="Wingdings" pitchFamily="2" charset="2"/>
              <a:buChar char="Ä"/>
            </a:pPr>
            <a:r>
              <a:rPr lang="en-US" sz="2400"/>
              <a:t>Investigations</a:t>
            </a:r>
          </a:p>
          <a:p>
            <a:pPr>
              <a:lnSpc>
                <a:spcPct val="80000"/>
              </a:lnSpc>
              <a:buFont typeface="Wingdings" pitchFamily="2" charset="2"/>
              <a:buChar char="Ä"/>
            </a:pPr>
            <a:r>
              <a:rPr lang="en-US" sz="2400"/>
              <a:t>Maternal monitoring</a:t>
            </a:r>
          </a:p>
          <a:p>
            <a:pPr>
              <a:lnSpc>
                <a:spcPct val="80000"/>
              </a:lnSpc>
              <a:buFont typeface="Wingdings" pitchFamily="2" charset="2"/>
              <a:buChar char="Ä"/>
            </a:pPr>
            <a:r>
              <a:rPr lang="en-US" sz="2400"/>
              <a:t>Analgesia</a:t>
            </a:r>
          </a:p>
          <a:p>
            <a:pPr>
              <a:lnSpc>
                <a:spcPct val="80000"/>
              </a:lnSpc>
              <a:buFont typeface="Wingdings" pitchFamily="2" charset="2"/>
              <a:buChar char="Ä"/>
            </a:pPr>
            <a:r>
              <a:rPr lang="en-US" sz="2400"/>
              <a:t>Fetal monitoring</a:t>
            </a:r>
          </a:p>
          <a:p>
            <a:pPr>
              <a:lnSpc>
                <a:spcPct val="80000"/>
              </a:lnSpc>
              <a:buFont typeface="Wingdings" pitchFamily="2" charset="2"/>
              <a:buChar char="Ä"/>
            </a:pPr>
            <a:r>
              <a:rPr lang="en-US" sz="2400"/>
              <a:t>Uterine Activity</a:t>
            </a:r>
          </a:p>
          <a:p>
            <a:pPr>
              <a:lnSpc>
                <a:spcPct val="80000"/>
              </a:lnSpc>
              <a:buFont typeface="Wingdings" pitchFamily="2" charset="2"/>
              <a:buChar char="Ä"/>
            </a:pPr>
            <a:r>
              <a:rPr lang="en-US" sz="2400"/>
              <a:t>Vaginal examination</a:t>
            </a:r>
          </a:p>
          <a:p>
            <a:pPr>
              <a:lnSpc>
                <a:spcPct val="80000"/>
              </a:lnSpc>
              <a:buFont typeface="Wingdings" pitchFamily="2" charset="2"/>
              <a:buChar char="Ä"/>
            </a:pPr>
            <a:r>
              <a:rPr lang="en-US" sz="2400"/>
              <a:t>Amniotomy</a:t>
            </a:r>
          </a:p>
        </p:txBody>
      </p:sp>
      <p:sp>
        <p:nvSpPr>
          <p:cNvPr id="6" name="Slide Number Placeholder 5"/>
          <p:cNvSpPr>
            <a:spLocks noGrp="1"/>
          </p:cNvSpPr>
          <p:nvPr>
            <p:ph type="sldNum" sz="quarter" idx="12"/>
          </p:nvPr>
        </p:nvSpPr>
        <p:spPr/>
        <p:txBody>
          <a:bodyPr/>
          <a:lstStyle/>
          <a:p>
            <a:fld id="{4620F782-2167-4F27-B7DC-4A25B416D9E5}" type="slidenum">
              <a:rPr lang="en-US"/>
              <a:pPr/>
              <a:t>27</a:t>
            </a:fld>
            <a:endParaRPr lang="en-US"/>
          </a:p>
        </p:txBody>
      </p:sp>
      <p:sp>
        <p:nvSpPr>
          <p:cNvPr id="167944" name="Rectangle 8"/>
          <p:cNvSpPr>
            <a:spLocks noChangeArrowheads="1"/>
          </p:cNvSpPr>
          <p:nvPr/>
        </p:nvSpPr>
        <p:spPr bwMode="auto">
          <a:xfrm>
            <a:off x="4876800" y="2819400"/>
            <a:ext cx="3200400" cy="3276600"/>
          </a:xfrm>
          <a:prstGeom prst="rect">
            <a:avLst/>
          </a:prstGeom>
          <a:solidFill>
            <a:schemeClr val="bg1"/>
          </a:solidFill>
          <a:ln w="19050">
            <a:solidFill>
              <a:schemeClr val="tx1"/>
            </a:solidFill>
            <a:miter lim="800000"/>
            <a:headEnd/>
            <a:tailEnd/>
          </a:ln>
          <a:effectLst/>
        </p:spPr>
        <p:txBody>
          <a:bodyPr wrap="none" anchor="ctr"/>
          <a:lstStyle/>
          <a:p>
            <a:r>
              <a:rPr lang="en-US" sz="1800"/>
              <a:t>Fetal Monitoring using</a:t>
            </a:r>
          </a:p>
          <a:p>
            <a:pPr>
              <a:buFontTx/>
              <a:buChar char="•"/>
            </a:pPr>
            <a:r>
              <a:rPr lang="en-US" sz="1800"/>
              <a:t> DeLee Stethoscope</a:t>
            </a:r>
          </a:p>
          <a:p>
            <a:pPr>
              <a:buFontTx/>
              <a:buChar char="•"/>
            </a:pPr>
            <a:r>
              <a:rPr lang="en-US" sz="1800"/>
              <a:t> Doppler equipment</a:t>
            </a:r>
          </a:p>
          <a:p>
            <a:pPr>
              <a:buFontTx/>
              <a:buChar char="•"/>
            </a:pPr>
            <a:r>
              <a:rPr lang="en-US" sz="1800"/>
              <a:t> Internal Monitoring with FSE</a:t>
            </a:r>
          </a:p>
          <a:p>
            <a:endParaRPr lang="en-US" sz="1800"/>
          </a:p>
          <a:p>
            <a:pPr>
              <a:buFont typeface="Wingdings" pitchFamily="2" charset="2"/>
              <a:buChar char="Ä"/>
            </a:pPr>
            <a:r>
              <a:rPr lang="en-US" sz="1800"/>
              <a:t> Evaluation every 30 min. in</a:t>
            </a:r>
          </a:p>
          <a:p>
            <a:pPr>
              <a:buFont typeface="Wingdings" pitchFamily="2" charset="2"/>
              <a:buNone/>
            </a:pPr>
            <a:r>
              <a:rPr lang="en-US" sz="1800"/>
              <a:t>    patients with no significant</a:t>
            </a:r>
          </a:p>
          <a:p>
            <a:pPr>
              <a:buFont typeface="Wingdings" pitchFamily="2" charset="2"/>
              <a:buNone/>
            </a:pPr>
            <a:r>
              <a:rPr lang="en-US" sz="1800"/>
              <a:t>    risk</a:t>
            </a:r>
          </a:p>
          <a:p>
            <a:pPr>
              <a:buFont typeface="Wingdings" pitchFamily="2" charset="2"/>
              <a:buChar char="Ä"/>
            </a:pPr>
            <a:r>
              <a:rPr lang="en-US" sz="1800"/>
              <a:t>Evaluation every 15 min. in </a:t>
            </a:r>
          </a:p>
          <a:p>
            <a:pPr>
              <a:buFont typeface="Wingdings" pitchFamily="2" charset="2"/>
              <a:buNone/>
            </a:pPr>
            <a:r>
              <a:rPr lang="en-US" sz="1800"/>
              <a:t>   active phase in patients with</a:t>
            </a:r>
          </a:p>
          <a:p>
            <a:pPr>
              <a:buFont typeface="Wingdings" pitchFamily="2" charset="2"/>
              <a:buNone/>
            </a:pPr>
            <a:r>
              <a:rPr lang="en-US" sz="1800"/>
              <a:t>   obstetric risk factors</a:t>
            </a:r>
          </a:p>
        </p:txBody>
      </p:sp>
    </p:spTree>
    <p:custDataLst>
      <p:tags r:id="rId1"/>
    </p:custDataLst>
  </p:cSld>
  <p:clrMapOvr>
    <a:masterClrMapping/>
  </p:clrMapOvr>
  <p:transition advTm="1521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167939">
                                            <p:txEl>
                                              <p:pRg st="1" end="1"/>
                                            </p:txEl>
                                          </p:spTgt>
                                        </p:tgtEl>
                                        <p:attrNameLst>
                                          <p:attrName>style.color</p:attrName>
                                        </p:attrNameLst>
                                      </p:cBhvr>
                                      <p:by>
                                        <p:hsl h="0" s="-70588" l="0"/>
                                      </p:by>
                                    </p:animClr>
                                    <p:animClr clrSpc="hsl" dir="cw">
                                      <p:cBhvr>
                                        <p:cTn id="7" dur="500" fill="hold"/>
                                        <p:tgtEl>
                                          <p:spTgt spid="167939">
                                            <p:txEl>
                                              <p:pRg st="1" end="1"/>
                                            </p:txEl>
                                          </p:spTgt>
                                        </p:tgtEl>
                                        <p:attrNameLst>
                                          <p:attrName>fillcolor</p:attrName>
                                        </p:attrNameLst>
                                      </p:cBhvr>
                                      <p:by>
                                        <p:hsl h="0" s="-70588" l="0"/>
                                      </p:by>
                                    </p:animClr>
                                    <p:animClr clrSpc="hsl" dir="cw">
                                      <p:cBhvr>
                                        <p:cTn id="8" dur="500" fill="hold"/>
                                        <p:tgtEl>
                                          <p:spTgt spid="167939">
                                            <p:txEl>
                                              <p:pRg st="1" end="1"/>
                                            </p:txEl>
                                          </p:spTgt>
                                        </p:tgtEl>
                                        <p:attrNameLst>
                                          <p:attrName>stroke.color</p:attrName>
                                        </p:attrNameLst>
                                      </p:cBhvr>
                                      <p:by>
                                        <p:hsl h="0" s="-70588" l="0"/>
                                      </p:by>
                                    </p:animClr>
                                    <p:set>
                                      <p:cBhvr>
                                        <p:cTn id="9" dur="500" fill="hold"/>
                                        <p:tgtEl>
                                          <p:spTgt spid="167939">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5" presetClass="emph" presetSubtype="0" fill="hold" nodeType="clickEffect">
                                  <p:stCondLst>
                                    <p:cond delay="0"/>
                                  </p:stCondLst>
                                  <p:childTnLst>
                                    <p:animClr clrSpc="hsl" dir="cw">
                                      <p:cBhvr override="childStyle">
                                        <p:cTn id="13" dur="500" fill="hold"/>
                                        <p:tgtEl>
                                          <p:spTgt spid="167939">
                                            <p:txEl>
                                              <p:pRg st="2" end="2"/>
                                            </p:txEl>
                                          </p:spTgt>
                                        </p:tgtEl>
                                        <p:attrNameLst>
                                          <p:attrName>style.color</p:attrName>
                                        </p:attrNameLst>
                                      </p:cBhvr>
                                      <p:by>
                                        <p:hsl h="0" s="-70588" l="0"/>
                                      </p:by>
                                    </p:animClr>
                                    <p:animClr clrSpc="hsl" dir="cw">
                                      <p:cBhvr>
                                        <p:cTn id="14" dur="500" fill="hold"/>
                                        <p:tgtEl>
                                          <p:spTgt spid="167939">
                                            <p:txEl>
                                              <p:pRg st="2" end="2"/>
                                            </p:txEl>
                                          </p:spTgt>
                                        </p:tgtEl>
                                        <p:attrNameLst>
                                          <p:attrName>fillcolor</p:attrName>
                                        </p:attrNameLst>
                                      </p:cBhvr>
                                      <p:by>
                                        <p:hsl h="0" s="-70588" l="0"/>
                                      </p:by>
                                    </p:animClr>
                                    <p:animClr clrSpc="hsl" dir="cw">
                                      <p:cBhvr>
                                        <p:cTn id="15" dur="500" fill="hold"/>
                                        <p:tgtEl>
                                          <p:spTgt spid="167939">
                                            <p:txEl>
                                              <p:pRg st="2" end="2"/>
                                            </p:txEl>
                                          </p:spTgt>
                                        </p:tgtEl>
                                        <p:attrNameLst>
                                          <p:attrName>stroke.color</p:attrName>
                                        </p:attrNameLst>
                                      </p:cBhvr>
                                      <p:by>
                                        <p:hsl h="0" s="-70588" l="0"/>
                                      </p:by>
                                    </p:animClr>
                                    <p:set>
                                      <p:cBhvr>
                                        <p:cTn id="16" dur="500" fill="hold"/>
                                        <p:tgtEl>
                                          <p:spTgt spid="167939">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5" presetClass="emph" presetSubtype="0" fill="hold" nodeType="clickEffect">
                                  <p:stCondLst>
                                    <p:cond delay="0"/>
                                  </p:stCondLst>
                                  <p:childTnLst>
                                    <p:animClr clrSpc="hsl" dir="cw">
                                      <p:cBhvr override="childStyle">
                                        <p:cTn id="20" dur="500" fill="hold"/>
                                        <p:tgtEl>
                                          <p:spTgt spid="167939">
                                            <p:txEl>
                                              <p:pRg st="3" end="3"/>
                                            </p:txEl>
                                          </p:spTgt>
                                        </p:tgtEl>
                                        <p:attrNameLst>
                                          <p:attrName>style.color</p:attrName>
                                        </p:attrNameLst>
                                      </p:cBhvr>
                                      <p:by>
                                        <p:hsl h="0" s="-70588" l="0"/>
                                      </p:by>
                                    </p:animClr>
                                    <p:animClr clrSpc="hsl" dir="cw">
                                      <p:cBhvr>
                                        <p:cTn id="21" dur="500" fill="hold"/>
                                        <p:tgtEl>
                                          <p:spTgt spid="167939">
                                            <p:txEl>
                                              <p:pRg st="3" end="3"/>
                                            </p:txEl>
                                          </p:spTgt>
                                        </p:tgtEl>
                                        <p:attrNameLst>
                                          <p:attrName>fillcolor</p:attrName>
                                        </p:attrNameLst>
                                      </p:cBhvr>
                                      <p:by>
                                        <p:hsl h="0" s="-70588" l="0"/>
                                      </p:by>
                                    </p:animClr>
                                    <p:animClr clrSpc="hsl" dir="cw">
                                      <p:cBhvr>
                                        <p:cTn id="22" dur="500" fill="hold"/>
                                        <p:tgtEl>
                                          <p:spTgt spid="167939">
                                            <p:txEl>
                                              <p:pRg st="3" end="3"/>
                                            </p:txEl>
                                          </p:spTgt>
                                        </p:tgtEl>
                                        <p:attrNameLst>
                                          <p:attrName>stroke.color</p:attrName>
                                        </p:attrNameLst>
                                      </p:cBhvr>
                                      <p:by>
                                        <p:hsl h="0" s="-70588" l="0"/>
                                      </p:by>
                                    </p:animClr>
                                    <p:set>
                                      <p:cBhvr>
                                        <p:cTn id="23" dur="500" fill="hold"/>
                                        <p:tgtEl>
                                          <p:spTgt spid="167939">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5" presetClass="emph" presetSubtype="0" fill="hold" nodeType="clickEffect">
                                  <p:stCondLst>
                                    <p:cond delay="0"/>
                                  </p:stCondLst>
                                  <p:childTnLst>
                                    <p:animClr clrSpc="hsl" dir="cw">
                                      <p:cBhvr override="childStyle">
                                        <p:cTn id="27" dur="500" fill="hold"/>
                                        <p:tgtEl>
                                          <p:spTgt spid="167939">
                                            <p:txEl>
                                              <p:pRg st="4" end="4"/>
                                            </p:txEl>
                                          </p:spTgt>
                                        </p:tgtEl>
                                        <p:attrNameLst>
                                          <p:attrName>style.color</p:attrName>
                                        </p:attrNameLst>
                                      </p:cBhvr>
                                      <p:by>
                                        <p:hsl h="0" s="-70588" l="0"/>
                                      </p:by>
                                    </p:animClr>
                                    <p:animClr clrSpc="hsl" dir="cw">
                                      <p:cBhvr>
                                        <p:cTn id="28" dur="500" fill="hold"/>
                                        <p:tgtEl>
                                          <p:spTgt spid="167939">
                                            <p:txEl>
                                              <p:pRg st="4" end="4"/>
                                            </p:txEl>
                                          </p:spTgt>
                                        </p:tgtEl>
                                        <p:attrNameLst>
                                          <p:attrName>fillcolor</p:attrName>
                                        </p:attrNameLst>
                                      </p:cBhvr>
                                      <p:by>
                                        <p:hsl h="0" s="-70588" l="0"/>
                                      </p:by>
                                    </p:animClr>
                                    <p:animClr clrSpc="hsl" dir="cw">
                                      <p:cBhvr>
                                        <p:cTn id="29" dur="500" fill="hold"/>
                                        <p:tgtEl>
                                          <p:spTgt spid="167939">
                                            <p:txEl>
                                              <p:pRg st="4" end="4"/>
                                            </p:txEl>
                                          </p:spTgt>
                                        </p:tgtEl>
                                        <p:attrNameLst>
                                          <p:attrName>stroke.color</p:attrName>
                                        </p:attrNameLst>
                                      </p:cBhvr>
                                      <p:by>
                                        <p:hsl h="0" s="-70588" l="0"/>
                                      </p:by>
                                    </p:animClr>
                                    <p:set>
                                      <p:cBhvr>
                                        <p:cTn id="30" dur="500" fill="hold"/>
                                        <p:tgtEl>
                                          <p:spTgt spid="167939">
                                            <p:txEl>
                                              <p:pRg st="4" end="4"/>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5" presetClass="emph" presetSubtype="0" fill="hold" nodeType="clickEffect">
                                  <p:stCondLst>
                                    <p:cond delay="0"/>
                                  </p:stCondLst>
                                  <p:childTnLst>
                                    <p:animClr clrSpc="hsl" dir="cw">
                                      <p:cBhvr override="childStyle">
                                        <p:cTn id="34" dur="500" fill="hold"/>
                                        <p:tgtEl>
                                          <p:spTgt spid="167939">
                                            <p:txEl>
                                              <p:pRg st="6" end="6"/>
                                            </p:txEl>
                                          </p:spTgt>
                                        </p:tgtEl>
                                        <p:attrNameLst>
                                          <p:attrName>style.color</p:attrName>
                                        </p:attrNameLst>
                                      </p:cBhvr>
                                      <p:by>
                                        <p:hsl h="0" s="-70588" l="0"/>
                                      </p:by>
                                    </p:animClr>
                                    <p:animClr clrSpc="hsl" dir="cw">
                                      <p:cBhvr>
                                        <p:cTn id="35" dur="500" fill="hold"/>
                                        <p:tgtEl>
                                          <p:spTgt spid="167939">
                                            <p:txEl>
                                              <p:pRg st="6" end="6"/>
                                            </p:txEl>
                                          </p:spTgt>
                                        </p:tgtEl>
                                        <p:attrNameLst>
                                          <p:attrName>fillcolor</p:attrName>
                                        </p:attrNameLst>
                                      </p:cBhvr>
                                      <p:by>
                                        <p:hsl h="0" s="-70588" l="0"/>
                                      </p:by>
                                    </p:animClr>
                                    <p:animClr clrSpc="hsl" dir="cw">
                                      <p:cBhvr>
                                        <p:cTn id="36" dur="500" fill="hold"/>
                                        <p:tgtEl>
                                          <p:spTgt spid="167939">
                                            <p:txEl>
                                              <p:pRg st="6" end="6"/>
                                            </p:txEl>
                                          </p:spTgt>
                                        </p:tgtEl>
                                        <p:attrNameLst>
                                          <p:attrName>stroke.color</p:attrName>
                                        </p:attrNameLst>
                                      </p:cBhvr>
                                      <p:by>
                                        <p:hsl h="0" s="-70588" l="0"/>
                                      </p:by>
                                    </p:animClr>
                                    <p:set>
                                      <p:cBhvr>
                                        <p:cTn id="37" dur="500" fill="hold"/>
                                        <p:tgtEl>
                                          <p:spTgt spid="167939">
                                            <p:txEl>
                                              <p:pRg st="6" end="6"/>
                                            </p:txEl>
                                          </p:spTgt>
                                        </p:tgtEl>
                                        <p:attrNameLst>
                                          <p:attrName>fill.type</p:attrName>
                                        </p:attrNameLst>
                                      </p:cBhvr>
                                      <p:to>
                                        <p:strVal val="solid"/>
                                      </p:to>
                                    </p:set>
                                  </p:childTnLst>
                                </p:cTn>
                              </p:par>
                              <p:par>
                                <p:cTn id="38" presetID="9" presetClass="entr" presetSubtype="0" fill="hold" grpId="0" nodeType="withEffect">
                                  <p:stCondLst>
                                    <p:cond delay="0"/>
                                  </p:stCondLst>
                                  <p:childTnLst>
                                    <p:set>
                                      <p:cBhvr>
                                        <p:cTn id="39" dur="1" fill="hold">
                                          <p:stCondLst>
                                            <p:cond delay="0"/>
                                          </p:stCondLst>
                                        </p:cTn>
                                        <p:tgtEl>
                                          <p:spTgt spid="167944"/>
                                        </p:tgtEl>
                                        <p:attrNameLst>
                                          <p:attrName>style.visibility</p:attrName>
                                        </p:attrNameLst>
                                      </p:cBhvr>
                                      <p:to>
                                        <p:strVal val="visible"/>
                                      </p:to>
                                    </p:set>
                                    <p:animEffect transition="in" filter="dissolve">
                                      <p:cBhvr>
                                        <p:cTn id="40" dur="500"/>
                                        <p:tgtEl>
                                          <p:spTgt spid="167944"/>
                                        </p:tgtEl>
                                      </p:cBhvr>
                                    </p:animEffect>
                                  </p:childTnLst>
                                </p:cTn>
                              </p:par>
                            </p:childTnLst>
                          </p:cTn>
                        </p:par>
                      </p:childTnLst>
                    </p:cTn>
                  </p:par>
                  <p:par>
                    <p:cTn id="41" fill="hold">
                      <p:stCondLst>
                        <p:cond delay="indefinite"/>
                      </p:stCondLst>
                      <p:childTnLst>
                        <p:par>
                          <p:cTn id="42" fill="hold">
                            <p:stCondLst>
                              <p:cond delay="0"/>
                            </p:stCondLst>
                            <p:childTnLst>
                              <p:par>
                                <p:cTn id="43" presetID="25" presetClass="emph" presetSubtype="0" fill="hold" nodeType="clickEffect">
                                  <p:stCondLst>
                                    <p:cond delay="0"/>
                                  </p:stCondLst>
                                  <p:childTnLst>
                                    <p:animClr clrSpc="hsl" dir="cw">
                                      <p:cBhvr override="childStyle">
                                        <p:cTn id="44" dur="500" fill="hold"/>
                                        <p:tgtEl>
                                          <p:spTgt spid="167939">
                                            <p:txEl>
                                              <p:pRg st="7" end="7"/>
                                            </p:txEl>
                                          </p:spTgt>
                                        </p:tgtEl>
                                        <p:attrNameLst>
                                          <p:attrName>style.color</p:attrName>
                                        </p:attrNameLst>
                                      </p:cBhvr>
                                      <p:by>
                                        <p:hsl h="0" s="-70588" l="0"/>
                                      </p:by>
                                    </p:animClr>
                                    <p:animClr clrSpc="hsl" dir="cw">
                                      <p:cBhvr>
                                        <p:cTn id="45" dur="500" fill="hold"/>
                                        <p:tgtEl>
                                          <p:spTgt spid="167939">
                                            <p:txEl>
                                              <p:pRg st="7" end="7"/>
                                            </p:txEl>
                                          </p:spTgt>
                                        </p:tgtEl>
                                        <p:attrNameLst>
                                          <p:attrName>fillcolor</p:attrName>
                                        </p:attrNameLst>
                                      </p:cBhvr>
                                      <p:by>
                                        <p:hsl h="0" s="-70588" l="0"/>
                                      </p:by>
                                    </p:animClr>
                                    <p:animClr clrSpc="hsl" dir="cw">
                                      <p:cBhvr>
                                        <p:cTn id="46" dur="500" fill="hold"/>
                                        <p:tgtEl>
                                          <p:spTgt spid="167939">
                                            <p:txEl>
                                              <p:pRg st="7" end="7"/>
                                            </p:txEl>
                                          </p:spTgt>
                                        </p:tgtEl>
                                        <p:attrNameLst>
                                          <p:attrName>stroke.color</p:attrName>
                                        </p:attrNameLst>
                                      </p:cBhvr>
                                      <p:by>
                                        <p:hsl h="0" s="-70588" l="0"/>
                                      </p:by>
                                    </p:animClr>
                                    <p:set>
                                      <p:cBhvr>
                                        <p:cTn id="47" dur="500" fill="hold"/>
                                        <p:tgtEl>
                                          <p:spTgt spid="167939">
                                            <p:txEl>
                                              <p:pRg st="7" end="7"/>
                                            </p:txEl>
                                          </p:spTgt>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25" presetClass="emph" presetSubtype="0" fill="hold" nodeType="clickEffect">
                                  <p:stCondLst>
                                    <p:cond delay="0"/>
                                  </p:stCondLst>
                                  <p:childTnLst>
                                    <p:animClr clrSpc="hsl" dir="cw">
                                      <p:cBhvr override="childStyle">
                                        <p:cTn id="51" dur="500" fill="hold"/>
                                        <p:tgtEl>
                                          <p:spTgt spid="167939">
                                            <p:txEl>
                                              <p:pRg st="8" end="8"/>
                                            </p:txEl>
                                          </p:spTgt>
                                        </p:tgtEl>
                                        <p:attrNameLst>
                                          <p:attrName>style.color</p:attrName>
                                        </p:attrNameLst>
                                      </p:cBhvr>
                                      <p:by>
                                        <p:hsl h="0" s="-70588" l="0"/>
                                      </p:by>
                                    </p:animClr>
                                    <p:animClr clrSpc="hsl" dir="cw">
                                      <p:cBhvr>
                                        <p:cTn id="52" dur="500" fill="hold"/>
                                        <p:tgtEl>
                                          <p:spTgt spid="167939">
                                            <p:txEl>
                                              <p:pRg st="8" end="8"/>
                                            </p:txEl>
                                          </p:spTgt>
                                        </p:tgtEl>
                                        <p:attrNameLst>
                                          <p:attrName>fillcolor</p:attrName>
                                        </p:attrNameLst>
                                      </p:cBhvr>
                                      <p:by>
                                        <p:hsl h="0" s="-70588" l="0"/>
                                      </p:by>
                                    </p:animClr>
                                    <p:animClr clrSpc="hsl" dir="cw">
                                      <p:cBhvr>
                                        <p:cTn id="53" dur="500" fill="hold"/>
                                        <p:tgtEl>
                                          <p:spTgt spid="167939">
                                            <p:txEl>
                                              <p:pRg st="8" end="8"/>
                                            </p:txEl>
                                          </p:spTgt>
                                        </p:tgtEl>
                                        <p:attrNameLst>
                                          <p:attrName>stroke.color</p:attrName>
                                        </p:attrNameLst>
                                      </p:cBhvr>
                                      <p:by>
                                        <p:hsl h="0" s="-70588" l="0"/>
                                      </p:by>
                                    </p:animClr>
                                    <p:set>
                                      <p:cBhvr>
                                        <p:cTn id="54" dur="500" fill="hold"/>
                                        <p:tgtEl>
                                          <p:spTgt spid="167939">
                                            <p:txEl>
                                              <p:pRg st="8" end="8"/>
                                            </p:txEl>
                                          </p:spTgt>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25" presetClass="emph" presetSubtype="0" fill="hold" nodeType="clickEffect">
                                  <p:stCondLst>
                                    <p:cond delay="0"/>
                                  </p:stCondLst>
                                  <p:childTnLst>
                                    <p:animClr clrSpc="hsl" dir="cw">
                                      <p:cBhvr override="childStyle">
                                        <p:cTn id="58" dur="500" fill="hold"/>
                                        <p:tgtEl>
                                          <p:spTgt spid="167939">
                                            <p:txEl>
                                              <p:pRg st="9" end="9"/>
                                            </p:txEl>
                                          </p:spTgt>
                                        </p:tgtEl>
                                        <p:attrNameLst>
                                          <p:attrName>style.color</p:attrName>
                                        </p:attrNameLst>
                                      </p:cBhvr>
                                      <p:by>
                                        <p:hsl h="0" s="-70588" l="0"/>
                                      </p:by>
                                    </p:animClr>
                                    <p:animClr clrSpc="hsl" dir="cw">
                                      <p:cBhvr>
                                        <p:cTn id="59" dur="500" fill="hold"/>
                                        <p:tgtEl>
                                          <p:spTgt spid="167939">
                                            <p:txEl>
                                              <p:pRg st="9" end="9"/>
                                            </p:txEl>
                                          </p:spTgt>
                                        </p:tgtEl>
                                        <p:attrNameLst>
                                          <p:attrName>fillcolor</p:attrName>
                                        </p:attrNameLst>
                                      </p:cBhvr>
                                      <p:by>
                                        <p:hsl h="0" s="-70588" l="0"/>
                                      </p:by>
                                    </p:animClr>
                                    <p:animClr clrSpc="hsl" dir="cw">
                                      <p:cBhvr>
                                        <p:cTn id="60" dur="500" fill="hold"/>
                                        <p:tgtEl>
                                          <p:spTgt spid="167939">
                                            <p:txEl>
                                              <p:pRg st="9" end="9"/>
                                            </p:txEl>
                                          </p:spTgt>
                                        </p:tgtEl>
                                        <p:attrNameLst>
                                          <p:attrName>stroke.color</p:attrName>
                                        </p:attrNameLst>
                                      </p:cBhvr>
                                      <p:by>
                                        <p:hsl h="0" s="-70588" l="0"/>
                                      </p:by>
                                    </p:animClr>
                                    <p:set>
                                      <p:cBhvr>
                                        <p:cTn id="61" dur="500" fill="hold"/>
                                        <p:tgtEl>
                                          <p:spTgt spid="167939">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AutoShape 2"/>
          <p:cNvSpPr>
            <a:spLocks noGrp="1" noChangeArrowheads="1"/>
          </p:cNvSpPr>
          <p:nvPr>
            <p:ph type="title"/>
          </p:nvPr>
        </p:nvSpPr>
        <p:spPr/>
        <p:txBody>
          <a:bodyPr/>
          <a:lstStyle/>
          <a:p>
            <a:r>
              <a:rPr lang="en-US"/>
              <a:t>First Stage of labor</a:t>
            </a:r>
          </a:p>
        </p:txBody>
      </p:sp>
      <p:sp>
        <p:nvSpPr>
          <p:cNvPr id="168963" name="Rectangle 3"/>
          <p:cNvSpPr>
            <a:spLocks noGrp="1" noChangeArrowheads="1"/>
          </p:cNvSpPr>
          <p:nvPr>
            <p:ph idx="1"/>
          </p:nvPr>
        </p:nvSpPr>
        <p:spPr>
          <a:xfrm>
            <a:off x="838200" y="2362200"/>
            <a:ext cx="3733800" cy="3724275"/>
          </a:xfrm>
        </p:spPr>
        <p:txBody>
          <a:bodyPr/>
          <a:lstStyle/>
          <a:p>
            <a:pPr>
              <a:lnSpc>
                <a:spcPct val="80000"/>
              </a:lnSpc>
              <a:buFont typeface="Wingdings" pitchFamily="2" charset="2"/>
              <a:buNone/>
            </a:pPr>
            <a:r>
              <a:rPr lang="en-US" sz="2400" b="1">
                <a:effectLst>
                  <a:outerShdw blurRad="38100" dist="38100" dir="2700000" algn="tl">
                    <a:srgbClr val="C0C0C0"/>
                  </a:outerShdw>
                </a:effectLst>
              </a:rPr>
              <a:t>Management</a:t>
            </a:r>
          </a:p>
          <a:p>
            <a:pPr>
              <a:lnSpc>
                <a:spcPct val="80000"/>
              </a:lnSpc>
              <a:buFont typeface="Wingdings" pitchFamily="2" charset="2"/>
              <a:buChar char="Ä"/>
            </a:pPr>
            <a:r>
              <a:rPr lang="en-US" sz="2400"/>
              <a:t>Maternal Position</a:t>
            </a:r>
          </a:p>
          <a:p>
            <a:pPr>
              <a:lnSpc>
                <a:spcPct val="80000"/>
              </a:lnSpc>
              <a:buFont typeface="Wingdings" pitchFamily="2" charset="2"/>
              <a:buChar char="Ä"/>
            </a:pPr>
            <a:r>
              <a:rPr lang="en-US" sz="2400"/>
              <a:t>Administration of fluids</a:t>
            </a:r>
          </a:p>
          <a:p>
            <a:pPr>
              <a:lnSpc>
                <a:spcPct val="80000"/>
              </a:lnSpc>
              <a:buFont typeface="Wingdings" pitchFamily="2" charset="2"/>
              <a:buChar char="Ä"/>
            </a:pPr>
            <a:r>
              <a:rPr lang="en-US" sz="2400"/>
              <a:t>Investigations</a:t>
            </a:r>
          </a:p>
          <a:p>
            <a:pPr>
              <a:lnSpc>
                <a:spcPct val="80000"/>
              </a:lnSpc>
              <a:buFont typeface="Wingdings" pitchFamily="2" charset="2"/>
              <a:buChar char="Ä"/>
            </a:pPr>
            <a:r>
              <a:rPr lang="en-US" sz="2400"/>
              <a:t>Maternal monitoring</a:t>
            </a:r>
          </a:p>
          <a:p>
            <a:pPr>
              <a:lnSpc>
                <a:spcPct val="80000"/>
              </a:lnSpc>
              <a:buFont typeface="Wingdings" pitchFamily="2" charset="2"/>
              <a:buChar char="Ä"/>
            </a:pPr>
            <a:r>
              <a:rPr lang="en-US" sz="2400"/>
              <a:t>Analgesia</a:t>
            </a:r>
          </a:p>
          <a:p>
            <a:pPr>
              <a:lnSpc>
                <a:spcPct val="80000"/>
              </a:lnSpc>
              <a:buFont typeface="Wingdings" pitchFamily="2" charset="2"/>
              <a:buChar char="Ä"/>
            </a:pPr>
            <a:r>
              <a:rPr lang="en-US" sz="2400"/>
              <a:t>Fetal monitoring</a:t>
            </a:r>
          </a:p>
          <a:p>
            <a:pPr>
              <a:lnSpc>
                <a:spcPct val="80000"/>
              </a:lnSpc>
              <a:buFont typeface="Wingdings" pitchFamily="2" charset="2"/>
              <a:buChar char="Ä"/>
            </a:pPr>
            <a:r>
              <a:rPr lang="en-US" sz="2400"/>
              <a:t>Uterine Activity</a:t>
            </a:r>
          </a:p>
          <a:p>
            <a:pPr>
              <a:lnSpc>
                <a:spcPct val="80000"/>
              </a:lnSpc>
              <a:buFont typeface="Wingdings" pitchFamily="2" charset="2"/>
              <a:buChar char="Ä"/>
            </a:pPr>
            <a:r>
              <a:rPr lang="en-US" sz="2400"/>
              <a:t>Vaginal examination</a:t>
            </a:r>
          </a:p>
          <a:p>
            <a:pPr>
              <a:lnSpc>
                <a:spcPct val="80000"/>
              </a:lnSpc>
              <a:buFont typeface="Wingdings" pitchFamily="2" charset="2"/>
              <a:buChar char="Ä"/>
            </a:pPr>
            <a:r>
              <a:rPr lang="en-US" sz="2400"/>
              <a:t>Amniotomy</a:t>
            </a:r>
          </a:p>
        </p:txBody>
      </p:sp>
      <p:sp>
        <p:nvSpPr>
          <p:cNvPr id="6" name="Slide Number Placeholder 5"/>
          <p:cNvSpPr>
            <a:spLocks noGrp="1"/>
          </p:cNvSpPr>
          <p:nvPr>
            <p:ph type="sldNum" sz="quarter" idx="12"/>
          </p:nvPr>
        </p:nvSpPr>
        <p:spPr/>
        <p:txBody>
          <a:bodyPr/>
          <a:lstStyle/>
          <a:p>
            <a:fld id="{2FF7F9FE-E69B-4145-A60B-7AB51A2B43C4}" type="slidenum">
              <a:rPr lang="en-US"/>
              <a:pPr/>
              <a:t>28</a:t>
            </a:fld>
            <a:endParaRPr lang="en-US"/>
          </a:p>
        </p:txBody>
      </p:sp>
      <p:sp>
        <p:nvSpPr>
          <p:cNvPr id="168969" name="Rectangle 9"/>
          <p:cNvSpPr>
            <a:spLocks noChangeArrowheads="1"/>
          </p:cNvSpPr>
          <p:nvPr/>
        </p:nvSpPr>
        <p:spPr bwMode="auto">
          <a:xfrm>
            <a:off x="4876800" y="2819400"/>
            <a:ext cx="3200400" cy="3276600"/>
          </a:xfrm>
          <a:prstGeom prst="rect">
            <a:avLst/>
          </a:prstGeom>
          <a:solidFill>
            <a:schemeClr val="bg1"/>
          </a:solidFill>
          <a:ln w="19050">
            <a:solidFill>
              <a:schemeClr val="tx1"/>
            </a:solidFill>
            <a:miter lim="800000"/>
            <a:headEnd/>
            <a:tailEnd/>
          </a:ln>
          <a:effectLst/>
        </p:spPr>
        <p:txBody>
          <a:bodyPr wrap="none" anchor="ctr"/>
          <a:lstStyle/>
          <a:p>
            <a:pPr>
              <a:buFontTx/>
              <a:buChar char="•"/>
            </a:pPr>
            <a:r>
              <a:rPr lang="en-US" sz="1800"/>
              <a:t> Uterine contractions should </a:t>
            </a:r>
          </a:p>
          <a:p>
            <a:r>
              <a:rPr lang="en-US" sz="1800"/>
              <a:t>  be monitored </a:t>
            </a:r>
            <a:r>
              <a:rPr lang="en-US" sz="1800" u="sng"/>
              <a:t>every 30 min</a:t>
            </a:r>
            <a:r>
              <a:rPr lang="en-US" sz="1800"/>
              <a:t>.</a:t>
            </a:r>
          </a:p>
          <a:p>
            <a:r>
              <a:rPr lang="en-US" sz="1800"/>
              <a:t>  for </a:t>
            </a:r>
            <a:r>
              <a:rPr lang="en-US" sz="1800" i="1"/>
              <a:t>frequency</a:t>
            </a:r>
            <a:r>
              <a:rPr lang="en-US" sz="1800"/>
              <a:t>, </a:t>
            </a:r>
            <a:r>
              <a:rPr lang="en-US" sz="1800" i="1"/>
              <a:t>duration</a:t>
            </a:r>
            <a:r>
              <a:rPr lang="en-US" sz="1800"/>
              <a:t> and </a:t>
            </a:r>
          </a:p>
          <a:p>
            <a:r>
              <a:rPr lang="en-US" sz="1800"/>
              <a:t>  </a:t>
            </a:r>
            <a:r>
              <a:rPr lang="en-US" sz="1800" i="1"/>
              <a:t>intensity</a:t>
            </a:r>
          </a:p>
          <a:p>
            <a:endParaRPr lang="en-US" sz="1800" i="1"/>
          </a:p>
          <a:p>
            <a:pPr>
              <a:buFontTx/>
              <a:buChar char="•"/>
            </a:pPr>
            <a:r>
              <a:rPr lang="en-US" sz="1800" i="1"/>
              <a:t> </a:t>
            </a:r>
            <a:r>
              <a:rPr lang="en-US" sz="1800"/>
              <a:t>In High-Risk pregnancies,</a:t>
            </a:r>
          </a:p>
          <a:p>
            <a:r>
              <a:rPr lang="en-US" sz="1800" i="1"/>
              <a:t>  </a:t>
            </a:r>
            <a:r>
              <a:rPr lang="en-US" sz="1800" u="sng"/>
              <a:t>continuous monitoring </a:t>
            </a:r>
          </a:p>
          <a:p>
            <a:r>
              <a:rPr lang="en-US" sz="1800"/>
              <a:t>  </a:t>
            </a:r>
            <a:r>
              <a:rPr lang="en-US" sz="1800" u="sng"/>
              <a:t>along with the fetal heart</a:t>
            </a:r>
          </a:p>
          <a:p>
            <a:r>
              <a:rPr lang="en-US" sz="1800"/>
              <a:t>  </a:t>
            </a:r>
            <a:r>
              <a:rPr lang="en-US" sz="1800" u="sng"/>
              <a:t>rate</a:t>
            </a:r>
          </a:p>
          <a:p>
            <a:endParaRPr lang="en-US" sz="1800" u="sng"/>
          </a:p>
          <a:p>
            <a:r>
              <a:rPr lang="en-US" sz="1800"/>
              <a:t>External or Internal monitoring</a:t>
            </a:r>
          </a:p>
        </p:txBody>
      </p:sp>
    </p:spTree>
    <p:custDataLst>
      <p:tags r:id="rId1"/>
    </p:custDataLst>
  </p:cSld>
  <p:clrMapOvr>
    <a:masterClrMapping/>
  </p:clrMapOvr>
  <p:transition advTm="1521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168963">
                                            <p:txEl>
                                              <p:pRg st="1" end="1"/>
                                            </p:txEl>
                                          </p:spTgt>
                                        </p:tgtEl>
                                        <p:attrNameLst>
                                          <p:attrName>style.color</p:attrName>
                                        </p:attrNameLst>
                                      </p:cBhvr>
                                      <p:by>
                                        <p:hsl h="0" s="-70588" l="0"/>
                                      </p:by>
                                    </p:animClr>
                                    <p:animClr clrSpc="hsl" dir="cw">
                                      <p:cBhvr>
                                        <p:cTn id="7" dur="500" fill="hold"/>
                                        <p:tgtEl>
                                          <p:spTgt spid="168963">
                                            <p:txEl>
                                              <p:pRg st="1" end="1"/>
                                            </p:txEl>
                                          </p:spTgt>
                                        </p:tgtEl>
                                        <p:attrNameLst>
                                          <p:attrName>fillcolor</p:attrName>
                                        </p:attrNameLst>
                                      </p:cBhvr>
                                      <p:by>
                                        <p:hsl h="0" s="-70588" l="0"/>
                                      </p:by>
                                    </p:animClr>
                                    <p:animClr clrSpc="hsl" dir="cw">
                                      <p:cBhvr>
                                        <p:cTn id="8" dur="500" fill="hold"/>
                                        <p:tgtEl>
                                          <p:spTgt spid="168963">
                                            <p:txEl>
                                              <p:pRg st="1" end="1"/>
                                            </p:txEl>
                                          </p:spTgt>
                                        </p:tgtEl>
                                        <p:attrNameLst>
                                          <p:attrName>stroke.color</p:attrName>
                                        </p:attrNameLst>
                                      </p:cBhvr>
                                      <p:by>
                                        <p:hsl h="0" s="-70588" l="0"/>
                                      </p:by>
                                    </p:animClr>
                                    <p:set>
                                      <p:cBhvr>
                                        <p:cTn id="9" dur="500" fill="hold"/>
                                        <p:tgtEl>
                                          <p:spTgt spid="168963">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5" presetClass="emph" presetSubtype="0" fill="hold" nodeType="clickEffect">
                                  <p:stCondLst>
                                    <p:cond delay="0"/>
                                  </p:stCondLst>
                                  <p:childTnLst>
                                    <p:animClr clrSpc="hsl" dir="cw">
                                      <p:cBhvr override="childStyle">
                                        <p:cTn id="13" dur="500" fill="hold"/>
                                        <p:tgtEl>
                                          <p:spTgt spid="168963">
                                            <p:txEl>
                                              <p:pRg st="2" end="2"/>
                                            </p:txEl>
                                          </p:spTgt>
                                        </p:tgtEl>
                                        <p:attrNameLst>
                                          <p:attrName>style.color</p:attrName>
                                        </p:attrNameLst>
                                      </p:cBhvr>
                                      <p:by>
                                        <p:hsl h="0" s="-70588" l="0"/>
                                      </p:by>
                                    </p:animClr>
                                    <p:animClr clrSpc="hsl" dir="cw">
                                      <p:cBhvr>
                                        <p:cTn id="14" dur="500" fill="hold"/>
                                        <p:tgtEl>
                                          <p:spTgt spid="168963">
                                            <p:txEl>
                                              <p:pRg st="2" end="2"/>
                                            </p:txEl>
                                          </p:spTgt>
                                        </p:tgtEl>
                                        <p:attrNameLst>
                                          <p:attrName>fillcolor</p:attrName>
                                        </p:attrNameLst>
                                      </p:cBhvr>
                                      <p:by>
                                        <p:hsl h="0" s="-70588" l="0"/>
                                      </p:by>
                                    </p:animClr>
                                    <p:animClr clrSpc="hsl" dir="cw">
                                      <p:cBhvr>
                                        <p:cTn id="15" dur="500" fill="hold"/>
                                        <p:tgtEl>
                                          <p:spTgt spid="168963">
                                            <p:txEl>
                                              <p:pRg st="2" end="2"/>
                                            </p:txEl>
                                          </p:spTgt>
                                        </p:tgtEl>
                                        <p:attrNameLst>
                                          <p:attrName>stroke.color</p:attrName>
                                        </p:attrNameLst>
                                      </p:cBhvr>
                                      <p:by>
                                        <p:hsl h="0" s="-70588" l="0"/>
                                      </p:by>
                                    </p:animClr>
                                    <p:set>
                                      <p:cBhvr>
                                        <p:cTn id="16" dur="500" fill="hold"/>
                                        <p:tgtEl>
                                          <p:spTgt spid="168963">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5" presetClass="emph" presetSubtype="0" fill="hold" nodeType="clickEffect">
                                  <p:stCondLst>
                                    <p:cond delay="0"/>
                                  </p:stCondLst>
                                  <p:childTnLst>
                                    <p:animClr clrSpc="hsl" dir="cw">
                                      <p:cBhvr override="childStyle">
                                        <p:cTn id="20" dur="500" fill="hold"/>
                                        <p:tgtEl>
                                          <p:spTgt spid="168963">
                                            <p:txEl>
                                              <p:pRg st="3" end="3"/>
                                            </p:txEl>
                                          </p:spTgt>
                                        </p:tgtEl>
                                        <p:attrNameLst>
                                          <p:attrName>style.color</p:attrName>
                                        </p:attrNameLst>
                                      </p:cBhvr>
                                      <p:by>
                                        <p:hsl h="0" s="-70588" l="0"/>
                                      </p:by>
                                    </p:animClr>
                                    <p:animClr clrSpc="hsl" dir="cw">
                                      <p:cBhvr>
                                        <p:cTn id="21" dur="500" fill="hold"/>
                                        <p:tgtEl>
                                          <p:spTgt spid="168963">
                                            <p:txEl>
                                              <p:pRg st="3" end="3"/>
                                            </p:txEl>
                                          </p:spTgt>
                                        </p:tgtEl>
                                        <p:attrNameLst>
                                          <p:attrName>fillcolor</p:attrName>
                                        </p:attrNameLst>
                                      </p:cBhvr>
                                      <p:by>
                                        <p:hsl h="0" s="-70588" l="0"/>
                                      </p:by>
                                    </p:animClr>
                                    <p:animClr clrSpc="hsl" dir="cw">
                                      <p:cBhvr>
                                        <p:cTn id="22" dur="500" fill="hold"/>
                                        <p:tgtEl>
                                          <p:spTgt spid="168963">
                                            <p:txEl>
                                              <p:pRg st="3" end="3"/>
                                            </p:txEl>
                                          </p:spTgt>
                                        </p:tgtEl>
                                        <p:attrNameLst>
                                          <p:attrName>stroke.color</p:attrName>
                                        </p:attrNameLst>
                                      </p:cBhvr>
                                      <p:by>
                                        <p:hsl h="0" s="-70588" l="0"/>
                                      </p:by>
                                    </p:animClr>
                                    <p:set>
                                      <p:cBhvr>
                                        <p:cTn id="23" dur="500" fill="hold"/>
                                        <p:tgtEl>
                                          <p:spTgt spid="168963">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5" presetClass="emph" presetSubtype="0" fill="hold" nodeType="clickEffect">
                                  <p:stCondLst>
                                    <p:cond delay="0"/>
                                  </p:stCondLst>
                                  <p:childTnLst>
                                    <p:animClr clrSpc="hsl" dir="cw">
                                      <p:cBhvr override="childStyle">
                                        <p:cTn id="27" dur="500" fill="hold"/>
                                        <p:tgtEl>
                                          <p:spTgt spid="168963">
                                            <p:txEl>
                                              <p:pRg st="4" end="4"/>
                                            </p:txEl>
                                          </p:spTgt>
                                        </p:tgtEl>
                                        <p:attrNameLst>
                                          <p:attrName>style.color</p:attrName>
                                        </p:attrNameLst>
                                      </p:cBhvr>
                                      <p:by>
                                        <p:hsl h="0" s="-70588" l="0"/>
                                      </p:by>
                                    </p:animClr>
                                    <p:animClr clrSpc="hsl" dir="cw">
                                      <p:cBhvr>
                                        <p:cTn id="28" dur="500" fill="hold"/>
                                        <p:tgtEl>
                                          <p:spTgt spid="168963">
                                            <p:txEl>
                                              <p:pRg st="4" end="4"/>
                                            </p:txEl>
                                          </p:spTgt>
                                        </p:tgtEl>
                                        <p:attrNameLst>
                                          <p:attrName>fillcolor</p:attrName>
                                        </p:attrNameLst>
                                      </p:cBhvr>
                                      <p:by>
                                        <p:hsl h="0" s="-70588" l="0"/>
                                      </p:by>
                                    </p:animClr>
                                    <p:animClr clrSpc="hsl" dir="cw">
                                      <p:cBhvr>
                                        <p:cTn id="29" dur="500" fill="hold"/>
                                        <p:tgtEl>
                                          <p:spTgt spid="168963">
                                            <p:txEl>
                                              <p:pRg st="4" end="4"/>
                                            </p:txEl>
                                          </p:spTgt>
                                        </p:tgtEl>
                                        <p:attrNameLst>
                                          <p:attrName>stroke.color</p:attrName>
                                        </p:attrNameLst>
                                      </p:cBhvr>
                                      <p:by>
                                        <p:hsl h="0" s="-70588" l="0"/>
                                      </p:by>
                                    </p:animClr>
                                    <p:set>
                                      <p:cBhvr>
                                        <p:cTn id="30" dur="500" fill="hold"/>
                                        <p:tgtEl>
                                          <p:spTgt spid="168963">
                                            <p:txEl>
                                              <p:pRg st="4" end="4"/>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5" presetClass="emph" presetSubtype="0" fill="hold" nodeType="clickEffect">
                                  <p:stCondLst>
                                    <p:cond delay="0"/>
                                  </p:stCondLst>
                                  <p:childTnLst>
                                    <p:animClr clrSpc="hsl" dir="cw">
                                      <p:cBhvr override="childStyle">
                                        <p:cTn id="34" dur="500" fill="hold"/>
                                        <p:tgtEl>
                                          <p:spTgt spid="168963">
                                            <p:txEl>
                                              <p:pRg st="6" end="6"/>
                                            </p:txEl>
                                          </p:spTgt>
                                        </p:tgtEl>
                                        <p:attrNameLst>
                                          <p:attrName>style.color</p:attrName>
                                        </p:attrNameLst>
                                      </p:cBhvr>
                                      <p:by>
                                        <p:hsl h="0" s="-70588" l="0"/>
                                      </p:by>
                                    </p:animClr>
                                    <p:animClr clrSpc="hsl" dir="cw">
                                      <p:cBhvr>
                                        <p:cTn id="35" dur="500" fill="hold"/>
                                        <p:tgtEl>
                                          <p:spTgt spid="168963">
                                            <p:txEl>
                                              <p:pRg st="6" end="6"/>
                                            </p:txEl>
                                          </p:spTgt>
                                        </p:tgtEl>
                                        <p:attrNameLst>
                                          <p:attrName>fillcolor</p:attrName>
                                        </p:attrNameLst>
                                      </p:cBhvr>
                                      <p:by>
                                        <p:hsl h="0" s="-70588" l="0"/>
                                      </p:by>
                                    </p:animClr>
                                    <p:animClr clrSpc="hsl" dir="cw">
                                      <p:cBhvr>
                                        <p:cTn id="36" dur="500" fill="hold"/>
                                        <p:tgtEl>
                                          <p:spTgt spid="168963">
                                            <p:txEl>
                                              <p:pRg st="6" end="6"/>
                                            </p:txEl>
                                          </p:spTgt>
                                        </p:tgtEl>
                                        <p:attrNameLst>
                                          <p:attrName>stroke.color</p:attrName>
                                        </p:attrNameLst>
                                      </p:cBhvr>
                                      <p:by>
                                        <p:hsl h="0" s="-70588" l="0"/>
                                      </p:by>
                                    </p:animClr>
                                    <p:set>
                                      <p:cBhvr>
                                        <p:cTn id="37" dur="500" fill="hold"/>
                                        <p:tgtEl>
                                          <p:spTgt spid="168963">
                                            <p:txEl>
                                              <p:pRg st="6" end="6"/>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5" presetClass="emph" presetSubtype="0" fill="hold" nodeType="clickEffect">
                                  <p:stCondLst>
                                    <p:cond delay="0"/>
                                  </p:stCondLst>
                                  <p:childTnLst>
                                    <p:animClr clrSpc="hsl" dir="cw">
                                      <p:cBhvr override="childStyle">
                                        <p:cTn id="41" dur="500" fill="hold"/>
                                        <p:tgtEl>
                                          <p:spTgt spid="168963">
                                            <p:txEl>
                                              <p:pRg st="7" end="7"/>
                                            </p:txEl>
                                          </p:spTgt>
                                        </p:tgtEl>
                                        <p:attrNameLst>
                                          <p:attrName>style.color</p:attrName>
                                        </p:attrNameLst>
                                      </p:cBhvr>
                                      <p:by>
                                        <p:hsl h="0" s="-70588" l="0"/>
                                      </p:by>
                                    </p:animClr>
                                    <p:animClr clrSpc="hsl" dir="cw">
                                      <p:cBhvr>
                                        <p:cTn id="42" dur="500" fill="hold"/>
                                        <p:tgtEl>
                                          <p:spTgt spid="168963">
                                            <p:txEl>
                                              <p:pRg st="7" end="7"/>
                                            </p:txEl>
                                          </p:spTgt>
                                        </p:tgtEl>
                                        <p:attrNameLst>
                                          <p:attrName>fillcolor</p:attrName>
                                        </p:attrNameLst>
                                      </p:cBhvr>
                                      <p:by>
                                        <p:hsl h="0" s="-70588" l="0"/>
                                      </p:by>
                                    </p:animClr>
                                    <p:animClr clrSpc="hsl" dir="cw">
                                      <p:cBhvr>
                                        <p:cTn id="43" dur="500" fill="hold"/>
                                        <p:tgtEl>
                                          <p:spTgt spid="168963">
                                            <p:txEl>
                                              <p:pRg st="7" end="7"/>
                                            </p:txEl>
                                          </p:spTgt>
                                        </p:tgtEl>
                                        <p:attrNameLst>
                                          <p:attrName>stroke.color</p:attrName>
                                        </p:attrNameLst>
                                      </p:cBhvr>
                                      <p:by>
                                        <p:hsl h="0" s="-70588" l="0"/>
                                      </p:by>
                                    </p:animClr>
                                    <p:set>
                                      <p:cBhvr>
                                        <p:cTn id="44" dur="500" fill="hold"/>
                                        <p:tgtEl>
                                          <p:spTgt spid="168963">
                                            <p:txEl>
                                              <p:pRg st="7" end="7"/>
                                            </p:txEl>
                                          </p:spTgt>
                                        </p:tgtEl>
                                        <p:attrNameLst>
                                          <p:attrName>fill.type</p:attrName>
                                        </p:attrNameLst>
                                      </p:cBhvr>
                                      <p:to>
                                        <p:strVal val="solid"/>
                                      </p:to>
                                    </p:set>
                                  </p:childTnLst>
                                </p:cTn>
                              </p:par>
                              <p:par>
                                <p:cTn id="45" presetID="9" presetClass="entr" presetSubtype="0" fill="hold" grpId="0" nodeType="withEffect">
                                  <p:stCondLst>
                                    <p:cond delay="0"/>
                                  </p:stCondLst>
                                  <p:childTnLst>
                                    <p:set>
                                      <p:cBhvr>
                                        <p:cTn id="46" dur="1" fill="hold">
                                          <p:stCondLst>
                                            <p:cond delay="0"/>
                                          </p:stCondLst>
                                        </p:cTn>
                                        <p:tgtEl>
                                          <p:spTgt spid="168969"/>
                                        </p:tgtEl>
                                        <p:attrNameLst>
                                          <p:attrName>style.visibility</p:attrName>
                                        </p:attrNameLst>
                                      </p:cBhvr>
                                      <p:to>
                                        <p:strVal val="visible"/>
                                      </p:to>
                                    </p:set>
                                    <p:animEffect transition="in" filter="dissolve">
                                      <p:cBhvr>
                                        <p:cTn id="47" dur="500"/>
                                        <p:tgtEl>
                                          <p:spTgt spid="168969"/>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mph" presetSubtype="0" fill="hold" nodeType="clickEffect">
                                  <p:stCondLst>
                                    <p:cond delay="0"/>
                                  </p:stCondLst>
                                  <p:childTnLst>
                                    <p:animClr clrSpc="hsl" dir="cw">
                                      <p:cBhvr override="childStyle">
                                        <p:cTn id="51" dur="500" fill="hold"/>
                                        <p:tgtEl>
                                          <p:spTgt spid="168963">
                                            <p:txEl>
                                              <p:pRg st="8" end="8"/>
                                            </p:txEl>
                                          </p:spTgt>
                                        </p:tgtEl>
                                        <p:attrNameLst>
                                          <p:attrName>style.color</p:attrName>
                                        </p:attrNameLst>
                                      </p:cBhvr>
                                      <p:by>
                                        <p:hsl h="0" s="-70588" l="0"/>
                                      </p:by>
                                    </p:animClr>
                                    <p:animClr clrSpc="hsl" dir="cw">
                                      <p:cBhvr>
                                        <p:cTn id="52" dur="500" fill="hold"/>
                                        <p:tgtEl>
                                          <p:spTgt spid="168963">
                                            <p:txEl>
                                              <p:pRg st="8" end="8"/>
                                            </p:txEl>
                                          </p:spTgt>
                                        </p:tgtEl>
                                        <p:attrNameLst>
                                          <p:attrName>fillcolor</p:attrName>
                                        </p:attrNameLst>
                                      </p:cBhvr>
                                      <p:by>
                                        <p:hsl h="0" s="-70588" l="0"/>
                                      </p:by>
                                    </p:animClr>
                                    <p:animClr clrSpc="hsl" dir="cw">
                                      <p:cBhvr>
                                        <p:cTn id="53" dur="500" fill="hold"/>
                                        <p:tgtEl>
                                          <p:spTgt spid="168963">
                                            <p:txEl>
                                              <p:pRg st="8" end="8"/>
                                            </p:txEl>
                                          </p:spTgt>
                                        </p:tgtEl>
                                        <p:attrNameLst>
                                          <p:attrName>stroke.color</p:attrName>
                                        </p:attrNameLst>
                                      </p:cBhvr>
                                      <p:by>
                                        <p:hsl h="0" s="-70588" l="0"/>
                                      </p:by>
                                    </p:animClr>
                                    <p:set>
                                      <p:cBhvr>
                                        <p:cTn id="54" dur="500" fill="hold"/>
                                        <p:tgtEl>
                                          <p:spTgt spid="168963">
                                            <p:txEl>
                                              <p:pRg st="8" end="8"/>
                                            </p:txEl>
                                          </p:spTgt>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25" presetClass="emph" presetSubtype="0" fill="hold" nodeType="clickEffect">
                                  <p:stCondLst>
                                    <p:cond delay="0"/>
                                  </p:stCondLst>
                                  <p:childTnLst>
                                    <p:animClr clrSpc="hsl" dir="cw">
                                      <p:cBhvr override="childStyle">
                                        <p:cTn id="58" dur="500" fill="hold"/>
                                        <p:tgtEl>
                                          <p:spTgt spid="168963">
                                            <p:txEl>
                                              <p:pRg st="9" end="9"/>
                                            </p:txEl>
                                          </p:spTgt>
                                        </p:tgtEl>
                                        <p:attrNameLst>
                                          <p:attrName>style.color</p:attrName>
                                        </p:attrNameLst>
                                      </p:cBhvr>
                                      <p:by>
                                        <p:hsl h="0" s="-70588" l="0"/>
                                      </p:by>
                                    </p:animClr>
                                    <p:animClr clrSpc="hsl" dir="cw">
                                      <p:cBhvr>
                                        <p:cTn id="59" dur="500" fill="hold"/>
                                        <p:tgtEl>
                                          <p:spTgt spid="168963">
                                            <p:txEl>
                                              <p:pRg st="9" end="9"/>
                                            </p:txEl>
                                          </p:spTgt>
                                        </p:tgtEl>
                                        <p:attrNameLst>
                                          <p:attrName>fillcolor</p:attrName>
                                        </p:attrNameLst>
                                      </p:cBhvr>
                                      <p:by>
                                        <p:hsl h="0" s="-70588" l="0"/>
                                      </p:by>
                                    </p:animClr>
                                    <p:animClr clrSpc="hsl" dir="cw">
                                      <p:cBhvr>
                                        <p:cTn id="60" dur="500" fill="hold"/>
                                        <p:tgtEl>
                                          <p:spTgt spid="168963">
                                            <p:txEl>
                                              <p:pRg st="9" end="9"/>
                                            </p:txEl>
                                          </p:spTgt>
                                        </p:tgtEl>
                                        <p:attrNameLst>
                                          <p:attrName>stroke.color</p:attrName>
                                        </p:attrNameLst>
                                      </p:cBhvr>
                                      <p:by>
                                        <p:hsl h="0" s="-70588" l="0"/>
                                      </p:by>
                                    </p:animClr>
                                    <p:set>
                                      <p:cBhvr>
                                        <p:cTn id="61" dur="500" fill="hold"/>
                                        <p:tgtEl>
                                          <p:spTgt spid="168963">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AutoShape 2"/>
          <p:cNvSpPr>
            <a:spLocks noGrp="1" noChangeArrowheads="1"/>
          </p:cNvSpPr>
          <p:nvPr>
            <p:ph type="title"/>
          </p:nvPr>
        </p:nvSpPr>
        <p:spPr/>
        <p:txBody>
          <a:bodyPr/>
          <a:lstStyle/>
          <a:p>
            <a:r>
              <a:rPr lang="en-US"/>
              <a:t>First Stage of labor</a:t>
            </a:r>
          </a:p>
        </p:txBody>
      </p:sp>
      <p:sp>
        <p:nvSpPr>
          <p:cNvPr id="169987" name="Rectangle 3"/>
          <p:cNvSpPr>
            <a:spLocks noGrp="1" noChangeArrowheads="1"/>
          </p:cNvSpPr>
          <p:nvPr>
            <p:ph idx="1"/>
          </p:nvPr>
        </p:nvSpPr>
        <p:spPr>
          <a:xfrm>
            <a:off x="838200" y="2362200"/>
            <a:ext cx="3733800" cy="3724275"/>
          </a:xfrm>
        </p:spPr>
        <p:txBody>
          <a:bodyPr/>
          <a:lstStyle/>
          <a:p>
            <a:pPr>
              <a:lnSpc>
                <a:spcPct val="80000"/>
              </a:lnSpc>
              <a:buFont typeface="Wingdings" pitchFamily="2" charset="2"/>
              <a:buNone/>
            </a:pPr>
            <a:r>
              <a:rPr lang="en-US" sz="2400" b="1">
                <a:effectLst>
                  <a:outerShdw blurRad="38100" dist="38100" dir="2700000" algn="tl">
                    <a:srgbClr val="C0C0C0"/>
                  </a:outerShdw>
                </a:effectLst>
              </a:rPr>
              <a:t>Management</a:t>
            </a:r>
          </a:p>
          <a:p>
            <a:pPr>
              <a:lnSpc>
                <a:spcPct val="80000"/>
              </a:lnSpc>
              <a:buFont typeface="Wingdings" pitchFamily="2" charset="2"/>
              <a:buChar char="Ä"/>
            </a:pPr>
            <a:r>
              <a:rPr lang="en-US" sz="2400"/>
              <a:t>Maternal Position</a:t>
            </a:r>
          </a:p>
          <a:p>
            <a:pPr>
              <a:lnSpc>
                <a:spcPct val="80000"/>
              </a:lnSpc>
              <a:buFont typeface="Wingdings" pitchFamily="2" charset="2"/>
              <a:buChar char="Ä"/>
            </a:pPr>
            <a:r>
              <a:rPr lang="en-US" sz="2400"/>
              <a:t>Administration of fluids</a:t>
            </a:r>
          </a:p>
          <a:p>
            <a:pPr>
              <a:lnSpc>
                <a:spcPct val="80000"/>
              </a:lnSpc>
              <a:buFont typeface="Wingdings" pitchFamily="2" charset="2"/>
              <a:buChar char="Ä"/>
            </a:pPr>
            <a:r>
              <a:rPr lang="en-US" sz="2400"/>
              <a:t>Investigations</a:t>
            </a:r>
          </a:p>
          <a:p>
            <a:pPr>
              <a:lnSpc>
                <a:spcPct val="80000"/>
              </a:lnSpc>
              <a:buFont typeface="Wingdings" pitchFamily="2" charset="2"/>
              <a:buChar char="Ä"/>
            </a:pPr>
            <a:r>
              <a:rPr lang="en-US" sz="2400"/>
              <a:t>Maternal monitoring</a:t>
            </a:r>
          </a:p>
          <a:p>
            <a:pPr>
              <a:lnSpc>
                <a:spcPct val="80000"/>
              </a:lnSpc>
              <a:buFont typeface="Wingdings" pitchFamily="2" charset="2"/>
              <a:buChar char="Ä"/>
            </a:pPr>
            <a:r>
              <a:rPr lang="en-US" sz="2400"/>
              <a:t>Analgesia</a:t>
            </a:r>
          </a:p>
          <a:p>
            <a:pPr>
              <a:lnSpc>
                <a:spcPct val="80000"/>
              </a:lnSpc>
              <a:buFont typeface="Wingdings" pitchFamily="2" charset="2"/>
              <a:buChar char="Ä"/>
            </a:pPr>
            <a:r>
              <a:rPr lang="en-US" sz="2400"/>
              <a:t>Fetal monitoring</a:t>
            </a:r>
          </a:p>
          <a:p>
            <a:pPr>
              <a:lnSpc>
                <a:spcPct val="80000"/>
              </a:lnSpc>
              <a:buFont typeface="Wingdings" pitchFamily="2" charset="2"/>
              <a:buChar char="Ä"/>
            </a:pPr>
            <a:r>
              <a:rPr lang="en-US" sz="2400"/>
              <a:t>Uterine Activity</a:t>
            </a:r>
          </a:p>
          <a:p>
            <a:pPr>
              <a:lnSpc>
                <a:spcPct val="80000"/>
              </a:lnSpc>
              <a:buFont typeface="Wingdings" pitchFamily="2" charset="2"/>
              <a:buChar char="Ä"/>
            </a:pPr>
            <a:r>
              <a:rPr lang="en-US" sz="2400"/>
              <a:t>Vaginal examination</a:t>
            </a:r>
          </a:p>
          <a:p>
            <a:pPr>
              <a:lnSpc>
                <a:spcPct val="80000"/>
              </a:lnSpc>
              <a:buFont typeface="Wingdings" pitchFamily="2" charset="2"/>
              <a:buChar char="Ä"/>
            </a:pPr>
            <a:r>
              <a:rPr lang="en-US" sz="2400"/>
              <a:t>Amniotomy</a:t>
            </a:r>
          </a:p>
        </p:txBody>
      </p:sp>
      <p:sp>
        <p:nvSpPr>
          <p:cNvPr id="6" name="Slide Number Placeholder 5"/>
          <p:cNvSpPr>
            <a:spLocks noGrp="1"/>
          </p:cNvSpPr>
          <p:nvPr>
            <p:ph type="sldNum" sz="quarter" idx="12"/>
          </p:nvPr>
        </p:nvSpPr>
        <p:spPr/>
        <p:txBody>
          <a:bodyPr/>
          <a:lstStyle/>
          <a:p>
            <a:fld id="{3E171FC5-B386-4372-BEC9-62CCE2144945}" type="slidenum">
              <a:rPr lang="en-US"/>
              <a:pPr/>
              <a:t>29</a:t>
            </a:fld>
            <a:endParaRPr lang="en-US"/>
          </a:p>
        </p:txBody>
      </p:sp>
      <p:sp>
        <p:nvSpPr>
          <p:cNvPr id="169994" name="Rectangle 10"/>
          <p:cNvSpPr>
            <a:spLocks noChangeArrowheads="1"/>
          </p:cNvSpPr>
          <p:nvPr/>
        </p:nvSpPr>
        <p:spPr bwMode="auto">
          <a:xfrm>
            <a:off x="4876800" y="2819400"/>
            <a:ext cx="3200400" cy="3276600"/>
          </a:xfrm>
          <a:prstGeom prst="rect">
            <a:avLst/>
          </a:prstGeom>
          <a:solidFill>
            <a:schemeClr val="bg1"/>
          </a:solidFill>
          <a:ln w="19050">
            <a:solidFill>
              <a:schemeClr val="tx1"/>
            </a:solidFill>
            <a:miter lim="800000"/>
            <a:headEnd/>
            <a:tailEnd/>
          </a:ln>
          <a:effectLst/>
        </p:spPr>
        <p:txBody>
          <a:bodyPr wrap="none" anchor="ctr"/>
          <a:lstStyle/>
          <a:p>
            <a:r>
              <a:rPr lang="en-US" sz="1800" b="1">
                <a:effectLst>
                  <a:outerShdw blurRad="38100" dist="38100" dir="2700000" algn="tl">
                    <a:srgbClr val="C0C0C0"/>
                  </a:outerShdw>
                </a:effectLst>
              </a:rPr>
              <a:t>Latent Phase</a:t>
            </a:r>
          </a:p>
          <a:p>
            <a:r>
              <a:rPr lang="en-US" sz="1800"/>
              <a:t>Infrequent V.E. specially when</a:t>
            </a:r>
          </a:p>
          <a:p>
            <a:r>
              <a:rPr lang="en-US" sz="1800"/>
              <a:t>the membranes are ruptured</a:t>
            </a:r>
          </a:p>
          <a:p>
            <a:endParaRPr lang="en-US" sz="1800"/>
          </a:p>
          <a:p>
            <a:r>
              <a:rPr lang="en-US" sz="1800" b="1">
                <a:effectLst>
                  <a:outerShdw blurRad="38100" dist="38100" dir="2700000" algn="tl">
                    <a:srgbClr val="C0C0C0"/>
                  </a:outerShdw>
                </a:effectLst>
              </a:rPr>
              <a:t>Active Phase</a:t>
            </a:r>
          </a:p>
          <a:p>
            <a:r>
              <a:rPr lang="en-US" sz="1800"/>
              <a:t>Assessment every 2 hours to </a:t>
            </a:r>
          </a:p>
          <a:p>
            <a:r>
              <a:rPr lang="en-US" sz="1800"/>
              <a:t>determine progress of labor</a:t>
            </a:r>
          </a:p>
          <a:p>
            <a:endParaRPr lang="en-US" sz="1800"/>
          </a:p>
          <a:p>
            <a:r>
              <a:rPr lang="en-US" sz="1800"/>
              <a:t>Additional examinations are </a:t>
            </a:r>
          </a:p>
          <a:p>
            <a:r>
              <a:rPr lang="en-US" sz="1800"/>
              <a:t>Done if the pt. has the urge to</a:t>
            </a:r>
          </a:p>
          <a:p>
            <a:r>
              <a:rPr lang="en-US" sz="1800"/>
              <a:t>Push, or if decelerations occur</a:t>
            </a:r>
          </a:p>
        </p:txBody>
      </p:sp>
    </p:spTree>
    <p:custDataLst>
      <p:tags r:id="rId1"/>
    </p:custDataLst>
  </p:cSld>
  <p:clrMapOvr>
    <a:masterClrMapping/>
  </p:clrMapOvr>
  <p:transition advTm="1521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169987">
                                            <p:txEl>
                                              <p:pRg st="1" end="1"/>
                                            </p:txEl>
                                          </p:spTgt>
                                        </p:tgtEl>
                                        <p:attrNameLst>
                                          <p:attrName>style.color</p:attrName>
                                        </p:attrNameLst>
                                      </p:cBhvr>
                                      <p:by>
                                        <p:hsl h="0" s="-70588" l="0"/>
                                      </p:by>
                                    </p:animClr>
                                    <p:animClr clrSpc="hsl" dir="cw">
                                      <p:cBhvr>
                                        <p:cTn id="7" dur="500" fill="hold"/>
                                        <p:tgtEl>
                                          <p:spTgt spid="169987">
                                            <p:txEl>
                                              <p:pRg st="1" end="1"/>
                                            </p:txEl>
                                          </p:spTgt>
                                        </p:tgtEl>
                                        <p:attrNameLst>
                                          <p:attrName>fillcolor</p:attrName>
                                        </p:attrNameLst>
                                      </p:cBhvr>
                                      <p:by>
                                        <p:hsl h="0" s="-70588" l="0"/>
                                      </p:by>
                                    </p:animClr>
                                    <p:animClr clrSpc="hsl" dir="cw">
                                      <p:cBhvr>
                                        <p:cTn id="8" dur="500" fill="hold"/>
                                        <p:tgtEl>
                                          <p:spTgt spid="169987">
                                            <p:txEl>
                                              <p:pRg st="1" end="1"/>
                                            </p:txEl>
                                          </p:spTgt>
                                        </p:tgtEl>
                                        <p:attrNameLst>
                                          <p:attrName>stroke.color</p:attrName>
                                        </p:attrNameLst>
                                      </p:cBhvr>
                                      <p:by>
                                        <p:hsl h="0" s="-70588" l="0"/>
                                      </p:by>
                                    </p:animClr>
                                    <p:set>
                                      <p:cBhvr>
                                        <p:cTn id="9" dur="500" fill="hold"/>
                                        <p:tgtEl>
                                          <p:spTgt spid="169987">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5" presetClass="emph" presetSubtype="0" fill="hold" nodeType="clickEffect">
                                  <p:stCondLst>
                                    <p:cond delay="0"/>
                                  </p:stCondLst>
                                  <p:childTnLst>
                                    <p:animClr clrSpc="hsl" dir="cw">
                                      <p:cBhvr override="childStyle">
                                        <p:cTn id="13" dur="500" fill="hold"/>
                                        <p:tgtEl>
                                          <p:spTgt spid="169987">
                                            <p:txEl>
                                              <p:pRg st="2" end="2"/>
                                            </p:txEl>
                                          </p:spTgt>
                                        </p:tgtEl>
                                        <p:attrNameLst>
                                          <p:attrName>style.color</p:attrName>
                                        </p:attrNameLst>
                                      </p:cBhvr>
                                      <p:by>
                                        <p:hsl h="0" s="-70588" l="0"/>
                                      </p:by>
                                    </p:animClr>
                                    <p:animClr clrSpc="hsl" dir="cw">
                                      <p:cBhvr>
                                        <p:cTn id="14" dur="500" fill="hold"/>
                                        <p:tgtEl>
                                          <p:spTgt spid="169987">
                                            <p:txEl>
                                              <p:pRg st="2" end="2"/>
                                            </p:txEl>
                                          </p:spTgt>
                                        </p:tgtEl>
                                        <p:attrNameLst>
                                          <p:attrName>fillcolor</p:attrName>
                                        </p:attrNameLst>
                                      </p:cBhvr>
                                      <p:by>
                                        <p:hsl h="0" s="-70588" l="0"/>
                                      </p:by>
                                    </p:animClr>
                                    <p:animClr clrSpc="hsl" dir="cw">
                                      <p:cBhvr>
                                        <p:cTn id="15" dur="500" fill="hold"/>
                                        <p:tgtEl>
                                          <p:spTgt spid="169987">
                                            <p:txEl>
                                              <p:pRg st="2" end="2"/>
                                            </p:txEl>
                                          </p:spTgt>
                                        </p:tgtEl>
                                        <p:attrNameLst>
                                          <p:attrName>stroke.color</p:attrName>
                                        </p:attrNameLst>
                                      </p:cBhvr>
                                      <p:by>
                                        <p:hsl h="0" s="-70588" l="0"/>
                                      </p:by>
                                    </p:animClr>
                                    <p:set>
                                      <p:cBhvr>
                                        <p:cTn id="16" dur="500" fill="hold"/>
                                        <p:tgtEl>
                                          <p:spTgt spid="169987">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5" presetClass="emph" presetSubtype="0" fill="hold" nodeType="clickEffect">
                                  <p:stCondLst>
                                    <p:cond delay="0"/>
                                  </p:stCondLst>
                                  <p:childTnLst>
                                    <p:animClr clrSpc="hsl" dir="cw">
                                      <p:cBhvr override="childStyle">
                                        <p:cTn id="20" dur="500" fill="hold"/>
                                        <p:tgtEl>
                                          <p:spTgt spid="169987">
                                            <p:txEl>
                                              <p:pRg st="3" end="3"/>
                                            </p:txEl>
                                          </p:spTgt>
                                        </p:tgtEl>
                                        <p:attrNameLst>
                                          <p:attrName>style.color</p:attrName>
                                        </p:attrNameLst>
                                      </p:cBhvr>
                                      <p:by>
                                        <p:hsl h="0" s="-70588" l="0"/>
                                      </p:by>
                                    </p:animClr>
                                    <p:animClr clrSpc="hsl" dir="cw">
                                      <p:cBhvr>
                                        <p:cTn id="21" dur="500" fill="hold"/>
                                        <p:tgtEl>
                                          <p:spTgt spid="169987">
                                            <p:txEl>
                                              <p:pRg st="3" end="3"/>
                                            </p:txEl>
                                          </p:spTgt>
                                        </p:tgtEl>
                                        <p:attrNameLst>
                                          <p:attrName>fillcolor</p:attrName>
                                        </p:attrNameLst>
                                      </p:cBhvr>
                                      <p:by>
                                        <p:hsl h="0" s="-70588" l="0"/>
                                      </p:by>
                                    </p:animClr>
                                    <p:animClr clrSpc="hsl" dir="cw">
                                      <p:cBhvr>
                                        <p:cTn id="22" dur="500" fill="hold"/>
                                        <p:tgtEl>
                                          <p:spTgt spid="169987">
                                            <p:txEl>
                                              <p:pRg st="3" end="3"/>
                                            </p:txEl>
                                          </p:spTgt>
                                        </p:tgtEl>
                                        <p:attrNameLst>
                                          <p:attrName>stroke.color</p:attrName>
                                        </p:attrNameLst>
                                      </p:cBhvr>
                                      <p:by>
                                        <p:hsl h="0" s="-70588" l="0"/>
                                      </p:by>
                                    </p:animClr>
                                    <p:set>
                                      <p:cBhvr>
                                        <p:cTn id="23" dur="500" fill="hold"/>
                                        <p:tgtEl>
                                          <p:spTgt spid="169987">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5" presetClass="emph" presetSubtype="0" fill="hold" nodeType="clickEffect">
                                  <p:stCondLst>
                                    <p:cond delay="0"/>
                                  </p:stCondLst>
                                  <p:childTnLst>
                                    <p:animClr clrSpc="hsl" dir="cw">
                                      <p:cBhvr override="childStyle">
                                        <p:cTn id="27" dur="500" fill="hold"/>
                                        <p:tgtEl>
                                          <p:spTgt spid="169987">
                                            <p:txEl>
                                              <p:pRg st="4" end="4"/>
                                            </p:txEl>
                                          </p:spTgt>
                                        </p:tgtEl>
                                        <p:attrNameLst>
                                          <p:attrName>style.color</p:attrName>
                                        </p:attrNameLst>
                                      </p:cBhvr>
                                      <p:by>
                                        <p:hsl h="0" s="-70588" l="0"/>
                                      </p:by>
                                    </p:animClr>
                                    <p:animClr clrSpc="hsl" dir="cw">
                                      <p:cBhvr>
                                        <p:cTn id="28" dur="500" fill="hold"/>
                                        <p:tgtEl>
                                          <p:spTgt spid="169987">
                                            <p:txEl>
                                              <p:pRg st="4" end="4"/>
                                            </p:txEl>
                                          </p:spTgt>
                                        </p:tgtEl>
                                        <p:attrNameLst>
                                          <p:attrName>fillcolor</p:attrName>
                                        </p:attrNameLst>
                                      </p:cBhvr>
                                      <p:by>
                                        <p:hsl h="0" s="-70588" l="0"/>
                                      </p:by>
                                    </p:animClr>
                                    <p:animClr clrSpc="hsl" dir="cw">
                                      <p:cBhvr>
                                        <p:cTn id="29" dur="500" fill="hold"/>
                                        <p:tgtEl>
                                          <p:spTgt spid="169987">
                                            <p:txEl>
                                              <p:pRg st="4" end="4"/>
                                            </p:txEl>
                                          </p:spTgt>
                                        </p:tgtEl>
                                        <p:attrNameLst>
                                          <p:attrName>stroke.color</p:attrName>
                                        </p:attrNameLst>
                                      </p:cBhvr>
                                      <p:by>
                                        <p:hsl h="0" s="-70588" l="0"/>
                                      </p:by>
                                    </p:animClr>
                                    <p:set>
                                      <p:cBhvr>
                                        <p:cTn id="30" dur="500" fill="hold"/>
                                        <p:tgtEl>
                                          <p:spTgt spid="169987">
                                            <p:txEl>
                                              <p:pRg st="4" end="4"/>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5" presetClass="emph" presetSubtype="0" fill="hold" nodeType="clickEffect">
                                  <p:stCondLst>
                                    <p:cond delay="0"/>
                                  </p:stCondLst>
                                  <p:childTnLst>
                                    <p:animClr clrSpc="hsl" dir="cw">
                                      <p:cBhvr override="childStyle">
                                        <p:cTn id="34" dur="500" fill="hold"/>
                                        <p:tgtEl>
                                          <p:spTgt spid="169987">
                                            <p:txEl>
                                              <p:pRg st="6" end="6"/>
                                            </p:txEl>
                                          </p:spTgt>
                                        </p:tgtEl>
                                        <p:attrNameLst>
                                          <p:attrName>style.color</p:attrName>
                                        </p:attrNameLst>
                                      </p:cBhvr>
                                      <p:by>
                                        <p:hsl h="0" s="-70588" l="0"/>
                                      </p:by>
                                    </p:animClr>
                                    <p:animClr clrSpc="hsl" dir="cw">
                                      <p:cBhvr>
                                        <p:cTn id="35" dur="500" fill="hold"/>
                                        <p:tgtEl>
                                          <p:spTgt spid="169987">
                                            <p:txEl>
                                              <p:pRg st="6" end="6"/>
                                            </p:txEl>
                                          </p:spTgt>
                                        </p:tgtEl>
                                        <p:attrNameLst>
                                          <p:attrName>fillcolor</p:attrName>
                                        </p:attrNameLst>
                                      </p:cBhvr>
                                      <p:by>
                                        <p:hsl h="0" s="-70588" l="0"/>
                                      </p:by>
                                    </p:animClr>
                                    <p:animClr clrSpc="hsl" dir="cw">
                                      <p:cBhvr>
                                        <p:cTn id="36" dur="500" fill="hold"/>
                                        <p:tgtEl>
                                          <p:spTgt spid="169987">
                                            <p:txEl>
                                              <p:pRg st="6" end="6"/>
                                            </p:txEl>
                                          </p:spTgt>
                                        </p:tgtEl>
                                        <p:attrNameLst>
                                          <p:attrName>stroke.color</p:attrName>
                                        </p:attrNameLst>
                                      </p:cBhvr>
                                      <p:by>
                                        <p:hsl h="0" s="-70588" l="0"/>
                                      </p:by>
                                    </p:animClr>
                                    <p:set>
                                      <p:cBhvr>
                                        <p:cTn id="37" dur="500" fill="hold"/>
                                        <p:tgtEl>
                                          <p:spTgt spid="169987">
                                            <p:txEl>
                                              <p:pRg st="6" end="6"/>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5" presetClass="emph" presetSubtype="0" fill="hold" nodeType="clickEffect">
                                  <p:stCondLst>
                                    <p:cond delay="0"/>
                                  </p:stCondLst>
                                  <p:childTnLst>
                                    <p:animClr clrSpc="hsl" dir="cw">
                                      <p:cBhvr override="childStyle">
                                        <p:cTn id="41" dur="500" fill="hold"/>
                                        <p:tgtEl>
                                          <p:spTgt spid="169987">
                                            <p:txEl>
                                              <p:pRg st="7" end="7"/>
                                            </p:txEl>
                                          </p:spTgt>
                                        </p:tgtEl>
                                        <p:attrNameLst>
                                          <p:attrName>style.color</p:attrName>
                                        </p:attrNameLst>
                                      </p:cBhvr>
                                      <p:by>
                                        <p:hsl h="0" s="-70588" l="0"/>
                                      </p:by>
                                    </p:animClr>
                                    <p:animClr clrSpc="hsl" dir="cw">
                                      <p:cBhvr>
                                        <p:cTn id="42" dur="500" fill="hold"/>
                                        <p:tgtEl>
                                          <p:spTgt spid="169987">
                                            <p:txEl>
                                              <p:pRg st="7" end="7"/>
                                            </p:txEl>
                                          </p:spTgt>
                                        </p:tgtEl>
                                        <p:attrNameLst>
                                          <p:attrName>fillcolor</p:attrName>
                                        </p:attrNameLst>
                                      </p:cBhvr>
                                      <p:by>
                                        <p:hsl h="0" s="-70588" l="0"/>
                                      </p:by>
                                    </p:animClr>
                                    <p:animClr clrSpc="hsl" dir="cw">
                                      <p:cBhvr>
                                        <p:cTn id="43" dur="500" fill="hold"/>
                                        <p:tgtEl>
                                          <p:spTgt spid="169987">
                                            <p:txEl>
                                              <p:pRg st="7" end="7"/>
                                            </p:txEl>
                                          </p:spTgt>
                                        </p:tgtEl>
                                        <p:attrNameLst>
                                          <p:attrName>stroke.color</p:attrName>
                                        </p:attrNameLst>
                                      </p:cBhvr>
                                      <p:by>
                                        <p:hsl h="0" s="-70588" l="0"/>
                                      </p:by>
                                    </p:animClr>
                                    <p:set>
                                      <p:cBhvr>
                                        <p:cTn id="44" dur="500" fill="hold"/>
                                        <p:tgtEl>
                                          <p:spTgt spid="169987">
                                            <p:txEl>
                                              <p:pRg st="7" end="7"/>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5" presetClass="emph" presetSubtype="0" fill="hold" nodeType="clickEffect">
                                  <p:stCondLst>
                                    <p:cond delay="0"/>
                                  </p:stCondLst>
                                  <p:childTnLst>
                                    <p:animClr clrSpc="hsl" dir="cw">
                                      <p:cBhvr override="childStyle">
                                        <p:cTn id="48" dur="500" fill="hold"/>
                                        <p:tgtEl>
                                          <p:spTgt spid="169987">
                                            <p:txEl>
                                              <p:pRg st="8" end="8"/>
                                            </p:txEl>
                                          </p:spTgt>
                                        </p:tgtEl>
                                        <p:attrNameLst>
                                          <p:attrName>style.color</p:attrName>
                                        </p:attrNameLst>
                                      </p:cBhvr>
                                      <p:by>
                                        <p:hsl h="0" s="-70588" l="0"/>
                                      </p:by>
                                    </p:animClr>
                                    <p:animClr clrSpc="hsl" dir="cw">
                                      <p:cBhvr>
                                        <p:cTn id="49" dur="500" fill="hold"/>
                                        <p:tgtEl>
                                          <p:spTgt spid="169987">
                                            <p:txEl>
                                              <p:pRg st="8" end="8"/>
                                            </p:txEl>
                                          </p:spTgt>
                                        </p:tgtEl>
                                        <p:attrNameLst>
                                          <p:attrName>fillcolor</p:attrName>
                                        </p:attrNameLst>
                                      </p:cBhvr>
                                      <p:by>
                                        <p:hsl h="0" s="-70588" l="0"/>
                                      </p:by>
                                    </p:animClr>
                                    <p:animClr clrSpc="hsl" dir="cw">
                                      <p:cBhvr>
                                        <p:cTn id="50" dur="500" fill="hold"/>
                                        <p:tgtEl>
                                          <p:spTgt spid="169987">
                                            <p:txEl>
                                              <p:pRg st="8" end="8"/>
                                            </p:txEl>
                                          </p:spTgt>
                                        </p:tgtEl>
                                        <p:attrNameLst>
                                          <p:attrName>stroke.color</p:attrName>
                                        </p:attrNameLst>
                                      </p:cBhvr>
                                      <p:by>
                                        <p:hsl h="0" s="-70588" l="0"/>
                                      </p:by>
                                    </p:animClr>
                                    <p:set>
                                      <p:cBhvr>
                                        <p:cTn id="51" dur="500" fill="hold"/>
                                        <p:tgtEl>
                                          <p:spTgt spid="169987">
                                            <p:txEl>
                                              <p:pRg st="8" end="8"/>
                                            </p:txEl>
                                          </p:spTgt>
                                        </p:tgtEl>
                                        <p:attrNameLst>
                                          <p:attrName>fill.type</p:attrName>
                                        </p:attrNameLst>
                                      </p:cBhvr>
                                      <p:to>
                                        <p:strVal val="solid"/>
                                      </p:to>
                                    </p:set>
                                  </p:childTnLst>
                                </p:cTn>
                              </p:par>
                              <p:par>
                                <p:cTn id="52" presetID="9" presetClass="entr" presetSubtype="0" fill="hold" grpId="0" nodeType="withEffect">
                                  <p:stCondLst>
                                    <p:cond delay="0"/>
                                  </p:stCondLst>
                                  <p:childTnLst>
                                    <p:set>
                                      <p:cBhvr>
                                        <p:cTn id="53" dur="1" fill="hold">
                                          <p:stCondLst>
                                            <p:cond delay="0"/>
                                          </p:stCondLst>
                                        </p:cTn>
                                        <p:tgtEl>
                                          <p:spTgt spid="169994"/>
                                        </p:tgtEl>
                                        <p:attrNameLst>
                                          <p:attrName>style.visibility</p:attrName>
                                        </p:attrNameLst>
                                      </p:cBhvr>
                                      <p:to>
                                        <p:strVal val="visible"/>
                                      </p:to>
                                    </p:set>
                                    <p:animEffect transition="in" filter="dissolve">
                                      <p:cBhvr>
                                        <p:cTn id="54" dur="500"/>
                                        <p:tgtEl>
                                          <p:spTgt spid="169994"/>
                                        </p:tgtEl>
                                      </p:cBhvr>
                                    </p:animEffect>
                                  </p:childTnLst>
                                </p:cTn>
                              </p:par>
                            </p:childTnLst>
                          </p:cTn>
                        </p:par>
                      </p:childTnLst>
                    </p:cTn>
                  </p:par>
                  <p:par>
                    <p:cTn id="55" fill="hold">
                      <p:stCondLst>
                        <p:cond delay="indefinite"/>
                      </p:stCondLst>
                      <p:childTnLst>
                        <p:par>
                          <p:cTn id="56" fill="hold">
                            <p:stCondLst>
                              <p:cond delay="0"/>
                            </p:stCondLst>
                            <p:childTnLst>
                              <p:par>
                                <p:cTn id="57" presetID="25" presetClass="emph" presetSubtype="0" fill="hold" nodeType="clickEffect">
                                  <p:stCondLst>
                                    <p:cond delay="0"/>
                                  </p:stCondLst>
                                  <p:childTnLst>
                                    <p:animClr clrSpc="hsl" dir="cw">
                                      <p:cBhvr override="childStyle">
                                        <p:cTn id="58" dur="500" fill="hold"/>
                                        <p:tgtEl>
                                          <p:spTgt spid="169987">
                                            <p:txEl>
                                              <p:pRg st="9" end="9"/>
                                            </p:txEl>
                                          </p:spTgt>
                                        </p:tgtEl>
                                        <p:attrNameLst>
                                          <p:attrName>style.color</p:attrName>
                                        </p:attrNameLst>
                                      </p:cBhvr>
                                      <p:by>
                                        <p:hsl h="0" s="-70588" l="0"/>
                                      </p:by>
                                    </p:animClr>
                                    <p:animClr clrSpc="hsl" dir="cw">
                                      <p:cBhvr>
                                        <p:cTn id="59" dur="500" fill="hold"/>
                                        <p:tgtEl>
                                          <p:spTgt spid="169987">
                                            <p:txEl>
                                              <p:pRg st="9" end="9"/>
                                            </p:txEl>
                                          </p:spTgt>
                                        </p:tgtEl>
                                        <p:attrNameLst>
                                          <p:attrName>fillcolor</p:attrName>
                                        </p:attrNameLst>
                                      </p:cBhvr>
                                      <p:by>
                                        <p:hsl h="0" s="-70588" l="0"/>
                                      </p:by>
                                    </p:animClr>
                                    <p:animClr clrSpc="hsl" dir="cw">
                                      <p:cBhvr>
                                        <p:cTn id="60" dur="500" fill="hold"/>
                                        <p:tgtEl>
                                          <p:spTgt spid="169987">
                                            <p:txEl>
                                              <p:pRg st="9" end="9"/>
                                            </p:txEl>
                                          </p:spTgt>
                                        </p:tgtEl>
                                        <p:attrNameLst>
                                          <p:attrName>stroke.color</p:attrName>
                                        </p:attrNameLst>
                                      </p:cBhvr>
                                      <p:by>
                                        <p:hsl h="0" s="-70588" l="0"/>
                                      </p:by>
                                    </p:animClr>
                                    <p:set>
                                      <p:cBhvr>
                                        <p:cTn id="61" dur="500" fill="hold"/>
                                        <p:tgtEl>
                                          <p:spTgt spid="169987">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p:txBody>
          <a:bodyPr/>
          <a:lstStyle/>
          <a:p>
            <a:r>
              <a:rPr lang="en-US"/>
              <a:t>INTRODUCTION</a:t>
            </a:r>
          </a:p>
        </p:txBody>
      </p:sp>
      <p:sp>
        <p:nvSpPr>
          <p:cNvPr id="87043" name="Rectangle 3"/>
          <p:cNvSpPr>
            <a:spLocks noGrp="1" noChangeArrowheads="1"/>
          </p:cNvSpPr>
          <p:nvPr>
            <p:ph idx="1"/>
          </p:nvPr>
        </p:nvSpPr>
        <p:spPr/>
        <p:txBody>
          <a:bodyPr/>
          <a:lstStyle/>
          <a:p>
            <a:pPr>
              <a:buFont typeface="Wingdings" pitchFamily="2" charset="2"/>
              <a:buNone/>
            </a:pPr>
            <a:r>
              <a:rPr lang="en-US" sz="2400" dirty="0">
                <a:solidFill>
                  <a:schemeClr val="tx1">
                    <a:lumMod val="50000"/>
                  </a:schemeClr>
                </a:solidFill>
                <a:sym typeface="Wingdings 3" pitchFamily="18" charset="2"/>
              </a:rPr>
              <a:t>What is the importance of diagnosing dystocia?</a:t>
            </a:r>
          </a:p>
          <a:p>
            <a:r>
              <a:rPr lang="en-US" sz="2400" dirty="0"/>
              <a:t>Dystocia is the most common indication for 1ry CS</a:t>
            </a:r>
          </a:p>
          <a:p>
            <a:pPr>
              <a:buFont typeface="Wingdings" pitchFamily="2" charset="2"/>
              <a:buNone/>
            </a:pPr>
            <a:endParaRPr lang="en-US" sz="2400" dirty="0"/>
          </a:p>
          <a:p>
            <a:r>
              <a:rPr lang="en-US" sz="2400" dirty="0"/>
              <a:t>50-60% of CS in USA attributed to dystocia</a:t>
            </a:r>
          </a:p>
          <a:p>
            <a:endParaRPr lang="en-US" sz="2400" dirty="0"/>
          </a:p>
          <a:p>
            <a:r>
              <a:rPr lang="en-US" sz="2400" dirty="0">
                <a:sym typeface="Wingdings 3" pitchFamily="18" charset="2"/>
              </a:rPr>
              <a:t>There has been dramatic  </a:t>
            </a:r>
            <a:r>
              <a:rPr lang="en-US" sz="2400" dirty="0">
                <a:latin typeface="Arial" charset="0"/>
                <a:sym typeface="Wingdings 3" pitchFamily="18" charset="2"/>
              </a:rPr>
              <a:t>↑ </a:t>
            </a:r>
            <a:r>
              <a:rPr lang="en-US" sz="2400" dirty="0">
                <a:sym typeface="Wingdings 3" pitchFamily="18" charset="2"/>
              </a:rPr>
              <a:t>in CS rate with </a:t>
            </a:r>
            <a:r>
              <a:rPr lang="en-US" sz="2400" dirty="0">
                <a:latin typeface="Arial" charset="0"/>
                <a:sym typeface="Wingdings 3" pitchFamily="18" charset="2"/>
              </a:rPr>
              <a:t>↑ </a:t>
            </a:r>
            <a:r>
              <a:rPr lang="en-US" sz="2400" dirty="0">
                <a:sym typeface="Wingdings 3" pitchFamily="18" charset="2"/>
              </a:rPr>
              <a:t>in maternal mortality, morbidity, neonatal morbidity &amp; health care costs</a:t>
            </a:r>
          </a:p>
          <a:p>
            <a:pPr>
              <a:buFont typeface="Wingdings" pitchFamily="2" charset="2"/>
              <a:buNone/>
            </a:pPr>
            <a:r>
              <a:rPr lang="en-US" sz="2400" dirty="0">
                <a:sym typeface="Wingdings 3" pitchFamily="18" charset="2"/>
              </a:rPr>
              <a:t>    </a:t>
            </a:r>
            <a:r>
              <a:rPr lang="en-US" sz="2400" dirty="0">
                <a:solidFill>
                  <a:srgbClr val="FF0000"/>
                </a:solidFill>
                <a:sym typeface="Wingdings 3" pitchFamily="18" charset="2"/>
              </a:rPr>
              <a:t>Reducing Dystocia   CS rate</a:t>
            </a:r>
            <a:endParaRPr lang="en-US" sz="2400" dirty="0">
              <a:solidFill>
                <a:srgbClr val="FF0000"/>
              </a:solidFill>
            </a:endParaRPr>
          </a:p>
          <a:p>
            <a:endParaRPr lang="en-US" sz="2400" dirty="0">
              <a:solidFill>
                <a:srgbClr val="FF0000"/>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AutoShape 2"/>
          <p:cNvSpPr>
            <a:spLocks noGrp="1" noChangeArrowheads="1"/>
          </p:cNvSpPr>
          <p:nvPr>
            <p:ph type="title"/>
          </p:nvPr>
        </p:nvSpPr>
        <p:spPr/>
        <p:txBody>
          <a:bodyPr/>
          <a:lstStyle/>
          <a:p>
            <a:r>
              <a:rPr lang="en-US"/>
              <a:t>First Stage of labor</a:t>
            </a:r>
          </a:p>
        </p:txBody>
      </p:sp>
      <p:sp>
        <p:nvSpPr>
          <p:cNvPr id="171011" name="Rectangle 3"/>
          <p:cNvSpPr>
            <a:spLocks noGrp="1" noChangeArrowheads="1"/>
          </p:cNvSpPr>
          <p:nvPr>
            <p:ph idx="1"/>
          </p:nvPr>
        </p:nvSpPr>
        <p:spPr>
          <a:xfrm>
            <a:off x="838200" y="2362200"/>
            <a:ext cx="3733800" cy="3724275"/>
          </a:xfrm>
        </p:spPr>
        <p:txBody>
          <a:bodyPr/>
          <a:lstStyle/>
          <a:p>
            <a:pPr>
              <a:lnSpc>
                <a:spcPct val="80000"/>
              </a:lnSpc>
              <a:buFont typeface="Wingdings" pitchFamily="2" charset="2"/>
              <a:buNone/>
            </a:pPr>
            <a:r>
              <a:rPr lang="en-US" sz="2400" b="1" dirty="0">
                <a:effectLst>
                  <a:outerShdw blurRad="38100" dist="38100" dir="2700000" algn="tl">
                    <a:srgbClr val="C0C0C0"/>
                  </a:outerShdw>
                </a:effectLst>
              </a:rPr>
              <a:t>Management</a:t>
            </a:r>
          </a:p>
          <a:p>
            <a:pPr>
              <a:lnSpc>
                <a:spcPct val="80000"/>
              </a:lnSpc>
              <a:buFont typeface="Wingdings" pitchFamily="2" charset="2"/>
              <a:buChar char="Ä"/>
            </a:pPr>
            <a:r>
              <a:rPr lang="en-US" sz="2400" dirty="0"/>
              <a:t>Maternal Position</a:t>
            </a:r>
          </a:p>
          <a:p>
            <a:pPr>
              <a:lnSpc>
                <a:spcPct val="80000"/>
              </a:lnSpc>
              <a:buFont typeface="Wingdings" pitchFamily="2" charset="2"/>
              <a:buChar char="Ä"/>
            </a:pPr>
            <a:r>
              <a:rPr lang="en-US" sz="2400" dirty="0"/>
              <a:t>Administration of fluids</a:t>
            </a:r>
          </a:p>
          <a:p>
            <a:pPr>
              <a:lnSpc>
                <a:spcPct val="80000"/>
              </a:lnSpc>
              <a:buFont typeface="Wingdings" pitchFamily="2" charset="2"/>
              <a:buChar char="Ä"/>
            </a:pPr>
            <a:r>
              <a:rPr lang="en-US" sz="2400" dirty="0"/>
              <a:t>Investigations</a:t>
            </a:r>
          </a:p>
          <a:p>
            <a:pPr>
              <a:lnSpc>
                <a:spcPct val="80000"/>
              </a:lnSpc>
              <a:buFont typeface="Wingdings" pitchFamily="2" charset="2"/>
              <a:buChar char="Ä"/>
            </a:pPr>
            <a:r>
              <a:rPr lang="en-US" sz="2400" dirty="0"/>
              <a:t>Maternal monitoring</a:t>
            </a:r>
          </a:p>
          <a:p>
            <a:pPr>
              <a:lnSpc>
                <a:spcPct val="80000"/>
              </a:lnSpc>
              <a:buFont typeface="Wingdings" pitchFamily="2" charset="2"/>
              <a:buChar char="Ä"/>
            </a:pPr>
            <a:r>
              <a:rPr lang="en-US" sz="2400" dirty="0"/>
              <a:t>Analgesia</a:t>
            </a:r>
          </a:p>
          <a:p>
            <a:pPr>
              <a:lnSpc>
                <a:spcPct val="80000"/>
              </a:lnSpc>
              <a:buFont typeface="Wingdings" pitchFamily="2" charset="2"/>
              <a:buChar char="Ä"/>
            </a:pPr>
            <a:r>
              <a:rPr lang="en-US" sz="2400" dirty="0"/>
              <a:t>Fetal monitoring</a:t>
            </a:r>
          </a:p>
          <a:p>
            <a:pPr>
              <a:lnSpc>
                <a:spcPct val="80000"/>
              </a:lnSpc>
              <a:buFont typeface="Wingdings" pitchFamily="2" charset="2"/>
              <a:buChar char="Ä"/>
            </a:pPr>
            <a:r>
              <a:rPr lang="en-US" sz="2400" dirty="0"/>
              <a:t>Uterine Activity</a:t>
            </a:r>
          </a:p>
          <a:p>
            <a:pPr>
              <a:lnSpc>
                <a:spcPct val="80000"/>
              </a:lnSpc>
              <a:buFont typeface="Wingdings" pitchFamily="2" charset="2"/>
              <a:buChar char="Ä"/>
            </a:pPr>
            <a:r>
              <a:rPr lang="en-US" sz="2400" dirty="0"/>
              <a:t>Vaginal examination</a:t>
            </a:r>
          </a:p>
          <a:p>
            <a:pPr>
              <a:lnSpc>
                <a:spcPct val="80000"/>
              </a:lnSpc>
              <a:buFont typeface="Wingdings" pitchFamily="2" charset="2"/>
              <a:buChar char="Ä"/>
            </a:pPr>
            <a:r>
              <a:rPr lang="en-US" sz="2400" dirty="0" err="1"/>
              <a:t>Amniotomy</a:t>
            </a:r>
            <a:endParaRPr lang="en-US" sz="2400" dirty="0"/>
          </a:p>
        </p:txBody>
      </p:sp>
      <p:sp>
        <p:nvSpPr>
          <p:cNvPr id="6" name="Slide Number Placeholder 5"/>
          <p:cNvSpPr>
            <a:spLocks noGrp="1"/>
          </p:cNvSpPr>
          <p:nvPr>
            <p:ph type="sldNum" sz="quarter" idx="12"/>
          </p:nvPr>
        </p:nvSpPr>
        <p:spPr/>
        <p:txBody>
          <a:bodyPr/>
          <a:lstStyle/>
          <a:p>
            <a:fld id="{AB7CECA8-149C-4E54-A5AA-6C656CE1E1B3}" type="slidenum">
              <a:rPr lang="en-US"/>
              <a:pPr/>
              <a:t>30</a:t>
            </a:fld>
            <a:endParaRPr lang="en-US"/>
          </a:p>
        </p:txBody>
      </p:sp>
      <p:sp>
        <p:nvSpPr>
          <p:cNvPr id="171019" name="Rectangle 11"/>
          <p:cNvSpPr>
            <a:spLocks noChangeArrowheads="1"/>
          </p:cNvSpPr>
          <p:nvPr/>
        </p:nvSpPr>
        <p:spPr bwMode="auto">
          <a:xfrm>
            <a:off x="4876800" y="2435225"/>
            <a:ext cx="3200400" cy="3276600"/>
          </a:xfrm>
          <a:prstGeom prst="rect">
            <a:avLst/>
          </a:prstGeom>
          <a:solidFill>
            <a:schemeClr val="bg1"/>
          </a:solidFill>
          <a:ln w="19050">
            <a:solidFill>
              <a:schemeClr val="tx1"/>
            </a:solidFill>
            <a:miter lim="800000"/>
            <a:headEnd/>
            <a:tailEnd/>
          </a:ln>
          <a:effectLst/>
        </p:spPr>
        <p:txBody>
          <a:bodyPr wrap="none" anchor="ctr"/>
          <a:lstStyle/>
          <a:p>
            <a:r>
              <a:rPr lang="en-US" sz="1800"/>
              <a:t>May provide information</a:t>
            </a:r>
          </a:p>
          <a:p>
            <a:pPr>
              <a:buFontTx/>
              <a:buChar char="•"/>
            </a:pPr>
            <a:r>
              <a:rPr lang="en-US" sz="1800"/>
              <a:t> Volume of amniotic fluid</a:t>
            </a:r>
          </a:p>
          <a:p>
            <a:pPr>
              <a:buFontTx/>
              <a:buChar char="•"/>
            </a:pPr>
            <a:r>
              <a:rPr lang="en-US" sz="1800"/>
              <a:t> presence of meconium</a:t>
            </a:r>
          </a:p>
          <a:p>
            <a:pPr>
              <a:buFontTx/>
              <a:buChar char="•"/>
            </a:pPr>
            <a:endParaRPr lang="en-US" sz="1800"/>
          </a:p>
          <a:p>
            <a:r>
              <a:rPr lang="en-US" sz="1800"/>
              <a:t>Causes increased contractility</a:t>
            </a:r>
          </a:p>
          <a:p>
            <a:endParaRPr lang="en-US" sz="1800"/>
          </a:p>
          <a:p>
            <a:pPr>
              <a:buFontTx/>
              <a:buChar char="•"/>
            </a:pPr>
            <a:r>
              <a:rPr lang="en-US" sz="1800"/>
              <a:t> </a:t>
            </a:r>
            <a:r>
              <a:rPr lang="en-US" sz="1800" b="1">
                <a:effectLst>
                  <a:outerShdw blurRad="38100" dist="38100" dir="2700000" algn="tl">
                    <a:srgbClr val="C0C0C0"/>
                  </a:outerShdw>
                </a:effectLst>
              </a:rPr>
              <a:t>Chorioamnionitis</a:t>
            </a:r>
            <a:r>
              <a:rPr lang="en-US" sz="1800"/>
              <a:t> and</a:t>
            </a:r>
          </a:p>
          <a:p>
            <a:pPr>
              <a:buFontTx/>
              <a:buChar char="•"/>
            </a:pPr>
            <a:r>
              <a:rPr lang="en-US" sz="1800"/>
              <a:t> </a:t>
            </a:r>
            <a:r>
              <a:rPr lang="en-US" sz="1800" b="1">
                <a:effectLst>
                  <a:outerShdw blurRad="38100" dist="38100" dir="2700000" algn="tl">
                    <a:srgbClr val="C0C0C0"/>
                  </a:outerShdw>
                </a:effectLst>
              </a:rPr>
              <a:t>Cord Prolapse</a:t>
            </a:r>
            <a:r>
              <a:rPr lang="en-US" sz="1800"/>
              <a:t> </a:t>
            </a:r>
          </a:p>
          <a:p>
            <a:endParaRPr lang="en-US" sz="1800"/>
          </a:p>
          <a:p>
            <a:r>
              <a:rPr lang="en-US" sz="1800"/>
              <a:t>are serious complications </a:t>
            </a:r>
          </a:p>
        </p:txBody>
      </p:sp>
      <p:sp>
        <p:nvSpPr>
          <p:cNvPr id="2" name="Rectangle 1"/>
          <p:cNvSpPr/>
          <p:nvPr/>
        </p:nvSpPr>
        <p:spPr>
          <a:xfrm>
            <a:off x="3733800" y="5711825"/>
            <a:ext cx="5334000" cy="1169551"/>
          </a:xfrm>
          <a:prstGeom prst="rect">
            <a:avLst/>
          </a:prstGeom>
        </p:spPr>
        <p:txBody>
          <a:bodyPr wrap="square">
            <a:spAutoFit/>
          </a:bodyPr>
          <a:lstStyle/>
          <a:p>
            <a:r>
              <a:rPr lang="en-US" sz="1400" dirty="0" err="1">
                <a:solidFill>
                  <a:srgbClr val="000000"/>
                </a:solidFill>
              </a:rPr>
              <a:t>Amniotomy</a:t>
            </a:r>
            <a:r>
              <a:rPr lang="en-US" sz="1400" dirty="0">
                <a:solidFill>
                  <a:srgbClr val="000000"/>
                </a:solidFill>
              </a:rPr>
              <a:t> should be </a:t>
            </a:r>
            <a:r>
              <a:rPr lang="en-US" sz="1400" dirty="0" smtClean="0">
                <a:solidFill>
                  <a:srgbClr val="000000"/>
                </a:solidFill>
              </a:rPr>
              <a:t>avoided in </a:t>
            </a:r>
            <a:r>
              <a:rPr lang="en-US" sz="1400" dirty="0">
                <a:solidFill>
                  <a:srgbClr val="000000"/>
                </a:solidFill>
              </a:rPr>
              <a:t>women with active hepatitis B, hepatitis C, or HIV </a:t>
            </a:r>
            <a:r>
              <a:rPr lang="en-US" sz="1400" dirty="0" smtClean="0">
                <a:solidFill>
                  <a:srgbClr val="000000"/>
                </a:solidFill>
              </a:rPr>
              <a:t>infection.</a:t>
            </a:r>
          </a:p>
          <a:p>
            <a:endParaRPr lang="en-US" sz="1400" dirty="0" smtClean="0">
              <a:solidFill>
                <a:srgbClr val="000000"/>
              </a:solidFill>
            </a:endParaRPr>
          </a:p>
          <a:p>
            <a:r>
              <a:rPr lang="en-US" sz="1400" dirty="0" smtClean="0">
                <a:solidFill>
                  <a:srgbClr val="000000"/>
                </a:solidFill>
              </a:rPr>
              <a:t>Positive </a:t>
            </a:r>
            <a:r>
              <a:rPr lang="en-US" sz="1400" dirty="0">
                <a:solidFill>
                  <a:srgbClr val="000000"/>
                </a:solidFill>
              </a:rPr>
              <a:t>GBS carrier </a:t>
            </a:r>
            <a:r>
              <a:rPr lang="en-US" sz="1400" dirty="0" smtClean="0">
                <a:solidFill>
                  <a:srgbClr val="000000"/>
                </a:solidFill>
              </a:rPr>
              <a:t>status is </a:t>
            </a:r>
            <a:r>
              <a:rPr lang="en-US" sz="1400" dirty="0">
                <a:solidFill>
                  <a:srgbClr val="000000"/>
                </a:solidFill>
              </a:rPr>
              <a:t>not a contraindication to </a:t>
            </a:r>
            <a:r>
              <a:rPr lang="en-US" sz="1400" dirty="0" err="1">
                <a:solidFill>
                  <a:srgbClr val="000000"/>
                </a:solidFill>
              </a:rPr>
              <a:t>amniotomy</a:t>
            </a:r>
            <a:r>
              <a:rPr lang="en-US" sz="1400" dirty="0">
                <a:solidFill>
                  <a:srgbClr val="000000"/>
                </a:solidFill>
              </a:rPr>
              <a:t>, if indicated</a:t>
            </a:r>
            <a:endParaRPr lang="en-US" sz="1400" dirty="0"/>
          </a:p>
        </p:txBody>
      </p:sp>
    </p:spTree>
    <p:custDataLst>
      <p:tags r:id="rId1"/>
    </p:custDataLst>
  </p:cSld>
  <p:clrMapOvr>
    <a:masterClrMapping/>
  </p:clrMapOvr>
  <p:transition advTm="1521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171011">
                                            <p:txEl>
                                              <p:pRg st="1" end="1"/>
                                            </p:txEl>
                                          </p:spTgt>
                                        </p:tgtEl>
                                        <p:attrNameLst>
                                          <p:attrName>style.color</p:attrName>
                                        </p:attrNameLst>
                                      </p:cBhvr>
                                      <p:by>
                                        <p:hsl h="0" s="-70588" l="0"/>
                                      </p:by>
                                    </p:animClr>
                                    <p:animClr clrSpc="hsl" dir="cw">
                                      <p:cBhvr>
                                        <p:cTn id="7" dur="500" fill="hold"/>
                                        <p:tgtEl>
                                          <p:spTgt spid="171011">
                                            <p:txEl>
                                              <p:pRg st="1" end="1"/>
                                            </p:txEl>
                                          </p:spTgt>
                                        </p:tgtEl>
                                        <p:attrNameLst>
                                          <p:attrName>fillcolor</p:attrName>
                                        </p:attrNameLst>
                                      </p:cBhvr>
                                      <p:by>
                                        <p:hsl h="0" s="-70588" l="0"/>
                                      </p:by>
                                    </p:animClr>
                                    <p:animClr clrSpc="hsl" dir="cw">
                                      <p:cBhvr>
                                        <p:cTn id="8" dur="500" fill="hold"/>
                                        <p:tgtEl>
                                          <p:spTgt spid="171011">
                                            <p:txEl>
                                              <p:pRg st="1" end="1"/>
                                            </p:txEl>
                                          </p:spTgt>
                                        </p:tgtEl>
                                        <p:attrNameLst>
                                          <p:attrName>stroke.color</p:attrName>
                                        </p:attrNameLst>
                                      </p:cBhvr>
                                      <p:by>
                                        <p:hsl h="0" s="-70588" l="0"/>
                                      </p:by>
                                    </p:animClr>
                                    <p:set>
                                      <p:cBhvr>
                                        <p:cTn id="9" dur="500" fill="hold"/>
                                        <p:tgtEl>
                                          <p:spTgt spid="171011">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5" presetClass="emph" presetSubtype="0" fill="hold" nodeType="clickEffect">
                                  <p:stCondLst>
                                    <p:cond delay="0"/>
                                  </p:stCondLst>
                                  <p:childTnLst>
                                    <p:animClr clrSpc="hsl" dir="cw">
                                      <p:cBhvr override="childStyle">
                                        <p:cTn id="13" dur="500" fill="hold"/>
                                        <p:tgtEl>
                                          <p:spTgt spid="171011">
                                            <p:txEl>
                                              <p:pRg st="2" end="2"/>
                                            </p:txEl>
                                          </p:spTgt>
                                        </p:tgtEl>
                                        <p:attrNameLst>
                                          <p:attrName>style.color</p:attrName>
                                        </p:attrNameLst>
                                      </p:cBhvr>
                                      <p:by>
                                        <p:hsl h="0" s="-70588" l="0"/>
                                      </p:by>
                                    </p:animClr>
                                    <p:animClr clrSpc="hsl" dir="cw">
                                      <p:cBhvr>
                                        <p:cTn id="14" dur="500" fill="hold"/>
                                        <p:tgtEl>
                                          <p:spTgt spid="171011">
                                            <p:txEl>
                                              <p:pRg st="2" end="2"/>
                                            </p:txEl>
                                          </p:spTgt>
                                        </p:tgtEl>
                                        <p:attrNameLst>
                                          <p:attrName>fillcolor</p:attrName>
                                        </p:attrNameLst>
                                      </p:cBhvr>
                                      <p:by>
                                        <p:hsl h="0" s="-70588" l="0"/>
                                      </p:by>
                                    </p:animClr>
                                    <p:animClr clrSpc="hsl" dir="cw">
                                      <p:cBhvr>
                                        <p:cTn id="15" dur="500" fill="hold"/>
                                        <p:tgtEl>
                                          <p:spTgt spid="171011">
                                            <p:txEl>
                                              <p:pRg st="2" end="2"/>
                                            </p:txEl>
                                          </p:spTgt>
                                        </p:tgtEl>
                                        <p:attrNameLst>
                                          <p:attrName>stroke.color</p:attrName>
                                        </p:attrNameLst>
                                      </p:cBhvr>
                                      <p:by>
                                        <p:hsl h="0" s="-70588" l="0"/>
                                      </p:by>
                                    </p:animClr>
                                    <p:set>
                                      <p:cBhvr>
                                        <p:cTn id="16" dur="500" fill="hold"/>
                                        <p:tgtEl>
                                          <p:spTgt spid="171011">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5" presetClass="emph" presetSubtype="0" fill="hold" nodeType="clickEffect">
                                  <p:stCondLst>
                                    <p:cond delay="0"/>
                                  </p:stCondLst>
                                  <p:childTnLst>
                                    <p:animClr clrSpc="hsl" dir="cw">
                                      <p:cBhvr override="childStyle">
                                        <p:cTn id="20" dur="500" fill="hold"/>
                                        <p:tgtEl>
                                          <p:spTgt spid="171011">
                                            <p:txEl>
                                              <p:pRg st="3" end="3"/>
                                            </p:txEl>
                                          </p:spTgt>
                                        </p:tgtEl>
                                        <p:attrNameLst>
                                          <p:attrName>style.color</p:attrName>
                                        </p:attrNameLst>
                                      </p:cBhvr>
                                      <p:by>
                                        <p:hsl h="0" s="-70588" l="0"/>
                                      </p:by>
                                    </p:animClr>
                                    <p:animClr clrSpc="hsl" dir="cw">
                                      <p:cBhvr>
                                        <p:cTn id="21" dur="500" fill="hold"/>
                                        <p:tgtEl>
                                          <p:spTgt spid="171011">
                                            <p:txEl>
                                              <p:pRg st="3" end="3"/>
                                            </p:txEl>
                                          </p:spTgt>
                                        </p:tgtEl>
                                        <p:attrNameLst>
                                          <p:attrName>fillcolor</p:attrName>
                                        </p:attrNameLst>
                                      </p:cBhvr>
                                      <p:by>
                                        <p:hsl h="0" s="-70588" l="0"/>
                                      </p:by>
                                    </p:animClr>
                                    <p:animClr clrSpc="hsl" dir="cw">
                                      <p:cBhvr>
                                        <p:cTn id="22" dur="500" fill="hold"/>
                                        <p:tgtEl>
                                          <p:spTgt spid="171011">
                                            <p:txEl>
                                              <p:pRg st="3" end="3"/>
                                            </p:txEl>
                                          </p:spTgt>
                                        </p:tgtEl>
                                        <p:attrNameLst>
                                          <p:attrName>stroke.color</p:attrName>
                                        </p:attrNameLst>
                                      </p:cBhvr>
                                      <p:by>
                                        <p:hsl h="0" s="-70588" l="0"/>
                                      </p:by>
                                    </p:animClr>
                                    <p:set>
                                      <p:cBhvr>
                                        <p:cTn id="23" dur="500" fill="hold"/>
                                        <p:tgtEl>
                                          <p:spTgt spid="171011">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5" presetClass="emph" presetSubtype="0" fill="hold" nodeType="clickEffect">
                                  <p:stCondLst>
                                    <p:cond delay="0"/>
                                  </p:stCondLst>
                                  <p:childTnLst>
                                    <p:animClr clrSpc="hsl" dir="cw">
                                      <p:cBhvr override="childStyle">
                                        <p:cTn id="27" dur="500" fill="hold"/>
                                        <p:tgtEl>
                                          <p:spTgt spid="171011">
                                            <p:txEl>
                                              <p:pRg st="4" end="4"/>
                                            </p:txEl>
                                          </p:spTgt>
                                        </p:tgtEl>
                                        <p:attrNameLst>
                                          <p:attrName>style.color</p:attrName>
                                        </p:attrNameLst>
                                      </p:cBhvr>
                                      <p:by>
                                        <p:hsl h="0" s="-70588" l="0"/>
                                      </p:by>
                                    </p:animClr>
                                    <p:animClr clrSpc="hsl" dir="cw">
                                      <p:cBhvr>
                                        <p:cTn id="28" dur="500" fill="hold"/>
                                        <p:tgtEl>
                                          <p:spTgt spid="171011">
                                            <p:txEl>
                                              <p:pRg st="4" end="4"/>
                                            </p:txEl>
                                          </p:spTgt>
                                        </p:tgtEl>
                                        <p:attrNameLst>
                                          <p:attrName>fillcolor</p:attrName>
                                        </p:attrNameLst>
                                      </p:cBhvr>
                                      <p:by>
                                        <p:hsl h="0" s="-70588" l="0"/>
                                      </p:by>
                                    </p:animClr>
                                    <p:animClr clrSpc="hsl" dir="cw">
                                      <p:cBhvr>
                                        <p:cTn id="29" dur="500" fill="hold"/>
                                        <p:tgtEl>
                                          <p:spTgt spid="171011">
                                            <p:txEl>
                                              <p:pRg st="4" end="4"/>
                                            </p:txEl>
                                          </p:spTgt>
                                        </p:tgtEl>
                                        <p:attrNameLst>
                                          <p:attrName>stroke.color</p:attrName>
                                        </p:attrNameLst>
                                      </p:cBhvr>
                                      <p:by>
                                        <p:hsl h="0" s="-70588" l="0"/>
                                      </p:by>
                                    </p:animClr>
                                    <p:set>
                                      <p:cBhvr>
                                        <p:cTn id="30" dur="500" fill="hold"/>
                                        <p:tgtEl>
                                          <p:spTgt spid="171011">
                                            <p:txEl>
                                              <p:pRg st="4" end="4"/>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5" presetClass="emph" presetSubtype="0" fill="hold" nodeType="clickEffect">
                                  <p:stCondLst>
                                    <p:cond delay="0"/>
                                  </p:stCondLst>
                                  <p:childTnLst>
                                    <p:animClr clrSpc="hsl" dir="cw">
                                      <p:cBhvr override="childStyle">
                                        <p:cTn id="34" dur="500" fill="hold"/>
                                        <p:tgtEl>
                                          <p:spTgt spid="171011">
                                            <p:txEl>
                                              <p:pRg st="6" end="6"/>
                                            </p:txEl>
                                          </p:spTgt>
                                        </p:tgtEl>
                                        <p:attrNameLst>
                                          <p:attrName>style.color</p:attrName>
                                        </p:attrNameLst>
                                      </p:cBhvr>
                                      <p:by>
                                        <p:hsl h="0" s="-70588" l="0"/>
                                      </p:by>
                                    </p:animClr>
                                    <p:animClr clrSpc="hsl" dir="cw">
                                      <p:cBhvr>
                                        <p:cTn id="35" dur="500" fill="hold"/>
                                        <p:tgtEl>
                                          <p:spTgt spid="171011">
                                            <p:txEl>
                                              <p:pRg st="6" end="6"/>
                                            </p:txEl>
                                          </p:spTgt>
                                        </p:tgtEl>
                                        <p:attrNameLst>
                                          <p:attrName>fillcolor</p:attrName>
                                        </p:attrNameLst>
                                      </p:cBhvr>
                                      <p:by>
                                        <p:hsl h="0" s="-70588" l="0"/>
                                      </p:by>
                                    </p:animClr>
                                    <p:animClr clrSpc="hsl" dir="cw">
                                      <p:cBhvr>
                                        <p:cTn id="36" dur="500" fill="hold"/>
                                        <p:tgtEl>
                                          <p:spTgt spid="171011">
                                            <p:txEl>
                                              <p:pRg st="6" end="6"/>
                                            </p:txEl>
                                          </p:spTgt>
                                        </p:tgtEl>
                                        <p:attrNameLst>
                                          <p:attrName>stroke.color</p:attrName>
                                        </p:attrNameLst>
                                      </p:cBhvr>
                                      <p:by>
                                        <p:hsl h="0" s="-70588" l="0"/>
                                      </p:by>
                                    </p:animClr>
                                    <p:set>
                                      <p:cBhvr>
                                        <p:cTn id="37" dur="500" fill="hold"/>
                                        <p:tgtEl>
                                          <p:spTgt spid="171011">
                                            <p:txEl>
                                              <p:pRg st="6" end="6"/>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5" presetClass="emph" presetSubtype="0" fill="hold" nodeType="clickEffect">
                                  <p:stCondLst>
                                    <p:cond delay="0"/>
                                  </p:stCondLst>
                                  <p:childTnLst>
                                    <p:animClr clrSpc="hsl" dir="cw">
                                      <p:cBhvr override="childStyle">
                                        <p:cTn id="41" dur="500" fill="hold"/>
                                        <p:tgtEl>
                                          <p:spTgt spid="171011">
                                            <p:txEl>
                                              <p:pRg st="7" end="7"/>
                                            </p:txEl>
                                          </p:spTgt>
                                        </p:tgtEl>
                                        <p:attrNameLst>
                                          <p:attrName>style.color</p:attrName>
                                        </p:attrNameLst>
                                      </p:cBhvr>
                                      <p:by>
                                        <p:hsl h="0" s="-70588" l="0"/>
                                      </p:by>
                                    </p:animClr>
                                    <p:animClr clrSpc="hsl" dir="cw">
                                      <p:cBhvr>
                                        <p:cTn id="42" dur="500" fill="hold"/>
                                        <p:tgtEl>
                                          <p:spTgt spid="171011">
                                            <p:txEl>
                                              <p:pRg st="7" end="7"/>
                                            </p:txEl>
                                          </p:spTgt>
                                        </p:tgtEl>
                                        <p:attrNameLst>
                                          <p:attrName>fillcolor</p:attrName>
                                        </p:attrNameLst>
                                      </p:cBhvr>
                                      <p:by>
                                        <p:hsl h="0" s="-70588" l="0"/>
                                      </p:by>
                                    </p:animClr>
                                    <p:animClr clrSpc="hsl" dir="cw">
                                      <p:cBhvr>
                                        <p:cTn id="43" dur="500" fill="hold"/>
                                        <p:tgtEl>
                                          <p:spTgt spid="171011">
                                            <p:txEl>
                                              <p:pRg st="7" end="7"/>
                                            </p:txEl>
                                          </p:spTgt>
                                        </p:tgtEl>
                                        <p:attrNameLst>
                                          <p:attrName>stroke.color</p:attrName>
                                        </p:attrNameLst>
                                      </p:cBhvr>
                                      <p:by>
                                        <p:hsl h="0" s="-70588" l="0"/>
                                      </p:by>
                                    </p:animClr>
                                    <p:set>
                                      <p:cBhvr>
                                        <p:cTn id="44" dur="500" fill="hold"/>
                                        <p:tgtEl>
                                          <p:spTgt spid="171011">
                                            <p:txEl>
                                              <p:pRg st="7" end="7"/>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5" presetClass="emph" presetSubtype="0" fill="hold" nodeType="clickEffect">
                                  <p:stCondLst>
                                    <p:cond delay="0"/>
                                  </p:stCondLst>
                                  <p:childTnLst>
                                    <p:animClr clrSpc="hsl" dir="cw">
                                      <p:cBhvr override="childStyle">
                                        <p:cTn id="48" dur="500" fill="hold"/>
                                        <p:tgtEl>
                                          <p:spTgt spid="171011">
                                            <p:txEl>
                                              <p:pRg st="8" end="8"/>
                                            </p:txEl>
                                          </p:spTgt>
                                        </p:tgtEl>
                                        <p:attrNameLst>
                                          <p:attrName>style.color</p:attrName>
                                        </p:attrNameLst>
                                      </p:cBhvr>
                                      <p:by>
                                        <p:hsl h="0" s="-70588" l="0"/>
                                      </p:by>
                                    </p:animClr>
                                    <p:animClr clrSpc="hsl" dir="cw">
                                      <p:cBhvr>
                                        <p:cTn id="49" dur="500" fill="hold"/>
                                        <p:tgtEl>
                                          <p:spTgt spid="171011">
                                            <p:txEl>
                                              <p:pRg st="8" end="8"/>
                                            </p:txEl>
                                          </p:spTgt>
                                        </p:tgtEl>
                                        <p:attrNameLst>
                                          <p:attrName>fillcolor</p:attrName>
                                        </p:attrNameLst>
                                      </p:cBhvr>
                                      <p:by>
                                        <p:hsl h="0" s="-70588" l="0"/>
                                      </p:by>
                                    </p:animClr>
                                    <p:animClr clrSpc="hsl" dir="cw">
                                      <p:cBhvr>
                                        <p:cTn id="50" dur="500" fill="hold"/>
                                        <p:tgtEl>
                                          <p:spTgt spid="171011">
                                            <p:txEl>
                                              <p:pRg st="8" end="8"/>
                                            </p:txEl>
                                          </p:spTgt>
                                        </p:tgtEl>
                                        <p:attrNameLst>
                                          <p:attrName>stroke.color</p:attrName>
                                        </p:attrNameLst>
                                      </p:cBhvr>
                                      <p:by>
                                        <p:hsl h="0" s="-70588" l="0"/>
                                      </p:by>
                                    </p:animClr>
                                    <p:set>
                                      <p:cBhvr>
                                        <p:cTn id="51" dur="500" fill="hold"/>
                                        <p:tgtEl>
                                          <p:spTgt spid="171011">
                                            <p:txEl>
                                              <p:pRg st="8" end="8"/>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5" presetClass="emph" presetSubtype="0" fill="hold" nodeType="clickEffect">
                                  <p:stCondLst>
                                    <p:cond delay="0"/>
                                  </p:stCondLst>
                                  <p:childTnLst>
                                    <p:animClr clrSpc="hsl" dir="cw">
                                      <p:cBhvr override="childStyle">
                                        <p:cTn id="55" dur="500" fill="hold"/>
                                        <p:tgtEl>
                                          <p:spTgt spid="171011">
                                            <p:txEl>
                                              <p:pRg st="9" end="9"/>
                                            </p:txEl>
                                          </p:spTgt>
                                        </p:tgtEl>
                                        <p:attrNameLst>
                                          <p:attrName>style.color</p:attrName>
                                        </p:attrNameLst>
                                      </p:cBhvr>
                                      <p:by>
                                        <p:hsl h="0" s="-70588" l="0"/>
                                      </p:by>
                                    </p:animClr>
                                    <p:animClr clrSpc="hsl" dir="cw">
                                      <p:cBhvr>
                                        <p:cTn id="56" dur="500" fill="hold"/>
                                        <p:tgtEl>
                                          <p:spTgt spid="171011">
                                            <p:txEl>
                                              <p:pRg st="9" end="9"/>
                                            </p:txEl>
                                          </p:spTgt>
                                        </p:tgtEl>
                                        <p:attrNameLst>
                                          <p:attrName>fillcolor</p:attrName>
                                        </p:attrNameLst>
                                      </p:cBhvr>
                                      <p:by>
                                        <p:hsl h="0" s="-70588" l="0"/>
                                      </p:by>
                                    </p:animClr>
                                    <p:animClr clrSpc="hsl" dir="cw">
                                      <p:cBhvr>
                                        <p:cTn id="57" dur="500" fill="hold"/>
                                        <p:tgtEl>
                                          <p:spTgt spid="171011">
                                            <p:txEl>
                                              <p:pRg st="9" end="9"/>
                                            </p:txEl>
                                          </p:spTgt>
                                        </p:tgtEl>
                                        <p:attrNameLst>
                                          <p:attrName>stroke.color</p:attrName>
                                        </p:attrNameLst>
                                      </p:cBhvr>
                                      <p:by>
                                        <p:hsl h="0" s="-70588" l="0"/>
                                      </p:by>
                                    </p:animClr>
                                    <p:set>
                                      <p:cBhvr>
                                        <p:cTn id="58" dur="500" fill="hold"/>
                                        <p:tgtEl>
                                          <p:spTgt spid="171011">
                                            <p:txEl>
                                              <p:pRg st="9" end="9"/>
                                            </p:txEl>
                                          </p:spTgt>
                                        </p:tgtEl>
                                        <p:attrNameLst>
                                          <p:attrName>fill.type</p:attrName>
                                        </p:attrNameLst>
                                      </p:cBhvr>
                                      <p:to>
                                        <p:strVal val="solid"/>
                                      </p:to>
                                    </p:set>
                                  </p:childTnLst>
                                </p:cTn>
                              </p:par>
                              <p:par>
                                <p:cTn id="59" presetID="9" presetClass="entr" presetSubtype="0" fill="hold" grpId="0" nodeType="withEffect">
                                  <p:stCondLst>
                                    <p:cond delay="0"/>
                                  </p:stCondLst>
                                  <p:childTnLst>
                                    <p:set>
                                      <p:cBhvr>
                                        <p:cTn id="60" dur="1" fill="hold">
                                          <p:stCondLst>
                                            <p:cond delay="0"/>
                                          </p:stCondLst>
                                        </p:cTn>
                                        <p:tgtEl>
                                          <p:spTgt spid="171019"/>
                                        </p:tgtEl>
                                        <p:attrNameLst>
                                          <p:attrName>style.visibility</p:attrName>
                                        </p:attrNameLst>
                                      </p:cBhvr>
                                      <p:to>
                                        <p:strVal val="visible"/>
                                      </p:to>
                                    </p:set>
                                    <p:animEffect transition="in" filter="dissolve">
                                      <p:cBhvr>
                                        <p:cTn id="61" dur="500"/>
                                        <p:tgtEl>
                                          <p:spTgt spid="171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AutoShape 2"/>
          <p:cNvSpPr>
            <a:spLocks noGrp="1" noChangeArrowheads="1"/>
          </p:cNvSpPr>
          <p:nvPr>
            <p:ph type="title"/>
          </p:nvPr>
        </p:nvSpPr>
        <p:spPr/>
        <p:txBody>
          <a:bodyPr/>
          <a:lstStyle/>
          <a:p>
            <a:r>
              <a:rPr lang="en-US"/>
              <a:t>First Stage of labor</a:t>
            </a:r>
          </a:p>
        </p:txBody>
      </p:sp>
      <p:sp>
        <p:nvSpPr>
          <p:cNvPr id="105475" name="Rectangle 3"/>
          <p:cNvSpPr>
            <a:spLocks noGrp="1" noChangeArrowheads="1"/>
          </p:cNvSpPr>
          <p:nvPr>
            <p:ph idx="1"/>
          </p:nvPr>
        </p:nvSpPr>
        <p:spPr/>
        <p:txBody>
          <a:bodyPr/>
          <a:lstStyle/>
          <a:p>
            <a:r>
              <a:rPr lang="en-US" b="1">
                <a:effectLst>
                  <a:outerShdw blurRad="38100" dist="38100" dir="2700000" algn="tl">
                    <a:srgbClr val="C0C0C0"/>
                  </a:outerShdw>
                </a:effectLst>
              </a:rPr>
              <a:t>Monitoring Uterine Activity</a:t>
            </a:r>
          </a:p>
          <a:p>
            <a:pPr>
              <a:buFont typeface="Wingdings" pitchFamily="2" charset="2"/>
              <a:buNone/>
            </a:pPr>
            <a:endParaRPr lang="en-US" b="1">
              <a:effectLst>
                <a:outerShdw blurRad="38100" dist="38100" dir="2700000" algn="tl">
                  <a:srgbClr val="C0C0C0"/>
                </a:outerShdw>
              </a:effectLst>
            </a:endParaRPr>
          </a:p>
          <a:p>
            <a:pPr lvl="1">
              <a:buFont typeface="Wingdings" pitchFamily="2" charset="2"/>
              <a:buChar char="Ä"/>
            </a:pPr>
            <a:r>
              <a:rPr lang="en-US" b="1">
                <a:effectLst>
                  <a:outerShdw blurRad="38100" dist="38100" dir="2700000" algn="tl">
                    <a:srgbClr val="C0C0C0"/>
                  </a:outerShdw>
                </a:effectLst>
              </a:rPr>
              <a:t>External Monitoring</a:t>
            </a:r>
          </a:p>
          <a:p>
            <a:pPr lvl="2">
              <a:buFont typeface="Wingdings" pitchFamily="2" charset="2"/>
              <a:buChar char="Ä"/>
            </a:pPr>
            <a:r>
              <a:rPr lang="en-US"/>
              <a:t>An abdominal transducer held against the abdominal wall</a:t>
            </a:r>
          </a:p>
          <a:p>
            <a:pPr lvl="2">
              <a:buFont typeface="Wingdings" pitchFamily="2" charset="2"/>
              <a:buChar char="Ä"/>
            </a:pPr>
            <a:r>
              <a:rPr lang="en-US"/>
              <a:t>The transducer button is moved in proportion to the strength of the contraction and converted to electrical signals</a:t>
            </a:r>
          </a:p>
          <a:p>
            <a:pPr lvl="2">
              <a:buFont typeface="Wingdings" pitchFamily="2" charset="2"/>
              <a:buChar char="Ä"/>
            </a:pPr>
            <a:r>
              <a:rPr lang="en-US"/>
              <a:t>Indicates the relative intensity, so it is not accurate</a:t>
            </a:r>
          </a:p>
        </p:txBody>
      </p:sp>
      <p:sp>
        <p:nvSpPr>
          <p:cNvPr id="5" name="Slide Number Placeholder 5"/>
          <p:cNvSpPr>
            <a:spLocks noGrp="1"/>
          </p:cNvSpPr>
          <p:nvPr>
            <p:ph type="sldNum" sz="quarter" idx="12"/>
          </p:nvPr>
        </p:nvSpPr>
        <p:spPr/>
        <p:txBody>
          <a:bodyPr/>
          <a:lstStyle/>
          <a:p>
            <a:fld id="{88ED7A5E-BC15-4C19-ABBB-7DA402102035}" type="slidenum">
              <a:rPr lang="en-US"/>
              <a:pPr/>
              <a:t>31</a:t>
            </a:fld>
            <a:endParaRPr lang="en-US"/>
          </a:p>
        </p:txBody>
      </p:sp>
    </p:spTree>
  </p:cSld>
  <p:clrMapOvr>
    <a:masterClrMapping/>
  </p:clrMapOvr>
  <p:transition advTm="22512"/>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AutoShape 2"/>
          <p:cNvSpPr>
            <a:spLocks noGrp="1" noChangeArrowheads="1"/>
          </p:cNvSpPr>
          <p:nvPr>
            <p:ph type="title"/>
          </p:nvPr>
        </p:nvSpPr>
        <p:spPr/>
        <p:txBody>
          <a:bodyPr/>
          <a:lstStyle/>
          <a:p>
            <a:r>
              <a:rPr lang="en-US"/>
              <a:t>First Stage of labor</a:t>
            </a:r>
          </a:p>
        </p:txBody>
      </p:sp>
      <p:sp>
        <p:nvSpPr>
          <p:cNvPr id="106499" name="Rectangle 3"/>
          <p:cNvSpPr>
            <a:spLocks noGrp="1" noChangeArrowheads="1"/>
          </p:cNvSpPr>
          <p:nvPr>
            <p:ph idx="1"/>
          </p:nvPr>
        </p:nvSpPr>
        <p:spPr/>
        <p:txBody>
          <a:bodyPr/>
          <a:lstStyle/>
          <a:p>
            <a:r>
              <a:rPr lang="en-US" b="1">
                <a:effectLst>
                  <a:outerShdw blurRad="38100" dist="38100" dir="2700000" algn="tl">
                    <a:srgbClr val="C0C0C0"/>
                  </a:outerShdw>
                </a:effectLst>
              </a:rPr>
              <a:t>Monitoring Uterine Activity</a:t>
            </a:r>
          </a:p>
          <a:p>
            <a:pPr>
              <a:buFont typeface="Wingdings" pitchFamily="2" charset="2"/>
              <a:buNone/>
            </a:pPr>
            <a:endParaRPr lang="en-US" b="1">
              <a:effectLst>
                <a:outerShdw blurRad="38100" dist="38100" dir="2700000" algn="tl">
                  <a:srgbClr val="C0C0C0"/>
                </a:outerShdw>
              </a:effectLst>
            </a:endParaRPr>
          </a:p>
          <a:p>
            <a:pPr lvl="1">
              <a:buFont typeface="Wingdings" pitchFamily="2" charset="2"/>
              <a:buChar char="Ä"/>
            </a:pPr>
            <a:r>
              <a:rPr lang="en-US" b="1">
                <a:effectLst>
                  <a:outerShdw blurRad="38100" dist="38100" dir="2700000" algn="tl">
                    <a:srgbClr val="C0C0C0"/>
                  </a:outerShdw>
                </a:effectLst>
              </a:rPr>
              <a:t>Internal Monitoring</a:t>
            </a:r>
          </a:p>
          <a:p>
            <a:pPr lvl="2">
              <a:buFont typeface="Wingdings" pitchFamily="2" charset="2"/>
              <a:buChar char="Ä"/>
            </a:pPr>
            <a:r>
              <a:rPr lang="en-US"/>
              <a:t>A fluid filled plastic catheter with a sensor in the tip is inserted above the presenting part</a:t>
            </a:r>
          </a:p>
          <a:p>
            <a:pPr lvl="2">
              <a:buFont typeface="Wingdings" pitchFamily="2" charset="2"/>
              <a:buChar char="Ä"/>
            </a:pPr>
            <a:r>
              <a:rPr lang="en-US"/>
              <a:t>It measure the amniotic fluid pressure between and during contractions</a:t>
            </a:r>
          </a:p>
          <a:p>
            <a:pPr lvl="2">
              <a:buFont typeface="Wingdings" pitchFamily="2" charset="2"/>
              <a:buChar char="Ä"/>
            </a:pPr>
            <a:r>
              <a:rPr lang="en-US"/>
              <a:t>Much accurate compared to the external method</a:t>
            </a:r>
          </a:p>
        </p:txBody>
      </p:sp>
      <p:sp>
        <p:nvSpPr>
          <p:cNvPr id="5" name="Slide Number Placeholder 5"/>
          <p:cNvSpPr>
            <a:spLocks noGrp="1"/>
          </p:cNvSpPr>
          <p:nvPr>
            <p:ph type="sldNum" sz="quarter" idx="12"/>
          </p:nvPr>
        </p:nvSpPr>
        <p:spPr/>
        <p:txBody>
          <a:bodyPr/>
          <a:lstStyle/>
          <a:p>
            <a:fld id="{FF52F654-FD15-4DEE-9C6F-700883312BD1}" type="slidenum">
              <a:rPr lang="en-US"/>
              <a:pPr/>
              <a:t>32</a:t>
            </a:fld>
            <a:endParaRPr lang="en-US"/>
          </a:p>
        </p:txBody>
      </p:sp>
    </p:spTree>
  </p:cSld>
  <p:clrMapOvr>
    <a:masterClrMapping/>
  </p:clrMapOvr>
  <p:transition advTm="14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AutoShape 2"/>
          <p:cNvSpPr>
            <a:spLocks noGrp="1" noChangeArrowheads="1"/>
          </p:cNvSpPr>
          <p:nvPr>
            <p:ph type="title"/>
          </p:nvPr>
        </p:nvSpPr>
        <p:spPr/>
        <p:txBody>
          <a:bodyPr/>
          <a:lstStyle/>
          <a:p>
            <a:r>
              <a:rPr lang="en-US"/>
              <a:t>First Stage of labor</a:t>
            </a:r>
          </a:p>
        </p:txBody>
      </p:sp>
      <p:sp>
        <p:nvSpPr>
          <p:cNvPr id="107523" name="Rectangle 3"/>
          <p:cNvSpPr>
            <a:spLocks noGrp="1" noChangeArrowheads="1"/>
          </p:cNvSpPr>
          <p:nvPr>
            <p:ph type="body" sz="half" idx="1"/>
          </p:nvPr>
        </p:nvSpPr>
        <p:spPr>
          <a:xfrm>
            <a:off x="838200" y="2362200"/>
            <a:ext cx="7086600" cy="3724275"/>
          </a:xfrm>
        </p:spPr>
        <p:txBody>
          <a:bodyPr/>
          <a:lstStyle/>
          <a:p>
            <a:r>
              <a:rPr lang="en-US" b="1">
                <a:effectLst>
                  <a:outerShdw blurRad="38100" dist="38100" dir="2700000" algn="tl">
                    <a:srgbClr val="C0C0C0"/>
                  </a:outerShdw>
                </a:effectLst>
              </a:rPr>
              <a:t>Patterns of Uterine Activity</a:t>
            </a:r>
          </a:p>
          <a:p>
            <a:pPr lvl="1">
              <a:buFont typeface="Wingdings" pitchFamily="2" charset="2"/>
              <a:buChar char="Ä"/>
            </a:pPr>
            <a:r>
              <a:rPr lang="en-US" sz="2000"/>
              <a:t>Expressed in terms of Montevideo Units</a:t>
            </a:r>
          </a:p>
          <a:p>
            <a:pPr lvl="1">
              <a:buFont typeface="Wingdings" pitchFamily="2" charset="2"/>
              <a:buChar char="Ä"/>
            </a:pPr>
            <a:r>
              <a:rPr lang="en-US" sz="2000"/>
              <a:t>It is the product of intensity of a contraction in mm Hg multiplied by contraction frequency in 10 minutes</a:t>
            </a:r>
            <a:endParaRPr lang="en-US" sz="2000" b="1">
              <a:effectLst>
                <a:outerShdw blurRad="38100" dist="38100" dir="2700000" algn="tl">
                  <a:srgbClr val="C0C0C0"/>
                </a:outerShdw>
              </a:effectLst>
            </a:endParaRPr>
          </a:p>
        </p:txBody>
      </p:sp>
      <p:graphicFrame>
        <p:nvGraphicFramePr>
          <p:cNvPr id="107529" name="Object 9"/>
          <p:cNvGraphicFramePr>
            <a:graphicFrameLocks noGrp="1" noChangeAspect="1"/>
          </p:cNvGraphicFramePr>
          <p:nvPr>
            <p:ph sz="quarter" idx="2"/>
          </p:nvPr>
        </p:nvGraphicFramePr>
        <p:xfrm>
          <a:off x="1866900" y="4267200"/>
          <a:ext cx="5410200" cy="1900238"/>
        </p:xfrm>
        <a:graphic>
          <a:graphicData uri="http://schemas.openxmlformats.org/presentationml/2006/ole">
            <mc:AlternateContent xmlns:mc="http://schemas.openxmlformats.org/markup-compatibility/2006">
              <mc:Choice xmlns:v="urn:schemas-microsoft-com:vml" Requires="v">
                <p:oleObj spid="_x0000_s107534" name="Image" r:id="rId3" imgW="6907937" imgH="2425397" progId="">
                  <p:embed/>
                </p:oleObj>
              </mc:Choice>
              <mc:Fallback>
                <p:oleObj name="Image" r:id="rId3" imgW="6907937" imgH="2425397" progId="">
                  <p:embed/>
                  <p:pic>
                    <p:nvPicPr>
                      <p:cNvPr id="0" name="Picture 1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900" y="4267200"/>
                        <a:ext cx="5410200" cy="190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7"/>
          <p:cNvSpPr>
            <a:spLocks noGrp="1"/>
          </p:cNvSpPr>
          <p:nvPr>
            <p:ph type="sldNum" sz="quarter" idx="12"/>
          </p:nvPr>
        </p:nvSpPr>
        <p:spPr/>
        <p:txBody>
          <a:bodyPr/>
          <a:lstStyle/>
          <a:p>
            <a:fld id="{9ED16031-7CE4-47A0-8876-71DD6FA7ED31}" type="slidenum">
              <a:rPr lang="en-US"/>
              <a:pPr/>
              <a:t>33</a:t>
            </a:fld>
            <a:endParaRPr lang="en-US"/>
          </a:p>
        </p:txBody>
      </p:sp>
    </p:spTree>
  </p:cSld>
  <p:clrMapOvr>
    <a:masterClrMapping/>
  </p:clrMapOvr>
  <p:transition advTm="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Grp="1" noChangeArrowheads="1"/>
          </p:cNvSpPr>
          <p:nvPr>
            <p:ph type="title"/>
          </p:nvPr>
        </p:nvSpPr>
        <p:spPr/>
        <p:txBody>
          <a:bodyPr/>
          <a:lstStyle/>
          <a:p>
            <a:r>
              <a:rPr lang="en-US"/>
              <a:t>Second Stage of labor</a:t>
            </a:r>
          </a:p>
        </p:txBody>
      </p:sp>
      <p:sp>
        <p:nvSpPr>
          <p:cNvPr id="34819" name="Rectangle 3"/>
          <p:cNvSpPr>
            <a:spLocks noGrp="1" noChangeArrowheads="1"/>
          </p:cNvSpPr>
          <p:nvPr>
            <p:ph idx="1"/>
          </p:nvPr>
        </p:nvSpPr>
        <p:spPr/>
        <p:txBody>
          <a:bodyPr/>
          <a:lstStyle/>
          <a:p>
            <a:pPr>
              <a:buFont typeface="Wingdings" pitchFamily="2" charset="2"/>
              <a:buNone/>
            </a:pPr>
            <a:endParaRPr lang="en-US"/>
          </a:p>
          <a:p>
            <a:r>
              <a:rPr lang="en-US"/>
              <a:t>The mother has the desire to bear down with each contraction</a:t>
            </a:r>
          </a:p>
          <a:p>
            <a:r>
              <a:rPr lang="en-US"/>
              <a:t>During this stage fetal descent must be monitored carefully to evaluate progress</a:t>
            </a:r>
          </a:p>
          <a:p>
            <a:r>
              <a:rPr lang="en-US"/>
              <a:t>The fetal head could be altered, making the assessment of descent more difficult</a:t>
            </a:r>
          </a:p>
          <a:p>
            <a:pPr>
              <a:buFont typeface="Wingdings" pitchFamily="2" charset="2"/>
              <a:buNone/>
            </a:pPr>
            <a:endParaRPr lang="en-US"/>
          </a:p>
        </p:txBody>
      </p:sp>
      <p:sp>
        <p:nvSpPr>
          <p:cNvPr id="5" name="Slide Number Placeholder 5"/>
          <p:cNvSpPr>
            <a:spLocks noGrp="1"/>
          </p:cNvSpPr>
          <p:nvPr>
            <p:ph type="sldNum" sz="quarter" idx="12"/>
          </p:nvPr>
        </p:nvSpPr>
        <p:spPr/>
        <p:txBody>
          <a:bodyPr/>
          <a:lstStyle/>
          <a:p>
            <a:fld id="{5C1236AB-3997-48EB-8FAE-45A75FC5B91D}" type="slidenum">
              <a:rPr lang="en-US"/>
              <a:pPr/>
              <a:t>34</a:t>
            </a:fld>
            <a:endParaRPr lang="en-US"/>
          </a:p>
        </p:txBody>
      </p:sp>
    </p:spTree>
  </p:cSld>
  <p:clrMapOvr>
    <a:masterClrMapping/>
  </p:clrMapOvr>
  <p:transition advTm="16576"/>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p:txBody>
          <a:bodyPr/>
          <a:lstStyle/>
          <a:p>
            <a:r>
              <a:rPr lang="en-US"/>
              <a:t>Second Stage of labor</a:t>
            </a:r>
          </a:p>
        </p:txBody>
      </p:sp>
      <p:sp>
        <p:nvSpPr>
          <p:cNvPr id="35843" name="Rectangle 3"/>
          <p:cNvSpPr>
            <a:spLocks noGrp="1" noChangeArrowheads="1"/>
          </p:cNvSpPr>
          <p:nvPr>
            <p:ph idx="1"/>
          </p:nvPr>
        </p:nvSpPr>
        <p:spPr/>
        <p:txBody>
          <a:bodyPr/>
          <a:lstStyle/>
          <a:p>
            <a:r>
              <a:rPr lang="en-US" b="1">
                <a:effectLst>
                  <a:outerShdw blurRad="38100" dist="38100" dir="2700000" algn="tl">
                    <a:srgbClr val="C0C0C0"/>
                  </a:outerShdw>
                </a:effectLst>
              </a:rPr>
              <a:t>Molding</a:t>
            </a:r>
            <a:r>
              <a:rPr lang="en-US"/>
              <a:t>, the alteration of the relationship of fetal cranial bones to each other in result of compression</a:t>
            </a:r>
          </a:p>
          <a:p>
            <a:pPr>
              <a:buFont typeface="Wingdings" pitchFamily="2" charset="2"/>
              <a:buNone/>
            </a:pPr>
            <a:endParaRPr lang="en-US"/>
          </a:p>
          <a:p>
            <a:r>
              <a:rPr lang="en-US" b="1">
                <a:effectLst>
                  <a:outerShdw blurRad="38100" dist="38100" dir="2700000" algn="tl">
                    <a:srgbClr val="C0C0C0"/>
                  </a:outerShdw>
                </a:effectLst>
              </a:rPr>
              <a:t>Caput</a:t>
            </a:r>
            <a:r>
              <a:rPr lang="en-US"/>
              <a:t>, a localized, edematous swelling of the scalp caused by pressure of the cervix on the presenting portion of the head</a:t>
            </a:r>
          </a:p>
        </p:txBody>
      </p:sp>
      <p:sp>
        <p:nvSpPr>
          <p:cNvPr id="5" name="Slide Number Placeholder 5"/>
          <p:cNvSpPr>
            <a:spLocks noGrp="1"/>
          </p:cNvSpPr>
          <p:nvPr>
            <p:ph type="sldNum" sz="quarter" idx="12"/>
          </p:nvPr>
        </p:nvSpPr>
        <p:spPr/>
        <p:txBody>
          <a:bodyPr/>
          <a:lstStyle/>
          <a:p>
            <a:fld id="{CE5109AE-A60D-4C94-9EEE-CFB5ADBCD452}" type="slidenum">
              <a:rPr lang="en-US"/>
              <a:pPr/>
              <a:t>35</a:t>
            </a:fld>
            <a:endParaRPr lang="en-US"/>
          </a:p>
        </p:txBody>
      </p:sp>
    </p:spTree>
  </p:cSld>
  <p:clrMapOvr>
    <a:masterClrMapping/>
  </p:clrMapOvr>
  <p:transition advTm="248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p:txBody>
          <a:bodyPr/>
          <a:lstStyle/>
          <a:p>
            <a:r>
              <a:rPr lang="en-US"/>
              <a:t>Second Stage of labor</a:t>
            </a:r>
          </a:p>
        </p:txBody>
      </p:sp>
      <p:sp>
        <p:nvSpPr>
          <p:cNvPr id="36867" name="Rectangle 3"/>
          <p:cNvSpPr>
            <a:spLocks noGrp="1" noChangeArrowheads="1"/>
          </p:cNvSpPr>
          <p:nvPr>
            <p:ph idx="1"/>
          </p:nvPr>
        </p:nvSpPr>
        <p:spPr>
          <a:xfrm>
            <a:off x="838200" y="2362200"/>
            <a:ext cx="8001000" cy="4114800"/>
          </a:xfrm>
        </p:spPr>
        <p:txBody>
          <a:bodyPr>
            <a:normAutofit lnSpcReduction="10000"/>
          </a:bodyPr>
          <a:lstStyle/>
          <a:p>
            <a:r>
              <a:rPr lang="en-US" dirty="0"/>
              <a:t>The development of either or both molding and caput can create a false impression of fetal descent</a:t>
            </a:r>
          </a:p>
          <a:p>
            <a:pPr>
              <a:buFont typeface="Wingdings" pitchFamily="2" charset="2"/>
              <a:buNone/>
            </a:pPr>
            <a:endParaRPr lang="en-US" dirty="0"/>
          </a:p>
          <a:p>
            <a:r>
              <a:rPr lang="en-US" dirty="0"/>
              <a:t>The accepted upper limit of this stage is 2 hours in nulliparous and 1 hour in multiparous with an additional hour for each in the presence of epidural anesthesia</a:t>
            </a:r>
          </a:p>
        </p:txBody>
      </p:sp>
      <p:sp>
        <p:nvSpPr>
          <p:cNvPr id="5" name="Slide Number Placeholder 5"/>
          <p:cNvSpPr>
            <a:spLocks noGrp="1"/>
          </p:cNvSpPr>
          <p:nvPr>
            <p:ph type="sldNum" sz="quarter" idx="12"/>
          </p:nvPr>
        </p:nvSpPr>
        <p:spPr/>
        <p:txBody>
          <a:bodyPr/>
          <a:lstStyle/>
          <a:p>
            <a:fld id="{497573ED-0F82-4DDD-A587-BB649DE57983}" type="slidenum">
              <a:rPr lang="en-US"/>
              <a:pPr/>
              <a:t>36</a:t>
            </a:fld>
            <a:endParaRPr lang="en-US"/>
          </a:p>
        </p:txBody>
      </p:sp>
    </p:spTree>
  </p:cSld>
  <p:clrMapOvr>
    <a:masterClrMapping/>
  </p:clrMapOvr>
  <p:transition advTm="22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p:txBody>
          <a:bodyPr/>
          <a:lstStyle/>
          <a:p>
            <a:r>
              <a:rPr lang="en-US"/>
              <a:t>Second Stage of labor</a:t>
            </a:r>
          </a:p>
        </p:txBody>
      </p:sp>
      <p:sp>
        <p:nvSpPr>
          <p:cNvPr id="38916" name="Rectangle 4"/>
          <p:cNvSpPr>
            <a:spLocks noGrp="1" noChangeArrowheads="1"/>
          </p:cNvSpPr>
          <p:nvPr>
            <p:ph idx="1"/>
          </p:nvPr>
        </p:nvSpPr>
        <p:spPr>
          <a:xfrm>
            <a:off x="838200" y="2362200"/>
            <a:ext cx="8153400" cy="3724275"/>
          </a:xfrm>
          <a:noFill/>
          <a:ln/>
        </p:spPr>
        <p:txBody>
          <a:bodyPr/>
          <a:lstStyle/>
          <a:p>
            <a:pPr>
              <a:lnSpc>
                <a:spcPct val="80000"/>
              </a:lnSpc>
              <a:buFont typeface="Wingdings" pitchFamily="2" charset="2"/>
              <a:buNone/>
            </a:pPr>
            <a:r>
              <a:rPr lang="en-US" sz="2400" b="1">
                <a:effectLst>
                  <a:outerShdw blurRad="38100" dist="38100" dir="2700000" algn="tl">
                    <a:srgbClr val="C0C0C0"/>
                  </a:outerShdw>
                </a:effectLst>
              </a:rPr>
              <a:t>Length of the 2</a:t>
            </a:r>
            <a:r>
              <a:rPr lang="en-US" sz="2400" b="1" baseline="30000">
                <a:effectLst>
                  <a:outerShdw blurRad="38100" dist="38100" dir="2700000" algn="tl">
                    <a:srgbClr val="C0C0C0"/>
                  </a:outerShdw>
                </a:effectLst>
              </a:rPr>
              <a:t>nd</a:t>
            </a:r>
            <a:r>
              <a:rPr lang="en-US" sz="2400" b="1">
                <a:effectLst>
                  <a:outerShdw blurRad="38100" dist="38100" dir="2700000" algn="tl">
                    <a:srgbClr val="C0C0C0"/>
                  </a:outerShdw>
                </a:effectLst>
              </a:rPr>
              <a:t> Stage</a:t>
            </a:r>
          </a:p>
          <a:p>
            <a:pPr>
              <a:lnSpc>
                <a:spcPct val="80000"/>
              </a:lnSpc>
              <a:buFont typeface="Wingdings" pitchFamily="2" charset="2"/>
              <a:buNone/>
            </a:pPr>
            <a:endParaRPr lang="en-US" sz="2400" b="1">
              <a:effectLst>
                <a:outerShdw blurRad="38100" dist="38100" dir="2700000" algn="tl">
                  <a:srgbClr val="C0C0C0"/>
                </a:outerShdw>
              </a:effectLst>
            </a:endParaRPr>
          </a:p>
          <a:p>
            <a:pPr>
              <a:lnSpc>
                <a:spcPct val="80000"/>
              </a:lnSpc>
              <a:buFont typeface="Wingdings" pitchFamily="2" charset="2"/>
              <a:buNone/>
            </a:pPr>
            <a:endParaRPr lang="en-US" sz="2400" b="1">
              <a:effectLst>
                <a:outerShdw blurRad="38100" dist="38100" dir="2700000" algn="tl">
                  <a:srgbClr val="C0C0C0"/>
                </a:outerShdw>
              </a:effectLst>
            </a:endParaRPr>
          </a:p>
          <a:p>
            <a:pPr>
              <a:lnSpc>
                <a:spcPct val="80000"/>
              </a:lnSpc>
              <a:buFont typeface="Wingdings" pitchFamily="2" charset="2"/>
              <a:buNone/>
            </a:pPr>
            <a:r>
              <a:rPr lang="en-US" sz="2400" b="1">
                <a:effectLst>
                  <a:outerShdw blurRad="38100" dist="38100" dir="2700000" algn="tl">
                    <a:srgbClr val="C0C0C0"/>
                  </a:outerShdw>
                </a:effectLst>
              </a:rPr>
              <a:t>Characteristic		Primipara		Multipara</a:t>
            </a:r>
          </a:p>
          <a:p>
            <a:pPr>
              <a:lnSpc>
                <a:spcPct val="80000"/>
              </a:lnSpc>
              <a:buFont typeface="Wingdings" pitchFamily="2" charset="2"/>
              <a:buNone/>
            </a:pPr>
            <a:endParaRPr lang="en-US" sz="2000" b="1">
              <a:effectLst>
                <a:outerShdw blurRad="38100" dist="38100" dir="2700000" algn="tl">
                  <a:srgbClr val="C0C0C0"/>
                </a:outerShdw>
              </a:effectLst>
            </a:endParaRPr>
          </a:p>
          <a:p>
            <a:pPr>
              <a:lnSpc>
                <a:spcPct val="80000"/>
              </a:lnSpc>
              <a:buFont typeface="Wingdings" pitchFamily="2" charset="2"/>
              <a:buNone/>
            </a:pPr>
            <a:r>
              <a:rPr lang="en-US" sz="2000">
                <a:solidFill>
                  <a:schemeClr val="accent2"/>
                </a:solidFill>
              </a:rPr>
              <a:t>Duration of 1st stage		6 - 8 hr.			2 – 10 hr.</a:t>
            </a:r>
          </a:p>
          <a:p>
            <a:pPr>
              <a:lnSpc>
                <a:spcPct val="80000"/>
              </a:lnSpc>
              <a:buFont typeface="Wingdings" pitchFamily="2" charset="2"/>
              <a:buNone/>
            </a:pPr>
            <a:r>
              <a:rPr lang="en-US" sz="2000">
                <a:solidFill>
                  <a:schemeClr val="accent2"/>
                </a:solidFill>
              </a:rPr>
              <a:t>Rate of Cervical Dilatation	1 cm/hr.		1.2 cm/hr.</a:t>
            </a:r>
          </a:p>
          <a:p>
            <a:pPr>
              <a:lnSpc>
                <a:spcPct val="80000"/>
              </a:lnSpc>
              <a:buFont typeface="Wingdings" pitchFamily="2" charset="2"/>
              <a:buNone/>
            </a:pPr>
            <a:r>
              <a:rPr lang="en-US" sz="2000">
                <a:solidFill>
                  <a:schemeClr val="accent2"/>
                </a:solidFill>
              </a:rPr>
              <a:t>          during active phase</a:t>
            </a:r>
          </a:p>
          <a:p>
            <a:pPr>
              <a:lnSpc>
                <a:spcPct val="80000"/>
              </a:lnSpc>
              <a:buFont typeface="Wingdings" pitchFamily="2" charset="2"/>
              <a:buNone/>
            </a:pPr>
            <a:r>
              <a:rPr lang="en-US" sz="2000"/>
              <a:t>Duration of 2nd stage		30 min. to 3 hr.		5 – 30 min.</a:t>
            </a:r>
          </a:p>
          <a:p>
            <a:pPr>
              <a:lnSpc>
                <a:spcPct val="80000"/>
              </a:lnSpc>
              <a:buFont typeface="Wingdings" pitchFamily="2" charset="2"/>
              <a:buNone/>
            </a:pPr>
            <a:r>
              <a:rPr lang="en-US" sz="2000">
                <a:solidFill>
                  <a:schemeClr val="accent2"/>
                </a:solidFill>
              </a:rPr>
              <a:t>Duration of 3rd stage		0 – 30 min.		0 – 30 min.</a:t>
            </a:r>
          </a:p>
          <a:p>
            <a:pPr>
              <a:lnSpc>
                <a:spcPct val="80000"/>
              </a:lnSpc>
              <a:buFont typeface="Wingdings" pitchFamily="2" charset="2"/>
              <a:buNone/>
            </a:pPr>
            <a:r>
              <a:rPr lang="en-US" sz="2000">
                <a:solidFill>
                  <a:schemeClr val="accent2"/>
                </a:solidFill>
              </a:rPr>
              <a:t>Duration of 4th stage		up to 6 hr.		Up to 6 hr.</a:t>
            </a:r>
          </a:p>
        </p:txBody>
      </p:sp>
      <p:sp>
        <p:nvSpPr>
          <p:cNvPr id="6" name="Slide Number Placeholder 5"/>
          <p:cNvSpPr>
            <a:spLocks noGrp="1"/>
          </p:cNvSpPr>
          <p:nvPr>
            <p:ph type="sldNum" sz="quarter" idx="12"/>
          </p:nvPr>
        </p:nvSpPr>
        <p:spPr/>
        <p:txBody>
          <a:bodyPr/>
          <a:lstStyle/>
          <a:p>
            <a:fld id="{1D81747A-0654-42F9-A6BF-E55FE8AFFAFE}" type="slidenum">
              <a:rPr lang="en-US"/>
              <a:pPr/>
              <a:t>37</a:t>
            </a:fld>
            <a:endParaRPr lang="en-US"/>
          </a:p>
        </p:txBody>
      </p:sp>
      <p:sp>
        <p:nvSpPr>
          <p:cNvPr id="38917" name="Line 5"/>
          <p:cNvSpPr>
            <a:spLocks noChangeShapeType="1"/>
          </p:cNvSpPr>
          <p:nvPr/>
        </p:nvSpPr>
        <p:spPr bwMode="auto">
          <a:xfrm>
            <a:off x="914400" y="3962400"/>
            <a:ext cx="7772400" cy="0"/>
          </a:xfrm>
          <a:prstGeom prst="line">
            <a:avLst/>
          </a:prstGeom>
          <a:noFill/>
          <a:ln w="57150">
            <a:solidFill>
              <a:schemeClr val="tx1"/>
            </a:solidFill>
            <a:round/>
            <a:headEnd/>
            <a:tailEnd/>
          </a:ln>
          <a:effectLst/>
        </p:spPr>
        <p:txBody>
          <a:bodyPr/>
          <a:lstStyle/>
          <a:p>
            <a:endParaRPr lang="en-US"/>
          </a:p>
        </p:txBody>
      </p:sp>
    </p:spTree>
  </p:cSld>
  <p:clrMapOvr>
    <a:masterClrMapping/>
  </p:clrMapOvr>
  <p:transition advTm="4784"/>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title"/>
          </p:nvPr>
        </p:nvSpPr>
        <p:spPr/>
        <p:txBody>
          <a:bodyPr/>
          <a:lstStyle/>
          <a:p>
            <a:r>
              <a:rPr lang="en-US"/>
              <a:t>Second Stage of labor</a:t>
            </a:r>
          </a:p>
        </p:txBody>
      </p:sp>
      <p:sp>
        <p:nvSpPr>
          <p:cNvPr id="37891" name="Rectangle 3"/>
          <p:cNvSpPr>
            <a:spLocks noGrp="1" noChangeArrowheads="1"/>
          </p:cNvSpPr>
          <p:nvPr>
            <p:ph type="body" sz="half" idx="1"/>
          </p:nvPr>
        </p:nvSpPr>
        <p:spPr/>
        <p:txBody>
          <a:bodyPr/>
          <a:lstStyle/>
          <a:p>
            <a:r>
              <a:rPr lang="en-US" sz="2400"/>
              <a:t>Measurement of progress is by</a:t>
            </a:r>
          </a:p>
          <a:p>
            <a:pPr>
              <a:buFont typeface="Wingdings" pitchFamily="2" charset="2"/>
              <a:buNone/>
            </a:pPr>
            <a:endParaRPr lang="en-US" sz="2400"/>
          </a:p>
          <a:p>
            <a:pPr>
              <a:buFont typeface="Wingdings" pitchFamily="2" charset="2"/>
              <a:buChar char="Ä"/>
            </a:pPr>
            <a:r>
              <a:rPr lang="en-US" sz="2400" b="1">
                <a:effectLst>
                  <a:outerShdw blurRad="38100" dist="38100" dir="2700000" algn="tl">
                    <a:srgbClr val="C0C0C0"/>
                  </a:outerShdw>
                </a:effectLst>
              </a:rPr>
              <a:t>Descent</a:t>
            </a:r>
          </a:p>
          <a:p>
            <a:pPr>
              <a:buFont typeface="Wingdings" pitchFamily="2" charset="2"/>
              <a:buNone/>
            </a:pPr>
            <a:endParaRPr lang="en-US" sz="2400" b="1">
              <a:effectLst>
                <a:outerShdw blurRad="38100" dist="38100" dir="2700000" algn="tl">
                  <a:srgbClr val="C0C0C0"/>
                </a:outerShdw>
              </a:effectLst>
            </a:endParaRPr>
          </a:p>
          <a:p>
            <a:pPr>
              <a:buFont typeface="Wingdings" pitchFamily="2" charset="2"/>
              <a:buChar char="Ä"/>
            </a:pPr>
            <a:r>
              <a:rPr lang="en-US" sz="2400" b="1">
                <a:effectLst>
                  <a:outerShdw blurRad="38100" dist="38100" dir="2700000" algn="tl">
                    <a:srgbClr val="C0C0C0"/>
                  </a:outerShdw>
                </a:effectLst>
              </a:rPr>
              <a:t>Flexion</a:t>
            </a:r>
          </a:p>
          <a:p>
            <a:pPr>
              <a:buFont typeface="Wingdings" pitchFamily="2" charset="2"/>
              <a:buNone/>
            </a:pPr>
            <a:endParaRPr lang="en-US" sz="2400" b="1">
              <a:effectLst>
                <a:outerShdw blurRad="38100" dist="38100" dir="2700000" algn="tl">
                  <a:srgbClr val="C0C0C0"/>
                </a:outerShdw>
              </a:effectLst>
            </a:endParaRPr>
          </a:p>
          <a:p>
            <a:pPr>
              <a:buFont typeface="Wingdings" pitchFamily="2" charset="2"/>
              <a:buChar char="Ä"/>
            </a:pPr>
            <a:r>
              <a:rPr lang="en-US" sz="2400" b="1">
                <a:effectLst>
                  <a:outerShdw blurRad="38100" dist="38100" dir="2700000" algn="tl">
                    <a:srgbClr val="C0C0C0"/>
                  </a:outerShdw>
                </a:effectLst>
              </a:rPr>
              <a:t>Rotation</a:t>
            </a:r>
          </a:p>
          <a:p>
            <a:endParaRPr lang="en-US" sz="2400" b="1">
              <a:effectLst>
                <a:outerShdw blurRad="38100" dist="38100" dir="2700000" algn="tl">
                  <a:srgbClr val="C0C0C0"/>
                </a:outerShdw>
              </a:effectLst>
            </a:endParaRPr>
          </a:p>
        </p:txBody>
      </p:sp>
      <p:pic>
        <p:nvPicPr>
          <p:cNvPr id="37892" name="Picture 4" descr="msoE0111"/>
          <p:cNvPicPr>
            <a:picLocks noGrp="1" noChangeAspect="1" noChangeArrowheads="1"/>
          </p:cNvPicPr>
          <p:nvPr>
            <p:ph sz="quarter" idx="2"/>
          </p:nvPr>
        </p:nvPicPr>
        <p:blipFill>
          <a:blip r:embed="rId2" cstate="print">
            <a:lum bright="-30000" contrast="54000"/>
          </a:blip>
          <a:srcRect t="61818" r="30136" b="15417"/>
          <a:stretch>
            <a:fillRect/>
          </a:stretch>
        </p:blipFill>
        <p:spPr>
          <a:xfrm>
            <a:off x="4576763" y="2379663"/>
            <a:ext cx="3575050" cy="2374900"/>
          </a:xfrm>
          <a:noFill/>
          <a:ln/>
        </p:spPr>
      </p:pic>
      <p:pic>
        <p:nvPicPr>
          <p:cNvPr id="37894" name="Picture 6" descr="msoA5D63"/>
          <p:cNvPicPr>
            <a:picLocks noGrp="1" noChangeAspect="1" noChangeArrowheads="1"/>
          </p:cNvPicPr>
          <p:nvPr>
            <p:ph sz="quarter" idx="3"/>
          </p:nvPr>
        </p:nvPicPr>
        <p:blipFill>
          <a:blip r:embed="rId3" cstate="print">
            <a:lum bright="-36000" contrast="54000"/>
          </a:blip>
          <a:srcRect l="16760" t="47273" r="19844" b="41818"/>
          <a:stretch>
            <a:fillRect/>
          </a:stretch>
        </p:blipFill>
        <p:spPr>
          <a:xfrm>
            <a:off x="4191000" y="4267200"/>
            <a:ext cx="4538663" cy="2014538"/>
          </a:xfrm>
          <a:noFill/>
          <a:ln/>
        </p:spPr>
      </p:pic>
      <p:sp>
        <p:nvSpPr>
          <p:cNvPr id="7" name="Slide Number Placeholder 7"/>
          <p:cNvSpPr>
            <a:spLocks noGrp="1"/>
          </p:cNvSpPr>
          <p:nvPr>
            <p:ph type="sldNum" sz="quarter" idx="12"/>
          </p:nvPr>
        </p:nvSpPr>
        <p:spPr/>
        <p:txBody>
          <a:bodyPr/>
          <a:lstStyle/>
          <a:p>
            <a:fld id="{6E0AE1C5-0958-4AD0-85A0-29BFACB7194D}" type="slidenum">
              <a:rPr lang="en-US"/>
              <a:pPr/>
              <a:t>38</a:t>
            </a:fld>
            <a:endParaRPr lang="en-US"/>
          </a:p>
        </p:txBody>
      </p:sp>
    </p:spTree>
  </p:cSld>
  <p:clrMapOvr>
    <a:masterClrMapping/>
  </p:clrMapOvr>
  <p:transition advTm="8112"/>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Grp="1" noChangeArrowheads="1"/>
          </p:cNvSpPr>
          <p:nvPr>
            <p:ph type="title"/>
          </p:nvPr>
        </p:nvSpPr>
        <p:spPr/>
        <p:txBody>
          <a:bodyPr/>
          <a:lstStyle/>
          <a:p>
            <a:r>
              <a:rPr lang="en-US"/>
              <a:t>Second Stage of labor</a:t>
            </a:r>
          </a:p>
        </p:txBody>
      </p:sp>
      <p:sp>
        <p:nvSpPr>
          <p:cNvPr id="39939" name="Rectangle 3"/>
          <p:cNvSpPr>
            <a:spLocks noGrp="1" noChangeArrowheads="1"/>
          </p:cNvSpPr>
          <p:nvPr>
            <p:ph type="body" sz="half" idx="1"/>
          </p:nvPr>
        </p:nvSpPr>
        <p:spPr>
          <a:xfrm>
            <a:off x="838200" y="2362200"/>
            <a:ext cx="4267200" cy="3724275"/>
          </a:xfrm>
        </p:spPr>
        <p:txBody>
          <a:bodyPr/>
          <a:lstStyle/>
          <a:p>
            <a:pPr>
              <a:buFont typeface="Wingdings" pitchFamily="2" charset="2"/>
              <a:buNone/>
            </a:pPr>
            <a:r>
              <a:rPr lang="en-US" sz="2400"/>
              <a:t>The SIX movements of labor</a:t>
            </a:r>
          </a:p>
          <a:p>
            <a:endParaRPr lang="en-US" sz="2400" b="1">
              <a:effectLst>
                <a:outerShdw blurRad="38100" dist="38100" dir="2700000" algn="tl">
                  <a:srgbClr val="C0C0C0"/>
                </a:outerShdw>
              </a:effectLst>
            </a:endParaRPr>
          </a:p>
          <a:p>
            <a:r>
              <a:rPr lang="en-US" sz="2400" b="1">
                <a:effectLst>
                  <a:outerShdw blurRad="38100" dist="38100" dir="2700000" algn="tl">
                    <a:srgbClr val="C0C0C0"/>
                  </a:outerShdw>
                </a:effectLst>
              </a:rPr>
              <a:t>Descent</a:t>
            </a:r>
          </a:p>
          <a:p>
            <a:r>
              <a:rPr lang="en-US" sz="2400" b="1">
                <a:effectLst>
                  <a:outerShdw blurRad="38100" dist="38100" dir="2700000" algn="tl">
                    <a:srgbClr val="C0C0C0"/>
                  </a:outerShdw>
                </a:effectLst>
              </a:rPr>
              <a:t>Flexion</a:t>
            </a:r>
          </a:p>
          <a:p>
            <a:r>
              <a:rPr lang="en-US" sz="2400" b="1">
                <a:effectLst>
                  <a:outerShdw blurRad="38100" dist="38100" dir="2700000" algn="tl">
                    <a:srgbClr val="C0C0C0"/>
                  </a:outerShdw>
                </a:effectLst>
              </a:rPr>
              <a:t>Internal rotation</a:t>
            </a:r>
          </a:p>
          <a:p>
            <a:r>
              <a:rPr lang="en-US" sz="2400" b="1">
                <a:effectLst>
                  <a:outerShdw blurRad="38100" dist="38100" dir="2700000" algn="tl">
                    <a:srgbClr val="C0C0C0"/>
                  </a:outerShdw>
                </a:effectLst>
              </a:rPr>
              <a:t>Extension</a:t>
            </a:r>
          </a:p>
          <a:p>
            <a:r>
              <a:rPr lang="en-US" sz="2400" b="1">
                <a:effectLst>
                  <a:outerShdw blurRad="38100" dist="38100" dir="2700000" algn="tl">
                    <a:srgbClr val="C0C0C0"/>
                  </a:outerShdw>
                </a:effectLst>
              </a:rPr>
              <a:t>External Rotation</a:t>
            </a:r>
          </a:p>
          <a:p>
            <a:r>
              <a:rPr lang="en-US" sz="2400" b="1">
                <a:effectLst>
                  <a:outerShdw blurRad="38100" dist="38100" dir="2700000" algn="tl">
                    <a:srgbClr val="C0C0C0"/>
                  </a:outerShdw>
                </a:effectLst>
              </a:rPr>
              <a:t>Expulsion</a:t>
            </a:r>
          </a:p>
        </p:txBody>
      </p:sp>
      <p:graphicFrame>
        <p:nvGraphicFramePr>
          <p:cNvPr id="39951" name="Object 15"/>
          <p:cNvGraphicFramePr>
            <a:graphicFrameLocks noGrp="1" noChangeAspect="1"/>
          </p:cNvGraphicFramePr>
          <p:nvPr>
            <p:ph sz="half" idx="2"/>
          </p:nvPr>
        </p:nvGraphicFramePr>
        <p:xfrm>
          <a:off x="4056063" y="2690813"/>
          <a:ext cx="4611687" cy="3709987"/>
        </p:xfrm>
        <a:graphic>
          <a:graphicData uri="http://schemas.openxmlformats.org/presentationml/2006/ole">
            <mc:AlternateContent xmlns:mc="http://schemas.openxmlformats.org/markup-compatibility/2006">
              <mc:Choice xmlns:v="urn:schemas-microsoft-com:vml" Requires="v">
                <p:oleObj spid="_x0000_s39956" name="Image" r:id="rId3" imgW="10726531" imgH="8630204" progId="">
                  <p:embed/>
                </p:oleObj>
              </mc:Choice>
              <mc:Fallback>
                <p:oleObj name="Image" r:id="rId3" imgW="10726531" imgH="8630204" progId="">
                  <p:embed/>
                  <p:pic>
                    <p:nvPicPr>
                      <p:cNvPr id="0" name="Picture 1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6063" y="2690813"/>
                        <a:ext cx="4611687" cy="370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6"/>
          <p:cNvSpPr>
            <a:spLocks noGrp="1"/>
          </p:cNvSpPr>
          <p:nvPr>
            <p:ph type="sldNum" sz="quarter" idx="12"/>
          </p:nvPr>
        </p:nvSpPr>
        <p:spPr/>
        <p:txBody>
          <a:bodyPr/>
          <a:lstStyle/>
          <a:p>
            <a:fld id="{E476B6A7-6728-4313-B704-DD564587171F}" type="slidenum">
              <a:rPr lang="en-US"/>
              <a:pPr/>
              <a:t>39</a:t>
            </a:fld>
            <a:endParaRPr lang="en-US"/>
          </a:p>
        </p:txBody>
      </p:sp>
    </p:spTree>
  </p:cSld>
  <p:clrMapOvr>
    <a:masterClrMapping/>
  </p:clrMapOvr>
  <p:transition advTm="29296"/>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457200" y="0"/>
            <a:ext cx="8229600" cy="1143000"/>
          </a:xfrm>
        </p:spPr>
        <p:txBody>
          <a:bodyPr/>
          <a:lstStyle/>
          <a:p>
            <a:r>
              <a:rPr lang="en-US" dirty="0"/>
              <a:t>Diagnosis of Dystocia</a:t>
            </a:r>
          </a:p>
        </p:txBody>
      </p:sp>
      <p:sp>
        <p:nvSpPr>
          <p:cNvPr id="56323" name="Rectangle 3"/>
          <p:cNvSpPr>
            <a:spLocks noGrp="1" noChangeArrowheads="1"/>
          </p:cNvSpPr>
          <p:nvPr>
            <p:ph idx="1"/>
          </p:nvPr>
        </p:nvSpPr>
        <p:spPr>
          <a:xfrm>
            <a:off x="762000" y="2514600"/>
            <a:ext cx="8382000" cy="3581400"/>
          </a:xfrm>
        </p:spPr>
        <p:txBody>
          <a:bodyPr/>
          <a:lstStyle/>
          <a:p>
            <a:r>
              <a:rPr lang="en-US" dirty="0"/>
              <a:t>It is generally agreed that dystocia is over diagnosed </a:t>
            </a:r>
            <a:r>
              <a:rPr lang="en-US" dirty="0">
                <a:sym typeface="Wingdings 3" pitchFamily="18" charset="2"/>
              </a:rPr>
              <a:t>  CS rate</a:t>
            </a:r>
          </a:p>
          <a:p>
            <a:endParaRPr lang="en-US" dirty="0">
              <a:sym typeface="Wingdings 3" pitchFamily="18" charset="2"/>
            </a:endParaRPr>
          </a:p>
          <a:p>
            <a:r>
              <a:rPr lang="en-US" dirty="0">
                <a:solidFill>
                  <a:srgbClr val="FF0000"/>
                </a:solidFill>
                <a:sym typeface="Wingdings 3" pitchFamily="18" charset="2"/>
              </a:rPr>
              <a:t>To be able to diagnose dystocia we should be able to understand labor first</a:t>
            </a:r>
          </a:p>
          <a:p>
            <a:pPr>
              <a:buFont typeface="Wingdings" pitchFamily="2" charset="2"/>
              <a:buNone/>
            </a:pPr>
            <a:endParaRPr lang="en-US" dirty="0">
              <a:sym typeface="Wingdings 3" pitchFamily="18" charset="2"/>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Grp="1" noChangeArrowheads="1"/>
          </p:cNvSpPr>
          <p:nvPr>
            <p:ph type="title"/>
          </p:nvPr>
        </p:nvSpPr>
        <p:spPr/>
        <p:txBody>
          <a:bodyPr/>
          <a:lstStyle/>
          <a:p>
            <a:r>
              <a:rPr lang="en-US"/>
              <a:t>Second Stage of labor</a:t>
            </a:r>
          </a:p>
        </p:txBody>
      </p:sp>
      <p:sp>
        <p:nvSpPr>
          <p:cNvPr id="44035" name="Rectangle 3"/>
          <p:cNvSpPr>
            <a:spLocks noGrp="1" noChangeArrowheads="1"/>
          </p:cNvSpPr>
          <p:nvPr>
            <p:ph idx="1"/>
          </p:nvPr>
        </p:nvSpPr>
        <p:spPr/>
        <p:txBody>
          <a:bodyPr/>
          <a:lstStyle/>
          <a:p>
            <a:pPr>
              <a:lnSpc>
                <a:spcPct val="80000"/>
              </a:lnSpc>
              <a:buFont typeface="Wingdings" pitchFamily="2" charset="2"/>
              <a:buNone/>
            </a:pPr>
            <a:r>
              <a:rPr lang="en-US" b="1">
                <a:effectLst>
                  <a:outerShdw blurRad="38100" dist="38100" dir="2700000" algn="tl">
                    <a:srgbClr val="C0C0C0"/>
                  </a:outerShdw>
                </a:effectLst>
              </a:rPr>
              <a:t>Descent</a:t>
            </a:r>
          </a:p>
          <a:p>
            <a:pPr>
              <a:lnSpc>
                <a:spcPct val="80000"/>
              </a:lnSpc>
              <a:buFont typeface="Wingdings" pitchFamily="2" charset="2"/>
              <a:buNone/>
            </a:pPr>
            <a:endParaRPr lang="en-US" sz="2400"/>
          </a:p>
          <a:p>
            <a:pPr>
              <a:lnSpc>
                <a:spcPct val="80000"/>
              </a:lnSpc>
              <a:buFont typeface="Wingdings" pitchFamily="2" charset="2"/>
              <a:buNone/>
            </a:pPr>
            <a:r>
              <a:rPr lang="en-US" sz="2400"/>
              <a:t>	It is brought about by the force of: </a:t>
            </a:r>
          </a:p>
          <a:p>
            <a:pPr>
              <a:lnSpc>
                <a:spcPct val="80000"/>
              </a:lnSpc>
              <a:buFont typeface="Wingdings" pitchFamily="2" charset="2"/>
              <a:buNone/>
            </a:pPr>
            <a:endParaRPr lang="en-US" sz="2400"/>
          </a:p>
          <a:p>
            <a:pPr lvl="1">
              <a:lnSpc>
                <a:spcPct val="80000"/>
              </a:lnSpc>
              <a:buFont typeface="Wingdings" pitchFamily="2" charset="2"/>
              <a:buChar char="Ä"/>
            </a:pPr>
            <a:r>
              <a:rPr lang="en-US">
                <a:effectLst>
                  <a:outerShdw blurRad="38100" dist="38100" dir="2700000" algn="tl">
                    <a:srgbClr val="C0C0C0"/>
                  </a:outerShdw>
                </a:effectLst>
              </a:rPr>
              <a:t>Uterine Contraction</a:t>
            </a:r>
          </a:p>
          <a:p>
            <a:pPr lvl="1">
              <a:lnSpc>
                <a:spcPct val="80000"/>
              </a:lnSpc>
              <a:buFont typeface="Wingdings" pitchFamily="2" charset="2"/>
              <a:buChar char="Ä"/>
            </a:pPr>
            <a:r>
              <a:rPr lang="en-US">
                <a:effectLst>
                  <a:outerShdw blurRad="38100" dist="38100" dir="2700000" algn="tl">
                    <a:srgbClr val="C0C0C0"/>
                  </a:outerShdw>
                </a:effectLst>
              </a:rPr>
              <a:t>Maternal Bearing Down</a:t>
            </a:r>
          </a:p>
          <a:p>
            <a:pPr lvl="1">
              <a:lnSpc>
                <a:spcPct val="80000"/>
              </a:lnSpc>
              <a:buFont typeface="Wingdings" pitchFamily="2" charset="2"/>
              <a:buChar char="Ä"/>
            </a:pPr>
            <a:r>
              <a:rPr lang="en-US">
                <a:effectLst>
                  <a:outerShdw blurRad="38100" dist="38100" dir="2700000" algn="tl">
                    <a:srgbClr val="C0C0C0"/>
                  </a:outerShdw>
                </a:effectLst>
              </a:rPr>
              <a:t>Gravity (if patient is upright)</a:t>
            </a:r>
          </a:p>
          <a:p>
            <a:pPr lvl="1">
              <a:lnSpc>
                <a:spcPct val="80000"/>
              </a:lnSpc>
              <a:buFont typeface="Wingdings" pitchFamily="2" charset="2"/>
              <a:buNone/>
            </a:pPr>
            <a:endParaRPr lang="en-US">
              <a:effectLst>
                <a:outerShdw blurRad="38100" dist="38100" dir="2700000" algn="tl">
                  <a:srgbClr val="C0C0C0"/>
                </a:outerShdw>
              </a:effectLst>
            </a:endParaRPr>
          </a:p>
          <a:p>
            <a:pPr lvl="1">
              <a:lnSpc>
                <a:spcPct val="80000"/>
              </a:lnSpc>
              <a:buFont typeface="Wingdings" pitchFamily="2" charset="2"/>
              <a:buNone/>
            </a:pPr>
            <a:r>
              <a:rPr lang="en-US"/>
              <a:t>It continues progressively until the fetus is born, the other movements are superimposed on it.</a:t>
            </a:r>
          </a:p>
        </p:txBody>
      </p:sp>
      <p:sp>
        <p:nvSpPr>
          <p:cNvPr id="5" name="Slide Number Placeholder 5"/>
          <p:cNvSpPr>
            <a:spLocks noGrp="1"/>
          </p:cNvSpPr>
          <p:nvPr>
            <p:ph type="sldNum" sz="quarter" idx="12"/>
          </p:nvPr>
        </p:nvSpPr>
        <p:spPr/>
        <p:txBody>
          <a:bodyPr/>
          <a:lstStyle/>
          <a:p>
            <a:fld id="{CBCE7990-471A-48EF-9ADB-54988170109D}" type="slidenum">
              <a:rPr lang="en-US"/>
              <a:pPr/>
              <a:t>40</a:t>
            </a:fld>
            <a:endParaRPr lang="en-US"/>
          </a:p>
        </p:txBody>
      </p:sp>
    </p:spTree>
  </p:cSld>
  <p:clrMapOvr>
    <a:masterClrMapping/>
  </p:clrMapOvr>
  <p:transition advTm="16768"/>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AutoShape 4"/>
          <p:cNvSpPr>
            <a:spLocks noGrp="1" noChangeArrowheads="1"/>
          </p:cNvSpPr>
          <p:nvPr>
            <p:ph type="title"/>
          </p:nvPr>
        </p:nvSpPr>
        <p:spPr>
          <a:noFill/>
          <a:ln/>
        </p:spPr>
        <p:txBody>
          <a:bodyPr/>
          <a:lstStyle/>
          <a:p>
            <a:r>
              <a:rPr lang="en-US"/>
              <a:t>Second Stage of labor</a:t>
            </a:r>
          </a:p>
        </p:txBody>
      </p:sp>
      <p:sp>
        <p:nvSpPr>
          <p:cNvPr id="45059" name="Rectangle 3"/>
          <p:cNvSpPr>
            <a:spLocks noGrp="1" noChangeArrowheads="1"/>
          </p:cNvSpPr>
          <p:nvPr>
            <p:ph type="body" sz="half" idx="1"/>
          </p:nvPr>
        </p:nvSpPr>
        <p:spPr/>
        <p:txBody>
          <a:bodyPr>
            <a:normAutofit lnSpcReduction="10000"/>
          </a:bodyPr>
          <a:lstStyle/>
          <a:p>
            <a:pPr>
              <a:lnSpc>
                <a:spcPct val="80000"/>
              </a:lnSpc>
              <a:buFont typeface="Wingdings" pitchFamily="2" charset="2"/>
              <a:buNone/>
            </a:pPr>
            <a:r>
              <a:rPr lang="en-US" b="1">
                <a:effectLst>
                  <a:outerShdw blurRad="38100" dist="38100" dir="2700000" algn="tl">
                    <a:srgbClr val="C0C0C0"/>
                  </a:outerShdw>
                </a:effectLst>
              </a:rPr>
              <a:t>Flexion</a:t>
            </a:r>
          </a:p>
          <a:p>
            <a:pPr>
              <a:lnSpc>
                <a:spcPct val="80000"/>
              </a:lnSpc>
              <a:buFont typeface="Wingdings" pitchFamily="2" charset="2"/>
              <a:buNone/>
            </a:pPr>
            <a:endParaRPr lang="en-US" b="1">
              <a:effectLst>
                <a:outerShdw blurRad="38100" dist="38100" dir="2700000" algn="tl">
                  <a:srgbClr val="C0C0C0"/>
                </a:outerShdw>
              </a:effectLst>
            </a:endParaRPr>
          </a:p>
          <a:p>
            <a:pPr>
              <a:lnSpc>
                <a:spcPct val="80000"/>
              </a:lnSpc>
              <a:buFont typeface="Wingdings" pitchFamily="2" charset="2"/>
              <a:buNone/>
            </a:pPr>
            <a:r>
              <a:rPr lang="en-US" sz="2400"/>
              <a:t>Result from:</a:t>
            </a:r>
          </a:p>
          <a:p>
            <a:pPr lvl="1">
              <a:lnSpc>
                <a:spcPct val="80000"/>
              </a:lnSpc>
              <a:buFont typeface="Wingdings" pitchFamily="2" charset="2"/>
              <a:buChar char="Ä"/>
            </a:pPr>
            <a:endParaRPr lang="en-US"/>
          </a:p>
          <a:p>
            <a:pPr lvl="1">
              <a:lnSpc>
                <a:spcPct val="80000"/>
              </a:lnSpc>
              <a:buFont typeface="Wingdings" pitchFamily="2" charset="2"/>
              <a:buChar char="Ä"/>
            </a:pPr>
            <a:r>
              <a:rPr lang="en-US"/>
              <a:t>Natural muscle tone on the fetus.</a:t>
            </a:r>
          </a:p>
          <a:p>
            <a:pPr lvl="1">
              <a:lnSpc>
                <a:spcPct val="80000"/>
              </a:lnSpc>
              <a:buFont typeface="Wingdings" pitchFamily="2" charset="2"/>
              <a:buChar char="Ä"/>
            </a:pPr>
            <a:r>
              <a:rPr lang="en-US"/>
              <a:t>Resistance from the cervix, walls of the pelvis and pelvic floor.</a:t>
            </a:r>
            <a:endParaRPr lang="en-US" sz="2000" b="1">
              <a:effectLst>
                <a:outerShdw blurRad="38100" dist="38100" dir="2700000" algn="tl">
                  <a:srgbClr val="C0C0C0"/>
                </a:outerShdw>
              </a:effectLst>
            </a:endParaRPr>
          </a:p>
        </p:txBody>
      </p:sp>
      <p:graphicFrame>
        <p:nvGraphicFramePr>
          <p:cNvPr id="45061" name="Object 5"/>
          <p:cNvGraphicFramePr>
            <a:graphicFrameLocks noGrp="1" noChangeAspect="1"/>
          </p:cNvGraphicFramePr>
          <p:nvPr>
            <p:ph sz="half" idx="2"/>
          </p:nvPr>
        </p:nvGraphicFramePr>
        <p:xfrm>
          <a:off x="4760913" y="2627313"/>
          <a:ext cx="3770312" cy="3192462"/>
        </p:xfrm>
        <a:graphic>
          <a:graphicData uri="http://schemas.openxmlformats.org/presentationml/2006/ole">
            <mc:AlternateContent xmlns:mc="http://schemas.openxmlformats.org/markup-compatibility/2006">
              <mc:Choice xmlns:v="urn:schemas-microsoft-com:vml" Requires="v">
                <p:oleObj spid="_x0000_s45066" name="Image" r:id="rId3" imgW="4888889" imgH="4139683" progId="">
                  <p:embed/>
                </p:oleObj>
              </mc:Choice>
              <mc:Fallback>
                <p:oleObj name="Image" r:id="rId3" imgW="4888889" imgH="4139683" progId="">
                  <p:embed/>
                  <p:pic>
                    <p:nvPicPr>
                      <p:cNvPr id="0" name="Picture 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0913" y="2627313"/>
                        <a:ext cx="3770312" cy="319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6"/>
          <p:cNvSpPr>
            <a:spLocks noGrp="1"/>
          </p:cNvSpPr>
          <p:nvPr>
            <p:ph type="sldNum" sz="quarter" idx="12"/>
          </p:nvPr>
        </p:nvSpPr>
        <p:spPr/>
        <p:txBody>
          <a:bodyPr/>
          <a:lstStyle/>
          <a:p>
            <a:fld id="{9706F637-53EF-4E71-A374-880E4BDFA7DA}" type="slidenum">
              <a:rPr lang="en-US"/>
              <a:pPr/>
              <a:t>41</a:t>
            </a:fld>
            <a:endParaRPr lang="en-US"/>
          </a:p>
        </p:txBody>
      </p:sp>
    </p:spTree>
  </p:cSld>
  <p:clrMapOvr>
    <a:masterClrMapping/>
  </p:clrMapOvr>
  <p:transition advTm="15696"/>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AutoShape 5"/>
          <p:cNvSpPr>
            <a:spLocks noGrp="1" noChangeArrowheads="1"/>
          </p:cNvSpPr>
          <p:nvPr>
            <p:ph type="title"/>
          </p:nvPr>
        </p:nvSpPr>
        <p:spPr>
          <a:noFill/>
          <a:ln/>
        </p:spPr>
        <p:txBody>
          <a:bodyPr/>
          <a:lstStyle/>
          <a:p>
            <a:r>
              <a:rPr lang="en-US"/>
              <a:t>Second Stage of labor</a:t>
            </a:r>
          </a:p>
        </p:txBody>
      </p:sp>
      <p:sp>
        <p:nvSpPr>
          <p:cNvPr id="47107" name="Rectangle 3"/>
          <p:cNvSpPr>
            <a:spLocks noGrp="1" noChangeArrowheads="1"/>
          </p:cNvSpPr>
          <p:nvPr>
            <p:ph idx="1"/>
          </p:nvPr>
        </p:nvSpPr>
        <p:spPr/>
        <p:txBody>
          <a:bodyPr/>
          <a:lstStyle/>
          <a:p>
            <a:pPr>
              <a:buFont typeface="Wingdings" pitchFamily="2" charset="2"/>
              <a:buNone/>
            </a:pPr>
            <a:r>
              <a:rPr lang="en-US" b="1">
                <a:effectLst>
                  <a:outerShdw blurRad="38100" dist="38100" dir="2700000" algn="tl">
                    <a:srgbClr val="C0C0C0"/>
                  </a:outerShdw>
                </a:effectLst>
              </a:rPr>
              <a:t>Flexion</a:t>
            </a:r>
          </a:p>
          <a:p>
            <a:r>
              <a:rPr lang="en-US" sz="2400">
                <a:effectLst>
                  <a:outerShdw blurRad="38100" dist="38100" dir="2700000" algn="tl">
                    <a:srgbClr val="C0C0C0"/>
                  </a:outerShdw>
                </a:effectLst>
              </a:rPr>
              <a:t>Occipitoanterior Position</a:t>
            </a:r>
          </a:p>
          <a:p>
            <a:pPr>
              <a:buFont typeface="Wingdings" pitchFamily="2" charset="2"/>
              <a:buNone/>
            </a:pPr>
            <a:r>
              <a:rPr lang="en-US" sz="2400"/>
              <a:t>	Occipitofrontal diameter changes to the smaller suboccipitobregmatic</a:t>
            </a:r>
          </a:p>
          <a:p>
            <a:endParaRPr lang="en-US" sz="2400"/>
          </a:p>
          <a:p>
            <a:r>
              <a:rPr lang="en-US" sz="2400"/>
              <a:t>Occipitoposterior Position</a:t>
            </a:r>
          </a:p>
          <a:p>
            <a:pPr>
              <a:buFont typeface="Wingdings" pitchFamily="2" charset="2"/>
              <a:buNone/>
            </a:pPr>
            <a:r>
              <a:rPr lang="en-US" sz="2400"/>
              <a:t>	Complete flexion may not occur that changes the presentation to brow or even face presentation.</a:t>
            </a:r>
          </a:p>
        </p:txBody>
      </p:sp>
      <p:sp>
        <p:nvSpPr>
          <p:cNvPr id="4" name="Footer Placeholder 4"/>
          <p:cNvSpPr>
            <a:spLocks noGrp="1"/>
          </p:cNvSpPr>
          <p:nvPr>
            <p:ph type="ftr" sz="quarter" idx="11"/>
          </p:nvPr>
        </p:nvSpPr>
        <p:spPr/>
        <p:txBody>
          <a:bodyPr/>
          <a:lstStyle/>
          <a:p>
            <a:r>
              <a:rPr lang="en-US"/>
              <a:t>Dr. Haitham A. A. Badr</a:t>
            </a:r>
          </a:p>
        </p:txBody>
      </p:sp>
      <p:sp>
        <p:nvSpPr>
          <p:cNvPr id="5" name="Slide Number Placeholder 5"/>
          <p:cNvSpPr>
            <a:spLocks noGrp="1"/>
          </p:cNvSpPr>
          <p:nvPr>
            <p:ph type="sldNum" sz="quarter" idx="12"/>
          </p:nvPr>
        </p:nvSpPr>
        <p:spPr/>
        <p:txBody>
          <a:bodyPr/>
          <a:lstStyle/>
          <a:p>
            <a:fld id="{0C106460-EE29-41E4-A5FC-16F2CA6DBAF9}" type="slidenum">
              <a:rPr lang="en-US"/>
              <a:pPr/>
              <a:t>42</a:t>
            </a:fld>
            <a:endParaRPr lang="en-US"/>
          </a:p>
        </p:txBody>
      </p:sp>
    </p:spTree>
  </p:cSld>
  <p:clrMapOvr>
    <a:masterClrMapping/>
  </p:clrMapOvr>
  <p:transition advTm="19536"/>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AutoShape 4"/>
          <p:cNvSpPr>
            <a:spLocks noGrp="1" noChangeArrowheads="1"/>
          </p:cNvSpPr>
          <p:nvPr>
            <p:ph type="title"/>
          </p:nvPr>
        </p:nvSpPr>
        <p:spPr>
          <a:noFill/>
          <a:ln/>
        </p:spPr>
        <p:txBody>
          <a:bodyPr/>
          <a:lstStyle/>
          <a:p>
            <a:r>
              <a:rPr lang="en-US"/>
              <a:t>Second Stage of labor</a:t>
            </a:r>
          </a:p>
        </p:txBody>
      </p:sp>
      <p:sp>
        <p:nvSpPr>
          <p:cNvPr id="48131" name="Rectangle 3"/>
          <p:cNvSpPr>
            <a:spLocks noGrp="1" noChangeArrowheads="1"/>
          </p:cNvSpPr>
          <p:nvPr>
            <p:ph type="body" sz="half" idx="1"/>
          </p:nvPr>
        </p:nvSpPr>
        <p:spPr>
          <a:xfrm>
            <a:off x="838200" y="2362200"/>
            <a:ext cx="1600200" cy="533400"/>
          </a:xfrm>
        </p:spPr>
        <p:txBody>
          <a:bodyPr>
            <a:normAutofit lnSpcReduction="10000"/>
          </a:bodyPr>
          <a:lstStyle/>
          <a:p>
            <a:pPr>
              <a:buFont typeface="Wingdings" pitchFamily="2" charset="2"/>
              <a:buNone/>
            </a:pPr>
            <a:r>
              <a:rPr lang="en-US" b="1"/>
              <a:t>Flexion</a:t>
            </a:r>
          </a:p>
        </p:txBody>
      </p:sp>
      <p:pic>
        <p:nvPicPr>
          <p:cNvPr id="48133" name="Picture 5" descr="mso5DFC1"/>
          <p:cNvPicPr>
            <a:picLocks noGrp="1" noChangeAspect="1" noChangeArrowheads="1"/>
          </p:cNvPicPr>
          <p:nvPr>
            <p:ph sz="half" idx="2"/>
          </p:nvPr>
        </p:nvPicPr>
        <p:blipFill>
          <a:blip r:embed="rId2" cstate="print">
            <a:lum bright="-12000" contrast="60000"/>
          </a:blip>
          <a:srcRect l="23508" t="36276" r="10838" b="48267"/>
          <a:stretch>
            <a:fillRect/>
          </a:stretch>
        </p:blipFill>
        <p:spPr>
          <a:xfrm>
            <a:off x="2305050" y="2316163"/>
            <a:ext cx="6303963" cy="3852862"/>
          </a:xfrm>
          <a:noFill/>
          <a:ln/>
        </p:spPr>
      </p:pic>
      <p:sp>
        <p:nvSpPr>
          <p:cNvPr id="14" name="Slide Number Placeholder 6"/>
          <p:cNvSpPr>
            <a:spLocks noGrp="1"/>
          </p:cNvSpPr>
          <p:nvPr>
            <p:ph type="sldNum" sz="quarter" idx="12"/>
          </p:nvPr>
        </p:nvSpPr>
        <p:spPr/>
        <p:txBody>
          <a:bodyPr/>
          <a:lstStyle/>
          <a:p>
            <a:fld id="{6BC68E44-A905-40E8-9F59-517BB1EA1E99}" type="slidenum">
              <a:rPr lang="en-US"/>
              <a:pPr/>
              <a:t>43</a:t>
            </a:fld>
            <a:endParaRPr lang="en-US"/>
          </a:p>
        </p:txBody>
      </p:sp>
      <p:sp>
        <p:nvSpPr>
          <p:cNvPr id="48136" name="Rectangle 8"/>
          <p:cNvSpPr>
            <a:spLocks noChangeArrowheads="1"/>
          </p:cNvSpPr>
          <p:nvPr/>
        </p:nvSpPr>
        <p:spPr bwMode="auto">
          <a:xfrm>
            <a:off x="838200" y="3306763"/>
            <a:ext cx="2346325" cy="854075"/>
          </a:xfrm>
          <a:prstGeom prst="rect">
            <a:avLst/>
          </a:prstGeom>
          <a:noFill/>
          <a:ln w="28575">
            <a:solidFill>
              <a:schemeClr val="tx1"/>
            </a:solidFill>
            <a:miter lim="800000"/>
            <a:headEnd/>
            <a:tailEnd/>
          </a:ln>
          <a:effectLst/>
        </p:spPr>
        <p:txBody>
          <a:bodyPr wrap="none" anchor="ctr">
            <a:spAutoFit/>
          </a:bodyPr>
          <a:lstStyle/>
          <a:p>
            <a:pPr algn="ctr"/>
            <a:r>
              <a:rPr lang="en-US" sz="1600" b="1"/>
              <a:t>Suboccipitobregmatic</a:t>
            </a:r>
          </a:p>
          <a:p>
            <a:pPr algn="ctr"/>
            <a:r>
              <a:rPr lang="en-US" sz="1600" b="1"/>
              <a:t>9.5 cm</a:t>
            </a:r>
          </a:p>
          <a:p>
            <a:pPr algn="ctr"/>
            <a:r>
              <a:rPr lang="en-US" sz="1600" b="1"/>
              <a:t>Vertex or occiput</a:t>
            </a:r>
          </a:p>
        </p:txBody>
      </p:sp>
      <p:sp>
        <p:nvSpPr>
          <p:cNvPr id="48137" name="Line 9"/>
          <p:cNvSpPr>
            <a:spLocks noChangeShapeType="1"/>
          </p:cNvSpPr>
          <p:nvPr/>
        </p:nvSpPr>
        <p:spPr bwMode="auto">
          <a:xfrm flipH="1">
            <a:off x="2590800" y="5410200"/>
            <a:ext cx="762000" cy="152400"/>
          </a:xfrm>
          <a:prstGeom prst="line">
            <a:avLst/>
          </a:prstGeom>
          <a:noFill/>
          <a:ln w="57150">
            <a:solidFill>
              <a:schemeClr val="tx1"/>
            </a:solidFill>
            <a:round/>
            <a:headEnd type="oval" w="med" len="med"/>
            <a:tailEnd type="oval" w="med" len="med"/>
          </a:ln>
          <a:effectLst/>
        </p:spPr>
        <p:txBody>
          <a:bodyPr/>
          <a:lstStyle/>
          <a:p>
            <a:endParaRPr lang="en-US"/>
          </a:p>
        </p:txBody>
      </p:sp>
      <p:sp>
        <p:nvSpPr>
          <p:cNvPr id="48138" name="Rectangle 10"/>
          <p:cNvSpPr>
            <a:spLocks noChangeArrowheads="1"/>
          </p:cNvSpPr>
          <p:nvPr/>
        </p:nvSpPr>
        <p:spPr bwMode="auto">
          <a:xfrm>
            <a:off x="3621088" y="2667000"/>
            <a:ext cx="1660525" cy="609600"/>
          </a:xfrm>
          <a:prstGeom prst="rect">
            <a:avLst/>
          </a:prstGeom>
          <a:noFill/>
          <a:ln w="28575">
            <a:solidFill>
              <a:schemeClr val="tx1"/>
            </a:solidFill>
            <a:miter lim="800000"/>
            <a:headEnd/>
            <a:tailEnd/>
          </a:ln>
          <a:effectLst/>
        </p:spPr>
        <p:txBody>
          <a:bodyPr wrap="none" anchor="ctr">
            <a:spAutoFit/>
          </a:bodyPr>
          <a:lstStyle/>
          <a:p>
            <a:pPr algn="ctr"/>
            <a:r>
              <a:rPr lang="en-US" sz="1600" b="1"/>
              <a:t>Occipitofrontal</a:t>
            </a:r>
          </a:p>
          <a:p>
            <a:pPr algn="ctr"/>
            <a:r>
              <a:rPr lang="en-US" sz="1600" b="1"/>
              <a:t>11 cm</a:t>
            </a:r>
            <a:endParaRPr lang="en-US"/>
          </a:p>
        </p:txBody>
      </p:sp>
      <p:sp>
        <p:nvSpPr>
          <p:cNvPr id="48139" name="Rectangle 11"/>
          <p:cNvSpPr>
            <a:spLocks noChangeArrowheads="1"/>
          </p:cNvSpPr>
          <p:nvPr/>
        </p:nvSpPr>
        <p:spPr bwMode="auto">
          <a:xfrm>
            <a:off x="5029200" y="3810000"/>
            <a:ext cx="2222500" cy="854075"/>
          </a:xfrm>
          <a:prstGeom prst="rect">
            <a:avLst/>
          </a:prstGeom>
          <a:noFill/>
          <a:ln w="28575">
            <a:solidFill>
              <a:schemeClr val="tx1"/>
            </a:solidFill>
            <a:miter lim="800000"/>
            <a:headEnd/>
            <a:tailEnd/>
          </a:ln>
          <a:effectLst/>
        </p:spPr>
        <p:txBody>
          <a:bodyPr wrap="none" anchor="ctr">
            <a:spAutoFit/>
          </a:bodyPr>
          <a:lstStyle/>
          <a:p>
            <a:pPr algn="ctr"/>
            <a:r>
              <a:rPr lang="en-US" sz="1600" b="1"/>
              <a:t>Supraoccipitomental</a:t>
            </a:r>
          </a:p>
          <a:p>
            <a:pPr algn="ctr"/>
            <a:r>
              <a:rPr lang="en-US" sz="1600" b="1"/>
              <a:t>13.5 cm</a:t>
            </a:r>
          </a:p>
          <a:p>
            <a:pPr algn="ctr"/>
            <a:r>
              <a:rPr lang="en-US" sz="1600" b="1"/>
              <a:t>Brow presentation</a:t>
            </a:r>
            <a:endParaRPr lang="en-US"/>
          </a:p>
        </p:txBody>
      </p:sp>
      <p:sp>
        <p:nvSpPr>
          <p:cNvPr id="48140" name="Rectangle 12"/>
          <p:cNvSpPr>
            <a:spLocks noChangeArrowheads="1"/>
          </p:cNvSpPr>
          <p:nvPr/>
        </p:nvSpPr>
        <p:spPr bwMode="auto">
          <a:xfrm>
            <a:off x="6891338" y="2743200"/>
            <a:ext cx="2176462" cy="854075"/>
          </a:xfrm>
          <a:prstGeom prst="rect">
            <a:avLst/>
          </a:prstGeom>
          <a:noFill/>
          <a:ln w="28575">
            <a:solidFill>
              <a:schemeClr val="tx1"/>
            </a:solidFill>
            <a:miter lim="800000"/>
            <a:headEnd/>
            <a:tailEnd/>
          </a:ln>
          <a:effectLst/>
        </p:spPr>
        <p:txBody>
          <a:bodyPr wrap="none" anchor="ctr">
            <a:spAutoFit/>
          </a:bodyPr>
          <a:lstStyle/>
          <a:p>
            <a:pPr algn="ctr"/>
            <a:r>
              <a:rPr lang="en-US" sz="1600" b="1"/>
              <a:t>Submentobregmatic</a:t>
            </a:r>
          </a:p>
          <a:p>
            <a:pPr algn="ctr"/>
            <a:r>
              <a:rPr lang="en-US" sz="1600" b="1"/>
              <a:t>9.5 cm</a:t>
            </a:r>
          </a:p>
          <a:p>
            <a:pPr algn="ctr"/>
            <a:r>
              <a:rPr lang="en-US" sz="1600" b="1"/>
              <a:t>Face Presentation</a:t>
            </a:r>
            <a:endParaRPr lang="en-US"/>
          </a:p>
        </p:txBody>
      </p:sp>
      <p:sp>
        <p:nvSpPr>
          <p:cNvPr id="48141" name="Line 13"/>
          <p:cNvSpPr>
            <a:spLocks noChangeShapeType="1"/>
          </p:cNvSpPr>
          <p:nvPr/>
        </p:nvSpPr>
        <p:spPr bwMode="auto">
          <a:xfrm flipH="1">
            <a:off x="4267200" y="5562600"/>
            <a:ext cx="838200" cy="0"/>
          </a:xfrm>
          <a:prstGeom prst="line">
            <a:avLst/>
          </a:prstGeom>
          <a:noFill/>
          <a:ln w="57150">
            <a:solidFill>
              <a:schemeClr val="tx1"/>
            </a:solidFill>
            <a:round/>
            <a:headEnd type="oval" w="med" len="med"/>
            <a:tailEnd type="oval" w="med" len="med"/>
          </a:ln>
          <a:effectLst/>
        </p:spPr>
        <p:txBody>
          <a:bodyPr/>
          <a:lstStyle/>
          <a:p>
            <a:endParaRPr lang="en-US"/>
          </a:p>
        </p:txBody>
      </p:sp>
      <p:sp>
        <p:nvSpPr>
          <p:cNvPr id="48142" name="Line 14"/>
          <p:cNvSpPr>
            <a:spLocks noChangeShapeType="1"/>
          </p:cNvSpPr>
          <p:nvPr/>
        </p:nvSpPr>
        <p:spPr bwMode="auto">
          <a:xfrm flipH="1" flipV="1">
            <a:off x="5791200" y="5181600"/>
            <a:ext cx="914400" cy="457200"/>
          </a:xfrm>
          <a:prstGeom prst="line">
            <a:avLst/>
          </a:prstGeom>
          <a:noFill/>
          <a:ln w="57150">
            <a:solidFill>
              <a:schemeClr val="tx1"/>
            </a:solidFill>
            <a:round/>
            <a:headEnd type="oval" w="med" len="med"/>
            <a:tailEnd type="oval" w="med" len="med"/>
          </a:ln>
          <a:effectLst/>
        </p:spPr>
        <p:txBody>
          <a:bodyPr/>
          <a:lstStyle/>
          <a:p>
            <a:endParaRPr lang="en-US"/>
          </a:p>
        </p:txBody>
      </p:sp>
      <p:sp>
        <p:nvSpPr>
          <p:cNvPr id="48143" name="Line 15"/>
          <p:cNvSpPr>
            <a:spLocks noChangeShapeType="1"/>
          </p:cNvSpPr>
          <p:nvPr/>
        </p:nvSpPr>
        <p:spPr bwMode="auto">
          <a:xfrm flipH="1" flipV="1">
            <a:off x="7315200" y="5410200"/>
            <a:ext cx="838200" cy="152400"/>
          </a:xfrm>
          <a:prstGeom prst="line">
            <a:avLst/>
          </a:prstGeom>
          <a:noFill/>
          <a:ln w="57150">
            <a:solidFill>
              <a:schemeClr val="tx1"/>
            </a:solidFill>
            <a:round/>
            <a:headEnd type="oval" w="med" len="med"/>
            <a:tailEnd type="oval" w="med" len="med"/>
          </a:ln>
          <a:effectLst/>
        </p:spPr>
        <p:txBody>
          <a:bodyPr/>
          <a:lstStyle/>
          <a:p>
            <a:endParaRPr lang="en-US"/>
          </a:p>
        </p:txBody>
      </p:sp>
    </p:spTree>
  </p:cSld>
  <p:clrMapOvr>
    <a:masterClrMapping/>
  </p:clrMapOvr>
  <p:transition advTm="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AutoShape 4"/>
          <p:cNvSpPr>
            <a:spLocks noGrp="1" noChangeArrowheads="1"/>
          </p:cNvSpPr>
          <p:nvPr>
            <p:ph type="title"/>
          </p:nvPr>
        </p:nvSpPr>
        <p:spPr>
          <a:noFill/>
          <a:ln/>
        </p:spPr>
        <p:txBody>
          <a:bodyPr/>
          <a:lstStyle/>
          <a:p>
            <a:r>
              <a:rPr lang="en-US"/>
              <a:t>Second Stage of labor</a:t>
            </a:r>
          </a:p>
        </p:txBody>
      </p:sp>
      <p:sp>
        <p:nvSpPr>
          <p:cNvPr id="50179" name="Rectangle 3"/>
          <p:cNvSpPr>
            <a:spLocks noGrp="1" noChangeArrowheads="1"/>
          </p:cNvSpPr>
          <p:nvPr>
            <p:ph idx="1"/>
          </p:nvPr>
        </p:nvSpPr>
        <p:spPr/>
        <p:txBody>
          <a:bodyPr/>
          <a:lstStyle/>
          <a:p>
            <a:pPr>
              <a:lnSpc>
                <a:spcPct val="90000"/>
              </a:lnSpc>
              <a:buFont typeface="Wingdings" pitchFamily="2" charset="2"/>
              <a:buNone/>
            </a:pPr>
            <a:r>
              <a:rPr lang="en-US" b="1">
                <a:effectLst>
                  <a:outerShdw blurRad="38100" dist="38100" dir="2700000" algn="tl">
                    <a:srgbClr val="C0C0C0"/>
                  </a:outerShdw>
                </a:effectLst>
              </a:rPr>
              <a:t>Internal Rotation</a:t>
            </a:r>
          </a:p>
          <a:p>
            <a:pPr>
              <a:lnSpc>
                <a:spcPct val="90000"/>
              </a:lnSpc>
              <a:buFont typeface="Wingdings" pitchFamily="2" charset="2"/>
              <a:buChar char="Ä"/>
            </a:pPr>
            <a:endParaRPr lang="en-US"/>
          </a:p>
          <a:p>
            <a:pPr>
              <a:lnSpc>
                <a:spcPct val="90000"/>
              </a:lnSpc>
              <a:buFont typeface="Wingdings" pitchFamily="2" charset="2"/>
              <a:buChar char="Ä"/>
            </a:pPr>
            <a:r>
              <a:rPr lang="en-US"/>
              <a:t>Results in orienting the sagittal suture in the anteroposterior axis of the pelvis</a:t>
            </a:r>
          </a:p>
          <a:p>
            <a:pPr>
              <a:lnSpc>
                <a:spcPct val="90000"/>
              </a:lnSpc>
              <a:buFont typeface="Wingdings" pitchFamily="2" charset="2"/>
              <a:buChar char="Ä"/>
            </a:pPr>
            <a:r>
              <a:rPr lang="en-US"/>
              <a:t>Caused when the fetal head meets the muscular sling of the pelvic floor</a:t>
            </a:r>
          </a:p>
          <a:p>
            <a:pPr>
              <a:lnSpc>
                <a:spcPct val="90000"/>
              </a:lnSpc>
              <a:buFont typeface="Wingdings" pitchFamily="2" charset="2"/>
              <a:buChar char="Ä"/>
            </a:pPr>
            <a:r>
              <a:rPr lang="en-US"/>
              <a:t>Often not accomplished till the presenting part is engaged (zero station)</a:t>
            </a:r>
          </a:p>
        </p:txBody>
      </p:sp>
      <p:sp>
        <p:nvSpPr>
          <p:cNvPr id="5" name="Slide Number Placeholder 5"/>
          <p:cNvSpPr>
            <a:spLocks noGrp="1"/>
          </p:cNvSpPr>
          <p:nvPr>
            <p:ph type="sldNum" sz="quarter" idx="12"/>
          </p:nvPr>
        </p:nvSpPr>
        <p:spPr/>
        <p:txBody>
          <a:bodyPr/>
          <a:lstStyle/>
          <a:p>
            <a:fld id="{BCA11B14-0F88-46FF-A834-C1EA5718BBAF}" type="slidenum">
              <a:rPr lang="en-US"/>
              <a:pPr/>
              <a:t>44</a:t>
            </a:fld>
            <a:endParaRPr lang="en-US"/>
          </a:p>
        </p:txBody>
      </p:sp>
    </p:spTree>
  </p:cSld>
  <p:clrMapOvr>
    <a:masterClrMapping/>
  </p:clrMapOvr>
  <p:transition advTm="2072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AutoShape 4"/>
          <p:cNvSpPr>
            <a:spLocks noGrp="1" noChangeArrowheads="1"/>
          </p:cNvSpPr>
          <p:nvPr>
            <p:ph type="title"/>
          </p:nvPr>
        </p:nvSpPr>
        <p:spPr>
          <a:noFill/>
          <a:ln/>
        </p:spPr>
        <p:txBody>
          <a:bodyPr/>
          <a:lstStyle/>
          <a:p>
            <a:r>
              <a:rPr lang="en-US"/>
              <a:t>Second Stage of labor</a:t>
            </a:r>
          </a:p>
        </p:txBody>
      </p:sp>
      <p:sp>
        <p:nvSpPr>
          <p:cNvPr id="51203" name="Rectangle 3"/>
          <p:cNvSpPr>
            <a:spLocks noGrp="1" noChangeArrowheads="1"/>
          </p:cNvSpPr>
          <p:nvPr>
            <p:ph type="body" sz="half" idx="1"/>
          </p:nvPr>
        </p:nvSpPr>
        <p:spPr/>
        <p:txBody>
          <a:bodyPr/>
          <a:lstStyle/>
          <a:p>
            <a:pPr>
              <a:lnSpc>
                <a:spcPct val="80000"/>
              </a:lnSpc>
              <a:buFont typeface="Wingdings" pitchFamily="2" charset="2"/>
              <a:buNone/>
            </a:pPr>
            <a:r>
              <a:rPr lang="en-US" b="1">
                <a:effectLst>
                  <a:outerShdw blurRad="38100" dist="38100" dir="2700000" algn="tl">
                    <a:srgbClr val="C0C0C0"/>
                  </a:outerShdw>
                </a:effectLst>
              </a:rPr>
              <a:t>Internal Rotation</a:t>
            </a:r>
          </a:p>
          <a:p>
            <a:pPr>
              <a:lnSpc>
                <a:spcPct val="80000"/>
              </a:lnSpc>
              <a:buFont typeface="Wingdings" pitchFamily="2" charset="2"/>
              <a:buNone/>
            </a:pPr>
            <a:endParaRPr lang="en-US" b="1">
              <a:effectLst>
                <a:outerShdw blurRad="38100" dist="38100" dir="2700000" algn="tl">
                  <a:srgbClr val="C0C0C0"/>
                </a:outerShdw>
              </a:effectLst>
            </a:endParaRPr>
          </a:p>
          <a:p>
            <a:pPr>
              <a:lnSpc>
                <a:spcPct val="80000"/>
              </a:lnSpc>
            </a:pPr>
            <a:r>
              <a:rPr lang="en-US" sz="2000"/>
              <a:t>Rotation could exceed 90° positioning the occiput under the </a:t>
            </a:r>
            <a:r>
              <a:rPr lang="en-US" sz="2000" b="1">
                <a:effectLst>
                  <a:outerShdw blurRad="38100" dist="38100" dir="2700000" algn="tl">
                    <a:srgbClr val="C0C0C0"/>
                  </a:outerShdw>
                </a:effectLst>
              </a:rPr>
              <a:t>Symphysis pubis</a:t>
            </a:r>
            <a:r>
              <a:rPr lang="en-US" sz="2000"/>
              <a:t> or in the </a:t>
            </a:r>
            <a:r>
              <a:rPr lang="en-US" sz="2000" b="1">
                <a:effectLst>
                  <a:outerShdw blurRad="38100" dist="38100" dir="2700000" algn="tl">
                    <a:srgbClr val="C0C0C0"/>
                  </a:outerShdw>
                </a:effectLst>
              </a:rPr>
              <a:t>hollow of the sacrum</a:t>
            </a:r>
          </a:p>
          <a:p>
            <a:pPr>
              <a:lnSpc>
                <a:spcPct val="80000"/>
              </a:lnSpc>
              <a:buFont typeface="Wingdings" pitchFamily="2" charset="2"/>
              <a:buNone/>
            </a:pPr>
            <a:endParaRPr lang="en-US" sz="2000"/>
          </a:p>
          <a:p>
            <a:pPr>
              <a:lnSpc>
                <a:spcPct val="80000"/>
              </a:lnSpc>
            </a:pPr>
            <a:r>
              <a:rPr lang="en-US" sz="2000"/>
              <a:t>A significant percentage of fetuses commencing labor in the </a:t>
            </a:r>
            <a:r>
              <a:rPr lang="en-US" sz="2000" b="1">
                <a:effectLst>
                  <a:outerShdw blurRad="38100" dist="38100" dir="2700000" algn="tl">
                    <a:srgbClr val="C0C0C0"/>
                  </a:outerShdw>
                </a:effectLst>
              </a:rPr>
              <a:t>Occipitoposterior</a:t>
            </a:r>
            <a:r>
              <a:rPr lang="en-US" sz="2000"/>
              <a:t> position rotate to the </a:t>
            </a:r>
            <a:r>
              <a:rPr lang="en-US" sz="2000" b="1">
                <a:effectLst>
                  <a:outerShdw blurRad="38100" dist="38100" dir="2700000" algn="tl">
                    <a:srgbClr val="C0C0C0"/>
                  </a:outerShdw>
                </a:effectLst>
              </a:rPr>
              <a:t>Occipitoanterior</a:t>
            </a:r>
            <a:r>
              <a:rPr lang="en-US" sz="2000"/>
              <a:t> position</a:t>
            </a:r>
          </a:p>
        </p:txBody>
      </p:sp>
      <p:graphicFrame>
        <p:nvGraphicFramePr>
          <p:cNvPr id="51207" name="Object 7"/>
          <p:cNvGraphicFramePr>
            <a:graphicFrameLocks noGrp="1" noChangeAspect="1"/>
          </p:cNvGraphicFramePr>
          <p:nvPr>
            <p:ph sz="half" idx="2"/>
          </p:nvPr>
        </p:nvGraphicFramePr>
        <p:xfrm>
          <a:off x="4760913" y="2589213"/>
          <a:ext cx="3768725" cy="3270250"/>
        </p:xfrm>
        <a:graphic>
          <a:graphicData uri="http://schemas.openxmlformats.org/presentationml/2006/ole">
            <mc:AlternateContent xmlns:mc="http://schemas.openxmlformats.org/markup-compatibility/2006">
              <mc:Choice xmlns:v="urn:schemas-microsoft-com:vml" Requires="v">
                <p:oleObj spid="_x0000_s51212" name="Image" r:id="rId3" imgW="4800000" imgH="4165079" progId="">
                  <p:embed/>
                </p:oleObj>
              </mc:Choice>
              <mc:Fallback>
                <p:oleObj name="Image" r:id="rId3" imgW="4800000" imgH="4165079" progId="">
                  <p:embed/>
                  <p:pic>
                    <p:nvPicPr>
                      <p:cNvPr id="0" name="Picture 1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0913" y="2589213"/>
                        <a:ext cx="3768725" cy="327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6"/>
          <p:cNvSpPr>
            <a:spLocks noGrp="1"/>
          </p:cNvSpPr>
          <p:nvPr>
            <p:ph type="sldNum" sz="quarter" idx="12"/>
          </p:nvPr>
        </p:nvSpPr>
        <p:spPr/>
        <p:txBody>
          <a:bodyPr/>
          <a:lstStyle/>
          <a:p>
            <a:fld id="{B2F1442F-DFD7-4DCB-9EED-248B81D31CAE}" type="slidenum">
              <a:rPr lang="en-US"/>
              <a:pPr/>
              <a:t>45</a:t>
            </a:fld>
            <a:endParaRPr lang="en-US"/>
          </a:p>
        </p:txBody>
      </p:sp>
    </p:spTree>
  </p:cSld>
  <p:clrMapOvr>
    <a:masterClrMapping/>
  </p:clrMapOvr>
  <p:transition advTm="44352"/>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AutoShape 4"/>
          <p:cNvSpPr>
            <a:spLocks noGrp="1" noChangeArrowheads="1"/>
          </p:cNvSpPr>
          <p:nvPr>
            <p:ph type="title"/>
          </p:nvPr>
        </p:nvSpPr>
        <p:spPr>
          <a:noFill/>
          <a:ln/>
        </p:spPr>
        <p:txBody>
          <a:bodyPr/>
          <a:lstStyle/>
          <a:p>
            <a:r>
              <a:rPr lang="en-US"/>
              <a:t>Second Stage of labor</a:t>
            </a:r>
          </a:p>
        </p:txBody>
      </p:sp>
      <p:sp>
        <p:nvSpPr>
          <p:cNvPr id="53251" name="Rectangle 3"/>
          <p:cNvSpPr>
            <a:spLocks noGrp="1" noChangeArrowheads="1"/>
          </p:cNvSpPr>
          <p:nvPr>
            <p:ph type="body" sz="half" idx="1"/>
          </p:nvPr>
        </p:nvSpPr>
        <p:spPr>
          <a:xfrm>
            <a:off x="838200" y="2371725"/>
            <a:ext cx="4876800" cy="3724275"/>
          </a:xfrm>
        </p:spPr>
        <p:txBody>
          <a:bodyPr/>
          <a:lstStyle/>
          <a:p>
            <a:pPr>
              <a:lnSpc>
                <a:spcPct val="80000"/>
              </a:lnSpc>
              <a:buFont typeface="Wingdings" pitchFamily="2" charset="2"/>
              <a:buNone/>
            </a:pPr>
            <a:r>
              <a:rPr lang="en-US" b="1">
                <a:effectLst>
                  <a:outerShdw blurRad="38100" dist="38100" dir="2700000" algn="tl">
                    <a:srgbClr val="C0C0C0"/>
                  </a:outerShdw>
                </a:effectLst>
              </a:rPr>
              <a:t>Extension</a:t>
            </a:r>
          </a:p>
          <a:p>
            <a:pPr>
              <a:lnSpc>
                <a:spcPct val="80000"/>
              </a:lnSpc>
              <a:buFont typeface="Wingdings" pitchFamily="2" charset="2"/>
              <a:buNone/>
            </a:pPr>
            <a:endParaRPr lang="en-US" sz="1600" b="1">
              <a:effectLst>
                <a:outerShdw blurRad="38100" dist="38100" dir="2700000" algn="tl">
                  <a:srgbClr val="C0C0C0"/>
                </a:outerShdw>
              </a:effectLst>
            </a:endParaRPr>
          </a:p>
          <a:p>
            <a:pPr>
              <a:lnSpc>
                <a:spcPct val="80000"/>
              </a:lnSpc>
              <a:buFont typeface="Wingdings" pitchFamily="2" charset="2"/>
              <a:buNone/>
            </a:pPr>
            <a:r>
              <a:rPr lang="en-US" sz="2400" b="1">
                <a:effectLst>
                  <a:outerShdw blurRad="38100" dist="38100" dir="2700000" algn="tl">
                    <a:srgbClr val="C0C0C0"/>
                  </a:outerShdw>
                </a:effectLst>
              </a:rPr>
              <a:t>Occipitoanterior position</a:t>
            </a:r>
          </a:p>
          <a:p>
            <a:pPr>
              <a:lnSpc>
                <a:spcPct val="80000"/>
              </a:lnSpc>
              <a:buFont typeface="Wingdings" pitchFamily="2" charset="2"/>
              <a:buNone/>
            </a:pPr>
            <a:endParaRPr lang="en-US" sz="2400" b="1">
              <a:effectLst>
                <a:outerShdw blurRad="38100" dist="38100" dir="2700000" algn="tl">
                  <a:srgbClr val="C0C0C0"/>
                </a:outerShdw>
              </a:effectLst>
            </a:endParaRPr>
          </a:p>
          <a:p>
            <a:pPr>
              <a:lnSpc>
                <a:spcPct val="80000"/>
              </a:lnSpc>
            </a:pPr>
            <a:r>
              <a:rPr lang="en-US" sz="1800"/>
              <a:t>Because the vaginal outlet is directed upward and forward, extension must occur before the head can pass through it</a:t>
            </a:r>
          </a:p>
          <a:p>
            <a:pPr>
              <a:lnSpc>
                <a:spcPct val="80000"/>
              </a:lnSpc>
            </a:pPr>
            <a:r>
              <a:rPr lang="en-US" sz="1800"/>
              <a:t>As it continues to descend bulging of the perineum followed by crowning occurs</a:t>
            </a:r>
          </a:p>
          <a:p>
            <a:pPr>
              <a:lnSpc>
                <a:spcPct val="80000"/>
              </a:lnSpc>
            </a:pPr>
            <a:r>
              <a:rPr lang="en-US" sz="1800"/>
              <a:t>The head is born by rapid extension as the occiput, sinciput, nose, mouth then chin pass over the perineum</a:t>
            </a:r>
          </a:p>
        </p:txBody>
      </p:sp>
      <p:graphicFrame>
        <p:nvGraphicFramePr>
          <p:cNvPr id="53253" name="Object 5"/>
          <p:cNvGraphicFramePr>
            <a:graphicFrameLocks noGrp="1" noChangeAspect="1"/>
          </p:cNvGraphicFramePr>
          <p:nvPr>
            <p:ph sz="half" idx="2"/>
          </p:nvPr>
        </p:nvGraphicFramePr>
        <p:xfrm>
          <a:off x="4760913" y="2908300"/>
          <a:ext cx="3770312" cy="2630488"/>
        </p:xfrm>
        <a:graphic>
          <a:graphicData uri="http://schemas.openxmlformats.org/presentationml/2006/ole">
            <mc:AlternateContent xmlns:mc="http://schemas.openxmlformats.org/markup-compatibility/2006">
              <mc:Choice xmlns:v="urn:schemas-microsoft-com:vml" Requires="v">
                <p:oleObj spid="_x0000_s53258" name="Image" r:id="rId4" imgW="6220408" imgH="4339592" progId="">
                  <p:embed/>
                </p:oleObj>
              </mc:Choice>
              <mc:Fallback>
                <p:oleObj name="Image" r:id="rId4" imgW="6220408" imgH="4339592" progId="">
                  <p:embed/>
                  <p:pic>
                    <p:nvPicPr>
                      <p:cNvPr id="0" name="Picture 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0913" y="2908300"/>
                        <a:ext cx="3770312" cy="263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6"/>
          <p:cNvSpPr>
            <a:spLocks noGrp="1"/>
          </p:cNvSpPr>
          <p:nvPr>
            <p:ph type="sldNum" sz="quarter" idx="12"/>
          </p:nvPr>
        </p:nvSpPr>
        <p:spPr/>
        <p:txBody>
          <a:bodyPr/>
          <a:lstStyle/>
          <a:p>
            <a:fld id="{68D7057C-93DC-453F-95F5-CAB16B0A0CD6}" type="slidenum">
              <a:rPr lang="en-US"/>
              <a:pPr/>
              <a:t>46</a:t>
            </a:fld>
            <a:endParaRPr lang="en-US"/>
          </a:p>
        </p:txBody>
      </p:sp>
    </p:spTree>
  </p:cSld>
  <p:clrMapOvr>
    <a:masterClrMapping/>
  </p:clrMapOvr>
  <p:transition advTm="38032"/>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AutoShape 4"/>
          <p:cNvSpPr>
            <a:spLocks noGrp="1" noChangeArrowheads="1"/>
          </p:cNvSpPr>
          <p:nvPr>
            <p:ph type="title"/>
          </p:nvPr>
        </p:nvSpPr>
        <p:spPr>
          <a:noFill/>
          <a:ln/>
        </p:spPr>
        <p:txBody>
          <a:bodyPr/>
          <a:lstStyle/>
          <a:p>
            <a:r>
              <a:rPr lang="en-US"/>
              <a:t>Second Stage of labor</a:t>
            </a:r>
          </a:p>
        </p:txBody>
      </p:sp>
      <p:sp>
        <p:nvSpPr>
          <p:cNvPr id="57347" name="Rectangle 3"/>
          <p:cNvSpPr>
            <a:spLocks noGrp="1" noChangeArrowheads="1"/>
          </p:cNvSpPr>
          <p:nvPr>
            <p:ph type="body" sz="half" idx="1"/>
          </p:nvPr>
        </p:nvSpPr>
        <p:spPr>
          <a:xfrm>
            <a:off x="838200" y="2362200"/>
            <a:ext cx="4648200" cy="4114800"/>
          </a:xfrm>
          <a:noFill/>
        </p:spPr>
        <p:txBody>
          <a:bodyPr/>
          <a:lstStyle/>
          <a:p>
            <a:pPr>
              <a:lnSpc>
                <a:spcPct val="80000"/>
              </a:lnSpc>
              <a:buFont typeface="Wingdings" pitchFamily="2" charset="2"/>
              <a:buNone/>
            </a:pPr>
            <a:r>
              <a:rPr lang="en-US" b="1">
                <a:effectLst>
                  <a:outerShdw blurRad="38100" dist="38100" dir="2700000" algn="tl">
                    <a:srgbClr val="C0C0C0"/>
                  </a:outerShdw>
                </a:effectLst>
              </a:rPr>
              <a:t>External Rotation</a:t>
            </a:r>
          </a:p>
          <a:p>
            <a:pPr>
              <a:lnSpc>
                <a:spcPct val="80000"/>
              </a:lnSpc>
              <a:buFont typeface="Wingdings" pitchFamily="2" charset="2"/>
              <a:buNone/>
            </a:pPr>
            <a:endParaRPr lang="en-US" sz="2000" b="1">
              <a:effectLst>
                <a:outerShdw blurRad="38100" dist="38100" dir="2700000" algn="tl">
                  <a:srgbClr val="C0C0C0"/>
                </a:outerShdw>
              </a:effectLst>
            </a:endParaRPr>
          </a:p>
          <a:p>
            <a:pPr>
              <a:lnSpc>
                <a:spcPct val="80000"/>
              </a:lnSpc>
            </a:pPr>
            <a:r>
              <a:rPr lang="en-US" sz="2400"/>
              <a:t>The delivered head returns to it’s original position at time of engagement to align itself with the back and shoulders</a:t>
            </a:r>
          </a:p>
          <a:p>
            <a:pPr>
              <a:lnSpc>
                <a:spcPct val="80000"/>
              </a:lnSpc>
            </a:pPr>
            <a:r>
              <a:rPr lang="en-US" sz="2400"/>
              <a:t>Further head rotation may occur as the shoulders undergo an internal rotation to align themselves anteroposteriorly within the pelvis</a:t>
            </a:r>
          </a:p>
        </p:txBody>
      </p:sp>
      <p:pic>
        <p:nvPicPr>
          <p:cNvPr id="57349" name="Picture 5" descr="external rotation"/>
          <p:cNvPicPr>
            <a:picLocks noGrp="1" noChangeAspect="1" noChangeArrowheads="1"/>
          </p:cNvPicPr>
          <p:nvPr>
            <p:ph sz="half" idx="2"/>
          </p:nvPr>
        </p:nvPicPr>
        <p:blipFill>
          <a:blip r:embed="rId2" cstate="print"/>
          <a:stretch>
            <a:fillRect/>
          </a:stretch>
        </p:blipFill>
        <p:spPr>
          <a:xfrm>
            <a:off x="5412581" y="3367087"/>
            <a:ext cx="2466975" cy="1714500"/>
          </a:xfrm>
          <a:noFill/>
          <a:ln/>
        </p:spPr>
      </p:pic>
      <p:sp>
        <p:nvSpPr>
          <p:cNvPr id="6" name="Slide Number Placeholder 6"/>
          <p:cNvSpPr>
            <a:spLocks noGrp="1"/>
          </p:cNvSpPr>
          <p:nvPr>
            <p:ph type="sldNum" sz="quarter" idx="12"/>
          </p:nvPr>
        </p:nvSpPr>
        <p:spPr/>
        <p:txBody>
          <a:bodyPr/>
          <a:lstStyle/>
          <a:p>
            <a:fld id="{81178474-426E-4760-807E-4DF965A536BD}" type="slidenum">
              <a:rPr lang="en-US"/>
              <a:pPr/>
              <a:t>47</a:t>
            </a:fld>
            <a:endParaRPr lang="en-US"/>
          </a:p>
        </p:txBody>
      </p:sp>
    </p:spTree>
  </p:cSld>
  <p:clrMapOvr>
    <a:masterClrMapping/>
  </p:clrMapOvr>
  <p:transition advTm="268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AutoShape 4"/>
          <p:cNvSpPr>
            <a:spLocks noGrp="1" noChangeArrowheads="1"/>
          </p:cNvSpPr>
          <p:nvPr>
            <p:ph type="title"/>
          </p:nvPr>
        </p:nvSpPr>
        <p:spPr>
          <a:noFill/>
          <a:ln/>
        </p:spPr>
        <p:txBody>
          <a:bodyPr/>
          <a:lstStyle/>
          <a:p>
            <a:r>
              <a:rPr lang="en-US"/>
              <a:t>Second Stage of labor</a:t>
            </a:r>
          </a:p>
        </p:txBody>
      </p:sp>
      <p:sp>
        <p:nvSpPr>
          <p:cNvPr id="59395" name="Rectangle 3"/>
          <p:cNvSpPr>
            <a:spLocks noGrp="1" noChangeArrowheads="1"/>
          </p:cNvSpPr>
          <p:nvPr>
            <p:ph type="body" sz="half" idx="1"/>
          </p:nvPr>
        </p:nvSpPr>
        <p:spPr/>
        <p:txBody>
          <a:bodyPr/>
          <a:lstStyle/>
          <a:p>
            <a:pPr>
              <a:buFont typeface="Wingdings" pitchFamily="2" charset="2"/>
              <a:buNone/>
            </a:pPr>
            <a:r>
              <a:rPr lang="en-US" b="1">
                <a:effectLst>
                  <a:outerShdw blurRad="38100" dist="38100" dir="2700000" algn="tl">
                    <a:srgbClr val="C0C0C0"/>
                  </a:outerShdw>
                </a:effectLst>
              </a:rPr>
              <a:t>Expulsion</a:t>
            </a:r>
          </a:p>
          <a:p>
            <a:pPr>
              <a:buFont typeface="Wingdings" pitchFamily="2" charset="2"/>
              <a:buNone/>
            </a:pPr>
            <a:endParaRPr lang="en-US" sz="2400" b="1">
              <a:effectLst>
                <a:outerShdw blurRad="38100" dist="38100" dir="2700000" algn="tl">
                  <a:srgbClr val="C0C0C0"/>
                </a:outerShdw>
              </a:effectLst>
            </a:endParaRPr>
          </a:p>
          <a:p>
            <a:pPr>
              <a:buFont typeface="Wingdings" pitchFamily="2" charset="2"/>
              <a:buNone/>
            </a:pPr>
            <a:r>
              <a:rPr lang="en-US" sz="2000"/>
              <a:t>Following external rotation of the head, the anterior shoulder delivers under the Symphysis pubis, followed by the posterior shoulder over the perineal body and the body of the child</a:t>
            </a:r>
          </a:p>
        </p:txBody>
      </p:sp>
      <p:pic>
        <p:nvPicPr>
          <p:cNvPr id="59398" name="Picture 6" descr="Delivery of anterior shoulder"/>
          <p:cNvPicPr>
            <a:picLocks noGrp="1" noChangeAspect="1" noChangeArrowheads="1"/>
          </p:cNvPicPr>
          <p:nvPr>
            <p:ph sz="quarter" idx="2"/>
          </p:nvPr>
        </p:nvPicPr>
        <p:blipFill>
          <a:blip r:embed="rId2" cstate="print"/>
          <a:srcRect/>
          <a:stretch>
            <a:fillRect/>
          </a:stretch>
        </p:blipFill>
        <p:spPr>
          <a:xfrm>
            <a:off x="4800600" y="2363788"/>
            <a:ext cx="3097213" cy="2201862"/>
          </a:xfrm>
          <a:noFill/>
          <a:ln/>
        </p:spPr>
      </p:pic>
      <p:pic>
        <p:nvPicPr>
          <p:cNvPr id="59400" name="Picture 8" descr="Delivery of posterior shoulder"/>
          <p:cNvPicPr>
            <a:picLocks noGrp="1" noChangeAspect="1" noChangeArrowheads="1"/>
          </p:cNvPicPr>
          <p:nvPr>
            <p:ph sz="quarter" idx="3"/>
          </p:nvPr>
        </p:nvPicPr>
        <p:blipFill>
          <a:blip r:embed="rId3" cstate="print"/>
          <a:stretch>
            <a:fillRect/>
          </a:stretch>
        </p:blipFill>
        <p:spPr>
          <a:xfrm>
            <a:off x="5531644" y="4383881"/>
            <a:ext cx="2228850" cy="1619250"/>
          </a:xfrm>
          <a:noFill/>
          <a:ln/>
        </p:spPr>
      </p:pic>
      <p:sp>
        <p:nvSpPr>
          <p:cNvPr id="8" name="Slide Number Placeholder 7"/>
          <p:cNvSpPr>
            <a:spLocks noGrp="1"/>
          </p:cNvSpPr>
          <p:nvPr>
            <p:ph type="sldNum" sz="quarter" idx="12"/>
          </p:nvPr>
        </p:nvSpPr>
        <p:spPr/>
        <p:txBody>
          <a:bodyPr/>
          <a:lstStyle/>
          <a:p>
            <a:fld id="{0C407968-3C4B-4794-85D0-96E5B5B7F94A}" type="slidenum">
              <a:rPr lang="en-US"/>
              <a:pPr/>
              <a:t>48</a:t>
            </a:fld>
            <a:endParaRPr lang="en-US"/>
          </a:p>
        </p:txBody>
      </p:sp>
      <p:sp>
        <p:nvSpPr>
          <p:cNvPr id="59397" name="Rectangle 5"/>
          <p:cNvSpPr>
            <a:spLocks noChangeArrowheads="1"/>
          </p:cNvSpPr>
          <p:nvPr/>
        </p:nvSpPr>
        <p:spPr bwMode="auto">
          <a:xfrm>
            <a:off x="2700338" y="5195888"/>
            <a:ext cx="184150" cy="336550"/>
          </a:xfrm>
          <a:prstGeom prst="rect">
            <a:avLst/>
          </a:prstGeom>
          <a:noFill/>
          <a:ln w="9525">
            <a:noFill/>
            <a:miter lim="800000"/>
            <a:headEnd/>
            <a:tailEnd/>
          </a:ln>
          <a:effectLst/>
        </p:spPr>
        <p:txBody>
          <a:bodyPr wrap="none">
            <a:spAutoFit/>
          </a:bodyPr>
          <a:lstStyle/>
          <a:p>
            <a:pPr>
              <a:spcBef>
                <a:spcPct val="20000"/>
              </a:spcBef>
              <a:buClr>
                <a:schemeClr val="tx1"/>
              </a:buClr>
              <a:buSzPct val="75000"/>
              <a:buFont typeface="Wingdings" pitchFamily="2" charset="2"/>
              <a:buNone/>
            </a:pPr>
            <a:endParaRPr lang="en-US" sz="1600"/>
          </a:p>
        </p:txBody>
      </p:sp>
    </p:spTree>
  </p:cSld>
  <p:clrMapOvr>
    <a:masterClrMapping/>
  </p:clrMapOvr>
  <p:transition advTm="23536"/>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AutoShape 4"/>
          <p:cNvSpPr>
            <a:spLocks noGrp="1" noChangeArrowheads="1"/>
          </p:cNvSpPr>
          <p:nvPr>
            <p:ph type="title"/>
          </p:nvPr>
        </p:nvSpPr>
        <p:spPr>
          <a:noFill/>
          <a:ln/>
        </p:spPr>
        <p:txBody>
          <a:bodyPr/>
          <a:lstStyle/>
          <a:p>
            <a:r>
              <a:rPr lang="en-US"/>
              <a:t>Second Stage of labor</a:t>
            </a:r>
          </a:p>
        </p:txBody>
      </p:sp>
      <p:sp>
        <p:nvSpPr>
          <p:cNvPr id="62467" name="Rectangle 3"/>
          <p:cNvSpPr>
            <a:spLocks noGrp="1" noChangeArrowheads="1"/>
          </p:cNvSpPr>
          <p:nvPr>
            <p:ph idx="1"/>
          </p:nvPr>
        </p:nvSpPr>
        <p:spPr>
          <a:xfrm>
            <a:off x="838200" y="2362200"/>
            <a:ext cx="3733800" cy="3724275"/>
          </a:xfrm>
        </p:spPr>
        <p:txBody>
          <a:bodyPr/>
          <a:lstStyle/>
          <a:p>
            <a:pPr>
              <a:buFont typeface="Wingdings" pitchFamily="2" charset="2"/>
              <a:buNone/>
            </a:pPr>
            <a:r>
              <a:rPr lang="en-US" b="1">
                <a:effectLst>
                  <a:outerShdw blurRad="38100" dist="38100" dir="2700000" algn="tl">
                    <a:srgbClr val="C0C0C0"/>
                  </a:outerShdw>
                </a:effectLst>
              </a:rPr>
              <a:t>Management</a:t>
            </a:r>
          </a:p>
          <a:p>
            <a:pPr>
              <a:buFont typeface="Wingdings" pitchFamily="2" charset="2"/>
              <a:buNone/>
            </a:pPr>
            <a:endParaRPr lang="en-US" b="1">
              <a:effectLst>
                <a:outerShdw blurRad="38100" dist="38100" dir="2700000" algn="tl">
                  <a:srgbClr val="C0C0C0"/>
                </a:outerShdw>
              </a:effectLst>
            </a:endParaRPr>
          </a:p>
          <a:p>
            <a:pPr>
              <a:buFont typeface="Wingdings" pitchFamily="2" charset="2"/>
              <a:buChar char="Ä"/>
            </a:pPr>
            <a:r>
              <a:rPr lang="en-US" sz="2400" b="1">
                <a:effectLst>
                  <a:outerShdw blurRad="38100" dist="38100" dir="2700000" algn="tl">
                    <a:srgbClr val="C0C0C0"/>
                  </a:outerShdw>
                </a:effectLst>
              </a:rPr>
              <a:t>Maternal position</a:t>
            </a:r>
          </a:p>
          <a:p>
            <a:pPr>
              <a:buFont typeface="Wingdings" pitchFamily="2" charset="2"/>
              <a:buChar char="Ä"/>
            </a:pPr>
            <a:r>
              <a:rPr lang="en-US" sz="2400" b="1">
                <a:effectLst>
                  <a:outerShdw blurRad="38100" dist="38100" dir="2700000" algn="tl">
                    <a:srgbClr val="C0C0C0"/>
                  </a:outerShdw>
                </a:effectLst>
              </a:rPr>
              <a:t>Bearing down</a:t>
            </a:r>
          </a:p>
          <a:p>
            <a:pPr>
              <a:buFont typeface="Wingdings" pitchFamily="2" charset="2"/>
              <a:buChar char="Ä"/>
            </a:pPr>
            <a:r>
              <a:rPr lang="en-US" sz="2400" b="1">
                <a:effectLst>
                  <a:outerShdw blurRad="38100" dist="38100" dir="2700000" algn="tl">
                    <a:srgbClr val="C0C0C0"/>
                  </a:outerShdw>
                </a:effectLst>
              </a:rPr>
              <a:t>Fetal monitoring</a:t>
            </a:r>
          </a:p>
          <a:p>
            <a:pPr>
              <a:buFont typeface="Wingdings" pitchFamily="2" charset="2"/>
              <a:buChar char="Ä"/>
            </a:pPr>
            <a:r>
              <a:rPr lang="en-US" sz="2400" b="1">
                <a:effectLst>
                  <a:outerShdw blurRad="38100" dist="38100" dir="2700000" algn="tl">
                    <a:srgbClr val="C0C0C0"/>
                  </a:outerShdw>
                </a:effectLst>
              </a:rPr>
              <a:t>Vaginal examination</a:t>
            </a:r>
          </a:p>
          <a:p>
            <a:pPr>
              <a:buFont typeface="Wingdings" pitchFamily="2" charset="2"/>
              <a:buChar char="Ä"/>
            </a:pPr>
            <a:r>
              <a:rPr lang="en-US" sz="2400" b="1">
                <a:effectLst>
                  <a:outerShdw blurRad="38100" dist="38100" dir="2700000" algn="tl">
                    <a:srgbClr val="C0C0C0"/>
                  </a:outerShdw>
                </a:effectLst>
              </a:rPr>
              <a:t>Delivery of the fetus</a:t>
            </a:r>
          </a:p>
        </p:txBody>
      </p:sp>
      <p:sp>
        <p:nvSpPr>
          <p:cNvPr id="6" name="Slide Number Placeholder 5"/>
          <p:cNvSpPr>
            <a:spLocks noGrp="1"/>
          </p:cNvSpPr>
          <p:nvPr>
            <p:ph type="sldNum" sz="quarter" idx="12"/>
          </p:nvPr>
        </p:nvSpPr>
        <p:spPr/>
        <p:txBody>
          <a:bodyPr/>
          <a:lstStyle/>
          <a:p>
            <a:fld id="{4B221105-A1AD-41B7-A82B-740F5DB28185}" type="slidenum">
              <a:rPr lang="en-US"/>
              <a:pPr/>
              <a:t>49</a:t>
            </a:fld>
            <a:endParaRPr lang="en-US"/>
          </a:p>
        </p:txBody>
      </p:sp>
      <p:sp>
        <p:nvSpPr>
          <p:cNvPr id="62469" name="Rectangle 5"/>
          <p:cNvSpPr>
            <a:spLocks noChangeArrowheads="1"/>
          </p:cNvSpPr>
          <p:nvPr/>
        </p:nvSpPr>
        <p:spPr bwMode="auto">
          <a:xfrm>
            <a:off x="4876800" y="2819400"/>
            <a:ext cx="3200400" cy="3352800"/>
          </a:xfrm>
          <a:prstGeom prst="rect">
            <a:avLst/>
          </a:prstGeom>
          <a:solidFill>
            <a:schemeClr val="bg1"/>
          </a:solidFill>
          <a:ln w="19050">
            <a:solidFill>
              <a:schemeClr val="tx1"/>
            </a:solidFill>
            <a:miter lim="800000"/>
            <a:headEnd/>
            <a:tailEnd/>
          </a:ln>
          <a:effectLst/>
        </p:spPr>
        <p:txBody>
          <a:bodyPr anchor="ctr"/>
          <a:lstStyle/>
          <a:p>
            <a:pPr>
              <a:buFontTx/>
              <a:buChar char="•"/>
            </a:pPr>
            <a:r>
              <a:rPr lang="en-US" sz="1800"/>
              <a:t> </a:t>
            </a:r>
            <a:r>
              <a:rPr lang="en-US" sz="1600"/>
              <a:t>With the exception of  avoiding </a:t>
            </a:r>
          </a:p>
          <a:p>
            <a:r>
              <a:rPr lang="en-US" sz="1600"/>
              <a:t>  the supine position the mother </a:t>
            </a:r>
          </a:p>
          <a:p>
            <a:r>
              <a:rPr lang="en-US" sz="1600"/>
              <a:t>  may assume any comfortable </a:t>
            </a:r>
          </a:p>
          <a:p>
            <a:r>
              <a:rPr lang="en-US" sz="1600"/>
              <a:t>  position for effective bearing </a:t>
            </a:r>
          </a:p>
          <a:p>
            <a:r>
              <a:rPr lang="en-US" sz="1600"/>
              <a:t>  down.</a:t>
            </a:r>
          </a:p>
          <a:p>
            <a:pPr>
              <a:buFontTx/>
              <a:buChar char="•"/>
            </a:pPr>
            <a:r>
              <a:rPr lang="en-US" sz="1600"/>
              <a:t> cleansing with antiseptic </a:t>
            </a:r>
          </a:p>
          <a:p>
            <a:r>
              <a:rPr lang="en-US" sz="1600"/>
              <a:t>  solution and draping is applied</a:t>
            </a:r>
          </a:p>
          <a:p>
            <a:pPr>
              <a:buFontTx/>
              <a:buChar char="•"/>
            </a:pPr>
            <a:r>
              <a:rPr lang="en-US" sz="1600"/>
              <a:t> left lateral position in patients</a:t>
            </a:r>
          </a:p>
          <a:p>
            <a:r>
              <a:rPr lang="en-US" sz="1600"/>
              <a:t>  with hip or knee joint</a:t>
            </a:r>
          </a:p>
          <a:p>
            <a:r>
              <a:rPr lang="en-US" sz="1600"/>
              <a:t>  deformities that prevent </a:t>
            </a:r>
          </a:p>
          <a:p>
            <a:r>
              <a:rPr lang="en-US" sz="1600"/>
              <a:t>  adequate flexion or with DVT</a:t>
            </a:r>
          </a:p>
        </p:txBody>
      </p:sp>
    </p:spTree>
    <p:custDataLst>
      <p:tags r:id="rId1"/>
    </p:custDataLst>
  </p:cSld>
  <p:clrMapOvr>
    <a:masterClrMapping/>
  </p:clrMapOvr>
  <p:transition advTm="8203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62467">
                                            <p:txEl>
                                              <p:pRg st="2" end="2"/>
                                            </p:txEl>
                                          </p:spTgt>
                                        </p:tgtEl>
                                        <p:attrNameLst>
                                          <p:attrName>style.color</p:attrName>
                                        </p:attrNameLst>
                                      </p:cBhvr>
                                      <p:by>
                                        <p:hsl h="0" s="-70588" l="0"/>
                                      </p:by>
                                    </p:animClr>
                                    <p:animClr clrSpc="hsl" dir="cw">
                                      <p:cBhvr>
                                        <p:cTn id="7" dur="500" fill="hold"/>
                                        <p:tgtEl>
                                          <p:spTgt spid="62467">
                                            <p:txEl>
                                              <p:pRg st="2" end="2"/>
                                            </p:txEl>
                                          </p:spTgt>
                                        </p:tgtEl>
                                        <p:attrNameLst>
                                          <p:attrName>fillcolor</p:attrName>
                                        </p:attrNameLst>
                                      </p:cBhvr>
                                      <p:by>
                                        <p:hsl h="0" s="-70588" l="0"/>
                                      </p:by>
                                    </p:animClr>
                                    <p:animClr clrSpc="hsl" dir="cw">
                                      <p:cBhvr>
                                        <p:cTn id="8" dur="500" fill="hold"/>
                                        <p:tgtEl>
                                          <p:spTgt spid="62467">
                                            <p:txEl>
                                              <p:pRg st="2" end="2"/>
                                            </p:txEl>
                                          </p:spTgt>
                                        </p:tgtEl>
                                        <p:attrNameLst>
                                          <p:attrName>stroke.color</p:attrName>
                                        </p:attrNameLst>
                                      </p:cBhvr>
                                      <p:by>
                                        <p:hsl h="0" s="-70588" l="0"/>
                                      </p:by>
                                    </p:animClr>
                                    <p:set>
                                      <p:cBhvr>
                                        <p:cTn id="9" dur="500" fill="hold"/>
                                        <p:tgtEl>
                                          <p:spTgt spid="62467">
                                            <p:txEl>
                                              <p:pRg st="2" end="2"/>
                                            </p:txEl>
                                          </p:spTgt>
                                        </p:tgtEl>
                                        <p:attrNameLst>
                                          <p:attrName>fill.type</p:attrName>
                                        </p:attrNameLst>
                                      </p:cBhvr>
                                      <p:to>
                                        <p:strVal val="solid"/>
                                      </p:to>
                                    </p:set>
                                  </p:childTnLst>
                                </p:cTn>
                              </p:par>
                            </p:childTnLst>
                          </p:cTn>
                        </p:par>
                        <p:par>
                          <p:cTn id="10" fill="hold">
                            <p:stCondLst>
                              <p:cond delay="500"/>
                            </p:stCondLst>
                            <p:childTnLst>
                              <p:par>
                                <p:cTn id="11" presetID="9" presetClass="entr" presetSubtype="0" fill="hold" grpId="0" nodeType="afterEffect">
                                  <p:stCondLst>
                                    <p:cond delay="0"/>
                                  </p:stCondLst>
                                  <p:childTnLst>
                                    <p:set>
                                      <p:cBhvr>
                                        <p:cTn id="12" dur="1" fill="hold">
                                          <p:stCondLst>
                                            <p:cond delay="0"/>
                                          </p:stCondLst>
                                        </p:cTn>
                                        <p:tgtEl>
                                          <p:spTgt spid="62469"/>
                                        </p:tgtEl>
                                        <p:attrNameLst>
                                          <p:attrName>style.visibility</p:attrName>
                                        </p:attrNameLst>
                                      </p:cBhvr>
                                      <p:to>
                                        <p:strVal val="visible"/>
                                      </p:to>
                                    </p:set>
                                    <p:animEffect transition="in" filter="dissolve">
                                      <p:cBhvr>
                                        <p:cTn id="13" dur="500"/>
                                        <p:tgtEl>
                                          <p:spTgt spid="62469"/>
                                        </p:tgtEl>
                                      </p:cBhvr>
                                    </p:animEffect>
                                  </p:childTnLst>
                                </p:cTn>
                              </p:par>
                            </p:childTnLst>
                          </p:cTn>
                        </p:par>
                      </p:childTnLst>
                    </p:cTn>
                  </p:par>
                  <p:par>
                    <p:cTn id="14" fill="hold">
                      <p:stCondLst>
                        <p:cond delay="indefinite"/>
                      </p:stCondLst>
                      <p:childTnLst>
                        <p:par>
                          <p:cTn id="15" fill="hold">
                            <p:stCondLst>
                              <p:cond delay="0"/>
                            </p:stCondLst>
                            <p:childTnLst>
                              <p:par>
                                <p:cTn id="16" presetID="25" presetClass="emph" presetSubtype="0" fill="hold" nodeType="clickEffect">
                                  <p:stCondLst>
                                    <p:cond delay="0"/>
                                  </p:stCondLst>
                                  <p:childTnLst>
                                    <p:animClr clrSpc="hsl" dir="cw">
                                      <p:cBhvr override="childStyle">
                                        <p:cTn id="17" dur="500" fill="hold"/>
                                        <p:tgtEl>
                                          <p:spTgt spid="62467">
                                            <p:txEl>
                                              <p:pRg st="3" end="3"/>
                                            </p:txEl>
                                          </p:spTgt>
                                        </p:tgtEl>
                                        <p:attrNameLst>
                                          <p:attrName>style.color</p:attrName>
                                        </p:attrNameLst>
                                      </p:cBhvr>
                                      <p:by>
                                        <p:hsl h="0" s="-70588" l="0"/>
                                      </p:by>
                                    </p:animClr>
                                    <p:animClr clrSpc="hsl" dir="cw">
                                      <p:cBhvr>
                                        <p:cTn id="18" dur="500" fill="hold"/>
                                        <p:tgtEl>
                                          <p:spTgt spid="62467">
                                            <p:txEl>
                                              <p:pRg st="3" end="3"/>
                                            </p:txEl>
                                          </p:spTgt>
                                        </p:tgtEl>
                                        <p:attrNameLst>
                                          <p:attrName>fillcolor</p:attrName>
                                        </p:attrNameLst>
                                      </p:cBhvr>
                                      <p:by>
                                        <p:hsl h="0" s="-70588" l="0"/>
                                      </p:by>
                                    </p:animClr>
                                    <p:animClr clrSpc="hsl" dir="cw">
                                      <p:cBhvr>
                                        <p:cTn id="19" dur="500" fill="hold"/>
                                        <p:tgtEl>
                                          <p:spTgt spid="62467">
                                            <p:txEl>
                                              <p:pRg st="3" end="3"/>
                                            </p:txEl>
                                          </p:spTgt>
                                        </p:tgtEl>
                                        <p:attrNameLst>
                                          <p:attrName>stroke.color</p:attrName>
                                        </p:attrNameLst>
                                      </p:cBhvr>
                                      <p:by>
                                        <p:hsl h="0" s="-70588" l="0"/>
                                      </p:by>
                                    </p:animClr>
                                    <p:set>
                                      <p:cBhvr>
                                        <p:cTn id="20" dur="500" fill="hold"/>
                                        <p:tgtEl>
                                          <p:spTgt spid="62467">
                                            <p:txEl>
                                              <p:pRg st="3" end="3"/>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5" presetClass="emph" presetSubtype="0" fill="hold" nodeType="clickEffect">
                                  <p:stCondLst>
                                    <p:cond delay="0"/>
                                  </p:stCondLst>
                                  <p:childTnLst>
                                    <p:animClr clrSpc="hsl" dir="cw">
                                      <p:cBhvr override="childStyle">
                                        <p:cTn id="24" dur="500" fill="hold"/>
                                        <p:tgtEl>
                                          <p:spTgt spid="62467">
                                            <p:txEl>
                                              <p:pRg st="4" end="4"/>
                                            </p:txEl>
                                          </p:spTgt>
                                        </p:tgtEl>
                                        <p:attrNameLst>
                                          <p:attrName>style.color</p:attrName>
                                        </p:attrNameLst>
                                      </p:cBhvr>
                                      <p:by>
                                        <p:hsl h="0" s="-70588" l="0"/>
                                      </p:by>
                                    </p:animClr>
                                    <p:animClr clrSpc="hsl" dir="cw">
                                      <p:cBhvr>
                                        <p:cTn id="25" dur="500" fill="hold"/>
                                        <p:tgtEl>
                                          <p:spTgt spid="62467">
                                            <p:txEl>
                                              <p:pRg st="4" end="4"/>
                                            </p:txEl>
                                          </p:spTgt>
                                        </p:tgtEl>
                                        <p:attrNameLst>
                                          <p:attrName>fillcolor</p:attrName>
                                        </p:attrNameLst>
                                      </p:cBhvr>
                                      <p:by>
                                        <p:hsl h="0" s="-70588" l="0"/>
                                      </p:by>
                                    </p:animClr>
                                    <p:animClr clrSpc="hsl" dir="cw">
                                      <p:cBhvr>
                                        <p:cTn id="26" dur="500" fill="hold"/>
                                        <p:tgtEl>
                                          <p:spTgt spid="62467">
                                            <p:txEl>
                                              <p:pRg st="4" end="4"/>
                                            </p:txEl>
                                          </p:spTgt>
                                        </p:tgtEl>
                                        <p:attrNameLst>
                                          <p:attrName>stroke.color</p:attrName>
                                        </p:attrNameLst>
                                      </p:cBhvr>
                                      <p:by>
                                        <p:hsl h="0" s="-70588" l="0"/>
                                      </p:by>
                                    </p:animClr>
                                    <p:set>
                                      <p:cBhvr>
                                        <p:cTn id="27" dur="500" fill="hold"/>
                                        <p:tgtEl>
                                          <p:spTgt spid="62467">
                                            <p:txEl>
                                              <p:pRg st="4" end="4"/>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5" presetClass="emph" presetSubtype="0" fill="hold" nodeType="clickEffect">
                                  <p:stCondLst>
                                    <p:cond delay="0"/>
                                  </p:stCondLst>
                                  <p:childTnLst>
                                    <p:animClr clrSpc="hsl" dir="cw">
                                      <p:cBhvr override="childStyle">
                                        <p:cTn id="31" dur="500" fill="hold"/>
                                        <p:tgtEl>
                                          <p:spTgt spid="62467">
                                            <p:txEl>
                                              <p:pRg st="5" end="5"/>
                                            </p:txEl>
                                          </p:spTgt>
                                        </p:tgtEl>
                                        <p:attrNameLst>
                                          <p:attrName>style.color</p:attrName>
                                        </p:attrNameLst>
                                      </p:cBhvr>
                                      <p:by>
                                        <p:hsl h="0" s="-70588" l="0"/>
                                      </p:by>
                                    </p:animClr>
                                    <p:animClr clrSpc="hsl" dir="cw">
                                      <p:cBhvr>
                                        <p:cTn id="32" dur="500" fill="hold"/>
                                        <p:tgtEl>
                                          <p:spTgt spid="62467">
                                            <p:txEl>
                                              <p:pRg st="5" end="5"/>
                                            </p:txEl>
                                          </p:spTgt>
                                        </p:tgtEl>
                                        <p:attrNameLst>
                                          <p:attrName>fillcolor</p:attrName>
                                        </p:attrNameLst>
                                      </p:cBhvr>
                                      <p:by>
                                        <p:hsl h="0" s="-70588" l="0"/>
                                      </p:by>
                                    </p:animClr>
                                    <p:animClr clrSpc="hsl" dir="cw">
                                      <p:cBhvr>
                                        <p:cTn id="33" dur="500" fill="hold"/>
                                        <p:tgtEl>
                                          <p:spTgt spid="62467">
                                            <p:txEl>
                                              <p:pRg st="5" end="5"/>
                                            </p:txEl>
                                          </p:spTgt>
                                        </p:tgtEl>
                                        <p:attrNameLst>
                                          <p:attrName>stroke.color</p:attrName>
                                        </p:attrNameLst>
                                      </p:cBhvr>
                                      <p:by>
                                        <p:hsl h="0" s="-70588" l="0"/>
                                      </p:by>
                                    </p:animClr>
                                    <p:set>
                                      <p:cBhvr>
                                        <p:cTn id="34" dur="500" fill="hold"/>
                                        <p:tgtEl>
                                          <p:spTgt spid="62467">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r>
              <a:rPr lang="en-US"/>
              <a:t>Contents of this Presentation</a:t>
            </a:r>
          </a:p>
        </p:txBody>
      </p:sp>
      <p:sp>
        <p:nvSpPr>
          <p:cNvPr id="7171" name="Rectangle 3"/>
          <p:cNvSpPr>
            <a:spLocks noGrp="1" noChangeArrowheads="1"/>
          </p:cNvSpPr>
          <p:nvPr>
            <p:ph idx="1"/>
          </p:nvPr>
        </p:nvSpPr>
        <p:spPr/>
        <p:txBody>
          <a:bodyPr/>
          <a:lstStyle/>
          <a:p>
            <a:r>
              <a:rPr lang="en-US" dirty="0"/>
              <a:t>Definition of labor</a:t>
            </a:r>
          </a:p>
          <a:p>
            <a:r>
              <a:rPr lang="en-US" dirty="0"/>
              <a:t>Stages of labor</a:t>
            </a:r>
          </a:p>
          <a:p>
            <a:r>
              <a:rPr lang="en-US" dirty="0"/>
              <a:t>Mechanism of labor</a:t>
            </a:r>
          </a:p>
          <a:p>
            <a:r>
              <a:rPr lang="en-US" dirty="0"/>
              <a:t>Management of Labor</a:t>
            </a:r>
          </a:p>
          <a:p>
            <a:r>
              <a:rPr lang="en-US" dirty="0"/>
              <a:t>Causes of Inadequate labor</a:t>
            </a:r>
          </a:p>
          <a:p>
            <a:r>
              <a:rPr lang="en-US" dirty="0"/>
              <a:t>Diagnosing Dystocia</a:t>
            </a:r>
          </a:p>
          <a:p>
            <a:r>
              <a:rPr lang="en-US" dirty="0"/>
              <a:t>Management of Dystocia</a:t>
            </a:r>
          </a:p>
        </p:txBody>
      </p:sp>
      <p:sp>
        <p:nvSpPr>
          <p:cNvPr id="5" name="Slide Number Placeholder 5"/>
          <p:cNvSpPr>
            <a:spLocks noGrp="1"/>
          </p:cNvSpPr>
          <p:nvPr>
            <p:ph type="sldNum" sz="quarter" idx="12"/>
          </p:nvPr>
        </p:nvSpPr>
        <p:spPr/>
        <p:txBody>
          <a:bodyPr/>
          <a:lstStyle/>
          <a:p>
            <a:fld id="{BEC30DF2-F735-4C0B-8645-A2CABA9A8289}" type="slidenum">
              <a:rPr lang="en-US"/>
              <a:pPr/>
              <a:t>5</a:t>
            </a:fld>
            <a:endParaRPr lang="en-US"/>
          </a:p>
        </p:txBody>
      </p:sp>
    </p:spTree>
  </p:cSld>
  <p:clrMapOvr>
    <a:masterClrMapping/>
  </p:clrMapOvr>
  <p:transition advTm="14112"/>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AutoShape 3"/>
          <p:cNvSpPr>
            <a:spLocks noGrp="1" noChangeArrowheads="1"/>
          </p:cNvSpPr>
          <p:nvPr>
            <p:ph type="title"/>
          </p:nvPr>
        </p:nvSpPr>
        <p:spPr>
          <a:noFill/>
          <a:ln/>
        </p:spPr>
        <p:txBody>
          <a:bodyPr/>
          <a:lstStyle/>
          <a:p>
            <a:r>
              <a:rPr lang="en-US"/>
              <a:t>Second Stage of labor</a:t>
            </a:r>
          </a:p>
        </p:txBody>
      </p:sp>
      <p:sp>
        <p:nvSpPr>
          <p:cNvPr id="172034" name="Rectangle 2"/>
          <p:cNvSpPr>
            <a:spLocks noGrp="1" noChangeArrowheads="1"/>
          </p:cNvSpPr>
          <p:nvPr>
            <p:ph idx="1"/>
          </p:nvPr>
        </p:nvSpPr>
        <p:spPr>
          <a:xfrm>
            <a:off x="838200" y="2362200"/>
            <a:ext cx="3733800" cy="3724275"/>
          </a:xfrm>
        </p:spPr>
        <p:txBody>
          <a:bodyPr/>
          <a:lstStyle/>
          <a:p>
            <a:pPr>
              <a:buFont typeface="Wingdings" pitchFamily="2" charset="2"/>
              <a:buNone/>
            </a:pPr>
            <a:r>
              <a:rPr lang="en-US" b="1">
                <a:effectLst>
                  <a:outerShdw blurRad="38100" dist="38100" dir="2700000" algn="tl">
                    <a:srgbClr val="C0C0C0"/>
                  </a:outerShdw>
                </a:effectLst>
              </a:rPr>
              <a:t>Management</a:t>
            </a:r>
          </a:p>
          <a:p>
            <a:pPr>
              <a:buFont typeface="Wingdings" pitchFamily="2" charset="2"/>
              <a:buNone/>
            </a:pPr>
            <a:endParaRPr lang="en-US" b="1">
              <a:effectLst>
                <a:outerShdw blurRad="38100" dist="38100" dir="2700000" algn="tl">
                  <a:srgbClr val="C0C0C0"/>
                </a:outerShdw>
              </a:effectLst>
            </a:endParaRPr>
          </a:p>
          <a:p>
            <a:pPr>
              <a:buFont typeface="Wingdings" pitchFamily="2" charset="2"/>
              <a:buChar char="Ä"/>
            </a:pPr>
            <a:r>
              <a:rPr lang="en-US" sz="2400" b="1">
                <a:effectLst>
                  <a:outerShdw blurRad="38100" dist="38100" dir="2700000" algn="tl">
                    <a:srgbClr val="C0C0C0"/>
                  </a:outerShdw>
                </a:effectLst>
              </a:rPr>
              <a:t>Maternal position</a:t>
            </a:r>
          </a:p>
          <a:p>
            <a:pPr>
              <a:buFont typeface="Wingdings" pitchFamily="2" charset="2"/>
              <a:buChar char="Ä"/>
            </a:pPr>
            <a:r>
              <a:rPr lang="en-US" sz="2400" b="1">
                <a:effectLst>
                  <a:outerShdw blurRad="38100" dist="38100" dir="2700000" algn="tl">
                    <a:srgbClr val="C0C0C0"/>
                  </a:outerShdw>
                </a:effectLst>
              </a:rPr>
              <a:t>Bearing down</a:t>
            </a:r>
          </a:p>
          <a:p>
            <a:pPr>
              <a:buFont typeface="Wingdings" pitchFamily="2" charset="2"/>
              <a:buChar char="Ä"/>
            </a:pPr>
            <a:r>
              <a:rPr lang="en-US" sz="2400" b="1">
                <a:effectLst>
                  <a:outerShdw blurRad="38100" dist="38100" dir="2700000" algn="tl">
                    <a:srgbClr val="C0C0C0"/>
                  </a:outerShdw>
                </a:effectLst>
              </a:rPr>
              <a:t>Fetal monitoring</a:t>
            </a:r>
          </a:p>
          <a:p>
            <a:pPr>
              <a:buFont typeface="Wingdings" pitchFamily="2" charset="2"/>
              <a:buChar char="Ä"/>
            </a:pPr>
            <a:r>
              <a:rPr lang="en-US" sz="2400" b="1">
                <a:effectLst>
                  <a:outerShdw blurRad="38100" dist="38100" dir="2700000" algn="tl">
                    <a:srgbClr val="C0C0C0"/>
                  </a:outerShdw>
                </a:effectLst>
              </a:rPr>
              <a:t>Vaginal examination</a:t>
            </a:r>
          </a:p>
          <a:p>
            <a:pPr>
              <a:buFont typeface="Wingdings" pitchFamily="2" charset="2"/>
              <a:buChar char="Ä"/>
            </a:pPr>
            <a:r>
              <a:rPr lang="en-US" sz="2400" b="1">
                <a:effectLst>
                  <a:outerShdw blurRad="38100" dist="38100" dir="2700000" algn="tl">
                    <a:srgbClr val="C0C0C0"/>
                  </a:outerShdw>
                </a:effectLst>
              </a:rPr>
              <a:t>Delivery of the fetus</a:t>
            </a:r>
          </a:p>
        </p:txBody>
      </p:sp>
      <p:sp>
        <p:nvSpPr>
          <p:cNvPr id="6" name="Slide Number Placeholder 5"/>
          <p:cNvSpPr>
            <a:spLocks noGrp="1"/>
          </p:cNvSpPr>
          <p:nvPr>
            <p:ph type="sldNum" sz="quarter" idx="12"/>
          </p:nvPr>
        </p:nvSpPr>
        <p:spPr/>
        <p:txBody>
          <a:bodyPr/>
          <a:lstStyle/>
          <a:p>
            <a:fld id="{D2219D42-3511-4E9B-963A-25C570B10127}" type="slidenum">
              <a:rPr lang="en-US"/>
              <a:pPr/>
              <a:t>50</a:t>
            </a:fld>
            <a:endParaRPr lang="en-US"/>
          </a:p>
        </p:txBody>
      </p:sp>
      <p:sp>
        <p:nvSpPr>
          <p:cNvPr id="172037" name="Rectangle 5"/>
          <p:cNvSpPr>
            <a:spLocks noChangeArrowheads="1"/>
          </p:cNvSpPr>
          <p:nvPr/>
        </p:nvSpPr>
        <p:spPr bwMode="auto">
          <a:xfrm>
            <a:off x="4876800" y="2819400"/>
            <a:ext cx="3200400" cy="3505200"/>
          </a:xfrm>
          <a:prstGeom prst="rect">
            <a:avLst/>
          </a:prstGeom>
          <a:solidFill>
            <a:schemeClr val="bg1"/>
          </a:solidFill>
          <a:ln w="19050">
            <a:solidFill>
              <a:schemeClr val="tx1"/>
            </a:solidFill>
            <a:miter lim="800000"/>
            <a:headEnd/>
            <a:tailEnd/>
          </a:ln>
          <a:effectLst/>
        </p:spPr>
        <p:txBody>
          <a:bodyPr wrap="none" anchor="ctr"/>
          <a:lstStyle/>
          <a:p>
            <a:pPr>
              <a:buFontTx/>
              <a:buChar char="•"/>
            </a:pPr>
            <a:r>
              <a:rPr lang="en-US" sz="1800"/>
              <a:t> the mother should be </a:t>
            </a:r>
          </a:p>
          <a:p>
            <a:r>
              <a:rPr lang="en-US" sz="1800"/>
              <a:t>  encouraged to hold her </a:t>
            </a:r>
          </a:p>
          <a:p>
            <a:r>
              <a:rPr lang="en-US" sz="1800"/>
              <a:t>  breath and bear down</a:t>
            </a:r>
          </a:p>
          <a:p>
            <a:r>
              <a:rPr lang="en-US" sz="1800"/>
              <a:t>  with expulsive effort</a:t>
            </a:r>
          </a:p>
          <a:p>
            <a:endParaRPr lang="en-US" sz="1800"/>
          </a:p>
          <a:p>
            <a:pPr>
              <a:buFontTx/>
              <a:buChar char="•"/>
            </a:pPr>
            <a:r>
              <a:rPr lang="en-US" sz="1800"/>
              <a:t> this is particularly important</a:t>
            </a:r>
          </a:p>
          <a:p>
            <a:r>
              <a:rPr lang="en-US" sz="1800"/>
              <a:t>  for patients with regional </a:t>
            </a:r>
          </a:p>
          <a:p>
            <a:r>
              <a:rPr lang="en-US" sz="1800"/>
              <a:t>  anesthesia because their</a:t>
            </a:r>
          </a:p>
          <a:p>
            <a:r>
              <a:rPr lang="en-US" sz="1800"/>
              <a:t>  reflexes sensation may be</a:t>
            </a:r>
          </a:p>
          <a:p>
            <a:r>
              <a:rPr lang="en-US" sz="1800"/>
              <a:t>  impaired</a:t>
            </a:r>
          </a:p>
        </p:txBody>
      </p:sp>
    </p:spTree>
    <p:custDataLst>
      <p:tags r:id="rId1"/>
    </p:custDataLst>
  </p:cSld>
  <p:clrMapOvr>
    <a:masterClrMapping/>
  </p:clrMapOvr>
  <p:transition advTm="8203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172034">
                                            <p:txEl>
                                              <p:pRg st="2" end="2"/>
                                            </p:txEl>
                                          </p:spTgt>
                                        </p:tgtEl>
                                        <p:attrNameLst>
                                          <p:attrName>style.color</p:attrName>
                                        </p:attrNameLst>
                                      </p:cBhvr>
                                      <p:by>
                                        <p:hsl h="0" s="-70588" l="0"/>
                                      </p:by>
                                    </p:animClr>
                                    <p:animClr clrSpc="hsl" dir="cw">
                                      <p:cBhvr>
                                        <p:cTn id="7" dur="500" fill="hold"/>
                                        <p:tgtEl>
                                          <p:spTgt spid="172034">
                                            <p:txEl>
                                              <p:pRg st="2" end="2"/>
                                            </p:txEl>
                                          </p:spTgt>
                                        </p:tgtEl>
                                        <p:attrNameLst>
                                          <p:attrName>fillcolor</p:attrName>
                                        </p:attrNameLst>
                                      </p:cBhvr>
                                      <p:by>
                                        <p:hsl h="0" s="-70588" l="0"/>
                                      </p:by>
                                    </p:animClr>
                                    <p:animClr clrSpc="hsl" dir="cw">
                                      <p:cBhvr>
                                        <p:cTn id="8" dur="500" fill="hold"/>
                                        <p:tgtEl>
                                          <p:spTgt spid="172034">
                                            <p:txEl>
                                              <p:pRg st="2" end="2"/>
                                            </p:txEl>
                                          </p:spTgt>
                                        </p:tgtEl>
                                        <p:attrNameLst>
                                          <p:attrName>stroke.color</p:attrName>
                                        </p:attrNameLst>
                                      </p:cBhvr>
                                      <p:by>
                                        <p:hsl h="0" s="-70588" l="0"/>
                                      </p:by>
                                    </p:animClr>
                                    <p:set>
                                      <p:cBhvr>
                                        <p:cTn id="9" dur="500" fill="hold"/>
                                        <p:tgtEl>
                                          <p:spTgt spid="172034">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5" presetClass="emph" presetSubtype="0" fill="hold" nodeType="clickEffect">
                                  <p:stCondLst>
                                    <p:cond delay="0"/>
                                  </p:stCondLst>
                                  <p:childTnLst>
                                    <p:animClr clrSpc="hsl" dir="cw">
                                      <p:cBhvr override="childStyle">
                                        <p:cTn id="13" dur="500" fill="hold"/>
                                        <p:tgtEl>
                                          <p:spTgt spid="172034">
                                            <p:txEl>
                                              <p:pRg st="3" end="3"/>
                                            </p:txEl>
                                          </p:spTgt>
                                        </p:tgtEl>
                                        <p:attrNameLst>
                                          <p:attrName>style.color</p:attrName>
                                        </p:attrNameLst>
                                      </p:cBhvr>
                                      <p:by>
                                        <p:hsl h="0" s="-70588" l="0"/>
                                      </p:by>
                                    </p:animClr>
                                    <p:animClr clrSpc="hsl" dir="cw">
                                      <p:cBhvr>
                                        <p:cTn id="14" dur="500" fill="hold"/>
                                        <p:tgtEl>
                                          <p:spTgt spid="172034">
                                            <p:txEl>
                                              <p:pRg st="3" end="3"/>
                                            </p:txEl>
                                          </p:spTgt>
                                        </p:tgtEl>
                                        <p:attrNameLst>
                                          <p:attrName>fillcolor</p:attrName>
                                        </p:attrNameLst>
                                      </p:cBhvr>
                                      <p:by>
                                        <p:hsl h="0" s="-70588" l="0"/>
                                      </p:by>
                                    </p:animClr>
                                    <p:animClr clrSpc="hsl" dir="cw">
                                      <p:cBhvr>
                                        <p:cTn id="15" dur="500" fill="hold"/>
                                        <p:tgtEl>
                                          <p:spTgt spid="172034">
                                            <p:txEl>
                                              <p:pRg st="3" end="3"/>
                                            </p:txEl>
                                          </p:spTgt>
                                        </p:tgtEl>
                                        <p:attrNameLst>
                                          <p:attrName>stroke.color</p:attrName>
                                        </p:attrNameLst>
                                      </p:cBhvr>
                                      <p:by>
                                        <p:hsl h="0" s="-70588" l="0"/>
                                      </p:by>
                                    </p:animClr>
                                    <p:set>
                                      <p:cBhvr>
                                        <p:cTn id="16" dur="500" fill="hold"/>
                                        <p:tgtEl>
                                          <p:spTgt spid="172034">
                                            <p:txEl>
                                              <p:pRg st="3" end="3"/>
                                            </p:txEl>
                                          </p:spTgt>
                                        </p:tgtEl>
                                        <p:attrNameLst>
                                          <p:attrName>fill.type</p:attrName>
                                        </p:attrNameLst>
                                      </p:cBhvr>
                                      <p:to>
                                        <p:strVal val="solid"/>
                                      </p:to>
                                    </p:se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72037"/>
                                        </p:tgtEl>
                                        <p:attrNameLst>
                                          <p:attrName>style.visibility</p:attrName>
                                        </p:attrNameLst>
                                      </p:cBhvr>
                                      <p:to>
                                        <p:strVal val="visible"/>
                                      </p:to>
                                    </p:set>
                                    <p:animEffect transition="in" filter="dissolve">
                                      <p:cBhvr>
                                        <p:cTn id="20" dur="500"/>
                                        <p:tgtEl>
                                          <p:spTgt spid="172037"/>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mph" presetSubtype="0" fill="hold" nodeType="clickEffect">
                                  <p:stCondLst>
                                    <p:cond delay="0"/>
                                  </p:stCondLst>
                                  <p:childTnLst>
                                    <p:animClr clrSpc="hsl" dir="cw">
                                      <p:cBhvr override="childStyle">
                                        <p:cTn id="24" dur="500" fill="hold"/>
                                        <p:tgtEl>
                                          <p:spTgt spid="172034">
                                            <p:txEl>
                                              <p:pRg st="4" end="4"/>
                                            </p:txEl>
                                          </p:spTgt>
                                        </p:tgtEl>
                                        <p:attrNameLst>
                                          <p:attrName>style.color</p:attrName>
                                        </p:attrNameLst>
                                      </p:cBhvr>
                                      <p:by>
                                        <p:hsl h="0" s="-70588" l="0"/>
                                      </p:by>
                                    </p:animClr>
                                    <p:animClr clrSpc="hsl" dir="cw">
                                      <p:cBhvr>
                                        <p:cTn id="25" dur="500" fill="hold"/>
                                        <p:tgtEl>
                                          <p:spTgt spid="172034">
                                            <p:txEl>
                                              <p:pRg st="4" end="4"/>
                                            </p:txEl>
                                          </p:spTgt>
                                        </p:tgtEl>
                                        <p:attrNameLst>
                                          <p:attrName>fillcolor</p:attrName>
                                        </p:attrNameLst>
                                      </p:cBhvr>
                                      <p:by>
                                        <p:hsl h="0" s="-70588" l="0"/>
                                      </p:by>
                                    </p:animClr>
                                    <p:animClr clrSpc="hsl" dir="cw">
                                      <p:cBhvr>
                                        <p:cTn id="26" dur="500" fill="hold"/>
                                        <p:tgtEl>
                                          <p:spTgt spid="172034">
                                            <p:txEl>
                                              <p:pRg st="4" end="4"/>
                                            </p:txEl>
                                          </p:spTgt>
                                        </p:tgtEl>
                                        <p:attrNameLst>
                                          <p:attrName>stroke.color</p:attrName>
                                        </p:attrNameLst>
                                      </p:cBhvr>
                                      <p:by>
                                        <p:hsl h="0" s="-70588" l="0"/>
                                      </p:by>
                                    </p:animClr>
                                    <p:set>
                                      <p:cBhvr>
                                        <p:cTn id="27" dur="500" fill="hold"/>
                                        <p:tgtEl>
                                          <p:spTgt spid="172034">
                                            <p:txEl>
                                              <p:pRg st="4" end="4"/>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5" presetClass="emph" presetSubtype="0" fill="hold" nodeType="clickEffect">
                                  <p:stCondLst>
                                    <p:cond delay="0"/>
                                  </p:stCondLst>
                                  <p:childTnLst>
                                    <p:animClr clrSpc="hsl" dir="cw">
                                      <p:cBhvr override="childStyle">
                                        <p:cTn id="31" dur="500" fill="hold"/>
                                        <p:tgtEl>
                                          <p:spTgt spid="172034">
                                            <p:txEl>
                                              <p:pRg st="5" end="5"/>
                                            </p:txEl>
                                          </p:spTgt>
                                        </p:tgtEl>
                                        <p:attrNameLst>
                                          <p:attrName>style.color</p:attrName>
                                        </p:attrNameLst>
                                      </p:cBhvr>
                                      <p:by>
                                        <p:hsl h="0" s="-70588" l="0"/>
                                      </p:by>
                                    </p:animClr>
                                    <p:animClr clrSpc="hsl" dir="cw">
                                      <p:cBhvr>
                                        <p:cTn id="32" dur="500" fill="hold"/>
                                        <p:tgtEl>
                                          <p:spTgt spid="172034">
                                            <p:txEl>
                                              <p:pRg st="5" end="5"/>
                                            </p:txEl>
                                          </p:spTgt>
                                        </p:tgtEl>
                                        <p:attrNameLst>
                                          <p:attrName>fillcolor</p:attrName>
                                        </p:attrNameLst>
                                      </p:cBhvr>
                                      <p:by>
                                        <p:hsl h="0" s="-70588" l="0"/>
                                      </p:by>
                                    </p:animClr>
                                    <p:animClr clrSpc="hsl" dir="cw">
                                      <p:cBhvr>
                                        <p:cTn id="33" dur="500" fill="hold"/>
                                        <p:tgtEl>
                                          <p:spTgt spid="172034">
                                            <p:txEl>
                                              <p:pRg st="5" end="5"/>
                                            </p:txEl>
                                          </p:spTgt>
                                        </p:tgtEl>
                                        <p:attrNameLst>
                                          <p:attrName>stroke.color</p:attrName>
                                        </p:attrNameLst>
                                      </p:cBhvr>
                                      <p:by>
                                        <p:hsl h="0" s="-70588" l="0"/>
                                      </p:by>
                                    </p:animClr>
                                    <p:set>
                                      <p:cBhvr>
                                        <p:cTn id="34" dur="500" fill="hold"/>
                                        <p:tgtEl>
                                          <p:spTgt spid="172034">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7"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AutoShape 3"/>
          <p:cNvSpPr>
            <a:spLocks noGrp="1" noChangeArrowheads="1"/>
          </p:cNvSpPr>
          <p:nvPr>
            <p:ph type="title"/>
          </p:nvPr>
        </p:nvSpPr>
        <p:spPr>
          <a:noFill/>
          <a:ln/>
        </p:spPr>
        <p:txBody>
          <a:bodyPr/>
          <a:lstStyle/>
          <a:p>
            <a:r>
              <a:rPr lang="en-US"/>
              <a:t>Second Stage of labor</a:t>
            </a:r>
          </a:p>
        </p:txBody>
      </p:sp>
      <p:sp>
        <p:nvSpPr>
          <p:cNvPr id="173058" name="Rectangle 2"/>
          <p:cNvSpPr>
            <a:spLocks noGrp="1" noChangeArrowheads="1"/>
          </p:cNvSpPr>
          <p:nvPr>
            <p:ph idx="1"/>
          </p:nvPr>
        </p:nvSpPr>
        <p:spPr>
          <a:xfrm>
            <a:off x="838200" y="2362200"/>
            <a:ext cx="3733800" cy="3724275"/>
          </a:xfrm>
        </p:spPr>
        <p:txBody>
          <a:bodyPr/>
          <a:lstStyle/>
          <a:p>
            <a:pPr>
              <a:buFont typeface="Wingdings" pitchFamily="2" charset="2"/>
              <a:buNone/>
            </a:pPr>
            <a:r>
              <a:rPr lang="en-US" b="1">
                <a:effectLst>
                  <a:outerShdw blurRad="38100" dist="38100" dir="2700000" algn="tl">
                    <a:srgbClr val="C0C0C0"/>
                  </a:outerShdw>
                </a:effectLst>
              </a:rPr>
              <a:t>Management</a:t>
            </a:r>
          </a:p>
          <a:p>
            <a:pPr>
              <a:buFont typeface="Wingdings" pitchFamily="2" charset="2"/>
              <a:buNone/>
            </a:pPr>
            <a:endParaRPr lang="en-US" b="1">
              <a:effectLst>
                <a:outerShdw blurRad="38100" dist="38100" dir="2700000" algn="tl">
                  <a:srgbClr val="C0C0C0"/>
                </a:outerShdw>
              </a:effectLst>
            </a:endParaRPr>
          </a:p>
          <a:p>
            <a:pPr>
              <a:buFont typeface="Wingdings" pitchFamily="2" charset="2"/>
              <a:buChar char="Ä"/>
            </a:pPr>
            <a:r>
              <a:rPr lang="en-US" sz="2400" b="1">
                <a:effectLst>
                  <a:outerShdw blurRad="38100" dist="38100" dir="2700000" algn="tl">
                    <a:srgbClr val="C0C0C0"/>
                  </a:outerShdw>
                </a:effectLst>
              </a:rPr>
              <a:t>Maternal position</a:t>
            </a:r>
          </a:p>
          <a:p>
            <a:pPr>
              <a:buFont typeface="Wingdings" pitchFamily="2" charset="2"/>
              <a:buChar char="Ä"/>
            </a:pPr>
            <a:r>
              <a:rPr lang="en-US" sz="2400" b="1">
                <a:effectLst>
                  <a:outerShdw blurRad="38100" dist="38100" dir="2700000" algn="tl">
                    <a:srgbClr val="C0C0C0"/>
                  </a:outerShdw>
                </a:effectLst>
              </a:rPr>
              <a:t>Bearing down</a:t>
            </a:r>
          </a:p>
          <a:p>
            <a:pPr>
              <a:buFont typeface="Wingdings" pitchFamily="2" charset="2"/>
              <a:buChar char="Ä"/>
            </a:pPr>
            <a:r>
              <a:rPr lang="en-US" sz="2400" b="1">
                <a:effectLst>
                  <a:outerShdw blurRad="38100" dist="38100" dir="2700000" algn="tl">
                    <a:srgbClr val="C0C0C0"/>
                  </a:outerShdw>
                </a:effectLst>
              </a:rPr>
              <a:t>Fetal monitoring</a:t>
            </a:r>
          </a:p>
          <a:p>
            <a:pPr>
              <a:buFont typeface="Wingdings" pitchFamily="2" charset="2"/>
              <a:buChar char="Ä"/>
            </a:pPr>
            <a:r>
              <a:rPr lang="en-US" sz="2400" b="1">
                <a:effectLst>
                  <a:outerShdw blurRad="38100" dist="38100" dir="2700000" algn="tl">
                    <a:srgbClr val="C0C0C0"/>
                  </a:outerShdw>
                </a:effectLst>
              </a:rPr>
              <a:t>Vaginal examination</a:t>
            </a:r>
          </a:p>
          <a:p>
            <a:pPr>
              <a:buFont typeface="Wingdings" pitchFamily="2" charset="2"/>
              <a:buChar char="Ä"/>
            </a:pPr>
            <a:r>
              <a:rPr lang="en-US" sz="2400" b="1">
                <a:effectLst>
                  <a:outerShdw blurRad="38100" dist="38100" dir="2700000" algn="tl">
                    <a:srgbClr val="C0C0C0"/>
                  </a:outerShdw>
                </a:effectLst>
              </a:rPr>
              <a:t>Delivery of the fetus</a:t>
            </a:r>
          </a:p>
        </p:txBody>
      </p:sp>
      <p:sp>
        <p:nvSpPr>
          <p:cNvPr id="6" name="Slide Number Placeholder 5"/>
          <p:cNvSpPr>
            <a:spLocks noGrp="1"/>
          </p:cNvSpPr>
          <p:nvPr>
            <p:ph type="sldNum" sz="quarter" idx="12"/>
          </p:nvPr>
        </p:nvSpPr>
        <p:spPr/>
        <p:txBody>
          <a:bodyPr/>
          <a:lstStyle/>
          <a:p>
            <a:fld id="{BBC545CA-EFEA-4C68-A8CE-2AF1FBFDD1D0}" type="slidenum">
              <a:rPr lang="en-US"/>
              <a:pPr/>
              <a:t>51</a:t>
            </a:fld>
            <a:endParaRPr lang="en-US"/>
          </a:p>
        </p:txBody>
      </p:sp>
      <p:sp>
        <p:nvSpPr>
          <p:cNvPr id="173062" name="Rectangle 6"/>
          <p:cNvSpPr>
            <a:spLocks noChangeArrowheads="1"/>
          </p:cNvSpPr>
          <p:nvPr/>
        </p:nvSpPr>
        <p:spPr bwMode="auto">
          <a:xfrm>
            <a:off x="4876800" y="2819400"/>
            <a:ext cx="3276600" cy="3429000"/>
          </a:xfrm>
          <a:prstGeom prst="rect">
            <a:avLst/>
          </a:prstGeom>
          <a:solidFill>
            <a:schemeClr val="bg1"/>
          </a:solidFill>
          <a:ln w="19050">
            <a:solidFill>
              <a:schemeClr val="tx1"/>
            </a:solidFill>
            <a:miter lim="800000"/>
            <a:headEnd/>
            <a:tailEnd/>
          </a:ln>
          <a:effectLst/>
        </p:spPr>
        <p:txBody>
          <a:bodyPr wrap="none" anchor="ctr"/>
          <a:lstStyle/>
          <a:p>
            <a:pPr>
              <a:buFontTx/>
              <a:buChar char="•"/>
            </a:pPr>
            <a:r>
              <a:rPr lang="en-US" sz="1800"/>
              <a:t> the fetal heart rate should be</a:t>
            </a:r>
          </a:p>
          <a:p>
            <a:r>
              <a:rPr lang="en-US" sz="1800"/>
              <a:t>  monitored continuously or </a:t>
            </a:r>
          </a:p>
          <a:p>
            <a:r>
              <a:rPr lang="en-US" sz="1800"/>
              <a:t>  evaluated every 5 minutes</a:t>
            </a:r>
          </a:p>
          <a:p>
            <a:r>
              <a:rPr lang="en-US" sz="1800"/>
              <a:t>  in patients with obstetric risk</a:t>
            </a:r>
          </a:p>
          <a:p>
            <a:r>
              <a:rPr lang="en-US" sz="1800"/>
              <a:t>  factors</a:t>
            </a:r>
          </a:p>
          <a:p>
            <a:endParaRPr lang="en-US" sz="1800"/>
          </a:p>
          <a:p>
            <a:pPr>
              <a:buFontTx/>
              <a:buChar char="•"/>
            </a:pPr>
            <a:r>
              <a:rPr lang="en-US" sz="1800"/>
              <a:t> Decelerations with recovery </a:t>
            </a:r>
          </a:p>
          <a:p>
            <a:r>
              <a:rPr lang="en-US" sz="1800"/>
              <a:t>  following the uterine contrac-</a:t>
            </a:r>
          </a:p>
          <a:p>
            <a:r>
              <a:rPr lang="en-US" sz="1800"/>
              <a:t>  tion may normally occur</a:t>
            </a:r>
          </a:p>
          <a:p>
            <a:r>
              <a:rPr lang="en-US" sz="1800"/>
              <a:t>  (head or cord compression)</a:t>
            </a:r>
          </a:p>
        </p:txBody>
      </p:sp>
    </p:spTree>
    <p:custDataLst>
      <p:tags r:id="rId1"/>
    </p:custDataLst>
  </p:cSld>
  <p:clrMapOvr>
    <a:masterClrMapping/>
  </p:clrMapOvr>
  <p:transition advTm="8203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173058">
                                            <p:txEl>
                                              <p:pRg st="2" end="2"/>
                                            </p:txEl>
                                          </p:spTgt>
                                        </p:tgtEl>
                                        <p:attrNameLst>
                                          <p:attrName>style.color</p:attrName>
                                        </p:attrNameLst>
                                      </p:cBhvr>
                                      <p:by>
                                        <p:hsl h="0" s="-70588" l="0"/>
                                      </p:by>
                                    </p:animClr>
                                    <p:animClr clrSpc="hsl" dir="cw">
                                      <p:cBhvr>
                                        <p:cTn id="7" dur="500" fill="hold"/>
                                        <p:tgtEl>
                                          <p:spTgt spid="173058">
                                            <p:txEl>
                                              <p:pRg st="2" end="2"/>
                                            </p:txEl>
                                          </p:spTgt>
                                        </p:tgtEl>
                                        <p:attrNameLst>
                                          <p:attrName>fillcolor</p:attrName>
                                        </p:attrNameLst>
                                      </p:cBhvr>
                                      <p:by>
                                        <p:hsl h="0" s="-70588" l="0"/>
                                      </p:by>
                                    </p:animClr>
                                    <p:animClr clrSpc="hsl" dir="cw">
                                      <p:cBhvr>
                                        <p:cTn id="8" dur="500" fill="hold"/>
                                        <p:tgtEl>
                                          <p:spTgt spid="173058">
                                            <p:txEl>
                                              <p:pRg st="2" end="2"/>
                                            </p:txEl>
                                          </p:spTgt>
                                        </p:tgtEl>
                                        <p:attrNameLst>
                                          <p:attrName>stroke.color</p:attrName>
                                        </p:attrNameLst>
                                      </p:cBhvr>
                                      <p:by>
                                        <p:hsl h="0" s="-70588" l="0"/>
                                      </p:by>
                                    </p:animClr>
                                    <p:set>
                                      <p:cBhvr>
                                        <p:cTn id="9" dur="500" fill="hold"/>
                                        <p:tgtEl>
                                          <p:spTgt spid="173058">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5" presetClass="emph" presetSubtype="0" fill="hold" nodeType="clickEffect">
                                  <p:stCondLst>
                                    <p:cond delay="0"/>
                                  </p:stCondLst>
                                  <p:childTnLst>
                                    <p:animClr clrSpc="hsl" dir="cw">
                                      <p:cBhvr override="childStyle">
                                        <p:cTn id="13" dur="500" fill="hold"/>
                                        <p:tgtEl>
                                          <p:spTgt spid="173058">
                                            <p:txEl>
                                              <p:pRg st="3" end="3"/>
                                            </p:txEl>
                                          </p:spTgt>
                                        </p:tgtEl>
                                        <p:attrNameLst>
                                          <p:attrName>style.color</p:attrName>
                                        </p:attrNameLst>
                                      </p:cBhvr>
                                      <p:by>
                                        <p:hsl h="0" s="-70588" l="0"/>
                                      </p:by>
                                    </p:animClr>
                                    <p:animClr clrSpc="hsl" dir="cw">
                                      <p:cBhvr>
                                        <p:cTn id="14" dur="500" fill="hold"/>
                                        <p:tgtEl>
                                          <p:spTgt spid="173058">
                                            <p:txEl>
                                              <p:pRg st="3" end="3"/>
                                            </p:txEl>
                                          </p:spTgt>
                                        </p:tgtEl>
                                        <p:attrNameLst>
                                          <p:attrName>fillcolor</p:attrName>
                                        </p:attrNameLst>
                                      </p:cBhvr>
                                      <p:by>
                                        <p:hsl h="0" s="-70588" l="0"/>
                                      </p:by>
                                    </p:animClr>
                                    <p:animClr clrSpc="hsl" dir="cw">
                                      <p:cBhvr>
                                        <p:cTn id="15" dur="500" fill="hold"/>
                                        <p:tgtEl>
                                          <p:spTgt spid="173058">
                                            <p:txEl>
                                              <p:pRg st="3" end="3"/>
                                            </p:txEl>
                                          </p:spTgt>
                                        </p:tgtEl>
                                        <p:attrNameLst>
                                          <p:attrName>stroke.color</p:attrName>
                                        </p:attrNameLst>
                                      </p:cBhvr>
                                      <p:by>
                                        <p:hsl h="0" s="-70588" l="0"/>
                                      </p:by>
                                    </p:animClr>
                                    <p:set>
                                      <p:cBhvr>
                                        <p:cTn id="16" dur="500" fill="hold"/>
                                        <p:tgtEl>
                                          <p:spTgt spid="173058">
                                            <p:txEl>
                                              <p:pRg st="3" end="3"/>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5" presetClass="emph" presetSubtype="0" fill="hold" nodeType="clickEffect">
                                  <p:stCondLst>
                                    <p:cond delay="0"/>
                                  </p:stCondLst>
                                  <p:childTnLst>
                                    <p:animClr clrSpc="hsl" dir="cw">
                                      <p:cBhvr override="childStyle">
                                        <p:cTn id="20" dur="500" fill="hold"/>
                                        <p:tgtEl>
                                          <p:spTgt spid="173058">
                                            <p:txEl>
                                              <p:pRg st="4" end="4"/>
                                            </p:txEl>
                                          </p:spTgt>
                                        </p:tgtEl>
                                        <p:attrNameLst>
                                          <p:attrName>style.color</p:attrName>
                                        </p:attrNameLst>
                                      </p:cBhvr>
                                      <p:by>
                                        <p:hsl h="0" s="-70588" l="0"/>
                                      </p:by>
                                    </p:animClr>
                                    <p:animClr clrSpc="hsl" dir="cw">
                                      <p:cBhvr>
                                        <p:cTn id="21" dur="500" fill="hold"/>
                                        <p:tgtEl>
                                          <p:spTgt spid="173058">
                                            <p:txEl>
                                              <p:pRg st="4" end="4"/>
                                            </p:txEl>
                                          </p:spTgt>
                                        </p:tgtEl>
                                        <p:attrNameLst>
                                          <p:attrName>fillcolor</p:attrName>
                                        </p:attrNameLst>
                                      </p:cBhvr>
                                      <p:by>
                                        <p:hsl h="0" s="-70588" l="0"/>
                                      </p:by>
                                    </p:animClr>
                                    <p:animClr clrSpc="hsl" dir="cw">
                                      <p:cBhvr>
                                        <p:cTn id="22" dur="500" fill="hold"/>
                                        <p:tgtEl>
                                          <p:spTgt spid="173058">
                                            <p:txEl>
                                              <p:pRg st="4" end="4"/>
                                            </p:txEl>
                                          </p:spTgt>
                                        </p:tgtEl>
                                        <p:attrNameLst>
                                          <p:attrName>stroke.color</p:attrName>
                                        </p:attrNameLst>
                                      </p:cBhvr>
                                      <p:by>
                                        <p:hsl h="0" s="-70588" l="0"/>
                                      </p:by>
                                    </p:animClr>
                                    <p:set>
                                      <p:cBhvr>
                                        <p:cTn id="23" dur="500" fill="hold"/>
                                        <p:tgtEl>
                                          <p:spTgt spid="173058">
                                            <p:txEl>
                                              <p:pRg st="4" end="4"/>
                                            </p:txEl>
                                          </p:spTgt>
                                        </p:tgtEl>
                                        <p:attrNameLst>
                                          <p:attrName>fill.type</p:attrName>
                                        </p:attrNameLst>
                                      </p:cBhvr>
                                      <p:to>
                                        <p:strVal val="solid"/>
                                      </p:to>
                                    </p:set>
                                  </p:childTnLst>
                                </p:cTn>
                              </p:par>
                            </p:childTnLst>
                          </p:cTn>
                        </p:par>
                        <p:par>
                          <p:cTn id="24" fill="hold">
                            <p:stCondLst>
                              <p:cond delay="500"/>
                            </p:stCondLst>
                            <p:childTnLst>
                              <p:par>
                                <p:cTn id="25" presetID="9" presetClass="entr" presetSubtype="0" fill="hold" grpId="0" nodeType="afterEffect">
                                  <p:stCondLst>
                                    <p:cond delay="0"/>
                                  </p:stCondLst>
                                  <p:childTnLst>
                                    <p:set>
                                      <p:cBhvr>
                                        <p:cTn id="26" dur="1" fill="hold">
                                          <p:stCondLst>
                                            <p:cond delay="0"/>
                                          </p:stCondLst>
                                        </p:cTn>
                                        <p:tgtEl>
                                          <p:spTgt spid="173062"/>
                                        </p:tgtEl>
                                        <p:attrNameLst>
                                          <p:attrName>style.visibility</p:attrName>
                                        </p:attrNameLst>
                                      </p:cBhvr>
                                      <p:to>
                                        <p:strVal val="visible"/>
                                      </p:to>
                                    </p:set>
                                    <p:animEffect transition="in" filter="dissolve">
                                      <p:cBhvr>
                                        <p:cTn id="27" dur="500"/>
                                        <p:tgtEl>
                                          <p:spTgt spid="173062"/>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mph" presetSubtype="0" fill="hold" nodeType="clickEffect">
                                  <p:stCondLst>
                                    <p:cond delay="0"/>
                                  </p:stCondLst>
                                  <p:childTnLst>
                                    <p:animClr clrSpc="hsl" dir="cw">
                                      <p:cBhvr override="childStyle">
                                        <p:cTn id="31" dur="500" fill="hold"/>
                                        <p:tgtEl>
                                          <p:spTgt spid="173058">
                                            <p:txEl>
                                              <p:pRg st="5" end="5"/>
                                            </p:txEl>
                                          </p:spTgt>
                                        </p:tgtEl>
                                        <p:attrNameLst>
                                          <p:attrName>style.color</p:attrName>
                                        </p:attrNameLst>
                                      </p:cBhvr>
                                      <p:by>
                                        <p:hsl h="0" s="-70588" l="0"/>
                                      </p:by>
                                    </p:animClr>
                                    <p:animClr clrSpc="hsl" dir="cw">
                                      <p:cBhvr>
                                        <p:cTn id="32" dur="500" fill="hold"/>
                                        <p:tgtEl>
                                          <p:spTgt spid="173058">
                                            <p:txEl>
                                              <p:pRg st="5" end="5"/>
                                            </p:txEl>
                                          </p:spTgt>
                                        </p:tgtEl>
                                        <p:attrNameLst>
                                          <p:attrName>fillcolor</p:attrName>
                                        </p:attrNameLst>
                                      </p:cBhvr>
                                      <p:by>
                                        <p:hsl h="0" s="-70588" l="0"/>
                                      </p:by>
                                    </p:animClr>
                                    <p:animClr clrSpc="hsl" dir="cw">
                                      <p:cBhvr>
                                        <p:cTn id="33" dur="500" fill="hold"/>
                                        <p:tgtEl>
                                          <p:spTgt spid="173058">
                                            <p:txEl>
                                              <p:pRg st="5" end="5"/>
                                            </p:txEl>
                                          </p:spTgt>
                                        </p:tgtEl>
                                        <p:attrNameLst>
                                          <p:attrName>stroke.color</p:attrName>
                                        </p:attrNameLst>
                                      </p:cBhvr>
                                      <p:by>
                                        <p:hsl h="0" s="-70588" l="0"/>
                                      </p:by>
                                    </p:animClr>
                                    <p:set>
                                      <p:cBhvr>
                                        <p:cTn id="34" dur="500" fill="hold"/>
                                        <p:tgtEl>
                                          <p:spTgt spid="173058">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2"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AutoShape 3"/>
          <p:cNvSpPr>
            <a:spLocks noGrp="1" noChangeArrowheads="1"/>
          </p:cNvSpPr>
          <p:nvPr>
            <p:ph type="title"/>
          </p:nvPr>
        </p:nvSpPr>
        <p:spPr>
          <a:noFill/>
          <a:ln/>
        </p:spPr>
        <p:txBody>
          <a:bodyPr/>
          <a:lstStyle/>
          <a:p>
            <a:r>
              <a:rPr lang="en-US"/>
              <a:t>Second Stage of labor</a:t>
            </a:r>
          </a:p>
        </p:txBody>
      </p:sp>
      <p:sp>
        <p:nvSpPr>
          <p:cNvPr id="174082" name="Rectangle 2"/>
          <p:cNvSpPr>
            <a:spLocks noGrp="1" noChangeArrowheads="1"/>
          </p:cNvSpPr>
          <p:nvPr>
            <p:ph idx="1"/>
          </p:nvPr>
        </p:nvSpPr>
        <p:spPr>
          <a:xfrm>
            <a:off x="838200" y="2362200"/>
            <a:ext cx="3733800" cy="3724275"/>
          </a:xfrm>
        </p:spPr>
        <p:txBody>
          <a:bodyPr/>
          <a:lstStyle/>
          <a:p>
            <a:pPr>
              <a:buFont typeface="Wingdings" pitchFamily="2" charset="2"/>
              <a:buNone/>
            </a:pPr>
            <a:r>
              <a:rPr lang="en-US" b="1">
                <a:effectLst>
                  <a:outerShdw blurRad="38100" dist="38100" dir="2700000" algn="tl">
                    <a:srgbClr val="C0C0C0"/>
                  </a:outerShdw>
                </a:effectLst>
              </a:rPr>
              <a:t>Management</a:t>
            </a:r>
          </a:p>
          <a:p>
            <a:pPr>
              <a:buFont typeface="Wingdings" pitchFamily="2" charset="2"/>
              <a:buNone/>
            </a:pPr>
            <a:endParaRPr lang="en-US" b="1">
              <a:effectLst>
                <a:outerShdw blurRad="38100" dist="38100" dir="2700000" algn="tl">
                  <a:srgbClr val="C0C0C0"/>
                </a:outerShdw>
              </a:effectLst>
            </a:endParaRPr>
          </a:p>
          <a:p>
            <a:pPr>
              <a:buFont typeface="Wingdings" pitchFamily="2" charset="2"/>
              <a:buChar char="Ä"/>
            </a:pPr>
            <a:r>
              <a:rPr lang="en-US" sz="2400" b="1">
                <a:effectLst>
                  <a:outerShdw blurRad="38100" dist="38100" dir="2700000" algn="tl">
                    <a:srgbClr val="C0C0C0"/>
                  </a:outerShdw>
                </a:effectLst>
              </a:rPr>
              <a:t>Maternal position</a:t>
            </a:r>
          </a:p>
          <a:p>
            <a:pPr>
              <a:buFont typeface="Wingdings" pitchFamily="2" charset="2"/>
              <a:buChar char="Ä"/>
            </a:pPr>
            <a:r>
              <a:rPr lang="en-US" sz="2400" b="1">
                <a:effectLst>
                  <a:outerShdw blurRad="38100" dist="38100" dir="2700000" algn="tl">
                    <a:srgbClr val="C0C0C0"/>
                  </a:outerShdw>
                </a:effectLst>
              </a:rPr>
              <a:t>Bearing down</a:t>
            </a:r>
          </a:p>
          <a:p>
            <a:pPr>
              <a:buFont typeface="Wingdings" pitchFamily="2" charset="2"/>
              <a:buChar char="Ä"/>
            </a:pPr>
            <a:r>
              <a:rPr lang="en-US" sz="2400" b="1">
                <a:effectLst>
                  <a:outerShdw blurRad="38100" dist="38100" dir="2700000" algn="tl">
                    <a:srgbClr val="C0C0C0"/>
                  </a:outerShdw>
                </a:effectLst>
              </a:rPr>
              <a:t>Fetal monitoring</a:t>
            </a:r>
          </a:p>
          <a:p>
            <a:pPr>
              <a:buFont typeface="Wingdings" pitchFamily="2" charset="2"/>
              <a:buChar char="Ä"/>
            </a:pPr>
            <a:r>
              <a:rPr lang="en-US" sz="2400" b="1">
                <a:effectLst>
                  <a:outerShdw blurRad="38100" dist="38100" dir="2700000" algn="tl">
                    <a:srgbClr val="C0C0C0"/>
                  </a:outerShdw>
                </a:effectLst>
              </a:rPr>
              <a:t>Vaginal examination</a:t>
            </a:r>
          </a:p>
          <a:p>
            <a:pPr>
              <a:buFont typeface="Wingdings" pitchFamily="2" charset="2"/>
              <a:buChar char="Ä"/>
            </a:pPr>
            <a:r>
              <a:rPr lang="en-US" sz="2400" b="1">
                <a:effectLst>
                  <a:outerShdw blurRad="38100" dist="38100" dir="2700000" algn="tl">
                    <a:srgbClr val="C0C0C0"/>
                  </a:outerShdw>
                </a:effectLst>
              </a:rPr>
              <a:t>Delivery of the fetus</a:t>
            </a:r>
          </a:p>
        </p:txBody>
      </p:sp>
      <p:sp>
        <p:nvSpPr>
          <p:cNvPr id="6" name="Slide Number Placeholder 5"/>
          <p:cNvSpPr>
            <a:spLocks noGrp="1"/>
          </p:cNvSpPr>
          <p:nvPr>
            <p:ph type="sldNum" sz="quarter" idx="12"/>
          </p:nvPr>
        </p:nvSpPr>
        <p:spPr/>
        <p:txBody>
          <a:bodyPr/>
          <a:lstStyle/>
          <a:p>
            <a:fld id="{8C749327-689D-445C-B3B4-1C47EF387EF6}" type="slidenum">
              <a:rPr lang="en-US"/>
              <a:pPr/>
              <a:t>52</a:t>
            </a:fld>
            <a:endParaRPr lang="en-US"/>
          </a:p>
        </p:txBody>
      </p:sp>
      <p:sp>
        <p:nvSpPr>
          <p:cNvPr id="174087" name="Rectangle 7"/>
          <p:cNvSpPr>
            <a:spLocks noChangeArrowheads="1"/>
          </p:cNvSpPr>
          <p:nvPr/>
        </p:nvSpPr>
        <p:spPr bwMode="auto">
          <a:xfrm>
            <a:off x="4876800" y="2819400"/>
            <a:ext cx="3200400" cy="3276600"/>
          </a:xfrm>
          <a:prstGeom prst="rect">
            <a:avLst/>
          </a:prstGeom>
          <a:solidFill>
            <a:schemeClr val="bg1"/>
          </a:solidFill>
          <a:ln w="19050">
            <a:solidFill>
              <a:schemeClr val="tx1"/>
            </a:solidFill>
            <a:miter lim="800000"/>
            <a:headEnd/>
            <a:tailEnd/>
          </a:ln>
          <a:effectLst/>
        </p:spPr>
        <p:txBody>
          <a:bodyPr wrap="none" anchor="ctr"/>
          <a:lstStyle/>
          <a:p>
            <a:pPr>
              <a:buFontTx/>
              <a:buChar char="•"/>
            </a:pPr>
            <a:r>
              <a:rPr lang="en-US" sz="1800"/>
              <a:t> progress should be recorded</a:t>
            </a:r>
          </a:p>
          <a:p>
            <a:r>
              <a:rPr lang="en-US" sz="1800"/>
              <a:t>  every 30 minutes</a:t>
            </a:r>
          </a:p>
          <a:p>
            <a:endParaRPr lang="en-US" sz="1800"/>
          </a:p>
          <a:p>
            <a:pPr>
              <a:buFontTx/>
              <a:buChar char="•"/>
            </a:pPr>
            <a:r>
              <a:rPr lang="en-US" sz="1800"/>
              <a:t> attention should  be paid to</a:t>
            </a:r>
          </a:p>
          <a:p>
            <a:r>
              <a:rPr lang="en-US" sz="1800"/>
              <a:t>  the descent, flexion, extent</a:t>
            </a:r>
          </a:p>
          <a:p>
            <a:r>
              <a:rPr lang="en-US" sz="1800"/>
              <a:t>  of internal rotation and the</a:t>
            </a:r>
          </a:p>
          <a:p>
            <a:r>
              <a:rPr lang="en-US" sz="1800"/>
              <a:t>  development of molding or</a:t>
            </a:r>
          </a:p>
          <a:p>
            <a:r>
              <a:rPr lang="en-US" sz="1800"/>
              <a:t>  caput </a:t>
            </a:r>
            <a:endParaRPr lang="en-US"/>
          </a:p>
        </p:txBody>
      </p:sp>
    </p:spTree>
    <p:custDataLst>
      <p:tags r:id="rId1"/>
    </p:custDataLst>
  </p:cSld>
  <p:clrMapOvr>
    <a:masterClrMapping/>
  </p:clrMapOvr>
  <p:transition advTm="8203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174082">
                                            <p:txEl>
                                              <p:pRg st="2" end="2"/>
                                            </p:txEl>
                                          </p:spTgt>
                                        </p:tgtEl>
                                        <p:attrNameLst>
                                          <p:attrName>style.color</p:attrName>
                                        </p:attrNameLst>
                                      </p:cBhvr>
                                      <p:by>
                                        <p:hsl h="0" s="-70588" l="0"/>
                                      </p:by>
                                    </p:animClr>
                                    <p:animClr clrSpc="hsl" dir="cw">
                                      <p:cBhvr>
                                        <p:cTn id="7" dur="500" fill="hold"/>
                                        <p:tgtEl>
                                          <p:spTgt spid="174082">
                                            <p:txEl>
                                              <p:pRg st="2" end="2"/>
                                            </p:txEl>
                                          </p:spTgt>
                                        </p:tgtEl>
                                        <p:attrNameLst>
                                          <p:attrName>fillcolor</p:attrName>
                                        </p:attrNameLst>
                                      </p:cBhvr>
                                      <p:by>
                                        <p:hsl h="0" s="-70588" l="0"/>
                                      </p:by>
                                    </p:animClr>
                                    <p:animClr clrSpc="hsl" dir="cw">
                                      <p:cBhvr>
                                        <p:cTn id="8" dur="500" fill="hold"/>
                                        <p:tgtEl>
                                          <p:spTgt spid="174082">
                                            <p:txEl>
                                              <p:pRg st="2" end="2"/>
                                            </p:txEl>
                                          </p:spTgt>
                                        </p:tgtEl>
                                        <p:attrNameLst>
                                          <p:attrName>stroke.color</p:attrName>
                                        </p:attrNameLst>
                                      </p:cBhvr>
                                      <p:by>
                                        <p:hsl h="0" s="-70588" l="0"/>
                                      </p:by>
                                    </p:animClr>
                                    <p:set>
                                      <p:cBhvr>
                                        <p:cTn id="9" dur="500" fill="hold"/>
                                        <p:tgtEl>
                                          <p:spTgt spid="174082">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5" presetClass="emph" presetSubtype="0" fill="hold" nodeType="clickEffect">
                                  <p:stCondLst>
                                    <p:cond delay="0"/>
                                  </p:stCondLst>
                                  <p:childTnLst>
                                    <p:animClr clrSpc="hsl" dir="cw">
                                      <p:cBhvr override="childStyle">
                                        <p:cTn id="13" dur="500" fill="hold"/>
                                        <p:tgtEl>
                                          <p:spTgt spid="174082">
                                            <p:txEl>
                                              <p:pRg st="3" end="3"/>
                                            </p:txEl>
                                          </p:spTgt>
                                        </p:tgtEl>
                                        <p:attrNameLst>
                                          <p:attrName>style.color</p:attrName>
                                        </p:attrNameLst>
                                      </p:cBhvr>
                                      <p:by>
                                        <p:hsl h="0" s="-70588" l="0"/>
                                      </p:by>
                                    </p:animClr>
                                    <p:animClr clrSpc="hsl" dir="cw">
                                      <p:cBhvr>
                                        <p:cTn id="14" dur="500" fill="hold"/>
                                        <p:tgtEl>
                                          <p:spTgt spid="174082">
                                            <p:txEl>
                                              <p:pRg st="3" end="3"/>
                                            </p:txEl>
                                          </p:spTgt>
                                        </p:tgtEl>
                                        <p:attrNameLst>
                                          <p:attrName>fillcolor</p:attrName>
                                        </p:attrNameLst>
                                      </p:cBhvr>
                                      <p:by>
                                        <p:hsl h="0" s="-70588" l="0"/>
                                      </p:by>
                                    </p:animClr>
                                    <p:animClr clrSpc="hsl" dir="cw">
                                      <p:cBhvr>
                                        <p:cTn id="15" dur="500" fill="hold"/>
                                        <p:tgtEl>
                                          <p:spTgt spid="174082">
                                            <p:txEl>
                                              <p:pRg st="3" end="3"/>
                                            </p:txEl>
                                          </p:spTgt>
                                        </p:tgtEl>
                                        <p:attrNameLst>
                                          <p:attrName>stroke.color</p:attrName>
                                        </p:attrNameLst>
                                      </p:cBhvr>
                                      <p:by>
                                        <p:hsl h="0" s="-70588" l="0"/>
                                      </p:by>
                                    </p:animClr>
                                    <p:set>
                                      <p:cBhvr>
                                        <p:cTn id="16" dur="500" fill="hold"/>
                                        <p:tgtEl>
                                          <p:spTgt spid="174082">
                                            <p:txEl>
                                              <p:pRg st="3" end="3"/>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5" presetClass="emph" presetSubtype="0" fill="hold" nodeType="clickEffect">
                                  <p:stCondLst>
                                    <p:cond delay="0"/>
                                  </p:stCondLst>
                                  <p:childTnLst>
                                    <p:animClr clrSpc="hsl" dir="cw">
                                      <p:cBhvr override="childStyle">
                                        <p:cTn id="20" dur="500" fill="hold"/>
                                        <p:tgtEl>
                                          <p:spTgt spid="174082">
                                            <p:txEl>
                                              <p:pRg st="4" end="4"/>
                                            </p:txEl>
                                          </p:spTgt>
                                        </p:tgtEl>
                                        <p:attrNameLst>
                                          <p:attrName>style.color</p:attrName>
                                        </p:attrNameLst>
                                      </p:cBhvr>
                                      <p:by>
                                        <p:hsl h="0" s="-70588" l="0"/>
                                      </p:by>
                                    </p:animClr>
                                    <p:animClr clrSpc="hsl" dir="cw">
                                      <p:cBhvr>
                                        <p:cTn id="21" dur="500" fill="hold"/>
                                        <p:tgtEl>
                                          <p:spTgt spid="174082">
                                            <p:txEl>
                                              <p:pRg st="4" end="4"/>
                                            </p:txEl>
                                          </p:spTgt>
                                        </p:tgtEl>
                                        <p:attrNameLst>
                                          <p:attrName>fillcolor</p:attrName>
                                        </p:attrNameLst>
                                      </p:cBhvr>
                                      <p:by>
                                        <p:hsl h="0" s="-70588" l="0"/>
                                      </p:by>
                                    </p:animClr>
                                    <p:animClr clrSpc="hsl" dir="cw">
                                      <p:cBhvr>
                                        <p:cTn id="22" dur="500" fill="hold"/>
                                        <p:tgtEl>
                                          <p:spTgt spid="174082">
                                            <p:txEl>
                                              <p:pRg st="4" end="4"/>
                                            </p:txEl>
                                          </p:spTgt>
                                        </p:tgtEl>
                                        <p:attrNameLst>
                                          <p:attrName>stroke.color</p:attrName>
                                        </p:attrNameLst>
                                      </p:cBhvr>
                                      <p:by>
                                        <p:hsl h="0" s="-70588" l="0"/>
                                      </p:by>
                                    </p:animClr>
                                    <p:set>
                                      <p:cBhvr>
                                        <p:cTn id="23" dur="500" fill="hold"/>
                                        <p:tgtEl>
                                          <p:spTgt spid="174082">
                                            <p:txEl>
                                              <p:pRg st="4" end="4"/>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5" presetClass="emph" presetSubtype="0" fill="hold" nodeType="clickEffect">
                                  <p:stCondLst>
                                    <p:cond delay="0"/>
                                  </p:stCondLst>
                                  <p:childTnLst>
                                    <p:animClr clrSpc="hsl" dir="cw">
                                      <p:cBhvr override="childStyle">
                                        <p:cTn id="27" dur="500" fill="hold"/>
                                        <p:tgtEl>
                                          <p:spTgt spid="174082">
                                            <p:txEl>
                                              <p:pRg st="5" end="5"/>
                                            </p:txEl>
                                          </p:spTgt>
                                        </p:tgtEl>
                                        <p:attrNameLst>
                                          <p:attrName>style.color</p:attrName>
                                        </p:attrNameLst>
                                      </p:cBhvr>
                                      <p:by>
                                        <p:hsl h="0" s="-70588" l="0"/>
                                      </p:by>
                                    </p:animClr>
                                    <p:animClr clrSpc="hsl" dir="cw">
                                      <p:cBhvr>
                                        <p:cTn id="28" dur="500" fill="hold"/>
                                        <p:tgtEl>
                                          <p:spTgt spid="174082">
                                            <p:txEl>
                                              <p:pRg st="5" end="5"/>
                                            </p:txEl>
                                          </p:spTgt>
                                        </p:tgtEl>
                                        <p:attrNameLst>
                                          <p:attrName>fillcolor</p:attrName>
                                        </p:attrNameLst>
                                      </p:cBhvr>
                                      <p:by>
                                        <p:hsl h="0" s="-70588" l="0"/>
                                      </p:by>
                                    </p:animClr>
                                    <p:animClr clrSpc="hsl" dir="cw">
                                      <p:cBhvr>
                                        <p:cTn id="29" dur="500" fill="hold"/>
                                        <p:tgtEl>
                                          <p:spTgt spid="174082">
                                            <p:txEl>
                                              <p:pRg st="5" end="5"/>
                                            </p:txEl>
                                          </p:spTgt>
                                        </p:tgtEl>
                                        <p:attrNameLst>
                                          <p:attrName>stroke.color</p:attrName>
                                        </p:attrNameLst>
                                      </p:cBhvr>
                                      <p:by>
                                        <p:hsl h="0" s="-70588" l="0"/>
                                      </p:by>
                                    </p:animClr>
                                    <p:set>
                                      <p:cBhvr>
                                        <p:cTn id="30" dur="500" fill="hold"/>
                                        <p:tgtEl>
                                          <p:spTgt spid="174082">
                                            <p:txEl>
                                              <p:pRg st="5" end="5"/>
                                            </p:txEl>
                                          </p:spTgt>
                                        </p:tgtEl>
                                        <p:attrNameLst>
                                          <p:attrName>fill.type</p:attrName>
                                        </p:attrNameLst>
                                      </p:cBhvr>
                                      <p:to>
                                        <p:strVal val="solid"/>
                                      </p:to>
                                    </p:set>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174087"/>
                                        </p:tgtEl>
                                        <p:attrNameLst>
                                          <p:attrName>style.visibility</p:attrName>
                                        </p:attrNameLst>
                                      </p:cBhvr>
                                      <p:to>
                                        <p:strVal val="visible"/>
                                      </p:to>
                                    </p:set>
                                    <p:animEffect transition="in" filter="dissolve">
                                      <p:cBhvr>
                                        <p:cTn id="34" dur="500"/>
                                        <p:tgtEl>
                                          <p:spTgt spid="174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7"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AutoShape 4"/>
          <p:cNvSpPr>
            <a:spLocks noGrp="1" noChangeArrowheads="1"/>
          </p:cNvSpPr>
          <p:nvPr>
            <p:ph type="title"/>
          </p:nvPr>
        </p:nvSpPr>
        <p:spPr>
          <a:noFill/>
          <a:ln/>
        </p:spPr>
        <p:txBody>
          <a:bodyPr/>
          <a:lstStyle/>
          <a:p>
            <a:r>
              <a:rPr lang="en-US"/>
              <a:t>Second Stage of labor</a:t>
            </a:r>
          </a:p>
        </p:txBody>
      </p:sp>
      <p:sp>
        <p:nvSpPr>
          <p:cNvPr id="63491" name="Rectangle 3"/>
          <p:cNvSpPr>
            <a:spLocks noGrp="1" noChangeArrowheads="1"/>
          </p:cNvSpPr>
          <p:nvPr>
            <p:ph type="body" sz="half" idx="1"/>
          </p:nvPr>
        </p:nvSpPr>
        <p:spPr>
          <a:xfrm>
            <a:off x="838200" y="2362200"/>
            <a:ext cx="4953000" cy="3962400"/>
          </a:xfrm>
        </p:spPr>
        <p:txBody>
          <a:bodyPr/>
          <a:lstStyle/>
          <a:p>
            <a:pPr>
              <a:lnSpc>
                <a:spcPct val="90000"/>
              </a:lnSpc>
              <a:buFont typeface="Wingdings" pitchFamily="2" charset="2"/>
              <a:buNone/>
            </a:pPr>
            <a:r>
              <a:rPr lang="en-US" b="1">
                <a:effectLst>
                  <a:outerShdw blurRad="38100" dist="38100" dir="2700000" algn="tl">
                    <a:srgbClr val="C0C0C0"/>
                  </a:outerShdw>
                </a:effectLst>
              </a:rPr>
              <a:t>Management</a:t>
            </a:r>
          </a:p>
          <a:p>
            <a:pPr>
              <a:lnSpc>
                <a:spcPct val="90000"/>
              </a:lnSpc>
              <a:buFont typeface="Wingdings" pitchFamily="2" charset="2"/>
              <a:buChar char="Ä"/>
            </a:pPr>
            <a:r>
              <a:rPr lang="en-US" sz="2400" b="1">
                <a:effectLst>
                  <a:outerShdw blurRad="38100" dist="38100" dir="2700000" algn="tl">
                    <a:srgbClr val="C0C0C0"/>
                  </a:outerShdw>
                </a:effectLst>
              </a:rPr>
              <a:t>Delivery of the fetus</a:t>
            </a:r>
          </a:p>
          <a:p>
            <a:pPr>
              <a:lnSpc>
                <a:spcPct val="90000"/>
              </a:lnSpc>
              <a:buFont typeface="Wingdings" pitchFamily="2" charset="2"/>
              <a:buNone/>
            </a:pPr>
            <a:endParaRPr lang="en-US" sz="1800" b="1">
              <a:effectLst>
                <a:outerShdw blurRad="38100" dist="38100" dir="2700000" algn="tl">
                  <a:srgbClr val="C0C0C0"/>
                </a:outerShdw>
              </a:effectLst>
            </a:endParaRPr>
          </a:p>
          <a:p>
            <a:pPr lvl="1">
              <a:lnSpc>
                <a:spcPct val="90000"/>
              </a:lnSpc>
              <a:buFont typeface="Wingdings" pitchFamily="2" charset="2"/>
              <a:buChar char="Ä"/>
            </a:pPr>
            <a:r>
              <a:rPr lang="en-US" sz="1800"/>
              <a:t>An</a:t>
            </a:r>
            <a:r>
              <a:rPr lang="en-US" sz="1800" b="1">
                <a:effectLst>
                  <a:outerShdw blurRad="38100" dist="38100" dir="2700000" algn="tl">
                    <a:srgbClr val="C0C0C0"/>
                  </a:outerShdw>
                </a:effectLst>
              </a:rPr>
              <a:t> episiotomy</a:t>
            </a:r>
            <a:r>
              <a:rPr lang="en-US" sz="1800"/>
              <a:t> may be preformed with </a:t>
            </a:r>
            <a:r>
              <a:rPr lang="en-US" sz="1800" i="1"/>
              <a:t>flattening of the perineum</a:t>
            </a:r>
            <a:r>
              <a:rPr lang="en-US" sz="1800"/>
              <a:t> and </a:t>
            </a:r>
            <a:r>
              <a:rPr lang="en-US" sz="1800" i="1"/>
              <a:t>crowning of the head</a:t>
            </a:r>
          </a:p>
          <a:p>
            <a:pPr lvl="1">
              <a:lnSpc>
                <a:spcPct val="90000"/>
              </a:lnSpc>
              <a:buFont typeface="Wingdings" pitchFamily="2" charset="2"/>
              <a:buNone/>
            </a:pPr>
            <a:endParaRPr lang="en-US" sz="1800"/>
          </a:p>
          <a:p>
            <a:pPr lvl="1">
              <a:lnSpc>
                <a:spcPct val="90000"/>
              </a:lnSpc>
              <a:buFont typeface="Wingdings" pitchFamily="2" charset="2"/>
              <a:buChar char="Ä"/>
            </a:pPr>
            <a:r>
              <a:rPr lang="en-US" sz="1800"/>
              <a:t>The </a:t>
            </a:r>
            <a:r>
              <a:rPr lang="en-US" sz="1800" b="1">
                <a:effectLst>
                  <a:outerShdw blurRad="38100" dist="38100" dir="2700000" algn="tl">
                    <a:srgbClr val="C0C0C0"/>
                  </a:outerShdw>
                </a:effectLst>
              </a:rPr>
              <a:t>Ritgen maneuver</a:t>
            </a:r>
            <a:r>
              <a:rPr lang="en-US" sz="1800"/>
              <a:t> is preformed to allow a controlled delivery by</a:t>
            </a:r>
          </a:p>
          <a:p>
            <a:pPr lvl="2">
              <a:lnSpc>
                <a:spcPct val="90000"/>
              </a:lnSpc>
              <a:buFont typeface="Wingdings" pitchFamily="2" charset="2"/>
              <a:buChar char="Ä"/>
            </a:pPr>
            <a:r>
              <a:rPr lang="en-US" sz="1600" b="1" i="1"/>
              <a:t>increasing extension</a:t>
            </a:r>
            <a:r>
              <a:rPr lang="en-US" sz="1600"/>
              <a:t> of the head </a:t>
            </a:r>
          </a:p>
          <a:p>
            <a:pPr lvl="2">
              <a:lnSpc>
                <a:spcPct val="90000"/>
              </a:lnSpc>
              <a:buFont typeface="Wingdings" pitchFamily="2" charset="2"/>
              <a:buChar char="Ä"/>
            </a:pPr>
            <a:r>
              <a:rPr lang="en-US" sz="1600" b="1" i="1"/>
              <a:t>prevents it from slipping back</a:t>
            </a:r>
            <a:r>
              <a:rPr lang="en-US" sz="1600"/>
              <a:t> between contractions.</a:t>
            </a:r>
          </a:p>
          <a:p>
            <a:pPr lvl="2">
              <a:lnSpc>
                <a:spcPct val="90000"/>
              </a:lnSpc>
              <a:buFont typeface="Wingdings" pitchFamily="2" charset="2"/>
              <a:buChar char="Ä"/>
            </a:pPr>
            <a:r>
              <a:rPr lang="en-US" sz="1600"/>
              <a:t>to </a:t>
            </a:r>
            <a:r>
              <a:rPr lang="en-US" sz="1600" b="1" i="1"/>
              <a:t>prevent rapid extension</a:t>
            </a:r>
            <a:r>
              <a:rPr lang="en-US" sz="1600"/>
              <a:t> of the head</a:t>
            </a:r>
            <a:endParaRPr lang="en-US" sz="800"/>
          </a:p>
        </p:txBody>
      </p:sp>
      <p:graphicFrame>
        <p:nvGraphicFramePr>
          <p:cNvPr id="63493" name="Object 5"/>
          <p:cNvGraphicFramePr>
            <a:graphicFrameLocks noGrp="1" noChangeAspect="1"/>
          </p:cNvGraphicFramePr>
          <p:nvPr>
            <p:ph sz="half" idx="2"/>
            <p:extLst>
              <p:ext uri="{D42A27DB-BD31-4B8C-83A1-F6EECF244321}">
                <p14:modId xmlns:p14="http://schemas.microsoft.com/office/powerpoint/2010/main" val="4218010085"/>
              </p:ext>
            </p:extLst>
          </p:nvPr>
        </p:nvGraphicFramePr>
        <p:xfrm>
          <a:off x="6019800" y="3358402"/>
          <a:ext cx="2551112" cy="1969996"/>
        </p:xfrm>
        <a:graphic>
          <a:graphicData uri="http://schemas.openxmlformats.org/presentationml/2006/ole">
            <mc:AlternateContent xmlns:mc="http://schemas.openxmlformats.org/markup-compatibility/2006">
              <mc:Choice xmlns:v="urn:schemas-microsoft-com:vml" Requires="v">
                <p:oleObj spid="_x0000_s63498" name="Image" r:id="rId3" imgW="5377959" imgH="4153469" progId="">
                  <p:embed/>
                </p:oleObj>
              </mc:Choice>
              <mc:Fallback>
                <p:oleObj name="Image" r:id="rId3" imgW="5377959" imgH="4153469" progId="">
                  <p:embed/>
                  <p:pic>
                    <p:nvPicPr>
                      <p:cNvPr id="0" name="Picture 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358402"/>
                        <a:ext cx="2551112" cy="1969996"/>
                      </a:xfrm>
                      <a:prstGeom prst="rect">
                        <a:avLst/>
                      </a:prstGeom>
                      <a:noFill/>
                      <a:ln>
                        <a:noFill/>
                      </a:ln>
                      <a:effectLst/>
                    </p:spPr>
                  </p:pic>
                </p:oleObj>
              </mc:Fallback>
            </mc:AlternateContent>
          </a:graphicData>
        </a:graphic>
      </p:graphicFrame>
      <p:sp>
        <p:nvSpPr>
          <p:cNvPr id="6" name="Slide Number Placeholder 6"/>
          <p:cNvSpPr>
            <a:spLocks noGrp="1"/>
          </p:cNvSpPr>
          <p:nvPr>
            <p:ph type="sldNum" sz="quarter" idx="12"/>
          </p:nvPr>
        </p:nvSpPr>
        <p:spPr/>
        <p:txBody>
          <a:bodyPr/>
          <a:lstStyle/>
          <a:p>
            <a:fld id="{4B667C9C-00AA-4440-8B69-7EDED31B5648}" type="slidenum">
              <a:rPr lang="en-US"/>
              <a:pPr/>
              <a:t>53</a:t>
            </a:fld>
            <a:endParaRPr lang="en-US"/>
          </a:p>
        </p:txBody>
      </p:sp>
    </p:spTree>
  </p:cSld>
  <p:clrMapOvr>
    <a:masterClrMapping/>
  </p:clrMapOvr>
  <p:transition advTm="3952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AutoShape 4"/>
          <p:cNvSpPr>
            <a:spLocks noGrp="1" noChangeArrowheads="1"/>
          </p:cNvSpPr>
          <p:nvPr>
            <p:ph type="title"/>
          </p:nvPr>
        </p:nvSpPr>
        <p:spPr>
          <a:noFill/>
          <a:ln/>
        </p:spPr>
        <p:txBody>
          <a:bodyPr/>
          <a:lstStyle/>
          <a:p>
            <a:r>
              <a:rPr lang="en-US"/>
              <a:t>Second Stage of labor</a:t>
            </a:r>
          </a:p>
        </p:txBody>
      </p:sp>
      <p:sp>
        <p:nvSpPr>
          <p:cNvPr id="65539" name="Rectangle 3"/>
          <p:cNvSpPr>
            <a:spLocks noGrp="1" noChangeArrowheads="1"/>
          </p:cNvSpPr>
          <p:nvPr>
            <p:ph idx="1"/>
          </p:nvPr>
        </p:nvSpPr>
        <p:spPr/>
        <p:txBody>
          <a:bodyPr/>
          <a:lstStyle/>
          <a:p>
            <a:pPr>
              <a:lnSpc>
                <a:spcPct val="90000"/>
              </a:lnSpc>
              <a:buFont typeface="Wingdings" pitchFamily="2" charset="2"/>
              <a:buNone/>
            </a:pPr>
            <a:r>
              <a:rPr lang="en-US" b="1">
                <a:effectLst>
                  <a:outerShdw blurRad="38100" dist="38100" dir="2700000" algn="tl">
                    <a:srgbClr val="C0C0C0"/>
                  </a:outerShdw>
                </a:effectLst>
              </a:rPr>
              <a:t>Management</a:t>
            </a:r>
          </a:p>
          <a:p>
            <a:pPr>
              <a:lnSpc>
                <a:spcPct val="90000"/>
              </a:lnSpc>
              <a:buFont typeface="Wingdings" pitchFamily="2" charset="2"/>
              <a:buChar char="Ä"/>
            </a:pPr>
            <a:r>
              <a:rPr lang="en-US" sz="2400" b="1">
                <a:effectLst>
                  <a:outerShdw blurRad="38100" dist="38100" dir="2700000" algn="tl">
                    <a:srgbClr val="C0C0C0"/>
                  </a:outerShdw>
                </a:effectLst>
              </a:rPr>
              <a:t>Delivery of the fetus</a:t>
            </a:r>
          </a:p>
          <a:p>
            <a:pPr lvl="1">
              <a:lnSpc>
                <a:spcPct val="90000"/>
              </a:lnSpc>
              <a:buFont typeface="Wingdings" pitchFamily="2" charset="2"/>
              <a:buChar char="Ä"/>
            </a:pPr>
            <a:endParaRPr lang="en-US" b="1">
              <a:effectLst>
                <a:outerShdw blurRad="38100" dist="38100" dir="2700000" algn="tl">
                  <a:srgbClr val="C0C0C0"/>
                </a:outerShdw>
              </a:effectLst>
            </a:endParaRPr>
          </a:p>
          <a:p>
            <a:pPr lvl="1">
              <a:lnSpc>
                <a:spcPct val="90000"/>
              </a:lnSpc>
              <a:buFont typeface="Wingdings" pitchFamily="2" charset="2"/>
              <a:buChar char="Ä"/>
            </a:pPr>
            <a:r>
              <a:rPr lang="en-US" sz="1800"/>
              <a:t>The</a:t>
            </a:r>
            <a:r>
              <a:rPr lang="en-US" sz="1800" b="1">
                <a:effectLst>
                  <a:outerShdw blurRad="38100" dist="38100" dir="2700000" algn="tl">
                    <a:srgbClr val="C0C0C0"/>
                  </a:outerShdw>
                </a:effectLst>
              </a:rPr>
              <a:t> </a:t>
            </a:r>
            <a:r>
              <a:rPr lang="en-US" sz="1800"/>
              <a:t>oral cavity is cleared initially and then the nares are cleared of blood and amniotic fluid using a bulb suction</a:t>
            </a:r>
          </a:p>
          <a:p>
            <a:pPr lvl="1">
              <a:lnSpc>
                <a:spcPct val="90000"/>
              </a:lnSpc>
              <a:buFont typeface="Wingdings" pitchFamily="2" charset="2"/>
              <a:buNone/>
            </a:pPr>
            <a:endParaRPr lang="en-US" sz="1800"/>
          </a:p>
          <a:p>
            <a:pPr lvl="1">
              <a:lnSpc>
                <a:spcPct val="90000"/>
              </a:lnSpc>
              <a:buFont typeface="Wingdings" pitchFamily="2" charset="2"/>
              <a:buChar char="Ä"/>
            </a:pPr>
            <a:r>
              <a:rPr lang="en-US" sz="1800"/>
              <a:t>Suction of the nares is </a:t>
            </a:r>
            <a:r>
              <a:rPr lang="en-US" sz="1800" b="1"/>
              <a:t>NOT</a:t>
            </a:r>
            <a:r>
              <a:rPr lang="en-US" sz="1800"/>
              <a:t> preformed if </a:t>
            </a:r>
            <a:r>
              <a:rPr lang="en-US" sz="1800" b="1"/>
              <a:t>FETAL DISTRESS</a:t>
            </a:r>
            <a:r>
              <a:rPr lang="en-US" sz="1800"/>
              <a:t> or </a:t>
            </a:r>
            <a:r>
              <a:rPr lang="en-US" sz="1800" b="1"/>
              <a:t>MECONIUM-STAINED LIQUOR</a:t>
            </a:r>
            <a:r>
              <a:rPr lang="en-US" sz="1800"/>
              <a:t> is present because it may result in gasping and aspiration of pharyngeal contents</a:t>
            </a:r>
          </a:p>
          <a:p>
            <a:pPr lvl="1">
              <a:lnSpc>
                <a:spcPct val="90000"/>
              </a:lnSpc>
              <a:buFont typeface="Wingdings" pitchFamily="2" charset="2"/>
              <a:buNone/>
            </a:pPr>
            <a:endParaRPr lang="en-US" sz="1800"/>
          </a:p>
          <a:p>
            <a:pPr lvl="1">
              <a:lnSpc>
                <a:spcPct val="90000"/>
              </a:lnSpc>
              <a:buFont typeface="Wingdings" pitchFamily="2" charset="2"/>
              <a:buChar char="Ä"/>
            </a:pPr>
            <a:r>
              <a:rPr lang="en-US" sz="1800"/>
              <a:t>A second towel is used to wipe secretions from the face and head</a:t>
            </a:r>
          </a:p>
          <a:p>
            <a:pPr>
              <a:lnSpc>
                <a:spcPct val="90000"/>
              </a:lnSpc>
            </a:pPr>
            <a:endParaRPr lang="en-US" sz="2000"/>
          </a:p>
        </p:txBody>
      </p:sp>
      <p:sp>
        <p:nvSpPr>
          <p:cNvPr id="5" name="Slide Number Placeholder 5"/>
          <p:cNvSpPr>
            <a:spLocks noGrp="1"/>
          </p:cNvSpPr>
          <p:nvPr>
            <p:ph type="sldNum" sz="quarter" idx="12"/>
          </p:nvPr>
        </p:nvSpPr>
        <p:spPr/>
        <p:txBody>
          <a:bodyPr/>
          <a:lstStyle/>
          <a:p>
            <a:fld id="{9007B15F-43C8-4FE3-876E-57CAC8395B84}" type="slidenum">
              <a:rPr lang="en-US"/>
              <a:pPr/>
              <a:t>54</a:t>
            </a:fld>
            <a:endParaRPr lang="en-US"/>
          </a:p>
        </p:txBody>
      </p:sp>
    </p:spTree>
  </p:cSld>
  <p:clrMapOvr>
    <a:masterClrMapping/>
  </p:clrMapOvr>
  <p:transition advTm="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9" name="AutoShape 7"/>
          <p:cNvSpPr>
            <a:spLocks noGrp="1" noChangeArrowheads="1"/>
          </p:cNvSpPr>
          <p:nvPr>
            <p:ph type="title"/>
          </p:nvPr>
        </p:nvSpPr>
        <p:spPr>
          <a:noFill/>
          <a:ln/>
        </p:spPr>
        <p:txBody>
          <a:bodyPr/>
          <a:lstStyle/>
          <a:p>
            <a:r>
              <a:rPr lang="en-US"/>
              <a:t>Second Stage of labor</a:t>
            </a:r>
          </a:p>
        </p:txBody>
      </p:sp>
      <p:sp>
        <p:nvSpPr>
          <p:cNvPr id="69635" name="Rectangle 3"/>
          <p:cNvSpPr>
            <a:spLocks noGrp="1" noChangeArrowheads="1"/>
          </p:cNvSpPr>
          <p:nvPr>
            <p:ph type="body" sz="half" idx="1"/>
          </p:nvPr>
        </p:nvSpPr>
        <p:spPr>
          <a:xfrm>
            <a:off x="838200" y="2371725"/>
            <a:ext cx="3770313" cy="3724275"/>
          </a:xfrm>
        </p:spPr>
        <p:txBody>
          <a:bodyPr/>
          <a:lstStyle/>
          <a:p>
            <a:pPr>
              <a:lnSpc>
                <a:spcPct val="90000"/>
              </a:lnSpc>
              <a:buFont typeface="Wingdings" pitchFamily="2" charset="2"/>
              <a:buNone/>
            </a:pPr>
            <a:r>
              <a:rPr lang="en-US" b="1">
                <a:effectLst>
                  <a:outerShdw blurRad="38100" dist="38100" dir="2700000" algn="tl">
                    <a:srgbClr val="C0C0C0"/>
                  </a:outerShdw>
                </a:effectLst>
              </a:rPr>
              <a:t>Management</a:t>
            </a:r>
          </a:p>
          <a:p>
            <a:pPr>
              <a:lnSpc>
                <a:spcPct val="90000"/>
              </a:lnSpc>
              <a:buFont typeface="Wingdings" pitchFamily="2" charset="2"/>
              <a:buChar char="Ä"/>
            </a:pPr>
            <a:r>
              <a:rPr lang="en-US" sz="2400" b="1">
                <a:effectLst>
                  <a:outerShdw blurRad="38100" dist="38100" dir="2700000" algn="tl">
                    <a:srgbClr val="C0C0C0"/>
                  </a:outerShdw>
                </a:effectLst>
              </a:rPr>
              <a:t>Delivery of the fetus</a:t>
            </a:r>
          </a:p>
          <a:p>
            <a:pPr>
              <a:lnSpc>
                <a:spcPct val="90000"/>
              </a:lnSpc>
              <a:buFont typeface="Wingdings" pitchFamily="2" charset="2"/>
              <a:buNone/>
            </a:pPr>
            <a:endParaRPr lang="en-US" sz="2400" b="1">
              <a:effectLst>
                <a:outerShdw blurRad="38100" dist="38100" dir="2700000" algn="tl">
                  <a:srgbClr val="C0C0C0"/>
                </a:outerShdw>
              </a:effectLst>
            </a:endParaRPr>
          </a:p>
          <a:p>
            <a:pPr lvl="1">
              <a:lnSpc>
                <a:spcPct val="90000"/>
              </a:lnSpc>
              <a:buFont typeface="Wingdings" pitchFamily="2" charset="2"/>
              <a:buChar char="Ä"/>
            </a:pPr>
            <a:r>
              <a:rPr lang="en-US" sz="2000"/>
              <a:t>An index finger is used to check the presence of Nuchal Cord</a:t>
            </a:r>
          </a:p>
          <a:p>
            <a:pPr lvl="1">
              <a:lnSpc>
                <a:spcPct val="90000"/>
              </a:lnSpc>
              <a:buFont typeface="Wingdings" pitchFamily="2" charset="2"/>
              <a:buChar char="Ä"/>
            </a:pPr>
            <a:r>
              <a:rPr lang="en-US" sz="2000"/>
              <a:t>If so, the cord can be slipped over the infants head or it can be cut between two clamps if it was too tight</a:t>
            </a:r>
          </a:p>
        </p:txBody>
      </p:sp>
      <p:graphicFrame>
        <p:nvGraphicFramePr>
          <p:cNvPr id="69636" name="Object 4"/>
          <p:cNvGraphicFramePr>
            <a:graphicFrameLocks noGrp="1" noChangeAspect="1"/>
          </p:cNvGraphicFramePr>
          <p:nvPr>
            <p:ph sz="half" idx="2"/>
          </p:nvPr>
        </p:nvGraphicFramePr>
        <p:xfrm>
          <a:off x="4760913" y="2435225"/>
          <a:ext cx="3770312" cy="3578225"/>
        </p:xfrm>
        <a:graphic>
          <a:graphicData uri="http://schemas.openxmlformats.org/presentationml/2006/ole">
            <mc:AlternateContent xmlns:mc="http://schemas.openxmlformats.org/markup-compatibility/2006">
              <mc:Choice xmlns:v="urn:schemas-microsoft-com:vml" Requires="v">
                <p:oleObj spid="_x0000_s69641" name="Image" r:id="rId4" imgW="5993651" imgH="5688889" progId="">
                  <p:embed/>
                </p:oleObj>
              </mc:Choice>
              <mc:Fallback>
                <p:oleObj name="Image" r:id="rId4" imgW="5993651" imgH="5688889" progId="">
                  <p:embed/>
                  <p:pic>
                    <p:nvPicPr>
                      <p:cNvPr id="0" name="Picture 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0913" y="2435225"/>
                        <a:ext cx="3770312" cy="35782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6"/>
          <p:cNvSpPr>
            <a:spLocks noGrp="1"/>
          </p:cNvSpPr>
          <p:nvPr>
            <p:ph type="sldNum" sz="quarter" idx="12"/>
          </p:nvPr>
        </p:nvSpPr>
        <p:spPr/>
        <p:txBody>
          <a:bodyPr/>
          <a:lstStyle/>
          <a:p>
            <a:fld id="{A4A2F144-AC64-4848-8576-74121047DBA8}" type="slidenum">
              <a:rPr lang="en-US"/>
              <a:pPr/>
              <a:t>55</a:t>
            </a:fld>
            <a:endParaRPr lang="en-US"/>
          </a:p>
        </p:txBody>
      </p:sp>
    </p:spTree>
  </p:cSld>
  <p:clrMapOvr>
    <a:masterClrMapping/>
  </p:clrMapOvr>
  <p:transition advTm="2016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71" name="AutoShape 11"/>
          <p:cNvSpPr>
            <a:spLocks noGrp="1" noChangeArrowheads="1"/>
          </p:cNvSpPr>
          <p:nvPr>
            <p:ph type="title"/>
          </p:nvPr>
        </p:nvSpPr>
        <p:spPr>
          <a:noFill/>
          <a:ln/>
        </p:spPr>
        <p:txBody>
          <a:bodyPr/>
          <a:lstStyle/>
          <a:p>
            <a:r>
              <a:rPr lang="en-US"/>
              <a:t>Second Stage of labor</a:t>
            </a:r>
          </a:p>
        </p:txBody>
      </p:sp>
      <p:graphicFrame>
        <p:nvGraphicFramePr>
          <p:cNvPr id="66564" name="Object 4"/>
          <p:cNvGraphicFramePr>
            <a:graphicFrameLocks noGrp="1" noChangeAspect="1"/>
          </p:cNvGraphicFramePr>
          <p:nvPr>
            <p:ph sz="half" idx="1"/>
            <p:extLst>
              <p:ext uri="{D42A27DB-BD31-4B8C-83A1-F6EECF244321}">
                <p14:modId xmlns:p14="http://schemas.microsoft.com/office/powerpoint/2010/main" val="1352925673"/>
              </p:ext>
            </p:extLst>
          </p:nvPr>
        </p:nvGraphicFramePr>
        <p:xfrm>
          <a:off x="5098026" y="1676400"/>
          <a:ext cx="2926622" cy="1752600"/>
        </p:xfrm>
        <a:graphic>
          <a:graphicData uri="http://schemas.openxmlformats.org/presentationml/2006/ole">
            <mc:AlternateContent xmlns:mc="http://schemas.openxmlformats.org/markup-compatibility/2006">
              <mc:Choice xmlns:v="urn:schemas-microsoft-com:vml" Requires="v">
                <p:oleObj spid="_x0000_s66576" name="Image" r:id="rId3" imgW="5446531" imgH="3262041" progId="">
                  <p:embed/>
                </p:oleObj>
              </mc:Choice>
              <mc:Fallback>
                <p:oleObj name="Image" r:id="rId3" imgW="5446531" imgH="3262041" progId="">
                  <p:embed/>
                  <p:pic>
                    <p:nvPicPr>
                      <p:cNvPr id="0" name="Picture 1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8026" y="1676400"/>
                        <a:ext cx="2926622" cy="1752600"/>
                      </a:xfrm>
                      <a:prstGeom prst="rect">
                        <a:avLst/>
                      </a:prstGeom>
                      <a:noFill/>
                      <a:ln>
                        <a:noFill/>
                      </a:ln>
                      <a:effectLst/>
                    </p:spPr>
                  </p:pic>
                </p:oleObj>
              </mc:Fallback>
            </mc:AlternateContent>
          </a:graphicData>
        </a:graphic>
      </p:graphicFrame>
      <p:graphicFrame>
        <p:nvGraphicFramePr>
          <p:cNvPr id="66567" name="Object 7"/>
          <p:cNvGraphicFramePr>
            <a:graphicFrameLocks noGrp="1" noChangeAspect="1"/>
          </p:cNvGraphicFramePr>
          <p:nvPr>
            <p:ph sz="half" idx="2"/>
            <p:extLst>
              <p:ext uri="{D42A27DB-BD31-4B8C-83A1-F6EECF244321}">
                <p14:modId xmlns:p14="http://schemas.microsoft.com/office/powerpoint/2010/main" val="1109568262"/>
              </p:ext>
            </p:extLst>
          </p:nvPr>
        </p:nvGraphicFramePr>
        <p:xfrm>
          <a:off x="5486400" y="4114800"/>
          <a:ext cx="3371544" cy="2058988"/>
        </p:xfrm>
        <a:graphic>
          <a:graphicData uri="http://schemas.openxmlformats.org/presentationml/2006/ole">
            <mc:AlternateContent xmlns:mc="http://schemas.openxmlformats.org/markup-compatibility/2006">
              <mc:Choice xmlns:v="urn:schemas-microsoft-com:vml" Requires="v">
                <p:oleObj spid="_x0000_s66577" name="Image" r:id="rId5" imgW="5231020" imgH="3193469" progId="">
                  <p:embed/>
                </p:oleObj>
              </mc:Choice>
              <mc:Fallback>
                <p:oleObj name="Image" r:id="rId5" imgW="5231020" imgH="3193469" progId="">
                  <p:embed/>
                  <p:pic>
                    <p:nvPicPr>
                      <p:cNvPr id="0" name="Picture 1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4114800"/>
                        <a:ext cx="3371544" cy="2058988"/>
                      </a:xfrm>
                      <a:prstGeom prst="rect">
                        <a:avLst/>
                      </a:prstGeom>
                      <a:noFill/>
                      <a:ln>
                        <a:noFill/>
                      </a:ln>
                      <a:effectLst/>
                    </p:spPr>
                  </p:pic>
                </p:oleObj>
              </mc:Fallback>
            </mc:AlternateContent>
          </a:graphicData>
        </a:graphic>
      </p:graphicFrame>
      <p:sp>
        <p:nvSpPr>
          <p:cNvPr id="7" name="Slide Number Placeholder 6"/>
          <p:cNvSpPr>
            <a:spLocks noGrp="1"/>
          </p:cNvSpPr>
          <p:nvPr>
            <p:ph type="sldNum" sz="quarter" idx="12"/>
          </p:nvPr>
        </p:nvSpPr>
        <p:spPr/>
        <p:txBody>
          <a:bodyPr/>
          <a:lstStyle/>
          <a:p>
            <a:fld id="{42A3A48A-8868-463F-8E16-5AC46FA15246}" type="slidenum">
              <a:rPr lang="en-US"/>
              <a:pPr/>
              <a:t>56</a:t>
            </a:fld>
            <a:endParaRPr lang="en-US"/>
          </a:p>
        </p:txBody>
      </p:sp>
      <p:sp>
        <p:nvSpPr>
          <p:cNvPr id="66573" name="Text Box 13"/>
          <p:cNvSpPr txBox="1">
            <a:spLocks noChangeArrowheads="1"/>
          </p:cNvSpPr>
          <p:nvPr/>
        </p:nvSpPr>
        <p:spPr bwMode="auto">
          <a:xfrm>
            <a:off x="838200" y="2286000"/>
            <a:ext cx="4419600" cy="3352800"/>
          </a:xfrm>
          <a:prstGeom prst="rect">
            <a:avLst/>
          </a:prstGeom>
          <a:noFill/>
          <a:ln w="9525">
            <a:noFill/>
            <a:miter lim="800000"/>
            <a:headEnd/>
            <a:tailEnd/>
          </a:ln>
          <a:effectLst/>
        </p:spPr>
        <p:txBody>
          <a:bodyPr>
            <a:spAutoFit/>
          </a:bodyPr>
          <a:lstStyle/>
          <a:p>
            <a:pPr>
              <a:spcBef>
                <a:spcPct val="50000"/>
              </a:spcBef>
            </a:pPr>
            <a:r>
              <a:rPr lang="en-US" sz="2800" b="1">
                <a:effectLst>
                  <a:outerShdw blurRad="38100" dist="38100" dir="2700000" algn="tl">
                    <a:srgbClr val="C0C0C0"/>
                  </a:outerShdw>
                </a:effectLst>
              </a:rPr>
              <a:t>Management</a:t>
            </a:r>
          </a:p>
          <a:p>
            <a:pPr>
              <a:spcBef>
                <a:spcPct val="50000"/>
              </a:spcBef>
              <a:buFont typeface="Wingdings" pitchFamily="2" charset="2"/>
              <a:buChar char="Ä"/>
            </a:pPr>
            <a:r>
              <a:rPr lang="en-US" sz="2400" b="1">
                <a:effectLst>
                  <a:outerShdw blurRad="38100" dist="38100" dir="2700000" algn="tl">
                    <a:srgbClr val="C0C0C0"/>
                  </a:outerShdw>
                </a:effectLst>
              </a:rPr>
              <a:t> Delivery of the shoulders</a:t>
            </a:r>
          </a:p>
          <a:p>
            <a:pPr lvl="1">
              <a:spcBef>
                <a:spcPct val="50000"/>
              </a:spcBef>
              <a:buFont typeface="Wingdings" pitchFamily="2" charset="2"/>
              <a:buChar char="Ä"/>
            </a:pPr>
            <a:r>
              <a:rPr lang="en-US" sz="2000"/>
              <a:t>Delivery of the shoulders with gentle traction on the externally rotated head</a:t>
            </a:r>
          </a:p>
          <a:p>
            <a:pPr lvl="1">
              <a:spcBef>
                <a:spcPct val="50000"/>
              </a:spcBef>
              <a:buFont typeface="Wingdings" pitchFamily="2" charset="2"/>
              <a:buNone/>
            </a:pPr>
            <a:endParaRPr lang="en-US" sz="2000"/>
          </a:p>
          <a:p>
            <a:pPr lvl="1">
              <a:spcBef>
                <a:spcPct val="50000"/>
              </a:spcBef>
              <a:buFont typeface="Wingdings" pitchFamily="2" charset="2"/>
              <a:buChar char="Ä"/>
            </a:pPr>
            <a:r>
              <a:rPr lang="en-US" sz="2000"/>
              <a:t> The Brachial plexus may be injured if excessive force is used</a:t>
            </a:r>
          </a:p>
        </p:txBody>
      </p:sp>
    </p:spTree>
  </p:cSld>
  <p:clrMapOvr>
    <a:masterClrMapping/>
  </p:clrMapOvr>
  <p:transition advTm="22832"/>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AutoShape 4"/>
          <p:cNvSpPr>
            <a:spLocks noGrp="1" noChangeArrowheads="1"/>
          </p:cNvSpPr>
          <p:nvPr>
            <p:ph type="title"/>
          </p:nvPr>
        </p:nvSpPr>
        <p:spPr>
          <a:noFill/>
          <a:ln/>
        </p:spPr>
        <p:txBody>
          <a:bodyPr/>
          <a:lstStyle/>
          <a:p>
            <a:r>
              <a:rPr lang="en-US"/>
              <a:t>Second Stage of labor</a:t>
            </a:r>
          </a:p>
        </p:txBody>
      </p:sp>
      <p:sp>
        <p:nvSpPr>
          <p:cNvPr id="72707" name="Rectangle 3"/>
          <p:cNvSpPr>
            <a:spLocks noGrp="1" noChangeArrowheads="1"/>
          </p:cNvSpPr>
          <p:nvPr>
            <p:ph idx="1"/>
          </p:nvPr>
        </p:nvSpPr>
        <p:spPr>
          <a:xfrm>
            <a:off x="838200" y="2295525"/>
            <a:ext cx="7693025" cy="3724275"/>
          </a:xfrm>
        </p:spPr>
        <p:txBody>
          <a:bodyPr/>
          <a:lstStyle/>
          <a:p>
            <a:pPr>
              <a:lnSpc>
                <a:spcPct val="90000"/>
              </a:lnSpc>
              <a:buFont typeface="Wingdings" pitchFamily="2" charset="2"/>
              <a:buNone/>
            </a:pPr>
            <a:r>
              <a:rPr lang="en-US" b="1">
                <a:effectLst>
                  <a:outerShdw blurRad="38100" dist="38100" dir="2700000" algn="tl">
                    <a:srgbClr val="C0C0C0"/>
                  </a:outerShdw>
                </a:effectLst>
              </a:rPr>
              <a:t>Management</a:t>
            </a:r>
          </a:p>
          <a:p>
            <a:pPr>
              <a:lnSpc>
                <a:spcPct val="90000"/>
              </a:lnSpc>
              <a:buFont typeface="Wingdings" pitchFamily="2" charset="2"/>
              <a:buNone/>
            </a:pPr>
            <a:endParaRPr lang="en-US" sz="1200" b="1">
              <a:effectLst>
                <a:outerShdw blurRad="38100" dist="38100" dir="2700000" algn="tl">
                  <a:srgbClr val="C0C0C0"/>
                </a:outerShdw>
              </a:effectLst>
            </a:endParaRPr>
          </a:p>
          <a:p>
            <a:pPr>
              <a:lnSpc>
                <a:spcPct val="90000"/>
              </a:lnSpc>
              <a:buFont typeface="Wingdings" pitchFamily="2" charset="2"/>
              <a:buChar char="Ä"/>
            </a:pPr>
            <a:r>
              <a:rPr lang="en-US" sz="2400" b="1">
                <a:effectLst>
                  <a:outerShdw blurRad="38100" dist="38100" dir="2700000" algn="tl">
                    <a:srgbClr val="C0C0C0"/>
                  </a:outerShdw>
                </a:effectLst>
              </a:rPr>
              <a:t>Delivery of the fetus</a:t>
            </a:r>
          </a:p>
          <a:p>
            <a:pPr lvl="1">
              <a:lnSpc>
                <a:spcPct val="90000"/>
              </a:lnSpc>
              <a:buFont typeface="Wingdings" pitchFamily="2" charset="2"/>
              <a:buChar char="Ä"/>
            </a:pPr>
            <a:r>
              <a:rPr lang="en-US" sz="2000"/>
              <a:t>The baby should not be held below the level of the mothers introitus to prevent infusion of blood from the placenta into the newborn.</a:t>
            </a:r>
          </a:p>
          <a:p>
            <a:pPr lvl="1">
              <a:lnSpc>
                <a:spcPct val="90000"/>
              </a:lnSpc>
              <a:buFont typeface="Wingdings" pitchFamily="2" charset="2"/>
              <a:buChar char="Ä"/>
            </a:pPr>
            <a:endParaRPr lang="en-US" sz="2000"/>
          </a:p>
          <a:p>
            <a:pPr lvl="1">
              <a:lnSpc>
                <a:spcPct val="90000"/>
              </a:lnSpc>
              <a:buFont typeface="Wingdings" pitchFamily="2" charset="2"/>
              <a:buChar char="Ä"/>
            </a:pPr>
            <a:r>
              <a:rPr lang="en-US" sz="2000"/>
              <a:t>Clamping the cord within 15 to 20 seconds. Delay in clamping can result in neonatal hyperbilirubinemia</a:t>
            </a:r>
          </a:p>
          <a:p>
            <a:pPr lvl="1">
              <a:lnSpc>
                <a:spcPct val="90000"/>
              </a:lnSpc>
              <a:buFont typeface="Wingdings" pitchFamily="2" charset="2"/>
              <a:buNone/>
            </a:pPr>
            <a:endParaRPr lang="en-US" sz="2000"/>
          </a:p>
          <a:p>
            <a:pPr lvl="1">
              <a:lnSpc>
                <a:spcPct val="90000"/>
              </a:lnSpc>
              <a:buFont typeface="Wingdings" pitchFamily="2" charset="2"/>
              <a:buChar char="Ä"/>
            </a:pPr>
            <a:r>
              <a:rPr lang="en-US" sz="2000"/>
              <a:t>Placing the newborn under an infant warmer</a:t>
            </a:r>
          </a:p>
          <a:p>
            <a:pPr>
              <a:lnSpc>
                <a:spcPct val="90000"/>
              </a:lnSpc>
              <a:buFont typeface="Wingdings" pitchFamily="2" charset="2"/>
              <a:buNone/>
            </a:pPr>
            <a:endParaRPr lang="en-US" sz="2400" b="1">
              <a:effectLst>
                <a:outerShdw blurRad="38100" dist="38100" dir="2700000" algn="tl">
                  <a:srgbClr val="C0C0C0"/>
                </a:outerShdw>
              </a:effectLst>
            </a:endParaRPr>
          </a:p>
        </p:txBody>
      </p:sp>
      <p:sp>
        <p:nvSpPr>
          <p:cNvPr id="5" name="Slide Number Placeholder 5"/>
          <p:cNvSpPr>
            <a:spLocks noGrp="1"/>
          </p:cNvSpPr>
          <p:nvPr>
            <p:ph type="sldNum" sz="quarter" idx="12"/>
          </p:nvPr>
        </p:nvSpPr>
        <p:spPr/>
        <p:txBody>
          <a:bodyPr/>
          <a:lstStyle/>
          <a:p>
            <a:fld id="{7E1EA1A4-ACE8-4A6D-B1A2-1CAC075B8451}" type="slidenum">
              <a:rPr lang="en-US"/>
              <a:pPr/>
              <a:t>57</a:t>
            </a:fld>
            <a:endParaRPr lang="en-US"/>
          </a:p>
        </p:txBody>
      </p:sp>
    </p:spTree>
  </p:cSld>
  <p:clrMapOvr>
    <a:masterClrMapping/>
  </p:clrMapOvr>
  <p:transition advTm="2768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2"/>
          <p:cNvSpPr>
            <a:spLocks noGrp="1" noChangeArrowheads="1"/>
          </p:cNvSpPr>
          <p:nvPr>
            <p:ph type="title"/>
          </p:nvPr>
        </p:nvSpPr>
        <p:spPr/>
        <p:txBody>
          <a:bodyPr/>
          <a:lstStyle/>
          <a:p>
            <a:r>
              <a:rPr lang="en-US"/>
              <a:t>Third Stage of labor</a:t>
            </a:r>
          </a:p>
        </p:txBody>
      </p:sp>
      <p:sp>
        <p:nvSpPr>
          <p:cNvPr id="73731" name="Rectangle 3"/>
          <p:cNvSpPr>
            <a:spLocks noGrp="1" noChangeArrowheads="1"/>
          </p:cNvSpPr>
          <p:nvPr>
            <p:ph idx="1"/>
          </p:nvPr>
        </p:nvSpPr>
        <p:spPr/>
        <p:txBody>
          <a:bodyPr/>
          <a:lstStyle/>
          <a:p>
            <a:pPr>
              <a:buFont typeface="Wingdings" pitchFamily="2" charset="2"/>
              <a:buNone/>
            </a:pPr>
            <a:endParaRPr lang="en-US"/>
          </a:p>
          <a:p>
            <a:pPr>
              <a:buFont typeface="Wingdings" pitchFamily="2" charset="2"/>
              <a:buNone/>
            </a:pPr>
            <a:r>
              <a:rPr lang="en-US"/>
              <a:t>    Immediately after delivery of the fetus the cervix and vagina should be inspected thoroughly for lacerations and surgical repair preformed if necessary before the separation of the placenta as no uterine bleeding should be present to obscure the visualization at this time</a:t>
            </a:r>
          </a:p>
          <a:p>
            <a:pPr>
              <a:buFont typeface="Wingdings" pitchFamily="2" charset="2"/>
              <a:buNone/>
            </a:pPr>
            <a:endParaRPr lang="en-US"/>
          </a:p>
        </p:txBody>
      </p:sp>
      <p:sp>
        <p:nvSpPr>
          <p:cNvPr id="5" name="Slide Number Placeholder 5"/>
          <p:cNvSpPr>
            <a:spLocks noGrp="1"/>
          </p:cNvSpPr>
          <p:nvPr>
            <p:ph type="sldNum" sz="quarter" idx="12"/>
          </p:nvPr>
        </p:nvSpPr>
        <p:spPr/>
        <p:txBody>
          <a:bodyPr/>
          <a:lstStyle/>
          <a:p>
            <a:fld id="{001DA693-6325-4D77-8584-AAF55C774466}" type="slidenum">
              <a:rPr lang="en-US"/>
              <a:pPr/>
              <a:t>58</a:t>
            </a:fld>
            <a:endParaRPr lang="en-US"/>
          </a:p>
        </p:txBody>
      </p:sp>
    </p:spTree>
  </p:cSld>
  <p:clrMapOvr>
    <a:masterClrMapping/>
  </p:clrMapOvr>
  <p:transition advTm="19856"/>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p:cNvSpPr>
            <a:spLocks noGrp="1" noChangeArrowheads="1"/>
          </p:cNvSpPr>
          <p:nvPr>
            <p:ph type="title"/>
          </p:nvPr>
        </p:nvSpPr>
        <p:spPr/>
        <p:txBody>
          <a:bodyPr/>
          <a:lstStyle/>
          <a:p>
            <a:r>
              <a:rPr lang="en-US"/>
              <a:t>Third Stage of labor</a:t>
            </a:r>
          </a:p>
        </p:txBody>
      </p:sp>
      <p:sp>
        <p:nvSpPr>
          <p:cNvPr id="74755" name="Rectangle 3"/>
          <p:cNvSpPr>
            <a:spLocks noGrp="1" noChangeArrowheads="1"/>
          </p:cNvSpPr>
          <p:nvPr>
            <p:ph idx="1"/>
          </p:nvPr>
        </p:nvSpPr>
        <p:spPr>
          <a:xfrm>
            <a:off x="838200" y="2362200"/>
            <a:ext cx="8153400" cy="3724275"/>
          </a:xfrm>
          <a:noFill/>
          <a:ln/>
        </p:spPr>
        <p:txBody>
          <a:bodyPr/>
          <a:lstStyle/>
          <a:p>
            <a:pPr>
              <a:lnSpc>
                <a:spcPct val="80000"/>
              </a:lnSpc>
              <a:buFont typeface="Wingdings" pitchFamily="2" charset="2"/>
              <a:buNone/>
            </a:pPr>
            <a:r>
              <a:rPr lang="en-US" sz="2400" b="1">
                <a:effectLst>
                  <a:outerShdw blurRad="38100" dist="38100" dir="2700000" algn="tl">
                    <a:srgbClr val="C0C0C0"/>
                  </a:outerShdw>
                </a:effectLst>
              </a:rPr>
              <a:t>Length of the 3rd Stage</a:t>
            </a:r>
          </a:p>
          <a:p>
            <a:pPr>
              <a:lnSpc>
                <a:spcPct val="80000"/>
              </a:lnSpc>
              <a:buFont typeface="Wingdings" pitchFamily="2" charset="2"/>
              <a:buNone/>
            </a:pPr>
            <a:endParaRPr lang="en-US" sz="2400" b="1">
              <a:effectLst>
                <a:outerShdw blurRad="38100" dist="38100" dir="2700000" algn="tl">
                  <a:srgbClr val="C0C0C0"/>
                </a:outerShdw>
              </a:effectLst>
            </a:endParaRPr>
          </a:p>
          <a:p>
            <a:pPr>
              <a:lnSpc>
                <a:spcPct val="80000"/>
              </a:lnSpc>
              <a:buFont typeface="Wingdings" pitchFamily="2" charset="2"/>
              <a:buNone/>
            </a:pPr>
            <a:endParaRPr lang="en-US" sz="2400" b="1">
              <a:effectLst>
                <a:outerShdw blurRad="38100" dist="38100" dir="2700000" algn="tl">
                  <a:srgbClr val="C0C0C0"/>
                </a:outerShdw>
              </a:effectLst>
            </a:endParaRPr>
          </a:p>
          <a:p>
            <a:pPr>
              <a:lnSpc>
                <a:spcPct val="80000"/>
              </a:lnSpc>
              <a:buFont typeface="Wingdings" pitchFamily="2" charset="2"/>
              <a:buNone/>
            </a:pPr>
            <a:r>
              <a:rPr lang="en-US" sz="2400" b="1">
                <a:effectLst>
                  <a:outerShdw blurRad="38100" dist="38100" dir="2700000" algn="tl">
                    <a:srgbClr val="C0C0C0"/>
                  </a:outerShdw>
                </a:effectLst>
              </a:rPr>
              <a:t>Characteristic		Primipara		Multipara</a:t>
            </a:r>
          </a:p>
          <a:p>
            <a:pPr>
              <a:lnSpc>
                <a:spcPct val="80000"/>
              </a:lnSpc>
              <a:buFont typeface="Wingdings" pitchFamily="2" charset="2"/>
              <a:buNone/>
            </a:pPr>
            <a:endParaRPr lang="en-US" sz="2000" b="1">
              <a:effectLst>
                <a:outerShdw blurRad="38100" dist="38100" dir="2700000" algn="tl">
                  <a:srgbClr val="C0C0C0"/>
                </a:outerShdw>
              </a:effectLst>
            </a:endParaRPr>
          </a:p>
          <a:p>
            <a:pPr>
              <a:lnSpc>
                <a:spcPct val="80000"/>
              </a:lnSpc>
              <a:buFont typeface="Wingdings" pitchFamily="2" charset="2"/>
              <a:buNone/>
            </a:pPr>
            <a:r>
              <a:rPr lang="en-US" sz="2000">
                <a:solidFill>
                  <a:schemeClr val="accent2"/>
                </a:solidFill>
              </a:rPr>
              <a:t>Duration of 1st stage		6 - 8 hr.			2 – 10 hr.</a:t>
            </a:r>
          </a:p>
          <a:p>
            <a:pPr>
              <a:lnSpc>
                <a:spcPct val="80000"/>
              </a:lnSpc>
              <a:buFont typeface="Wingdings" pitchFamily="2" charset="2"/>
              <a:buNone/>
            </a:pPr>
            <a:r>
              <a:rPr lang="en-US" sz="2000">
                <a:solidFill>
                  <a:schemeClr val="accent2"/>
                </a:solidFill>
              </a:rPr>
              <a:t>Rate of Cervical Dilatation	1 cm/hr.		1.2 cm/hr.</a:t>
            </a:r>
          </a:p>
          <a:p>
            <a:pPr>
              <a:lnSpc>
                <a:spcPct val="80000"/>
              </a:lnSpc>
              <a:buFont typeface="Wingdings" pitchFamily="2" charset="2"/>
              <a:buNone/>
            </a:pPr>
            <a:r>
              <a:rPr lang="en-US" sz="2000">
                <a:solidFill>
                  <a:schemeClr val="accent2"/>
                </a:solidFill>
              </a:rPr>
              <a:t>          during active phase</a:t>
            </a:r>
          </a:p>
          <a:p>
            <a:pPr>
              <a:lnSpc>
                <a:spcPct val="80000"/>
              </a:lnSpc>
              <a:buFont typeface="Wingdings" pitchFamily="2" charset="2"/>
              <a:buNone/>
            </a:pPr>
            <a:r>
              <a:rPr lang="en-US" sz="2000">
                <a:solidFill>
                  <a:schemeClr val="accent2"/>
                </a:solidFill>
              </a:rPr>
              <a:t>Duration of 2nd stage		30 min. to 3 hr.		5 – 30 min.</a:t>
            </a:r>
          </a:p>
          <a:p>
            <a:pPr>
              <a:lnSpc>
                <a:spcPct val="80000"/>
              </a:lnSpc>
              <a:buFont typeface="Wingdings" pitchFamily="2" charset="2"/>
              <a:buNone/>
            </a:pPr>
            <a:r>
              <a:rPr lang="en-US" sz="2000"/>
              <a:t>Duration of 3rd stage		0 – 30 min.		0 – 30 min.</a:t>
            </a:r>
          </a:p>
          <a:p>
            <a:pPr>
              <a:lnSpc>
                <a:spcPct val="80000"/>
              </a:lnSpc>
              <a:buFont typeface="Wingdings" pitchFamily="2" charset="2"/>
              <a:buNone/>
            </a:pPr>
            <a:r>
              <a:rPr lang="en-US" sz="2000">
                <a:solidFill>
                  <a:schemeClr val="accent2"/>
                </a:solidFill>
              </a:rPr>
              <a:t>Duration of 4th stage		up to 6 hr.		Up to 6 hr.</a:t>
            </a:r>
          </a:p>
        </p:txBody>
      </p:sp>
      <p:sp>
        <p:nvSpPr>
          <p:cNvPr id="6" name="Slide Number Placeholder 5"/>
          <p:cNvSpPr>
            <a:spLocks noGrp="1"/>
          </p:cNvSpPr>
          <p:nvPr>
            <p:ph type="sldNum" sz="quarter" idx="12"/>
          </p:nvPr>
        </p:nvSpPr>
        <p:spPr/>
        <p:txBody>
          <a:bodyPr/>
          <a:lstStyle/>
          <a:p>
            <a:fld id="{BDFC87C4-4273-41F5-BA5A-EE72941749A2}" type="slidenum">
              <a:rPr lang="en-US"/>
              <a:pPr/>
              <a:t>59</a:t>
            </a:fld>
            <a:endParaRPr lang="en-US"/>
          </a:p>
        </p:txBody>
      </p:sp>
      <p:sp>
        <p:nvSpPr>
          <p:cNvPr id="74756" name="Line 4"/>
          <p:cNvSpPr>
            <a:spLocks noChangeShapeType="1"/>
          </p:cNvSpPr>
          <p:nvPr/>
        </p:nvSpPr>
        <p:spPr bwMode="auto">
          <a:xfrm>
            <a:off x="914400" y="3962400"/>
            <a:ext cx="7772400" cy="0"/>
          </a:xfrm>
          <a:prstGeom prst="line">
            <a:avLst/>
          </a:prstGeom>
          <a:noFill/>
          <a:ln w="57150">
            <a:solidFill>
              <a:schemeClr val="tx1"/>
            </a:solidFill>
            <a:round/>
            <a:headEnd/>
            <a:tailEnd/>
          </a:ln>
          <a:effectLst/>
        </p:spPr>
        <p:txBody>
          <a:bodyPr/>
          <a:lstStyle/>
          <a:p>
            <a:endParaRPr lang="en-US"/>
          </a:p>
        </p:txBody>
      </p:sp>
    </p:spTree>
  </p:cSld>
  <p:clrMapOvr>
    <a:masterClrMapping/>
  </p:clrMapOvr>
  <p:transition advTm="19728"/>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r>
              <a:rPr lang="en-US"/>
              <a:t>Normal Labor</a:t>
            </a:r>
          </a:p>
        </p:txBody>
      </p:sp>
      <p:sp>
        <p:nvSpPr>
          <p:cNvPr id="8195" name="Rectangle 3"/>
          <p:cNvSpPr>
            <a:spLocks noGrp="1" noChangeArrowheads="1"/>
          </p:cNvSpPr>
          <p:nvPr>
            <p:ph type="body" sz="half" idx="1"/>
          </p:nvPr>
        </p:nvSpPr>
        <p:spPr>
          <a:xfrm>
            <a:off x="838200" y="2362200"/>
            <a:ext cx="7391400" cy="3724275"/>
          </a:xfrm>
        </p:spPr>
        <p:txBody>
          <a:bodyPr/>
          <a:lstStyle/>
          <a:p>
            <a:pPr>
              <a:buFont typeface="Wingdings" pitchFamily="2" charset="2"/>
              <a:buNone/>
            </a:pPr>
            <a:r>
              <a:rPr lang="en-US"/>
              <a:t>Definition</a:t>
            </a:r>
          </a:p>
          <a:p>
            <a:pPr>
              <a:buFont typeface="Wingdings" pitchFamily="2" charset="2"/>
              <a:buNone/>
            </a:pPr>
            <a:endParaRPr lang="en-US"/>
          </a:p>
          <a:p>
            <a:pPr algn="just">
              <a:buFont typeface="Wingdings" pitchFamily="2" charset="2"/>
              <a:buNone/>
            </a:pPr>
            <a:r>
              <a:rPr lang="en-US"/>
              <a:t>	“It is defined as progressive cervical effacement, dilatation or both, resulting from regular uterine contractions that occur at least every 5 minutes and last 30 to 60 seconds”</a:t>
            </a:r>
          </a:p>
        </p:txBody>
      </p:sp>
      <p:sp>
        <p:nvSpPr>
          <p:cNvPr id="5" name="Slide Number Placeholder 6"/>
          <p:cNvSpPr>
            <a:spLocks noGrp="1"/>
          </p:cNvSpPr>
          <p:nvPr>
            <p:ph type="sldNum" sz="quarter" idx="12"/>
          </p:nvPr>
        </p:nvSpPr>
        <p:spPr/>
        <p:txBody>
          <a:bodyPr/>
          <a:lstStyle/>
          <a:p>
            <a:fld id="{814EF985-69BA-48F3-BF12-1DFF12FDDACC}" type="slidenum">
              <a:rPr lang="en-US"/>
              <a:pPr/>
              <a:t>6</a:t>
            </a:fld>
            <a:endParaRPr lang="en-US"/>
          </a:p>
        </p:txBody>
      </p:sp>
    </p:spTree>
  </p:cSld>
  <p:clrMapOvr>
    <a:masterClrMapping/>
  </p:clrMapOvr>
  <p:transition advTm="13456"/>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p:cNvSpPr>
            <a:spLocks noGrp="1" noChangeArrowheads="1"/>
          </p:cNvSpPr>
          <p:nvPr>
            <p:ph type="title"/>
          </p:nvPr>
        </p:nvSpPr>
        <p:spPr/>
        <p:txBody>
          <a:bodyPr/>
          <a:lstStyle/>
          <a:p>
            <a:r>
              <a:rPr lang="en-US"/>
              <a:t>Third Stage of labor</a:t>
            </a:r>
          </a:p>
        </p:txBody>
      </p:sp>
      <p:sp>
        <p:nvSpPr>
          <p:cNvPr id="75779" name="Rectangle 3"/>
          <p:cNvSpPr>
            <a:spLocks noGrp="1" noChangeArrowheads="1"/>
          </p:cNvSpPr>
          <p:nvPr>
            <p:ph type="body" sz="half" idx="1"/>
          </p:nvPr>
        </p:nvSpPr>
        <p:spPr>
          <a:xfrm>
            <a:off x="838200" y="2362200"/>
            <a:ext cx="5029200" cy="3962400"/>
          </a:xfrm>
        </p:spPr>
        <p:txBody>
          <a:bodyPr/>
          <a:lstStyle/>
          <a:p>
            <a:pPr>
              <a:lnSpc>
                <a:spcPct val="90000"/>
              </a:lnSpc>
            </a:pPr>
            <a:r>
              <a:rPr lang="en-US" sz="2000"/>
              <a:t>Squeezing of the fundus to help in placental separation is not recommended because it may increase the likelihood of passage of fetal cells into the maternal circulation</a:t>
            </a:r>
          </a:p>
          <a:p>
            <a:pPr>
              <a:lnSpc>
                <a:spcPct val="90000"/>
              </a:lnSpc>
              <a:buFont typeface="Wingdings" pitchFamily="2" charset="2"/>
              <a:buNone/>
            </a:pPr>
            <a:endParaRPr lang="en-US" sz="2000"/>
          </a:p>
          <a:p>
            <a:pPr>
              <a:lnSpc>
                <a:spcPct val="90000"/>
              </a:lnSpc>
            </a:pPr>
            <a:r>
              <a:rPr lang="en-US" sz="2000"/>
              <a:t>Only when signs of placental separation appear should the assistant attempt traction on the cord</a:t>
            </a:r>
          </a:p>
          <a:p>
            <a:pPr lvl="1">
              <a:lnSpc>
                <a:spcPct val="90000"/>
              </a:lnSpc>
              <a:buFont typeface="Wingdings" pitchFamily="2" charset="2"/>
              <a:buChar char="Ä"/>
            </a:pPr>
            <a:r>
              <a:rPr lang="en-US" sz="1800"/>
              <a:t>The uterus becomes firm and globular </a:t>
            </a:r>
          </a:p>
          <a:p>
            <a:pPr lvl="1">
              <a:lnSpc>
                <a:spcPct val="90000"/>
              </a:lnSpc>
              <a:buFont typeface="Wingdings" pitchFamily="2" charset="2"/>
              <a:buChar char="Ä"/>
            </a:pPr>
            <a:r>
              <a:rPr lang="en-US" sz="1800"/>
              <a:t>Fresh show of blood from the vagina</a:t>
            </a:r>
          </a:p>
          <a:p>
            <a:pPr lvl="1">
              <a:lnSpc>
                <a:spcPct val="90000"/>
              </a:lnSpc>
              <a:buFont typeface="Wingdings" pitchFamily="2" charset="2"/>
              <a:buChar char="Ä"/>
            </a:pPr>
            <a:r>
              <a:rPr lang="en-US" sz="1800"/>
              <a:t>Rising up of the uterine fundus </a:t>
            </a:r>
          </a:p>
          <a:p>
            <a:pPr lvl="1">
              <a:lnSpc>
                <a:spcPct val="90000"/>
              </a:lnSpc>
              <a:buFont typeface="Wingdings" pitchFamily="2" charset="2"/>
              <a:buChar char="Ä"/>
            </a:pPr>
            <a:r>
              <a:rPr lang="en-US" sz="1800"/>
              <a:t>Lengthening of the cord</a:t>
            </a:r>
          </a:p>
          <a:p>
            <a:pPr lvl="1">
              <a:lnSpc>
                <a:spcPct val="90000"/>
              </a:lnSpc>
              <a:buFont typeface="Wingdings" pitchFamily="2" charset="2"/>
              <a:buChar char="Ä"/>
            </a:pPr>
            <a:endParaRPr lang="en-US" sz="1800"/>
          </a:p>
          <a:p>
            <a:pPr lvl="1">
              <a:lnSpc>
                <a:spcPct val="90000"/>
              </a:lnSpc>
              <a:buFont typeface="Wingdings" pitchFamily="2" charset="2"/>
              <a:buChar char="Ä"/>
            </a:pPr>
            <a:endParaRPr lang="en-US" sz="1800"/>
          </a:p>
        </p:txBody>
      </p:sp>
      <p:graphicFrame>
        <p:nvGraphicFramePr>
          <p:cNvPr id="75780" name="Object 4"/>
          <p:cNvGraphicFramePr>
            <a:graphicFrameLocks noGrp="1" noChangeAspect="1"/>
          </p:cNvGraphicFramePr>
          <p:nvPr>
            <p:ph sz="half" idx="2"/>
            <p:extLst>
              <p:ext uri="{D42A27DB-BD31-4B8C-83A1-F6EECF244321}">
                <p14:modId xmlns:p14="http://schemas.microsoft.com/office/powerpoint/2010/main" val="3806892213"/>
              </p:ext>
            </p:extLst>
          </p:nvPr>
        </p:nvGraphicFramePr>
        <p:xfrm>
          <a:off x="5562600" y="3124200"/>
          <a:ext cx="2906033" cy="2695575"/>
        </p:xfrm>
        <a:graphic>
          <a:graphicData uri="http://schemas.openxmlformats.org/presentationml/2006/ole">
            <mc:AlternateContent xmlns:mc="http://schemas.openxmlformats.org/markup-compatibility/2006">
              <mc:Choice xmlns:v="urn:schemas-microsoft-com:vml" Requires="v">
                <p:oleObj spid="_x0000_s75786" name="Image" r:id="rId4" imgW="5426939" imgH="5035102" progId="">
                  <p:embed/>
                </p:oleObj>
              </mc:Choice>
              <mc:Fallback>
                <p:oleObj name="Image" r:id="rId4" imgW="5426939" imgH="5035102" progId="">
                  <p:embed/>
                  <p:pic>
                    <p:nvPicPr>
                      <p:cNvPr id="0" name="Picture 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124200"/>
                        <a:ext cx="2906033" cy="2695575"/>
                      </a:xfrm>
                      <a:prstGeom prst="rect">
                        <a:avLst/>
                      </a:prstGeom>
                      <a:noFill/>
                      <a:ln>
                        <a:noFill/>
                      </a:ln>
                      <a:effectLst/>
                    </p:spPr>
                  </p:pic>
                </p:oleObj>
              </mc:Fallback>
            </mc:AlternateContent>
          </a:graphicData>
        </a:graphic>
      </p:graphicFrame>
      <p:sp>
        <p:nvSpPr>
          <p:cNvPr id="6" name="Slide Number Placeholder 6"/>
          <p:cNvSpPr>
            <a:spLocks noGrp="1"/>
          </p:cNvSpPr>
          <p:nvPr>
            <p:ph type="sldNum" sz="quarter" idx="12"/>
          </p:nvPr>
        </p:nvSpPr>
        <p:spPr/>
        <p:txBody>
          <a:bodyPr/>
          <a:lstStyle/>
          <a:p>
            <a:fld id="{16C50908-DD9C-4413-BE96-A0E25E569F23}" type="slidenum">
              <a:rPr lang="en-US"/>
              <a:pPr/>
              <a:t>60</a:t>
            </a:fld>
            <a:endParaRPr lang="en-US"/>
          </a:p>
        </p:txBody>
      </p:sp>
    </p:spTree>
  </p:cSld>
  <p:clrMapOvr>
    <a:masterClrMapping/>
  </p:clrMapOvr>
  <p:transition advTm="39968"/>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p:cNvSpPr>
            <a:spLocks noGrp="1" noChangeArrowheads="1"/>
          </p:cNvSpPr>
          <p:nvPr>
            <p:ph type="title"/>
          </p:nvPr>
        </p:nvSpPr>
        <p:spPr/>
        <p:txBody>
          <a:bodyPr/>
          <a:lstStyle/>
          <a:p>
            <a:r>
              <a:rPr lang="en-US"/>
              <a:t>Third Stage of labor</a:t>
            </a:r>
          </a:p>
        </p:txBody>
      </p:sp>
      <p:sp>
        <p:nvSpPr>
          <p:cNvPr id="77827" name="Rectangle 3"/>
          <p:cNvSpPr>
            <a:spLocks noGrp="1" noChangeArrowheads="1"/>
          </p:cNvSpPr>
          <p:nvPr>
            <p:ph idx="1"/>
          </p:nvPr>
        </p:nvSpPr>
        <p:spPr>
          <a:xfrm>
            <a:off x="838200" y="2362200"/>
            <a:ext cx="8001000" cy="3962400"/>
          </a:xfrm>
        </p:spPr>
        <p:txBody>
          <a:bodyPr/>
          <a:lstStyle/>
          <a:p>
            <a:r>
              <a:rPr lang="en-US"/>
              <a:t>Attention should be paid to any uterine bleeding after delivery of the placenta</a:t>
            </a:r>
          </a:p>
          <a:p>
            <a:pPr>
              <a:buFont typeface="Wingdings" pitchFamily="2" charset="2"/>
              <a:buNone/>
            </a:pPr>
            <a:endParaRPr lang="en-US"/>
          </a:p>
          <a:p>
            <a:r>
              <a:rPr lang="en-US"/>
              <a:t>Uterine contractions may be hastened by</a:t>
            </a:r>
          </a:p>
          <a:p>
            <a:pPr lvl="1">
              <a:buFont typeface="Wingdings" pitchFamily="2" charset="2"/>
              <a:buChar char="Ä"/>
            </a:pPr>
            <a:r>
              <a:rPr lang="en-US"/>
              <a:t>Uterine Massage</a:t>
            </a:r>
          </a:p>
          <a:p>
            <a:pPr lvl="1">
              <a:buFont typeface="Wingdings" pitchFamily="2" charset="2"/>
              <a:buChar char="Ä"/>
            </a:pPr>
            <a:r>
              <a:rPr lang="en-US"/>
              <a:t>Adding 20 unites of oxytocin to the IV after the baby has been delivered</a:t>
            </a:r>
          </a:p>
        </p:txBody>
      </p:sp>
      <p:sp>
        <p:nvSpPr>
          <p:cNvPr id="5" name="Slide Number Placeholder 5"/>
          <p:cNvSpPr>
            <a:spLocks noGrp="1"/>
          </p:cNvSpPr>
          <p:nvPr>
            <p:ph type="sldNum" sz="quarter" idx="12"/>
          </p:nvPr>
        </p:nvSpPr>
        <p:spPr/>
        <p:txBody>
          <a:bodyPr/>
          <a:lstStyle/>
          <a:p>
            <a:fld id="{95CB760B-8780-4553-BF89-73F44CD096EF}" type="slidenum">
              <a:rPr lang="en-US"/>
              <a:pPr/>
              <a:t>61</a:t>
            </a:fld>
            <a:endParaRPr lang="en-US"/>
          </a:p>
        </p:txBody>
      </p:sp>
    </p:spTree>
  </p:cSld>
  <p:clrMapOvr>
    <a:masterClrMapping/>
  </p:clrMapOvr>
  <p:transition advTm="24992"/>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2"/>
          <p:cNvSpPr>
            <a:spLocks noGrp="1" noChangeArrowheads="1"/>
          </p:cNvSpPr>
          <p:nvPr>
            <p:ph type="title"/>
          </p:nvPr>
        </p:nvSpPr>
        <p:spPr/>
        <p:txBody>
          <a:bodyPr/>
          <a:lstStyle/>
          <a:p>
            <a:r>
              <a:rPr lang="en-US"/>
              <a:t>Third Stage of labor</a:t>
            </a:r>
          </a:p>
        </p:txBody>
      </p:sp>
      <p:sp>
        <p:nvSpPr>
          <p:cNvPr id="78851" name="Rectangle 3"/>
          <p:cNvSpPr>
            <a:spLocks noGrp="1" noChangeArrowheads="1"/>
          </p:cNvSpPr>
          <p:nvPr>
            <p:ph idx="1"/>
          </p:nvPr>
        </p:nvSpPr>
        <p:spPr/>
        <p:txBody>
          <a:bodyPr/>
          <a:lstStyle/>
          <a:p>
            <a:r>
              <a:rPr lang="en-US"/>
              <a:t>The placenta should be examined to insure it’s complete removal and to detect placental abnormality</a:t>
            </a:r>
          </a:p>
          <a:p>
            <a:endParaRPr lang="en-US"/>
          </a:p>
          <a:p>
            <a:r>
              <a:rPr lang="en-US"/>
              <a:t>Manual removal of the placenta or manual exploration of the uterus or both may be necessary especially in patients with increased risk of P.P.H.</a:t>
            </a:r>
          </a:p>
          <a:p>
            <a:pPr>
              <a:buFont typeface="Wingdings" pitchFamily="2" charset="2"/>
              <a:buNone/>
            </a:pPr>
            <a:endParaRPr lang="en-US"/>
          </a:p>
        </p:txBody>
      </p:sp>
      <p:sp>
        <p:nvSpPr>
          <p:cNvPr id="5" name="Slide Number Placeholder 5"/>
          <p:cNvSpPr>
            <a:spLocks noGrp="1"/>
          </p:cNvSpPr>
          <p:nvPr>
            <p:ph type="sldNum" sz="quarter" idx="12"/>
          </p:nvPr>
        </p:nvSpPr>
        <p:spPr/>
        <p:txBody>
          <a:bodyPr/>
          <a:lstStyle/>
          <a:p>
            <a:fld id="{6119C7A8-98A9-4CB0-A512-AB42F2B36643}" type="slidenum">
              <a:rPr lang="en-US"/>
              <a:pPr/>
              <a:t>62</a:t>
            </a:fld>
            <a:endParaRPr lang="en-US"/>
          </a:p>
        </p:txBody>
      </p:sp>
    </p:spTree>
  </p:cSld>
  <p:clrMapOvr>
    <a:masterClrMapping/>
  </p:clrMapOvr>
  <p:transition advTm="21744"/>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2"/>
          <p:cNvSpPr>
            <a:spLocks noGrp="1" noChangeArrowheads="1"/>
          </p:cNvSpPr>
          <p:nvPr>
            <p:ph type="title"/>
          </p:nvPr>
        </p:nvSpPr>
        <p:spPr/>
        <p:txBody>
          <a:bodyPr/>
          <a:lstStyle/>
          <a:p>
            <a:r>
              <a:rPr lang="en-US"/>
              <a:t>Fourth Stage of labor</a:t>
            </a:r>
          </a:p>
        </p:txBody>
      </p:sp>
      <p:sp>
        <p:nvSpPr>
          <p:cNvPr id="79875" name="Rectangle 3"/>
          <p:cNvSpPr>
            <a:spLocks noGrp="1" noChangeArrowheads="1"/>
          </p:cNvSpPr>
          <p:nvPr>
            <p:ph idx="1"/>
          </p:nvPr>
        </p:nvSpPr>
        <p:spPr/>
        <p:txBody>
          <a:bodyPr/>
          <a:lstStyle/>
          <a:p>
            <a:pPr>
              <a:lnSpc>
                <a:spcPct val="90000"/>
              </a:lnSpc>
            </a:pPr>
            <a:r>
              <a:rPr lang="en-US" sz="2400"/>
              <a:t>The hour immediately following delivery requires close observation of the patient for</a:t>
            </a:r>
          </a:p>
          <a:p>
            <a:pPr lvl="1">
              <a:lnSpc>
                <a:spcPct val="90000"/>
              </a:lnSpc>
              <a:buFont typeface="Wingdings" pitchFamily="2" charset="2"/>
              <a:buChar char="Ä"/>
            </a:pPr>
            <a:r>
              <a:rPr lang="en-US" sz="2000"/>
              <a:t>Uterine blood loss</a:t>
            </a:r>
          </a:p>
          <a:p>
            <a:pPr lvl="1">
              <a:lnSpc>
                <a:spcPct val="90000"/>
              </a:lnSpc>
              <a:buFont typeface="Wingdings" pitchFamily="2" charset="2"/>
              <a:buChar char="Ä"/>
            </a:pPr>
            <a:r>
              <a:rPr lang="en-US" sz="2000"/>
              <a:t>Vital signs (especially blood pressure and pulse)</a:t>
            </a:r>
          </a:p>
          <a:p>
            <a:pPr lvl="1">
              <a:lnSpc>
                <a:spcPct val="90000"/>
              </a:lnSpc>
              <a:buFont typeface="Wingdings" pitchFamily="2" charset="2"/>
              <a:buChar char="Ä"/>
            </a:pPr>
            <a:endParaRPr lang="en-US" sz="2000"/>
          </a:p>
          <a:p>
            <a:pPr>
              <a:lnSpc>
                <a:spcPct val="90000"/>
              </a:lnSpc>
            </a:pPr>
            <a:r>
              <a:rPr lang="en-US" sz="2400"/>
              <a:t>It is during this time that postpartum hemorrhage commonly occur due to</a:t>
            </a:r>
          </a:p>
          <a:p>
            <a:pPr lvl="1">
              <a:lnSpc>
                <a:spcPct val="90000"/>
              </a:lnSpc>
              <a:buFont typeface="Wingdings" pitchFamily="2" charset="2"/>
              <a:buChar char="Ä"/>
            </a:pPr>
            <a:r>
              <a:rPr lang="en-US" sz="2000"/>
              <a:t>Uterine atony</a:t>
            </a:r>
          </a:p>
          <a:p>
            <a:pPr lvl="1">
              <a:lnSpc>
                <a:spcPct val="90000"/>
              </a:lnSpc>
              <a:buFont typeface="Wingdings" pitchFamily="2" charset="2"/>
              <a:buChar char="Ä"/>
            </a:pPr>
            <a:r>
              <a:rPr lang="en-US" sz="2000"/>
              <a:t>Retained placental fragments</a:t>
            </a:r>
          </a:p>
          <a:p>
            <a:pPr lvl="1">
              <a:lnSpc>
                <a:spcPct val="90000"/>
              </a:lnSpc>
              <a:buFont typeface="Wingdings" pitchFamily="2" charset="2"/>
              <a:buChar char="Ä"/>
            </a:pPr>
            <a:r>
              <a:rPr lang="en-US" sz="2000"/>
              <a:t>Un-repaired lacerations</a:t>
            </a:r>
          </a:p>
        </p:txBody>
      </p:sp>
      <p:sp>
        <p:nvSpPr>
          <p:cNvPr id="5" name="Slide Number Placeholder 5"/>
          <p:cNvSpPr>
            <a:spLocks noGrp="1"/>
          </p:cNvSpPr>
          <p:nvPr>
            <p:ph type="sldNum" sz="quarter" idx="12"/>
          </p:nvPr>
        </p:nvSpPr>
        <p:spPr/>
        <p:txBody>
          <a:bodyPr/>
          <a:lstStyle/>
          <a:p>
            <a:fld id="{6F0EB1CA-F9D0-4333-B438-285DF0A88904}" type="slidenum">
              <a:rPr lang="en-US"/>
              <a:pPr/>
              <a:t>63</a:t>
            </a:fld>
            <a:endParaRPr lang="en-US"/>
          </a:p>
        </p:txBody>
      </p:sp>
    </p:spTree>
  </p:cSld>
  <p:clrMapOvr>
    <a:masterClrMapping/>
  </p:clrMapOvr>
  <p:transition advTm="26112"/>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2"/>
          <p:cNvSpPr>
            <a:spLocks noGrp="1" noChangeArrowheads="1"/>
          </p:cNvSpPr>
          <p:nvPr>
            <p:ph type="title"/>
          </p:nvPr>
        </p:nvSpPr>
        <p:spPr/>
        <p:txBody>
          <a:bodyPr/>
          <a:lstStyle/>
          <a:p>
            <a:r>
              <a:rPr lang="en-US"/>
              <a:t>Fourth Stage of labor</a:t>
            </a:r>
          </a:p>
        </p:txBody>
      </p:sp>
      <p:sp>
        <p:nvSpPr>
          <p:cNvPr id="80899" name="Rectangle 3"/>
          <p:cNvSpPr>
            <a:spLocks noGrp="1" noChangeArrowheads="1"/>
          </p:cNvSpPr>
          <p:nvPr>
            <p:ph idx="1"/>
          </p:nvPr>
        </p:nvSpPr>
        <p:spPr/>
        <p:txBody>
          <a:bodyPr/>
          <a:lstStyle/>
          <a:p>
            <a:endParaRPr lang="en-US"/>
          </a:p>
          <a:p>
            <a:r>
              <a:rPr lang="en-US"/>
              <a:t>Occult bleeding may manifest as pelvic pain</a:t>
            </a:r>
          </a:p>
          <a:p>
            <a:pPr>
              <a:buFont typeface="Wingdings" pitchFamily="2" charset="2"/>
              <a:buNone/>
            </a:pPr>
            <a:endParaRPr lang="en-US"/>
          </a:p>
          <a:p>
            <a:r>
              <a:rPr lang="en-US"/>
              <a:t>Remember that the first sign of hypovolemia is high pulse rate out of proportion of decreased blood pressure</a:t>
            </a:r>
          </a:p>
        </p:txBody>
      </p:sp>
      <p:sp>
        <p:nvSpPr>
          <p:cNvPr id="5" name="Slide Number Placeholder 5"/>
          <p:cNvSpPr>
            <a:spLocks noGrp="1"/>
          </p:cNvSpPr>
          <p:nvPr>
            <p:ph type="sldNum" sz="quarter" idx="12"/>
          </p:nvPr>
        </p:nvSpPr>
        <p:spPr/>
        <p:txBody>
          <a:bodyPr/>
          <a:lstStyle/>
          <a:p>
            <a:fld id="{6362E5D5-8549-472A-A3B7-8788304D0AE7}" type="slidenum">
              <a:rPr lang="en-US"/>
              <a:pPr/>
              <a:t>64</a:t>
            </a:fld>
            <a:endParaRPr lang="en-US"/>
          </a:p>
        </p:txBody>
      </p:sp>
    </p:spTree>
  </p:cSld>
  <p:clrMapOvr>
    <a:masterClrMapping/>
  </p:clrMapOvr>
  <p:transition advTm="12528"/>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nchor="ctr" anchorCtr="1"/>
          <a:lstStyle/>
          <a:p>
            <a:pPr algn="ctr"/>
            <a:r>
              <a:rPr lang="en-US" sz="4400" b="1">
                <a:solidFill>
                  <a:srgbClr val="FFFF00"/>
                </a:solidFill>
                <a:effectLst>
                  <a:outerShdw blurRad="38100" dist="38100" dir="2700000" algn="tl">
                    <a:srgbClr val="000000"/>
                  </a:outerShdw>
                </a:effectLst>
              </a:rPr>
              <a:t>LABOUR TIME FRAMES</a:t>
            </a:r>
          </a:p>
        </p:txBody>
      </p:sp>
      <p:graphicFrame>
        <p:nvGraphicFramePr>
          <p:cNvPr id="61486" name="Group 46"/>
          <p:cNvGraphicFramePr>
            <a:graphicFrameLocks noGrp="1"/>
          </p:cNvGraphicFramePr>
          <p:nvPr/>
        </p:nvGraphicFramePr>
        <p:xfrm>
          <a:off x="381000" y="1524000"/>
          <a:ext cx="8229600" cy="4913250"/>
        </p:xfrm>
        <a:graphic>
          <a:graphicData uri="http://schemas.openxmlformats.org/drawingml/2006/table">
            <a:tbl>
              <a:tblPr/>
              <a:tblGrid>
                <a:gridCol w="2057400"/>
                <a:gridCol w="2057400"/>
                <a:gridCol w="2057400"/>
                <a:gridCol w="2057400"/>
              </a:tblGrid>
              <a:tr h="647700">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Phases/ Stages of labour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Nulliparous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Multiparous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Latent phase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Mean 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6.4 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4.8 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Longest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20.1 h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13.6 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Active phase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Mean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3 cm/h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5.7cm/h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Slowest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1.2cm/h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1.5cm/h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2</a:t>
                      </a:r>
                      <a:r>
                        <a:rPr kumimoji="0" lang="en-US" sz="2800" b="0" i="0" u="none" strike="noStrike" cap="none" normalizeH="0" baseline="30000" smtClean="0">
                          <a:ln>
                            <a:noFill/>
                          </a:ln>
                          <a:solidFill>
                            <a:schemeClr val="tx1"/>
                          </a:solidFill>
                          <a:effectLst>
                            <a:outerShdw blurRad="38100" dist="38100" dir="2700000" algn="tl">
                              <a:srgbClr val="000000"/>
                            </a:outerShdw>
                          </a:effectLst>
                          <a:latin typeface="Garamond" pitchFamily="18" charset="0"/>
                          <a:cs typeface="Arial" charset="0"/>
                        </a:rPr>
                        <a:t>nd</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Stage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Mean 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1.1 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0.4 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Longest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2.9 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     1.1 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r>
              <a:rPr lang="en-US" dirty="0" smtClean="0"/>
              <a:t>Questions?</a:t>
            </a:r>
            <a:endParaRPr lang="en-US" dirty="0"/>
          </a:p>
        </p:txBody>
      </p:sp>
    </p:spTree>
    <p:extLst>
      <p:ext uri="{BB962C8B-B14F-4D97-AF65-F5344CB8AC3E}">
        <p14:creationId xmlns:p14="http://schemas.microsoft.com/office/powerpoint/2010/main" val="29665886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AutoShape 2"/>
          <p:cNvSpPr>
            <a:spLocks noGrp="1" noChangeArrowheads="1"/>
          </p:cNvSpPr>
          <p:nvPr>
            <p:ph type="title"/>
          </p:nvPr>
        </p:nvSpPr>
        <p:spPr/>
        <p:txBody>
          <a:bodyPr/>
          <a:lstStyle/>
          <a:p>
            <a:r>
              <a:rPr lang="en-US"/>
              <a:t>Abnormal labor</a:t>
            </a:r>
          </a:p>
        </p:txBody>
      </p:sp>
      <p:sp>
        <p:nvSpPr>
          <p:cNvPr id="84995" name="Rectangle 3"/>
          <p:cNvSpPr>
            <a:spLocks noGrp="1" noChangeArrowheads="1"/>
          </p:cNvSpPr>
          <p:nvPr>
            <p:ph idx="1"/>
          </p:nvPr>
        </p:nvSpPr>
        <p:spPr/>
        <p:txBody>
          <a:bodyPr/>
          <a:lstStyle/>
          <a:p>
            <a:pPr>
              <a:lnSpc>
                <a:spcPct val="90000"/>
              </a:lnSpc>
            </a:pPr>
            <a:r>
              <a:rPr lang="en-US" dirty="0"/>
              <a:t>Dystocia, difficult childbirth or dysfunctional labor</a:t>
            </a:r>
          </a:p>
          <a:p>
            <a:pPr>
              <a:lnSpc>
                <a:spcPct val="90000"/>
              </a:lnSpc>
            </a:pPr>
            <a:endParaRPr lang="en-US" dirty="0"/>
          </a:p>
          <a:p>
            <a:pPr>
              <a:lnSpc>
                <a:spcPct val="90000"/>
              </a:lnSpc>
            </a:pPr>
            <a:r>
              <a:rPr lang="en-US" dirty="0"/>
              <a:t>Labor that does not progress normally. </a:t>
            </a:r>
          </a:p>
          <a:p>
            <a:pPr>
              <a:lnSpc>
                <a:spcPct val="90000"/>
              </a:lnSpc>
            </a:pPr>
            <a:endParaRPr lang="en-US" dirty="0"/>
          </a:p>
          <a:p>
            <a:pPr>
              <a:lnSpc>
                <a:spcPct val="90000"/>
              </a:lnSpc>
            </a:pPr>
            <a:r>
              <a:rPr lang="en-US" dirty="0"/>
              <a:t>ACOG divided them into either and abnormality in the </a:t>
            </a:r>
            <a:r>
              <a:rPr lang="en-US" b="1" dirty="0">
                <a:effectLst>
                  <a:outerShdw blurRad="38100" dist="38100" dir="2700000" algn="tl">
                    <a:srgbClr val="C0C0C0"/>
                  </a:outerShdw>
                </a:effectLst>
              </a:rPr>
              <a:t>power, passage or passenger</a:t>
            </a:r>
          </a:p>
        </p:txBody>
      </p:sp>
      <p:sp>
        <p:nvSpPr>
          <p:cNvPr id="5" name="Slide Number Placeholder 5"/>
          <p:cNvSpPr>
            <a:spLocks noGrp="1"/>
          </p:cNvSpPr>
          <p:nvPr>
            <p:ph type="sldNum" sz="quarter" idx="12"/>
          </p:nvPr>
        </p:nvSpPr>
        <p:spPr/>
        <p:txBody>
          <a:bodyPr/>
          <a:lstStyle/>
          <a:p>
            <a:fld id="{707F5951-CEA1-4A56-87E2-5CEE7BEEA4A0}" type="slidenum">
              <a:rPr lang="en-US"/>
              <a:pPr/>
              <a:t>67</a:t>
            </a:fld>
            <a:endParaRPr lang="en-US"/>
          </a:p>
        </p:txBody>
      </p:sp>
    </p:spTree>
  </p:cSld>
  <p:clrMapOvr>
    <a:masterClrMapping/>
  </p:clrMapOvr>
  <p:transition advTm="25472"/>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p:txBody>
          <a:bodyPr/>
          <a:lstStyle/>
          <a:p>
            <a:r>
              <a:rPr lang="en-US"/>
              <a:t>Diagnosis of Dystocia</a:t>
            </a:r>
          </a:p>
        </p:txBody>
      </p:sp>
      <p:sp>
        <p:nvSpPr>
          <p:cNvPr id="89091" name="Rectangle 3"/>
          <p:cNvSpPr>
            <a:spLocks noGrp="1" noChangeArrowheads="1"/>
          </p:cNvSpPr>
          <p:nvPr>
            <p:ph idx="1"/>
          </p:nvPr>
        </p:nvSpPr>
        <p:spPr/>
        <p:txBody>
          <a:bodyPr/>
          <a:lstStyle/>
          <a:p>
            <a:pPr>
              <a:lnSpc>
                <a:spcPct val="90000"/>
              </a:lnSpc>
            </a:pPr>
            <a:r>
              <a:rPr lang="en-US" sz="2800" dirty="0">
                <a:solidFill>
                  <a:srgbClr val="FF0000"/>
                </a:solidFill>
                <a:cs typeface="Tahoma" pitchFamily="34" charset="0"/>
              </a:rPr>
              <a:t>Dystocia </a:t>
            </a:r>
            <a:r>
              <a:rPr lang="en-US" sz="2800" dirty="0">
                <a:solidFill>
                  <a:srgbClr val="FF0000"/>
                </a:solidFill>
              </a:rPr>
              <a:t>should</a:t>
            </a:r>
            <a:r>
              <a:rPr lang="en-US" sz="2800" dirty="0">
                <a:solidFill>
                  <a:srgbClr val="FF0000"/>
                </a:solidFill>
                <a:cs typeface="Tahoma" pitchFamily="34" charset="0"/>
              </a:rPr>
              <a:t> not be diagnosed before the active phase of labor</a:t>
            </a:r>
          </a:p>
          <a:p>
            <a:pPr>
              <a:lnSpc>
                <a:spcPct val="90000"/>
              </a:lnSpc>
            </a:pPr>
            <a:endParaRPr lang="en-US" sz="2800" dirty="0">
              <a:solidFill>
                <a:srgbClr val="FF0000"/>
              </a:solidFill>
              <a:cs typeface="Tahoma" pitchFamily="34" charset="0"/>
            </a:endParaRPr>
          </a:p>
          <a:p>
            <a:pPr>
              <a:lnSpc>
                <a:spcPct val="90000"/>
              </a:lnSpc>
              <a:buFont typeface="Wingdings" pitchFamily="2" charset="2"/>
              <a:buNone/>
            </a:pPr>
            <a:r>
              <a:rPr lang="en-US" sz="2800" dirty="0"/>
              <a:t>   </a:t>
            </a:r>
            <a:r>
              <a:rPr lang="en-US" sz="2800" dirty="0">
                <a:solidFill>
                  <a:schemeClr val="tx1">
                    <a:lumMod val="50000"/>
                  </a:schemeClr>
                </a:solidFill>
              </a:rPr>
              <a:t>-IN </a:t>
            </a:r>
            <a:r>
              <a:rPr lang="en-US" sz="2800" dirty="0" err="1">
                <a:solidFill>
                  <a:schemeClr val="tx1">
                    <a:lumMod val="50000"/>
                  </a:schemeClr>
                </a:solidFill>
              </a:rPr>
              <a:t>Primiparous</a:t>
            </a:r>
            <a:r>
              <a:rPr lang="en-US" sz="2800" dirty="0">
                <a:solidFill>
                  <a:schemeClr val="tx1">
                    <a:lumMod val="50000"/>
                  </a:schemeClr>
                </a:solidFill>
              </a:rPr>
              <a:t> women </a:t>
            </a:r>
            <a:r>
              <a:rPr lang="en-US" sz="2800" dirty="0">
                <a:solidFill>
                  <a:schemeClr val="tx1">
                    <a:lumMod val="50000"/>
                  </a:schemeClr>
                </a:solidFill>
                <a:sym typeface="Wingdings 3" pitchFamily="18" charset="2"/>
              </a:rPr>
              <a:t></a:t>
            </a:r>
            <a:r>
              <a:rPr lang="en-US" sz="2800" dirty="0">
                <a:sym typeface="Wingdings 3" pitchFamily="18" charset="2"/>
              </a:rPr>
              <a:t> </a:t>
            </a:r>
            <a:r>
              <a:rPr lang="en-US" sz="2800" dirty="0"/>
              <a:t>the cervix should have reached 3-4 cm </a:t>
            </a:r>
          </a:p>
          <a:p>
            <a:pPr>
              <a:lnSpc>
                <a:spcPct val="90000"/>
              </a:lnSpc>
              <a:buFont typeface="Wingdings" pitchFamily="2" charset="2"/>
              <a:buNone/>
            </a:pPr>
            <a:r>
              <a:rPr lang="en-US" sz="2800" dirty="0"/>
              <a:t>    &amp;   80-100% effacement.</a:t>
            </a:r>
          </a:p>
          <a:p>
            <a:pPr>
              <a:lnSpc>
                <a:spcPct val="90000"/>
              </a:lnSpc>
              <a:buFont typeface="Wingdings" pitchFamily="2" charset="2"/>
              <a:buNone/>
            </a:pPr>
            <a:endParaRPr lang="en-US" sz="2800" dirty="0"/>
          </a:p>
          <a:p>
            <a:pPr>
              <a:lnSpc>
                <a:spcPct val="90000"/>
              </a:lnSpc>
              <a:buFont typeface="Wingdings" pitchFamily="2" charset="2"/>
              <a:buNone/>
            </a:pPr>
            <a:r>
              <a:rPr lang="en-US" sz="2800" dirty="0"/>
              <a:t>   -</a:t>
            </a:r>
            <a:r>
              <a:rPr lang="en-US" sz="2800" dirty="0">
                <a:solidFill>
                  <a:schemeClr val="tx1">
                    <a:lumMod val="50000"/>
                  </a:schemeClr>
                </a:solidFill>
              </a:rPr>
              <a:t>IN </a:t>
            </a:r>
            <a:r>
              <a:rPr lang="en-US" sz="2800" dirty="0" err="1">
                <a:solidFill>
                  <a:schemeClr val="tx1">
                    <a:lumMod val="50000"/>
                  </a:schemeClr>
                </a:solidFill>
              </a:rPr>
              <a:t>Multiparous</a:t>
            </a:r>
            <a:r>
              <a:rPr lang="en-US" sz="2800" dirty="0">
                <a:solidFill>
                  <a:schemeClr val="tx1">
                    <a:lumMod val="50000"/>
                  </a:schemeClr>
                </a:solidFill>
              </a:rPr>
              <a:t> women </a:t>
            </a:r>
            <a:r>
              <a:rPr lang="en-US" sz="2800" dirty="0">
                <a:solidFill>
                  <a:schemeClr val="tx1">
                    <a:lumMod val="50000"/>
                  </a:schemeClr>
                </a:solidFill>
                <a:sym typeface="Wingdings 3" pitchFamily="18" charset="2"/>
              </a:rPr>
              <a:t></a:t>
            </a:r>
            <a:r>
              <a:rPr lang="en-US" sz="2800" dirty="0">
                <a:solidFill>
                  <a:schemeClr val="tx1">
                    <a:lumMod val="50000"/>
                  </a:schemeClr>
                </a:solidFill>
              </a:rPr>
              <a:t> </a:t>
            </a:r>
            <a:r>
              <a:rPr lang="en-US" sz="2800" dirty="0"/>
              <a:t>the cervix should have reached 4-5 cm </a:t>
            </a:r>
          </a:p>
          <a:p>
            <a:pPr>
              <a:lnSpc>
                <a:spcPct val="90000"/>
              </a:lnSpc>
              <a:buFont typeface="Wingdings" pitchFamily="2" charset="2"/>
              <a:buNone/>
            </a:pPr>
            <a:r>
              <a:rPr lang="en-US" sz="2800" dirty="0"/>
              <a:t>    &amp; 70-80% effaced</a:t>
            </a:r>
            <a:endParaRPr lang="en-US" sz="2800" dirty="0">
              <a:cs typeface="Tahoma" pitchFamily="34" charset="0"/>
            </a:endParaRPr>
          </a:p>
          <a:p>
            <a:pPr>
              <a:lnSpc>
                <a:spcPct val="90000"/>
              </a:lnSpc>
              <a:buFont typeface="Wingdings" pitchFamily="2" charset="2"/>
              <a:buNone/>
            </a:pPr>
            <a:endParaRPr lang="en-US" sz="2800" dirty="0"/>
          </a:p>
          <a:p>
            <a:pPr>
              <a:lnSpc>
                <a:spcPct val="90000"/>
              </a:lnSpc>
            </a:pPr>
            <a:endParaRPr lang="en-US" sz="2800"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0" name="AutoShape 2"/>
          <p:cNvSpPr>
            <a:spLocks noGrp="1" noChangeArrowheads="1"/>
          </p:cNvSpPr>
          <p:nvPr>
            <p:ph type="title"/>
          </p:nvPr>
        </p:nvSpPr>
        <p:spPr/>
        <p:txBody>
          <a:bodyPr/>
          <a:lstStyle/>
          <a:p>
            <a:r>
              <a:rPr lang="en-US"/>
              <a:t>Abnormal labor</a:t>
            </a:r>
          </a:p>
        </p:txBody>
      </p:sp>
      <p:sp>
        <p:nvSpPr>
          <p:cNvPr id="109571" name="Rectangle 3"/>
          <p:cNvSpPr>
            <a:spLocks noGrp="1" noChangeArrowheads="1"/>
          </p:cNvSpPr>
          <p:nvPr>
            <p:ph idx="1"/>
          </p:nvPr>
        </p:nvSpPr>
        <p:spPr>
          <a:xfrm>
            <a:off x="838200" y="2371725"/>
            <a:ext cx="7693025" cy="3724275"/>
          </a:xfrm>
        </p:spPr>
        <p:txBody>
          <a:bodyPr>
            <a:normAutofit lnSpcReduction="10000"/>
          </a:bodyPr>
          <a:lstStyle/>
          <a:p>
            <a:pPr>
              <a:lnSpc>
                <a:spcPct val="90000"/>
              </a:lnSpc>
              <a:buFont typeface="Wingdings" pitchFamily="2" charset="2"/>
              <a:buNone/>
            </a:pPr>
            <a:r>
              <a:rPr lang="en-US" b="1">
                <a:effectLst>
                  <a:outerShdw blurRad="38100" dist="38100" dir="2700000" algn="tl">
                    <a:srgbClr val="C0C0C0"/>
                  </a:outerShdw>
                </a:effectLst>
              </a:rPr>
              <a:t>Potential Causes:</a:t>
            </a:r>
          </a:p>
          <a:p>
            <a:pPr>
              <a:lnSpc>
                <a:spcPct val="90000"/>
              </a:lnSpc>
              <a:buFont typeface="Wingdings" pitchFamily="2" charset="2"/>
              <a:buChar char="Ä"/>
            </a:pPr>
            <a:r>
              <a:rPr lang="en-US"/>
              <a:t>Abnormality in the Expulsive forces of the uterus</a:t>
            </a:r>
          </a:p>
          <a:p>
            <a:pPr>
              <a:lnSpc>
                <a:spcPct val="90000"/>
              </a:lnSpc>
              <a:buFont typeface="Wingdings" pitchFamily="2" charset="2"/>
              <a:buChar char="Ä"/>
            </a:pPr>
            <a:r>
              <a:rPr lang="en-US"/>
              <a:t>Abnormality in the maternal bony pelvis</a:t>
            </a:r>
          </a:p>
          <a:p>
            <a:pPr>
              <a:lnSpc>
                <a:spcPct val="90000"/>
              </a:lnSpc>
              <a:buFont typeface="Wingdings" pitchFamily="2" charset="2"/>
              <a:buChar char="Ä"/>
            </a:pPr>
            <a:r>
              <a:rPr lang="en-US"/>
              <a:t>Abnormality in the presentation, position or development of the fetus</a:t>
            </a:r>
          </a:p>
          <a:p>
            <a:pPr>
              <a:lnSpc>
                <a:spcPct val="90000"/>
              </a:lnSpc>
              <a:buFont typeface="Wingdings" pitchFamily="2" charset="2"/>
              <a:buChar char="Ä"/>
            </a:pPr>
            <a:r>
              <a:rPr lang="en-US"/>
              <a:t>Abnormalities of soft tissue of the reproductive tract</a:t>
            </a:r>
          </a:p>
        </p:txBody>
      </p:sp>
      <p:sp>
        <p:nvSpPr>
          <p:cNvPr id="5" name="Slide Number Placeholder 5"/>
          <p:cNvSpPr>
            <a:spLocks noGrp="1"/>
          </p:cNvSpPr>
          <p:nvPr>
            <p:ph type="sldNum" sz="quarter" idx="12"/>
          </p:nvPr>
        </p:nvSpPr>
        <p:spPr/>
        <p:txBody>
          <a:bodyPr/>
          <a:lstStyle/>
          <a:p>
            <a:fld id="{D61F2C01-2650-4DAD-9D5D-8E9AA5E23E75}" type="slidenum">
              <a:rPr lang="en-US"/>
              <a:pPr/>
              <a:t>69</a:t>
            </a:fld>
            <a:endParaRPr lang="en-US"/>
          </a:p>
        </p:txBody>
      </p:sp>
    </p:spTree>
  </p:cSld>
  <p:clrMapOvr>
    <a:masterClrMapping/>
  </p:clrMapOvr>
  <p:transition advTm="32832"/>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r>
              <a:rPr lang="en-US"/>
              <a:t>Preparation for labor</a:t>
            </a:r>
          </a:p>
        </p:txBody>
      </p:sp>
      <p:sp>
        <p:nvSpPr>
          <p:cNvPr id="17411" name="Rectangle 3"/>
          <p:cNvSpPr>
            <a:spLocks noGrp="1" noChangeArrowheads="1"/>
          </p:cNvSpPr>
          <p:nvPr>
            <p:ph idx="1"/>
          </p:nvPr>
        </p:nvSpPr>
        <p:spPr/>
        <p:txBody>
          <a:bodyPr/>
          <a:lstStyle/>
          <a:p>
            <a:pPr algn="just">
              <a:lnSpc>
                <a:spcPct val="90000"/>
              </a:lnSpc>
              <a:buFont typeface="Wingdings" pitchFamily="2" charset="2"/>
              <a:buNone/>
            </a:pPr>
            <a:r>
              <a:rPr lang="en-US"/>
              <a:t>	Before actual labor begins, these physiological events usually occur:</a:t>
            </a:r>
          </a:p>
          <a:p>
            <a:pPr>
              <a:lnSpc>
                <a:spcPct val="90000"/>
              </a:lnSpc>
              <a:buFont typeface="Wingdings" pitchFamily="2" charset="2"/>
              <a:buNone/>
            </a:pPr>
            <a:endParaRPr lang="en-US"/>
          </a:p>
          <a:p>
            <a:pPr>
              <a:lnSpc>
                <a:spcPct val="90000"/>
              </a:lnSpc>
            </a:pPr>
            <a:r>
              <a:rPr lang="en-US" b="1">
                <a:effectLst>
                  <a:outerShdw blurRad="38100" dist="38100" dir="2700000" algn="tl">
                    <a:srgbClr val="C0C0C0"/>
                  </a:outerShdw>
                </a:effectLst>
              </a:rPr>
              <a:t>Lightening</a:t>
            </a:r>
          </a:p>
          <a:p>
            <a:pPr>
              <a:lnSpc>
                <a:spcPct val="90000"/>
              </a:lnSpc>
            </a:pPr>
            <a:endParaRPr lang="en-US"/>
          </a:p>
          <a:p>
            <a:pPr>
              <a:lnSpc>
                <a:spcPct val="90000"/>
              </a:lnSpc>
            </a:pPr>
            <a:r>
              <a:rPr lang="en-US" b="1">
                <a:effectLst>
                  <a:outerShdw blurRad="38100" dist="38100" dir="2700000" algn="tl">
                    <a:srgbClr val="C0C0C0"/>
                  </a:outerShdw>
                </a:effectLst>
              </a:rPr>
              <a:t>False labor</a:t>
            </a:r>
          </a:p>
          <a:p>
            <a:pPr>
              <a:lnSpc>
                <a:spcPct val="90000"/>
              </a:lnSpc>
            </a:pPr>
            <a:endParaRPr lang="en-US"/>
          </a:p>
          <a:p>
            <a:pPr>
              <a:lnSpc>
                <a:spcPct val="90000"/>
              </a:lnSpc>
            </a:pPr>
            <a:r>
              <a:rPr lang="en-US" b="1">
                <a:effectLst>
                  <a:outerShdw blurRad="38100" dist="38100" dir="2700000" algn="tl">
                    <a:srgbClr val="C0C0C0"/>
                  </a:outerShdw>
                </a:effectLst>
              </a:rPr>
              <a:t>Cervical effacement</a:t>
            </a:r>
          </a:p>
        </p:txBody>
      </p:sp>
      <p:sp>
        <p:nvSpPr>
          <p:cNvPr id="5" name="Slide Number Placeholder 5"/>
          <p:cNvSpPr>
            <a:spLocks noGrp="1"/>
          </p:cNvSpPr>
          <p:nvPr>
            <p:ph type="sldNum" sz="quarter" idx="12"/>
          </p:nvPr>
        </p:nvSpPr>
        <p:spPr/>
        <p:txBody>
          <a:bodyPr/>
          <a:lstStyle/>
          <a:p>
            <a:fld id="{5E69DD53-613B-4797-959C-40585E6BC18A}" type="slidenum">
              <a:rPr lang="en-US"/>
              <a:pPr/>
              <a:t>7</a:t>
            </a:fld>
            <a:endParaRPr lang="en-US"/>
          </a:p>
        </p:txBody>
      </p:sp>
    </p:spTree>
  </p:cSld>
  <p:clrMapOvr>
    <a:masterClrMapping/>
  </p:clrMapOvr>
  <p:transition advTm="9024"/>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685800" y="990600"/>
            <a:ext cx="8229600" cy="1139825"/>
          </a:xfrm>
          <a:prstGeom prst="rect">
            <a:avLst/>
          </a:prstGeom>
          <a:noFill/>
          <a:ln w="9525">
            <a:noFill/>
            <a:miter lim="800000"/>
            <a:headEnd/>
            <a:tailEnd/>
          </a:ln>
          <a:effectLst/>
        </p:spPr>
        <p:txBody>
          <a:bodyPr anchor="ctr" anchorCtr="1"/>
          <a:lstStyle/>
          <a:p>
            <a:r>
              <a:rPr lang="en-US" sz="2800" dirty="0">
                <a:solidFill>
                  <a:schemeClr val="tx1">
                    <a:lumMod val="50000"/>
                  </a:schemeClr>
                </a:solidFill>
                <a:effectLst>
                  <a:outerShdw blurRad="38100" dist="38100" dir="2700000" algn="tl">
                    <a:srgbClr val="000000"/>
                  </a:outerShdw>
                </a:effectLst>
              </a:rPr>
              <a:t>Dystocia is the consequence of  3 abnormalities that may exist singly or in combination</a:t>
            </a:r>
            <a:r>
              <a:rPr lang="en-US" sz="2800" b="1" dirty="0">
                <a:solidFill>
                  <a:schemeClr val="tx1">
                    <a:lumMod val="50000"/>
                  </a:schemeClr>
                </a:solidFill>
                <a:effectLst>
                  <a:outerShdw blurRad="38100" dist="38100" dir="2700000" algn="tl">
                    <a:srgbClr val="000000"/>
                  </a:outerShdw>
                </a:effectLst>
              </a:rPr>
              <a:t/>
            </a:r>
            <a:br>
              <a:rPr lang="en-US" sz="2800" b="1" dirty="0">
                <a:solidFill>
                  <a:schemeClr val="tx1">
                    <a:lumMod val="50000"/>
                  </a:schemeClr>
                </a:solidFill>
                <a:effectLst>
                  <a:outerShdw blurRad="38100" dist="38100" dir="2700000" algn="tl">
                    <a:srgbClr val="000000"/>
                  </a:outerShdw>
                </a:effectLst>
              </a:rPr>
            </a:br>
            <a:endParaRPr lang="en-US" sz="2800" b="1" dirty="0">
              <a:solidFill>
                <a:schemeClr val="tx1">
                  <a:lumMod val="50000"/>
                </a:schemeClr>
              </a:solidFill>
              <a:effectLst>
                <a:outerShdw blurRad="38100" dist="38100" dir="2700000" algn="tl">
                  <a:srgbClr val="000000"/>
                </a:outerShdw>
              </a:effectLst>
              <a:cs typeface="Tahoma" pitchFamily="34" charset="0"/>
            </a:endParaRPr>
          </a:p>
        </p:txBody>
      </p:sp>
      <p:sp>
        <p:nvSpPr>
          <p:cNvPr id="66565" name="Rectangle 5"/>
          <p:cNvSpPr>
            <a:spLocks noChangeArrowheads="1"/>
          </p:cNvSpPr>
          <p:nvPr/>
        </p:nvSpPr>
        <p:spPr bwMode="auto">
          <a:xfrm>
            <a:off x="1447800" y="1331912"/>
            <a:ext cx="5486400" cy="5526088"/>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None/>
            </a:pPr>
            <a:endParaRPr lang="en-US" sz="2000" dirty="0" smtClean="0">
              <a:solidFill>
                <a:srgbClr val="FF0000"/>
              </a:solidFill>
              <a:effectLst>
                <a:outerShdw blurRad="38100" dist="38100" dir="2700000" algn="tl">
                  <a:srgbClr val="000000"/>
                </a:outerShdw>
              </a:effectLst>
            </a:endParaRPr>
          </a:p>
          <a:p>
            <a:pPr marL="342900" indent="-342900">
              <a:spcBef>
                <a:spcPct val="20000"/>
              </a:spcBef>
              <a:buClr>
                <a:schemeClr val="hlink"/>
              </a:buClr>
              <a:buSzPct val="70000"/>
              <a:buFont typeface="Wingdings" pitchFamily="2" charset="2"/>
              <a:buNone/>
            </a:pPr>
            <a:endParaRPr lang="en-US" sz="2000" dirty="0" smtClean="0">
              <a:solidFill>
                <a:srgbClr val="FF0000"/>
              </a:solidFill>
              <a:effectLst>
                <a:outerShdw blurRad="38100" dist="38100" dir="2700000" algn="tl">
                  <a:srgbClr val="000000"/>
                </a:outerShdw>
              </a:effectLst>
            </a:endParaRPr>
          </a:p>
          <a:p>
            <a:pPr marL="342900" indent="-342900">
              <a:spcBef>
                <a:spcPct val="20000"/>
              </a:spcBef>
              <a:buClr>
                <a:schemeClr val="hlink"/>
              </a:buClr>
              <a:buSzPct val="70000"/>
              <a:buFont typeface="Wingdings" pitchFamily="2" charset="2"/>
              <a:buNone/>
            </a:pPr>
            <a:endParaRPr lang="en-US" sz="2000" dirty="0" smtClean="0">
              <a:solidFill>
                <a:srgbClr val="FF0000"/>
              </a:solidFill>
              <a:effectLst>
                <a:outerShdw blurRad="38100" dist="38100" dir="2700000" algn="tl">
                  <a:srgbClr val="000000"/>
                </a:outerShdw>
              </a:effectLst>
            </a:endParaRPr>
          </a:p>
          <a:p>
            <a:pPr marL="342900" indent="-342900">
              <a:spcBef>
                <a:spcPct val="20000"/>
              </a:spcBef>
              <a:buClr>
                <a:schemeClr val="hlink"/>
              </a:buClr>
              <a:buSzPct val="70000"/>
              <a:buFont typeface="Wingdings" pitchFamily="2" charset="2"/>
              <a:buNone/>
            </a:pPr>
            <a:r>
              <a:rPr lang="en-US" sz="2000" dirty="0" smtClean="0">
                <a:solidFill>
                  <a:srgbClr val="FF0000"/>
                </a:solidFill>
                <a:effectLst>
                  <a:outerShdw blurRad="38100" dist="38100" dir="2700000" algn="tl">
                    <a:srgbClr val="000000"/>
                  </a:outerShdw>
                </a:effectLst>
              </a:rPr>
              <a:t>1-Abnormalities </a:t>
            </a:r>
            <a:r>
              <a:rPr lang="en-US" sz="2000" dirty="0">
                <a:solidFill>
                  <a:srgbClr val="FF0000"/>
                </a:solidFill>
                <a:effectLst>
                  <a:outerShdw blurRad="38100" dist="38100" dir="2700000" algn="tl">
                    <a:srgbClr val="000000"/>
                  </a:outerShdw>
                </a:effectLst>
              </a:rPr>
              <a:t>of the powers</a:t>
            </a:r>
          </a:p>
          <a:p>
            <a:pPr marL="342900" indent="-342900">
              <a:spcBef>
                <a:spcPct val="20000"/>
              </a:spcBef>
              <a:buClr>
                <a:schemeClr val="hlink"/>
              </a:buClr>
              <a:buSzPct val="70000"/>
              <a:buFont typeface="Wingdings" pitchFamily="2" charset="2"/>
              <a:buChar char="n"/>
            </a:pPr>
            <a:r>
              <a:rPr lang="en-US" sz="2000" dirty="0">
                <a:solidFill>
                  <a:srgbClr val="FF0000"/>
                </a:solidFill>
                <a:effectLst>
                  <a:outerShdw blurRad="38100" dist="38100" dir="2700000" algn="tl">
                    <a:srgbClr val="000000"/>
                  </a:outerShdw>
                </a:effectLst>
              </a:rPr>
              <a:t> </a:t>
            </a:r>
            <a:r>
              <a:rPr lang="en-US" sz="2000" dirty="0">
                <a:effectLst>
                  <a:outerShdw blurRad="38100" dist="38100" dir="2700000" algn="tl">
                    <a:srgbClr val="000000"/>
                  </a:outerShdw>
                </a:effectLst>
              </a:rPr>
              <a:t>uterine contractility  </a:t>
            </a:r>
          </a:p>
          <a:p>
            <a:pPr marL="342900" indent="-342900">
              <a:spcBef>
                <a:spcPct val="20000"/>
              </a:spcBef>
              <a:buClr>
                <a:schemeClr val="hlink"/>
              </a:buClr>
              <a:buSzPct val="70000"/>
              <a:buFont typeface="Wingdings" pitchFamily="2" charset="2"/>
              <a:buChar char="n"/>
            </a:pPr>
            <a:r>
              <a:rPr lang="en-US" sz="2000" dirty="0">
                <a:effectLst>
                  <a:outerShdw blurRad="38100" dist="38100" dir="2700000" algn="tl">
                    <a:srgbClr val="000000"/>
                  </a:outerShdw>
                </a:effectLst>
              </a:rPr>
              <a:t> maternal expulsive forces</a:t>
            </a:r>
          </a:p>
          <a:p>
            <a:pPr marL="342900" indent="-342900">
              <a:spcBef>
                <a:spcPct val="20000"/>
              </a:spcBef>
              <a:buClr>
                <a:schemeClr val="hlink"/>
              </a:buClr>
              <a:buSzPct val="70000"/>
              <a:buFont typeface="Wingdings" pitchFamily="2" charset="2"/>
              <a:buNone/>
            </a:pPr>
            <a:r>
              <a:rPr lang="en-US" sz="2000" dirty="0">
                <a:solidFill>
                  <a:srgbClr val="FF0000"/>
                </a:solidFill>
                <a:effectLst>
                  <a:outerShdw blurRad="38100" dist="38100" dir="2700000" algn="tl">
                    <a:srgbClr val="000000"/>
                  </a:outerShdw>
                </a:effectLst>
              </a:rPr>
              <a:t>2-Abnormalities of the passage</a:t>
            </a:r>
            <a:r>
              <a:rPr lang="en-US" sz="2000" dirty="0">
                <a:effectLst>
                  <a:outerShdw blurRad="38100" dist="38100" dir="2700000" algn="tl">
                    <a:srgbClr val="000000"/>
                  </a:outerShdw>
                </a:effectLst>
              </a:rPr>
              <a:t> </a:t>
            </a:r>
          </a:p>
          <a:p>
            <a:pPr marL="342900" indent="-342900">
              <a:spcBef>
                <a:spcPct val="20000"/>
              </a:spcBef>
              <a:buClr>
                <a:schemeClr val="hlink"/>
              </a:buClr>
              <a:buSzPct val="70000"/>
              <a:buFont typeface="Wingdings" pitchFamily="2" charset="2"/>
              <a:buChar char="n"/>
            </a:pPr>
            <a:r>
              <a:rPr lang="en-US" sz="2000" dirty="0">
                <a:effectLst>
                  <a:outerShdw blurRad="38100" dist="38100" dir="2700000" algn="tl">
                    <a:srgbClr val="000000"/>
                  </a:outerShdw>
                </a:effectLst>
              </a:rPr>
              <a:t> maternal boney pelvis  </a:t>
            </a:r>
          </a:p>
          <a:p>
            <a:pPr marL="342900" indent="-342900">
              <a:spcBef>
                <a:spcPct val="20000"/>
              </a:spcBef>
              <a:buClr>
                <a:schemeClr val="hlink"/>
              </a:buClr>
              <a:buSzPct val="70000"/>
              <a:buFont typeface="Wingdings" pitchFamily="2" charset="2"/>
              <a:buChar char="n"/>
            </a:pPr>
            <a:r>
              <a:rPr lang="en-US" sz="2000" dirty="0">
                <a:effectLst>
                  <a:outerShdw blurRad="38100" dist="38100" dir="2700000" algn="tl">
                    <a:srgbClr val="000000"/>
                  </a:outerShdw>
                </a:effectLst>
              </a:rPr>
              <a:t> the soft tissue of the reproductive tract</a:t>
            </a:r>
          </a:p>
          <a:p>
            <a:pPr marL="342900" indent="-342900">
              <a:spcBef>
                <a:spcPct val="20000"/>
              </a:spcBef>
              <a:buClr>
                <a:schemeClr val="hlink"/>
              </a:buClr>
              <a:buSzPct val="70000"/>
              <a:buFont typeface="Wingdings" pitchFamily="2" charset="2"/>
              <a:buNone/>
            </a:pPr>
            <a:r>
              <a:rPr lang="en-US" sz="2000" dirty="0">
                <a:solidFill>
                  <a:srgbClr val="FF0000"/>
                </a:solidFill>
                <a:effectLst>
                  <a:outerShdw blurRad="38100" dist="38100" dir="2700000" algn="tl">
                    <a:srgbClr val="000000"/>
                  </a:outerShdw>
                </a:effectLst>
              </a:rPr>
              <a:t>3-Abnormalities of the passenger</a:t>
            </a:r>
            <a:r>
              <a:rPr lang="en-US" sz="2000" dirty="0">
                <a:effectLst>
                  <a:outerShdw blurRad="38100" dist="38100" dir="2700000" algn="tl">
                    <a:srgbClr val="000000"/>
                  </a:outerShdw>
                </a:effectLst>
              </a:rPr>
              <a:t> </a:t>
            </a:r>
          </a:p>
          <a:p>
            <a:pPr marL="342900" indent="-342900">
              <a:spcBef>
                <a:spcPct val="20000"/>
              </a:spcBef>
              <a:buClr>
                <a:schemeClr val="hlink"/>
              </a:buClr>
              <a:buSzPct val="70000"/>
              <a:buFont typeface="Wingdings" pitchFamily="2" charset="2"/>
              <a:buChar char="n"/>
            </a:pPr>
            <a:r>
              <a:rPr lang="en-US" sz="2000" dirty="0">
                <a:effectLst>
                  <a:outerShdw blurRad="38100" dist="38100" dir="2700000" algn="tl">
                    <a:srgbClr val="000000"/>
                  </a:outerShdw>
                </a:effectLst>
              </a:rPr>
              <a:t>presentation </a:t>
            </a:r>
          </a:p>
          <a:p>
            <a:pPr marL="342900" indent="-342900">
              <a:spcBef>
                <a:spcPct val="20000"/>
              </a:spcBef>
              <a:buClr>
                <a:schemeClr val="hlink"/>
              </a:buClr>
              <a:buSzPct val="70000"/>
              <a:buFont typeface="Wingdings" pitchFamily="2" charset="2"/>
              <a:buChar char="n"/>
            </a:pPr>
            <a:r>
              <a:rPr lang="en-US" sz="2000" dirty="0">
                <a:effectLst>
                  <a:outerShdw blurRad="38100" dist="38100" dir="2700000" algn="tl">
                    <a:srgbClr val="000000"/>
                  </a:outerShdw>
                </a:effectLst>
              </a:rPr>
              <a:t> position </a:t>
            </a:r>
          </a:p>
          <a:p>
            <a:pPr marL="342900" indent="-342900">
              <a:spcBef>
                <a:spcPct val="20000"/>
              </a:spcBef>
              <a:buClr>
                <a:schemeClr val="hlink"/>
              </a:buClr>
              <a:buSzPct val="70000"/>
              <a:buFont typeface="Wingdings" pitchFamily="2" charset="2"/>
              <a:buChar char="n"/>
            </a:pPr>
            <a:r>
              <a:rPr lang="en-US" sz="2000" dirty="0">
                <a:effectLst>
                  <a:outerShdw blurRad="38100" dist="38100" dir="2700000" algn="tl">
                    <a:srgbClr val="000000"/>
                  </a:outerShdw>
                </a:effectLst>
              </a:rPr>
              <a:t>development of the fetus </a:t>
            </a:r>
          </a:p>
          <a:p>
            <a:pPr marL="342900" indent="-342900">
              <a:spcBef>
                <a:spcPct val="20000"/>
              </a:spcBef>
              <a:buClr>
                <a:schemeClr val="hlink"/>
              </a:buClr>
              <a:buSzPct val="70000"/>
              <a:buFont typeface="Wingdings" pitchFamily="2" charset="2"/>
              <a:buChar char="n"/>
            </a:pPr>
            <a:r>
              <a:rPr lang="en-US" sz="2000" dirty="0">
                <a:effectLst>
                  <a:outerShdw blurRad="38100" dist="38100" dir="2700000" algn="tl">
                    <a:srgbClr val="000000"/>
                  </a:outerShdw>
                </a:effectLst>
              </a:rPr>
              <a:t> size </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ChangeArrowheads="1"/>
          </p:cNvSpPr>
          <p:nvPr/>
        </p:nvSpPr>
        <p:spPr bwMode="auto">
          <a:xfrm>
            <a:off x="762000" y="381000"/>
            <a:ext cx="8382000" cy="6477000"/>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None/>
            </a:pPr>
            <a:endParaRPr lang="en-US" sz="3200" dirty="0" smtClean="0">
              <a:solidFill>
                <a:srgbClr val="FF0000"/>
              </a:solidFill>
              <a:effectLst>
                <a:outerShdw blurRad="38100" dist="38100" dir="2700000" algn="tl">
                  <a:srgbClr val="000000"/>
                </a:outerShdw>
              </a:effectLst>
            </a:endParaRPr>
          </a:p>
          <a:p>
            <a:pPr marL="342900" indent="-342900">
              <a:spcBef>
                <a:spcPct val="20000"/>
              </a:spcBef>
              <a:buClr>
                <a:schemeClr val="hlink"/>
              </a:buClr>
              <a:buSzPct val="70000"/>
              <a:buFont typeface="Wingdings" pitchFamily="2" charset="2"/>
              <a:buNone/>
            </a:pPr>
            <a:r>
              <a:rPr lang="en-US" sz="3200" dirty="0" smtClean="0">
                <a:solidFill>
                  <a:srgbClr val="FF0000"/>
                </a:solidFill>
                <a:effectLst>
                  <a:outerShdw blurRad="38100" dist="38100" dir="2700000" algn="tl">
                    <a:srgbClr val="000000"/>
                  </a:outerShdw>
                </a:effectLst>
              </a:rPr>
              <a:t>How </a:t>
            </a:r>
            <a:r>
              <a:rPr lang="en-US" sz="3200" dirty="0">
                <a:solidFill>
                  <a:srgbClr val="FF0000"/>
                </a:solidFill>
                <a:effectLst>
                  <a:outerShdw blurRad="38100" dist="38100" dir="2700000" algn="tl">
                    <a:srgbClr val="000000"/>
                  </a:outerShdw>
                </a:effectLst>
              </a:rPr>
              <a:t>to assess these factors?</a:t>
            </a:r>
          </a:p>
          <a:p>
            <a:pPr marL="342900" indent="-342900">
              <a:spcBef>
                <a:spcPct val="20000"/>
              </a:spcBef>
              <a:buClr>
                <a:schemeClr val="hlink"/>
              </a:buClr>
              <a:buSzPct val="70000"/>
              <a:buFont typeface="Wingdings" pitchFamily="2" charset="2"/>
              <a:buNone/>
            </a:pPr>
            <a:endParaRPr lang="en-US" sz="2400" dirty="0" smtClean="0">
              <a:solidFill>
                <a:schemeClr val="tx1">
                  <a:lumMod val="50000"/>
                </a:schemeClr>
              </a:solidFill>
              <a:effectLst>
                <a:outerShdw blurRad="38100" dist="38100" dir="2700000" algn="tl">
                  <a:srgbClr val="000000"/>
                </a:outerShdw>
              </a:effectLst>
            </a:endParaRPr>
          </a:p>
          <a:p>
            <a:pPr marL="342900" indent="-342900">
              <a:spcBef>
                <a:spcPct val="20000"/>
              </a:spcBef>
              <a:buClr>
                <a:schemeClr val="hlink"/>
              </a:buClr>
              <a:buSzPct val="70000"/>
              <a:buFont typeface="Wingdings" pitchFamily="2" charset="2"/>
              <a:buNone/>
            </a:pPr>
            <a:endParaRPr lang="en-US" sz="2400" dirty="0" smtClean="0">
              <a:solidFill>
                <a:schemeClr val="tx1">
                  <a:lumMod val="50000"/>
                </a:schemeClr>
              </a:solidFill>
              <a:effectLst>
                <a:outerShdw blurRad="38100" dist="38100" dir="2700000" algn="tl">
                  <a:srgbClr val="000000"/>
                </a:outerShdw>
              </a:effectLst>
            </a:endParaRPr>
          </a:p>
          <a:p>
            <a:pPr marL="342900" indent="-342900">
              <a:spcBef>
                <a:spcPct val="20000"/>
              </a:spcBef>
              <a:buClr>
                <a:schemeClr val="hlink"/>
              </a:buClr>
              <a:buSzPct val="70000"/>
              <a:buFont typeface="Wingdings" pitchFamily="2" charset="2"/>
              <a:buChar char="n"/>
            </a:pPr>
            <a:r>
              <a:rPr lang="en-US" sz="2400" dirty="0" smtClean="0">
                <a:solidFill>
                  <a:schemeClr val="tx1">
                    <a:lumMod val="50000"/>
                  </a:schemeClr>
                </a:solidFill>
                <a:effectLst>
                  <a:outerShdw blurRad="38100" dist="38100" dir="2700000" algn="tl">
                    <a:srgbClr val="000000"/>
                  </a:outerShdw>
                </a:effectLst>
              </a:rPr>
              <a:t>Adequate </a:t>
            </a:r>
            <a:r>
              <a:rPr lang="en-US" sz="2400" dirty="0">
                <a:solidFill>
                  <a:schemeClr val="tx1">
                    <a:lumMod val="50000"/>
                  </a:schemeClr>
                </a:solidFill>
                <a:effectLst>
                  <a:outerShdw blurRad="38100" dist="38100" dir="2700000" algn="tl">
                    <a:srgbClr val="000000"/>
                  </a:outerShdw>
                </a:effectLst>
              </a:rPr>
              <a:t>powers </a:t>
            </a:r>
            <a:r>
              <a:rPr lang="en-US" sz="2400" dirty="0">
                <a:solidFill>
                  <a:schemeClr val="tx1">
                    <a:lumMod val="50000"/>
                  </a:schemeClr>
                </a:solidFill>
                <a:effectLst>
                  <a:outerShdw blurRad="38100" dist="38100" dir="2700000" algn="tl">
                    <a:srgbClr val="000000"/>
                  </a:outerShdw>
                </a:effectLst>
                <a:sym typeface="Wingdings 3" pitchFamily="18" charset="2"/>
              </a:rPr>
              <a:t> contractions that </a:t>
            </a:r>
          </a:p>
          <a:p>
            <a:pPr marL="342900" indent="-342900">
              <a:spcBef>
                <a:spcPct val="20000"/>
              </a:spcBef>
              <a:buClr>
                <a:schemeClr val="hlink"/>
              </a:buClr>
              <a:buSzPct val="70000"/>
              <a:buFont typeface="Wingdings" pitchFamily="2" charset="2"/>
              <a:buNone/>
            </a:pPr>
            <a:r>
              <a:rPr lang="en-US" sz="2400" dirty="0">
                <a:solidFill>
                  <a:schemeClr val="tx1">
                    <a:lumMod val="50000"/>
                  </a:schemeClr>
                </a:solidFill>
                <a:effectLst>
                  <a:outerShdw blurRad="38100" dist="38100" dir="2700000" algn="tl">
                    <a:srgbClr val="000000"/>
                  </a:outerShdw>
                </a:effectLst>
                <a:sym typeface="Wingdings 3" pitchFamily="18" charset="2"/>
              </a:rPr>
              <a:t>                -last for 60 sec</a:t>
            </a:r>
          </a:p>
          <a:p>
            <a:pPr marL="342900" indent="-342900">
              <a:spcBef>
                <a:spcPct val="20000"/>
              </a:spcBef>
              <a:buClr>
                <a:schemeClr val="hlink"/>
              </a:buClr>
              <a:buSzPct val="70000"/>
              <a:buFont typeface="Wingdings" pitchFamily="2" charset="2"/>
              <a:buNone/>
            </a:pPr>
            <a:r>
              <a:rPr lang="en-US" sz="2400" dirty="0">
                <a:solidFill>
                  <a:schemeClr val="tx1">
                    <a:lumMod val="50000"/>
                  </a:schemeClr>
                </a:solidFill>
                <a:effectLst>
                  <a:outerShdw blurRad="38100" dist="38100" dir="2700000" algn="tl">
                    <a:srgbClr val="000000"/>
                  </a:outerShdw>
                </a:effectLst>
                <a:sym typeface="Wingdings 3" pitchFamily="18" charset="2"/>
              </a:rPr>
              <a:t>                -reach 20-30 mmHg of pressure</a:t>
            </a:r>
          </a:p>
          <a:p>
            <a:pPr marL="342900" indent="-342900">
              <a:spcBef>
                <a:spcPct val="20000"/>
              </a:spcBef>
              <a:buClr>
                <a:schemeClr val="hlink"/>
              </a:buClr>
              <a:buSzPct val="70000"/>
              <a:buFont typeface="Wingdings" pitchFamily="2" charset="2"/>
              <a:buNone/>
            </a:pPr>
            <a:r>
              <a:rPr lang="en-US" sz="2400" dirty="0">
                <a:solidFill>
                  <a:schemeClr val="tx1">
                    <a:lumMod val="50000"/>
                  </a:schemeClr>
                </a:solidFill>
                <a:effectLst>
                  <a:outerShdw blurRad="38100" dist="38100" dir="2700000" algn="tl">
                    <a:srgbClr val="000000"/>
                  </a:outerShdw>
                </a:effectLst>
                <a:sym typeface="Wingdings 3" pitchFamily="18" charset="2"/>
              </a:rPr>
              <a:t>                -occur every 1-2 min</a:t>
            </a:r>
          </a:p>
          <a:p>
            <a:pPr marL="342900" indent="-342900">
              <a:spcBef>
                <a:spcPct val="20000"/>
              </a:spcBef>
              <a:buClr>
                <a:schemeClr val="hlink"/>
              </a:buClr>
              <a:buSzPct val="70000"/>
              <a:buFont typeface="Wingdings" pitchFamily="2" charset="2"/>
              <a:buChar char="n"/>
            </a:pPr>
            <a:r>
              <a:rPr lang="en-US" sz="2400" dirty="0" smtClean="0">
                <a:solidFill>
                  <a:schemeClr val="tx1">
                    <a:lumMod val="50000"/>
                  </a:schemeClr>
                </a:solidFill>
                <a:effectLst>
                  <a:outerShdw blurRad="38100" dist="38100" dir="2700000" algn="tl">
                    <a:srgbClr val="000000"/>
                  </a:outerShdw>
                </a:effectLst>
                <a:sym typeface="Wingdings 3" pitchFamily="18" charset="2"/>
              </a:rPr>
              <a:t>Hypotonic </a:t>
            </a:r>
            <a:r>
              <a:rPr lang="en-US" sz="2400" dirty="0">
                <a:solidFill>
                  <a:schemeClr val="tx1">
                    <a:lumMod val="50000"/>
                  </a:schemeClr>
                </a:solidFill>
                <a:effectLst>
                  <a:outerShdw blurRad="38100" dist="38100" dir="2700000" algn="tl">
                    <a:srgbClr val="000000"/>
                  </a:outerShdw>
                </a:effectLst>
                <a:sym typeface="Wingdings 3" pitchFamily="18" charset="2"/>
              </a:rPr>
              <a:t>contractions are responsible for 2/3 of </a:t>
            </a:r>
            <a:r>
              <a:rPr lang="en-US" sz="2400" dirty="0" err="1">
                <a:solidFill>
                  <a:schemeClr val="tx1">
                    <a:lumMod val="50000"/>
                  </a:schemeClr>
                </a:solidFill>
                <a:effectLst>
                  <a:outerShdw blurRad="38100" dist="38100" dir="2700000" algn="tl">
                    <a:srgbClr val="000000"/>
                  </a:outerShdw>
                </a:effectLst>
                <a:sym typeface="Wingdings 3" pitchFamily="18" charset="2"/>
              </a:rPr>
              <a:t>nulliparous</a:t>
            </a:r>
            <a:r>
              <a:rPr lang="en-US" sz="2400" dirty="0">
                <a:solidFill>
                  <a:schemeClr val="tx1">
                    <a:lumMod val="50000"/>
                  </a:schemeClr>
                </a:solidFill>
                <a:effectLst>
                  <a:outerShdw blurRad="38100" dist="38100" dir="2700000" algn="tl">
                    <a:srgbClr val="000000"/>
                  </a:outerShdw>
                </a:effectLst>
                <a:sym typeface="Wingdings 3" pitchFamily="18" charset="2"/>
              </a:rPr>
              <a:t> dystocia</a:t>
            </a:r>
          </a:p>
          <a:p>
            <a:pPr marL="342900" indent="-342900">
              <a:spcBef>
                <a:spcPct val="20000"/>
              </a:spcBef>
              <a:buClr>
                <a:schemeClr val="hlink"/>
              </a:buClr>
              <a:buSzPct val="70000"/>
              <a:buFont typeface="Wingdings" pitchFamily="2" charset="2"/>
              <a:buNone/>
            </a:pPr>
            <a:endParaRPr lang="en-US" sz="2400" dirty="0">
              <a:solidFill>
                <a:schemeClr val="tx1">
                  <a:lumMod val="50000"/>
                </a:schemeClr>
              </a:solidFill>
              <a:effectLst>
                <a:outerShdw blurRad="38100" dist="38100" dir="2700000" algn="tl">
                  <a:srgbClr val="000000"/>
                </a:outerShdw>
              </a:effectLst>
              <a:sym typeface="Wingdings 3" pitchFamily="18" charset="2"/>
            </a:endParaRPr>
          </a:p>
          <a:p>
            <a:pPr marL="342900" indent="-342900">
              <a:spcBef>
                <a:spcPct val="20000"/>
              </a:spcBef>
              <a:buClr>
                <a:schemeClr val="hlink"/>
              </a:buClr>
              <a:buSzPct val="70000"/>
              <a:buFont typeface="Wingdings" pitchFamily="2" charset="2"/>
              <a:buChar char="n"/>
            </a:pPr>
            <a:r>
              <a:rPr lang="en-US" sz="2400" dirty="0">
                <a:solidFill>
                  <a:schemeClr val="tx1">
                    <a:lumMod val="50000"/>
                  </a:schemeClr>
                </a:solidFill>
                <a:effectLst>
                  <a:outerShdw blurRad="38100" dist="38100" dir="2700000" algn="tl">
                    <a:srgbClr val="000000"/>
                  </a:outerShdw>
                </a:effectLst>
                <a:sym typeface="Wingdings 3" pitchFamily="18" charset="2"/>
              </a:rPr>
              <a:t>If powers are adequate  check Passage for size &amp; abnormal shape and check the Passenger for size &amp; </a:t>
            </a:r>
            <a:r>
              <a:rPr lang="en-US" sz="2400" dirty="0" err="1">
                <a:solidFill>
                  <a:schemeClr val="tx1">
                    <a:lumMod val="50000"/>
                  </a:schemeClr>
                </a:solidFill>
                <a:effectLst>
                  <a:outerShdw blurRad="38100" dist="38100" dir="2700000" algn="tl">
                    <a:srgbClr val="000000"/>
                  </a:outerShdw>
                </a:effectLst>
                <a:sym typeface="Wingdings 3" pitchFamily="18" charset="2"/>
              </a:rPr>
              <a:t>malpresentation</a:t>
            </a:r>
            <a:endParaRPr lang="en-US" sz="2400" dirty="0">
              <a:solidFill>
                <a:schemeClr val="tx1">
                  <a:lumMod val="50000"/>
                </a:schemeClr>
              </a:solidFill>
              <a:effectLst>
                <a:outerShdw blurRad="38100" dist="38100" dir="2700000" algn="tl">
                  <a:srgbClr val="000000"/>
                </a:outerShdw>
              </a:effectLst>
              <a:sym typeface="Wingdings 3" pitchFamily="18" charset="2"/>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ChangeArrowheads="1"/>
          </p:cNvSpPr>
          <p:nvPr/>
        </p:nvSpPr>
        <p:spPr bwMode="auto">
          <a:xfrm>
            <a:off x="609600" y="838200"/>
            <a:ext cx="8229600" cy="981075"/>
          </a:xfrm>
          <a:prstGeom prst="rect">
            <a:avLst/>
          </a:prstGeom>
          <a:noFill/>
          <a:ln w="9525">
            <a:noFill/>
            <a:miter lim="800000"/>
            <a:headEnd/>
            <a:tailEnd/>
          </a:ln>
          <a:effectLst/>
        </p:spPr>
        <p:txBody>
          <a:bodyPr anchor="ctr" anchorCtr="1"/>
          <a:lstStyle/>
          <a:p>
            <a:r>
              <a:rPr lang="en-US" sz="2800" b="1" dirty="0">
                <a:solidFill>
                  <a:schemeClr val="tx2"/>
                </a:solidFill>
                <a:effectLst>
                  <a:outerShdw blurRad="38100" dist="38100" dir="2700000" algn="tl">
                    <a:srgbClr val="000000"/>
                  </a:outerShdw>
                </a:effectLst>
              </a:rPr>
              <a:t>PREVENTION &amp; TREATMENT OF DYSTOCIA</a:t>
            </a:r>
          </a:p>
        </p:txBody>
      </p:sp>
      <p:sp>
        <p:nvSpPr>
          <p:cNvPr id="62469" name="Rectangle 5"/>
          <p:cNvSpPr>
            <a:spLocks noChangeArrowheads="1"/>
          </p:cNvSpPr>
          <p:nvPr/>
        </p:nvSpPr>
        <p:spPr bwMode="auto">
          <a:xfrm>
            <a:off x="1066800" y="1027112"/>
            <a:ext cx="7543800" cy="5830888"/>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None/>
            </a:pPr>
            <a:endParaRPr lang="en-US" sz="2800" b="1" dirty="0" smtClean="0">
              <a:solidFill>
                <a:schemeClr val="tx1">
                  <a:lumMod val="50000"/>
                </a:schemeClr>
              </a:solidFill>
              <a:effectLst>
                <a:outerShdw blurRad="38100" dist="38100" dir="2700000" algn="tl">
                  <a:srgbClr val="000000"/>
                </a:outerShdw>
              </a:effectLst>
              <a:sym typeface="Wingdings 3" pitchFamily="18" charset="2"/>
            </a:endParaRPr>
          </a:p>
          <a:p>
            <a:pPr marL="342900" indent="-342900">
              <a:spcBef>
                <a:spcPct val="20000"/>
              </a:spcBef>
              <a:buClr>
                <a:schemeClr val="hlink"/>
              </a:buClr>
              <a:buSzPct val="70000"/>
              <a:buFont typeface="Wingdings" pitchFamily="2" charset="2"/>
              <a:buNone/>
            </a:pPr>
            <a:endParaRPr lang="en-US" sz="2800" b="1" dirty="0" smtClean="0">
              <a:solidFill>
                <a:schemeClr val="tx1">
                  <a:lumMod val="50000"/>
                </a:schemeClr>
              </a:solidFill>
              <a:effectLst>
                <a:outerShdw blurRad="38100" dist="38100" dir="2700000" algn="tl">
                  <a:srgbClr val="000000"/>
                </a:outerShdw>
              </a:effectLst>
              <a:sym typeface="Wingdings 3" pitchFamily="18" charset="2"/>
            </a:endParaRPr>
          </a:p>
          <a:p>
            <a:pPr marL="342900" indent="-342900">
              <a:spcBef>
                <a:spcPct val="20000"/>
              </a:spcBef>
              <a:buClr>
                <a:schemeClr val="hlink"/>
              </a:buClr>
              <a:buSzPct val="70000"/>
              <a:buFont typeface="Wingdings" pitchFamily="2" charset="2"/>
              <a:buNone/>
            </a:pPr>
            <a:endParaRPr lang="en-US" sz="2800" b="1" dirty="0" smtClean="0">
              <a:solidFill>
                <a:schemeClr val="tx1">
                  <a:lumMod val="50000"/>
                </a:schemeClr>
              </a:solidFill>
              <a:effectLst>
                <a:outerShdw blurRad="38100" dist="38100" dir="2700000" algn="tl">
                  <a:srgbClr val="000000"/>
                </a:outerShdw>
              </a:effectLst>
              <a:sym typeface="Wingdings 3" pitchFamily="18" charset="2"/>
            </a:endParaRPr>
          </a:p>
          <a:p>
            <a:pPr marL="342900" indent="-342900">
              <a:spcBef>
                <a:spcPct val="20000"/>
              </a:spcBef>
              <a:buClr>
                <a:schemeClr val="hlink"/>
              </a:buClr>
              <a:buSzPct val="70000"/>
              <a:buFont typeface="Wingdings" pitchFamily="2" charset="2"/>
              <a:buNone/>
            </a:pPr>
            <a:endParaRPr lang="en-US" sz="2800" b="1" dirty="0" smtClean="0">
              <a:solidFill>
                <a:schemeClr val="tx1">
                  <a:lumMod val="50000"/>
                </a:schemeClr>
              </a:solidFill>
              <a:effectLst>
                <a:outerShdw blurRad="38100" dist="38100" dir="2700000" algn="tl">
                  <a:srgbClr val="000000"/>
                </a:outerShdw>
              </a:effectLst>
              <a:sym typeface="Wingdings 3" pitchFamily="18" charset="2"/>
            </a:endParaRPr>
          </a:p>
          <a:p>
            <a:pPr marL="342900" indent="-342900">
              <a:spcBef>
                <a:spcPct val="20000"/>
              </a:spcBef>
              <a:buClr>
                <a:schemeClr val="hlink"/>
              </a:buClr>
              <a:buSzPct val="70000"/>
              <a:buFont typeface="Wingdings" pitchFamily="2" charset="2"/>
              <a:buNone/>
            </a:pPr>
            <a:r>
              <a:rPr lang="en-US" sz="2800" b="1" dirty="0" smtClean="0">
                <a:solidFill>
                  <a:schemeClr val="tx1">
                    <a:lumMod val="50000"/>
                  </a:schemeClr>
                </a:solidFill>
                <a:effectLst>
                  <a:outerShdw blurRad="38100" dist="38100" dir="2700000" algn="tl">
                    <a:srgbClr val="000000"/>
                  </a:outerShdw>
                </a:effectLst>
                <a:sym typeface="Wingdings 3" pitchFamily="18" charset="2"/>
              </a:rPr>
              <a:t>1-</a:t>
            </a:r>
            <a:r>
              <a:rPr lang="en-US" sz="2800" b="1" dirty="0" smtClean="0">
                <a:solidFill>
                  <a:schemeClr val="tx1">
                    <a:lumMod val="50000"/>
                  </a:schemeClr>
                </a:solidFill>
                <a:effectLst>
                  <a:outerShdw blurRad="38100" dist="38100" dir="2700000" algn="tl">
                    <a:srgbClr val="000000"/>
                  </a:outerShdw>
                </a:effectLst>
              </a:rPr>
              <a:t>Admit </a:t>
            </a:r>
            <a:r>
              <a:rPr lang="en-US" sz="2800" b="1" dirty="0">
                <a:solidFill>
                  <a:schemeClr val="tx1">
                    <a:lumMod val="50000"/>
                  </a:schemeClr>
                </a:solidFill>
                <a:effectLst>
                  <a:outerShdw blurRad="38100" dist="38100" dir="2700000" algn="tl">
                    <a:srgbClr val="000000"/>
                  </a:outerShdw>
                </a:effectLst>
              </a:rPr>
              <a:t>only women inactive labor</a:t>
            </a:r>
          </a:p>
          <a:p>
            <a:pPr marL="342900" indent="-342900">
              <a:spcBef>
                <a:spcPct val="20000"/>
              </a:spcBef>
              <a:buClr>
                <a:schemeClr val="hlink"/>
              </a:buClr>
              <a:buSzPct val="70000"/>
              <a:buFont typeface="Wingdings" pitchFamily="2" charset="2"/>
              <a:buNone/>
            </a:pPr>
            <a:endParaRPr lang="en-US" sz="2800" b="1" dirty="0">
              <a:solidFill>
                <a:schemeClr val="tx1">
                  <a:lumMod val="50000"/>
                </a:schemeClr>
              </a:solidFill>
              <a:effectLst>
                <a:outerShdw blurRad="38100" dist="38100" dir="2700000" algn="tl">
                  <a:srgbClr val="000000"/>
                </a:outerShdw>
              </a:effectLst>
              <a:sym typeface="Wingdings 3" pitchFamily="18" charset="2"/>
            </a:endParaRPr>
          </a:p>
          <a:p>
            <a:pPr marL="342900" indent="-342900">
              <a:spcBef>
                <a:spcPct val="20000"/>
              </a:spcBef>
              <a:buClr>
                <a:schemeClr val="hlink"/>
              </a:buClr>
              <a:buSzPct val="70000"/>
              <a:buFont typeface="Wingdings" pitchFamily="2" charset="2"/>
              <a:buNone/>
            </a:pPr>
            <a:r>
              <a:rPr lang="en-US" sz="2800" b="1" dirty="0">
                <a:solidFill>
                  <a:schemeClr val="tx1">
                    <a:lumMod val="50000"/>
                  </a:schemeClr>
                </a:solidFill>
                <a:effectLst>
                  <a:outerShdw blurRad="38100" dist="38100" dir="2700000" algn="tl">
                    <a:srgbClr val="000000"/>
                  </a:outerShdw>
                </a:effectLst>
                <a:sym typeface="Wingdings 3" pitchFamily="18" charset="2"/>
              </a:rPr>
              <a:t>2-Birthing companion</a:t>
            </a:r>
            <a:r>
              <a:rPr lang="en-US" sz="2800" dirty="0">
                <a:solidFill>
                  <a:schemeClr val="tx1">
                    <a:lumMod val="50000"/>
                  </a:schemeClr>
                </a:solidFill>
                <a:effectLst>
                  <a:outerShdw blurRad="38100" dist="38100" dir="2700000" algn="tl">
                    <a:srgbClr val="000000"/>
                  </a:outerShdw>
                </a:effectLst>
                <a:sym typeface="Wingdings 3" pitchFamily="18" charset="2"/>
              </a:rPr>
              <a:t> </a:t>
            </a:r>
            <a:r>
              <a:rPr lang="en-US" sz="2400" dirty="0">
                <a:solidFill>
                  <a:schemeClr val="tx1">
                    <a:lumMod val="50000"/>
                  </a:schemeClr>
                </a:solidFill>
                <a:effectLst>
                  <a:outerShdw blurRad="38100" dist="38100" dir="2700000" algn="tl">
                    <a:srgbClr val="000000"/>
                  </a:outerShdw>
                </a:effectLst>
                <a:sym typeface="Wingdings 3" pitchFamily="18" charset="2"/>
              </a:rPr>
              <a:t> A supportive companion with experience of labor  faster progress , less dystocia &amp; less CS</a:t>
            </a:r>
          </a:p>
          <a:p>
            <a:pPr marL="342900" indent="-342900">
              <a:spcBef>
                <a:spcPct val="20000"/>
              </a:spcBef>
              <a:buClr>
                <a:schemeClr val="hlink"/>
              </a:buClr>
              <a:buSzPct val="70000"/>
              <a:buFont typeface="Wingdings" pitchFamily="2" charset="2"/>
              <a:buNone/>
            </a:pPr>
            <a:endParaRPr lang="en-US" sz="2400" dirty="0">
              <a:solidFill>
                <a:schemeClr val="tx1">
                  <a:lumMod val="50000"/>
                </a:schemeClr>
              </a:solidFill>
              <a:effectLst>
                <a:outerShdw blurRad="38100" dist="38100" dir="2700000" algn="tl">
                  <a:srgbClr val="000000"/>
                </a:outerShdw>
              </a:effectLst>
              <a:sym typeface="Wingdings 3" pitchFamily="18" charset="2"/>
            </a:endParaRPr>
          </a:p>
          <a:p>
            <a:pPr marL="342900" indent="-342900">
              <a:spcBef>
                <a:spcPct val="20000"/>
              </a:spcBef>
              <a:buClr>
                <a:schemeClr val="hlink"/>
              </a:buClr>
              <a:buSzPct val="70000"/>
              <a:buFont typeface="Wingdings" pitchFamily="2" charset="2"/>
              <a:buNone/>
            </a:pPr>
            <a:endParaRPr lang="en-US" sz="2400" dirty="0">
              <a:solidFill>
                <a:schemeClr val="tx1">
                  <a:lumMod val="50000"/>
                </a:schemeClr>
              </a:solidFill>
              <a:effectLst>
                <a:outerShdw blurRad="38100" dist="38100" dir="2700000" algn="tl">
                  <a:srgbClr val="000000"/>
                </a:outerShdw>
              </a:effectLst>
              <a:sym typeface="Wingdings 3" pitchFamily="18" charset="2"/>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ChangeArrowheads="1"/>
          </p:cNvSpPr>
          <p:nvPr/>
        </p:nvSpPr>
        <p:spPr bwMode="auto">
          <a:xfrm>
            <a:off x="609600" y="990600"/>
            <a:ext cx="8229600" cy="981075"/>
          </a:xfrm>
          <a:prstGeom prst="rect">
            <a:avLst/>
          </a:prstGeom>
          <a:noFill/>
          <a:ln w="9525">
            <a:noFill/>
            <a:miter lim="800000"/>
            <a:headEnd/>
            <a:tailEnd/>
          </a:ln>
          <a:effectLst/>
        </p:spPr>
        <p:txBody>
          <a:bodyPr anchor="ctr" anchorCtr="1"/>
          <a:lstStyle/>
          <a:p>
            <a:r>
              <a:rPr lang="en-US" sz="2800" b="1" dirty="0">
                <a:solidFill>
                  <a:schemeClr val="tx2"/>
                </a:solidFill>
                <a:effectLst>
                  <a:outerShdw blurRad="38100" dist="38100" dir="2700000" algn="tl">
                    <a:srgbClr val="000000"/>
                  </a:outerShdw>
                </a:effectLst>
              </a:rPr>
              <a:t>PREVENTION &amp; TREATMENT OF DYSTOCIA</a:t>
            </a:r>
          </a:p>
        </p:txBody>
      </p:sp>
      <p:sp>
        <p:nvSpPr>
          <p:cNvPr id="62469" name="Rectangle 5"/>
          <p:cNvSpPr>
            <a:spLocks noChangeArrowheads="1"/>
          </p:cNvSpPr>
          <p:nvPr/>
        </p:nvSpPr>
        <p:spPr bwMode="auto">
          <a:xfrm>
            <a:off x="914400" y="1027112"/>
            <a:ext cx="7391400" cy="5830888"/>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None/>
            </a:pPr>
            <a:endParaRPr lang="en-US" sz="2400" dirty="0" smtClean="0">
              <a:solidFill>
                <a:schemeClr val="tx1">
                  <a:lumMod val="50000"/>
                </a:schemeClr>
              </a:solidFill>
              <a:effectLst>
                <a:outerShdw blurRad="38100" dist="38100" dir="2700000" algn="tl">
                  <a:srgbClr val="000000"/>
                </a:outerShdw>
              </a:effectLst>
              <a:sym typeface="Wingdings 3" pitchFamily="18" charset="2"/>
            </a:endParaRPr>
          </a:p>
          <a:p>
            <a:pPr marL="342900" indent="-342900">
              <a:spcBef>
                <a:spcPct val="20000"/>
              </a:spcBef>
              <a:buClr>
                <a:schemeClr val="hlink"/>
              </a:buClr>
              <a:buSzPct val="70000"/>
              <a:buFont typeface="Wingdings" pitchFamily="2" charset="2"/>
              <a:buNone/>
            </a:pPr>
            <a:endParaRPr lang="en-US" sz="2400" dirty="0" smtClean="0">
              <a:solidFill>
                <a:schemeClr val="tx1">
                  <a:lumMod val="50000"/>
                </a:schemeClr>
              </a:solidFill>
              <a:effectLst>
                <a:outerShdw blurRad="38100" dist="38100" dir="2700000" algn="tl">
                  <a:srgbClr val="000000"/>
                </a:outerShdw>
              </a:effectLst>
              <a:sym typeface="Wingdings 3" pitchFamily="18" charset="2"/>
            </a:endParaRPr>
          </a:p>
          <a:p>
            <a:pPr marL="342900" indent="-342900">
              <a:spcBef>
                <a:spcPct val="20000"/>
              </a:spcBef>
              <a:buClr>
                <a:schemeClr val="hlink"/>
              </a:buClr>
              <a:buSzPct val="70000"/>
              <a:buFont typeface="Wingdings" pitchFamily="2" charset="2"/>
              <a:buNone/>
            </a:pPr>
            <a:endParaRPr lang="en-US" sz="2400" dirty="0" smtClean="0">
              <a:solidFill>
                <a:schemeClr val="tx1">
                  <a:lumMod val="50000"/>
                </a:schemeClr>
              </a:solidFill>
              <a:effectLst>
                <a:outerShdw blurRad="38100" dist="38100" dir="2700000" algn="tl">
                  <a:srgbClr val="000000"/>
                </a:outerShdw>
              </a:effectLst>
              <a:sym typeface="Wingdings 3" pitchFamily="18" charset="2"/>
            </a:endParaRPr>
          </a:p>
          <a:p>
            <a:pPr marL="342900" indent="-342900">
              <a:spcBef>
                <a:spcPct val="20000"/>
              </a:spcBef>
              <a:buClr>
                <a:schemeClr val="hlink"/>
              </a:buClr>
              <a:buSzPct val="70000"/>
              <a:buFont typeface="Wingdings" pitchFamily="2" charset="2"/>
              <a:buNone/>
            </a:pPr>
            <a:endParaRPr lang="en-US" sz="2400" dirty="0">
              <a:solidFill>
                <a:schemeClr val="tx1">
                  <a:lumMod val="50000"/>
                </a:schemeClr>
              </a:solidFill>
              <a:effectLst>
                <a:outerShdw blurRad="38100" dist="38100" dir="2700000" algn="tl">
                  <a:srgbClr val="000000"/>
                </a:outerShdw>
              </a:effectLst>
              <a:sym typeface="Wingdings 3" pitchFamily="18" charset="2"/>
            </a:endParaRPr>
          </a:p>
          <a:p>
            <a:pPr marL="342900" indent="-342900">
              <a:spcBef>
                <a:spcPct val="20000"/>
              </a:spcBef>
              <a:buClr>
                <a:schemeClr val="hlink"/>
              </a:buClr>
              <a:buSzPct val="70000"/>
              <a:buFont typeface="Wingdings" pitchFamily="2" charset="2"/>
              <a:buNone/>
            </a:pPr>
            <a:r>
              <a:rPr lang="en-US" sz="2800" b="1" dirty="0">
                <a:solidFill>
                  <a:schemeClr val="tx1">
                    <a:lumMod val="50000"/>
                  </a:schemeClr>
                </a:solidFill>
                <a:effectLst>
                  <a:outerShdw blurRad="38100" dist="38100" dir="2700000" algn="tl">
                    <a:srgbClr val="000000"/>
                  </a:outerShdw>
                </a:effectLst>
                <a:sym typeface="Wingdings 3" pitchFamily="18" charset="2"/>
              </a:rPr>
              <a:t>3-Ambulation</a:t>
            </a:r>
          </a:p>
          <a:p>
            <a:pPr marL="342900" indent="-342900">
              <a:spcBef>
                <a:spcPct val="20000"/>
              </a:spcBef>
              <a:buClr>
                <a:schemeClr val="hlink"/>
              </a:buClr>
              <a:buSzPct val="70000"/>
              <a:buFont typeface="Wingdings" pitchFamily="2" charset="2"/>
              <a:buChar char="n"/>
            </a:pPr>
            <a:r>
              <a:rPr lang="en-US" sz="2400" dirty="0">
                <a:solidFill>
                  <a:schemeClr val="tx1">
                    <a:lumMod val="50000"/>
                  </a:schemeClr>
                </a:solidFill>
                <a:effectLst>
                  <a:outerShdw blurRad="38100" dist="38100" dir="2700000" algn="tl">
                    <a:srgbClr val="000000"/>
                  </a:outerShdw>
                </a:effectLst>
                <a:sym typeface="Wingdings 3" pitchFamily="18" charset="2"/>
              </a:rPr>
              <a:t>Promotes the progress of the 1</a:t>
            </a:r>
            <a:r>
              <a:rPr lang="en-US" sz="2400" baseline="30000" dirty="0">
                <a:solidFill>
                  <a:schemeClr val="tx1">
                    <a:lumMod val="50000"/>
                  </a:schemeClr>
                </a:solidFill>
                <a:effectLst>
                  <a:outerShdw blurRad="38100" dist="38100" dir="2700000" algn="tl">
                    <a:srgbClr val="000000"/>
                  </a:outerShdw>
                </a:effectLst>
                <a:sym typeface="Wingdings 3" pitchFamily="18" charset="2"/>
              </a:rPr>
              <a:t>st</a:t>
            </a:r>
            <a:r>
              <a:rPr lang="en-US" sz="2400" dirty="0">
                <a:solidFill>
                  <a:schemeClr val="tx1">
                    <a:lumMod val="50000"/>
                  </a:schemeClr>
                </a:solidFill>
                <a:effectLst>
                  <a:outerShdw blurRad="38100" dist="38100" dir="2700000" algn="tl">
                    <a:srgbClr val="000000"/>
                  </a:outerShdw>
                </a:effectLst>
                <a:sym typeface="Wingdings 3" pitchFamily="18" charset="2"/>
              </a:rPr>
              <a:t> stage</a:t>
            </a:r>
          </a:p>
          <a:p>
            <a:pPr marL="342900" indent="-342900">
              <a:spcBef>
                <a:spcPct val="20000"/>
              </a:spcBef>
              <a:buClr>
                <a:schemeClr val="hlink"/>
              </a:buClr>
              <a:buSzPct val="70000"/>
              <a:buFont typeface="Wingdings" pitchFamily="2" charset="2"/>
              <a:buChar char="n"/>
            </a:pPr>
            <a:r>
              <a:rPr lang="en-US" sz="2400" dirty="0">
                <a:solidFill>
                  <a:schemeClr val="tx1">
                    <a:lumMod val="50000"/>
                  </a:schemeClr>
                </a:solidFill>
                <a:effectLst>
                  <a:outerShdw blurRad="38100" dist="38100" dir="2700000" algn="tl">
                    <a:srgbClr val="000000"/>
                  </a:outerShdw>
                </a:effectLst>
                <a:sym typeface="Wingdings 3" pitchFamily="18" charset="2"/>
              </a:rPr>
              <a:t> the incidence of dystocia  augmentation  operative delivery</a:t>
            </a:r>
          </a:p>
          <a:p>
            <a:pPr marL="342900" indent="-342900">
              <a:spcBef>
                <a:spcPct val="20000"/>
              </a:spcBef>
              <a:buClr>
                <a:schemeClr val="hlink"/>
              </a:buClr>
              <a:buSzPct val="70000"/>
              <a:buFont typeface="Wingdings" pitchFamily="2" charset="2"/>
              <a:buChar char="n"/>
            </a:pPr>
            <a:r>
              <a:rPr lang="en-US" sz="2400" dirty="0">
                <a:solidFill>
                  <a:schemeClr val="tx1">
                    <a:lumMod val="50000"/>
                  </a:schemeClr>
                </a:solidFill>
                <a:effectLst>
                  <a:outerShdw blurRad="38100" dist="38100" dir="2700000" algn="tl">
                    <a:srgbClr val="000000"/>
                  </a:outerShdw>
                </a:effectLst>
                <a:sym typeface="Wingdings 3" pitchFamily="18" charset="2"/>
              </a:rPr>
              <a:t> pain </a:t>
            </a:r>
            <a:r>
              <a:rPr lang="en-US" sz="2400" dirty="0" err="1">
                <a:solidFill>
                  <a:schemeClr val="tx1">
                    <a:lumMod val="50000"/>
                  </a:schemeClr>
                </a:solidFill>
                <a:effectLst>
                  <a:outerShdw blurRad="38100" dist="38100" dir="2700000" algn="tl">
                    <a:srgbClr val="000000"/>
                  </a:outerShdw>
                </a:effectLst>
                <a:sym typeface="Wingdings 3" pitchFamily="18" charset="2"/>
              </a:rPr>
              <a:t>percieved</a:t>
            </a:r>
            <a:r>
              <a:rPr lang="en-US" sz="2400" dirty="0">
                <a:solidFill>
                  <a:schemeClr val="tx1">
                    <a:lumMod val="50000"/>
                  </a:schemeClr>
                </a:solidFill>
                <a:effectLst>
                  <a:outerShdw blurRad="38100" dist="38100" dir="2700000" algn="tl">
                    <a:srgbClr val="000000"/>
                  </a:outerShdw>
                </a:effectLst>
                <a:sym typeface="Wingdings 3" pitchFamily="18" charset="2"/>
              </a:rPr>
              <a:t> by the woman   analgesia &amp; epidural</a:t>
            </a:r>
          </a:p>
          <a:p>
            <a:pPr marL="342900" indent="-342900">
              <a:spcBef>
                <a:spcPct val="20000"/>
              </a:spcBef>
              <a:buClr>
                <a:schemeClr val="hlink"/>
              </a:buClr>
              <a:buSzPct val="70000"/>
              <a:buFont typeface="Wingdings" pitchFamily="2" charset="2"/>
              <a:buChar char="n"/>
            </a:pPr>
            <a:r>
              <a:rPr lang="en-US" sz="2400" dirty="0">
                <a:solidFill>
                  <a:schemeClr val="tx1">
                    <a:lumMod val="50000"/>
                  </a:schemeClr>
                </a:solidFill>
                <a:effectLst>
                  <a:outerShdw blurRad="38100" dist="38100" dir="2700000" algn="tl">
                    <a:srgbClr val="000000"/>
                  </a:outerShdw>
                </a:effectLst>
                <a:sym typeface="Wingdings 3" pitchFamily="18" charset="2"/>
              </a:rPr>
              <a:t>Supine position  </a:t>
            </a:r>
            <a:r>
              <a:rPr lang="en-US" sz="2400" dirty="0" err="1">
                <a:solidFill>
                  <a:schemeClr val="tx1">
                    <a:lumMod val="50000"/>
                  </a:schemeClr>
                </a:solidFill>
                <a:effectLst>
                  <a:outerShdw blurRad="38100" dist="38100" dir="2700000" algn="tl">
                    <a:srgbClr val="000000"/>
                  </a:outerShdw>
                </a:effectLst>
                <a:sym typeface="Wingdings 3" pitchFamily="18" charset="2"/>
              </a:rPr>
              <a:t>antroposterior</a:t>
            </a:r>
            <a:r>
              <a:rPr lang="en-US" sz="2400" dirty="0">
                <a:solidFill>
                  <a:schemeClr val="tx1">
                    <a:lumMod val="50000"/>
                  </a:schemeClr>
                </a:solidFill>
                <a:effectLst>
                  <a:outerShdw blurRad="38100" dist="38100" dir="2700000" algn="tl">
                    <a:srgbClr val="000000"/>
                  </a:outerShdw>
                </a:effectLst>
                <a:sym typeface="Wingdings 3" pitchFamily="18" charset="2"/>
              </a:rPr>
              <a:t> compression of the pelvis/  the size of the passage</a:t>
            </a:r>
          </a:p>
          <a:p>
            <a:pPr marL="342900" indent="-342900">
              <a:spcBef>
                <a:spcPct val="20000"/>
              </a:spcBef>
              <a:buClr>
                <a:schemeClr val="hlink"/>
              </a:buClr>
              <a:buSzPct val="70000"/>
              <a:buFont typeface="Wingdings" pitchFamily="2" charset="2"/>
              <a:buNone/>
            </a:pPr>
            <a:endParaRPr lang="en-US" sz="2400" dirty="0">
              <a:solidFill>
                <a:schemeClr val="tx1">
                  <a:lumMod val="50000"/>
                </a:schemeClr>
              </a:solidFill>
              <a:effectLst>
                <a:outerShdw blurRad="38100" dist="38100" dir="2700000" algn="tl">
                  <a:srgbClr val="000000"/>
                </a:outerShdw>
              </a:effectLst>
              <a:sym typeface="Wingdings 3" pitchFamily="18" charset="2"/>
            </a:endParaRPr>
          </a:p>
          <a:p>
            <a:pPr marL="342900" indent="-342900">
              <a:spcBef>
                <a:spcPct val="20000"/>
              </a:spcBef>
              <a:buClr>
                <a:schemeClr val="hlink"/>
              </a:buClr>
              <a:buSzPct val="70000"/>
              <a:buFont typeface="Wingdings" pitchFamily="2" charset="2"/>
              <a:buNone/>
            </a:pPr>
            <a:endParaRPr lang="en-US" sz="2400" dirty="0">
              <a:solidFill>
                <a:schemeClr val="tx1">
                  <a:lumMod val="50000"/>
                </a:schemeClr>
              </a:solidFill>
              <a:effectLst>
                <a:outerShdw blurRad="38100" dist="38100" dir="2700000" algn="tl">
                  <a:srgbClr val="000000"/>
                </a:outerShdw>
              </a:effectLst>
              <a:sym typeface="Wingdings 3" pitchFamily="18" charset="2"/>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a:xfrm>
            <a:off x="914400" y="609600"/>
            <a:ext cx="8229600" cy="1143000"/>
          </a:xfrm>
        </p:spPr>
        <p:txBody>
          <a:bodyPr/>
          <a:lstStyle/>
          <a:p>
            <a:pPr algn="l"/>
            <a:r>
              <a:rPr lang="en-US" sz="2800" dirty="0"/>
              <a:t>PREVENTION &amp; TREATMENT OF DYSTOCIA</a:t>
            </a:r>
          </a:p>
        </p:txBody>
      </p:sp>
      <p:sp>
        <p:nvSpPr>
          <p:cNvPr id="74755" name="Rectangle 3"/>
          <p:cNvSpPr>
            <a:spLocks noGrp="1" noChangeArrowheads="1"/>
          </p:cNvSpPr>
          <p:nvPr>
            <p:ph idx="1"/>
          </p:nvPr>
        </p:nvSpPr>
        <p:spPr>
          <a:xfrm>
            <a:off x="1143000" y="1447800"/>
            <a:ext cx="7239000" cy="5410200"/>
          </a:xfrm>
        </p:spPr>
        <p:txBody>
          <a:bodyPr/>
          <a:lstStyle/>
          <a:p>
            <a:pPr>
              <a:lnSpc>
                <a:spcPct val="80000"/>
              </a:lnSpc>
              <a:buFont typeface="Wingdings" pitchFamily="2" charset="2"/>
              <a:buNone/>
            </a:pPr>
            <a:endParaRPr lang="en-US" sz="2800" b="1" dirty="0" smtClean="0">
              <a:solidFill>
                <a:schemeClr val="tx1">
                  <a:lumMod val="50000"/>
                </a:schemeClr>
              </a:solidFill>
            </a:endParaRPr>
          </a:p>
          <a:p>
            <a:pPr>
              <a:lnSpc>
                <a:spcPct val="80000"/>
              </a:lnSpc>
              <a:buFont typeface="Wingdings" pitchFamily="2" charset="2"/>
              <a:buNone/>
            </a:pPr>
            <a:endParaRPr lang="en-US" b="1" dirty="0" smtClean="0">
              <a:solidFill>
                <a:schemeClr val="tx1">
                  <a:lumMod val="50000"/>
                </a:schemeClr>
              </a:solidFill>
            </a:endParaRPr>
          </a:p>
          <a:p>
            <a:pPr>
              <a:lnSpc>
                <a:spcPct val="80000"/>
              </a:lnSpc>
              <a:buFont typeface="Wingdings" pitchFamily="2" charset="2"/>
              <a:buNone/>
            </a:pPr>
            <a:endParaRPr lang="en-US" sz="2800" b="1" dirty="0" smtClean="0">
              <a:solidFill>
                <a:schemeClr val="tx1">
                  <a:lumMod val="50000"/>
                </a:schemeClr>
              </a:solidFill>
            </a:endParaRPr>
          </a:p>
          <a:p>
            <a:pPr>
              <a:lnSpc>
                <a:spcPct val="80000"/>
              </a:lnSpc>
              <a:buFont typeface="Wingdings" pitchFamily="2" charset="2"/>
              <a:buNone/>
            </a:pPr>
            <a:r>
              <a:rPr lang="en-US" sz="2800" b="1" dirty="0" smtClean="0">
                <a:solidFill>
                  <a:schemeClr val="tx1">
                    <a:lumMod val="50000"/>
                  </a:schemeClr>
                </a:solidFill>
              </a:rPr>
              <a:t>4-Avoid </a:t>
            </a:r>
            <a:r>
              <a:rPr lang="en-US" sz="2800" b="1" dirty="0">
                <a:solidFill>
                  <a:schemeClr val="tx1">
                    <a:lumMod val="50000"/>
                  </a:schemeClr>
                </a:solidFill>
              </a:rPr>
              <a:t>unnecessary inductions</a:t>
            </a:r>
          </a:p>
          <a:p>
            <a:pPr>
              <a:lnSpc>
                <a:spcPct val="80000"/>
              </a:lnSpc>
              <a:buFont typeface="Wingdings" pitchFamily="2" charset="2"/>
              <a:buNone/>
            </a:pPr>
            <a:endParaRPr lang="en-US" sz="2800" b="1" dirty="0">
              <a:solidFill>
                <a:schemeClr val="tx1">
                  <a:lumMod val="50000"/>
                </a:schemeClr>
              </a:solidFill>
            </a:endParaRPr>
          </a:p>
          <a:p>
            <a:pPr>
              <a:lnSpc>
                <a:spcPct val="80000"/>
              </a:lnSpc>
            </a:pPr>
            <a:r>
              <a:rPr lang="en-US" sz="2400" dirty="0">
                <a:solidFill>
                  <a:schemeClr val="tx1">
                    <a:lumMod val="50000"/>
                  </a:schemeClr>
                </a:solidFill>
              </a:rPr>
              <a:t>Induction is associated with increase incidence of Dystocia DX in the latent phase of labor  &amp; increase in obstetric interventions</a:t>
            </a:r>
          </a:p>
          <a:p>
            <a:pPr>
              <a:lnSpc>
                <a:spcPct val="80000"/>
              </a:lnSpc>
              <a:buFont typeface="Wingdings" pitchFamily="2" charset="2"/>
              <a:buNone/>
            </a:pPr>
            <a:endParaRPr lang="en-US" sz="2400" dirty="0">
              <a:solidFill>
                <a:schemeClr val="tx1">
                  <a:lumMod val="50000"/>
                </a:schemeClr>
              </a:solidFill>
            </a:endParaRPr>
          </a:p>
          <a:p>
            <a:pPr>
              <a:lnSpc>
                <a:spcPct val="80000"/>
              </a:lnSpc>
            </a:pPr>
            <a:r>
              <a:rPr lang="en-US" sz="2400" dirty="0">
                <a:solidFill>
                  <a:schemeClr val="tx1">
                    <a:lumMod val="50000"/>
                  </a:schemeClr>
                </a:solidFill>
              </a:rPr>
              <a:t>Dystocia is more common with </a:t>
            </a:r>
            <a:r>
              <a:rPr lang="en-US" sz="2400" dirty="0" smtClean="0">
                <a:solidFill>
                  <a:schemeClr val="tx1">
                    <a:lumMod val="50000"/>
                  </a:schemeClr>
                </a:solidFill>
              </a:rPr>
              <a:t>IOL</a:t>
            </a:r>
            <a:endParaRPr lang="en-US" sz="2400" dirty="0">
              <a:solidFill>
                <a:schemeClr val="tx1">
                  <a:lumMod val="50000"/>
                </a:schemeClr>
              </a:solidFill>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a:xfrm>
            <a:off x="914400" y="762000"/>
            <a:ext cx="8229600" cy="1143000"/>
          </a:xfrm>
        </p:spPr>
        <p:txBody>
          <a:bodyPr/>
          <a:lstStyle/>
          <a:p>
            <a:pPr algn="l"/>
            <a:r>
              <a:rPr lang="en-US" sz="2800" dirty="0"/>
              <a:t>PREVENTION &amp; TREATMENT OF DYSTOCIA</a:t>
            </a:r>
          </a:p>
        </p:txBody>
      </p:sp>
      <p:sp>
        <p:nvSpPr>
          <p:cNvPr id="74755" name="Rectangle 3"/>
          <p:cNvSpPr>
            <a:spLocks noGrp="1" noChangeArrowheads="1"/>
          </p:cNvSpPr>
          <p:nvPr>
            <p:ph idx="1"/>
          </p:nvPr>
        </p:nvSpPr>
        <p:spPr>
          <a:xfrm>
            <a:off x="838200" y="1447800"/>
            <a:ext cx="7315200" cy="5410200"/>
          </a:xfrm>
        </p:spPr>
        <p:txBody>
          <a:bodyPr/>
          <a:lstStyle/>
          <a:p>
            <a:pPr>
              <a:lnSpc>
                <a:spcPct val="80000"/>
              </a:lnSpc>
              <a:buFont typeface="Wingdings" pitchFamily="2" charset="2"/>
              <a:buNone/>
            </a:pPr>
            <a:endParaRPr lang="en-US" sz="2400" dirty="0" smtClean="0">
              <a:solidFill>
                <a:schemeClr val="tx1">
                  <a:lumMod val="50000"/>
                </a:schemeClr>
              </a:solidFill>
            </a:endParaRPr>
          </a:p>
          <a:p>
            <a:pPr>
              <a:lnSpc>
                <a:spcPct val="80000"/>
              </a:lnSpc>
              <a:buFont typeface="Wingdings" pitchFamily="2" charset="2"/>
              <a:buNone/>
            </a:pPr>
            <a:endParaRPr lang="en-US" sz="2400" dirty="0" smtClean="0">
              <a:solidFill>
                <a:schemeClr val="tx1">
                  <a:lumMod val="50000"/>
                </a:schemeClr>
              </a:solidFill>
            </a:endParaRPr>
          </a:p>
          <a:p>
            <a:pPr>
              <a:lnSpc>
                <a:spcPct val="80000"/>
              </a:lnSpc>
              <a:buFont typeface="Wingdings" pitchFamily="2" charset="2"/>
              <a:buNone/>
            </a:pPr>
            <a:endParaRPr lang="en-US" sz="2400" dirty="0" smtClean="0">
              <a:solidFill>
                <a:schemeClr val="tx1">
                  <a:lumMod val="50000"/>
                </a:schemeClr>
              </a:solidFill>
            </a:endParaRPr>
          </a:p>
          <a:p>
            <a:pPr>
              <a:lnSpc>
                <a:spcPct val="80000"/>
              </a:lnSpc>
              <a:buFont typeface="Wingdings" pitchFamily="2" charset="2"/>
              <a:buNone/>
            </a:pPr>
            <a:endParaRPr lang="en-US" sz="2400" dirty="0">
              <a:solidFill>
                <a:schemeClr val="tx1">
                  <a:lumMod val="50000"/>
                </a:schemeClr>
              </a:solidFill>
            </a:endParaRPr>
          </a:p>
          <a:p>
            <a:pPr>
              <a:lnSpc>
                <a:spcPct val="80000"/>
              </a:lnSpc>
              <a:buFont typeface="Wingdings" pitchFamily="2" charset="2"/>
              <a:buNone/>
            </a:pPr>
            <a:r>
              <a:rPr lang="en-US" sz="2800" b="1" dirty="0">
                <a:solidFill>
                  <a:schemeClr val="tx1">
                    <a:lumMod val="50000"/>
                  </a:schemeClr>
                </a:solidFill>
              </a:rPr>
              <a:t>5-Cervical Ripening</a:t>
            </a:r>
          </a:p>
          <a:p>
            <a:pPr>
              <a:lnSpc>
                <a:spcPct val="80000"/>
              </a:lnSpc>
              <a:buFont typeface="Wingdings" pitchFamily="2" charset="2"/>
              <a:buNone/>
            </a:pPr>
            <a:endParaRPr lang="en-US" sz="2800" b="1" dirty="0">
              <a:solidFill>
                <a:schemeClr val="tx1">
                  <a:lumMod val="50000"/>
                </a:schemeClr>
              </a:solidFill>
            </a:endParaRPr>
          </a:p>
          <a:p>
            <a:pPr>
              <a:lnSpc>
                <a:spcPct val="80000"/>
              </a:lnSpc>
            </a:pPr>
            <a:r>
              <a:rPr lang="en-US" sz="2400" dirty="0">
                <a:solidFill>
                  <a:schemeClr val="tx1">
                    <a:lumMod val="50000"/>
                  </a:schemeClr>
                </a:solidFill>
              </a:rPr>
              <a:t>PGE2 gel is indicated for </a:t>
            </a:r>
            <a:r>
              <a:rPr lang="en-US" sz="2400" dirty="0" err="1">
                <a:solidFill>
                  <a:schemeClr val="tx1">
                    <a:lumMod val="50000"/>
                  </a:schemeClr>
                </a:solidFill>
              </a:rPr>
              <a:t>Cx</a:t>
            </a:r>
            <a:r>
              <a:rPr lang="en-US" sz="2400" dirty="0">
                <a:solidFill>
                  <a:schemeClr val="tx1">
                    <a:lumMod val="50000"/>
                  </a:schemeClr>
                </a:solidFill>
              </a:rPr>
              <a:t> ripening in pt. with Bishop score </a:t>
            </a:r>
            <a:r>
              <a:rPr lang="en-US" sz="2400" dirty="0">
                <a:solidFill>
                  <a:schemeClr val="tx1">
                    <a:lumMod val="50000"/>
                  </a:schemeClr>
                </a:solidFill>
                <a:latin typeface="Arial" charset="0"/>
              </a:rPr>
              <a:t>≤ 6</a:t>
            </a:r>
            <a:r>
              <a:rPr lang="en-US" sz="2400" dirty="0">
                <a:solidFill>
                  <a:schemeClr val="tx1">
                    <a:lumMod val="50000"/>
                  </a:schemeClr>
                </a:solidFill>
              </a:rPr>
              <a:t> when IOL is indicated</a:t>
            </a:r>
          </a:p>
          <a:p>
            <a:pPr>
              <a:lnSpc>
                <a:spcPct val="80000"/>
              </a:lnSpc>
              <a:buFont typeface="Wingdings" pitchFamily="2" charset="2"/>
              <a:buNone/>
            </a:pPr>
            <a:endParaRPr lang="en-US" sz="2400" dirty="0">
              <a:solidFill>
                <a:schemeClr val="tx1">
                  <a:lumMod val="50000"/>
                </a:schemeClr>
              </a:solidFill>
            </a:endParaRPr>
          </a:p>
          <a:p>
            <a:pPr>
              <a:lnSpc>
                <a:spcPct val="80000"/>
              </a:lnSpc>
            </a:pPr>
            <a:r>
              <a:rPr lang="en-US" sz="2400" dirty="0" err="1">
                <a:solidFill>
                  <a:schemeClr val="tx1">
                    <a:lumMod val="50000"/>
                  </a:schemeClr>
                </a:solidFill>
              </a:rPr>
              <a:t>Cx</a:t>
            </a:r>
            <a:r>
              <a:rPr lang="en-US" sz="2400" dirty="0">
                <a:solidFill>
                  <a:schemeClr val="tx1">
                    <a:lumMod val="50000"/>
                  </a:schemeClr>
                </a:solidFill>
              </a:rPr>
              <a:t> ripening with PGE2 </a:t>
            </a:r>
            <a:r>
              <a:rPr lang="en-US" sz="2400" dirty="0">
                <a:solidFill>
                  <a:schemeClr val="tx1">
                    <a:lumMod val="50000"/>
                  </a:schemeClr>
                </a:solidFill>
                <a:sym typeface="Wingdings 3" pitchFamily="18" charset="2"/>
              </a:rPr>
              <a:t> failed induction,  in labor duration, &amp;  risk of operative delivery</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63494" name="AutoShape 6"/>
          <p:cNvSpPr>
            <a:spLocks noChangeArrowheads="1"/>
          </p:cNvSpPr>
          <p:nvPr/>
        </p:nvSpPr>
        <p:spPr bwMode="auto">
          <a:xfrm>
            <a:off x="7499350" y="2943225"/>
            <a:ext cx="1214437" cy="733425"/>
          </a:xfrm>
          <a:prstGeom prst="curvedDownArrow">
            <a:avLst>
              <a:gd name="adj1" fmla="val 33117"/>
              <a:gd name="adj2" fmla="val 66234"/>
              <a:gd name="adj3" fmla="val 33333"/>
            </a:avLst>
          </a:prstGeom>
          <a:noFill/>
          <a:ln w="9525">
            <a:noFill/>
            <a:miter lim="800000"/>
            <a:headEnd/>
            <a:tailEnd/>
          </a:ln>
          <a:effectLst/>
        </p:spPr>
        <p:txBody>
          <a:bodyPr wrap="none" anchor="ctr"/>
          <a:lstStyle/>
          <a:p>
            <a:endParaRPr lang="en-US"/>
          </a:p>
        </p:txBody>
      </p:sp>
      <p:sp>
        <p:nvSpPr>
          <p:cNvPr id="63495" name="AutoShape 7"/>
          <p:cNvSpPr>
            <a:spLocks noChangeArrowheads="1"/>
          </p:cNvSpPr>
          <p:nvPr/>
        </p:nvSpPr>
        <p:spPr bwMode="auto">
          <a:xfrm>
            <a:off x="6491287" y="2943225"/>
            <a:ext cx="1933575" cy="733425"/>
          </a:xfrm>
          <a:prstGeom prst="curvedDownArrow">
            <a:avLst>
              <a:gd name="adj1" fmla="val 52727"/>
              <a:gd name="adj2" fmla="val 105455"/>
              <a:gd name="adj3" fmla="val 33333"/>
            </a:avLst>
          </a:prstGeom>
          <a:noFill/>
          <a:ln w="9525">
            <a:noFill/>
            <a:miter lim="800000"/>
            <a:headEnd/>
            <a:tailEnd/>
          </a:ln>
          <a:effectLst/>
        </p:spPr>
        <p:txBody>
          <a:bodyPr wrap="none" anchor="ctr"/>
          <a:lstStyle/>
          <a:p>
            <a:endParaRPr lang="en-US"/>
          </a:p>
        </p:txBody>
      </p:sp>
      <p:sp>
        <p:nvSpPr>
          <p:cNvPr id="63496" name="AutoShape 8"/>
          <p:cNvSpPr>
            <a:spLocks noChangeArrowheads="1"/>
          </p:cNvSpPr>
          <p:nvPr/>
        </p:nvSpPr>
        <p:spPr bwMode="auto">
          <a:xfrm rot="-2773763">
            <a:off x="1974056" y="1627981"/>
            <a:ext cx="1905000" cy="503238"/>
          </a:xfrm>
          <a:prstGeom prst="curvedDownArrow">
            <a:avLst>
              <a:gd name="adj1" fmla="val 52436"/>
              <a:gd name="adj2" fmla="val 151419"/>
              <a:gd name="adj3" fmla="val 22944"/>
            </a:avLst>
          </a:prstGeom>
          <a:solidFill>
            <a:schemeClr val="tx1"/>
          </a:solidFill>
          <a:ln w="9525">
            <a:noFill/>
            <a:miter lim="800000"/>
            <a:headEnd/>
            <a:tailEnd/>
          </a:ln>
          <a:effectLst/>
        </p:spPr>
        <p:txBody>
          <a:bodyPr wrap="none" anchor="ctr"/>
          <a:lstStyle/>
          <a:p>
            <a:endParaRPr lang="en-US"/>
          </a:p>
        </p:txBody>
      </p:sp>
      <p:sp>
        <p:nvSpPr>
          <p:cNvPr id="63497" name="AutoShape 9"/>
          <p:cNvSpPr>
            <a:spLocks noChangeArrowheads="1"/>
          </p:cNvSpPr>
          <p:nvPr/>
        </p:nvSpPr>
        <p:spPr bwMode="auto">
          <a:xfrm rot="-19183975">
            <a:off x="5626100" y="1719263"/>
            <a:ext cx="1905000" cy="465137"/>
          </a:xfrm>
          <a:prstGeom prst="curvedDownArrow">
            <a:avLst>
              <a:gd name="adj1" fmla="val 56731"/>
              <a:gd name="adj2" fmla="val 163823"/>
              <a:gd name="adj3" fmla="val 22944"/>
            </a:avLst>
          </a:prstGeom>
          <a:solidFill>
            <a:schemeClr val="tx1"/>
          </a:solidFill>
          <a:ln w="9525">
            <a:noFill/>
            <a:miter lim="800000"/>
            <a:headEnd/>
            <a:tailEnd/>
          </a:ln>
          <a:effectLst/>
        </p:spPr>
        <p:txBody>
          <a:bodyPr wrap="none" anchor="ctr"/>
          <a:lstStyle/>
          <a:p>
            <a:endParaRPr lang="en-US"/>
          </a:p>
        </p:txBody>
      </p:sp>
      <p:sp>
        <p:nvSpPr>
          <p:cNvPr id="63498" name="AutoShape 10"/>
          <p:cNvSpPr>
            <a:spLocks noChangeArrowheads="1"/>
          </p:cNvSpPr>
          <p:nvPr/>
        </p:nvSpPr>
        <p:spPr bwMode="auto">
          <a:xfrm rot="-6558770">
            <a:off x="1089819" y="4094956"/>
            <a:ext cx="1905000" cy="465137"/>
          </a:xfrm>
          <a:prstGeom prst="curvedDownArrow">
            <a:avLst>
              <a:gd name="adj1" fmla="val 56731"/>
              <a:gd name="adj2" fmla="val 163823"/>
              <a:gd name="adj3" fmla="val 22944"/>
            </a:avLst>
          </a:prstGeom>
          <a:solidFill>
            <a:schemeClr val="tx1"/>
          </a:solidFill>
          <a:ln w="9525">
            <a:noFill/>
            <a:miter lim="800000"/>
            <a:headEnd/>
            <a:tailEnd/>
          </a:ln>
          <a:effectLst/>
        </p:spPr>
        <p:txBody>
          <a:bodyPr wrap="none" anchor="ctr"/>
          <a:lstStyle/>
          <a:p>
            <a:endParaRPr lang="en-US"/>
          </a:p>
        </p:txBody>
      </p:sp>
      <p:sp>
        <p:nvSpPr>
          <p:cNvPr id="63499" name="AutoShape 11"/>
          <p:cNvSpPr>
            <a:spLocks noChangeArrowheads="1"/>
          </p:cNvSpPr>
          <p:nvPr/>
        </p:nvSpPr>
        <p:spPr bwMode="auto">
          <a:xfrm rot="10800000">
            <a:off x="3683000" y="5751513"/>
            <a:ext cx="1905000" cy="465137"/>
          </a:xfrm>
          <a:prstGeom prst="curvedDownArrow">
            <a:avLst>
              <a:gd name="adj1" fmla="val 56731"/>
              <a:gd name="adj2" fmla="val 163823"/>
              <a:gd name="adj3" fmla="val 22944"/>
            </a:avLst>
          </a:prstGeom>
          <a:solidFill>
            <a:schemeClr val="tx1"/>
          </a:solidFill>
          <a:ln w="9525">
            <a:noFill/>
            <a:miter lim="800000"/>
            <a:headEnd/>
            <a:tailEnd/>
          </a:ln>
          <a:effectLst/>
        </p:spPr>
        <p:txBody>
          <a:bodyPr wrap="none" anchor="ctr"/>
          <a:lstStyle/>
          <a:p>
            <a:endParaRPr lang="en-US"/>
          </a:p>
        </p:txBody>
      </p:sp>
      <p:sp>
        <p:nvSpPr>
          <p:cNvPr id="63500" name="AutoShape 12"/>
          <p:cNvSpPr>
            <a:spLocks noChangeArrowheads="1"/>
          </p:cNvSpPr>
          <p:nvPr/>
        </p:nvSpPr>
        <p:spPr bwMode="auto">
          <a:xfrm rot="-15050540">
            <a:off x="6058694" y="4167981"/>
            <a:ext cx="1905000" cy="465137"/>
          </a:xfrm>
          <a:prstGeom prst="curvedDownArrow">
            <a:avLst>
              <a:gd name="adj1" fmla="val 56731"/>
              <a:gd name="adj2" fmla="val 163823"/>
              <a:gd name="adj3" fmla="val 22944"/>
            </a:avLst>
          </a:prstGeom>
          <a:solidFill>
            <a:schemeClr val="tx1"/>
          </a:solidFill>
          <a:ln w="9525">
            <a:noFill/>
            <a:miter lim="800000"/>
            <a:headEnd/>
            <a:tailEnd/>
          </a:ln>
          <a:effectLst/>
        </p:spPr>
        <p:txBody>
          <a:bodyPr wrap="none" anchor="ctr"/>
          <a:lstStyle/>
          <a:p>
            <a:endParaRPr lang="en-US"/>
          </a:p>
        </p:txBody>
      </p:sp>
      <p:sp>
        <p:nvSpPr>
          <p:cNvPr id="63501" name="Text Box 13"/>
          <p:cNvSpPr txBox="1">
            <a:spLocks noChangeArrowheads="1"/>
          </p:cNvSpPr>
          <p:nvPr/>
        </p:nvSpPr>
        <p:spPr bwMode="auto">
          <a:xfrm>
            <a:off x="4114800" y="1143000"/>
            <a:ext cx="1451038" cy="904863"/>
          </a:xfrm>
          <a:prstGeom prst="rect">
            <a:avLst/>
          </a:prstGeom>
          <a:noFill/>
          <a:ln w="9525" algn="ctr">
            <a:noFill/>
            <a:miter lim="800000"/>
            <a:headEnd/>
            <a:tailEnd/>
          </a:ln>
          <a:effectLst/>
        </p:spPr>
        <p:txBody>
          <a:bodyPr wrap="none">
            <a:spAutoFit/>
          </a:bodyPr>
          <a:lstStyle/>
          <a:p>
            <a:pPr marL="342900" indent="-342900">
              <a:spcBef>
                <a:spcPct val="20000"/>
              </a:spcBef>
              <a:buClr>
                <a:schemeClr val="hlink"/>
              </a:buClr>
              <a:buSzPct val="60000"/>
              <a:buFont typeface="Wingdings" pitchFamily="2" charset="2"/>
              <a:buNone/>
            </a:pPr>
            <a:r>
              <a:rPr lang="en-US" sz="2400">
                <a:solidFill>
                  <a:srgbClr val="FFFF00"/>
                </a:solidFill>
                <a:effectLst>
                  <a:outerShdw blurRad="38100" dist="38100" dir="2700000" algn="tl">
                    <a:srgbClr val="000000"/>
                  </a:outerShdw>
                </a:effectLst>
                <a:latin typeface="Arial" charset="0"/>
              </a:rPr>
              <a:t>↑ pain </a:t>
            </a:r>
          </a:p>
          <a:p>
            <a:pPr marL="342900" indent="-342900">
              <a:spcBef>
                <a:spcPct val="20000"/>
              </a:spcBef>
              <a:buClr>
                <a:schemeClr val="hlink"/>
              </a:buClr>
              <a:buSzPct val="60000"/>
              <a:buFont typeface="Wingdings" pitchFamily="2" charset="2"/>
              <a:buNone/>
            </a:pPr>
            <a:r>
              <a:rPr lang="en-US" sz="2400">
                <a:solidFill>
                  <a:srgbClr val="FFFF00"/>
                </a:solidFill>
                <a:effectLst>
                  <a:outerShdw blurRad="38100" dist="38100" dir="2700000" algn="tl">
                    <a:srgbClr val="000000"/>
                  </a:outerShdw>
                </a:effectLst>
                <a:latin typeface="Arial" charset="0"/>
              </a:rPr>
              <a:t>&amp; anxiety</a:t>
            </a:r>
          </a:p>
        </p:txBody>
      </p:sp>
      <p:sp>
        <p:nvSpPr>
          <p:cNvPr id="63502" name="Text Box 14"/>
          <p:cNvSpPr txBox="1">
            <a:spLocks noChangeArrowheads="1"/>
          </p:cNvSpPr>
          <p:nvPr/>
        </p:nvSpPr>
        <p:spPr bwMode="auto">
          <a:xfrm>
            <a:off x="5986462" y="2798763"/>
            <a:ext cx="2634054" cy="461665"/>
          </a:xfrm>
          <a:prstGeom prst="rect">
            <a:avLst/>
          </a:prstGeom>
          <a:noFill/>
          <a:ln w="9525" algn="ctr">
            <a:noFill/>
            <a:miter lim="800000"/>
            <a:headEnd/>
            <a:tailEnd/>
          </a:ln>
          <a:effectLst/>
        </p:spPr>
        <p:txBody>
          <a:bodyPr wrap="none">
            <a:spAutoFit/>
          </a:bodyPr>
          <a:lstStyle/>
          <a:p>
            <a:pPr marL="342900" indent="-342900">
              <a:spcBef>
                <a:spcPct val="20000"/>
              </a:spcBef>
              <a:buClr>
                <a:schemeClr val="hlink"/>
              </a:buClr>
              <a:buSzPct val="60000"/>
              <a:buFont typeface="Wingdings" pitchFamily="2" charset="2"/>
              <a:buNone/>
            </a:pPr>
            <a:r>
              <a:rPr lang="en-US" sz="2400" dirty="0">
                <a:solidFill>
                  <a:srgbClr val="FFFF00"/>
                </a:solidFill>
                <a:effectLst>
                  <a:outerShdw blurRad="38100" dist="38100" dir="2700000" algn="tl">
                    <a:srgbClr val="000000"/>
                  </a:outerShdw>
                </a:effectLst>
                <a:latin typeface="Arial" charset="0"/>
              </a:rPr>
              <a:t>↑ </a:t>
            </a:r>
            <a:r>
              <a:rPr lang="en-US" sz="2400" dirty="0" err="1">
                <a:solidFill>
                  <a:srgbClr val="FFFF00"/>
                </a:solidFill>
                <a:effectLst>
                  <a:outerShdw blurRad="38100" dist="38100" dir="2700000" algn="tl">
                    <a:srgbClr val="000000"/>
                  </a:outerShdw>
                </a:effectLst>
                <a:latin typeface="Arial" charset="0"/>
              </a:rPr>
              <a:t>Catecholamines</a:t>
            </a:r>
            <a:endParaRPr lang="en-US" sz="2400" dirty="0">
              <a:solidFill>
                <a:srgbClr val="FFFF00"/>
              </a:solidFill>
              <a:effectLst>
                <a:outerShdw blurRad="38100" dist="38100" dir="2700000" algn="tl">
                  <a:srgbClr val="000000"/>
                </a:outerShdw>
              </a:effectLst>
              <a:latin typeface="Arial" charset="0"/>
            </a:endParaRPr>
          </a:p>
        </p:txBody>
      </p:sp>
      <p:sp>
        <p:nvSpPr>
          <p:cNvPr id="63503" name="Text Box 15"/>
          <p:cNvSpPr txBox="1">
            <a:spLocks noChangeArrowheads="1"/>
          </p:cNvSpPr>
          <p:nvPr/>
        </p:nvSpPr>
        <p:spPr bwMode="auto">
          <a:xfrm>
            <a:off x="5334000" y="4800600"/>
            <a:ext cx="1771639" cy="904863"/>
          </a:xfrm>
          <a:prstGeom prst="rect">
            <a:avLst/>
          </a:prstGeom>
          <a:noFill/>
          <a:ln w="9525" algn="ctr">
            <a:noFill/>
            <a:miter lim="800000"/>
            <a:headEnd/>
            <a:tailEnd/>
          </a:ln>
          <a:effectLst/>
        </p:spPr>
        <p:txBody>
          <a:bodyPr wrap="none">
            <a:spAutoFit/>
          </a:bodyPr>
          <a:lstStyle/>
          <a:p>
            <a:pPr marL="342900" indent="-342900">
              <a:spcBef>
                <a:spcPct val="20000"/>
              </a:spcBef>
              <a:buClr>
                <a:schemeClr val="hlink"/>
              </a:buClr>
              <a:buSzPct val="60000"/>
              <a:buFont typeface="Wingdings 3" pitchFamily="18" charset="2"/>
              <a:buNone/>
            </a:pPr>
            <a:r>
              <a:rPr lang="en-US" sz="2400" dirty="0">
                <a:solidFill>
                  <a:srgbClr val="FFFF00"/>
                </a:solidFill>
                <a:effectLst>
                  <a:outerShdw blurRad="38100" dist="38100" dir="2700000" algn="tl">
                    <a:srgbClr val="000000"/>
                  </a:outerShdw>
                </a:effectLst>
                <a:latin typeface="Verdana" pitchFamily="34" charset="0"/>
                <a:sym typeface="Wingdings 3" pitchFamily="18" charset="2"/>
              </a:rPr>
              <a:t>Uterine </a:t>
            </a:r>
          </a:p>
          <a:p>
            <a:pPr marL="342900" indent="-342900">
              <a:spcBef>
                <a:spcPct val="20000"/>
              </a:spcBef>
              <a:buClr>
                <a:schemeClr val="hlink"/>
              </a:buClr>
              <a:buSzPct val="60000"/>
              <a:buFont typeface="Wingdings 3" pitchFamily="18" charset="2"/>
              <a:buNone/>
            </a:pPr>
            <a:r>
              <a:rPr lang="en-US" sz="2400" dirty="0">
                <a:solidFill>
                  <a:srgbClr val="FFFF00"/>
                </a:solidFill>
                <a:effectLst>
                  <a:outerShdw blurRad="38100" dist="38100" dir="2700000" algn="tl">
                    <a:srgbClr val="000000"/>
                  </a:outerShdw>
                </a:effectLst>
                <a:latin typeface="Verdana" pitchFamily="34" charset="0"/>
                <a:sym typeface="Wingdings 3" pitchFamily="18" charset="2"/>
              </a:rPr>
              <a:t>blood flow</a:t>
            </a:r>
          </a:p>
        </p:txBody>
      </p:sp>
      <p:sp>
        <p:nvSpPr>
          <p:cNvPr id="63504" name="Text Box 16"/>
          <p:cNvSpPr txBox="1">
            <a:spLocks noChangeArrowheads="1"/>
          </p:cNvSpPr>
          <p:nvPr/>
        </p:nvSpPr>
        <p:spPr bwMode="auto">
          <a:xfrm>
            <a:off x="2362200" y="4419600"/>
            <a:ext cx="1965025" cy="1348061"/>
          </a:xfrm>
          <a:prstGeom prst="rect">
            <a:avLst/>
          </a:prstGeom>
          <a:noFill/>
          <a:ln w="9525" algn="ctr">
            <a:noFill/>
            <a:miter lim="800000"/>
            <a:headEnd/>
            <a:tailEnd/>
          </a:ln>
          <a:effectLst/>
        </p:spPr>
        <p:txBody>
          <a:bodyPr wrap="none">
            <a:spAutoFit/>
          </a:bodyPr>
          <a:lstStyle/>
          <a:p>
            <a:pPr marL="342900" indent="-342900">
              <a:spcBef>
                <a:spcPct val="20000"/>
              </a:spcBef>
              <a:buClr>
                <a:schemeClr val="hlink"/>
              </a:buClr>
              <a:buSzPct val="60000"/>
              <a:buFont typeface="Wingdings 3" pitchFamily="18" charset="2"/>
              <a:buNone/>
            </a:pPr>
            <a:r>
              <a:rPr lang="en-US" sz="2400" dirty="0">
                <a:solidFill>
                  <a:srgbClr val="FFFF00"/>
                </a:solidFill>
                <a:effectLst>
                  <a:outerShdw blurRad="38100" dist="38100" dir="2700000" algn="tl">
                    <a:srgbClr val="000000"/>
                  </a:outerShdw>
                </a:effectLst>
                <a:latin typeface="Verdana" pitchFamily="34" charset="0"/>
                <a:sym typeface="Wingdings 3" pitchFamily="18" charset="2"/>
              </a:rPr>
              <a:t>Uterine </a:t>
            </a:r>
          </a:p>
          <a:p>
            <a:pPr marL="342900" indent="-342900">
              <a:spcBef>
                <a:spcPct val="20000"/>
              </a:spcBef>
              <a:buClr>
                <a:schemeClr val="hlink"/>
              </a:buClr>
              <a:buSzPct val="60000"/>
              <a:buFont typeface="Wingdings 3" pitchFamily="18" charset="2"/>
              <a:buNone/>
            </a:pPr>
            <a:r>
              <a:rPr lang="en-US" sz="2400" dirty="0">
                <a:solidFill>
                  <a:srgbClr val="FFFF00"/>
                </a:solidFill>
                <a:effectLst>
                  <a:outerShdw blurRad="38100" dist="38100" dir="2700000" algn="tl">
                    <a:srgbClr val="000000"/>
                  </a:outerShdw>
                </a:effectLst>
                <a:latin typeface="Verdana" pitchFamily="34" charset="0"/>
                <a:sym typeface="Wingdings 3" pitchFamily="18" charset="2"/>
              </a:rPr>
              <a:t>Contraction</a:t>
            </a:r>
          </a:p>
          <a:p>
            <a:pPr marL="342900" indent="-342900">
              <a:spcBef>
                <a:spcPct val="20000"/>
              </a:spcBef>
              <a:buClr>
                <a:schemeClr val="hlink"/>
              </a:buClr>
              <a:buSzPct val="60000"/>
              <a:buFont typeface="Wingdings 3" pitchFamily="18" charset="2"/>
              <a:buNone/>
            </a:pPr>
            <a:r>
              <a:rPr lang="en-US" sz="2400" dirty="0">
                <a:solidFill>
                  <a:srgbClr val="FFFF00"/>
                </a:solidFill>
                <a:effectLst>
                  <a:outerShdw blurRad="38100" dist="38100" dir="2700000" algn="tl">
                    <a:srgbClr val="000000"/>
                  </a:outerShdw>
                </a:effectLst>
                <a:latin typeface="Verdana" pitchFamily="34" charset="0"/>
                <a:sym typeface="Wingdings 3" pitchFamily="18" charset="2"/>
              </a:rPr>
              <a:t>strength</a:t>
            </a:r>
          </a:p>
        </p:txBody>
      </p:sp>
      <p:sp>
        <p:nvSpPr>
          <p:cNvPr id="63505" name="Text Box 17"/>
          <p:cNvSpPr txBox="1">
            <a:spLocks noChangeArrowheads="1"/>
          </p:cNvSpPr>
          <p:nvPr/>
        </p:nvSpPr>
        <p:spPr bwMode="auto">
          <a:xfrm>
            <a:off x="1447800" y="2819400"/>
            <a:ext cx="1503938" cy="461665"/>
          </a:xfrm>
          <a:prstGeom prst="rect">
            <a:avLst/>
          </a:prstGeom>
          <a:noFill/>
          <a:ln w="9525" algn="ctr">
            <a:noFill/>
            <a:miter lim="800000"/>
            <a:headEnd/>
            <a:tailEnd/>
          </a:ln>
          <a:effectLst/>
        </p:spPr>
        <p:txBody>
          <a:bodyPr wrap="none">
            <a:spAutoFit/>
          </a:bodyPr>
          <a:lstStyle/>
          <a:p>
            <a:pPr marL="342900" indent="-342900">
              <a:spcBef>
                <a:spcPct val="20000"/>
              </a:spcBef>
              <a:buClr>
                <a:schemeClr val="hlink"/>
              </a:buClr>
              <a:buSzPct val="60000"/>
              <a:buFont typeface="Wingdings" pitchFamily="2" charset="2"/>
              <a:buNone/>
            </a:pPr>
            <a:r>
              <a:rPr lang="en-US" sz="2400">
                <a:solidFill>
                  <a:srgbClr val="FFFF00"/>
                </a:solidFill>
                <a:effectLst>
                  <a:outerShdw blurRad="38100" dist="38100" dir="2700000" algn="tl">
                    <a:srgbClr val="000000"/>
                  </a:outerShdw>
                </a:effectLst>
                <a:latin typeface="Verdana" pitchFamily="34" charset="0"/>
              </a:rPr>
              <a:t>Dystocia</a:t>
            </a:r>
          </a:p>
        </p:txBody>
      </p:sp>
      <p:sp>
        <p:nvSpPr>
          <p:cNvPr id="63492" name="Rectangle 4"/>
          <p:cNvSpPr>
            <a:spLocks noChangeArrowheads="1"/>
          </p:cNvSpPr>
          <p:nvPr/>
        </p:nvSpPr>
        <p:spPr bwMode="auto">
          <a:xfrm>
            <a:off x="0" y="381000"/>
            <a:ext cx="8229600" cy="1139825"/>
          </a:xfrm>
          <a:prstGeom prst="rect">
            <a:avLst/>
          </a:prstGeom>
          <a:noFill/>
          <a:ln w="9525">
            <a:noFill/>
            <a:miter lim="800000"/>
            <a:headEnd/>
            <a:tailEnd/>
          </a:ln>
          <a:effectLst/>
        </p:spPr>
        <p:txBody>
          <a:bodyPr anchor="ctr" anchorCtr="1"/>
          <a:lstStyle/>
          <a:p>
            <a:r>
              <a:rPr lang="en-US" sz="2800" b="1" dirty="0">
                <a:solidFill>
                  <a:schemeClr val="tx2"/>
                </a:solidFill>
                <a:effectLst>
                  <a:outerShdw blurRad="38100" dist="38100" dir="2700000" algn="tl">
                    <a:srgbClr val="000000"/>
                  </a:outerShdw>
                </a:effectLst>
              </a:rPr>
              <a:t>PREVENTION &amp; TREATMENT OF DYSTOCIA</a:t>
            </a:r>
          </a:p>
        </p:txBody>
      </p:sp>
      <p:sp>
        <p:nvSpPr>
          <p:cNvPr id="17" name="Rectangle 16"/>
          <p:cNvSpPr/>
          <p:nvPr/>
        </p:nvSpPr>
        <p:spPr>
          <a:xfrm>
            <a:off x="2971800" y="3505200"/>
            <a:ext cx="3537569"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Another important stress management indication</a:t>
            </a:r>
            <a:endParaRPr lang="en-US" sz="1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381000"/>
            <a:ext cx="10668000" cy="7772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7522" name="Oval 2"/>
          <p:cNvSpPr>
            <a:spLocks noChangeArrowheads="1"/>
          </p:cNvSpPr>
          <p:nvPr/>
        </p:nvSpPr>
        <p:spPr bwMode="auto">
          <a:xfrm>
            <a:off x="457200" y="152400"/>
            <a:ext cx="3962400" cy="914400"/>
          </a:xfrm>
          <a:prstGeom prst="ellipse">
            <a:avLst/>
          </a:prstGeom>
          <a:solidFill>
            <a:schemeClr val="accent1"/>
          </a:solidFill>
          <a:ln w="9525">
            <a:solidFill>
              <a:schemeClr val="tx1"/>
            </a:solidFill>
            <a:round/>
            <a:headEnd/>
            <a:tailEnd/>
          </a:ln>
          <a:effectLst/>
        </p:spPr>
        <p:txBody>
          <a:bodyPr wrap="none" anchor="ctr"/>
          <a:lstStyle/>
          <a:p>
            <a:pPr algn="ctr"/>
            <a:r>
              <a:rPr lang="en-US" sz="2400">
                <a:latin typeface="Arial" charset="0"/>
              </a:rPr>
              <a:t>Primigravida</a:t>
            </a:r>
          </a:p>
        </p:txBody>
      </p:sp>
      <p:sp>
        <p:nvSpPr>
          <p:cNvPr id="107523" name="Oval 3"/>
          <p:cNvSpPr>
            <a:spLocks noChangeArrowheads="1"/>
          </p:cNvSpPr>
          <p:nvPr/>
        </p:nvSpPr>
        <p:spPr bwMode="auto">
          <a:xfrm>
            <a:off x="4648200" y="152400"/>
            <a:ext cx="4038600" cy="914400"/>
          </a:xfrm>
          <a:prstGeom prst="ellipse">
            <a:avLst/>
          </a:prstGeom>
          <a:solidFill>
            <a:schemeClr val="accent1"/>
          </a:solidFill>
          <a:ln w="9525">
            <a:solidFill>
              <a:schemeClr val="tx1"/>
            </a:solidFill>
            <a:round/>
            <a:headEnd/>
            <a:tailEnd/>
          </a:ln>
          <a:effectLst/>
        </p:spPr>
        <p:txBody>
          <a:bodyPr wrap="none" anchor="ctr"/>
          <a:lstStyle/>
          <a:p>
            <a:pPr algn="ctr"/>
            <a:r>
              <a:rPr lang="en-US" sz="2400">
                <a:latin typeface="Arial" charset="0"/>
              </a:rPr>
              <a:t>Multigravida</a:t>
            </a:r>
          </a:p>
        </p:txBody>
      </p:sp>
      <p:graphicFrame>
        <p:nvGraphicFramePr>
          <p:cNvPr id="107524" name="Group 4"/>
          <p:cNvGraphicFramePr>
            <a:graphicFrameLocks noGrp="1"/>
          </p:cNvGraphicFramePr>
          <p:nvPr>
            <p:ph type="tbl" idx="1"/>
          </p:nvPr>
        </p:nvGraphicFramePr>
        <p:xfrm>
          <a:off x="381000" y="968692"/>
          <a:ext cx="8229600" cy="5736908"/>
        </p:xfrm>
        <a:graphic>
          <a:graphicData uri="http://schemas.openxmlformats.org/drawingml/2006/table">
            <a:tbl>
              <a:tblPr/>
              <a:tblGrid>
                <a:gridCol w="2057400"/>
                <a:gridCol w="2057400"/>
                <a:gridCol w="2057400"/>
                <a:gridCol w="2057400"/>
              </a:tblGrid>
              <a:tr h="1131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Before-</a:t>
                      </a:r>
                      <a:r>
                        <a:rPr kumimoji="0" lang="en-US" sz="1800" b="0" i="0" u="none" strike="noStrike" cap="none" normalizeH="0" baseline="0" dirty="0" err="1" smtClean="0">
                          <a:ln>
                            <a:noFill/>
                          </a:ln>
                          <a:solidFill>
                            <a:schemeClr val="tx1"/>
                          </a:solidFill>
                          <a:effectLst>
                            <a:outerShdw blurRad="38100" dist="38100" dir="2700000" algn="tl">
                              <a:srgbClr val="000000"/>
                            </a:outerShdw>
                          </a:effectLst>
                          <a:latin typeface="Garamond" pitchFamily="18" charset="0"/>
                          <a:cs typeface="Arial" charset="0"/>
                        </a:rPr>
                        <a:t>Partogram</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After-Partogram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Before-Partogram</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After-Partogram</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Labor &lt;12 hrs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80.8%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91.6% delivered within 12 hours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88.4% delivered within 12 hours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94.4% delivered within 12 hours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0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18.4% had labour shorter than 24 hours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(8.4%) delivered within 24 hours.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11.6%) within 24 hours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5.6% delivered within 24 hours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57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0.8% had labour longer than 24 hours.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Normal vaginal delivery  in 88%,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5.6% operative vaginal delivery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6.4%  caesarean section.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p:cNvSpPr>
            <a:spLocks noGrp="1" noChangeArrowheads="1"/>
          </p:cNvSpPr>
          <p:nvPr>
            <p:ph type="title"/>
          </p:nvPr>
        </p:nvSpPr>
        <p:spPr/>
        <p:txBody>
          <a:bodyPr/>
          <a:lstStyle/>
          <a:p>
            <a:r>
              <a:rPr lang="en-US"/>
              <a:t>Abnormal latent phase of labor</a:t>
            </a:r>
          </a:p>
        </p:txBody>
      </p:sp>
      <p:sp>
        <p:nvSpPr>
          <p:cNvPr id="86019" name="Rectangle 3"/>
          <p:cNvSpPr>
            <a:spLocks noGrp="1" noChangeArrowheads="1"/>
          </p:cNvSpPr>
          <p:nvPr>
            <p:ph type="body" sz="half" idx="1"/>
          </p:nvPr>
        </p:nvSpPr>
        <p:spPr>
          <a:xfrm>
            <a:off x="838200" y="2362200"/>
            <a:ext cx="7848600" cy="1066800"/>
          </a:xfrm>
        </p:spPr>
        <p:txBody>
          <a:bodyPr/>
          <a:lstStyle/>
          <a:p>
            <a:r>
              <a:rPr lang="en-US" sz="2400"/>
              <a:t>A  latent phase longer than 20 hours in nulliparous and more that 14 hours in multiparous is considered prolonged</a:t>
            </a:r>
          </a:p>
        </p:txBody>
      </p:sp>
      <p:pic>
        <p:nvPicPr>
          <p:cNvPr id="86023" name="Picture 7"/>
          <p:cNvPicPr>
            <a:picLocks noGrp="1" noChangeAspect="1" noChangeArrowheads="1"/>
          </p:cNvPicPr>
          <p:nvPr>
            <p:ph sz="half" idx="2"/>
          </p:nvPr>
        </p:nvPicPr>
        <p:blipFill>
          <a:blip r:embed="rId2" cstate="print"/>
          <a:srcRect/>
          <a:stretch>
            <a:fillRect/>
          </a:stretch>
        </p:blipFill>
        <p:spPr>
          <a:xfrm>
            <a:off x="1123950" y="3429000"/>
            <a:ext cx="6894513" cy="3070225"/>
          </a:xfrm>
          <a:noFill/>
          <a:ln/>
        </p:spPr>
      </p:pic>
      <p:sp>
        <p:nvSpPr>
          <p:cNvPr id="6" name="Slide Number Placeholder 6"/>
          <p:cNvSpPr>
            <a:spLocks noGrp="1"/>
          </p:cNvSpPr>
          <p:nvPr>
            <p:ph type="sldNum" sz="quarter" idx="12"/>
          </p:nvPr>
        </p:nvSpPr>
        <p:spPr/>
        <p:txBody>
          <a:bodyPr/>
          <a:lstStyle/>
          <a:p>
            <a:fld id="{36CC53DB-5867-42AA-96D8-66A6B9073C19}" type="slidenum">
              <a:rPr lang="en-US"/>
              <a:pPr/>
              <a:t>78</a:t>
            </a:fld>
            <a:endParaRPr lang="en-US"/>
          </a:p>
        </p:txBody>
      </p:sp>
    </p:spTree>
  </p:cSld>
  <p:clrMapOvr>
    <a:masterClrMapping/>
  </p:clrMapOvr>
  <p:transition advTm="17504"/>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p:cNvSpPr>
            <a:spLocks noGrp="1" noChangeArrowheads="1"/>
          </p:cNvSpPr>
          <p:nvPr>
            <p:ph type="title"/>
          </p:nvPr>
        </p:nvSpPr>
        <p:spPr/>
        <p:txBody>
          <a:bodyPr/>
          <a:lstStyle/>
          <a:p>
            <a:r>
              <a:rPr lang="en-US"/>
              <a:t>Abnormal latent phase of labor</a:t>
            </a:r>
          </a:p>
        </p:txBody>
      </p:sp>
      <p:sp>
        <p:nvSpPr>
          <p:cNvPr id="89091" name="Rectangle 3"/>
          <p:cNvSpPr>
            <a:spLocks noGrp="1" noChangeArrowheads="1"/>
          </p:cNvSpPr>
          <p:nvPr>
            <p:ph idx="1"/>
          </p:nvPr>
        </p:nvSpPr>
        <p:spPr/>
        <p:txBody>
          <a:bodyPr/>
          <a:lstStyle/>
          <a:p>
            <a:pPr>
              <a:lnSpc>
                <a:spcPct val="90000"/>
              </a:lnSpc>
            </a:pPr>
            <a:r>
              <a:rPr lang="en-US"/>
              <a:t>Caused by</a:t>
            </a:r>
          </a:p>
          <a:p>
            <a:pPr>
              <a:lnSpc>
                <a:spcPct val="90000"/>
              </a:lnSpc>
              <a:buFont typeface="Wingdings" pitchFamily="2" charset="2"/>
              <a:buNone/>
            </a:pPr>
            <a:endParaRPr lang="en-US"/>
          </a:p>
          <a:p>
            <a:pPr lvl="1">
              <a:lnSpc>
                <a:spcPct val="90000"/>
              </a:lnSpc>
            </a:pPr>
            <a:r>
              <a:rPr lang="en-US"/>
              <a:t>Hypertonic uterine contraction </a:t>
            </a:r>
            <a:r>
              <a:rPr lang="en-US" sz="2000"/>
              <a:t>(painful &amp; ineffective)</a:t>
            </a:r>
          </a:p>
          <a:p>
            <a:pPr lvl="1">
              <a:lnSpc>
                <a:spcPct val="90000"/>
              </a:lnSpc>
            </a:pPr>
            <a:r>
              <a:rPr lang="en-US"/>
              <a:t>Premature or excessive use of sedation or analgesia</a:t>
            </a:r>
          </a:p>
          <a:p>
            <a:pPr lvl="1">
              <a:lnSpc>
                <a:spcPct val="90000"/>
              </a:lnSpc>
            </a:pPr>
            <a:r>
              <a:rPr lang="en-US"/>
              <a:t>Hypotonic uterine contraction </a:t>
            </a:r>
            <a:r>
              <a:rPr lang="en-US" sz="2000"/>
              <a:t>(less painful &amp; easily indentable uterus during the contraction)</a:t>
            </a:r>
          </a:p>
          <a:p>
            <a:pPr lvl="1">
              <a:lnSpc>
                <a:spcPct val="90000"/>
              </a:lnSpc>
              <a:buFontTx/>
              <a:buNone/>
            </a:pPr>
            <a:endParaRPr lang="en-US" sz="2000"/>
          </a:p>
          <a:p>
            <a:pPr>
              <a:lnSpc>
                <a:spcPct val="90000"/>
              </a:lnSpc>
            </a:pPr>
            <a:r>
              <a:rPr lang="en-US"/>
              <a:t>False labor has to be excluded</a:t>
            </a:r>
          </a:p>
        </p:txBody>
      </p:sp>
      <p:sp>
        <p:nvSpPr>
          <p:cNvPr id="5" name="Slide Number Placeholder 5"/>
          <p:cNvSpPr>
            <a:spLocks noGrp="1"/>
          </p:cNvSpPr>
          <p:nvPr>
            <p:ph type="sldNum" sz="quarter" idx="12"/>
          </p:nvPr>
        </p:nvSpPr>
        <p:spPr/>
        <p:txBody>
          <a:bodyPr/>
          <a:lstStyle/>
          <a:p>
            <a:fld id="{2C9F5173-EEE9-4D5F-9596-E21598B0D9DB}" type="slidenum">
              <a:rPr lang="en-US"/>
              <a:pPr/>
              <a:t>79</a:t>
            </a:fld>
            <a:endParaRPr lang="en-US"/>
          </a:p>
        </p:txBody>
      </p:sp>
    </p:spTree>
  </p:cSld>
  <p:clrMapOvr>
    <a:masterClrMapping/>
  </p:clrMapOvr>
  <p:transition advTm="33984"/>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r>
              <a:rPr lang="en-US"/>
              <a:t>Preparation for labor</a:t>
            </a:r>
          </a:p>
        </p:txBody>
      </p:sp>
      <p:sp>
        <p:nvSpPr>
          <p:cNvPr id="18435" name="Rectangle 3"/>
          <p:cNvSpPr>
            <a:spLocks noGrp="1" noChangeArrowheads="1"/>
          </p:cNvSpPr>
          <p:nvPr>
            <p:ph type="body" sz="half" idx="1"/>
          </p:nvPr>
        </p:nvSpPr>
        <p:spPr>
          <a:xfrm>
            <a:off x="838200" y="2362200"/>
            <a:ext cx="7391400" cy="3724275"/>
          </a:xfrm>
        </p:spPr>
        <p:txBody>
          <a:bodyPr>
            <a:normAutofit lnSpcReduction="10000"/>
          </a:bodyPr>
          <a:lstStyle/>
          <a:p>
            <a:r>
              <a:rPr lang="en-US" b="1">
                <a:effectLst>
                  <a:outerShdw blurRad="38100" dist="38100" dir="2700000" algn="tl">
                    <a:srgbClr val="C0C0C0"/>
                  </a:outerShdw>
                </a:effectLst>
              </a:rPr>
              <a:t>Lightening</a:t>
            </a:r>
          </a:p>
          <a:p>
            <a:pPr>
              <a:buFont typeface="Wingdings" pitchFamily="2" charset="2"/>
              <a:buNone/>
            </a:pPr>
            <a:endParaRPr lang="en-US" sz="2400" b="1">
              <a:effectLst>
                <a:outerShdw blurRad="38100" dist="38100" dir="2700000" algn="tl">
                  <a:srgbClr val="C0C0C0"/>
                </a:outerShdw>
              </a:effectLst>
            </a:endParaRPr>
          </a:p>
          <a:p>
            <a:pPr>
              <a:buFont typeface="Wingdings" pitchFamily="2" charset="2"/>
              <a:buChar char="Ä"/>
            </a:pPr>
            <a:r>
              <a:rPr lang="en-US"/>
              <a:t>It is the settling of the fetal head into the brim of the pelvis</a:t>
            </a:r>
          </a:p>
          <a:p>
            <a:pPr>
              <a:buFont typeface="Wingdings" pitchFamily="2" charset="2"/>
              <a:buNone/>
            </a:pPr>
            <a:endParaRPr lang="en-US"/>
          </a:p>
          <a:p>
            <a:pPr>
              <a:buFont typeface="Wingdings" pitchFamily="2" charset="2"/>
              <a:buChar char="Ä"/>
            </a:pPr>
            <a:r>
              <a:rPr lang="en-US"/>
              <a:t>Could happen 2 or more weeks before labor in most primigravid mothers</a:t>
            </a:r>
          </a:p>
          <a:p>
            <a:pPr>
              <a:buFont typeface="Wingdings" pitchFamily="2" charset="2"/>
              <a:buNone/>
            </a:pPr>
            <a:endParaRPr lang="en-US" sz="2400"/>
          </a:p>
        </p:txBody>
      </p:sp>
      <p:sp>
        <p:nvSpPr>
          <p:cNvPr id="5" name="Slide Number Placeholder 6"/>
          <p:cNvSpPr>
            <a:spLocks noGrp="1"/>
          </p:cNvSpPr>
          <p:nvPr>
            <p:ph type="sldNum" sz="quarter" idx="12"/>
          </p:nvPr>
        </p:nvSpPr>
        <p:spPr/>
        <p:txBody>
          <a:bodyPr/>
          <a:lstStyle/>
          <a:p>
            <a:fld id="{D9BEC3A9-AB4C-45D2-9BBC-47EA6611E445}" type="slidenum">
              <a:rPr lang="en-US"/>
              <a:pPr/>
              <a:t>8</a:t>
            </a:fld>
            <a:endParaRPr lang="en-US"/>
          </a:p>
        </p:txBody>
      </p:sp>
    </p:spTree>
  </p:cSld>
  <p:clrMapOvr>
    <a:masterClrMapping/>
  </p:clrMapOvr>
  <p:transition advTm="18208"/>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2"/>
          <p:cNvSpPr>
            <a:spLocks noGrp="1" noChangeArrowheads="1"/>
          </p:cNvSpPr>
          <p:nvPr>
            <p:ph type="title"/>
          </p:nvPr>
        </p:nvSpPr>
        <p:spPr/>
        <p:txBody>
          <a:bodyPr/>
          <a:lstStyle/>
          <a:p>
            <a:r>
              <a:rPr lang="en-US"/>
              <a:t>Abnormal latent phase of labor</a:t>
            </a:r>
          </a:p>
        </p:txBody>
      </p:sp>
      <p:sp>
        <p:nvSpPr>
          <p:cNvPr id="87043" name="Rectangle 3"/>
          <p:cNvSpPr>
            <a:spLocks noGrp="1" noChangeArrowheads="1"/>
          </p:cNvSpPr>
          <p:nvPr>
            <p:ph idx="1"/>
          </p:nvPr>
        </p:nvSpPr>
        <p:spPr>
          <a:xfrm>
            <a:off x="838200" y="2362200"/>
            <a:ext cx="8305800" cy="4038600"/>
          </a:xfrm>
        </p:spPr>
        <p:txBody>
          <a:bodyPr/>
          <a:lstStyle/>
          <a:p>
            <a:r>
              <a:rPr lang="en-US" sz="2400" b="1">
                <a:effectLst>
                  <a:outerShdw blurRad="38100" dist="38100" dir="2700000" algn="tl">
                    <a:srgbClr val="C0C0C0"/>
                  </a:outerShdw>
                </a:effectLst>
              </a:rPr>
              <a:t>Management</a:t>
            </a:r>
          </a:p>
          <a:p>
            <a:pPr lvl="1">
              <a:buFont typeface="Wingdings" pitchFamily="2" charset="2"/>
              <a:buChar char="Ä"/>
            </a:pPr>
            <a:r>
              <a:rPr lang="en-US" sz="2000"/>
              <a:t>Depends on the cause</a:t>
            </a:r>
          </a:p>
          <a:p>
            <a:pPr lvl="2">
              <a:buFont typeface="Wingdings" pitchFamily="2" charset="2"/>
              <a:buChar char="Ä"/>
            </a:pPr>
            <a:r>
              <a:rPr lang="en-US" sz="1800" b="1">
                <a:effectLst>
                  <a:outerShdw blurRad="38100" dist="38100" dir="2700000" algn="tl">
                    <a:srgbClr val="C0C0C0"/>
                  </a:outerShdw>
                </a:effectLst>
              </a:rPr>
              <a:t>Premature or excessive sedation</a:t>
            </a:r>
          </a:p>
          <a:p>
            <a:pPr lvl="2">
              <a:buFont typeface="Wingdings" pitchFamily="2" charset="2"/>
              <a:buNone/>
            </a:pPr>
            <a:r>
              <a:rPr lang="en-US" sz="1800" b="1">
                <a:effectLst>
                  <a:outerShdw blurRad="38100" dist="38100" dir="2700000" algn="tl">
                    <a:srgbClr val="C0C0C0"/>
                  </a:outerShdw>
                </a:effectLst>
              </a:rPr>
              <a:t>	</a:t>
            </a:r>
            <a:r>
              <a:rPr lang="en-US" sz="1800"/>
              <a:t>resolves spontaneously after the effect of medication disappears</a:t>
            </a:r>
          </a:p>
          <a:p>
            <a:pPr lvl="2">
              <a:buFont typeface="Wingdings" pitchFamily="2" charset="2"/>
              <a:buChar char="Ä"/>
            </a:pPr>
            <a:r>
              <a:rPr lang="en-US" sz="1800"/>
              <a:t> </a:t>
            </a:r>
            <a:r>
              <a:rPr lang="en-US" sz="1800" b="1"/>
              <a:t>Hypertonic Contraction</a:t>
            </a:r>
          </a:p>
          <a:p>
            <a:pPr lvl="2">
              <a:buFont typeface="Wingdings" pitchFamily="2" charset="2"/>
              <a:buNone/>
            </a:pPr>
            <a:r>
              <a:rPr lang="en-US" sz="1800" b="1"/>
              <a:t>	</a:t>
            </a:r>
            <a:r>
              <a:rPr lang="en-US" sz="1800"/>
              <a:t>respond to oxytocin, therapeutic rest with morphine sulfate or equivalent drug</a:t>
            </a:r>
          </a:p>
          <a:p>
            <a:pPr lvl="2">
              <a:buFont typeface="Wingdings" pitchFamily="2" charset="2"/>
              <a:buChar char="Ä"/>
            </a:pPr>
            <a:r>
              <a:rPr lang="en-US" sz="1800"/>
              <a:t> </a:t>
            </a:r>
            <a:r>
              <a:rPr lang="en-US" sz="1800" b="1"/>
              <a:t>Hypotonic Contraction</a:t>
            </a:r>
          </a:p>
          <a:p>
            <a:pPr lvl="2">
              <a:buFont typeface="Wingdings" pitchFamily="2" charset="2"/>
              <a:buNone/>
            </a:pPr>
            <a:r>
              <a:rPr lang="en-US" sz="1800" b="1"/>
              <a:t>	 </a:t>
            </a:r>
            <a:r>
              <a:rPr lang="en-US" sz="1800"/>
              <a:t>usually respond well to oxytocin</a:t>
            </a:r>
          </a:p>
          <a:p>
            <a:pPr lvl="2">
              <a:buFont typeface="Wingdings" pitchFamily="2" charset="2"/>
              <a:buNone/>
            </a:pPr>
            <a:r>
              <a:rPr lang="en-US" sz="1800" b="1"/>
              <a:t>Artificial rupture of membranes is a controversial method of treatment</a:t>
            </a:r>
          </a:p>
        </p:txBody>
      </p:sp>
      <p:sp>
        <p:nvSpPr>
          <p:cNvPr id="5" name="Slide Number Placeholder 5"/>
          <p:cNvSpPr>
            <a:spLocks noGrp="1"/>
          </p:cNvSpPr>
          <p:nvPr>
            <p:ph type="sldNum" sz="quarter" idx="12"/>
          </p:nvPr>
        </p:nvSpPr>
        <p:spPr/>
        <p:txBody>
          <a:bodyPr/>
          <a:lstStyle/>
          <a:p>
            <a:fld id="{0611BC6B-359B-4FA1-9832-A5DCAEE987AC}" type="slidenum">
              <a:rPr lang="en-US"/>
              <a:pPr/>
              <a:t>80</a:t>
            </a:fld>
            <a:endParaRPr lang="en-US"/>
          </a:p>
        </p:txBody>
      </p:sp>
    </p:spTree>
  </p:cSld>
  <p:clrMapOvr>
    <a:masterClrMapping/>
  </p:clrMapOvr>
  <p:transition advTm="5248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AutoShape 2"/>
          <p:cNvSpPr>
            <a:spLocks noGrp="1" noChangeArrowheads="1"/>
          </p:cNvSpPr>
          <p:nvPr>
            <p:ph type="title"/>
          </p:nvPr>
        </p:nvSpPr>
        <p:spPr/>
        <p:txBody>
          <a:bodyPr/>
          <a:lstStyle/>
          <a:p>
            <a:r>
              <a:rPr lang="en-US"/>
              <a:t>Abnormal active phase of labor</a:t>
            </a:r>
          </a:p>
        </p:txBody>
      </p:sp>
      <p:sp>
        <p:nvSpPr>
          <p:cNvPr id="90115" name="Rectangle 3"/>
          <p:cNvSpPr>
            <a:spLocks noGrp="1" noChangeArrowheads="1"/>
          </p:cNvSpPr>
          <p:nvPr>
            <p:ph idx="1"/>
          </p:nvPr>
        </p:nvSpPr>
        <p:spPr>
          <a:xfrm>
            <a:off x="838200" y="2362200"/>
            <a:ext cx="7693025" cy="4038600"/>
          </a:xfrm>
        </p:spPr>
        <p:txBody>
          <a:bodyPr>
            <a:normAutofit lnSpcReduction="10000"/>
          </a:bodyPr>
          <a:lstStyle/>
          <a:p>
            <a:r>
              <a:rPr lang="en-US" b="1">
                <a:effectLst>
                  <a:outerShdw blurRad="38100" dist="38100" dir="2700000" algn="tl">
                    <a:srgbClr val="C0C0C0"/>
                  </a:outerShdw>
                </a:effectLst>
              </a:rPr>
              <a:t>Protraction disorder of cervical dilatation</a:t>
            </a:r>
          </a:p>
          <a:p>
            <a:pPr>
              <a:buFont typeface="Wingdings" pitchFamily="2" charset="2"/>
              <a:buNone/>
            </a:pPr>
            <a:r>
              <a:rPr lang="en-US"/>
              <a:t>	Cervical dilatation of less than 1.2 cm/hr in nulliparous women and 1.5 cm/hr in multiparous women</a:t>
            </a:r>
          </a:p>
          <a:p>
            <a:r>
              <a:rPr lang="en-US"/>
              <a:t> </a:t>
            </a:r>
            <a:r>
              <a:rPr lang="en-US" b="1">
                <a:effectLst>
                  <a:outerShdw blurRad="38100" dist="38100" dir="2700000" algn="tl">
                    <a:srgbClr val="C0C0C0"/>
                  </a:outerShdw>
                </a:effectLst>
              </a:rPr>
              <a:t>Protraction disorder of descent</a:t>
            </a:r>
          </a:p>
          <a:p>
            <a:pPr>
              <a:buFont typeface="Wingdings" pitchFamily="2" charset="2"/>
              <a:buNone/>
            </a:pPr>
            <a:r>
              <a:rPr lang="en-US" b="1">
                <a:effectLst>
                  <a:outerShdw blurRad="38100" dist="38100" dir="2700000" algn="tl">
                    <a:srgbClr val="C0C0C0"/>
                  </a:outerShdw>
                </a:effectLst>
              </a:rPr>
              <a:t>	</a:t>
            </a:r>
            <a:r>
              <a:rPr lang="en-US"/>
              <a:t>Descent of the presenting part less than 1.0 cm/hr in nulliparous and 2.0 cm/hr in multiparous women.</a:t>
            </a:r>
            <a:endParaRPr lang="en-US" b="1">
              <a:effectLst>
                <a:outerShdw blurRad="38100" dist="38100" dir="2700000" algn="tl">
                  <a:srgbClr val="C0C0C0"/>
                </a:outerShdw>
              </a:effectLst>
            </a:endParaRPr>
          </a:p>
        </p:txBody>
      </p:sp>
      <p:sp>
        <p:nvSpPr>
          <p:cNvPr id="5" name="Slide Number Placeholder 5"/>
          <p:cNvSpPr>
            <a:spLocks noGrp="1"/>
          </p:cNvSpPr>
          <p:nvPr>
            <p:ph type="sldNum" sz="quarter" idx="12"/>
          </p:nvPr>
        </p:nvSpPr>
        <p:spPr/>
        <p:txBody>
          <a:bodyPr/>
          <a:lstStyle/>
          <a:p>
            <a:fld id="{F338A025-5101-4C9B-AC84-7A201B216B30}" type="slidenum">
              <a:rPr lang="en-US"/>
              <a:pPr/>
              <a:t>81</a:t>
            </a:fld>
            <a:endParaRPr lang="en-US"/>
          </a:p>
        </p:txBody>
      </p:sp>
    </p:spTree>
  </p:cSld>
  <p:clrMapOvr>
    <a:masterClrMapping/>
  </p:clrMapOvr>
  <p:transition advTm="3928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AutoShape 4"/>
          <p:cNvSpPr>
            <a:spLocks noGrp="1" noChangeArrowheads="1"/>
          </p:cNvSpPr>
          <p:nvPr>
            <p:ph type="title"/>
          </p:nvPr>
        </p:nvSpPr>
        <p:spPr>
          <a:noFill/>
          <a:ln/>
        </p:spPr>
        <p:txBody>
          <a:bodyPr/>
          <a:lstStyle/>
          <a:p>
            <a:r>
              <a:rPr lang="en-US"/>
              <a:t>Abnormal active phase of labor</a:t>
            </a:r>
          </a:p>
        </p:txBody>
      </p:sp>
      <p:sp>
        <p:nvSpPr>
          <p:cNvPr id="138243" name="Rectangle 3"/>
          <p:cNvSpPr>
            <a:spLocks noGrp="1" noChangeArrowheads="1"/>
          </p:cNvSpPr>
          <p:nvPr>
            <p:ph type="body" sz="half" idx="1"/>
          </p:nvPr>
        </p:nvSpPr>
        <p:spPr/>
        <p:txBody>
          <a:bodyPr/>
          <a:lstStyle/>
          <a:p>
            <a:pPr>
              <a:buFont typeface="Wingdings" pitchFamily="2" charset="2"/>
              <a:buNone/>
            </a:pPr>
            <a:r>
              <a:rPr lang="en-US" b="1">
                <a:effectLst>
                  <a:outerShdw blurRad="38100" dist="38100" dir="2700000" algn="tl">
                    <a:srgbClr val="C0C0C0"/>
                  </a:outerShdw>
                </a:effectLst>
              </a:rPr>
              <a:t>Protracted Disorders</a:t>
            </a:r>
          </a:p>
          <a:p>
            <a:endParaRPr lang="en-US" b="1">
              <a:effectLst>
                <a:outerShdw blurRad="38100" dist="38100" dir="2700000" algn="tl">
                  <a:srgbClr val="C0C0C0"/>
                </a:outerShdw>
              </a:effectLst>
            </a:endParaRPr>
          </a:p>
          <a:p>
            <a:endParaRPr lang="en-US" b="1">
              <a:effectLst>
                <a:outerShdw blurRad="38100" dist="38100" dir="2700000" algn="tl">
                  <a:srgbClr val="C0C0C0"/>
                </a:outerShdw>
              </a:effectLst>
            </a:endParaRPr>
          </a:p>
          <a:p>
            <a:pPr>
              <a:buFont typeface="Wingdings" pitchFamily="2" charset="2"/>
              <a:buNone/>
            </a:pPr>
            <a:endParaRPr lang="en-US" b="1">
              <a:effectLst>
                <a:outerShdw blurRad="38100" dist="38100" dir="2700000" algn="tl">
                  <a:srgbClr val="C0C0C0"/>
                </a:outerShdw>
              </a:effectLst>
            </a:endParaRPr>
          </a:p>
          <a:p>
            <a:pPr>
              <a:buFont typeface="Wingdings" pitchFamily="2" charset="2"/>
              <a:buNone/>
            </a:pPr>
            <a:endParaRPr lang="en-US" b="1">
              <a:effectLst>
                <a:outerShdw blurRad="38100" dist="38100" dir="2700000" algn="tl">
                  <a:srgbClr val="C0C0C0"/>
                </a:outerShdw>
              </a:effectLst>
            </a:endParaRPr>
          </a:p>
        </p:txBody>
      </p:sp>
      <p:graphicFrame>
        <p:nvGraphicFramePr>
          <p:cNvPr id="138245" name="Object 5"/>
          <p:cNvGraphicFramePr>
            <a:graphicFrameLocks noGrp="1" noChangeAspect="1"/>
          </p:cNvGraphicFramePr>
          <p:nvPr>
            <p:ph sz="half" idx="2"/>
          </p:nvPr>
        </p:nvGraphicFramePr>
        <p:xfrm>
          <a:off x="1296988" y="2743200"/>
          <a:ext cx="7154862" cy="3616325"/>
        </p:xfrm>
        <a:graphic>
          <a:graphicData uri="http://schemas.openxmlformats.org/presentationml/2006/ole">
            <mc:AlternateContent xmlns:mc="http://schemas.openxmlformats.org/markup-compatibility/2006">
              <mc:Choice xmlns:v="urn:schemas-microsoft-com:vml" Requires="v">
                <p:oleObj spid="_x0000_s138250" name="Image" r:id="rId3" imgW="9903673" imgH="5005714" progId="">
                  <p:embed/>
                </p:oleObj>
              </mc:Choice>
              <mc:Fallback>
                <p:oleObj name="Image" r:id="rId3" imgW="9903673" imgH="5005714" progId="">
                  <p:embed/>
                  <p:pic>
                    <p:nvPicPr>
                      <p:cNvPr id="0" name="Picture 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988" y="2743200"/>
                        <a:ext cx="7154862" cy="361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6"/>
          <p:cNvSpPr>
            <a:spLocks noGrp="1"/>
          </p:cNvSpPr>
          <p:nvPr>
            <p:ph type="sldNum" sz="quarter" idx="12"/>
          </p:nvPr>
        </p:nvSpPr>
        <p:spPr/>
        <p:txBody>
          <a:bodyPr/>
          <a:lstStyle/>
          <a:p>
            <a:fld id="{9765F968-8124-4193-8E0E-F28E87122B1C}" type="slidenum">
              <a:rPr lang="en-US"/>
              <a:pPr/>
              <a:t>82</a:t>
            </a:fld>
            <a:endParaRPr lang="en-US"/>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AutoShape 4"/>
          <p:cNvSpPr>
            <a:spLocks noGrp="1" noChangeArrowheads="1"/>
          </p:cNvSpPr>
          <p:nvPr>
            <p:ph type="title"/>
          </p:nvPr>
        </p:nvSpPr>
        <p:spPr>
          <a:noFill/>
          <a:ln/>
        </p:spPr>
        <p:txBody>
          <a:bodyPr/>
          <a:lstStyle/>
          <a:p>
            <a:r>
              <a:rPr lang="en-US"/>
              <a:t>Abnormal active phase of labor</a:t>
            </a:r>
          </a:p>
        </p:txBody>
      </p:sp>
      <p:sp>
        <p:nvSpPr>
          <p:cNvPr id="91139" name="Rectangle 3"/>
          <p:cNvSpPr>
            <a:spLocks noGrp="1" noChangeArrowheads="1"/>
          </p:cNvSpPr>
          <p:nvPr>
            <p:ph idx="1"/>
          </p:nvPr>
        </p:nvSpPr>
        <p:spPr/>
        <p:txBody>
          <a:bodyPr/>
          <a:lstStyle/>
          <a:p>
            <a:r>
              <a:rPr lang="en-US" b="1">
                <a:effectLst>
                  <a:outerShdw blurRad="38100" dist="38100" dir="2700000" algn="tl">
                    <a:srgbClr val="C0C0C0"/>
                  </a:outerShdw>
                </a:effectLst>
              </a:rPr>
              <a:t>Arrest of dilatation</a:t>
            </a:r>
          </a:p>
          <a:p>
            <a:pPr>
              <a:buFont typeface="Wingdings" pitchFamily="2" charset="2"/>
              <a:buNone/>
            </a:pPr>
            <a:r>
              <a:rPr lang="en-US"/>
              <a:t>	no progress in cervical dilatation in a period of 2 hours</a:t>
            </a:r>
          </a:p>
          <a:p>
            <a:pPr>
              <a:buFont typeface="Wingdings" pitchFamily="2" charset="2"/>
              <a:buNone/>
            </a:pPr>
            <a:endParaRPr lang="en-US"/>
          </a:p>
          <a:p>
            <a:r>
              <a:rPr lang="en-US" b="1">
                <a:effectLst>
                  <a:outerShdw blurRad="38100" dist="38100" dir="2700000" algn="tl">
                    <a:srgbClr val="C0C0C0"/>
                  </a:outerShdw>
                </a:effectLst>
              </a:rPr>
              <a:t>Arrest of descent</a:t>
            </a:r>
          </a:p>
          <a:p>
            <a:pPr>
              <a:buFont typeface="Wingdings" pitchFamily="2" charset="2"/>
              <a:buNone/>
            </a:pPr>
            <a:r>
              <a:rPr lang="en-US"/>
              <a:t>	a period more than 1 hour without change in the station of the presenting part</a:t>
            </a:r>
          </a:p>
        </p:txBody>
      </p:sp>
      <p:sp>
        <p:nvSpPr>
          <p:cNvPr id="5" name="Slide Number Placeholder 5"/>
          <p:cNvSpPr>
            <a:spLocks noGrp="1"/>
          </p:cNvSpPr>
          <p:nvPr>
            <p:ph type="sldNum" sz="quarter" idx="12"/>
          </p:nvPr>
        </p:nvSpPr>
        <p:spPr/>
        <p:txBody>
          <a:bodyPr/>
          <a:lstStyle/>
          <a:p>
            <a:fld id="{4B96973F-E990-41C5-8BDD-60DEAF92619C}" type="slidenum">
              <a:rPr lang="en-US"/>
              <a:pPr/>
              <a:t>83</a:t>
            </a:fld>
            <a:endParaRPr lang="en-US"/>
          </a:p>
        </p:txBody>
      </p:sp>
    </p:spTree>
  </p:cSld>
  <p:clrMapOvr>
    <a:masterClrMapping/>
  </p:clrMapOvr>
  <p:transition advTm="25248"/>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AutoShape 4"/>
          <p:cNvSpPr>
            <a:spLocks noGrp="1" noChangeArrowheads="1"/>
          </p:cNvSpPr>
          <p:nvPr>
            <p:ph type="title"/>
          </p:nvPr>
        </p:nvSpPr>
        <p:spPr>
          <a:noFill/>
          <a:ln/>
        </p:spPr>
        <p:txBody>
          <a:bodyPr/>
          <a:lstStyle/>
          <a:p>
            <a:r>
              <a:rPr lang="en-US"/>
              <a:t>Abnormal active phase of labor</a:t>
            </a:r>
          </a:p>
        </p:txBody>
      </p:sp>
      <p:sp>
        <p:nvSpPr>
          <p:cNvPr id="140291" name="Rectangle 3"/>
          <p:cNvSpPr>
            <a:spLocks noGrp="1" noChangeArrowheads="1"/>
          </p:cNvSpPr>
          <p:nvPr>
            <p:ph type="body" sz="half" idx="1"/>
          </p:nvPr>
        </p:nvSpPr>
        <p:spPr/>
        <p:txBody>
          <a:bodyPr/>
          <a:lstStyle/>
          <a:p>
            <a:pPr>
              <a:buFont typeface="Wingdings" pitchFamily="2" charset="2"/>
              <a:buNone/>
            </a:pPr>
            <a:r>
              <a:rPr lang="en-US" b="1">
                <a:effectLst>
                  <a:outerShdw blurRad="38100" dist="38100" dir="2700000" algn="tl">
                    <a:srgbClr val="C0C0C0"/>
                  </a:outerShdw>
                </a:effectLst>
              </a:rPr>
              <a:t>Arrest Disorder</a:t>
            </a:r>
          </a:p>
        </p:txBody>
      </p:sp>
      <p:graphicFrame>
        <p:nvGraphicFramePr>
          <p:cNvPr id="140293" name="Object 5"/>
          <p:cNvGraphicFramePr>
            <a:graphicFrameLocks noGrp="1" noChangeAspect="1"/>
          </p:cNvGraphicFramePr>
          <p:nvPr>
            <p:ph sz="half" idx="2"/>
          </p:nvPr>
        </p:nvGraphicFramePr>
        <p:xfrm>
          <a:off x="1219200" y="2851150"/>
          <a:ext cx="7539038" cy="3549650"/>
        </p:xfrm>
        <a:graphic>
          <a:graphicData uri="http://schemas.openxmlformats.org/presentationml/2006/ole">
            <mc:AlternateContent xmlns:mc="http://schemas.openxmlformats.org/markup-compatibility/2006">
              <mc:Choice xmlns:v="urn:schemas-microsoft-com:vml" Requires="v">
                <p:oleObj spid="_x0000_s140298" name="Image" r:id="rId3" imgW="10236735" imgH="4819592" progId="">
                  <p:embed/>
                </p:oleObj>
              </mc:Choice>
              <mc:Fallback>
                <p:oleObj name="Image" r:id="rId3" imgW="10236735" imgH="4819592" progId="">
                  <p:embed/>
                  <p:pic>
                    <p:nvPicPr>
                      <p:cNvPr id="0" name="Picture 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851150"/>
                        <a:ext cx="7539038" cy="354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6"/>
          <p:cNvSpPr>
            <a:spLocks noGrp="1"/>
          </p:cNvSpPr>
          <p:nvPr>
            <p:ph type="sldNum" sz="quarter" idx="12"/>
          </p:nvPr>
        </p:nvSpPr>
        <p:spPr/>
        <p:txBody>
          <a:bodyPr/>
          <a:lstStyle/>
          <a:p>
            <a:fld id="{1D815D43-A997-43A8-A8FE-7A4269A32453}" type="slidenum">
              <a:rPr lang="en-US"/>
              <a:pPr/>
              <a:t>84</a:t>
            </a:fld>
            <a:endParaRPr lang="en-US"/>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AutoShape 4"/>
          <p:cNvSpPr>
            <a:spLocks noGrp="1" noChangeArrowheads="1"/>
          </p:cNvSpPr>
          <p:nvPr>
            <p:ph type="title"/>
          </p:nvPr>
        </p:nvSpPr>
        <p:spPr>
          <a:noFill/>
          <a:ln/>
        </p:spPr>
        <p:txBody>
          <a:bodyPr/>
          <a:lstStyle/>
          <a:p>
            <a:r>
              <a:rPr lang="en-US"/>
              <a:t>Abnormal latent phase of labor</a:t>
            </a:r>
          </a:p>
        </p:txBody>
      </p:sp>
      <p:sp>
        <p:nvSpPr>
          <p:cNvPr id="108547" name="Rectangle 3"/>
          <p:cNvSpPr>
            <a:spLocks noGrp="1" noChangeArrowheads="1"/>
          </p:cNvSpPr>
          <p:nvPr>
            <p:ph idx="1"/>
          </p:nvPr>
        </p:nvSpPr>
        <p:spPr/>
        <p:txBody>
          <a:bodyPr/>
          <a:lstStyle/>
          <a:p>
            <a:r>
              <a:rPr lang="en-US" b="1">
                <a:effectLst>
                  <a:outerShdw blurRad="38100" dist="38100" dir="2700000" algn="tl">
                    <a:srgbClr val="C0C0C0"/>
                  </a:outerShdw>
                </a:effectLst>
              </a:rPr>
              <a:t>Montevideo Units</a:t>
            </a:r>
          </a:p>
          <a:p>
            <a:pPr>
              <a:buFont typeface="Wingdings" pitchFamily="2" charset="2"/>
              <a:buNone/>
            </a:pPr>
            <a:endParaRPr lang="en-US"/>
          </a:p>
          <a:p>
            <a:pPr>
              <a:buFont typeface="Wingdings" pitchFamily="2" charset="2"/>
              <a:buNone/>
            </a:pPr>
            <a:r>
              <a:rPr lang="en-US"/>
              <a:t>	The ACOG recommend the prior to diagnosis of an arrest of the first stage, the uterine activity pattern should exceed 200 Montevideo units for 2 hours without cervical change</a:t>
            </a:r>
          </a:p>
        </p:txBody>
      </p:sp>
      <p:sp>
        <p:nvSpPr>
          <p:cNvPr id="5" name="Slide Number Placeholder 5"/>
          <p:cNvSpPr>
            <a:spLocks noGrp="1"/>
          </p:cNvSpPr>
          <p:nvPr>
            <p:ph type="sldNum" sz="quarter" idx="12"/>
          </p:nvPr>
        </p:nvSpPr>
        <p:spPr/>
        <p:txBody>
          <a:bodyPr/>
          <a:lstStyle/>
          <a:p>
            <a:fld id="{18957DFC-6DB7-4E2F-A988-3E9E0D8D17CF}" type="slidenum">
              <a:rPr lang="en-US"/>
              <a:pPr/>
              <a:t>85</a:t>
            </a:fld>
            <a:endParaRPr lang="en-US"/>
          </a:p>
        </p:txBody>
      </p:sp>
    </p:spTree>
  </p:cSld>
  <p:clrMapOvr>
    <a:masterClrMapping/>
  </p:clrMapOvr>
  <p:transition advTm="1992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4"/>
          <p:cNvSpPr>
            <a:spLocks noGrp="1" noChangeArrowheads="1"/>
          </p:cNvSpPr>
          <p:nvPr>
            <p:ph type="title"/>
          </p:nvPr>
        </p:nvSpPr>
        <p:spPr>
          <a:noFill/>
          <a:ln/>
        </p:spPr>
        <p:txBody>
          <a:bodyPr/>
          <a:lstStyle/>
          <a:p>
            <a:r>
              <a:rPr lang="en-US"/>
              <a:t>Abnormal active phase of labor</a:t>
            </a:r>
          </a:p>
        </p:txBody>
      </p:sp>
      <p:sp>
        <p:nvSpPr>
          <p:cNvPr id="92163" name="Rectangle 3"/>
          <p:cNvSpPr>
            <a:spLocks noGrp="1" noChangeArrowheads="1"/>
          </p:cNvSpPr>
          <p:nvPr>
            <p:ph idx="1"/>
          </p:nvPr>
        </p:nvSpPr>
        <p:spPr/>
        <p:txBody>
          <a:bodyPr/>
          <a:lstStyle/>
          <a:p>
            <a:r>
              <a:rPr lang="en-US"/>
              <a:t>In the absence of CPD or fetal malposition the causes of abnormality of this phase are</a:t>
            </a:r>
          </a:p>
          <a:p>
            <a:pPr lvl="1">
              <a:buFont typeface="Wingdings" pitchFamily="2" charset="2"/>
              <a:buChar char="Ä"/>
            </a:pPr>
            <a:endParaRPr lang="en-US"/>
          </a:p>
          <a:p>
            <a:pPr lvl="1">
              <a:buFont typeface="Wingdings" pitchFamily="2" charset="2"/>
              <a:buChar char="Ä"/>
            </a:pPr>
            <a:r>
              <a:rPr lang="en-US"/>
              <a:t>Hypotonic uterine contraction</a:t>
            </a:r>
          </a:p>
          <a:p>
            <a:pPr lvl="1">
              <a:buFont typeface="Wingdings" pitchFamily="2" charset="2"/>
              <a:buChar char="Ä"/>
            </a:pPr>
            <a:r>
              <a:rPr lang="en-US"/>
              <a:t>Conduction anesthesia or excessive sedation</a:t>
            </a:r>
          </a:p>
          <a:p>
            <a:endParaRPr lang="en-US"/>
          </a:p>
          <a:p>
            <a:r>
              <a:rPr lang="en-US"/>
              <a:t>The maternal pelvis should be evaluated for disproportion</a:t>
            </a:r>
          </a:p>
          <a:p>
            <a:pPr lvl="1">
              <a:buFont typeface="Wingdings" pitchFamily="2" charset="2"/>
              <a:buNone/>
            </a:pPr>
            <a:endParaRPr lang="en-US"/>
          </a:p>
        </p:txBody>
      </p:sp>
      <p:sp>
        <p:nvSpPr>
          <p:cNvPr id="5" name="Slide Number Placeholder 5"/>
          <p:cNvSpPr>
            <a:spLocks noGrp="1"/>
          </p:cNvSpPr>
          <p:nvPr>
            <p:ph type="sldNum" sz="quarter" idx="12"/>
          </p:nvPr>
        </p:nvSpPr>
        <p:spPr/>
        <p:txBody>
          <a:bodyPr/>
          <a:lstStyle/>
          <a:p>
            <a:fld id="{C10CB21B-2A01-4435-ADB4-6BDC43903868}" type="slidenum">
              <a:rPr lang="en-US"/>
              <a:pPr/>
              <a:t>86</a:t>
            </a:fld>
            <a:endParaRPr lang="en-US"/>
          </a:p>
        </p:txBody>
      </p:sp>
    </p:spTree>
  </p:cSld>
  <p:clrMapOvr>
    <a:masterClrMapping/>
  </p:clrMapOvr>
  <p:transition advTm="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AutoShape 4"/>
          <p:cNvSpPr>
            <a:spLocks noGrp="1" noChangeArrowheads="1"/>
          </p:cNvSpPr>
          <p:nvPr>
            <p:ph type="title"/>
          </p:nvPr>
        </p:nvSpPr>
        <p:spPr>
          <a:noFill/>
          <a:ln/>
        </p:spPr>
        <p:txBody>
          <a:bodyPr/>
          <a:lstStyle/>
          <a:p>
            <a:r>
              <a:rPr lang="en-US"/>
              <a:t>Abnormal active phase of labor</a:t>
            </a:r>
          </a:p>
        </p:txBody>
      </p:sp>
      <p:sp>
        <p:nvSpPr>
          <p:cNvPr id="93187" name="Rectangle 3"/>
          <p:cNvSpPr>
            <a:spLocks noGrp="1" noChangeArrowheads="1"/>
          </p:cNvSpPr>
          <p:nvPr>
            <p:ph idx="1"/>
          </p:nvPr>
        </p:nvSpPr>
        <p:spPr/>
        <p:txBody>
          <a:bodyPr/>
          <a:lstStyle/>
          <a:p>
            <a:pPr>
              <a:lnSpc>
                <a:spcPct val="90000"/>
              </a:lnSpc>
              <a:buFont typeface="Wingdings" pitchFamily="2" charset="2"/>
              <a:buNone/>
            </a:pPr>
            <a:r>
              <a:rPr lang="en-US" b="1">
                <a:effectLst>
                  <a:outerShdw blurRad="38100" dist="38100" dir="2700000" algn="tl">
                    <a:srgbClr val="C0C0C0"/>
                  </a:outerShdw>
                </a:effectLst>
              </a:rPr>
              <a:t>Management</a:t>
            </a:r>
          </a:p>
          <a:p>
            <a:pPr>
              <a:lnSpc>
                <a:spcPct val="90000"/>
              </a:lnSpc>
            </a:pPr>
            <a:r>
              <a:rPr lang="en-US" sz="2400" b="1">
                <a:effectLst>
                  <a:outerShdw blurRad="38100" dist="38100" dir="2700000" algn="tl">
                    <a:srgbClr val="C0C0C0"/>
                  </a:outerShdw>
                </a:effectLst>
              </a:rPr>
              <a:t>Protracted Disorders</a:t>
            </a:r>
          </a:p>
          <a:p>
            <a:pPr>
              <a:lnSpc>
                <a:spcPct val="90000"/>
              </a:lnSpc>
              <a:buFont typeface="Wingdings" pitchFamily="2" charset="2"/>
              <a:buNone/>
            </a:pPr>
            <a:r>
              <a:rPr lang="en-US" b="1">
                <a:effectLst>
                  <a:outerShdw blurRad="38100" dist="38100" dir="2700000" algn="tl">
                    <a:srgbClr val="C0C0C0"/>
                  </a:outerShdw>
                </a:effectLst>
              </a:rPr>
              <a:t>	</a:t>
            </a:r>
            <a:r>
              <a:rPr lang="en-US" sz="2000"/>
              <a:t>Expectant management as long as the fetal heart rate remains satisfactory and labor continues to progress</a:t>
            </a:r>
          </a:p>
          <a:p>
            <a:pPr>
              <a:lnSpc>
                <a:spcPct val="90000"/>
              </a:lnSpc>
            </a:pPr>
            <a:r>
              <a:rPr lang="en-US" sz="2400" b="1">
                <a:effectLst>
                  <a:outerShdw blurRad="38100" dist="38100" dir="2700000" algn="tl">
                    <a:srgbClr val="C0C0C0"/>
                  </a:outerShdw>
                </a:effectLst>
              </a:rPr>
              <a:t>Arrest Disorders</a:t>
            </a:r>
          </a:p>
          <a:p>
            <a:pPr>
              <a:lnSpc>
                <a:spcPct val="90000"/>
              </a:lnSpc>
              <a:buFont typeface="Wingdings" pitchFamily="2" charset="2"/>
              <a:buNone/>
            </a:pPr>
            <a:r>
              <a:rPr lang="en-US" sz="2400" b="1">
                <a:effectLst>
                  <a:outerShdw blurRad="38100" dist="38100" dir="2700000" algn="tl">
                    <a:srgbClr val="C0C0C0"/>
                  </a:outerShdw>
                </a:effectLst>
              </a:rPr>
              <a:t>	</a:t>
            </a:r>
            <a:r>
              <a:rPr lang="en-US" sz="2000"/>
              <a:t>a large number of these disorders are responsive to oxytocin stimulation</a:t>
            </a:r>
          </a:p>
          <a:p>
            <a:pPr>
              <a:lnSpc>
                <a:spcPct val="90000"/>
              </a:lnSpc>
              <a:buFont typeface="Wingdings" pitchFamily="2" charset="2"/>
              <a:buNone/>
            </a:pPr>
            <a:endParaRPr lang="en-US" sz="2000"/>
          </a:p>
          <a:p>
            <a:pPr>
              <a:lnSpc>
                <a:spcPct val="90000"/>
              </a:lnSpc>
              <a:buFont typeface="Wingdings" pitchFamily="2" charset="2"/>
              <a:buNone/>
            </a:pPr>
            <a:r>
              <a:rPr lang="en-US" sz="2000"/>
              <a:t>If these disorders are caused by sedation, wearing off of the drug would be the treatment</a:t>
            </a:r>
            <a:endParaRPr lang="en-US" sz="2400" b="1">
              <a:effectLst>
                <a:outerShdw blurRad="38100" dist="38100" dir="2700000" algn="tl">
                  <a:srgbClr val="C0C0C0"/>
                </a:outerShdw>
              </a:effectLst>
            </a:endParaRPr>
          </a:p>
        </p:txBody>
      </p:sp>
      <p:sp>
        <p:nvSpPr>
          <p:cNvPr id="5" name="Slide Number Placeholder 5"/>
          <p:cNvSpPr>
            <a:spLocks noGrp="1"/>
          </p:cNvSpPr>
          <p:nvPr>
            <p:ph type="sldNum" sz="quarter" idx="12"/>
          </p:nvPr>
        </p:nvSpPr>
        <p:spPr/>
        <p:txBody>
          <a:bodyPr/>
          <a:lstStyle/>
          <a:p>
            <a:fld id="{0C1AA6CA-15A1-41AD-9945-FFB117EF276D}" type="slidenum">
              <a:rPr lang="en-US"/>
              <a:pPr/>
              <a:t>87</a:t>
            </a:fld>
            <a:endParaRPr lang="en-US"/>
          </a:p>
        </p:txBody>
      </p:sp>
    </p:spTree>
  </p:cSld>
  <p:clrMapOvr>
    <a:masterClrMapping/>
  </p:clrMapOvr>
  <p:transition advTm="816"/>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1" name="Rectangle 5"/>
          <p:cNvSpPr>
            <a:spLocks noGrp="1" noChangeArrowheads="1"/>
          </p:cNvSpPr>
          <p:nvPr>
            <p:ph type="title"/>
          </p:nvPr>
        </p:nvSpPr>
        <p:spPr/>
        <p:txBody>
          <a:bodyPr/>
          <a:lstStyle/>
          <a:p>
            <a:endParaRPr lang="en-US"/>
          </a:p>
        </p:txBody>
      </p:sp>
      <p:pic>
        <p:nvPicPr>
          <p:cNvPr id="162820" name="Picture 4" descr="DSCN1115"/>
          <p:cNvPicPr>
            <a:picLocks noGrp="1" noChangeAspect="1" noChangeArrowheads="1"/>
          </p:cNvPicPr>
          <p:nvPr>
            <p:ph idx="1"/>
          </p:nvPr>
        </p:nvPicPr>
        <p:blipFill>
          <a:blip r:embed="rId2" cstate="print"/>
          <a:srcRect/>
          <a:stretch>
            <a:fillRect/>
          </a:stretch>
        </p:blipFill>
        <p:spPr>
          <a:xfrm>
            <a:off x="0" y="-88900"/>
            <a:ext cx="9372600" cy="7029450"/>
          </a:xfrm>
          <a:noFill/>
          <a:ln/>
        </p:spPr>
      </p:pic>
      <p:sp>
        <p:nvSpPr>
          <p:cNvPr id="4" name="Footer Placeholder 4"/>
          <p:cNvSpPr>
            <a:spLocks noGrp="1"/>
          </p:cNvSpPr>
          <p:nvPr>
            <p:ph type="ftr" sz="quarter" idx="11"/>
          </p:nvPr>
        </p:nvSpPr>
        <p:spPr/>
        <p:txBody>
          <a:bodyPr/>
          <a:lstStyle/>
          <a:p>
            <a:r>
              <a:rPr lang="en-US"/>
              <a:t>Dr. Haitham A. A. Badr</a:t>
            </a:r>
          </a:p>
        </p:txBody>
      </p:sp>
      <p:sp>
        <p:nvSpPr>
          <p:cNvPr id="5" name="Slide Number Placeholder 5"/>
          <p:cNvSpPr>
            <a:spLocks noGrp="1"/>
          </p:cNvSpPr>
          <p:nvPr>
            <p:ph type="sldNum" sz="quarter" idx="12"/>
          </p:nvPr>
        </p:nvSpPr>
        <p:spPr/>
        <p:txBody>
          <a:bodyPr/>
          <a:lstStyle/>
          <a:p>
            <a:fld id="{7365DCD9-3379-4175-9B9F-6F4123040FE4}" type="slidenum">
              <a:rPr lang="en-US"/>
              <a:pPr/>
              <a:t>88</a:t>
            </a:fld>
            <a:endParaRPr lang="en-US"/>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2"/>
          <p:cNvSpPr>
            <a:spLocks noGrp="1" noChangeArrowheads="1"/>
          </p:cNvSpPr>
          <p:nvPr>
            <p:ph type="title"/>
          </p:nvPr>
        </p:nvSpPr>
        <p:spPr/>
        <p:txBody>
          <a:bodyPr/>
          <a:lstStyle/>
          <a:p>
            <a:r>
              <a:rPr lang="en-US" sz="3200" dirty="0"/>
              <a:t>Dystocia cause by abnormal position or presentation</a:t>
            </a:r>
          </a:p>
        </p:txBody>
      </p:sp>
      <p:sp>
        <p:nvSpPr>
          <p:cNvPr id="94211" name="Rectangle 3"/>
          <p:cNvSpPr>
            <a:spLocks noGrp="1" noChangeArrowheads="1"/>
          </p:cNvSpPr>
          <p:nvPr>
            <p:ph type="body" sz="half" idx="1"/>
          </p:nvPr>
        </p:nvSpPr>
        <p:spPr>
          <a:xfrm>
            <a:off x="838200" y="2362200"/>
            <a:ext cx="7924800" cy="4267200"/>
          </a:xfrm>
        </p:spPr>
        <p:txBody>
          <a:bodyPr>
            <a:normAutofit lnSpcReduction="10000"/>
          </a:bodyPr>
          <a:lstStyle/>
          <a:p>
            <a:r>
              <a:rPr lang="en-US"/>
              <a:t>Presentation other than vertex and position other than Occipitoanterior are considered to be abnormal</a:t>
            </a:r>
          </a:p>
          <a:p>
            <a:endParaRPr lang="en-US" b="1">
              <a:effectLst>
                <a:outerShdw blurRad="38100" dist="38100" dir="2700000" algn="tl">
                  <a:srgbClr val="C0C0C0"/>
                </a:outerShdw>
              </a:effectLst>
            </a:endParaRPr>
          </a:p>
          <a:p>
            <a:r>
              <a:rPr lang="en-US" b="1">
                <a:effectLst>
                  <a:outerShdw blurRad="38100" dist="38100" dir="2700000" algn="tl">
                    <a:srgbClr val="C0C0C0"/>
                  </a:outerShdw>
                </a:effectLst>
              </a:rPr>
              <a:t>Examples include</a:t>
            </a:r>
          </a:p>
          <a:p>
            <a:pPr lvl="1">
              <a:buFont typeface="Wingdings" pitchFamily="2" charset="2"/>
              <a:buChar char="Ä"/>
            </a:pPr>
            <a:r>
              <a:rPr lang="en-US" sz="2000"/>
              <a:t>Breech Presentation</a:t>
            </a:r>
          </a:p>
          <a:p>
            <a:pPr lvl="1">
              <a:buFont typeface="Wingdings" pitchFamily="2" charset="2"/>
              <a:buChar char="Ä"/>
            </a:pPr>
            <a:r>
              <a:rPr lang="en-US" sz="2000"/>
              <a:t>Face Presentation</a:t>
            </a:r>
          </a:p>
          <a:p>
            <a:pPr lvl="1">
              <a:buFont typeface="Wingdings" pitchFamily="2" charset="2"/>
              <a:buChar char="Ä"/>
            </a:pPr>
            <a:r>
              <a:rPr lang="en-US" sz="2000"/>
              <a:t>Brow Presentation</a:t>
            </a:r>
          </a:p>
          <a:p>
            <a:pPr lvl="1">
              <a:buFont typeface="Wingdings" pitchFamily="2" charset="2"/>
              <a:buChar char="Ä"/>
            </a:pPr>
            <a:r>
              <a:rPr lang="en-US" sz="2000"/>
              <a:t>Persistent Occipitotransverse Position</a:t>
            </a:r>
          </a:p>
          <a:p>
            <a:pPr lvl="1">
              <a:buFont typeface="Wingdings" pitchFamily="2" charset="2"/>
              <a:buChar char="Ä"/>
            </a:pPr>
            <a:r>
              <a:rPr lang="en-US" sz="2000"/>
              <a:t>Persistent Occipitoposterior Position</a:t>
            </a:r>
          </a:p>
        </p:txBody>
      </p:sp>
      <p:graphicFrame>
        <p:nvGraphicFramePr>
          <p:cNvPr id="94214" name="Object 6"/>
          <p:cNvGraphicFramePr>
            <a:graphicFrameLocks noGrp="1" noChangeAspect="1"/>
          </p:cNvGraphicFramePr>
          <p:nvPr>
            <p:ph sz="half" idx="2"/>
          </p:nvPr>
        </p:nvGraphicFramePr>
        <p:xfrm>
          <a:off x="4926013" y="3479800"/>
          <a:ext cx="3438525" cy="1489075"/>
        </p:xfrm>
        <a:graphic>
          <a:graphicData uri="http://schemas.openxmlformats.org/presentationml/2006/ole">
            <mc:AlternateContent xmlns:mc="http://schemas.openxmlformats.org/markup-compatibility/2006">
              <mc:Choice xmlns:v="urn:schemas-microsoft-com:vml" Requires="v">
                <p:oleObj spid="_x0000_s94219" name="Image" r:id="rId3" imgW="3438367" imgH="1488980" progId="">
                  <p:embed/>
                </p:oleObj>
              </mc:Choice>
              <mc:Fallback>
                <p:oleObj name="Image" r:id="rId3" imgW="3438367" imgH="1488980" progId="">
                  <p:embed/>
                  <p:pic>
                    <p:nvPicPr>
                      <p:cNvPr id="0" name="Picture 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6013" y="3479800"/>
                        <a:ext cx="3438525" cy="148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2A17CB6E-36DF-4435-8CD0-B6A91CC06D54}" type="slidenum">
              <a:rPr lang="en-US"/>
              <a:pPr/>
              <a:t>89</a:t>
            </a:fld>
            <a:endParaRPr lang="en-US"/>
          </a:p>
        </p:txBody>
      </p:sp>
      <p:sp>
        <p:nvSpPr>
          <p:cNvPr id="94212" name="Text Box 4"/>
          <p:cNvSpPr txBox="1">
            <a:spLocks noChangeArrowheads="1"/>
          </p:cNvSpPr>
          <p:nvPr/>
        </p:nvSpPr>
        <p:spPr bwMode="auto">
          <a:xfrm>
            <a:off x="5105400" y="4191000"/>
            <a:ext cx="3505200" cy="457200"/>
          </a:xfrm>
          <a:prstGeom prst="rect">
            <a:avLst/>
          </a:prstGeom>
          <a:noFill/>
          <a:ln w="9525">
            <a:noFill/>
            <a:miter lim="800000"/>
            <a:headEnd/>
            <a:tailEnd/>
          </a:ln>
          <a:effectLst/>
        </p:spPr>
        <p:txBody>
          <a:bodyPr>
            <a:spAutoFit/>
          </a:bodyPr>
          <a:lstStyle/>
          <a:p>
            <a:pPr>
              <a:spcBef>
                <a:spcPct val="50000"/>
              </a:spcBef>
            </a:pPr>
            <a:endParaRPr lang="en-US" sz="2400"/>
          </a:p>
        </p:txBody>
      </p:sp>
    </p:spTree>
  </p:cSld>
  <p:clrMapOvr>
    <a:masterClrMapping/>
  </p:clrMapOvr>
  <p:transition advTm="29296"/>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p:txBody>
          <a:bodyPr/>
          <a:lstStyle/>
          <a:p>
            <a:r>
              <a:rPr lang="en-US"/>
              <a:t>Preparation for labor</a:t>
            </a:r>
          </a:p>
        </p:txBody>
      </p:sp>
      <p:sp>
        <p:nvSpPr>
          <p:cNvPr id="20483" name="Rectangle 3"/>
          <p:cNvSpPr>
            <a:spLocks noGrp="1" noChangeArrowheads="1"/>
          </p:cNvSpPr>
          <p:nvPr>
            <p:ph idx="1"/>
          </p:nvPr>
        </p:nvSpPr>
        <p:spPr/>
        <p:txBody>
          <a:bodyPr/>
          <a:lstStyle/>
          <a:p>
            <a:pPr>
              <a:lnSpc>
                <a:spcPct val="90000"/>
              </a:lnSpc>
            </a:pPr>
            <a:r>
              <a:rPr lang="en-US" b="1">
                <a:effectLst>
                  <a:outerShdw blurRad="38100" dist="38100" dir="2700000" algn="tl">
                    <a:srgbClr val="C0C0C0"/>
                  </a:outerShdw>
                </a:effectLst>
              </a:rPr>
              <a:t>False labor “Braxton Hicks contractions”</a:t>
            </a:r>
          </a:p>
          <a:p>
            <a:pPr>
              <a:lnSpc>
                <a:spcPct val="90000"/>
              </a:lnSpc>
              <a:buFont typeface="Wingdings" pitchFamily="2" charset="2"/>
              <a:buNone/>
            </a:pPr>
            <a:endParaRPr lang="en-US"/>
          </a:p>
          <a:p>
            <a:pPr>
              <a:lnSpc>
                <a:spcPct val="90000"/>
              </a:lnSpc>
              <a:buFont typeface="Wingdings" pitchFamily="2" charset="2"/>
              <a:buChar char="Ä"/>
            </a:pPr>
            <a:r>
              <a:rPr lang="en-US"/>
              <a:t>Irregular contractions that are normally painless, which are not associated with progressive cervical dilatation or effacement.</a:t>
            </a:r>
          </a:p>
          <a:p>
            <a:pPr>
              <a:lnSpc>
                <a:spcPct val="90000"/>
              </a:lnSpc>
              <a:buFont typeface="Wingdings" pitchFamily="2" charset="2"/>
              <a:buNone/>
            </a:pPr>
            <a:endParaRPr lang="en-US"/>
          </a:p>
          <a:p>
            <a:pPr>
              <a:lnSpc>
                <a:spcPct val="90000"/>
              </a:lnSpc>
              <a:buFont typeface="Wingdings" pitchFamily="2" charset="2"/>
              <a:buChar char="Ä"/>
            </a:pPr>
            <a:r>
              <a:rPr lang="en-US"/>
              <a:t>They may serve a physiological role in preparing the uterus and cervix for true labor.</a:t>
            </a:r>
          </a:p>
        </p:txBody>
      </p:sp>
      <p:sp>
        <p:nvSpPr>
          <p:cNvPr id="5" name="Slide Number Placeholder 5"/>
          <p:cNvSpPr>
            <a:spLocks noGrp="1"/>
          </p:cNvSpPr>
          <p:nvPr>
            <p:ph type="sldNum" sz="quarter" idx="12"/>
          </p:nvPr>
        </p:nvSpPr>
        <p:spPr/>
        <p:txBody>
          <a:bodyPr/>
          <a:lstStyle/>
          <a:p>
            <a:fld id="{09996CE0-9229-4D2E-ADCF-B55846176AAB}" type="slidenum">
              <a:rPr lang="en-US"/>
              <a:pPr/>
              <a:t>9</a:t>
            </a:fld>
            <a:endParaRPr lang="en-US"/>
          </a:p>
        </p:txBody>
      </p:sp>
    </p:spTree>
  </p:cSld>
  <p:clrMapOvr>
    <a:masterClrMapping/>
  </p:clrMapOvr>
  <p:transition advTm="22032"/>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AutoShape 4"/>
          <p:cNvSpPr>
            <a:spLocks noGrp="1" noChangeArrowheads="1"/>
          </p:cNvSpPr>
          <p:nvPr>
            <p:ph type="title"/>
          </p:nvPr>
        </p:nvSpPr>
        <p:spPr>
          <a:noFill/>
          <a:ln/>
        </p:spPr>
        <p:txBody>
          <a:bodyPr/>
          <a:lstStyle/>
          <a:p>
            <a:r>
              <a:rPr lang="en-US" sz="3200" dirty="0"/>
              <a:t>Dystocia cause by abnormal position or presentation</a:t>
            </a:r>
          </a:p>
        </p:txBody>
      </p:sp>
      <p:sp>
        <p:nvSpPr>
          <p:cNvPr id="95235" name="Rectangle 3"/>
          <p:cNvSpPr>
            <a:spLocks noGrp="1" noChangeArrowheads="1"/>
          </p:cNvSpPr>
          <p:nvPr>
            <p:ph idx="1"/>
          </p:nvPr>
        </p:nvSpPr>
        <p:spPr/>
        <p:txBody>
          <a:bodyPr/>
          <a:lstStyle/>
          <a:p>
            <a:pPr>
              <a:lnSpc>
                <a:spcPct val="90000"/>
              </a:lnSpc>
            </a:pPr>
            <a:r>
              <a:rPr lang="en-US" b="1">
                <a:effectLst>
                  <a:outerShdw blurRad="38100" dist="38100" dir="2700000" algn="tl">
                    <a:srgbClr val="C0C0C0"/>
                  </a:outerShdw>
                </a:effectLst>
              </a:rPr>
              <a:t>Breech Presentation</a:t>
            </a:r>
          </a:p>
          <a:p>
            <a:pPr lvl="1">
              <a:lnSpc>
                <a:spcPct val="90000"/>
              </a:lnSpc>
            </a:pPr>
            <a:endParaRPr lang="en-US"/>
          </a:p>
          <a:p>
            <a:pPr lvl="1">
              <a:lnSpc>
                <a:spcPct val="90000"/>
              </a:lnSpc>
              <a:buFont typeface="Wingdings" pitchFamily="2" charset="2"/>
              <a:buChar char="Ä"/>
            </a:pPr>
            <a:r>
              <a:rPr lang="en-US"/>
              <a:t>The average rate of dilatation and descent for breeches are not significantly different from that for a vertex presentation in both nulliparous and multiparous women</a:t>
            </a:r>
          </a:p>
          <a:p>
            <a:pPr lvl="1">
              <a:lnSpc>
                <a:spcPct val="90000"/>
              </a:lnSpc>
              <a:buFont typeface="Wingdings" pitchFamily="2" charset="2"/>
              <a:buNone/>
            </a:pPr>
            <a:endParaRPr lang="en-US"/>
          </a:p>
          <a:p>
            <a:pPr lvl="1">
              <a:lnSpc>
                <a:spcPct val="90000"/>
              </a:lnSpc>
              <a:buFont typeface="Wingdings" pitchFamily="2" charset="2"/>
              <a:buChar char="Ä"/>
            </a:pPr>
            <a:r>
              <a:rPr lang="en-US"/>
              <a:t>The dysfunctional labor is most likely increased due to the presence of a large fetus</a:t>
            </a:r>
          </a:p>
        </p:txBody>
      </p:sp>
      <p:sp>
        <p:nvSpPr>
          <p:cNvPr id="5" name="Slide Number Placeholder 5"/>
          <p:cNvSpPr>
            <a:spLocks noGrp="1"/>
          </p:cNvSpPr>
          <p:nvPr>
            <p:ph type="sldNum" sz="quarter" idx="12"/>
          </p:nvPr>
        </p:nvSpPr>
        <p:spPr/>
        <p:txBody>
          <a:bodyPr/>
          <a:lstStyle/>
          <a:p>
            <a:fld id="{667B0FBC-BA33-4ADF-B97E-233577D325FB}" type="slidenum">
              <a:rPr lang="en-US"/>
              <a:pPr/>
              <a:t>90</a:t>
            </a:fld>
            <a:endParaRPr lang="en-US"/>
          </a:p>
        </p:txBody>
      </p:sp>
    </p:spTree>
  </p:cSld>
  <p:clrMapOvr>
    <a:masterClrMapping/>
  </p:clrMapOvr>
  <p:transition advTm="2160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AutoShape 4"/>
          <p:cNvSpPr>
            <a:spLocks noGrp="1" noChangeArrowheads="1"/>
          </p:cNvSpPr>
          <p:nvPr>
            <p:ph type="title"/>
          </p:nvPr>
        </p:nvSpPr>
        <p:spPr>
          <a:noFill/>
          <a:ln/>
        </p:spPr>
        <p:txBody>
          <a:bodyPr/>
          <a:lstStyle/>
          <a:p>
            <a:r>
              <a:rPr lang="en-US" sz="3200" dirty="0"/>
              <a:t>Dystocia cause by abnormal position or presentation</a:t>
            </a:r>
          </a:p>
        </p:txBody>
      </p:sp>
      <p:sp>
        <p:nvSpPr>
          <p:cNvPr id="96259" name="Rectangle 3"/>
          <p:cNvSpPr>
            <a:spLocks noGrp="1" noChangeArrowheads="1"/>
          </p:cNvSpPr>
          <p:nvPr>
            <p:ph idx="1"/>
          </p:nvPr>
        </p:nvSpPr>
        <p:spPr/>
        <p:txBody>
          <a:bodyPr/>
          <a:lstStyle/>
          <a:p>
            <a:r>
              <a:rPr lang="en-US" b="1">
                <a:effectLst>
                  <a:outerShdw blurRad="38100" dist="38100" dir="2700000" algn="tl">
                    <a:srgbClr val="C0C0C0"/>
                  </a:outerShdw>
                </a:effectLst>
              </a:rPr>
              <a:t>Breech Presentation</a:t>
            </a:r>
          </a:p>
          <a:p>
            <a:pPr lvl="1">
              <a:buFont typeface="Wingdings" pitchFamily="2" charset="2"/>
              <a:buChar char="Ä"/>
            </a:pPr>
            <a:r>
              <a:rPr lang="en-US"/>
              <a:t>Fetuses with E.F.W &lt;1500g or &gt;3600g are usually delivered by elective C/S to reduce the incidence of morbidity and mortality.</a:t>
            </a:r>
          </a:p>
          <a:p>
            <a:pPr lvl="1">
              <a:buFont typeface="Wingdings" pitchFamily="2" charset="2"/>
              <a:buChar char="Ä"/>
            </a:pPr>
            <a:r>
              <a:rPr lang="en-US"/>
              <a:t>In </a:t>
            </a:r>
            <a:r>
              <a:rPr lang="en-US" b="1">
                <a:effectLst>
                  <a:outerShdw blurRad="38100" dist="38100" dir="2700000" algn="tl">
                    <a:srgbClr val="C0C0C0"/>
                  </a:outerShdw>
                </a:effectLst>
              </a:rPr>
              <a:t>hypotonic uterine activity </a:t>
            </a:r>
            <a:r>
              <a:rPr lang="en-US"/>
              <a:t>in other wise normal conditions will respond to oxytocin</a:t>
            </a:r>
          </a:p>
          <a:p>
            <a:pPr lvl="1">
              <a:buFont typeface="Wingdings" pitchFamily="2" charset="2"/>
              <a:buChar char="Ä"/>
            </a:pPr>
            <a:r>
              <a:rPr lang="en-US"/>
              <a:t>The presence of inadequate contractions should be confirmed by an intrauterine pressure catheter before augmentation of labor </a:t>
            </a:r>
          </a:p>
        </p:txBody>
      </p:sp>
      <p:sp>
        <p:nvSpPr>
          <p:cNvPr id="5" name="Slide Number Placeholder 5"/>
          <p:cNvSpPr>
            <a:spLocks noGrp="1"/>
          </p:cNvSpPr>
          <p:nvPr>
            <p:ph type="sldNum" sz="quarter" idx="12"/>
          </p:nvPr>
        </p:nvSpPr>
        <p:spPr/>
        <p:txBody>
          <a:bodyPr/>
          <a:lstStyle/>
          <a:p>
            <a:fld id="{919341BE-9575-46B8-A47C-676EAC9033F6}" type="slidenum">
              <a:rPr lang="en-US"/>
              <a:pPr/>
              <a:t>91</a:t>
            </a:fld>
            <a:endParaRPr lang="en-US"/>
          </a:p>
        </p:txBody>
      </p:sp>
    </p:spTree>
  </p:cSld>
  <p:clrMapOvr>
    <a:masterClrMapping/>
  </p:clrMapOvr>
  <p:transition advTm="4008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AutoShape 4"/>
          <p:cNvSpPr>
            <a:spLocks noGrp="1" noChangeArrowheads="1"/>
          </p:cNvSpPr>
          <p:nvPr>
            <p:ph type="title"/>
          </p:nvPr>
        </p:nvSpPr>
        <p:spPr>
          <a:noFill/>
          <a:ln/>
        </p:spPr>
        <p:txBody>
          <a:bodyPr/>
          <a:lstStyle/>
          <a:p>
            <a:r>
              <a:rPr lang="en-US" sz="3200" dirty="0"/>
              <a:t>Dystocia cause by abnormal position or presentation</a:t>
            </a:r>
          </a:p>
        </p:txBody>
      </p:sp>
      <p:sp>
        <p:nvSpPr>
          <p:cNvPr id="97283" name="Rectangle 3"/>
          <p:cNvSpPr>
            <a:spLocks noGrp="1" noChangeArrowheads="1"/>
          </p:cNvSpPr>
          <p:nvPr>
            <p:ph type="body" sz="half" idx="1"/>
          </p:nvPr>
        </p:nvSpPr>
        <p:spPr>
          <a:xfrm>
            <a:off x="838200" y="2362200"/>
            <a:ext cx="5029200" cy="4191000"/>
          </a:xfrm>
        </p:spPr>
        <p:txBody>
          <a:bodyPr>
            <a:normAutofit lnSpcReduction="10000"/>
          </a:bodyPr>
          <a:lstStyle/>
          <a:p>
            <a:r>
              <a:rPr lang="en-US" b="1">
                <a:effectLst>
                  <a:outerShdw blurRad="38100" dist="38100" dir="2700000" algn="tl">
                    <a:srgbClr val="C0C0C0"/>
                  </a:outerShdw>
                </a:effectLst>
              </a:rPr>
              <a:t>Face Presentation</a:t>
            </a:r>
          </a:p>
          <a:p>
            <a:pPr lvl="1">
              <a:buFont typeface="Wingdings" pitchFamily="2" charset="2"/>
              <a:buChar char="Ä"/>
            </a:pPr>
            <a:r>
              <a:rPr lang="en-US"/>
              <a:t>It’s diameter is equal to that of vertex (9.5 cm) so, progress in early labor is not significantly different </a:t>
            </a:r>
          </a:p>
          <a:p>
            <a:pPr lvl="1">
              <a:buFont typeface="Wingdings" pitchFamily="2" charset="2"/>
              <a:buChar char="Ä"/>
            </a:pPr>
            <a:endParaRPr lang="en-US"/>
          </a:p>
          <a:p>
            <a:pPr lvl="1">
              <a:buFont typeface="Wingdings" pitchFamily="2" charset="2"/>
              <a:buChar char="Ä"/>
            </a:pPr>
            <a:r>
              <a:rPr lang="en-US"/>
              <a:t>If the mentum is posterior, vaginal delivery of a term-sized fetus is impossible.</a:t>
            </a:r>
          </a:p>
        </p:txBody>
      </p:sp>
      <p:pic>
        <p:nvPicPr>
          <p:cNvPr id="97288" name="Picture 8"/>
          <p:cNvPicPr>
            <a:picLocks noGrp="1" noChangeAspect="1" noChangeArrowheads="1"/>
          </p:cNvPicPr>
          <p:nvPr>
            <p:ph sz="half" idx="2"/>
          </p:nvPr>
        </p:nvPicPr>
        <p:blipFill>
          <a:blip r:embed="rId2" cstate="print"/>
          <a:stretch>
            <a:fillRect/>
          </a:stretch>
        </p:blipFill>
        <p:spPr>
          <a:xfrm>
            <a:off x="5058916" y="2362200"/>
            <a:ext cx="3174306" cy="3724275"/>
          </a:xfrm>
        </p:spPr>
      </p:pic>
      <p:sp>
        <p:nvSpPr>
          <p:cNvPr id="6" name="Slide Number Placeholder 6"/>
          <p:cNvSpPr>
            <a:spLocks noGrp="1"/>
          </p:cNvSpPr>
          <p:nvPr>
            <p:ph type="sldNum" sz="quarter" idx="12"/>
          </p:nvPr>
        </p:nvSpPr>
        <p:spPr/>
        <p:txBody>
          <a:bodyPr/>
          <a:lstStyle/>
          <a:p>
            <a:fld id="{09B8FF62-D5B9-4C92-BD82-A864BADB955A}" type="slidenum">
              <a:rPr lang="en-US"/>
              <a:pPr/>
              <a:t>92</a:t>
            </a:fld>
            <a:endParaRPr lang="en-US"/>
          </a:p>
        </p:txBody>
      </p:sp>
    </p:spTree>
  </p:cSld>
  <p:clrMapOvr>
    <a:masterClrMapping/>
  </p:clrMapOvr>
  <p:transition advTm="42576"/>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AutoShape 4"/>
          <p:cNvSpPr>
            <a:spLocks noGrp="1" noChangeArrowheads="1"/>
          </p:cNvSpPr>
          <p:nvPr>
            <p:ph type="title"/>
          </p:nvPr>
        </p:nvSpPr>
        <p:spPr>
          <a:noFill/>
          <a:ln/>
        </p:spPr>
        <p:txBody>
          <a:bodyPr/>
          <a:lstStyle/>
          <a:p>
            <a:r>
              <a:rPr lang="en-US" sz="3200" dirty="0"/>
              <a:t>Dystocia cause by abnormal position or presentation</a:t>
            </a:r>
          </a:p>
        </p:txBody>
      </p:sp>
      <p:sp>
        <p:nvSpPr>
          <p:cNvPr id="136195" name="Rectangle 3"/>
          <p:cNvSpPr>
            <a:spLocks noGrp="1" noChangeArrowheads="1"/>
          </p:cNvSpPr>
          <p:nvPr>
            <p:ph idx="1"/>
          </p:nvPr>
        </p:nvSpPr>
        <p:spPr/>
        <p:txBody>
          <a:bodyPr/>
          <a:lstStyle/>
          <a:p>
            <a:r>
              <a:rPr lang="en-US" b="1">
                <a:effectLst>
                  <a:outerShdw blurRad="38100" dist="38100" dir="2700000" algn="tl">
                    <a:srgbClr val="C0C0C0"/>
                  </a:outerShdw>
                </a:effectLst>
              </a:rPr>
              <a:t>Face Presentation</a:t>
            </a:r>
          </a:p>
          <a:p>
            <a:pPr lvl="1">
              <a:buFont typeface="Wingdings" pitchFamily="2" charset="2"/>
              <a:buChar char="Ä"/>
            </a:pPr>
            <a:endParaRPr lang="en-US" b="1">
              <a:effectLst>
                <a:outerShdw blurRad="38100" dist="38100" dir="2700000" algn="tl">
                  <a:srgbClr val="C0C0C0"/>
                </a:outerShdw>
              </a:effectLst>
            </a:endParaRPr>
          </a:p>
          <a:p>
            <a:pPr lvl="1">
              <a:buFont typeface="Wingdings" pitchFamily="2" charset="2"/>
              <a:buChar char="Ä"/>
            </a:pPr>
            <a:r>
              <a:rPr lang="en-US"/>
              <a:t>Spontaneous rotation of the head to mentum anterior occurs in majority of cases but may require some time to happen</a:t>
            </a:r>
          </a:p>
          <a:p>
            <a:pPr lvl="1">
              <a:buFont typeface="Wingdings" pitchFamily="2" charset="2"/>
              <a:buNone/>
            </a:pPr>
            <a:endParaRPr lang="en-US"/>
          </a:p>
          <a:p>
            <a:pPr lvl="1">
              <a:buFont typeface="Wingdings" pitchFamily="2" charset="2"/>
              <a:buChar char="Ä"/>
            </a:pPr>
            <a:r>
              <a:rPr lang="en-US"/>
              <a:t>Rotation by forceps is generally not advisable</a:t>
            </a:r>
          </a:p>
          <a:p>
            <a:endParaRPr lang="en-US"/>
          </a:p>
        </p:txBody>
      </p:sp>
      <p:sp>
        <p:nvSpPr>
          <p:cNvPr id="5" name="Slide Number Placeholder 5"/>
          <p:cNvSpPr>
            <a:spLocks noGrp="1"/>
          </p:cNvSpPr>
          <p:nvPr>
            <p:ph type="sldNum" sz="quarter" idx="12"/>
          </p:nvPr>
        </p:nvSpPr>
        <p:spPr/>
        <p:txBody>
          <a:bodyPr/>
          <a:lstStyle/>
          <a:p>
            <a:fld id="{30ECA5E1-FA57-464C-95D6-7464530AE7A6}" type="slidenum">
              <a:rPr lang="en-US"/>
              <a:pPr/>
              <a:t>93</a:t>
            </a:fld>
            <a:endParaRPr lang="en-US"/>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AutoShape 4"/>
          <p:cNvSpPr>
            <a:spLocks noGrp="1" noChangeArrowheads="1"/>
          </p:cNvSpPr>
          <p:nvPr>
            <p:ph type="title"/>
          </p:nvPr>
        </p:nvSpPr>
        <p:spPr>
          <a:noFill/>
          <a:ln/>
        </p:spPr>
        <p:txBody>
          <a:bodyPr/>
          <a:lstStyle/>
          <a:p>
            <a:r>
              <a:rPr lang="en-US" sz="3200" dirty="0"/>
              <a:t>Dystocia cause by abnormal position or presentation</a:t>
            </a:r>
          </a:p>
        </p:txBody>
      </p:sp>
      <p:sp>
        <p:nvSpPr>
          <p:cNvPr id="99331" name="Rectangle 3"/>
          <p:cNvSpPr>
            <a:spLocks noGrp="1" noChangeArrowheads="1"/>
          </p:cNvSpPr>
          <p:nvPr>
            <p:ph type="body" sz="half" idx="1"/>
          </p:nvPr>
        </p:nvSpPr>
        <p:spPr>
          <a:xfrm>
            <a:off x="838200" y="2362200"/>
            <a:ext cx="6248400" cy="4267200"/>
          </a:xfrm>
        </p:spPr>
        <p:txBody>
          <a:bodyPr/>
          <a:lstStyle/>
          <a:p>
            <a:r>
              <a:rPr lang="en-US" sz="2400" b="1">
                <a:effectLst>
                  <a:outerShdw blurRad="38100" dist="38100" dir="2700000" algn="tl">
                    <a:srgbClr val="C0C0C0"/>
                  </a:outerShdw>
                </a:effectLst>
              </a:rPr>
              <a:t>Brow Presentation</a:t>
            </a:r>
          </a:p>
          <a:p>
            <a:pPr lvl="1">
              <a:buFont typeface="Wingdings" pitchFamily="2" charset="2"/>
              <a:buChar char="Ä"/>
            </a:pPr>
            <a:endParaRPr lang="en-US" sz="2000"/>
          </a:p>
          <a:p>
            <a:pPr lvl="1">
              <a:buFont typeface="Wingdings" pitchFamily="2" charset="2"/>
              <a:buChar char="Ä"/>
            </a:pPr>
            <a:r>
              <a:rPr lang="en-US" sz="2000"/>
              <a:t>The descent phase is typically prolonged because of the long presenting diameter</a:t>
            </a:r>
          </a:p>
          <a:p>
            <a:pPr lvl="1">
              <a:buFont typeface="Wingdings" pitchFamily="2" charset="2"/>
              <a:buNone/>
            </a:pPr>
            <a:endParaRPr lang="en-US" sz="2000"/>
          </a:p>
          <a:p>
            <a:pPr lvl="1">
              <a:buFont typeface="Wingdings" pitchFamily="2" charset="2"/>
              <a:buChar char="Ä"/>
            </a:pPr>
            <a:r>
              <a:rPr lang="en-US" sz="2000"/>
              <a:t>In the descent phase conversion to vertex or face presentation may occur</a:t>
            </a:r>
          </a:p>
          <a:p>
            <a:pPr lvl="1">
              <a:buFont typeface="Wingdings" pitchFamily="2" charset="2"/>
              <a:buNone/>
            </a:pPr>
            <a:endParaRPr lang="en-US" sz="2000"/>
          </a:p>
          <a:p>
            <a:pPr lvl="1">
              <a:buFont typeface="Wingdings" pitchFamily="2" charset="2"/>
              <a:buChar char="Ä"/>
            </a:pPr>
            <a:r>
              <a:rPr lang="en-US" sz="2000"/>
              <a:t>The head can not deliver except when the fetus is unusually small or the pelvis is extremely large</a:t>
            </a:r>
          </a:p>
        </p:txBody>
      </p:sp>
      <p:graphicFrame>
        <p:nvGraphicFramePr>
          <p:cNvPr id="99333" name="Object 5"/>
          <p:cNvGraphicFramePr>
            <a:graphicFrameLocks noGrp="1" noChangeAspect="1"/>
          </p:cNvGraphicFramePr>
          <p:nvPr>
            <p:ph sz="half" idx="2"/>
          </p:nvPr>
        </p:nvGraphicFramePr>
        <p:xfrm>
          <a:off x="4986338" y="2362200"/>
          <a:ext cx="3319462" cy="3722688"/>
        </p:xfrm>
        <a:graphic>
          <a:graphicData uri="http://schemas.openxmlformats.org/presentationml/2006/ole">
            <mc:AlternateContent xmlns:mc="http://schemas.openxmlformats.org/markup-compatibility/2006">
              <mc:Choice xmlns:v="urn:schemas-microsoft-com:vml" Requires="v">
                <p:oleObj spid="_x0000_s99338" name="Image" r:id="rId3" imgW="4829388" imgH="5417143" progId="">
                  <p:embed/>
                </p:oleObj>
              </mc:Choice>
              <mc:Fallback>
                <p:oleObj name="Image" r:id="rId3" imgW="4829388" imgH="5417143" progId="">
                  <p:embed/>
                  <p:pic>
                    <p:nvPicPr>
                      <p:cNvPr id="0" name="Picture 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6338" y="2362200"/>
                        <a:ext cx="3319462" cy="372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6"/>
          <p:cNvSpPr>
            <a:spLocks noGrp="1"/>
          </p:cNvSpPr>
          <p:nvPr>
            <p:ph type="sldNum" sz="quarter" idx="12"/>
          </p:nvPr>
        </p:nvSpPr>
        <p:spPr/>
        <p:txBody>
          <a:bodyPr/>
          <a:lstStyle/>
          <a:p>
            <a:fld id="{539837A8-2CA7-496D-AE9E-09F9B1089CFE}" type="slidenum">
              <a:rPr lang="en-US"/>
              <a:pPr/>
              <a:t>94</a:t>
            </a:fld>
            <a:endParaRPr lang="en-US"/>
          </a:p>
        </p:txBody>
      </p:sp>
    </p:spTree>
  </p:cSld>
  <p:clrMapOvr>
    <a:masterClrMapping/>
  </p:clrMapOvr>
  <p:transition advTm="26352"/>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AutoShape 4"/>
          <p:cNvSpPr>
            <a:spLocks noGrp="1" noChangeArrowheads="1"/>
          </p:cNvSpPr>
          <p:nvPr>
            <p:ph type="title"/>
          </p:nvPr>
        </p:nvSpPr>
        <p:spPr>
          <a:noFill/>
          <a:ln/>
        </p:spPr>
        <p:txBody>
          <a:bodyPr/>
          <a:lstStyle/>
          <a:p>
            <a:r>
              <a:rPr lang="en-US" sz="3200" dirty="0"/>
              <a:t>Dystocia cause by abnormal position or presentation</a:t>
            </a:r>
          </a:p>
        </p:txBody>
      </p:sp>
      <p:sp>
        <p:nvSpPr>
          <p:cNvPr id="100355" name="Rectangle 3"/>
          <p:cNvSpPr>
            <a:spLocks noGrp="1" noChangeArrowheads="1"/>
          </p:cNvSpPr>
          <p:nvPr>
            <p:ph idx="1"/>
          </p:nvPr>
        </p:nvSpPr>
        <p:spPr/>
        <p:txBody>
          <a:bodyPr/>
          <a:lstStyle/>
          <a:p>
            <a:r>
              <a:rPr lang="en-US" b="1">
                <a:effectLst>
                  <a:outerShdw blurRad="38100" dist="38100" dir="2700000" algn="tl">
                    <a:srgbClr val="C0C0C0"/>
                  </a:outerShdw>
                </a:effectLst>
              </a:rPr>
              <a:t>Brow Presentation</a:t>
            </a:r>
          </a:p>
          <a:p>
            <a:pPr lvl="1">
              <a:buFont typeface="Wingdings" pitchFamily="2" charset="2"/>
              <a:buChar char="Ä"/>
            </a:pPr>
            <a:endParaRPr lang="en-US"/>
          </a:p>
          <a:p>
            <a:pPr lvl="1">
              <a:buFont typeface="Wingdings" pitchFamily="2" charset="2"/>
              <a:buChar char="Ä"/>
            </a:pPr>
            <a:r>
              <a:rPr lang="en-US"/>
              <a:t>A period of observation in the descent phase to determine whether spontaneous conversion will occur is given</a:t>
            </a:r>
          </a:p>
          <a:p>
            <a:pPr lvl="1">
              <a:buFont typeface="Wingdings" pitchFamily="2" charset="2"/>
              <a:buChar char="Ä"/>
            </a:pPr>
            <a:endParaRPr lang="en-US"/>
          </a:p>
          <a:p>
            <a:pPr lvl="1">
              <a:buFont typeface="Wingdings" pitchFamily="2" charset="2"/>
              <a:buChar char="Ä"/>
            </a:pPr>
            <a:r>
              <a:rPr lang="en-US"/>
              <a:t>But a persistent brow presentation should be managed by C/S</a:t>
            </a:r>
          </a:p>
        </p:txBody>
      </p:sp>
      <p:sp>
        <p:nvSpPr>
          <p:cNvPr id="5" name="Slide Number Placeholder 5"/>
          <p:cNvSpPr>
            <a:spLocks noGrp="1"/>
          </p:cNvSpPr>
          <p:nvPr>
            <p:ph type="sldNum" sz="quarter" idx="12"/>
          </p:nvPr>
        </p:nvSpPr>
        <p:spPr/>
        <p:txBody>
          <a:bodyPr/>
          <a:lstStyle/>
          <a:p>
            <a:fld id="{B9D501E6-F69B-425A-8276-E28D26EBBC9E}" type="slidenum">
              <a:rPr lang="en-US"/>
              <a:pPr/>
              <a:t>95</a:t>
            </a:fld>
            <a:endParaRPr lang="en-US"/>
          </a:p>
        </p:txBody>
      </p:sp>
    </p:spTree>
  </p:cSld>
  <p:clrMapOvr>
    <a:masterClrMapping/>
  </p:clrMapOvr>
  <p:transition advTm="12848"/>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AutoShape 4"/>
          <p:cNvSpPr>
            <a:spLocks noGrp="1" noChangeArrowheads="1"/>
          </p:cNvSpPr>
          <p:nvPr>
            <p:ph type="title"/>
          </p:nvPr>
        </p:nvSpPr>
        <p:spPr>
          <a:noFill/>
          <a:ln/>
        </p:spPr>
        <p:txBody>
          <a:bodyPr/>
          <a:lstStyle/>
          <a:p>
            <a:r>
              <a:rPr lang="en-US" sz="3200" dirty="0"/>
              <a:t>Dystocia cause by abnormal position or presentation</a:t>
            </a:r>
          </a:p>
        </p:txBody>
      </p:sp>
      <p:sp>
        <p:nvSpPr>
          <p:cNvPr id="101379" name="Rectangle 3"/>
          <p:cNvSpPr>
            <a:spLocks noGrp="1" noChangeArrowheads="1"/>
          </p:cNvSpPr>
          <p:nvPr>
            <p:ph idx="1"/>
          </p:nvPr>
        </p:nvSpPr>
        <p:spPr>
          <a:xfrm>
            <a:off x="838200" y="2362200"/>
            <a:ext cx="8305800" cy="3724275"/>
          </a:xfrm>
        </p:spPr>
        <p:txBody>
          <a:bodyPr>
            <a:normAutofit fontScale="92500" lnSpcReduction="10000"/>
          </a:bodyPr>
          <a:lstStyle/>
          <a:p>
            <a:pPr>
              <a:lnSpc>
                <a:spcPct val="90000"/>
              </a:lnSpc>
            </a:pPr>
            <a:r>
              <a:rPr lang="en-US" b="1" dirty="0">
                <a:effectLst>
                  <a:outerShdw blurRad="38100" dist="38100" dir="2700000" algn="tl">
                    <a:srgbClr val="C0C0C0"/>
                  </a:outerShdw>
                </a:effectLst>
              </a:rPr>
              <a:t>Persistent </a:t>
            </a:r>
            <a:r>
              <a:rPr lang="en-US" b="1" dirty="0" err="1">
                <a:effectLst>
                  <a:outerShdw blurRad="38100" dist="38100" dir="2700000" algn="tl">
                    <a:srgbClr val="C0C0C0"/>
                  </a:outerShdw>
                </a:effectLst>
              </a:rPr>
              <a:t>Occipitotransverse</a:t>
            </a:r>
            <a:r>
              <a:rPr lang="en-US" b="1" dirty="0">
                <a:effectLst>
                  <a:outerShdw blurRad="38100" dist="38100" dir="2700000" algn="tl">
                    <a:srgbClr val="C0C0C0"/>
                  </a:outerShdw>
                </a:effectLst>
              </a:rPr>
              <a:t> Position</a:t>
            </a:r>
          </a:p>
          <a:p>
            <a:pPr lvl="1">
              <a:lnSpc>
                <a:spcPct val="90000"/>
              </a:lnSpc>
              <a:buFontTx/>
              <a:buNone/>
            </a:pPr>
            <a:r>
              <a:rPr lang="en-US" dirty="0"/>
              <a:t>Causes of this position</a:t>
            </a:r>
          </a:p>
          <a:p>
            <a:pPr lvl="2">
              <a:lnSpc>
                <a:spcPct val="90000"/>
              </a:lnSpc>
            </a:pPr>
            <a:endParaRPr lang="en-US" dirty="0"/>
          </a:p>
          <a:p>
            <a:pPr lvl="2">
              <a:lnSpc>
                <a:spcPct val="90000"/>
              </a:lnSpc>
            </a:pPr>
            <a:r>
              <a:rPr lang="en-US" dirty="0" err="1"/>
              <a:t>Cephalopelvic</a:t>
            </a:r>
            <a:r>
              <a:rPr lang="en-US" dirty="0"/>
              <a:t> Disproportion</a:t>
            </a:r>
          </a:p>
          <a:p>
            <a:pPr lvl="2">
              <a:lnSpc>
                <a:spcPct val="90000"/>
              </a:lnSpc>
            </a:pPr>
            <a:r>
              <a:rPr lang="en-US" dirty="0"/>
              <a:t>Altered pelvic architecture (</a:t>
            </a:r>
            <a:r>
              <a:rPr lang="en-US" dirty="0" err="1"/>
              <a:t>platypelloid</a:t>
            </a:r>
            <a:r>
              <a:rPr lang="en-US" dirty="0"/>
              <a:t> or android pelvis)</a:t>
            </a:r>
          </a:p>
          <a:p>
            <a:pPr lvl="2">
              <a:lnSpc>
                <a:spcPct val="90000"/>
              </a:lnSpc>
            </a:pPr>
            <a:r>
              <a:rPr lang="en-US" dirty="0"/>
              <a:t>Relaxed pelvic floor (epidural anesthesia or multiparty)</a:t>
            </a:r>
          </a:p>
          <a:p>
            <a:pPr lvl="2">
              <a:lnSpc>
                <a:spcPct val="90000"/>
              </a:lnSpc>
            </a:pPr>
            <a:r>
              <a:rPr lang="en-US" dirty="0"/>
              <a:t>Inadequate uterine contractions</a:t>
            </a:r>
          </a:p>
          <a:p>
            <a:pPr lvl="1">
              <a:lnSpc>
                <a:spcPct val="90000"/>
              </a:lnSpc>
              <a:buClrTx/>
              <a:buFont typeface="Wingdings" pitchFamily="2" charset="2"/>
              <a:buChar char="Ä"/>
            </a:pPr>
            <a:endParaRPr lang="en-US" dirty="0"/>
          </a:p>
          <a:p>
            <a:pPr lvl="1">
              <a:lnSpc>
                <a:spcPct val="90000"/>
              </a:lnSpc>
              <a:buClrTx/>
              <a:buFont typeface="Wingdings" pitchFamily="2" charset="2"/>
              <a:buChar char="Ä"/>
            </a:pPr>
            <a:r>
              <a:rPr lang="en-US" dirty="0"/>
              <a:t>Diagnosis may be difficult owing to the excessive molding and caput formation.</a:t>
            </a:r>
          </a:p>
          <a:p>
            <a:pPr lvl="1">
              <a:lnSpc>
                <a:spcPct val="90000"/>
              </a:lnSpc>
              <a:buFontTx/>
              <a:buNone/>
            </a:pPr>
            <a:endParaRPr lang="en-US" dirty="0"/>
          </a:p>
          <a:p>
            <a:pPr lvl="1">
              <a:lnSpc>
                <a:spcPct val="90000"/>
              </a:lnSpc>
              <a:buFontTx/>
              <a:buNone/>
            </a:pPr>
            <a:endParaRPr lang="en-US" dirty="0"/>
          </a:p>
        </p:txBody>
      </p:sp>
      <p:sp>
        <p:nvSpPr>
          <p:cNvPr id="4" name="Footer Placeholder 4"/>
          <p:cNvSpPr>
            <a:spLocks noGrp="1"/>
          </p:cNvSpPr>
          <p:nvPr>
            <p:ph type="ftr" sz="quarter" idx="11"/>
          </p:nvPr>
        </p:nvSpPr>
        <p:spPr/>
        <p:txBody>
          <a:bodyPr/>
          <a:lstStyle/>
          <a:p>
            <a:r>
              <a:rPr lang="en-US"/>
              <a:t>Dr. Haitham A. A. Badr</a:t>
            </a:r>
          </a:p>
        </p:txBody>
      </p:sp>
      <p:sp>
        <p:nvSpPr>
          <p:cNvPr id="5" name="Slide Number Placeholder 5"/>
          <p:cNvSpPr>
            <a:spLocks noGrp="1"/>
          </p:cNvSpPr>
          <p:nvPr>
            <p:ph type="sldNum" sz="quarter" idx="12"/>
          </p:nvPr>
        </p:nvSpPr>
        <p:spPr/>
        <p:txBody>
          <a:bodyPr/>
          <a:lstStyle/>
          <a:p>
            <a:fld id="{CFF97AC4-45F2-4418-B476-2E80D41A9D6D}" type="slidenum">
              <a:rPr lang="en-US"/>
              <a:pPr/>
              <a:t>96</a:t>
            </a:fld>
            <a:endParaRPr lang="en-US"/>
          </a:p>
        </p:txBody>
      </p:sp>
    </p:spTree>
  </p:cSld>
  <p:clrMapOvr>
    <a:masterClrMapping/>
  </p:clrMapOvr>
  <p:transition advTm="32336"/>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AutoShape 4"/>
          <p:cNvSpPr>
            <a:spLocks noGrp="1" noChangeArrowheads="1"/>
          </p:cNvSpPr>
          <p:nvPr>
            <p:ph type="title"/>
          </p:nvPr>
        </p:nvSpPr>
        <p:spPr>
          <a:noFill/>
          <a:ln/>
        </p:spPr>
        <p:txBody>
          <a:bodyPr/>
          <a:lstStyle/>
          <a:p>
            <a:r>
              <a:rPr lang="en-US" sz="3200" dirty="0"/>
              <a:t>Dystocia cause by abnormal position or presentation</a:t>
            </a:r>
          </a:p>
        </p:txBody>
      </p:sp>
      <p:sp>
        <p:nvSpPr>
          <p:cNvPr id="110595" name="Rectangle 3"/>
          <p:cNvSpPr>
            <a:spLocks noGrp="1" noChangeArrowheads="1"/>
          </p:cNvSpPr>
          <p:nvPr>
            <p:ph idx="1"/>
          </p:nvPr>
        </p:nvSpPr>
        <p:spPr/>
        <p:txBody>
          <a:bodyPr/>
          <a:lstStyle/>
          <a:p>
            <a:pPr>
              <a:lnSpc>
                <a:spcPct val="90000"/>
              </a:lnSpc>
              <a:buClrTx/>
            </a:pPr>
            <a:r>
              <a:rPr lang="en-US" b="1">
                <a:effectLst>
                  <a:outerShdw blurRad="38100" dist="38100" dir="2700000" algn="tl">
                    <a:srgbClr val="C0C0C0"/>
                  </a:outerShdw>
                </a:effectLst>
              </a:rPr>
              <a:t>Persistent Occipitotransverse Position</a:t>
            </a:r>
          </a:p>
          <a:p>
            <a:pPr lvl="1">
              <a:buFont typeface="Wingdings" pitchFamily="2" charset="2"/>
              <a:buChar char="Ä"/>
            </a:pPr>
            <a:r>
              <a:rPr lang="en-US"/>
              <a:t>A persistent arrest of descent for 1 hour is known as </a:t>
            </a:r>
            <a:r>
              <a:rPr lang="en-US" b="1">
                <a:effectLst>
                  <a:outerShdw blurRad="38100" dist="38100" dir="2700000" algn="tl">
                    <a:srgbClr val="C0C0C0"/>
                  </a:outerShdw>
                </a:effectLst>
              </a:rPr>
              <a:t>transverse arrest</a:t>
            </a:r>
            <a:endParaRPr lang="en-US"/>
          </a:p>
          <a:p>
            <a:pPr lvl="1">
              <a:buFont typeface="Wingdings" pitchFamily="2" charset="2"/>
              <a:buChar char="Ä"/>
            </a:pPr>
            <a:r>
              <a:rPr lang="en-US"/>
              <a:t>Arrest occurs because of deflexion that results in a larger occipitofrontal diameter (11 cm) which becomes the presenting diameter</a:t>
            </a:r>
          </a:p>
          <a:p>
            <a:pPr lvl="1">
              <a:buFont typeface="Wingdings" pitchFamily="2" charset="2"/>
              <a:buChar char="Ä"/>
            </a:pPr>
            <a:r>
              <a:rPr lang="en-US"/>
              <a:t>It commonly occurs at +2 or +3 station</a:t>
            </a:r>
          </a:p>
          <a:p>
            <a:pPr lvl="1">
              <a:buFont typeface="Wingdings" pitchFamily="2" charset="2"/>
              <a:buChar char="Ä"/>
            </a:pPr>
            <a:r>
              <a:rPr lang="en-US"/>
              <a:t>For descent to occur, flexion and rotation is needed</a:t>
            </a:r>
            <a:endParaRPr lang="en-US" b="1">
              <a:effectLst>
                <a:outerShdw blurRad="38100" dist="38100" dir="2700000" algn="tl">
                  <a:srgbClr val="C0C0C0"/>
                </a:outerShdw>
              </a:effectLst>
            </a:endParaRPr>
          </a:p>
        </p:txBody>
      </p:sp>
      <p:sp>
        <p:nvSpPr>
          <p:cNvPr id="5" name="Slide Number Placeholder 5"/>
          <p:cNvSpPr>
            <a:spLocks noGrp="1"/>
          </p:cNvSpPr>
          <p:nvPr>
            <p:ph type="sldNum" sz="quarter" idx="12"/>
          </p:nvPr>
        </p:nvSpPr>
        <p:spPr/>
        <p:txBody>
          <a:bodyPr/>
          <a:lstStyle/>
          <a:p>
            <a:fld id="{A467A8D3-4F0A-4A35-954E-F370402B81FA}" type="slidenum">
              <a:rPr lang="en-US"/>
              <a:pPr/>
              <a:t>97</a:t>
            </a:fld>
            <a:endParaRPr lang="en-US"/>
          </a:p>
        </p:txBody>
      </p:sp>
    </p:spTree>
  </p:cSld>
  <p:clrMapOvr>
    <a:masterClrMapping/>
  </p:clrMapOvr>
  <p:transition advTm="37808"/>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AutoShape 4"/>
          <p:cNvSpPr>
            <a:spLocks noGrp="1" noChangeArrowheads="1"/>
          </p:cNvSpPr>
          <p:nvPr>
            <p:ph type="title"/>
          </p:nvPr>
        </p:nvSpPr>
        <p:spPr>
          <a:noFill/>
          <a:ln/>
        </p:spPr>
        <p:txBody>
          <a:bodyPr/>
          <a:lstStyle/>
          <a:p>
            <a:r>
              <a:rPr lang="en-US" sz="3200" dirty="0"/>
              <a:t>Dystocia cause by abnormal position or presentation</a:t>
            </a:r>
          </a:p>
        </p:txBody>
      </p:sp>
      <p:sp>
        <p:nvSpPr>
          <p:cNvPr id="111619" name="Rectangle 3"/>
          <p:cNvSpPr>
            <a:spLocks noGrp="1" noChangeArrowheads="1"/>
          </p:cNvSpPr>
          <p:nvPr>
            <p:ph idx="1"/>
          </p:nvPr>
        </p:nvSpPr>
        <p:spPr>
          <a:xfrm>
            <a:off x="838200" y="2362200"/>
            <a:ext cx="8305800" cy="4267200"/>
          </a:xfrm>
        </p:spPr>
        <p:txBody>
          <a:bodyPr>
            <a:normAutofit lnSpcReduction="10000"/>
          </a:bodyPr>
          <a:lstStyle/>
          <a:p>
            <a:pPr>
              <a:lnSpc>
                <a:spcPct val="90000"/>
              </a:lnSpc>
              <a:buClrTx/>
            </a:pPr>
            <a:r>
              <a:rPr lang="en-US" b="1">
                <a:effectLst>
                  <a:outerShdw blurRad="38100" dist="38100" dir="2700000" algn="tl">
                    <a:srgbClr val="C0C0C0"/>
                  </a:outerShdw>
                </a:effectLst>
              </a:rPr>
              <a:t>Persistent Occipitotransverse Position</a:t>
            </a:r>
          </a:p>
          <a:p>
            <a:pPr lvl="1">
              <a:buFont typeface="Wingdings" pitchFamily="2" charset="2"/>
              <a:buNone/>
            </a:pPr>
            <a:endParaRPr lang="en-US" b="1">
              <a:effectLst>
                <a:outerShdw blurRad="38100" dist="38100" dir="2700000" algn="tl">
                  <a:srgbClr val="C0C0C0"/>
                </a:outerShdw>
              </a:effectLst>
            </a:endParaRPr>
          </a:p>
          <a:p>
            <a:pPr lvl="1">
              <a:buFont typeface="Wingdings" pitchFamily="2" charset="2"/>
              <a:buNone/>
            </a:pPr>
            <a:r>
              <a:rPr lang="en-US" b="1">
                <a:effectLst>
                  <a:outerShdw blurRad="38100" dist="38100" dir="2700000" algn="tl">
                    <a:srgbClr val="C0C0C0"/>
                  </a:outerShdw>
                </a:effectLst>
              </a:rPr>
              <a:t>Management depends on the cause</a:t>
            </a:r>
          </a:p>
          <a:p>
            <a:pPr lvl="1">
              <a:buFont typeface="Wingdings" pitchFamily="2" charset="2"/>
              <a:buChar char="Ä"/>
            </a:pPr>
            <a:endParaRPr lang="en-US"/>
          </a:p>
          <a:p>
            <a:pPr lvl="1">
              <a:buFont typeface="Wingdings" pitchFamily="2" charset="2"/>
              <a:buChar char="Ä"/>
            </a:pPr>
            <a:r>
              <a:rPr lang="en-US"/>
              <a:t>In a </a:t>
            </a:r>
            <a:r>
              <a:rPr lang="en-US" b="1">
                <a:effectLst>
                  <a:outerShdw blurRad="38100" dist="38100" dir="2700000" algn="tl">
                    <a:srgbClr val="C0C0C0"/>
                  </a:outerShdw>
                </a:effectLst>
              </a:rPr>
              <a:t>contracted midpelvis</a:t>
            </a:r>
            <a:r>
              <a:rPr lang="en-US"/>
              <a:t> </a:t>
            </a:r>
            <a:r>
              <a:rPr lang="en-US" u="sng"/>
              <a:t>C/S is indicated</a:t>
            </a:r>
          </a:p>
          <a:p>
            <a:pPr lvl="1">
              <a:buFont typeface="Wingdings" pitchFamily="2" charset="2"/>
              <a:buChar char="Ä"/>
            </a:pPr>
            <a:endParaRPr lang="en-US" b="1">
              <a:effectLst>
                <a:outerShdw blurRad="38100" dist="38100" dir="2700000" algn="tl">
                  <a:srgbClr val="C0C0C0"/>
                </a:outerShdw>
              </a:effectLst>
            </a:endParaRPr>
          </a:p>
          <a:p>
            <a:pPr lvl="1">
              <a:buFont typeface="Wingdings" pitchFamily="2" charset="2"/>
              <a:buChar char="Ä"/>
            </a:pPr>
            <a:r>
              <a:rPr lang="en-US" b="1">
                <a:effectLst>
                  <a:outerShdw blurRad="38100" dist="38100" dir="2700000" algn="tl">
                    <a:srgbClr val="C0C0C0"/>
                  </a:outerShdw>
                </a:effectLst>
              </a:rPr>
              <a:t>Inadequate uterine contraction</a:t>
            </a:r>
            <a:r>
              <a:rPr lang="en-US"/>
              <a:t> </a:t>
            </a:r>
            <a:r>
              <a:rPr lang="en-US" sz="2000"/>
              <a:t>in the presence of a normal sized pelvis and a non macrocosmic fetus</a:t>
            </a:r>
            <a:r>
              <a:rPr lang="en-US"/>
              <a:t> </a:t>
            </a:r>
            <a:r>
              <a:rPr lang="en-US" u="sng"/>
              <a:t>oxytocin stimulation of labor</a:t>
            </a:r>
            <a:r>
              <a:rPr lang="en-US"/>
              <a:t> would help</a:t>
            </a:r>
          </a:p>
        </p:txBody>
      </p:sp>
      <p:sp>
        <p:nvSpPr>
          <p:cNvPr id="5" name="Slide Number Placeholder 5"/>
          <p:cNvSpPr>
            <a:spLocks noGrp="1"/>
          </p:cNvSpPr>
          <p:nvPr>
            <p:ph type="sldNum" sz="quarter" idx="12"/>
          </p:nvPr>
        </p:nvSpPr>
        <p:spPr/>
        <p:txBody>
          <a:bodyPr/>
          <a:lstStyle/>
          <a:p>
            <a:fld id="{B5C7BE80-9C0F-420D-B537-2710D7E5B521}" type="slidenum">
              <a:rPr lang="en-US"/>
              <a:pPr/>
              <a:t>98</a:t>
            </a:fld>
            <a:endParaRPr lang="en-US"/>
          </a:p>
        </p:txBody>
      </p:sp>
    </p:spTree>
  </p:cSld>
  <p:clrMapOvr>
    <a:masterClrMapping/>
  </p:clrMapOvr>
  <p:transition advTm="26864"/>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AutoShape 4"/>
          <p:cNvSpPr>
            <a:spLocks noGrp="1" noChangeArrowheads="1"/>
          </p:cNvSpPr>
          <p:nvPr>
            <p:ph type="title"/>
          </p:nvPr>
        </p:nvSpPr>
        <p:spPr>
          <a:noFill/>
          <a:ln/>
        </p:spPr>
        <p:txBody>
          <a:bodyPr/>
          <a:lstStyle/>
          <a:p>
            <a:r>
              <a:rPr lang="en-US" sz="3200" dirty="0"/>
              <a:t>Dystocia cause by abnormal position or presentation</a:t>
            </a:r>
          </a:p>
        </p:txBody>
      </p:sp>
      <p:sp>
        <p:nvSpPr>
          <p:cNvPr id="112643" name="Rectangle 3"/>
          <p:cNvSpPr>
            <a:spLocks noGrp="1" noChangeArrowheads="1"/>
          </p:cNvSpPr>
          <p:nvPr>
            <p:ph idx="1"/>
          </p:nvPr>
        </p:nvSpPr>
        <p:spPr>
          <a:xfrm>
            <a:off x="838200" y="2362200"/>
            <a:ext cx="7848600" cy="4267200"/>
          </a:xfrm>
        </p:spPr>
        <p:txBody>
          <a:bodyPr/>
          <a:lstStyle/>
          <a:p>
            <a:pPr>
              <a:buClrTx/>
            </a:pPr>
            <a:r>
              <a:rPr lang="en-US" b="1">
                <a:effectLst>
                  <a:outerShdw blurRad="38100" dist="38100" dir="2700000" algn="tl">
                    <a:srgbClr val="C0C0C0"/>
                  </a:outerShdw>
                </a:effectLst>
              </a:rPr>
              <a:t>Persistent Occipitotransverse Position</a:t>
            </a:r>
          </a:p>
          <a:p>
            <a:pPr>
              <a:buFont typeface="Wingdings" pitchFamily="2" charset="2"/>
              <a:buNone/>
            </a:pPr>
            <a:r>
              <a:rPr lang="en-US"/>
              <a:t>	</a:t>
            </a:r>
          </a:p>
          <a:p>
            <a:pPr>
              <a:buFont typeface="Wingdings" pitchFamily="2" charset="2"/>
              <a:buNone/>
            </a:pPr>
            <a:r>
              <a:rPr lang="en-US" sz="2400" b="1">
                <a:effectLst>
                  <a:outerShdw blurRad="38100" dist="38100" dir="2700000" algn="tl">
                    <a:srgbClr val="C0C0C0"/>
                  </a:outerShdw>
                </a:effectLst>
              </a:rPr>
              <a:t>      Management depends on the cause</a:t>
            </a:r>
          </a:p>
          <a:p>
            <a:pPr lvl="1">
              <a:buFont typeface="Wingdings" pitchFamily="2" charset="2"/>
              <a:buChar char="Ä"/>
            </a:pPr>
            <a:endParaRPr lang="en-US"/>
          </a:p>
          <a:p>
            <a:pPr lvl="1">
              <a:buFont typeface="Wingdings" pitchFamily="2" charset="2"/>
              <a:buChar char="Ä"/>
            </a:pPr>
            <a:r>
              <a:rPr lang="en-US"/>
              <a:t>In a </a:t>
            </a:r>
            <a:r>
              <a:rPr lang="en-US" b="1">
                <a:effectLst>
                  <a:outerShdw blurRad="38100" dist="38100" dir="2700000" algn="tl">
                    <a:srgbClr val="C0C0C0"/>
                  </a:outerShdw>
                </a:effectLst>
              </a:rPr>
              <a:t>normal size pelvis &amp; normal size baby</a:t>
            </a:r>
            <a:r>
              <a:rPr lang="en-US"/>
              <a:t> </a:t>
            </a:r>
            <a:r>
              <a:rPr lang="en-US" u="sng"/>
              <a:t>Forceps rotation may be indicated</a:t>
            </a:r>
            <a:r>
              <a:rPr lang="en-US"/>
              <a:t> (low forceps delivery with +2 or +3 station)</a:t>
            </a:r>
          </a:p>
        </p:txBody>
      </p:sp>
      <p:sp>
        <p:nvSpPr>
          <p:cNvPr id="5" name="Slide Number Placeholder 5"/>
          <p:cNvSpPr>
            <a:spLocks noGrp="1"/>
          </p:cNvSpPr>
          <p:nvPr>
            <p:ph type="sldNum" sz="quarter" idx="12"/>
          </p:nvPr>
        </p:nvSpPr>
        <p:spPr/>
        <p:txBody>
          <a:bodyPr/>
          <a:lstStyle/>
          <a:p>
            <a:fld id="{6A5D909C-5A1C-49A4-9978-E10C66C33340}" type="slidenum">
              <a:rPr lang="en-US"/>
              <a:pPr/>
              <a:t>99</a:t>
            </a:fld>
            <a:endParaRPr lang="en-US"/>
          </a:p>
        </p:txBody>
      </p:sp>
    </p:spTree>
  </p:cSld>
  <p:clrMapOvr>
    <a:masterClrMapping/>
  </p:clrMapOvr>
  <p:transition advTm="33328"/>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9"/>
</p:tagLst>
</file>

<file path=ppt/tags/tag10.xml><?xml version="1.0" encoding="utf-8"?>
<p:tagLst xmlns:a="http://schemas.openxmlformats.org/drawingml/2006/main" xmlns:r="http://schemas.openxmlformats.org/officeDocument/2006/relationships" xmlns:p="http://schemas.openxmlformats.org/presentationml/2006/main">
  <p:tag name="TIMING" val="|3.9|12.9|28.8|12.7|14.6|27.6|18.5|22.1"/>
</p:tagLst>
</file>

<file path=ppt/tags/tag11.xml><?xml version="1.0" encoding="utf-8"?>
<p:tagLst xmlns:a="http://schemas.openxmlformats.org/drawingml/2006/main" xmlns:r="http://schemas.openxmlformats.org/officeDocument/2006/relationships" xmlns:p="http://schemas.openxmlformats.org/presentationml/2006/main">
  <p:tag name="TIMING" val="|5.2|32.3|16.2|17.8"/>
</p:tagLst>
</file>

<file path=ppt/tags/tag12.xml><?xml version="1.0" encoding="utf-8"?>
<p:tagLst xmlns:a="http://schemas.openxmlformats.org/drawingml/2006/main" xmlns:r="http://schemas.openxmlformats.org/officeDocument/2006/relationships" xmlns:p="http://schemas.openxmlformats.org/presentationml/2006/main">
  <p:tag name="TIMING" val="|5.2|32.3|16.2|17.8"/>
</p:tagLst>
</file>

<file path=ppt/tags/tag13.xml><?xml version="1.0" encoding="utf-8"?>
<p:tagLst xmlns:a="http://schemas.openxmlformats.org/drawingml/2006/main" xmlns:r="http://schemas.openxmlformats.org/officeDocument/2006/relationships" xmlns:p="http://schemas.openxmlformats.org/presentationml/2006/main">
  <p:tag name="TIMING" val="|5.2|32.3|16.2|17.8"/>
</p:tagLst>
</file>

<file path=ppt/tags/tag14.xml><?xml version="1.0" encoding="utf-8"?>
<p:tagLst xmlns:a="http://schemas.openxmlformats.org/drawingml/2006/main" xmlns:r="http://schemas.openxmlformats.org/officeDocument/2006/relationships" xmlns:p="http://schemas.openxmlformats.org/presentationml/2006/main">
  <p:tag name="TIMING" val="|5.2|32.3|16.2|17.8"/>
</p:tagLst>
</file>

<file path=ppt/tags/tag2.xml><?xml version="1.0" encoding="utf-8"?>
<p:tagLst xmlns:a="http://schemas.openxmlformats.org/drawingml/2006/main" xmlns:r="http://schemas.openxmlformats.org/officeDocument/2006/relationships" xmlns:p="http://schemas.openxmlformats.org/presentationml/2006/main">
  <p:tag name="TIMING" val="|6.7|4.1|5.1|4.4|5.9"/>
</p:tagLst>
</file>

<file path=ppt/tags/tag3.xml><?xml version="1.0" encoding="utf-8"?>
<p:tagLst xmlns:a="http://schemas.openxmlformats.org/drawingml/2006/main" xmlns:r="http://schemas.openxmlformats.org/officeDocument/2006/relationships" xmlns:p="http://schemas.openxmlformats.org/presentationml/2006/main">
  <p:tag name="TIMING" val="|3.9|12.9|28.8|12.7|14.6|27.6|18.5|22.1"/>
</p:tagLst>
</file>

<file path=ppt/tags/tag4.xml><?xml version="1.0" encoding="utf-8"?>
<p:tagLst xmlns:a="http://schemas.openxmlformats.org/drawingml/2006/main" xmlns:r="http://schemas.openxmlformats.org/officeDocument/2006/relationships" xmlns:p="http://schemas.openxmlformats.org/presentationml/2006/main">
  <p:tag name="TIMING" val="|3.9|12.9|28.8|12.7|14.6|27.6|18.5|22.1"/>
</p:tagLst>
</file>

<file path=ppt/tags/tag5.xml><?xml version="1.0" encoding="utf-8"?>
<p:tagLst xmlns:a="http://schemas.openxmlformats.org/drawingml/2006/main" xmlns:r="http://schemas.openxmlformats.org/officeDocument/2006/relationships" xmlns:p="http://schemas.openxmlformats.org/presentationml/2006/main">
  <p:tag name="TIMING" val="|3.9|12.9|28.8|12.7|14.6|27.6|18.5|22.1"/>
</p:tagLst>
</file>

<file path=ppt/tags/tag6.xml><?xml version="1.0" encoding="utf-8"?>
<p:tagLst xmlns:a="http://schemas.openxmlformats.org/drawingml/2006/main" xmlns:r="http://schemas.openxmlformats.org/officeDocument/2006/relationships" xmlns:p="http://schemas.openxmlformats.org/presentationml/2006/main">
  <p:tag name="TIMING" val="|3.9|12.9|28.8|12.7|14.6|27.6|18.5|22.1"/>
</p:tagLst>
</file>

<file path=ppt/tags/tag7.xml><?xml version="1.0" encoding="utf-8"?>
<p:tagLst xmlns:a="http://schemas.openxmlformats.org/drawingml/2006/main" xmlns:r="http://schemas.openxmlformats.org/officeDocument/2006/relationships" xmlns:p="http://schemas.openxmlformats.org/presentationml/2006/main">
  <p:tag name="TIMING" val="|3.9|12.9|28.8|12.7|14.6|27.6|18.5|22.1"/>
</p:tagLst>
</file>

<file path=ppt/tags/tag8.xml><?xml version="1.0" encoding="utf-8"?>
<p:tagLst xmlns:a="http://schemas.openxmlformats.org/drawingml/2006/main" xmlns:r="http://schemas.openxmlformats.org/officeDocument/2006/relationships" xmlns:p="http://schemas.openxmlformats.org/presentationml/2006/main">
  <p:tag name="TIMING" val="|3.9|12.9|28.8|12.7|14.6|27.6|18.5|22.1"/>
</p:tagLst>
</file>

<file path=ppt/tags/tag9.xml><?xml version="1.0" encoding="utf-8"?>
<p:tagLst xmlns:a="http://schemas.openxmlformats.org/drawingml/2006/main" xmlns:r="http://schemas.openxmlformats.org/officeDocument/2006/relationships" xmlns:p="http://schemas.openxmlformats.org/presentationml/2006/main">
  <p:tag name="TIMING" val="|3.9|12.9|28.8|12.7|14.6|27.6|18.5|22.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3205</TotalTime>
  <Words>4550</Words>
  <Application>Microsoft Office PowerPoint</Application>
  <PresentationFormat>On-screen Show (4:3)</PresentationFormat>
  <Paragraphs>1119</Paragraphs>
  <Slides>119</Slides>
  <Notes>7</Notes>
  <HiddenSlides>1</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119</vt:i4>
      </vt:variant>
    </vt:vector>
  </HeadingPairs>
  <TitlesOfParts>
    <vt:vector size="129" baseType="lpstr">
      <vt:lpstr>Arial</vt:lpstr>
      <vt:lpstr>Calibri</vt:lpstr>
      <vt:lpstr>Garamond</vt:lpstr>
      <vt:lpstr>Tahoma</vt:lpstr>
      <vt:lpstr>Verdana</vt:lpstr>
      <vt:lpstr>Wingdings</vt:lpstr>
      <vt:lpstr>Wingdings 3</vt:lpstr>
      <vt:lpstr>Office Theme</vt:lpstr>
      <vt:lpstr>Image</vt:lpstr>
      <vt:lpstr>Chart</vt:lpstr>
      <vt:lpstr>Normal and Abnormal Labor and Dystocia</vt:lpstr>
      <vt:lpstr>The ideal conduct of labor and delivery</vt:lpstr>
      <vt:lpstr>INTRODUCTION</vt:lpstr>
      <vt:lpstr>Diagnosis of Dystocia</vt:lpstr>
      <vt:lpstr>Contents of this Presentation</vt:lpstr>
      <vt:lpstr>Normal Labor</vt:lpstr>
      <vt:lpstr>Preparation for labor</vt:lpstr>
      <vt:lpstr>Preparation for labor</vt:lpstr>
      <vt:lpstr>Preparation for labor</vt:lpstr>
      <vt:lpstr>Preparation for labor</vt:lpstr>
      <vt:lpstr>Preparation for labor</vt:lpstr>
      <vt:lpstr>The Fetus</vt:lpstr>
      <vt:lpstr>The Fetus</vt:lpstr>
      <vt:lpstr>The Fetus</vt:lpstr>
      <vt:lpstr>PowerPoint Presentation</vt:lpstr>
      <vt:lpstr>Stages of labor</vt:lpstr>
      <vt:lpstr>First Stage of labor</vt:lpstr>
      <vt:lpstr>First Stage of labor</vt:lpstr>
      <vt:lpstr>First Stage of labor</vt:lpstr>
      <vt:lpstr>First Stage of labor</vt:lpstr>
      <vt:lpstr>First Stage of labor</vt:lpstr>
      <vt:lpstr>First Stage of labor</vt:lpstr>
      <vt:lpstr>First Stage of labor</vt:lpstr>
      <vt:lpstr>First Stage of labor</vt:lpstr>
      <vt:lpstr>First Stage of labor</vt:lpstr>
      <vt:lpstr>First Stage of labor</vt:lpstr>
      <vt:lpstr>First Stage of labor</vt:lpstr>
      <vt:lpstr>First Stage of labor</vt:lpstr>
      <vt:lpstr>First Stage of labor</vt:lpstr>
      <vt:lpstr>First Stage of labor</vt:lpstr>
      <vt:lpstr>First Stage of labor</vt:lpstr>
      <vt:lpstr>First Stage of labor</vt:lpstr>
      <vt:lpstr>First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Third Stage of labor</vt:lpstr>
      <vt:lpstr>Third Stage of labor</vt:lpstr>
      <vt:lpstr>Third Stage of labor</vt:lpstr>
      <vt:lpstr>Third Stage of labor</vt:lpstr>
      <vt:lpstr>Third Stage of labor</vt:lpstr>
      <vt:lpstr>Fourth Stage of labor</vt:lpstr>
      <vt:lpstr>Fourth Stage of labor</vt:lpstr>
      <vt:lpstr>PowerPoint Presentation</vt:lpstr>
      <vt:lpstr>Thank you</vt:lpstr>
      <vt:lpstr>Abnormal labor</vt:lpstr>
      <vt:lpstr>Diagnosis of Dystocia</vt:lpstr>
      <vt:lpstr>Abnormal labor</vt:lpstr>
      <vt:lpstr>PowerPoint Presentation</vt:lpstr>
      <vt:lpstr>PowerPoint Presentation</vt:lpstr>
      <vt:lpstr>PowerPoint Presentation</vt:lpstr>
      <vt:lpstr>PowerPoint Presentation</vt:lpstr>
      <vt:lpstr>PREVENTION &amp; TREATMENT OF DYSTOCIA</vt:lpstr>
      <vt:lpstr>PREVENTION &amp; TREATMENT OF DYSTOCIA</vt:lpstr>
      <vt:lpstr>PowerPoint Presentation</vt:lpstr>
      <vt:lpstr>PowerPoint Presentation</vt:lpstr>
      <vt:lpstr>Abnormal latent phase of labor</vt:lpstr>
      <vt:lpstr>Abnormal latent phase of labor</vt:lpstr>
      <vt:lpstr>Abnormal latent phase of labor</vt:lpstr>
      <vt:lpstr>Abnormal active phase of labor</vt:lpstr>
      <vt:lpstr>Abnormal active phase of labor</vt:lpstr>
      <vt:lpstr>Abnormal active phase of labor</vt:lpstr>
      <vt:lpstr>Abnormal active phase of labor</vt:lpstr>
      <vt:lpstr>Abnormal latent phase of labor</vt:lpstr>
      <vt:lpstr>Abnormal active phase of labor</vt:lpstr>
      <vt:lpstr>Abnormal active phase of labor</vt:lpstr>
      <vt:lpstr>PowerPoint Presentation</vt:lpstr>
      <vt:lpstr>Dystocia cause by abnormal position or presentation</vt:lpstr>
      <vt:lpstr>Dystocia cause by abnormal position or presentation</vt:lpstr>
      <vt:lpstr>Dystocia cause by abnormal position or presentation</vt:lpstr>
      <vt:lpstr>Dystocia cause by abnormal position or presentation</vt:lpstr>
      <vt:lpstr>Dystocia cause by abnormal position or presentation</vt:lpstr>
      <vt:lpstr>Dystocia cause by abnormal position or presentation</vt:lpstr>
      <vt:lpstr>Dystocia cause by abnormal position or presentation</vt:lpstr>
      <vt:lpstr>Dystocia cause by abnormal position or presentation</vt:lpstr>
      <vt:lpstr>Dystocia cause by abnormal position or presentation</vt:lpstr>
      <vt:lpstr>Dystocia cause by abnormal position or presentation</vt:lpstr>
      <vt:lpstr>Dystocia cause by abnormal position or presentation</vt:lpstr>
      <vt:lpstr>Dystocia cause by abnormal position or presentation</vt:lpstr>
      <vt:lpstr>Dystocia cause by abnormal position or presentation</vt:lpstr>
      <vt:lpstr>Dystocia cause by abnormal position or presentation</vt:lpstr>
      <vt:lpstr>Dystocia cause by abnormal position or presentation</vt:lpstr>
      <vt:lpstr>Dystocia cause by abnormalities of fetal structure</vt:lpstr>
      <vt:lpstr>Dystocia cause by abnormalities of fetal structure</vt:lpstr>
      <vt:lpstr>Dystocia cause by abnormalities of fetal structure</vt:lpstr>
      <vt:lpstr>Dystocia cause by abnormalities of fetal structure</vt:lpstr>
      <vt:lpstr>Dystocia cause by abnormalities of fetal structure</vt:lpstr>
      <vt:lpstr>Dystocia cause by abnormalities of fetal structure</vt:lpstr>
      <vt:lpstr>Dystocia cause by abnormalities of fetal structure</vt:lpstr>
      <vt:lpstr>Dystocia cause by abnormalities of the maternal pelvis</vt:lpstr>
      <vt:lpstr>Dystocia cause by abnormalities of the maternal pelvis</vt:lpstr>
      <vt:lpstr>Dystocia cause by abnormalities of the maternal pelvis</vt:lpstr>
      <vt:lpstr>Complication caused by Dystocia</vt:lpstr>
      <vt:lpstr>Complications caused by Dystocia</vt:lpstr>
      <vt:lpstr>PowerPoint Presentation</vt:lpstr>
      <vt:lpstr>PowerPoint Presentation</vt:lpstr>
      <vt:lpstr>PowerPoint Presentation</vt:lpstr>
      <vt:lpstr>Thank you for your time</vt:lpstr>
    </vt:vector>
  </TitlesOfParts>
  <Company>Security Forces Hospital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Normal and Abnormal Labor</dc:title>
  <dc:creator>Dr. Haitham A. A. Badr</dc:creator>
  <cp:lastModifiedBy>Haitham Badr</cp:lastModifiedBy>
  <cp:revision>76</cp:revision>
  <dcterms:created xsi:type="dcterms:W3CDTF">2004-03-13T18:30:50Z</dcterms:created>
  <dcterms:modified xsi:type="dcterms:W3CDTF">2014-12-06T20:06:17Z</dcterms:modified>
</cp:coreProperties>
</file>