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E000-1AE6-9E4F-A5F1-8AF11E55B99B}" type="datetimeFigureOut">
              <a:rPr lang="en-US" smtClean="0"/>
              <a:pPr/>
              <a:t>4/19/09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8FED-107F-444D-BB9A-95B4E28074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E000-1AE6-9E4F-A5F1-8AF11E55B99B}" type="datetimeFigureOut">
              <a:rPr lang="en-US" smtClean="0"/>
              <a:pPr/>
              <a:t>4/19/09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8FED-107F-444D-BB9A-95B4E28074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E000-1AE6-9E4F-A5F1-8AF11E55B99B}" type="datetimeFigureOut">
              <a:rPr lang="en-US" smtClean="0"/>
              <a:pPr/>
              <a:t>4/19/09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8FED-107F-444D-BB9A-95B4E28074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E000-1AE6-9E4F-A5F1-8AF11E55B99B}" type="datetimeFigureOut">
              <a:rPr lang="en-US" smtClean="0"/>
              <a:pPr/>
              <a:t>4/19/09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8FED-107F-444D-BB9A-95B4E28074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E000-1AE6-9E4F-A5F1-8AF11E55B99B}" type="datetimeFigureOut">
              <a:rPr lang="en-US" smtClean="0"/>
              <a:pPr/>
              <a:t>4/19/09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8FED-107F-444D-BB9A-95B4E28074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E000-1AE6-9E4F-A5F1-8AF11E55B99B}" type="datetimeFigureOut">
              <a:rPr lang="en-US" smtClean="0"/>
              <a:pPr/>
              <a:t>4/19/09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8FED-107F-444D-BB9A-95B4E28074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E000-1AE6-9E4F-A5F1-8AF11E55B99B}" type="datetimeFigureOut">
              <a:rPr lang="en-US" smtClean="0"/>
              <a:pPr/>
              <a:t>4/19/09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8FED-107F-444D-BB9A-95B4E28074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E000-1AE6-9E4F-A5F1-8AF11E55B99B}" type="datetimeFigureOut">
              <a:rPr lang="en-US" smtClean="0"/>
              <a:pPr/>
              <a:t>4/19/09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8FED-107F-444D-BB9A-95B4E28074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E000-1AE6-9E4F-A5F1-8AF11E55B99B}" type="datetimeFigureOut">
              <a:rPr lang="en-US" smtClean="0"/>
              <a:pPr/>
              <a:t>4/19/09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8FED-107F-444D-BB9A-95B4E28074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E000-1AE6-9E4F-A5F1-8AF11E55B99B}" type="datetimeFigureOut">
              <a:rPr lang="en-US" smtClean="0"/>
              <a:pPr/>
              <a:t>4/19/09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8FED-107F-444D-BB9A-95B4E28074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E000-1AE6-9E4F-A5F1-8AF11E55B99B}" type="datetimeFigureOut">
              <a:rPr lang="en-US" smtClean="0"/>
              <a:pPr/>
              <a:t>4/19/09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8FED-107F-444D-BB9A-95B4E28074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CA" smtClean="0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FED4E000-1AE6-9E4F-A5F1-8AF11E55B99B}" type="datetimeFigureOut">
              <a:rPr lang="en-US" smtClean="0"/>
              <a:pPr/>
              <a:t>4/19/09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50EF8FED-107F-444D-BB9A-95B4E28074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688102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Premature</a:t>
            </a:r>
            <a:r>
              <a:rPr lang="en-US" sz="6000" dirty="0" smtClean="0"/>
              <a:t> </a:t>
            </a:r>
            <a:br>
              <a:rPr lang="en-US" sz="6000" dirty="0" smtClean="0"/>
            </a:br>
            <a:r>
              <a:rPr lang="en-US" sz="6000" dirty="0" smtClean="0"/>
              <a:t>Rupture </a:t>
            </a:r>
            <a:r>
              <a:rPr lang="en-US" sz="6000" dirty="0" smtClean="0"/>
              <a:t>of Membranes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dirty="0" smtClean="0"/>
              <a:t>Hazem Al-Mandeel, M.D</a:t>
            </a:r>
          </a:p>
          <a:p>
            <a:pPr algn="l"/>
            <a:r>
              <a:rPr lang="en-US" sz="2800" dirty="0" smtClean="0"/>
              <a:t>Course 481</a:t>
            </a:r>
          </a:p>
          <a:p>
            <a:pPr algn="l"/>
            <a:r>
              <a:rPr lang="en-US" sz="2800" dirty="0" smtClean="0"/>
              <a:t>Obstetrics and Gynecology Rotation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Premature rupture of membranes (PROM) is a spontaneous rupture of membranes prior to onset of labor at any gestational age</a:t>
            </a:r>
          </a:p>
          <a:p>
            <a:r>
              <a:rPr lang="en-US" sz="2800" dirty="0" smtClean="0"/>
              <a:t>Preterm PROM if it occurs prior to 38 wks of gestation (other names: prelabor preterm ROM)</a:t>
            </a:r>
          </a:p>
          <a:p>
            <a:r>
              <a:rPr lang="en-US" sz="2800" dirty="0" smtClean="0"/>
              <a:t>Etiology is unknown (? subclinical infection)</a:t>
            </a:r>
          </a:p>
          <a:p>
            <a:r>
              <a:rPr lang="en-US" sz="2800" dirty="0" smtClean="0"/>
              <a:t>Risk Factors include:</a:t>
            </a:r>
          </a:p>
          <a:p>
            <a:pPr lvl="1"/>
            <a:r>
              <a:rPr lang="en-US" sz="2400" dirty="0" smtClean="0"/>
              <a:t>Vaginal or cervical infection</a:t>
            </a:r>
          </a:p>
          <a:p>
            <a:pPr lvl="1"/>
            <a:r>
              <a:rPr lang="en-US" sz="2400" dirty="0" smtClean="0"/>
              <a:t>Incompetent cervix</a:t>
            </a:r>
          </a:p>
          <a:p>
            <a:pPr lvl="1"/>
            <a:r>
              <a:rPr lang="en-US" sz="2400" dirty="0" smtClean="0"/>
              <a:t>Multiple gestation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History of: vaginal loss of fluid</a:t>
            </a:r>
          </a:p>
          <a:p>
            <a:r>
              <a:rPr lang="en-US" sz="2800" dirty="0" smtClean="0"/>
              <a:t>Dx is confirmed by vaginal examination (sterile speculum) </a:t>
            </a:r>
          </a:p>
          <a:p>
            <a:pPr lvl="1"/>
            <a:r>
              <a:rPr lang="en-US" sz="2400" dirty="0" smtClean="0"/>
              <a:t>looking for pooling of fluid in the vagina </a:t>
            </a:r>
          </a:p>
          <a:p>
            <a:pPr lvl="1"/>
            <a:r>
              <a:rPr lang="en-US" sz="2400" dirty="0" smtClean="0"/>
              <a:t>Fluid coming out from cervical os</a:t>
            </a:r>
          </a:p>
          <a:p>
            <a:pPr lvl="1"/>
            <a:r>
              <a:rPr lang="en-US" sz="2400" dirty="0" smtClean="0"/>
              <a:t>Nitrazine (pH) test </a:t>
            </a:r>
          </a:p>
          <a:p>
            <a:pPr lvl="1"/>
            <a:r>
              <a:rPr lang="en-US" sz="2400" dirty="0" smtClean="0"/>
              <a:t>Ferning test</a:t>
            </a:r>
          </a:p>
          <a:p>
            <a:r>
              <a:rPr lang="en-US" sz="2800" dirty="0" smtClean="0"/>
              <a:t>Obstetrical ultrasound can help in diagnosis especially if the amniotic fluid volume is low</a:t>
            </a:r>
          </a:p>
          <a:p>
            <a:r>
              <a:rPr lang="en-US" sz="2800" dirty="0" smtClean="0"/>
              <a:t>Lab tests doesn’t always help in the management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PROM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Management of PROM in preterm fetuses depends on the balance between the risks of  preterm delivery and risks of mother or fetal infection/sepsis</a:t>
            </a:r>
          </a:p>
          <a:p>
            <a:r>
              <a:rPr lang="en-US" sz="2800" dirty="0" smtClean="0"/>
              <a:t>Risks of PPROM include:</a:t>
            </a:r>
          </a:p>
          <a:p>
            <a:pPr lvl="1"/>
            <a:r>
              <a:rPr lang="en-US" sz="2400" dirty="0" smtClean="0"/>
              <a:t>Preterm delivery and neonatal prematurity syndrome</a:t>
            </a:r>
          </a:p>
          <a:p>
            <a:pPr lvl="1"/>
            <a:r>
              <a:rPr lang="en-US" sz="2400" dirty="0" smtClean="0"/>
              <a:t>Maternal/fetal infection (chorioamnionitis)</a:t>
            </a:r>
          </a:p>
          <a:p>
            <a:pPr lvl="1"/>
            <a:r>
              <a:rPr lang="en-US" sz="2400" dirty="0" smtClean="0"/>
              <a:t>Abruptio placenta</a:t>
            </a:r>
          </a:p>
          <a:p>
            <a:pPr lvl="1"/>
            <a:r>
              <a:rPr lang="en-US" sz="2400" dirty="0" smtClean="0"/>
              <a:t>Cord prolapse</a:t>
            </a:r>
          </a:p>
          <a:p>
            <a:pPr lvl="1"/>
            <a:r>
              <a:rPr lang="en-US" sz="2400" dirty="0" smtClean="0"/>
              <a:t>If early PROM (&lt;24wks) </a:t>
            </a:r>
            <a:r>
              <a:rPr lang="en-US" sz="2400" dirty="0" smtClean="0">
                <a:latin typeface="Wingdings"/>
                <a:ea typeface="Wingdings"/>
                <a:cs typeface="Wingdings"/>
              </a:rPr>
              <a:t> </a:t>
            </a:r>
            <a:r>
              <a:rPr lang="en-US" sz="2400" dirty="0" smtClean="0">
                <a:ea typeface="Wingdings"/>
                <a:cs typeface="Wingdings"/>
              </a:rPr>
              <a:t>pulmonary hypoplasia and limb contractures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PROM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PROM occurs at </a:t>
            </a:r>
            <a:r>
              <a:rPr lang="en-US" sz="2800" u="sng" dirty="0" smtClean="0"/>
              <a:t>36 wks or more </a:t>
            </a:r>
            <a:r>
              <a:rPr lang="en-US" sz="28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800" dirty="0" smtClean="0">
                <a:ea typeface="Wingdings"/>
                <a:cs typeface="Wingdings"/>
              </a:rPr>
              <a:t> consider delivery because risks outweigh benefits</a:t>
            </a:r>
          </a:p>
          <a:p>
            <a:r>
              <a:rPr lang="en-US" sz="2800" dirty="0" smtClean="0">
                <a:ea typeface="Wingdings"/>
                <a:cs typeface="Wingdings"/>
              </a:rPr>
              <a:t>If</a:t>
            </a:r>
            <a:r>
              <a:rPr lang="en-US" sz="2800" dirty="0" smtClean="0"/>
              <a:t> PROM occurs </a:t>
            </a:r>
            <a:r>
              <a:rPr lang="en-US" sz="2800" u="sng" dirty="0" smtClean="0"/>
              <a:t>before 36 wks</a:t>
            </a:r>
            <a:r>
              <a:rPr lang="en-US" sz="2800" dirty="0" smtClean="0"/>
              <a:t>, consider two options: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ea typeface="Wingdings"/>
                <a:cs typeface="Wingdings"/>
              </a:rPr>
              <a:t>Conservative/Expectant management</a:t>
            </a:r>
          </a:p>
          <a:p>
            <a:pPr marL="914400" lvl="1" indent="-514350"/>
            <a:r>
              <a:rPr lang="en-US" sz="2400" dirty="0" smtClean="0">
                <a:ea typeface="Wingdings"/>
                <a:cs typeface="Wingdings"/>
              </a:rPr>
              <a:t>If benefits outweigh any potential risks</a:t>
            </a:r>
          </a:p>
          <a:p>
            <a:pPr marL="914400" lvl="1" indent="-514350">
              <a:buNone/>
            </a:pPr>
            <a:endParaRPr lang="en-US" sz="2800" dirty="0" smtClean="0">
              <a:ea typeface="Wingdings"/>
              <a:cs typeface="Wingding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ea typeface="Wingdings"/>
                <a:cs typeface="Wingdings"/>
              </a:rPr>
              <a:t>Interventional treatment/Delivery</a:t>
            </a:r>
          </a:p>
          <a:p>
            <a:pPr marL="914400" lvl="1" indent="-514350"/>
            <a:r>
              <a:rPr lang="en-US" sz="2400" dirty="0" smtClean="0"/>
              <a:t>In cases of confirmed chorioamnionitis</a:t>
            </a:r>
          </a:p>
          <a:p>
            <a:pPr marL="914400" lvl="1" indent="-514350"/>
            <a:r>
              <a:rPr lang="en-US" sz="2400" dirty="0" smtClean="0"/>
              <a:t>In cases of fetal compromise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PPROM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Conservative management can be continued until the fetus becomes mature (confirmed lung maturity or 36 weeks) or the risks become higher </a:t>
            </a:r>
          </a:p>
          <a:p>
            <a:r>
              <a:rPr lang="en-US" sz="2800" dirty="0" smtClean="0"/>
              <a:t>Admit patient to hospital till delivery</a:t>
            </a:r>
          </a:p>
          <a:p>
            <a:r>
              <a:rPr lang="en-US" sz="2800" dirty="0" smtClean="0"/>
              <a:t>Give antenatal corticosteroids</a:t>
            </a:r>
          </a:p>
          <a:p>
            <a:r>
              <a:rPr lang="en-US" sz="2800" dirty="0" smtClean="0"/>
              <a:t>Start antibiotics</a:t>
            </a:r>
          </a:p>
          <a:p>
            <a:r>
              <a:rPr lang="en-US" sz="2800" dirty="0" smtClean="0"/>
              <a:t>Serial obstetrical ultrasound and non-stress test</a:t>
            </a:r>
          </a:p>
          <a:p>
            <a:r>
              <a:rPr lang="en-US" sz="2800" dirty="0" smtClean="0"/>
              <a:t>Use tocolytic (to have time for corticosteroids admin)</a:t>
            </a:r>
          </a:p>
          <a:p>
            <a:r>
              <a:rPr lang="en-US" sz="2800" dirty="0" smtClean="0"/>
              <a:t>Consider outpatient management only if reliable patient, no risks, close home, &amp; no oligohydraminos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of Chorioamnionitis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Start I.V broad-spectrum antibiotics</a:t>
            </a:r>
          </a:p>
          <a:p>
            <a:r>
              <a:rPr lang="en-US" sz="2800" dirty="0" smtClean="0"/>
              <a:t>Prepare for delivery by induction of labor if no fetal compromise is diagnosed</a:t>
            </a:r>
          </a:p>
          <a:p>
            <a:r>
              <a:rPr lang="en-US" sz="2800" dirty="0" smtClean="0"/>
              <a:t>Consider cesarean section if fetus not tolerating labor</a:t>
            </a:r>
          </a:p>
          <a:p>
            <a:r>
              <a:rPr lang="en-US" sz="2800" dirty="0" smtClean="0"/>
              <a:t>Inform NICU for neonatal admission and management</a:t>
            </a:r>
          </a:p>
          <a:p>
            <a:r>
              <a:rPr lang="en-US" sz="2800" dirty="0" smtClean="0"/>
              <a:t>Continue antibiotics for a minimum of 7 days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46</TotalTime>
  <Words>377</Words>
  <Application>Microsoft Macintosh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Premature  Rupture of Membranes</vt:lpstr>
      <vt:lpstr>Definition</vt:lpstr>
      <vt:lpstr>Diagnosis</vt:lpstr>
      <vt:lpstr>Management of PROM</vt:lpstr>
      <vt:lpstr>Management of PROM</vt:lpstr>
      <vt:lpstr>Management of PPROM</vt:lpstr>
      <vt:lpstr>Management of Chorioamnionitis</vt:lpstr>
    </vt:vector>
  </TitlesOfParts>
  <Company>University of Calgary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Premature  Rupture of Membranes</dc:title>
  <dc:creator>Hazem Al-Mandeel</dc:creator>
  <cp:lastModifiedBy>Hazem Al-Mandeel</cp:lastModifiedBy>
  <cp:revision>6</cp:revision>
  <dcterms:created xsi:type="dcterms:W3CDTF">2009-04-19T17:06:58Z</dcterms:created>
  <dcterms:modified xsi:type="dcterms:W3CDTF">2009-04-19T17:08:36Z</dcterms:modified>
</cp:coreProperties>
</file>