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AA2-8B06-B346-88E1-E636133D5B38}" type="datetimeFigureOut">
              <a:rPr lang="en-US" smtClean="0"/>
              <a:t>1/20/09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1AD9-EACC-6E4E-8F84-31359C9ED40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AA2-8B06-B346-88E1-E636133D5B38}" type="datetimeFigureOut">
              <a:rPr lang="en-US" smtClean="0"/>
              <a:t>1/20/09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1AD9-EACC-6E4E-8F84-31359C9ED4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AA2-8B06-B346-88E1-E636133D5B38}" type="datetimeFigureOut">
              <a:rPr lang="en-US" smtClean="0"/>
              <a:t>1/20/09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1AD9-EACC-6E4E-8F84-31359C9ED4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AA2-8B06-B346-88E1-E636133D5B38}" type="datetimeFigureOut">
              <a:rPr lang="en-US" smtClean="0"/>
              <a:t>1/20/09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1AD9-EACC-6E4E-8F84-31359C9ED4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AA2-8B06-B346-88E1-E636133D5B38}" type="datetimeFigureOut">
              <a:rPr lang="en-US" smtClean="0"/>
              <a:t>1/20/09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1AD9-EACC-6E4E-8F84-31359C9ED40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AA2-8B06-B346-88E1-E636133D5B38}" type="datetimeFigureOut">
              <a:rPr lang="en-US" smtClean="0"/>
              <a:t>1/20/09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1AD9-EACC-6E4E-8F84-31359C9ED4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AA2-8B06-B346-88E1-E636133D5B38}" type="datetimeFigureOut">
              <a:rPr lang="en-US" smtClean="0"/>
              <a:t>1/20/09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1AD9-EACC-6E4E-8F84-31359C9ED4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AA2-8B06-B346-88E1-E636133D5B38}" type="datetimeFigureOut">
              <a:rPr lang="en-US" smtClean="0"/>
              <a:t>1/20/09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1AD9-EACC-6E4E-8F84-31359C9ED4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AA2-8B06-B346-88E1-E636133D5B38}" type="datetimeFigureOut">
              <a:rPr lang="en-US" smtClean="0"/>
              <a:t>1/20/09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1AD9-EACC-6E4E-8F84-31359C9ED40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AA2-8B06-B346-88E1-E636133D5B38}" type="datetimeFigureOut">
              <a:rPr lang="en-US" smtClean="0"/>
              <a:t>1/20/09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1AD9-EACC-6E4E-8F84-31359C9ED4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8CAA2-8B06-B346-88E1-E636133D5B38}" type="datetimeFigureOut">
              <a:rPr lang="en-US" smtClean="0"/>
              <a:t>1/20/09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1AD9-EACC-6E4E-8F84-31359C9ED40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CA" smtClean="0"/>
              <a:t>Click icon to add picture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9328CAA2-8B06-B346-88E1-E636133D5B38}" type="datetimeFigureOut">
              <a:rPr lang="en-US" smtClean="0"/>
              <a:t>1/20/09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2AA91AD9-EACC-6E4E-8F84-31359C9ED40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Preterm Birth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971800"/>
            <a:ext cx="7406640" cy="17526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Hazem Al-Mandeel, M.D</a:t>
            </a:r>
          </a:p>
          <a:p>
            <a:pPr algn="l"/>
            <a:r>
              <a:rPr lang="en-US" sz="2800" dirty="0" smtClean="0"/>
              <a:t>Course 481</a:t>
            </a:r>
          </a:p>
          <a:p>
            <a:pPr algn="l"/>
            <a:r>
              <a:rPr lang="en-US" sz="2800" dirty="0" smtClean="0"/>
              <a:t>Obstetrics and Gynecology Rotation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and Incidence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Preterm birth </a:t>
            </a:r>
            <a:r>
              <a:rPr lang="en-US" sz="2800" dirty="0" smtClean="0"/>
              <a:t>is the delivery of a fetus after 20 wks of gestation and before term (completed 37wks)</a:t>
            </a:r>
          </a:p>
          <a:p>
            <a:r>
              <a:rPr lang="en-US" sz="2800" dirty="0" smtClean="0"/>
              <a:t>Preterm Labor is ………………</a:t>
            </a:r>
          </a:p>
          <a:p>
            <a:r>
              <a:rPr lang="en-US" sz="2800" dirty="0" smtClean="0"/>
              <a:t>Preterm birth is a major cause of perinatal mortality and morbidity</a:t>
            </a:r>
          </a:p>
          <a:p>
            <a:r>
              <a:rPr lang="en-US" sz="2800" dirty="0" smtClean="0"/>
              <a:t>PTB occurs in 10% to 12%  of pregnancies</a:t>
            </a:r>
          </a:p>
          <a:p>
            <a:r>
              <a:rPr lang="en-US" sz="2800" dirty="0" smtClean="0"/>
              <a:t>50% to 70% of neonatal mortality and morbidity is secondary to PTB 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 and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u="sng" dirty="0" smtClean="0"/>
              <a:t>3 etiologic subtypes of PTB: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Spontaneous PTB (idiopathic)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Preterm premature (prelabor) rupture of membranes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Induction of Labor for medical indications</a:t>
            </a:r>
          </a:p>
          <a:p>
            <a:pPr marL="514350" indent="-514350"/>
            <a:r>
              <a:rPr lang="en-US" sz="2800" u="sng" dirty="0" smtClean="0"/>
              <a:t>Risk Factors:</a:t>
            </a:r>
          </a:p>
          <a:p>
            <a:pPr marL="914400" lvl="1" indent="-514350">
              <a:buNone/>
            </a:pPr>
            <a:r>
              <a:rPr lang="en-US" sz="2400" dirty="0" smtClean="0"/>
              <a:t>H/O preterm birth		Multiple gestation</a:t>
            </a:r>
          </a:p>
          <a:p>
            <a:pPr marL="914400" lvl="1" indent="-514350">
              <a:buNone/>
            </a:pPr>
            <a:r>
              <a:rPr lang="en-US" sz="2400" dirty="0" smtClean="0"/>
              <a:t>Polyhydramnios		Urinary tract Infection</a:t>
            </a:r>
          </a:p>
          <a:p>
            <a:pPr marL="914400" lvl="1" indent="-514350">
              <a:buNone/>
            </a:pPr>
            <a:r>
              <a:rPr lang="en-US" sz="2400" dirty="0" smtClean="0"/>
              <a:t>Abortion (especially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trimester)		Cervical incompetence	</a:t>
            </a:r>
          </a:p>
          <a:p>
            <a:pPr marL="914400" lvl="1" indent="-514350">
              <a:buNone/>
            </a:pPr>
            <a:r>
              <a:rPr lang="en-US" sz="2400" dirty="0" smtClean="0"/>
              <a:t>Ethnic background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of Preterm Birth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Diagnosis done by clinical assessment</a:t>
            </a:r>
          </a:p>
          <a:p>
            <a:r>
              <a:rPr lang="en-US" sz="2800" dirty="0" smtClean="0"/>
              <a:t>Initial assessment of women with preterm labor and intact membrane is by pelvic examination </a:t>
            </a:r>
          </a:p>
          <a:p>
            <a:r>
              <a:rPr lang="en-US" sz="2800" dirty="0" smtClean="0"/>
              <a:t>Dx of PTB is based on: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Documented uterine contractions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Documented cervical dilatation or change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Preterm Labor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Complete assessment of the patient for possible corrected underlying cause (e.g. UTI)</a:t>
            </a:r>
          </a:p>
          <a:p>
            <a:r>
              <a:rPr lang="en-US" sz="2800" dirty="0" smtClean="0"/>
              <a:t>Rule out the presence of premature rupture of membranes</a:t>
            </a:r>
          </a:p>
          <a:p>
            <a:r>
              <a:rPr lang="en-US" sz="2800" dirty="0" smtClean="0"/>
              <a:t>Start I.V hydration and bed rest </a:t>
            </a:r>
          </a:p>
          <a:p>
            <a:r>
              <a:rPr lang="en-US" sz="2800" dirty="0" smtClean="0"/>
              <a:t>Obtain vaginal swab and urine for culture (R/O vaginal infection or UTI)</a:t>
            </a:r>
          </a:p>
          <a:p>
            <a:r>
              <a:rPr lang="en-US" sz="2800" dirty="0" smtClean="0"/>
              <a:t>Obtain obstetrical ultrasound to assess fetal presentation, weight, and cervical length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Preterm Labor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If gestational age is ≥ 34wks </a:t>
            </a:r>
            <a:r>
              <a:rPr lang="en-US" sz="2800" dirty="0" smtClean="0">
                <a:latin typeface="Wingdings"/>
                <a:ea typeface="Wingdings"/>
                <a:cs typeface="Wingdings"/>
              </a:rPr>
              <a:t> </a:t>
            </a:r>
            <a:r>
              <a:rPr lang="en-US" sz="2800" dirty="0" smtClean="0">
                <a:ea typeface="Wingdings"/>
                <a:cs typeface="Wingdings"/>
              </a:rPr>
              <a:t>no further action</a:t>
            </a:r>
          </a:p>
          <a:p>
            <a:r>
              <a:rPr lang="en-US" sz="2800" dirty="0" smtClean="0">
                <a:ea typeface="Wingdings"/>
                <a:cs typeface="Wingdings"/>
              </a:rPr>
              <a:t>If gestational age is &lt; 34wks </a:t>
            </a:r>
            <a:r>
              <a:rPr lang="en-US" sz="28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800" dirty="0" smtClean="0">
                <a:ea typeface="Wingdings"/>
                <a:cs typeface="Wingdings"/>
              </a:rPr>
              <a:t> consider the following: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>
                <a:ea typeface="Wingdings"/>
                <a:cs typeface="Wingdings"/>
              </a:rPr>
              <a:t>Antenatal corticosteroid (glucocorticoids) to reduce risk of preterm </a:t>
            </a:r>
            <a:r>
              <a:rPr lang="en-US" sz="2400" dirty="0" smtClean="0">
                <a:ea typeface="Wingdings"/>
                <a:cs typeface="Wingdings"/>
              </a:rPr>
              <a:t>mortality and </a:t>
            </a:r>
            <a:r>
              <a:rPr lang="en-US" sz="2400" dirty="0" smtClean="0">
                <a:ea typeface="Wingdings"/>
                <a:cs typeface="Wingdings"/>
              </a:rPr>
              <a:t>morbidity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>
                <a:ea typeface="Wingdings"/>
                <a:cs typeface="Wingdings"/>
              </a:rPr>
              <a:t>Uterine tocolytic therapy (to stop or delay delivery)</a:t>
            </a:r>
          </a:p>
          <a:p>
            <a:pPr marL="914400" lvl="1" indent="-514350">
              <a:buNone/>
            </a:pPr>
            <a:r>
              <a:rPr lang="en-US" sz="2400" dirty="0" smtClean="0">
                <a:ea typeface="Wingdings"/>
                <a:cs typeface="Wingdings"/>
              </a:rPr>
              <a:t>	e.g.: Ritodrine, Nifedipine, NSAID, Oxytocin antagonists</a:t>
            </a:r>
          </a:p>
          <a:p>
            <a:pPr marL="914400" lvl="1" indent="-514350">
              <a:buNone/>
            </a:pPr>
            <a:r>
              <a:rPr lang="en-US" sz="2400" dirty="0" smtClean="0">
                <a:ea typeface="Wingdings"/>
                <a:cs typeface="Wingdings"/>
              </a:rPr>
              <a:t>	C.I: antepartum bleeding, severe preecalmpsia, chorioamnionitis, IUGR, IUFD, fetal anomalies </a:t>
            </a:r>
          </a:p>
          <a:p>
            <a:pPr marL="914400" lvl="1" indent="-514350">
              <a:buFont typeface="+mj-lt"/>
              <a:buAutoNum type="arabicPeriod" startAt="3"/>
            </a:pPr>
            <a:r>
              <a:rPr lang="en-US" sz="2400" dirty="0" smtClean="0">
                <a:ea typeface="Wingdings"/>
                <a:cs typeface="Wingdings"/>
              </a:rPr>
              <a:t>Antibiotic therapy (for Group B streptococcal prophylaxis)</a:t>
            </a:r>
          </a:p>
          <a:p>
            <a:pPr marL="914400" lvl="1" indent="-514350">
              <a:buFont typeface="+mj-lt"/>
              <a:buAutoNum type="arabicPeriod" startAt="3"/>
            </a:pP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Labor and Delivery of the Preterm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The Lower limit of viability of a preterm infant is </a:t>
            </a:r>
          </a:p>
          <a:p>
            <a:pPr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24 wks or 500g weight</a:t>
            </a:r>
          </a:p>
          <a:p>
            <a:r>
              <a:rPr lang="en-US" sz="2800" dirty="0" smtClean="0"/>
              <a:t>Vaginal delivery is preferred in vertex presentation</a:t>
            </a:r>
          </a:p>
          <a:p>
            <a:r>
              <a:rPr lang="en-US" sz="2800" dirty="0" smtClean="0"/>
              <a:t>If breech presentation </a:t>
            </a:r>
            <a:r>
              <a:rPr lang="en-US" sz="2800" dirty="0" smtClean="0">
                <a:ea typeface="Wingdings"/>
                <a:cs typeface="Wingdings"/>
              </a:rPr>
              <a:t>cesarean section is preferable</a:t>
            </a:r>
          </a:p>
          <a:p>
            <a:r>
              <a:rPr lang="en-US" sz="2800" dirty="0" smtClean="0">
                <a:ea typeface="Wingdings"/>
                <a:cs typeface="Wingdings"/>
              </a:rPr>
              <a:t>Continuous fetal heart monitoring is necessary</a:t>
            </a:r>
          </a:p>
          <a:p>
            <a:r>
              <a:rPr lang="en-US" sz="2800" dirty="0" smtClean="0">
                <a:ea typeface="Wingdings"/>
                <a:cs typeface="Wingdings"/>
              </a:rPr>
              <a:t>Vacuum/ventose assisted delivery should be avoided</a:t>
            </a:r>
          </a:p>
          <a:p>
            <a:r>
              <a:rPr lang="en-US" sz="2800" dirty="0" smtClean="0"/>
              <a:t>Neonatal intensive care unit is </a:t>
            </a:r>
          </a:p>
          <a:p>
            <a:endParaRPr lang="en-US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Identify patients at risk and provide close follow up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Treatment of bacterial vaginosis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Treatment of asymptomatic bacturia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Measurement of cervical length in high risk patients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use of fetal fibronectin test for women with PTL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Stress reduction and improvement of nutrition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221</TotalTime>
  <Words>435</Words>
  <Application>Microsoft Macintosh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Preterm Birth</vt:lpstr>
      <vt:lpstr>Definition and Incidence</vt:lpstr>
      <vt:lpstr>Etiology and Risk Factors</vt:lpstr>
      <vt:lpstr>Diagnosis of Preterm Birth</vt:lpstr>
      <vt:lpstr>Management of Preterm Labor </vt:lpstr>
      <vt:lpstr>Management of Preterm Labor </vt:lpstr>
      <vt:lpstr>Labor and Delivery of the Preterm </vt:lpstr>
      <vt:lpstr>Prevention</vt:lpstr>
    </vt:vector>
  </TitlesOfParts>
  <Company>University of Calgary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Preterm Birth</dc:title>
  <dc:creator>Hazem Al-Mandeel</dc:creator>
  <cp:lastModifiedBy>Hazem Al-Mandeel</cp:lastModifiedBy>
  <cp:revision>20</cp:revision>
  <dcterms:created xsi:type="dcterms:W3CDTF">2009-01-20T18:26:48Z</dcterms:created>
  <dcterms:modified xsi:type="dcterms:W3CDTF">2009-01-20T22:08:35Z</dcterms:modified>
</cp:coreProperties>
</file>