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30610E-E72C-47F2-8CCA-45A165304F41}" type="datetimeFigureOut">
              <a:rPr lang="en-US" smtClean="0"/>
              <a:t>2/26/2015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D67B66-7AF0-4039-8216-632F6CD547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ngenital_adrenal_hyperplasia" TargetMode="External"/><Relationship Id="rId2" Type="http://schemas.openxmlformats.org/officeDocument/2006/relationships/hyperlink" Target="http://en.wikipedia.org/wiki/Hypothyroidis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Hyperprolactinemia" TargetMode="External"/><Relationship Id="rId4" Type="http://schemas.openxmlformats.org/officeDocument/2006/relationships/hyperlink" Target="http://en.wikipedia.org/wiki/Cushing%27s_syndrom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ndometrial_hyperplasia" TargetMode="External"/><Relationship Id="rId2" Type="http://schemas.openxmlformats.org/officeDocument/2006/relationships/hyperlink" Target="http://en.wikipedia.org/wiki/Hirsuti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Endometrial_cancer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tformi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ight_loss" TargetMode="External"/><Relationship Id="rId2" Type="http://schemas.openxmlformats.org/officeDocument/2006/relationships/hyperlink" Target="http://en.wikipedia.org/wiki/Anovula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lomiphene_citrat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ihydrotestosterone" TargetMode="External"/><Relationship Id="rId3" Type="http://schemas.openxmlformats.org/officeDocument/2006/relationships/hyperlink" Target="http://en.wikipedia.org/wiki/Spironolactone" TargetMode="External"/><Relationship Id="rId7" Type="http://schemas.openxmlformats.org/officeDocument/2006/relationships/hyperlink" Target="http://en.wikipedia.org/wiki/Testosterone" TargetMode="External"/><Relationship Id="rId2" Type="http://schemas.openxmlformats.org/officeDocument/2006/relationships/hyperlink" Target="http://en.wikipedia.org/wiki/Flutam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Dutasteride" TargetMode="External"/><Relationship Id="rId5" Type="http://schemas.openxmlformats.org/officeDocument/2006/relationships/hyperlink" Target="http://en.wikipedia.org/wiki/Finasteride" TargetMode="External"/><Relationship Id="rId4" Type="http://schemas.openxmlformats.org/officeDocument/2006/relationships/hyperlink" Target="http://en.wikipedia.org/wiki/5-alpha_reductase_inhibitor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Menstruation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Depression_(mood)" TargetMode="External"/><Relationship Id="rId13" Type="http://schemas.openxmlformats.org/officeDocument/2006/relationships/hyperlink" Target="http://en.wikipedia.org/wiki/Polycystic_ovary_syndrome" TargetMode="External"/><Relationship Id="rId3" Type="http://schemas.openxmlformats.org/officeDocument/2006/relationships/hyperlink" Target="http://en.wikipedia.org/wiki/Endometrial_cancer" TargetMode="External"/><Relationship Id="rId7" Type="http://schemas.openxmlformats.org/officeDocument/2006/relationships/hyperlink" Target="http://en.wikipedia.org/wiki/High_blood_pressure" TargetMode="External"/><Relationship Id="rId12" Type="http://schemas.openxmlformats.org/officeDocument/2006/relationships/hyperlink" Target="http://en.wikipedia.org/wiki/Acanthosis_nigricans" TargetMode="External"/><Relationship Id="rId2" Type="http://schemas.openxmlformats.org/officeDocument/2006/relationships/hyperlink" Target="http://en.wikipedia.org/wiki/Endometrial_hyperplas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Gestational_diabetes" TargetMode="External"/><Relationship Id="rId11" Type="http://schemas.openxmlformats.org/officeDocument/2006/relationships/hyperlink" Target="http://en.wikipedia.org/wiki/Miscarriage" TargetMode="External"/><Relationship Id="rId5" Type="http://schemas.openxmlformats.org/officeDocument/2006/relationships/hyperlink" Target="http://en.wikipedia.org/wiki/Diabetes_mellitus_type_2" TargetMode="External"/><Relationship Id="rId15" Type="http://schemas.openxmlformats.org/officeDocument/2006/relationships/hyperlink" Target="http://en.wikipedia.org/wiki/Breast_cancer" TargetMode="External"/><Relationship Id="rId10" Type="http://schemas.openxmlformats.org/officeDocument/2006/relationships/hyperlink" Target="http://en.wikipedia.org/wiki/Dyslipidemia" TargetMode="External"/><Relationship Id="rId4" Type="http://schemas.openxmlformats.org/officeDocument/2006/relationships/hyperlink" Target="http://en.wikipedia.org/wiki/Insulin_resistance" TargetMode="External"/><Relationship Id="rId9" Type="http://schemas.openxmlformats.org/officeDocument/2006/relationships/hyperlink" Target="http://en.wikipedia.org/wiki/Anxiety" TargetMode="External"/><Relationship Id="rId14" Type="http://schemas.openxmlformats.org/officeDocument/2006/relationships/hyperlink" Target="http://en.wikipedia.org/wiki/Ovarian_canc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Genetic_disea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Female_subfertil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cne" TargetMode="External"/><Relationship Id="rId3" Type="http://schemas.openxmlformats.org/officeDocument/2006/relationships/hyperlink" Target="http://en.wikipedia.org/wiki/Androgen" TargetMode="External"/><Relationship Id="rId7" Type="http://schemas.openxmlformats.org/officeDocument/2006/relationships/hyperlink" Target="http://en.wikipedia.org/wiki/Hormone_imbalance" TargetMode="External"/><Relationship Id="rId12" Type="http://schemas.openxmlformats.org/officeDocument/2006/relationships/hyperlink" Target="http://en.wikipedia.org/wiki/Hypercholesterolemia" TargetMode="External"/><Relationship Id="rId2" Type="http://schemas.openxmlformats.org/officeDocument/2006/relationships/hyperlink" Target="http://en.wikipedia.org/wiki/Anovul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menorrhea" TargetMode="External"/><Relationship Id="rId11" Type="http://schemas.openxmlformats.org/officeDocument/2006/relationships/hyperlink" Target="http://en.wikipedia.org/wiki/Type_2_diabetes" TargetMode="External"/><Relationship Id="rId5" Type="http://schemas.openxmlformats.org/officeDocument/2006/relationships/hyperlink" Target="http://en.wikipedia.org/wiki/Menstruation" TargetMode="External"/><Relationship Id="rId10" Type="http://schemas.openxmlformats.org/officeDocument/2006/relationships/hyperlink" Target="http://en.wikipedia.org/wiki/Obesity" TargetMode="External"/><Relationship Id="rId4" Type="http://schemas.openxmlformats.org/officeDocument/2006/relationships/hyperlink" Target="http://en.wikipedia.org/wiki/Insulin_resistance" TargetMode="External"/><Relationship Id="rId9" Type="http://schemas.openxmlformats.org/officeDocument/2006/relationships/hyperlink" Target="http://en.wikipedia.org/wiki/Hirsutis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ligomenorrhea" TargetMode="External"/><Relationship Id="rId2" Type="http://schemas.openxmlformats.org/officeDocument/2006/relationships/hyperlink" Target="http://en.wikipedia.org/wiki/Menstrual_disorde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Anovulation" TargetMode="External"/><Relationship Id="rId5" Type="http://schemas.openxmlformats.org/officeDocument/2006/relationships/hyperlink" Target="http://en.wikipedia.org/wiki/Infertility" TargetMode="External"/><Relationship Id="rId4" Type="http://schemas.openxmlformats.org/officeDocument/2006/relationships/hyperlink" Target="http://en.wikipedia.org/wiki/Amenorrhea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Insulin_resistance" TargetMode="External"/><Relationship Id="rId3" Type="http://schemas.openxmlformats.org/officeDocument/2006/relationships/hyperlink" Target="http://en.wikipedia.org/wiki/Acne" TargetMode="External"/><Relationship Id="rId7" Type="http://schemas.openxmlformats.org/officeDocument/2006/relationships/hyperlink" Target="http://en.wikipedia.org/wiki/Central_obesity" TargetMode="External"/><Relationship Id="rId2" Type="http://schemas.openxmlformats.org/officeDocument/2006/relationships/hyperlink" Target="http://en.wikipedia.org/wiki/Hyperandrogenis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Metabolic_syndrome" TargetMode="External"/><Relationship Id="rId5" Type="http://schemas.openxmlformats.org/officeDocument/2006/relationships/hyperlink" Target="http://en.wikipedia.org/wiki/Androgenic_alopecia" TargetMode="External"/><Relationship Id="rId4" Type="http://schemas.openxmlformats.org/officeDocument/2006/relationships/hyperlink" Target="http://en.wikipedia.org/wiki/Hirsutis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enetic_disease" TargetMode="External"/><Relationship Id="rId2" Type="http://schemas.openxmlformats.org/officeDocument/2006/relationships/hyperlink" Target="http://en.wikipedia.org/wiki/Etiolog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Genetic_penetrance" TargetMode="External"/><Relationship Id="rId4" Type="http://schemas.openxmlformats.org/officeDocument/2006/relationships/hyperlink" Target="http://en.wikipedia.org/wiki/Autosomal_dominan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elvic_ultrasoun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novulation" TargetMode="External"/><Relationship Id="rId2" Type="http://schemas.openxmlformats.org/officeDocument/2006/relationships/hyperlink" Target="http://en.wikipedia.org/wiki/Oligoovula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Gynecologic_ultrasou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Polycystic ovarian syndrome     PCO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Differential </a:t>
            </a:r>
            <a:r>
              <a:rPr lang="en-US" b="1" dirty="0" smtClean="0"/>
              <a:t>diagnosis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Other causes of irregular or absent menstruation and </a:t>
            </a:r>
            <a:r>
              <a:rPr lang="en-US" dirty="0" err="1"/>
              <a:t>hirsutism</a:t>
            </a:r>
            <a:r>
              <a:rPr lang="en-US" dirty="0"/>
              <a:t>, such as </a:t>
            </a:r>
            <a:r>
              <a:rPr lang="en-US" dirty="0">
                <a:hlinkClick r:id="rId2" tooltip="Hypothyroidism"/>
              </a:rPr>
              <a:t>hypothyroidism</a:t>
            </a:r>
            <a:r>
              <a:rPr lang="en-US" dirty="0"/>
              <a:t>, </a:t>
            </a:r>
            <a:r>
              <a:rPr lang="en-US" u="sng" dirty="0">
                <a:hlinkClick r:id="rId3" tooltip="Congenital adrenal hyperplasia"/>
              </a:rPr>
              <a:t>congenital adrenal hyperplasia</a:t>
            </a:r>
            <a:r>
              <a:rPr lang="en-US" dirty="0"/>
              <a:t> (21-hydroxylase deficiency), </a:t>
            </a:r>
            <a:r>
              <a:rPr lang="en-US" dirty="0">
                <a:hlinkClick r:id="rId4" tooltip="Cushing's syndrome"/>
              </a:rPr>
              <a:t>Cushing's syndrome</a:t>
            </a:r>
            <a:r>
              <a:rPr lang="en-US" dirty="0"/>
              <a:t>, </a:t>
            </a:r>
            <a:r>
              <a:rPr lang="en-US" dirty="0" err="1">
                <a:hlinkClick r:id="rId5" tooltip="Hyperprolactinemia"/>
              </a:rPr>
              <a:t>hyperprolactinemia</a:t>
            </a:r>
            <a:r>
              <a:rPr lang="en-US" dirty="0"/>
              <a:t>, androgen secreting </a:t>
            </a:r>
            <a:r>
              <a:rPr lang="en-US" dirty="0" err="1" smtClean="0"/>
              <a:t>neoplasms</a:t>
            </a:r>
            <a:r>
              <a:rPr lang="en-US" dirty="0" smtClean="0"/>
              <a:t> , </a:t>
            </a:r>
            <a:r>
              <a:rPr lang="en-US" dirty="0"/>
              <a:t>and other pituitary or adrenal disorders, should be </a:t>
            </a:r>
            <a:r>
              <a:rPr lang="en-US" dirty="0" smtClean="0"/>
              <a:t>investigated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Management.</a:t>
            </a:r>
            <a:endParaRPr lang="en-US" dirty="0"/>
          </a:p>
          <a:p>
            <a:r>
              <a:rPr lang="en-US" dirty="0"/>
              <a:t>The primary treatments for PCOS include: lifestyle changes, medications and </a:t>
            </a:r>
            <a:r>
              <a:rPr lang="en-US" dirty="0" smtClean="0"/>
              <a:t>surgery.</a:t>
            </a:r>
            <a:endParaRPr lang="en-US" dirty="0"/>
          </a:p>
          <a:p>
            <a:r>
              <a:rPr lang="en-US" dirty="0"/>
              <a:t>Goals of treatment may be considered under four categories:</a:t>
            </a:r>
          </a:p>
          <a:p>
            <a:r>
              <a:rPr lang="en-US" dirty="0"/>
              <a:t>Lowering of insulin resistance levels</a:t>
            </a:r>
          </a:p>
          <a:p>
            <a:r>
              <a:rPr lang="en-US" dirty="0"/>
              <a:t>Restoration of fertility</a:t>
            </a:r>
          </a:p>
          <a:p>
            <a:r>
              <a:rPr lang="en-US" dirty="0"/>
              <a:t>Treatment of </a:t>
            </a:r>
            <a:r>
              <a:rPr lang="en-US" dirty="0" err="1">
                <a:hlinkClick r:id="rId2" tooltip="Hirsutism"/>
              </a:rPr>
              <a:t>hirsutism</a:t>
            </a:r>
            <a:r>
              <a:rPr lang="en-US" dirty="0"/>
              <a:t> or </a:t>
            </a:r>
            <a:r>
              <a:rPr lang="en-US" dirty="0" smtClean="0"/>
              <a:t>acne .</a:t>
            </a:r>
            <a:endParaRPr lang="en-US" dirty="0"/>
          </a:p>
          <a:p>
            <a:r>
              <a:rPr lang="en-US" dirty="0"/>
              <a:t>Restoration of regular menstruation, and prevention of </a:t>
            </a:r>
            <a:r>
              <a:rPr lang="en-US" u="sng" dirty="0">
                <a:hlinkClick r:id="rId3" tooltip="Endometrial hyperplasia"/>
              </a:rPr>
              <a:t>endometrial hyperplasia</a:t>
            </a:r>
            <a:r>
              <a:rPr lang="en-US" dirty="0"/>
              <a:t> and </a:t>
            </a:r>
            <a:r>
              <a:rPr lang="en-US" dirty="0">
                <a:hlinkClick r:id="rId4" tooltip="Endometrial cancer"/>
              </a:rPr>
              <a:t>endometrial cancer</a:t>
            </a:r>
            <a:endParaRPr lang="en-US" dirty="0"/>
          </a:p>
          <a:p>
            <a:r>
              <a:rPr lang="en-US" dirty="0" smtClean="0"/>
              <a:t>General </a:t>
            </a:r>
            <a:r>
              <a:rPr lang="en-US" dirty="0"/>
              <a:t>interventions that help to reduce weight or insulin resistance can be beneficial for all these aims, because they address what is believed to be the underlying cause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Diet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Where PCOS is associated with overweight or obesity, successful weight loss is the most effective method of restoring normal ovulation/menstruation, </a:t>
            </a:r>
            <a:endParaRPr lang="en-US" dirty="0" smtClean="0"/>
          </a:p>
          <a:p>
            <a:r>
              <a:rPr lang="en-US" b="1" dirty="0" smtClean="0"/>
              <a:t>Medications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Reducing insulin resistance by improving insulin sensitivity through medications such as </a:t>
            </a:r>
            <a:r>
              <a:rPr lang="en-US" dirty="0" err="1">
                <a:hlinkClick r:id="rId2" tooltip="Metformin"/>
              </a:rPr>
              <a:t>metformin</a:t>
            </a:r>
            <a:r>
              <a:rPr lang="en-US" dirty="0"/>
              <a:t>, and the newer  (</a:t>
            </a:r>
            <a:r>
              <a:rPr lang="en-US" dirty="0" err="1"/>
              <a:t>glitazones</a:t>
            </a:r>
            <a:r>
              <a:rPr lang="en-US" dirty="0"/>
              <a:t>), have been an obvious approach and initial studies seemed to show effectiveness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Infertility</a:t>
            </a:r>
            <a:r>
              <a:rPr lang="en-US" i="1" dirty="0"/>
              <a:t>.</a:t>
            </a:r>
          </a:p>
          <a:p>
            <a:r>
              <a:rPr lang="en-US" dirty="0"/>
              <a:t>Not all women with PCOS have difficulty becoming </a:t>
            </a:r>
            <a:r>
              <a:rPr lang="en-US" dirty="0" smtClean="0"/>
              <a:t>pregnant. for </a:t>
            </a:r>
            <a:r>
              <a:rPr lang="en-US" dirty="0"/>
              <a:t>those that  </a:t>
            </a:r>
            <a:r>
              <a:rPr lang="en-US" dirty="0" err="1">
                <a:hlinkClick r:id="rId2" tooltip="Anovulation"/>
              </a:rPr>
              <a:t>anovulation</a:t>
            </a:r>
            <a:r>
              <a:rPr lang="en-US" dirty="0"/>
              <a:t> or infrequent </a:t>
            </a:r>
            <a:r>
              <a:rPr lang="en-US" dirty="0" smtClean="0"/>
              <a:t>ovulation.</a:t>
            </a:r>
            <a:endParaRPr lang="en-US" dirty="0"/>
          </a:p>
          <a:p>
            <a:r>
              <a:rPr lang="en-US" dirty="0"/>
              <a:t>For overweight, </a:t>
            </a:r>
            <a:r>
              <a:rPr lang="en-US" dirty="0" err="1" smtClean="0"/>
              <a:t>anovulatory</a:t>
            </a:r>
            <a:r>
              <a:rPr lang="en-US" dirty="0" smtClean="0"/>
              <a:t>  </a:t>
            </a:r>
            <a:r>
              <a:rPr lang="en-US" dirty="0"/>
              <a:t>women with PCOS, </a:t>
            </a:r>
            <a:r>
              <a:rPr lang="en-US" dirty="0">
                <a:hlinkClick r:id="rId3" tooltip="Weight loss"/>
              </a:rPr>
              <a:t>weight loss</a:t>
            </a:r>
            <a:r>
              <a:rPr lang="en-US" dirty="0"/>
              <a:t> and diet </a:t>
            </a:r>
            <a:r>
              <a:rPr lang="en-US" dirty="0" smtClean="0"/>
              <a:t>adjustments, </a:t>
            </a:r>
            <a:r>
              <a:rPr lang="en-US" dirty="0"/>
              <a:t>are associated with resumption of natural ovulation.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those women that after weight loss still are </a:t>
            </a:r>
            <a:r>
              <a:rPr lang="en-US" dirty="0" err="1"/>
              <a:t>anovulatory</a:t>
            </a:r>
            <a:r>
              <a:rPr lang="en-US" dirty="0"/>
              <a:t> or for </a:t>
            </a:r>
            <a:r>
              <a:rPr lang="en-US" dirty="0" err="1"/>
              <a:t>anovulatory</a:t>
            </a:r>
            <a:r>
              <a:rPr lang="en-US" dirty="0"/>
              <a:t> lean women, then the ovulation-inducing medications </a:t>
            </a:r>
            <a:r>
              <a:rPr lang="en-US" dirty="0" err="1">
                <a:hlinkClick r:id="rId2" tooltip="Clomiphene citrate"/>
              </a:rPr>
              <a:t>clomiphene</a:t>
            </a:r>
            <a:r>
              <a:rPr lang="en-US" dirty="0">
                <a:hlinkClick r:id="rId2" tooltip="Clomiphene citrate"/>
              </a:rPr>
              <a:t> </a:t>
            </a:r>
            <a:r>
              <a:rPr lang="en-US" dirty="0" smtClean="0">
                <a:hlinkClick r:id="rId2" tooltip="Clomiphene citrate"/>
              </a:rPr>
              <a:t>citrate</a:t>
            </a:r>
            <a:r>
              <a:rPr lang="en-US" baseline="30000" dirty="0" smtClean="0"/>
              <a:t>.</a:t>
            </a:r>
            <a:r>
              <a:rPr lang="en-US" dirty="0" smtClean="0"/>
              <a:t> </a:t>
            </a:r>
            <a:r>
              <a:rPr lang="en-US" dirty="0"/>
              <a:t> and </a:t>
            </a:r>
            <a:r>
              <a:rPr lang="en-US" dirty="0" err="1" smtClean="0"/>
              <a:t>gonadotrophins</a:t>
            </a:r>
            <a:r>
              <a:rPr lang="en-US" dirty="0" smtClean="0"/>
              <a:t> are </a:t>
            </a:r>
            <a:r>
              <a:rPr lang="en-US" dirty="0"/>
              <a:t>the principal treatments used to promote </a:t>
            </a:r>
            <a:r>
              <a:rPr lang="en-US" dirty="0" smtClean="0"/>
              <a:t>ovulation</a:t>
            </a:r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anti-diabetes medication </a:t>
            </a:r>
            <a:r>
              <a:rPr lang="en-US" dirty="0" err="1"/>
              <a:t>metformin</a:t>
            </a:r>
            <a:r>
              <a:rPr lang="en-US" dirty="0"/>
              <a:t> was recommended treatment for </a:t>
            </a:r>
            <a:r>
              <a:rPr lang="en-US" dirty="0" err="1" smtClean="0"/>
              <a:t>anovulation</a:t>
            </a:r>
            <a:r>
              <a:rPr lang="en-US" dirty="0" smtClean="0"/>
              <a:t>, </a:t>
            </a:r>
            <a:r>
              <a:rPr lang="en-US" dirty="0"/>
              <a:t> but it appears less effective than </a:t>
            </a:r>
            <a:r>
              <a:rPr lang="en-US" dirty="0" err="1"/>
              <a:t>clomiphene</a:t>
            </a:r>
            <a:r>
              <a:rPr lang="en-US" dirty="0" smtClean="0"/>
              <a:t>.</a:t>
            </a:r>
            <a:r>
              <a:rPr lang="en-US" baseline="30000" dirty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 surgery is not commonly performed, the polycystic ovaries can be treated with a laparoscopic procedure called "ovarian </a:t>
            </a:r>
            <a:r>
              <a:rPr lang="en-US" dirty="0" smtClean="0"/>
              <a:t>drilling“ .</a:t>
            </a:r>
          </a:p>
          <a:p>
            <a:r>
              <a:rPr lang="en-US" dirty="0" smtClean="0"/>
              <a:t>Often </a:t>
            </a:r>
            <a:r>
              <a:rPr lang="en-US" dirty="0"/>
              <a:t>results in either resumption of spontaneous </a:t>
            </a:r>
            <a:r>
              <a:rPr lang="en-US" dirty="0" smtClean="0"/>
              <a:t>ovulations</a:t>
            </a:r>
            <a:r>
              <a:rPr lang="en-US" baseline="30000" dirty="0" smtClean="0"/>
              <a:t>,</a:t>
            </a:r>
            <a:r>
              <a:rPr lang="en-US" dirty="0" smtClean="0"/>
              <a:t> </a:t>
            </a:r>
            <a:r>
              <a:rPr lang="en-US" dirty="0"/>
              <a:t> or ovulations after adjuvant treatment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/>
              <a:t>Hirsutism</a:t>
            </a:r>
            <a:r>
              <a:rPr lang="en-US" b="1" dirty="0"/>
              <a:t> and </a:t>
            </a:r>
            <a:r>
              <a:rPr lang="en-US" b="1" dirty="0" smtClean="0"/>
              <a:t>acne</a:t>
            </a:r>
            <a:r>
              <a:rPr lang="en-US" dirty="0" smtClean="0"/>
              <a:t>.</a:t>
            </a:r>
            <a:endParaRPr lang="en-US" i="1" dirty="0"/>
          </a:p>
          <a:p>
            <a:r>
              <a:rPr lang="en-US" dirty="0"/>
              <a:t>When appropriate (e.g., in women of child-bearing age who require contraception), a standard contraceptive pill is frequently effective </a:t>
            </a:r>
            <a:r>
              <a:rPr lang="en-US" dirty="0" smtClean="0"/>
              <a:t>in reducing </a:t>
            </a:r>
            <a:r>
              <a:rPr lang="en-US" dirty="0" err="1" smtClean="0"/>
              <a:t>hirsutism</a:t>
            </a:r>
            <a:r>
              <a:rPr lang="en-US" dirty="0" smtClean="0"/>
              <a:t> .</a:t>
            </a:r>
          </a:p>
          <a:p>
            <a:r>
              <a:rPr lang="en-US" dirty="0"/>
              <a:t>Other drugs with anti-androgen effects include </a:t>
            </a:r>
            <a:r>
              <a:rPr lang="en-US" dirty="0" err="1">
                <a:hlinkClick r:id="rId2" tooltip="Flutamide"/>
              </a:rPr>
              <a:t>flutamide</a:t>
            </a:r>
            <a:r>
              <a:rPr lang="en-US" dirty="0" smtClean="0"/>
              <a:t>,</a:t>
            </a:r>
            <a:r>
              <a:rPr lang="en-US" baseline="30000" dirty="0" smtClean="0"/>
              <a:t>[</a:t>
            </a:r>
            <a:r>
              <a:rPr lang="en-US" dirty="0" smtClean="0"/>
              <a:t>and</a:t>
            </a:r>
            <a:r>
              <a:rPr lang="en-US" dirty="0"/>
              <a:t> </a:t>
            </a:r>
            <a:r>
              <a:rPr lang="en-US" dirty="0" err="1" smtClean="0">
                <a:hlinkClick r:id="rId3" tooltip="Spironolactone"/>
              </a:rPr>
              <a:t>spironolactone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. </a:t>
            </a:r>
            <a:r>
              <a:rPr lang="en-US" dirty="0" err="1"/>
              <a:t>Metformin</a:t>
            </a:r>
            <a:r>
              <a:rPr lang="en-US" dirty="0"/>
              <a:t> can reduce </a:t>
            </a:r>
            <a:r>
              <a:rPr lang="en-US" dirty="0" err="1"/>
              <a:t>hirsutism</a:t>
            </a:r>
            <a:r>
              <a:rPr lang="en-US" dirty="0"/>
              <a:t>, perhaps by reducing insulin </a:t>
            </a:r>
            <a:r>
              <a:rPr lang="en-US" dirty="0" smtClean="0"/>
              <a:t>resistance.</a:t>
            </a:r>
          </a:p>
          <a:p>
            <a:r>
              <a:rPr lang="en-US" dirty="0"/>
              <a:t> </a:t>
            </a:r>
            <a:r>
              <a:rPr lang="en-US" dirty="0">
                <a:hlinkClick r:id="rId4" tooltip="5-alpha reductase inhibitor"/>
              </a:rPr>
              <a:t>5-alpha </a:t>
            </a:r>
            <a:r>
              <a:rPr lang="en-US" dirty="0" err="1">
                <a:hlinkClick r:id="rId4" tooltip="5-alpha reductase inhibitor"/>
              </a:rPr>
              <a:t>reductase</a:t>
            </a:r>
            <a:r>
              <a:rPr lang="en-US" dirty="0">
                <a:hlinkClick r:id="rId4" tooltip="5-alpha reductase inhibitor"/>
              </a:rPr>
              <a:t> inhibitors</a:t>
            </a:r>
            <a:r>
              <a:rPr lang="en-US" dirty="0"/>
              <a:t> (such as </a:t>
            </a:r>
            <a:r>
              <a:rPr lang="en-US" dirty="0" err="1">
                <a:hlinkClick r:id="rId5" tooltip="Finasteride"/>
              </a:rPr>
              <a:t>finasteride</a:t>
            </a:r>
            <a:r>
              <a:rPr lang="en-US" dirty="0"/>
              <a:t> and </a:t>
            </a:r>
            <a:r>
              <a:rPr lang="en-US" dirty="0" err="1">
                <a:hlinkClick r:id="rId6" tooltip="Dutasteride"/>
              </a:rPr>
              <a:t>dutasteride</a:t>
            </a:r>
            <a:r>
              <a:rPr lang="en-US" dirty="0"/>
              <a:t>) may also be </a:t>
            </a:r>
            <a:r>
              <a:rPr lang="en-US" dirty="0" smtClean="0"/>
              <a:t>used, </a:t>
            </a:r>
            <a:r>
              <a:rPr lang="en-US" dirty="0"/>
              <a:t> they work by blocking the conversion of </a:t>
            </a:r>
            <a:r>
              <a:rPr lang="en-US" dirty="0">
                <a:hlinkClick r:id="rId7" tooltip="Testosterone"/>
              </a:rPr>
              <a:t>testosterone</a:t>
            </a:r>
            <a:r>
              <a:rPr lang="en-US" dirty="0"/>
              <a:t> to </a:t>
            </a:r>
            <a:r>
              <a:rPr lang="en-US" dirty="0" err="1">
                <a:hlinkClick r:id="rId8" tooltip="Dihydrotestosterone"/>
              </a:rPr>
              <a:t>dihydrotestosterone</a:t>
            </a:r>
            <a:r>
              <a:rPr lang="en-US" dirty="0"/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Menstrual irregularity and endometrial </a:t>
            </a:r>
            <a:r>
              <a:rPr lang="en-US" b="1" dirty="0" smtClean="0"/>
              <a:t>hyperplasia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/>
              <a:t>If fertility is not the primary aim, then </a:t>
            </a:r>
            <a:r>
              <a:rPr lang="en-US" dirty="0">
                <a:hlinkClick r:id="rId2" tooltip="Menstruation"/>
              </a:rPr>
              <a:t>menstruation</a:t>
            </a:r>
            <a:r>
              <a:rPr lang="en-US" dirty="0"/>
              <a:t> can usually be regulated with </a:t>
            </a:r>
            <a:r>
              <a:rPr lang="en-US" dirty="0" smtClean="0"/>
              <a:t>an oral combined  </a:t>
            </a:r>
            <a:r>
              <a:rPr lang="en-US" dirty="0"/>
              <a:t>contraceptive </a:t>
            </a:r>
            <a:r>
              <a:rPr lang="en-US" dirty="0" smtClean="0"/>
              <a:t>pills.</a:t>
            </a:r>
            <a:endParaRPr lang="en-US" dirty="0"/>
          </a:p>
          <a:p>
            <a:r>
              <a:rPr lang="en-US" dirty="0"/>
              <a:t> If menstruation occurs less often or not at all, some form of </a:t>
            </a:r>
            <a:r>
              <a:rPr lang="en-US" dirty="0" err="1"/>
              <a:t>progestogen</a:t>
            </a:r>
            <a:r>
              <a:rPr lang="en-US" dirty="0"/>
              <a:t> replacement is </a:t>
            </a:r>
            <a:r>
              <a:rPr lang="en-US" dirty="0" smtClean="0"/>
              <a:t>recommended,</a:t>
            </a:r>
            <a:r>
              <a:rPr lang="en-US" baseline="30000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Prognosis.</a:t>
            </a:r>
            <a:endParaRPr lang="en-US" dirty="0"/>
          </a:p>
          <a:p>
            <a:r>
              <a:rPr lang="en-US" dirty="0"/>
              <a:t>A diagnosis of PCOS suggests an increased risk of:</a:t>
            </a:r>
          </a:p>
          <a:p>
            <a:r>
              <a:rPr lang="en-US" dirty="0">
                <a:hlinkClick r:id="rId2" tooltip="Endometrial hyperplasia"/>
              </a:rPr>
              <a:t>Endometrial hyperplasia</a:t>
            </a:r>
            <a:r>
              <a:rPr lang="en-US" dirty="0"/>
              <a:t> and </a:t>
            </a:r>
            <a:r>
              <a:rPr lang="en-US" dirty="0">
                <a:hlinkClick r:id="rId3" tooltip="Endometrial cancer"/>
              </a:rPr>
              <a:t>endometrial cancer</a:t>
            </a:r>
            <a:r>
              <a:rPr lang="en-US" dirty="0"/>
              <a:t> </a:t>
            </a:r>
          </a:p>
          <a:p>
            <a:r>
              <a:rPr lang="en-US" dirty="0">
                <a:hlinkClick r:id="rId4" tooltip="Insulin resistance"/>
              </a:rPr>
              <a:t>Insulin resistance</a:t>
            </a:r>
            <a:r>
              <a:rPr lang="en-US" dirty="0"/>
              <a:t>/</a:t>
            </a:r>
            <a:r>
              <a:rPr lang="en-US" dirty="0">
                <a:hlinkClick r:id="rId5" tooltip="Diabetes mellitus type 2"/>
              </a:rPr>
              <a:t>Type II diabetes</a:t>
            </a:r>
            <a:r>
              <a:rPr lang="en-US" dirty="0" smtClean="0"/>
              <a:t>., </a:t>
            </a:r>
            <a:r>
              <a:rPr lang="en-US" dirty="0"/>
              <a:t>particularly if obese, </a:t>
            </a:r>
            <a:r>
              <a:rPr lang="en-US" dirty="0" smtClean="0"/>
              <a:t>they are prone </a:t>
            </a:r>
            <a:r>
              <a:rPr lang="en-US" dirty="0"/>
              <a:t>to </a:t>
            </a:r>
            <a:r>
              <a:rPr lang="en-US" dirty="0">
                <a:hlinkClick r:id="rId6" tooltip="Gestational diabetes"/>
              </a:rPr>
              <a:t>gestational diabetes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hlinkClick r:id="rId7" tooltip="High blood pressure"/>
              </a:rPr>
              <a:t>High blood pressure</a:t>
            </a:r>
            <a:r>
              <a:rPr lang="en-US" dirty="0"/>
              <a:t>, in particular if obese and/or during </a:t>
            </a:r>
            <a:r>
              <a:rPr lang="en-US" dirty="0" smtClean="0"/>
              <a:t>pregnancy</a:t>
            </a:r>
            <a:endParaRPr lang="en-US" dirty="0"/>
          </a:p>
          <a:p>
            <a:r>
              <a:rPr lang="en-US" dirty="0">
                <a:hlinkClick r:id="rId8" tooltip="Depression (mood)"/>
              </a:rPr>
              <a:t>Depression</a:t>
            </a:r>
            <a:r>
              <a:rPr lang="en-US" dirty="0"/>
              <a:t>/Depression with </a:t>
            </a:r>
            <a:r>
              <a:rPr lang="en-US" dirty="0" smtClean="0">
                <a:hlinkClick r:id="rId9" tooltip="Anxiety"/>
              </a:rPr>
              <a:t>Anxiety</a:t>
            </a:r>
            <a:r>
              <a:rPr lang="en-US" baseline="30000" dirty="0"/>
              <a:t>.</a:t>
            </a:r>
            <a:endParaRPr lang="en-US" dirty="0"/>
          </a:p>
          <a:p>
            <a:r>
              <a:rPr lang="en-US" dirty="0" err="1" smtClean="0">
                <a:hlinkClick r:id="rId10" tooltip="Dyslipidemia"/>
              </a:rPr>
              <a:t>Dyslipidemia</a:t>
            </a:r>
            <a:r>
              <a:rPr lang="en-US" dirty="0"/>
              <a:t> 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Cardiovascular </a:t>
            </a:r>
            <a:r>
              <a:rPr lang="en-US" dirty="0" smtClean="0"/>
              <a:t>disease. </a:t>
            </a:r>
            <a:endParaRPr lang="en-US" dirty="0"/>
          </a:p>
          <a:p>
            <a:r>
              <a:rPr lang="en-US" dirty="0" smtClean="0">
                <a:hlinkClick r:id="rId11" tooltip="Miscarriage"/>
              </a:rPr>
              <a:t>Miscarriage</a:t>
            </a:r>
            <a:r>
              <a:rPr lang="en-US" baseline="30000" dirty="0"/>
              <a:t>.</a:t>
            </a:r>
            <a:endParaRPr lang="en-US" dirty="0"/>
          </a:p>
          <a:p>
            <a:r>
              <a:rPr lang="en-US" dirty="0" err="1" smtClean="0">
                <a:hlinkClick r:id="rId12" tooltip="Acanthosis nigricans"/>
              </a:rPr>
              <a:t>Acanthosis</a:t>
            </a:r>
            <a:r>
              <a:rPr lang="en-US" dirty="0" smtClean="0">
                <a:hlinkClick r:id="rId12" tooltip="Acanthosis nigricans"/>
              </a:rPr>
              <a:t> </a:t>
            </a:r>
            <a:r>
              <a:rPr lang="en-US" dirty="0" err="1">
                <a:hlinkClick r:id="rId12" tooltip="Acanthosis nigricans"/>
              </a:rPr>
              <a:t>nigricans</a:t>
            </a:r>
            <a:r>
              <a:rPr lang="en-US" dirty="0"/>
              <a:t> (patches of darkened skin under the arms, in the groin area, on the back of the neck</a:t>
            </a:r>
            <a:r>
              <a:rPr lang="en-US" dirty="0" smtClean="0"/>
              <a:t>)</a:t>
            </a:r>
            <a:r>
              <a:rPr lang="en-US" baseline="30000" dirty="0" smtClean="0">
                <a:hlinkClick r:id="rId13"/>
              </a:rPr>
              <a:t>]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risk of </a:t>
            </a:r>
            <a:r>
              <a:rPr lang="en-US" dirty="0">
                <a:hlinkClick r:id="rId14" tooltip="Ovarian cancer"/>
              </a:rPr>
              <a:t>ovarian cancer</a:t>
            </a:r>
            <a:r>
              <a:rPr lang="en-US" dirty="0"/>
              <a:t> and </a:t>
            </a:r>
            <a:r>
              <a:rPr lang="en-US" dirty="0">
                <a:hlinkClick r:id="rId15" tooltip="Breast cancer"/>
              </a:rPr>
              <a:t>breast cancer</a:t>
            </a:r>
            <a:r>
              <a:rPr lang="en-US" dirty="0"/>
              <a:t> is not significantly increased overall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Polycystic ovary syndrome</a:t>
            </a:r>
            <a:r>
              <a:rPr lang="en-US" dirty="0"/>
              <a:t> (</a:t>
            </a:r>
            <a:r>
              <a:rPr lang="en-US" b="1" dirty="0"/>
              <a:t>PCOS</a:t>
            </a:r>
            <a:r>
              <a:rPr lang="en-US" dirty="0"/>
              <a:t>), </a:t>
            </a:r>
            <a:r>
              <a:rPr lang="en-US" b="1" dirty="0" smtClean="0"/>
              <a:t>syndrome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one of </a:t>
            </a:r>
            <a:r>
              <a:rPr lang="en-US" dirty="0" smtClean="0"/>
              <a:t>the    most, common endocrine disorder among women .</a:t>
            </a:r>
          </a:p>
          <a:p>
            <a:r>
              <a:rPr lang="en-US" dirty="0" smtClean="0"/>
              <a:t> </a:t>
            </a:r>
            <a:r>
              <a:rPr lang="en-US" dirty="0"/>
              <a:t>PCOS has a diverse range of causes that are not entirely understood, but there is evidence that it is largely a </a:t>
            </a:r>
            <a:r>
              <a:rPr lang="en-US" dirty="0">
                <a:hlinkClick r:id="rId2" tooltip="Genetic disease"/>
              </a:rPr>
              <a:t>genetic </a:t>
            </a:r>
            <a:r>
              <a:rPr lang="en-US" dirty="0" smtClean="0">
                <a:hlinkClick r:id="rId2" tooltip="Genetic disease"/>
              </a:rPr>
              <a:t>disease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PCOS produces symptoms in approximately 5% to 10% of women of reproductive age </a:t>
            </a:r>
            <a:r>
              <a:rPr lang="en-US" dirty="0" smtClean="0"/>
              <a:t>and is </a:t>
            </a:r>
            <a:r>
              <a:rPr lang="en-US" dirty="0"/>
              <a:t>thought to be one of the leading causes of </a:t>
            </a:r>
            <a:r>
              <a:rPr lang="en-US" dirty="0">
                <a:hlinkClick r:id="rId2" tooltip="Female subfertility"/>
              </a:rPr>
              <a:t>female </a:t>
            </a:r>
            <a:r>
              <a:rPr lang="en-US" dirty="0" err="1" smtClean="0">
                <a:hlinkClick r:id="rId2" tooltip="Female subfertility"/>
              </a:rPr>
              <a:t>subfertility</a:t>
            </a:r>
            <a:r>
              <a:rPr lang="en-US" baseline="30000" dirty="0"/>
              <a:t> </a:t>
            </a:r>
            <a:r>
              <a:rPr lang="en-US" dirty="0"/>
              <a:t> and the most frequent endocrine problem in women of reproductive age</a:t>
            </a:r>
            <a:r>
              <a:rPr lang="en-US" dirty="0" smtClean="0"/>
              <a:t>.</a:t>
            </a:r>
          </a:p>
          <a:p>
            <a:r>
              <a:rPr lang="en-US" baseline="30000" dirty="0" smtClean="0"/>
              <a:t> </a:t>
            </a:r>
            <a:r>
              <a:rPr lang="en-US" dirty="0"/>
              <a:t> Finding that the ovaries appear polycystic on ultrasound is common, but it is not an absolute requirement in all definitions of the disorder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most common immediate symptoms are </a:t>
            </a:r>
            <a:r>
              <a:rPr lang="en-US" dirty="0" err="1">
                <a:hlinkClick r:id="rId2" tooltip="Anovulation"/>
              </a:rPr>
              <a:t>anovulation</a:t>
            </a:r>
            <a:r>
              <a:rPr lang="en-US" dirty="0"/>
              <a:t>, excess </a:t>
            </a:r>
            <a:r>
              <a:rPr lang="en-US" dirty="0">
                <a:hlinkClick r:id="rId3" tooltip="Androgen"/>
              </a:rPr>
              <a:t>androgenic</a:t>
            </a:r>
            <a:r>
              <a:rPr lang="en-US" dirty="0"/>
              <a:t> hormones, and </a:t>
            </a:r>
            <a:r>
              <a:rPr lang="en-US" dirty="0">
                <a:hlinkClick r:id="rId4" tooltip="Insulin resistance"/>
              </a:rPr>
              <a:t>insulin resistance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Anovulation</a:t>
            </a:r>
            <a:r>
              <a:rPr lang="en-US" dirty="0"/>
              <a:t> results </a:t>
            </a:r>
            <a:r>
              <a:rPr lang="en-US" dirty="0" smtClean="0"/>
              <a:t>in, irregular</a:t>
            </a:r>
            <a:r>
              <a:rPr lang="en-US" dirty="0"/>
              <a:t> </a:t>
            </a:r>
            <a:r>
              <a:rPr lang="en-US" dirty="0">
                <a:hlinkClick r:id="rId5" tooltip="Menstruation"/>
              </a:rPr>
              <a:t>menstruation</a:t>
            </a:r>
            <a:r>
              <a:rPr lang="en-US" dirty="0"/>
              <a:t>, </a:t>
            </a:r>
            <a:r>
              <a:rPr lang="en-US" dirty="0">
                <a:hlinkClick r:id="rId6" tooltip="Amenorrhea"/>
              </a:rPr>
              <a:t>amenorrhea</a:t>
            </a:r>
            <a:r>
              <a:rPr lang="en-US" dirty="0"/>
              <a:t>, and ovulation-related infertility. </a:t>
            </a:r>
            <a:r>
              <a:rPr lang="en-US" dirty="0">
                <a:hlinkClick r:id="rId7" tooltip="Hormone imbalance"/>
              </a:rPr>
              <a:t>Hormone </a:t>
            </a:r>
            <a:r>
              <a:rPr lang="en-US" dirty="0" smtClean="0">
                <a:hlinkClick r:id="rId7" tooltip="Hormone imbalance"/>
              </a:rPr>
              <a:t>imbalance</a:t>
            </a:r>
            <a:r>
              <a:rPr lang="en-US" dirty="0" smtClean="0"/>
              <a:t> generally </a:t>
            </a:r>
            <a:r>
              <a:rPr lang="en-US" dirty="0"/>
              <a:t>causes </a:t>
            </a:r>
            <a:r>
              <a:rPr lang="en-US" dirty="0">
                <a:hlinkClick r:id="rId8" tooltip="Acne"/>
              </a:rPr>
              <a:t>acne</a:t>
            </a:r>
            <a:r>
              <a:rPr lang="en-US" dirty="0"/>
              <a:t> and </a:t>
            </a:r>
            <a:r>
              <a:rPr lang="en-US" dirty="0" err="1">
                <a:hlinkClick r:id="rId9" tooltip="Hirsutism"/>
              </a:rPr>
              <a:t>hirsutism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Insulin </a:t>
            </a:r>
            <a:r>
              <a:rPr lang="en-US" dirty="0"/>
              <a:t>resistance is associated with </a:t>
            </a:r>
            <a:r>
              <a:rPr lang="en-US" dirty="0">
                <a:hlinkClick r:id="rId10" tooltip="Obesity"/>
              </a:rPr>
              <a:t>obesity</a:t>
            </a:r>
            <a:r>
              <a:rPr lang="en-US" dirty="0"/>
              <a:t>, </a:t>
            </a:r>
            <a:r>
              <a:rPr lang="en-US" dirty="0">
                <a:hlinkClick r:id="rId11" tooltip="Type 2 diabetes"/>
              </a:rPr>
              <a:t>type 2 diabetes</a:t>
            </a:r>
            <a:r>
              <a:rPr lang="en-US" dirty="0"/>
              <a:t>, and </a:t>
            </a:r>
            <a:r>
              <a:rPr lang="en-US" dirty="0">
                <a:hlinkClick r:id="rId12" tooltip="Hypercholesterolemia"/>
              </a:rPr>
              <a:t>high cholesterol </a:t>
            </a:r>
            <a:r>
              <a:rPr lang="en-US" dirty="0" smtClean="0">
                <a:hlinkClick r:id="rId12" tooltip="Hypercholesterolemia"/>
              </a:rPr>
              <a:t>levels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symptoms and severity of the syndrome vary greatly among those affected.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Signs and </a:t>
            </a:r>
            <a:r>
              <a:rPr lang="en-US" dirty="0" smtClean="0"/>
              <a:t>symptoms.</a:t>
            </a:r>
            <a:endParaRPr lang="en-US" dirty="0"/>
          </a:p>
          <a:p>
            <a:r>
              <a:rPr lang="en-US" dirty="0"/>
              <a:t>Common symptoms of PCOS include the following:</a:t>
            </a:r>
          </a:p>
          <a:p>
            <a:r>
              <a:rPr lang="en-US" dirty="0">
                <a:hlinkClick r:id="rId2" tooltip="Menstrual disorder"/>
              </a:rPr>
              <a:t>Menstrual disorders</a:t>
            </a:r>
            <a:r>
              <a:rPr lang="en-US" dirty="0"/>
              <a:t>: </a:t>
            </a:r>
            <a:endParaRPr lang="en-US" dirty="0" smtClean="0"/>
          </a:p>
          <a:p>
            <a:r>
              <a:rPr lang="en-US" dirty="0"/>
              <a:t> </a:t>
            </a:r>
            <a:r>
              <a:rPr lang="en-US" dirty="0" err="1">
                <a:hlinkClick r:id="rId3" tooltip="Oligomenorrhea"/>
              </a:rPr>
              <a:t>oligomenorrhea</a:t>
            </a:r>
            <a:r>
              <a:rPr lang="en-US" dirty="0"/>
              <a:t> (few menstrual periods) or </a:t>
            </a:r>
            <a:r>
              <a:rPr lang="en-US" dirty="0">
                <a:hlinkClick r:id="rId4" tooltip="Amenorrhea"/>
              </a:rPr>
              <a:t>amenorrhea</a:t>
            </a:r>
            <a:r>
              <a:rPr lang="en-US" dirty="0"/>
              <a:t> (no menstrual periods), but other types of menstrual disorders may also </a:t>
            </a:r>
            <a:r>
              <a:rPr lang="en-US" dirty="0" smtClean="0"/>
              <a:t>occur,</a:t>
            </a:r>
            <a:endParaRPr lang="en-US" dirty="0"/>
          </a:p>
          <a:p>
            <a:r>
              <a:rPr lang="en-US" dirty="0" smtClean="0">
                <a:hlinkClick r:id="rId5" tooltip="Infertility"/>
              </a:rPr>
              <a:t>Infertility</a:t>
            </a:r>
            <a:endParaRPr lang="en-US" dirty="0" smtClean="0"/>
          </a:p>
          <a:p>
            <a:r>
              <a:rPr lang="en-US" dirty="0"/>
              <a:t> This generally results directly from chronic </a:t>
            </a:r>
            <a:r>
              <a:rPr lang="en-US" dirty="0" err="1">
                <a:hlinkClick r:id="rId6" tooltip="Anovulation"/>
              </a:rPr>
              <a:t>anovulation</a:t>
            </a:r>
            <a:r>
              <a:rPr lang="en-US" dirty="0"/>
              <a:t> 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 tooltip="Hyperandrogenism"/>
              </a:rPr>
              <a:t>High levels of </a:t>
            </a:r>
            <a:r>
              <a:rPr lang="en-US" dirty="0" err="1">
                <a:hlinkClick r:id="rId2" tooltip="Hyperandrogenism"/>
              </a:rPr>
              <a:t>masculinizing</a:t>
            </a:r>
            <a:r>
              <a:rPr lang="en-US" dirty="0">
                <a:hlinkClick r:id="rId2" tooltip="Hyperandrogenism"/>
              </a:rPr>
              <a:t> hormones</a:t>
            </a:r>
            <a:r>
              <a:rPr lang="en-US" dirty="0"/>
              <a:t>: The most common signs are </a:t>
            </a:r>
            <a:r>
              <a:rPr lang="en-US" dirty="0">
                <a:hlinkClick r:id="rId3" tooltip="Acne"/>
              </a:rPr>
              <a:t>acne</a:t>
            </a:r>
            <a:r>
              <a:rPr lang="en-US" dirty="0"/>
              <a:t> </a:t>
            </a:r>
            <a:r>
              <a:rPr lang="en-US" dirty="0" smtClean="0"/>
              <a:t>,</a:t>
            </a:r>
            <a:r>
              <a:rPr lang="en-US" dirty="0"/>
              <a:t> </a:t>
            </a:r>
            <a:r>
              <a:rPr lang="en-US" dirty="0" err="1">
                <a:hlinkClick r:id="rId4" tooltip="Hirsutism"/>
              </a:rPr>
              <a:t>hirsutism</a:t>
            </a:r>
            <a:r>
              <a:rPr lang="en-US" dirty="0"/>
              <a:t> </a:t>
            </a:r>
            <a:r>
              <a:rPr lang="en-US" dirty="0" smtClean="0"/>
              <a:t>and </a:t>
            </a:r>
            <a:r>
              <a:rPr lang="en-US" dirty="0"/>
              <a:t> </a:t>
            </a:r>
            <a:r>
              <a:rPr lang="en-US" dirty="0">
                <a:hlinkClick r:id="rId5" tooltip="Androgenic alopecia"/>
              </a:rPr>
              <a:t>androgenic alopecia</a:t>
            </a:r>
            <a:r>
              <a:rPr lang="en-US" dirty="0"/>
              <a:t> 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hlinkClick r:id="rId6" tooltip="Metabolic syndrome"/>
              </a:rPr>
              <a:t>Metabolic </a:t>
            </a:r>
            <a:r>
              <a:rPr lang="en-US" dirty="0" smtClean="0">
                <a:hlinkClick r:id="rId6" tooltip="Metabolic syndrome"/>
              </a:rPr>
              <a:t>syndrome</a:t>
            </a:r>
            <a:r>
              <a:rPr lang="en-US" dirty="0" smtClean="0"/>
              <a:t>.</a:t>
            </a:r>
          </a:p>
          <a:p>
            <a:r>
              <a:rPr lang="en-US" dirty="0"/>
              <a:t> This appears as a tendency towards </a:t>
            </a:r>
            <a:r>
              <a:rPr lang="en-US" dirty="0">
                <a:hlinkClick r:id="rId7" tooltip="Central obesity"/>
              </a:rPr>
              <a:t>central obesity</a:t>
            </a:r>
            <a:r>
              <a:rPr lang="en-US" dirty="0"/>
              <a:t> and other symptoms associated with </a:t>
            </a:r>
            <a:r>
              <a:rPr lang="en-US" dirty="0">
                <a:hlinkClick r:id="rId8" tooltip="Insulin resistance"/>
              </a:rPr>
              <a:t>insulin </a:t>
            </a:r>
            <a:r>
              <a:rPr lang="en-US" dirty="0" smtClean="0">
                <a:hlinkClick r:id="rId8" tooltip="Insulin resistance"/>
              </a:rPr>
              <a:t>resistance</a:t>
            </a:r>
            <a:r>
              <a:rPr lang="en-US" dirty="0"/>
              <a:t> </a:t>
            </a:r>
          </a:p>
          <a:p>
            <a:r>
              <a:rPr lang="en-US" dirty="0"/>
              <a:t>Asians affected by PCOS are less likely to develop </a:t>
            </a:r>
            <a:r>
              <a:rPr lang="en-US" dirty="0" err="1"/>
              <a:t>hirsutism</a:t>
            </a:r>
            <a:r>
              <a:rPr lang="en-US" dirty="0"/>
              <a:t> than those of other ethnic backgrounds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Cause.</a:t>
            </a:r>
            <a:endParaRPr lang="en-US" dirty="0"/>
          </a:p>
          <a:p>
            <a:r>
              <a:rPr lang="en-US" dirty="0"/>
              <a:t>PCOS is a heterogeneous disorder of uncertain </a:t>
            </a:r>
            <a:r>
              <a:rPr lang="en-US" dirty="0" smtClean="0">
                <a:hlinkClick r:id="rId2" tooltip="Etiology"/>
              </a:rPr>
              <a:t>cause</a:t>
            </a:r>
            <a:r>
              <a:rPr lang="en-US" dirty="0"/>
              <a:t> </a:t>
            </a:r>
            <a:r>
              <a:rPr lang="en-US" dirty="0" smtClean="0"/>
              <a:t>,there </a:t>
            </a:r>
            <a:r>
              <a:rPr lang="en-US" dirty="0"/>
              <a:t>is strong evidence that it is a </a:t>
            </a:r>
            <a:r>
              <a:rPr lang="en-US" dirty="0">
                <a:hlinkClick r:id="rId3" tooltip="Genetic disease"/>
              </a:rPr>
              <a:t>genetic disease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The genetic component appears to be inherited in an </a:t>
            </a:r>
            <a:r>
              <a:rPr lang="en-US" dirty="0" err="1">
                <a:hlinkClick r:id="rId4" tooltip="Autosomal dominant"/>
              </a:rPr>
              <a:t>autosomal</a:t>
            </a:r>
            <a:r>
              <a:rPr lang="en-US" dirty="0">
                <a:hlinkClick r:id="rId4" tooltip="Autosomal dominant"/>
              </a:rPr>
              <a:t> dominant</a:t>
            </a:r>
            <a:r>
              <a:rPr lang="en-US" dirty="0"/>
              <a:t> fashion with high </a:t>
            </a:r>
            <a:r>
              <a:rPr lang="en-US" dirty="0">
                <a:hlinkClick r:id="rId5" tooltip="Genetic penetrance"/>
              </a:rPr>
              <a:t>genetic </a:t>
            </a:r>
            <a:r>
              <a:rPr lang="en-US" dirty="0" err="1">
                <a:hlinkClick r:id="rId5" tooltip="Genetic penetrance"/>
              </a:rPr>
              <a:t>penetrance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Diagnosis.</a:t>
            </a:r>
            <a:endParaRPr lang="en-US" dirty="0"/>
          </a:p>
          <a:p>
            <a:r>
              <a:rPr lang="en-US" dirty="0"/>
              <a:t>Not everyone with PCOS has polycystic ovaries (PCO), nor does everyone with ovarian cysts have PCOS; although a </a:t>
            </a:r>
            <a:r>
              <a:rPr lang="en-US" dirty="0">
                <a:hlinkClick r:id="rId2" tooltip="Pelvic ultrasound"/>
              </a:rPr>
              <a:t>pelvic ultrasound</a:t>
            </a:r>
            <a:r>
              <a:rPr lang="en-US" dirty="0"/>
              <a:t> is a major diagnostic tool, it is not the only one</a:t>
            </a:r>
            <a:r>
              <a:rPr lang="en-US" dirty="0" smtClean="0"/>
              <a:t>.</a:t>
            </a:r>
            <a:endParaRPr lang="en-US" baseline="30000" dirty="0"/>
          </a:p>
          <a:p>
            <a:r>
              <a:rPr lang="en-US" dirty="0"/>
              <a:t> The diagnosis is straightforward using the Rotterdam criteria, even when the syndrome is associated with a wide range of symptoms.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Rotterdam</a:t>
            </a:r>
            <a:r>
              <a:rPr lang="en-US" dirty="0"/>
              <a:t>.</a:t>
            </a:r>
            <a:endParaRPr lang="en-US" b="1" dirty="0"/>
          </a:p>
          <a:p>
            <a:r>
              <a:rPr lang="en-US" dirty="0" smtClean="0"/>
              <a:t> indicated PCOS to be present if any 2 out of 3 criteria are met, in the absence of other entities that might cause these findings</a:t>
            </a:r>
            <a:r>
              <a:rPr lang="en-US" baseline="30000" dirty="0"/>
              <a:t> </a:t>
            </a:r>
            <a:r>
              <a:rPr lang="en-US" dirty="0" err="1" smtClean="0">
                <a:hlinkClick r:id="rId2" tooltip="Oligoovulation"/>
              </a:rPr>
              <a:t>oligoovulation</a:t>
            </a:r>
            <a:r>
              <a:rPr lang="en-US" dirty="0"/>
              <a:t> and/or </a:t>
            </a:r>
            <a:r>
              <a:rPr lang="en-US" dirty="0" err="1">
                <a:hlinkClick r:id="rId3" tooltip="Anovulation"/>
              </a:rPr>
              <a:t>anovulation</a:t>
            </a:r>
            <a:endParaRPr lang="en-US" dirty="0"/>
          </a:p>
          <a:p>
            <a:r>
              <a:rPr lang="en-US" dirty="0"/>
              <a:t>excess androgen activity</a:t>
            </a:r>
          </a:p>
          <a:p>
            <a:r>
              <a:rPr lang="en-US" dirty="0"/>
              <a:t>polycystic ovaries (by </a:t>
            </a:r>
            <a:r>
              <a:rPr lang="en-US" dirty="0">
                <a:hlinkClick r:id="rId4" tooltip="Gynecologic ultrasound"/>
              </a:rPr>
              <a:t>gynecologic ultrasound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320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Polycystic ovarian syndrome     PCO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Polycystic ovarian syndrome     PCO </dc:title>
  <dc:creator>DR.AHMED</dc:creator>
  <cp:lastModifiedBy>DR.AHMED</cp:lastModifiedBy>
  <cp:revision>10</cp:revision>
  <dcterms:created xsi:type="dcterms:W3CDTF">2015-02-26T08:09:38Z</dcterms:created>
  <dcterms:modified xsi:type="dcterms:W3CDTF">2015-02-26T09:39:01Z</dcterms:modified>
</cp:coreProperties>
</file>