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70" r:id="rId5"/>
    <p:sldId id="265" r:id="rId6"/>
    <p:sldId id="266" r:id="rId7"/>
    <p:sldId id="271" r:id="rId8"/>
    <p:sldId id="274" r:id="rId9"/>
    <p:sldId id="272" r:id="rId10"/>
    <p:sldId id="273" r:id="rId11"/>
    <p:sldId id="269" r:id="rId12"/>
    <p:sldId id="267" r:id="rId13"/>
    <p:sldId id="268" r:id="rId14"/>
    <p:sldId id="275" r:id="rId15"/>
    <p:sldId id="276" r:id="rId16"/>
    <p:sldId id="277" r:id="rId17"/>
    <p:sldId id="278" r:id="rId18"/>
    <p:sldId id="257" r:id="rId19"/>
    <p:sldId id="258" r:id="rId20"/>
    <p:sldId id="259" r:id="rId21"/>
    <p:sldId id="260" r:id="rId22"/>
    <p:sldId id="261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EF55-24CF-4AB9-9982-99DB1A0475F0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E950-FF8D-4E19-B210-6281CC344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gentamicin-drug-information?source=see_link" TargetMode="External"/><Relationship Id="rId2" Type="http://schemas.openxmlformats.org/officeDocument/2006/relationships/hyperlink" Target="http://www.uptodate.com/contents/clindamycin-drug-information?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todate.com/contents/ampicillin-and-sulbactam-drug-information?source=see_link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ptodate.com/contents/metronidazole-drug-information?source=see_link" TargetMode="External"/><Relationship Id="rId3" Type="http://schemas.openxmlformats.org/officeDocument/2006/relationships/hyperlink" Target="http://www.uptodate.com/contents/gentamicin-drug-information?source=see_link" TargetMode="External"/><Relationship Id="rId7" Type="http://schemas.openxmlformats.org/officeDocument/2006/relationships/hyperlink" Target="http://www.uptodate.com/contents/ampicillin-drug-information?source=see_link" TargetMode="External"/><Relationship Id="rId2" Type="http://schemas.openxmlformats.org/officeDocument/2006/relationships/hyperlink" Target="http://www.uptodate.com/contents/clindamycin-drug-information?source=se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ptodate.com/contents/piperacillin-drug-information?source=see_link" TargetMode="External"/><Relationship Id="rId5" Type="http://schemas.openxmlformats.org/officeDocument/2006/relationships/hyperlink" Target="http://www.uptodate.com/contents/cefoxitin-drug-information?source=see_link" TargetMode="External"/><Relationship Id="rId4" Type="http://schemas.openxmlformats.org/officeDocument/2006/relationships/hyperlink" Target="http://www.uptodate.com/contents/cefotetan-drug-information?source=see_link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</a:t>
            </a:r>
            <a:br>
              <a:rPr lang="en-US" dirty="0" smtClean="0"/>
            </a:br>
            <a:r>
              <a:rPr lang="en-US" dirty="0" smtClean="0"/>
              <a:t>PUERPERRAL SEPSIS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Mohamed </a:t>
            </a:r>
            <a:r>
              <a:rPr lang="en-US" dirty="0" err="1" smtClean="0"/>
              <a:t>Khalil</a:t>
            </a:r>
            <a:r>
              <a:rPr lang="en-US" dirty="0" smtClean="0"/>
              <a:t>, MD, MRCOG.</a:t>
            </a:r>
          </a:p>
          <a:p>
            <a:r>
              <a:rPr lang="en-US" dirty="0" smtClean="0"/>
              <a:t>Security Forces Hospital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Differential diagnosis — In women with postpartum fever, but no or minimal uterine tenderness or purulent vaginal discharge, other sources of postpartum fever should be considered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Aspiration pneumonia presents with fever, </a:t>
            </a:r>
            <a:r>
              <a:rPr lang="en-US" dirty="0" err="1" smtClean="0"/>
              <a:t>dyspnea</a:t>
            </a:r>
            <a:r>
              <a:rPr lang="en-US" dirty="0" smtClean="0"/>
              <a:t>, and possibly hypoxemia. Lung auscultation may reveal diffuse crackles and a chest radiograph will show infiltrates. </a:t>
            </a:r>
          </a:p>
          <a:p>
            <a:endParaRPr lang="en-US" dirty="0" smtClean="0"/>
          </a:p>
          <a:p>
            <a:r>
              <a:rPr lang="en-US" dirty="0" smtClean="0"/>
              <a:t>Unexplained fever with significant back pain after a </a:t>
            </a:r>
            <a:r>
              <a:rPr lang="en-US" dirty="0" err="1" smtClean="0"/>
              <a:t>neuraxial</a:t>
            </a:r>
            <a:r>
              <a:rPr lang="en-US" dirty="0" smtClean="0"/>
              <a:t> anesthetic, especially when accompanied by neurologic symptoms, may be due to infection or inflammation of the spinal cord. Consultation with the anesthesia and neurology services is indicated</a:t>
            </a:r>
          </a:p>
          <a:p>
            <a:endParaRPr lang="en-US" dirty="0" smtClean="0"/>
          </a:p>
          <a:p>
            <a:r>
              <a:rPr lang="en-US" dirty="0" err="1" smtClean="0"/>
              <a:t>Pseudomembranous</a:t>
            </a:r>
            <a:r>
              <a:rPr lang="en-US" dirty="0" smtClean="0"/>
              <a:t> colitis due to Clostridium </a:t>
            </a:r>
            <a:r>
              <a:rPr lang="en-US" dirty="0" err="1" smtClean="0"/>
              <a:t>difficile</a:t>
            </a:r>
            <a:r>
              <a:rPr lang="en-US" dirty="0" smtClean="0"/>
              <a:t> is a rare, but potentially serious, cause of postpartum fever. It should be considered in postpartum women who have low-grade fever, abdominal and gastrointestinal symptoms, and recent antibiotic exposure</a:t>
            </a:r>
          </a:p>
          <a:p>
            <a:endParaRPr lang="en-US" dirty="0" smtClean="0"/>
          </a:p>
          <a:p>
            <a:r>
              <a:rPr lang="en-US" dirty="0" smtClean="0"/>
              <a:t>Any disorder associated with fever, such as appendicitis or viral syndrome, can present with fever in the postpartum period. Clinical findings guide the diagnostic evaluation and differential diagnosis.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Laboratory studies are of limited value: </a:t>
            </a:r>
          </a:p>
          <a:p>
            <a:endParaRPr lang="en-US" dirty="0" smtClean="0"/>
          </a:p>
          <a:p>
            <a:r>
              <a:rPr lang="en-US" dirty="0" smtClean="0"/>
              <a:t>CBC+ Diff WCC: A rising </a:t>
            </a:r>
            <a:r>
              <a:rPr lang="en-US" dirty="0" err="1" smtClean="0"/>
              <a:t>neutrophil</a:t>
            </a:r>
            <a:r>
              <a:rPr lang="en-US" dirty="0" smtClean="0"/>
              <a:t> count associated with elevated numbers of bands is suggestive of infection. </a:t>
            </a:r>
          </a:p>
          <a:p>
            <a:endParaRPr lang="en-US" dirty="0" smtClean="0"/>
          </a:p>
          <a:p>
            <a:r>
              <a:rPr lang="en-US" dirty="0" err="1" smtClean="0"/>
              <a:t>Cervicovaginal</a:t>
            </a:r>
            <a:r>
              <a:rPr lang="en-US" dirty="0" smtClean="0"/>
              <a:t> swab: </a:t>
            </a:r>
          </a:p>
          <a:p>
            <a:endParaRPr lang="en-US" dirty="0" smtClean="0"/>
          </a:p>
          <a:p>
            <a:r>
              <a:rPr lang="en-US" dirty="0" smtClean="0"/>
              <a:t>Endometrial cultures are not useful. </a:t>
            </a:r>
          </a:p>
          <a:p>
            <a:endParaRPr lang="en-US" dirty="0" smtClean="0"/>
          </a:p>
          <a:p>
            <a:r>
              <a:rPr lang="en-US" dirty="0" smtClean="0"/>
              <a:t>Blood cultures can be useful in guiding antimicrobial treatment if the patient fails to respond to empiric therapy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MSU , culture sensitivity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Ultrasound</a:t>
            </a:r>
          </a:p>
          <a:p>
            <a:endParaRPr lang="en-US" dirty="0"/>
          </a:p>
          <a:p>
            <a:r>
              <a:rPr lang="en-US" dirty="0" smtClean="0"/>
              <a:t>? X ray chest, </a:t>
            </a:r>
            <a:r>
              <a:rPr lang="en-US" dirty="0" err="1" smtClean="0"/>
              <a:t>widal</a:t>
            </a:r>
            <a:r>
              <a:rPr lang="en-US" dirty="0" smtClean="0"/>
              <a:t> test, blood film for malaria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Prophylactic:</a:t>
            </a:r>
          </a:p>
          <a:p>
            <a:pPr>
              <a:buNone/>
            </a:pPr>
            <a:r>
              <a:rPr lang="en-US" dirty="0" smtClean="0"/>
              <a:t>During pregnancy: </a:t>
            </a:r>
            <a:r>
              <a:rPr lang="en-US" dirty="0" err="1" smtClean="0"/>
              <a:t>ttt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During </a:t>
            </a:r>
            <a:r>
              <a:rPr lang="en-US" dirty="0" err="1" smtClean="0"/>
              <a:t>labour</a:t>
            </a:r>
            <a:r>
              <a:rPr lang="en-US" dirty="0" smtClean="0"/>
              <a:t>: aseptic condition, VE &lt;, antibiotic if SROM &gt; 18H, complete delivery of placenta,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Puerperium</a:t>
            </a:r>
            <a:r>
              <a:rPr lang="en-US" dirty="0" smtClean="0"/>
              <a:t>: avoid hospital acquired infection,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measures</a:t>
            </a:r>
          </a:p>
          <a:p>
            <a:endParaRPr lang="en-US" dirty="0"/>
          </a:p>
          <a:p>
            <a:r>
              <a:rPr lang="en-US" dirty="0" smtClean="0"/>
              <a:t>Antibiotic </a:t>
            </a:r>
          </a:p>
          <a:p>
            <a:endParaRPr lang="en-US" dirty="0"/>
          </a:p>
          <a:p>
            <a:r>
              <a:rPr lang="en-US" dirty="0" smtClean="0"/>
              <a:t>Drainage : fowler, semi sitting, or </a:t>
            </a:r>
            <a:r>
              <a:rPr lang="en-US" dirty="0" err="1" smtClean="0"/>
              <a:t>underguide</a:t>
            </a:r>
            <a:r>
              <a:rPr lang="en-US" dirty="0" smtClean="0"/>
              <a:t> of ultrasound</a:t>
            </a:r>
          </a:p>
          <a:p>
            <a:endParaRPr lang="en-US" dirty="0"/>
          </a:p>
          <a:p>
            <a:r>
              <a:rPr lang="en-US" dirty="0" smtClean="0"/>
              <a:t>Heparin for pelvic vein thrombosis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Broad spectrum </a:t>
            </a:r>
            <a:r>
              <a:rPr lang="en-US" dirty="0" err="1" smtClean="0"/>
              <a:t>parenteral</a:t>
            </a:r>
            <a:r>
              <a:rPr lang="en-US" dirty="0" smtClean="0"/>
              <a:t> antibiotics that include coverage for beta-</a:t>
            </a:r>
            <a:r>
              <a:rPr lang="en-US" dirty="0" err="1" smtClean="0"/>
              <a:t>lactamase</a:t>
            </a:r>
            <a:r>
              <a:rPr lang="en-US" dirty="0" smtClean="0"/>
              <a:t> producing anaerobes.</a:t>
            </a:r>
          </a:p>
          <a:p>
            <a:endParaRPr lang="en-US" dirty="0" smtClean="0"/>
          </a:p>
          <a:p>
            <a:r>
              <a:rPr lang="en-US" dirty="0" smtClean="0"/>
              <a:t>Oral antibiotics are an option for mild </a:t>
            </a:r>
            <a:r>
              <a:rPr lang="en-US" dirty="0" err="1" smtClean="0"/>
              <a:t>endometritis</a:t>
            </a:r>
            <a:r>
              <a:rPr lang="en-US" dirty="0" smtClean="0"/>
              <a:t> diagnosed after the woman has been discharged, especially those post vaginal birth</a:t>
            </a:r>
          </a:p>
          <a:p>
            <a:endParaRPr lang="en-US" dirty="0" smtClean="0"/>
          </a:p>
          <a:p>
            <a:r>
              <a:rPr lang="en-US" dirty="0" err="1" smtClean="0">
                <a:hlinkClick r:id="rId2" action="ppaction://hlinkfile"/>
              </a:rPr>
              <a:t>Clindamycin</a:t>
            </a:r>
            <a:r>
              <a:rPr lang="en-US" dirty="0" smtClean="0"/>
              <a:t> (900 mg intravenously every eight hours) plus </a:t>
            </a:r>
            <a:r>
              <a:rPr lang="en-US" dirty="0" err="1" smtClean="0">
                <a:hlinkClick r:id="rId3" action="ppaction://hlinkfile"/>
              </a:rPr>
              <a:t>gentamicin</a:t>
            </a:r>
            <a:r>
              <a:rPr lang="en-US" dirty="0" smtClean="0"/>
              <a:t> is a commonly used, effective regimen: cure rates are 90 to 97 percent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gentamicin</a:t>
            </a:r>
            <a:r>
              <a:rPr lang="en-US" dirty="0" smtClean="0"/>
              <a:t> dose is (5 mg/kg every 24 hours) is more convenient and cost-effective and as efficacious and safe as three daily dosing (1.5 mg/kg intravenously every eight hours) for patients with normal renal function</a:t>
            </a:r>
          </a:p>
          <a:p>
            <a:endParaRPr lang="en-US" dirty="0" smtClean="0"/>
          </a:p>
          <a:p>
            <a:r>
              <a:rPr lang="en-US" dirty="0" smtClean="0"/>
              <a:t>For patients with renal dysfunction, reasonable alternatives to </a:t>
            </a:r>
            <a:r>
              <a:rPr lang="en-US" dirty="0" err="1" smtClean="0"/>
              <a:t>gentamicin</a:t>
            </a:r>
            <a:r>
              <a:rPr lang="en-US" dirty="0" smtClean="0"/>
              <a:t> include </a:t>
            </a:r>
            <a:r>
              <a:rPr lang="en-US" dirty="0" err="1" smtClean="0">
                <a:hlinkClick r:id="rId4" action="ppaction://hlinkfile"/>
              </a:rPr>
              <a:t>ampicillin-sulbactam</a:t>
            </a:r>
            <a:r>
              <a:rPr lang="en-US" dirty="0" smtClean="0"/>
              <a:t> (1.5 g every six hours)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Drug treatments reported to be equivalent to </a:t>
            </a:r>
            <a:r>
              <a:rPr lang="en-US" sz="2400" dirty="0" err="1" smtClean="0">
                <a:hlinkClick r:id="rId2" action="ppaction://hlinkfile"/>
              </a:rPr>
              <a:t>clindamycin</a:t>
            </a:r>
            <a:r>
              <a:rPr lang="en-US" sz="2400" dirty="0" smtClean="0"/>
              <a:t> plus </a:t>
            </a:r>
            <a:r>
              <a:rPr lang="en-US" sz="2400" dirty="0" err="1" smtClean="0">
                <a:hlinkClick r:id="rId3" action="ppaction://hlinkfile"/>
              </a:rPr>
              <a:t>gentamicin</a:t>
            </a:r>
            <a:r>
              <a:rPr lang="en-US" sz="2400" dirty="0" smtClean="0"/>
              <a:t> include </a:t>
            </a:r>
            <a:r>
              <a:rPr lang="en-US" sz="2400" dirty="0" err="1" smtClean="0">
                <a:hlinkClick r:id="rId4" action="ppaction://hlinkfile"/>
              </a:rPr>
              <a:t>cefotetan</a:t>
            </a:r>
            <a:r>
              <a:rPr lang="en-US" sz="2400" dirty="0" smtClean="0"/>
              <a:t>, </a:t>
            </a:r>
            <a:r>
              <a:rPr lang="en-US" sz="2400" dirty="0" err="1" smtClean="0">
                <a:hlinkClick r:id="rId5" action="ppaction://hlinkfile"/>
              </a:rPr>
              <a:t>cefoxitin</a:t>
            </a:r>
            <a:r>
              <a:rPr lang="en-US" sz="2400" dirty="0" smtClean="0"/>
              <a:t>, </a:t>
            </a:r>
            <a:r>
              <a:rPr lang="en-US" sz="2400" dirty="0" err="1" smtClean="0"/>
              <a:t>ceftizoxime</a:t>
            </a:r>
            <a:r>
              <a:rPr lang="en-US" sz="2400" dirty="0" smtClean="0"/>
              <a:t>, </a:t>
            </a:r>
            <a:r>
              <a:rPr lang="en-US" sz="2400" dirty="0" err="1" smtClean="0">
                <a:hlinkClick r:id="rId6" action="ppaction://hlinkfile"/>
              </a:rPr>
              <a:t>piperacillin</a:t>
            </a:r>
            <a:r>
              <a:rPr lang="en-US" sz="2400" dirty="0" smtClean="0"/>
              <a:t> with or without </a:t>
            </a:r>
            <a:r>
              <a:rPr lang="en-US" sz="2400" dirty="0" err="1" smtClean="0"/>
              <a:t>tazobactam</a:t>
            </a:r>
            <a:r>
              <a:rPr lang="en-US" sz="2400" dirty="0" smtClean="0"/>
              <a:t>, and </a:t>
            </a:r>
            <a:r>
              <a:rPr lang="en-US" sz="2400" dirty="0" err="1" smtClean="0">
                <a:hlinkClick r:id="rId7" action="ppaction://hlinkfile"/>
              </a:rPr>
              <a:t>ampicillin</a:t>
            </a:r>
            <a:r>
              <a:rPr lang="en-US" sz="2400" dirty="0" smtClean="0"/>
              <a:t> and </a:t>
            </a:r>
            <a:r>
              <a:rPr lang="en-US" sz="2400" dirty="0" err="1" smtClean="0"/>
              <a:t>sulbactam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Sulbactam</a:t>
            </a:r>
            <a:r>
              <a:rPr lang="en-US" sz="2400" dirty="0" smtClean="0"/>
              <a:t> inhibit beta bacteria </a:t>
            </a:r>
            <a:r>
              <a:rPr lang="en-US" sz="2400" dirty="0" err="1" smtClean="0"/>
              <a:t>lactamase</a:t>
            </a:r>
            <a:endParaRPr lang="en-US" sz="2400" dirty="0" smtClean="0"/>
          </a:p>
          <a:p>
            <a:r>
              <a:rPr lang="en-US" sz="2400" dirty="0" err="1" smtClean="0"/>
              <a:t>Lactamase</a:t>
            </a:r>
            <a:r>
              <a:rPr lang="en-US" sz="2400" dirty="0" smtClean="0"/>
              <a:t> enzyme breaks down </a:t>
            </a:r>
            <a:r>
              <a:rPr lang="en-US" sz="2400" dirty="0" err="1" smtClean="0"/>
              <a:t>ampicillin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These drugs, particularly </a:t>
            </a:r>
            <a:r>
              <a:rPr lang="en-US" sz="2400" dirty="0" err="1" smtClean="0"/>
              <a:t>ampicillin</a:t>
            </a:r>
            <a:r>
              <a:rPr lang="en-US" sz="2400" dirty="0" smtClean="0"/>
              <a:t> and </a:t>
            </a:r>
            <a:r>
              <a:rPr lang="en-US" sz="2400" dirty="0" err="1" smtClean="0"/>
              <a:t>sulbactam</a:t>
            </a:r>
            <a:r>
              <a:rPr lang="en-US" sz="2400" dirty="0" smtClean="0"/>
              <a:t>, are used as the initial antibiotic choice in some hospitals.</a:t>
            </a:r>
          </a:p>
          <a:p>
            <a:endParaRPr lang="en-US" sz="2400" dirty="0" smtClean="0"/>
          </a:p>
          <a:p>
            <a:r>
              <a:rPr lang="en-US" sz="2400" dirty="0" err="1" smtClean="0">
                <a:hlinkClick r:id="rId8" action="ppaction://hlinkfile"/>
              </a:rPr>
              <a:t>Metronidazole</a:t>
            </a:r>
            <a:r>
              <a:rPr lang="en-US" sz="2400" dirty="0" smtClean="0"/>
              <a:t> provides good activity against most anaerobes and can be useful with </a:t>
            </a:r>
            <a:r>
              <a:rPr lang="en-US" sz="2400" dirty="0" err="1" smtClean="0"/>
              <a:t>ampicillin</a:t>
            </a:r>
            <a:r>
              <a:rPr lang="en-US" sz="2400" dirty="0" smtClean="0"/>
              <a:t> and </a:t>
            </a:r>
            <a:r>
              <a:rPr lang="en-US" sz="2400" dirty="0" err="1" smtClean="0"/>
              <a:t>gentamicin</a:t>
            </a:r>
            <a:r>
              <a:rPr lang="en-US" sz="2400" dirty="0" smtClean="0"/>
              <a:t>, but is not the preferred choice for breastfeeding women if a drug with a better safety profile is available.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 of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Continue treatment until the patient is clinically improved (no </a:t>
            </a:r>
            <a:r>
              <a:rPr lang="en-US" dirty="0" err="1" smtClean="0"/>
              <a:t>fundal</a:t>
            </a:r>
            <a:r>
              <a:rPr lang="en-US" dirty="0" smtClean="0"/>
              <a:t> tenderness) and </a:t>
            </a:r>
            <a:r>
              <a:rPr lang="en-US" dirty="0" err="1" smtClean="0"/>
              <a:t>afebrile</a:t>
            </a:r>
            <a:r>
              <a:rPr lang="en-US" dirty="0" smtClean="0"/>
              <a:t> for at least 24 hours.</a:t>
            </a:r>
          </a:p>
          <a:p>
            <a:endParaRPr lang="en-US" dirty="0" smtClean="0"/>
          </a:p>
          <a:p>
            <a:r>
              <a:rPr lang="en-US" dirty="0" smtClean="0"/>
              <a:t> Oral antibiotic therapy after successful </a:t>
            </a:r>
            <a:r>
              <a:rPr lang="en-US" dirty="0" err="1" smtClean="0"/>
              <a:t>parenteral</a:t>
            </a:r>
            <a:r>
              <a:rPr lang="en-US" dirty="0" smtClean="0"/>
              <a:t> treatment is not required, as randomized trials have shown that it does not improve outcome.</a:t>
            </a:r>
          </a:p>
          <a:p>
            <a:endParaRPr lang="en-US" dirty="0" smtClean="0"/>
          </a:p>
          <a:p>
            <a:r>
              <a:rPr lang="en-US" dirty="0" smtClean="0"/>
              <a:t>However, if </a:t>
            </a:r>
            <a:r>
              <a:rPr lang="en-US" dirty="0" err="1" smtClean="0"/>
              <a:t>bacteremia</a:t>
            </a:r>
            <a:r>
              <a:rPr lang="en-US" dirty="0" smtClean="0"/>
              <a:t> was present as indicated by a positive blood culture, we suggest oral antibiotic therapy after discontinuation of </a:t>
            </a:r>
            <a:r>
              <a:rPr lang="en-US" dirty="0" err="1" smtClean="0"/>
              <a:t>parenteral</a:t>
            </a:r>
            <a:r>
              <a:rPr lang="en-US" dirty="0" smtClean="0"/>
              <a:t> antibiotics to complete a seven-day total course of antibiotic therapy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persistent postpartum fever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response to the initial antibiotic regimen should be evident within 48 to 72 hours.</a:t>
            </a:r>
          </a:p>
          <a:p>
            <a:endParaRPr lang="en-US" dirty="0" smtClean="0"/>
          </a:p>
          <a:p>
            <a:r>
              <a:rPr lang="en-US" dirty="0" smtClean="0"/>
              <a:t>Resistant organisms </a:t>
            </a:r>
          </a:p>
          <a:p>
            <a:r>
              <a:rPr lang="en-US" dirty="0" smtClean="0"/>
              <a:t>Infected hematoma, </a:t>
            </a:r>
          </a:p>
          <a:p>
            <a:r>
              <a:rPr lang="en-US" dirty="0" smtClean="0"/>
              <a:t>Pelvic </a:t>
            </a:r>
            <a:r>
              <a:rPr lang="en-US" dirty="0" err="1" smtClean="0"/>
              <a:t>cellulitis</a:t>
            </a:r>
            <a:r>
              <a:rPr lang="en-US" dirty="0" smtClean="0"/>
              <a:t> or abscess, </a:t>
            </a:r>
          </a:p>
          <a:p>
            <a:r>
              <a:rPr lang="en-US" dirty="0" smtClean="0"/>
              <a:t>Surgical site infection, </a:t>
            </a:r>
          </a:p>
          <a:p>
            <a:r>
              <a:rPr lang="en-US" dirty="0" smtClean="0"/>
              <a:t>Septic pelvic </a:t>
            </a:r>
            <a:r>
              <a:rPr lang="en-US" dirty="0" err="1" smtClean="0"/>
              <a:t>thrombophlebitis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Ovarian vein thrombosis,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Myometrial</a:t>
            </a:r>
            <a:r>
              <a:rPr lang="en-US" dirty="0" smtClean="0"/>
              <a:t> necrosis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Normal fibrinogen 400-600mg%</a:t>
            </a:r>
          </a:p>
          <a:p>
            <a:r>
              <a:rPr lang="en-US" smtClean="0"/>
              <a:t>Bleeding from DIC –fibrinogen &lt;=100mg%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Causes of DIC</a:t>
            </a:r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r>
              <a:rPr lang="en-US" sz="2400" smtClean="0"/>
              <a:t>Abruptio placenta 60-70%</a:t>
            </a:r>
          </a:p>
          <a:p>
            <a:r>
              <a:rPr lang="en-US" sz="2400" smtClean="0"/>
              <a:t>Missed miscarriage</a:t>
            </a:r>
          </a:p>
          <a:p>
            <a:r>
              <a:rPr lang="en-US" sz="2400" smtClean="0"/>
              <a:t>IUFD</a:t>
            </a:r>
          </a:p>
          <a:p>
            <a:r>
              <a:rPr lang="en-US" sz="2400" smtClean="0"/>
              <a:t>Sepsis</a:t>
            </a:r>
          </a:p>
          <a:p>
            <a:r>
              <a:rPr lang="en-US" sz="2400" smtClean="0"/>
              <a:t>AF embolism</a:t>
            </a:r>
          </a:p>
          <a:p>
            <a:r>
              <a:rPr lang="en-US" sz="2400" smtClean="0"/>
              <a:t>Severe preeclampsia and eclampsia</a:t>
            </a:r>
          </a:p>
          <a:p>
            <a:r>
              <a:rPr lang="en-US" sz="2400" smtClean="0"/>
              <a:t>Massive bleeding</a:t>
            </a:r>
          </a:p>
          <a:p>
            <a:r>
              <a:rPr lang="en-US" sz="2400" smtClean="0"/>
              <a:t>Massive blood transfusion</a:t>
            </a:r>
          </a:p>
          <a:p>
            <a:r>
              <a:rPr lang="en-US" sz="2400" smtClean="0"/>
              <a:t>Incompatable blood transfusion</a:t>
            </a:r>
          </a:p>
          <a:p>
            <a:r>
              <a:rPr lang="en-US" sz="2400" smtClean="0"/>
              <a:t>Acute fatty liver of pregnancy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Puerperal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Bacterial infection of genital tract after delivery.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Fibrile</a:t>
            </a:r>
            <a:r>
              <a:rPr lang="en-US" sz="2400" dirty="0" smtClean="0"/>
              <a:t> morbidity: is an oral temp of &gt;=38degrees on any 2 of the first 10 days postpartum , exclusive of the first 24h </a:t>
            </a:r>
          </a:p>
          <a:p>
            <a:endParaRPr lang="en-US" sz="2400" dirty="0" smtClean="0"/>
          </a:p>
          <a:p>
            <a:r>
              <a:rPr lang="en-US" sz="2400" dirty="0" smtClean="0"/>
              <a:t>Organism : </a:t>
            </a:r>
            <a:r>
              <a:rPr lang="en-US" sz="2400" dirty="0" err="1" smtClean="0"/>
              <a:t>polymicrobial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60% facultative gram +</a:t>
            </a:r>
            <a:r>
              <a:rPr lang="en-US" sz="2400" dirty="0" err="1" smtClean="0"/>
              <a:t>ve</a:t>
            </a:r>
            <a:r>
              <a:rPr lang="en-US" sz="2400" dirty="0" smtClean="0"/>
              <a:t> and gram –</a:t>
            </a:r>
            <a:r>
              <a:rPr lang="en-US" sz="2400" dirty="0" err="1" smtClean="0"/>
              <a:t>ve</a:t>
            </a:r>
            <a:r>
              <a:rPr lang="en-US" sz="2400" dirty="0" smtClean="0"/>
              <a:t> bacteria</a:t>
            </a:r>
          </a:p>
          <a:p>
            <a:pPr>
              <a:buNone/>
            </a:pPr>
            <a:r>
              <a:rPr lang="en-US" sz="2400" dirty="0" smtClean="0"/>
              <a:t>40% anaerobes</a:t>
            </a:r>
          </a:p>
          <a:p>
            <a:pPr>
              <a:buNone/>
            </a:pPr>
            <a:r>
              <a:rPr lang="en-US" sz="2400" dirty="0" smtClean="0"/>
              <a:t>30% </a:t>
            </a:r>
            <a:r>
              <a:rPr lang="en-US" sz="2400" dirty="0" err="1" smtClean="0"/>
              <a:t>mycoplasmas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Chlamydia </a:t>
            </a:r>
            <a:r>
              <a:rPr lang="en-US" sz="2400" dirty="0" err="1" smtClean="0"/>
              <a:t>trachomatis</a:t>
            </a:r>
            <a:r>
              <a:rPr lang="en-US" sz="2400" dirty="0" smtClean="0"/>
              <a:t> is associated with late onset of symptoms (2 or more weeks after delivery)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Sexually transmitted ( </a:t>
            </a:r>
            <a:r>
              <a:rPr lang="en-US" sz="2400" dirty="0" err="1" smtClean="0"/>
              <a:t>neiseria</a:t>
            </a:r>
            <a:r>
              <a:rPr lang="en-US" sz="2400" dirty="0" smtClean="0"/>
              <a:t> </a:t>
            </a:r>
            <a:r>
              <a:rPr lang="en-US" sz="2400" dirty="0" err="1" smtClean="0"/>
              <a:t>gonorrhoea</a:t>
            </a:r>
            <a:r>
              <a:rPr lang="en-US" sz="2400" dirty="0" smtClean="0"/>
              <a:t> , </a:t>
            </a:r>
            <a:r>
              <a:rPr lang="en-US" sz="2400" dirty="0" err="1" smtClean="0"/>
              <a:t>chlamydia</a:t>
            </a:r>
            <a:r>
              <a:rPr lang="en-US" sz="2400" dirty="0" smtClean="0"/>
              <a:t>) are uncommon causes of postpartum </a:t>
            </a:r>
            <a:r>
              <a:rPr lang="en-US" sz="2400" dirty="0" err="1" smtClean="0"/>
              <a:t>endometritis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Mode of infection:</a:t>
            </a:r>
          </a:p>
          <a:p>
            <a:pPr>
              <a:buNone/>
            </a:pPr>
            <a:r>
              <a:rPr lang="en-US" sz="2400" dirty="0" smtClean="0"/>
              <a:t>Exogenous: external sources</a:t>
            </a:r>
          </a:p>
          <a:p>
            <a:pPr>
              <a:buNone/>
            </a:pPr>
            <a:r>
              <a:rPr lang="en-US" sz="2400" dirty="0" smtClean="0"/>
              <a:t>Endogenous: organism already present in genital tract-anaerobic streptococci.</a:t>
            </a:r>
          </a:p>
          <a:p>
            <a:pPr>
              <a:buNone/>
            </a:pPr>
            <a:r>
              <a:rPr lang="en-US" sz="2400" dirty="0" err="1" smtClean="0"/>
              <a:t>Autogenous</a:t>
            </a:r>
            <a:r>
              <a:rPr lang="en-US" sz="2400" dirty="0" smtClean="0"/>
              <a:t>: from septic focus in the patient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Diagnosis  of DIC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r>
              <a:rPr lang="en-US" sz="2000" dirty="0" smtClean="0"/>
              <a:t>Bleeding per nose , </a:t>
            </a:r>
            <a:r>
              <a:rPr lang="en-US" sz="2000" dirty="0" err="1" smtClean="0"/>
              <a:t>haematuria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Bleeding from puncture sites</a:t>
            </a:r>
          </a:p>
          <a:p>
            <a:endParaRPr lang="en-US" sz="2000" dirty="0" smtClean="0"/>
          </a:p>
          <a:p>
            <a:r>
              <a:rPr lang="en-US" sz="2000" dirty="0" smtClean="0"/>
              <a:t>PPH</a:t>
            </a:r>
          </a:p>
          <a:p>
            <a:endParaRPr lang="en-US" sz="2000" dirty="0" smtClean="0"/>
          </a:p>
          <a:p>
            <a:r>
              <a:rPr lang="en-US" sz="2000" dirty="0" smtClean="0"/>
              <a:t>Clot observation test= Weiner test =bed sit test</a:t>
            </a:r>
          </a:p>
          <a:p>
            <a:endParaRPr lang="en-US" sz="2000" dirty="0" smtClean="0"/>
          </a:p>
          <a:p>
            <a:pPr>
              <a:buFont typeface="Arial" pitchFamily="34" charset="0"/>
              <a:buNone/>
            </a:pPr>
            <a:r>
              <a:rPr lang="en-US" sz="2000" dirty="0" smtClean="0"/>
              <a:t>Failure of any clots in 5ml tube blood within 10 minutes indicate fibrinogen &lt;100mg%</a:t>
            </a:r>
          </a:p>
          <a:p>
            <a:pPr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Arial" pitchFamily="34" charset="0"/>
              <a:buNone/>
            </a:pPr>
            <a:r>
              <a:rPr lang="en-US" sz="2000" dirty="0" smtClean="0"/>
              <a:t>If a clot forms the tube incubated at 37c . If clot dissolves after 30 minutes it means excessive </a:t>
            </a:r>
            <a:r>
              <a:rPr lang="en-US" sz="2000" dirty="0" err="1" smtClean="0"/>
              <a:t>fibrinolytic</a:t>
            </a:r>
            <a:r>
              <a:rPr lang="en-US" sz="2000" dirty="0" smtClean="0"/>
              <a:t> activity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Diagnosis  of DIC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/>
          <a:lstStyle/>
          <a:p>
            <a:r>
              <a:rPr lang="en-US" sz="1800" dirty="0" smtClean="0"/>
              <a:t>Low fibrinogen</a:t>
            </a:r>
          </a:p>
          <a:p>
            <a:endParaRPr lang="en-US" sz="1800" dirty="0" smtClean="0"/>
          </a:p>
          <a:p>
            <a:r>
              <a:rPr lang="en-US" sz="1800" dirty="0" smtClean="0"/>
              <a:t>FDP &gt; 40 micrograms/ml</a:t>
            </a:r>
          </a:p>
          <a:p>
            <a:endParaRPr lang="en-US" sz="1800" dirty="0" smtClean="0"/>
          </a:p>
          <a:p>
            <a:r>
              <a:rPr lang="en-US" sz="1800" dirty="0" smtClean="0"/>
              <a:t>Platelet &lt; 100,000/</a:t>
            </a:r>
            <a:r>
              <a:rPr lang="en-US" sz="1800" dirty="0" err="1" smtClean="0"/>
              <a:t>cumm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Prothrombin</a:t>
            </a:r>
            <a:r>
              <a:rPr lang="en-US" sz="1800" dirty="0" smtClean="0"/>
              <a:t> time is increased ( N 10-15 second)</a:t>
            </a:r>
          </a:p>
          <a:p>
            <a:endParaRPr lang="en-US" sz="1800" dirty="0" smtClean="0"/>
          </a:p>
          <a:p>
            <a:r>
              <a:rPr lang="en-US" sz="1800" dirty="0" smtClean="0"/>
              <a:t>Thrombin time is increased ( N 25-35 second)</a:t>
            </a:r>
          </a:p>
          <a:p>
            <a:endParaRPr lang="en-US" sz="1800" dirty="0" smtClean="0"/>
          </a:p>
          <a:p>
            <a:r>
              <a:rPr lang="en-US" sz="1800" dirty="0" smtClean="0"/>
              <a:t>PTT is increased ( N 25-35 Second)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Antithrombin</a:t>
            </a:r>
            <a:r>
              <a:rPr lang="en-US" sz="1800" dirty="0" smtClean="0"/>
              <a:t> 111 deficiency</a:t>
            </a:r>
          </a:p>
          <a:p>
            <a:endParaRPr lang="en-US" sz="1800" dirty="0" smtClean="0"/>
          </a:p>
          <a:p>
            <a:r>
              <a:rPr lang="en-US" sz="1800" dirty="0" smtClean="0"/>
              <a:t>D-</a:t>
            </a:r>
            <a:r>
              <a:rPr lang="en-US" sz="1800" dirty="0" err="1" smtClean="0"/>
              <a:t>Dimers</a:t>
            </a:r>
            <a:r>
              <a:rPr lang="en-US" sz="1800" dirty="0" smtClean="0"/>
              <a:t> is increased &gt; 0.5 microgram/ml is abnormal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   of DIC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r>
              <a:rPr lang="en-US" sz="1800" smtClean="0"/>
              <a:t>Treat the cause: infection-antibiotic</a:t>
            </a:r>
          </a:p>
          <a:p>
            <a:endParaRPr lang="en-US" sz="1800" smtClean="0"/>
          </a:p>
          <a:p>
            <a:r>
              <a:rPr lang="en-US" sz="1800" smtClean="0"/>
              <a:t>Fresh blood</a:t>
            </a:r>
          </a:p>
          <a:p>
            <a:endParaRPr lang="en-US" sz="1800" smtClean="0"/>
          </a:p>
          <a:p>
            <a:r>
              <a:rPr lang="en-US" sz="1800" smtClean="0"/>
              <a:t>Fresh FP</a:t>
            </a:r>
          </a:p>
          <a:p>
            <a:endParaRPr lang="en-US" sz="1800" smtClean="0"/>
          </a:p>
          <a:p>
            <a:r>
              <a:rPr lang="en-US" sz="1800" smtClean="0"/>
              <a:t>Cryoprecipitate </a:t>
            </a:r>
          </a:p>
          <a:p>
            <a:pPr>
              <a:buFont typeface="Arial" pitchFamily="34" charset="0"/>
              <a:buNone/>
            </a:pPr>
            <a:endParaRPr lang="en-US" sz="1800" smtClean="0"/>
          </a:p>
          <a:p>
            <a:r>
              <a:rPr lang="en-US" sz="1800" smtClean="0"/>
              <a:t>Give platelet if Platelets &lt;50,000</a:t>
            </a:r>
          </a:p>
          <a:p>
            <a:endParaRPr lang="en-US" sz="1800" smtClean="0"/>
          </a:p>
          <a:p>
            <a:r>
              <a:rPr lang="en-US" sz="1800" smtClean="0"/>
              <a:t>Antithrombin 111 adminstration</a:t>
            </a:r>
          </a:p>
          <a:p>
            <a:endParaRPr lang="en-US" sz="1800" smtClean="0"/>
          </a:p>
          <a:p>
            <a:r>
              <a:rPr lang="en-US" sz="1800" smtClean="0"/>
              <a:t>Heparin  to increase fibrinogen</a:t>
            </a:r>
          </a:p>
          <a:p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   of DIC</a:t>
            </a:r>
          </a:p>
        </p:txBody>
      </p:sp>
      <p:sp>
        <p:nvSpPr>
          <p:cNvPr id="12800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sz="1800" smtClean="0"/>
          </a:p>
          <a:p>
            <a:pPr>
              <a:buFont typeface="Arial" pitchFamily="34" charset="0"/>
              <a:buNone/>
            </a:pPr>
            <a:r>
              <a:rPr lang="en-US" sz="1800" smtClean="0"/>
              <a:t>Remember</a:t>
            </a:r>
          </a:p>
          <a:p>
            <a:r>
              <a:rPr lang="en-US" sz="1800" smtClean="0"/>
              <a:t>Dextran more than one liter may cause DIC</a:t>
            </a:r>
          </a:p>
          <a:p>
            <a:endParaRPr lang="en-US" sz="1800" smtClean="0"/>
          </a:p>
          <a:p>
            <a:r>
              <a:rPr lang="en-US" sz="1800" smtClean="0"/>
              <a:t>Dextran interferes with cross matching</a:t>
            </a:r>
          </a:p>
          <a:p>
            <a:endParaRPr lang="en-US" sz="1800" smtClean="0"/>
          </a:p>
          <a:p>
            <a:r>
              <a:rPr lang="en-US" sz="1800" smtClean="0"/>
              <a:t>One unit platelets raises the platelet count by 10,000/mm3</a:t>
            </a:r>
          </a:p>
          <a:p>
            <a:endParaRPr lang="en-US" sz="1800" smtClean="0"/>
          </a:p>
          <a:p>
            <a:r>
              <a:rPr lang="en-US" sz="1800" smtClean="0"/>
              <a:t>Each unit cryoprecipitate raise the fibrinogen  level by 10mg/dl</a:t>
            </a:r>
          </a:p>
          <a:p>
            <a:endParaRPr lang="en-US" sz="1800" smtClean="0"/>
          </a:p>
          <a:p>
            <a:r>
              <a:rPr lang="en-US" sz="1800" smtClean="0"/>
              <a:t>One liter of FFP Supplies 3 gm fibrinogen and all clotting factors </a:t>
            </a:r>
          </a:p>
          <a:p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Puerperal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Predisposing factors</a:t>
            </a:r>
          </a:p>
          <a:p>
            <a:pPr>
              <a:buNone/>
            </a:pPr>
            <a:r>
              <a:rPr lang="en-US" sz="2400" dirty="0" smtClean="0"/>
              <a:t>General causes: </a:t>
            </a:r>
            <a:r>
              <a:rPr lang="en-US" sz="2400" dirty="0" err="1" smtClean="0"/>
              <a:t>anaemia</a:t>
            </a:r>
            <a:r>
              <a:rPr lang="en-US" sz="2400" dirty="0" smtClean="0"/>
              <a:t>, diabetes, repeated vaginal examination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Local causes: ROM, laceration, retained placenta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Cesarean section is the most important risk factor for postpartum </a:t>
            </a:r>
            <a:r>
              <a:rPr lang="en-US" sz="2400" dirty="0" err="1" smtClean="0">
                <a:solidFill>
                  <a:srgbClr val="FF0000"/>
                </a:solidFill>
              </a:rPr>
              <a:t>endometritis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especialy</a:t>
            </a:r>
            <a:r>
              <a:rPr lang="en-US" sz="2400" dirty="0" smtClean="0">
                <a:solidFill>
                  <a:srgbClr val="FF0000"/>
                </a:solidFill>
              </a:rPr>
              <a:t> if performed after the onset of labor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Endometritis</a:t>
            </a:r>
            <a:r>
              <a:rPr lang="en-US" sz="2400" dirty="0" smtClean="0"/>
              <a:t> after emergency CS =11% VS 1.7% after elective CS with prophylactic antibiotic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Endometritis</a:t>
            </a:r>
            <a:r>
              <a:rPr lang="en-US" sz="2400" dirty="0" smtClean="0"/>
              <a:t> after emergency CS =28% VS 3.5% after elective CS without prophylactic antibiotic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Endometritis</a:t>
            </a:r>
            <a:r>
              <a:rPr lang="en-US" sz="2400" dirty="0" smtClean="0"/>
              <a:t> after vaginal birth=3%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Site of infection:</a:t>
            </a:r>
          </a:p>
          <a:p>
            <a:pPr>
              <a:buNone/>
            </a:pPr>
            <a:r>
              <a:rPr lang="en-US" sz="2400" dirty="0" smtClean="0"/>
              <a:t>Primary: laceration, placental bed, retained tissue</a:t>
            </a:r>
          </a:p>
          <a:p>
            <a:pPr>
              <a:buNone/>
            </a:pPr>
            <a:r>
              <a:rPr lang="en-US" sz="2400" dirty="0" smtClean="0"/>
              <a:t>Secondary: tubes, ovaries, </a:t>
            </a:r>
            <a:r>
              <a:rPr lang="en-US" sz="2400" dirty="0" err="1" smtClean="0"/>
              <a:t>peritonium</a:t>
            </a:r>
            <a:r>
              <a:rPr lang="en-US" sz="2400" dirty="0" smtClean="0"/>
              <a:t>, </a:t>
            </a:r>
            <a:r>
              <a:rPr lang="en-US" sz="2400" dirty="0" err="1" smtClean="0"/>
              <a:t>parametrium</a:t>
            </a:r>
            <a:r>
              <a:rPr lang="en-US" sz="2400" dirty="0" smtClean="0"/>
              <a:t>, pelvic veins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Risk factors for postpartum </a:t>
            </a:r>
            <a:r>
              <a:rPr lang="en-US" sz="3200" dirty="0" err="1" smtClean="0"/>
              <a:t>endometritis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The </a:t>
            </a:r>
            <a:r>
              <a:rPr lang="en-US" sz="2700" dirty="0" err="1" smtClean="0"/>
              <a:t>endometrium</a:t>
            </a:r>
            <a:r>
              <a:rPr lang="en-US" sz="2700" dirty="0" smtClean="0"/>
              <a:t> is the commonest site of puerperal sepsis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81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●</a:t>
            </a:r>
            <a:r>
              <a:rPr lang="en-US" dirty="0" err="1" smtClean="0"/>
              <a:t>Chorioamnionitis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●Prolonged labor</a:t>
            </a:r>
          </a:p>
          <a:p>
            <a:pPr>
              <a:buNone/>
            </a:pPr>
            <a:r>
              <a:rPr lang="en-US" dirty="0" smtClean="0"/>
              <a:t>●Prolonged rupture of membranes</a:t>
            </a:r>
          </a:p>
          <a:p>
            <a:pPr>
              <a:buNone/>
            </a:pPr>
            <a:r>
              <a:rPr lang="en-US" dirty="0" smtClean="0"/>
              <a:t>●Multiple cervical examinations</a:t>
            </a:r>
          </a:p>
          <a:p>
            <a:pPr>
              <a:buNone/>
            </a:pPr>
            <a:r>
              <a:rPr lang="en-US" dirty="0" smtClean="0"/>
              <a:t>●Internal fetal or uterine monitoring</a:t>
            </a:r>
          </a:p>
          <a:p>
            <a:pPr>
              <a:buNone/>
            </a:pPr>
            <a:r>
              <a:rPr lang="en-US" dirty="0" smtClean="0"/>
              <a:t>●Large amount of </a:t>
            </a:r>
            <a:r>
              <a:rPr lang="en-US" dirty="0" err="1" smtClean="0"/>
              <a:t>meconium</a:t>
            </a:r>
            <a:r>
              <a:rPr lang="en-US" dirty="0" smtClean="0"/>
              <a:t> in amniotic fluid</a:t>
            </a:r>
          </a:p>
          <a:p>
            <a:pPr>
              <a:buNone/>
            </a:pPr>
            <a:r>
              <a:rPr lang="en-US" dirty="0" smtClean="0"/>
              <a:t>●Manual removal of the placenta</a:t>
            </a:r>
          </a:p>
          <a:p>
            <a:pPr>
              <a:buNone/>
            </a:pPr>
            <a:r>
              <a:rPr lang="en-US" dirty="0" smtClean="0"/>
              <a:t>●Low socioeconomic status</a:t>
            </a:r>
          </a:p>
          <a:p>
            <a:pPr>
              <a:buNone/>
            </a:pPr>
            <a:r>
              <a:rPr lang="en-US" dirty="0" smtClean="0"/>
              <a:t>●Maternal diabetes mellitus or severe anemia</a:t>
            </a:r>
          </a:p>
          <a:p>
            <a:pPr>
              <a:buNone/>
            </a:pPr>
            <a:r>
              <a:rPr lang="en-US" dirty="0" smtClean="0"/>
              <a:t>●Preterm birth</a:t>
            </a:r>
          </a:p>
          <a:p>
            <a:pPr>
              <a:buNone/>
            </a:pPr>
            <a:r>
              <a:rPr lang="en-US" dirty="0" smtClean="0"/>
              <a:t>●Operative vaginal delivery</a:t>
            </a:r>
          </a:p>
          <a:p>
            <a:pPr>
              <a:buNone/>
            </a:pPr>
            <a:r>
              <a:rPr lang="en-US" dirty="0" smtClean="0"/>
              <a:t>●</a:t>
            </a:r>
            <a:r>
              <a:rPr lang="en-US" dirty="0" err="1" smtClean="0"/>
              <a:t>Postterm</a:t>
            </a:r>
            <a:r>
              <a:rPr lang="en-US" dirty="0" smtClean="0"/>
              <a:t> pregnancy</a:t>
            </a:r>
          </a:p>
          <a:p>
            <a:pPr>
              <a:buNone/>
            </a:pPr>
            <a:r>
              <a:rPr lang="en-US" dirty="0" smtClean="0"/>
              <a:t>●HIV infection</a:t>
            </a:r>
          </a:p>
          <a:p>
            <a:pPr>
              <a:buNone/>
            </a:pPr>
            <a:r>
              <a:rPr lang="en-US" dirty="0" smtClean="0"/>
              <a:t>●Colonization with group B streptococcus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Localized= putrid </a:t>
            </a:r>
            <a:r>
              <a:rPr lang="en-US" sz="2400" dirty="0" err="1" smtClean="0"/>
              <a:t>endometritis</a:t>
            </a:r>
            <a:r>
              <a:rPr lang="en-US" sz="2400" dirty="0" smtClean="0"/>
              <a:t>= mild form</a:t>
            </a:r>
          </a:p>
          <a:p>
            <a:pPr>
              <a:buNone/>
            </a:pPr>
            <a:r>
              <a:rPr lang="en-US" sz="2400" dirty="0" smtClean="0"/>
              <a:t>Infection is limited to the superficial layer of </a:t>
            </a:r>
            <a:r>
              <a:rPr lang="en-US" sz="2400" dirty="0" err="1" smtClean="0"/>
              <a:t>endometrium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Spreading=septic </a:t>
            </a:r>
            <a:r>
              <a:rPr lang="en-US" sz="2400" dirty="0" err="1" smtClean="0"/>
              <a:t>endometritis</a:t>
            </a:r>
            <a:r>
              <a:rPr lang="en-US" sz="2400" dirty="0" smtClean="0"/>
              <a:t>= severe form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diagnosis of postpartum </a:t>
            </a:r>
            <a:r>
              <a:rPr lang="en-US" dirty="0" err="1" smtClean="0"/>
              <a:t>endometritis</a:t>
            </a:r>
            <a:r>
              <a:rPr lang="en-US" dirty="0" smtClean="0"/>
              <a:t> is clinical and largely based upon the presence of postpartum fever that cannot be attributed to another etiology after a thorough history and physical examination </a:t>
            </a:r>
          </a:p>
          <a:p>
            <a:endParaRPr lang="en-US" dirty="0" smtClean="0"/>
          </a:p>
          <a:p>
            <a:r>
              <a:rPr lang="en-US" dirty="0" smtClean="0"/>
              <a:t>Infected tears: local pain , mild fever, </a:t>
            </a:r>
            <a:r>
              <a:rPr lang="en-US" dirty="0" err="1" smtClean="0"/>
              <a:t>dysuria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Endometritis</a:t>
            </a:r>
            <a:r>
              <a:rPr lang="en-US" dirty="0" smtClean="0"/>
              <a:t>: fever in the 3</a:t>
            </a:r>
            <a:r>
              <a:rPr lang="en-US" baseline="30000" dirty="0" smtClean="0"/>
              <a:t>rd</a:t>
            </a:r>
            <a:r>
              <a:rPr lang="en-US" dirty="0" smtClean="0"/>
              <a:t> day, lower abdominal pain , tender uterus, offensive excessive </a:t>
            </a:r>
            <a:r>
              <a:rPr lang="en-US" dirty="0" err="1" smtClean="0"/>
              <a:t>lochia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Septicaemia</a:t>
            </a:r>
            <a:r>
              <a:rPr lang="en-US" dirty="0" smtClean="0"/>
              <a:t>: 3</a:t>
            </a:r>
            <a:r>
              <a:rPr lang="en-US" baseline="30000" dirty="0" smtClean="0"/>
              <a:t>rd</a:t>
            </a:r>
            <a:r>
              <a:rPr lang="en-US" dirty="0" smtClean="0"/>
              <a:t> or 4</a:t>
            </a:r>
            <a:r>
              <a:rPr lang="en-US" baseline="30000" dirty="0" smtClean="0"/>
              <a:t>th</a:t>
            </a:r>
            <a:r>
              <a:rPr lang="en-US" dirty="0" smtClean="0"/>
              <a:t> day, high temp, pulse rapid, </a:t>
            </a:r>
            <a:r>
              <a:rPr lang="en-US" dirty="0" err="1" smtClean="0"/>
              <a:t>lochi</a:t>
            </a:r>
            <a:r>
              <a:rPr lang="en-US" dirty="0" smtClean="0"/>
              <a:t> is scanty and not offensive</a:t>
            </a:r>
          </a:p>
          <a:p>
            <a:endParaRPr lang="en-US" dirty="0" smtClean="0"/>
          </a:p>
          <a:p>
            <a:r>
              <a:rPr lang="en-US" dirty="0" err="1" smtClean="0"/>
              <a:t>Salpingooophoritis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r>
              <a:rPr lang="en-US" dirty="0" err="1" smtClean="0"/>
              <a:t>Parametritis</a:t>
            </a:r>
            <a:r>
              <a:rPr lang="en-US" dirty="0" smtClean="0"/>
              <a:t>: 2</a:t>
            </a:r>
            <a:r>
              <a:rPr lang="en-US" baseline="30000" dirty="0" smtClean="0"/>
              <a:t>nd</a:t>
            </a:r>
            <a:r>
              <a:rPr lang="en-US" dirty="0" smtClean="0"/>
              <a:t> week</a:t>
            </a:r>
          </a:p>
          <a:p>
            <a:endParaRPr lang="en-US" dirty="0"/>
          </a:p>
          <a:p>
            <a:r>
              <a:rPr lang="en-US" dirty="0" smtClean="0"/>
              <a:t>Peritonitis</a:t>
            </a:r>
          </a:p>
          <a:p>
            <a:endParaRPr lang="en-US" dirty="0"/>
          </a:p>
          <a:p>
            <a:r>
              <a:rPr lang="en-US" dirty="0" smtClean="0"/>
              <a:t>Pelvic </a:t>
            </a:r>
            <a:r>
              <a:rPr lang="en-US" dirty="0" err="1" smtClean="0"/>
              <a:t>thrombophlebitis</a:t>
            </a:r>
            <a:r>
              <a:rPr lang="en-US" dirty="0" smtClean="0"/>
              <a:t>: 2</a:t>
            </a:r>
            <a:r>
              <a:rPr lang="en-US" baseline="30000" dirty="0" smtClean="0"/>
              <a:t>nd</a:t>
            </a:r>
            <a:r>
              <a:rPr lang="en-US" dirty="0" smtClean="0"/>
              <a:t> week, mild fever,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Endometritis</a:t>
            </a:r>
            <a:r>
              <a:rPr lang="en-US" sz="3200" dirty="0" smtClean="0"/>
              <a:t> with toxic shock syndrome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 It is rare,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Clostridia, streptococci, and staphylococci can lead to </a:t>
            </a:r>
            <a:r>
              <a:rPr lang="en-US" dirty="0" err="1" smtClean="0">
                <a:solidFill>
                  <a:srgbClr val="FF0000"/>
                </a:solidFill>
              </a:rPr>
              <a:t>endometritis</a:t>
            </a:r>
            <a:r>
              <a:rPr lang="en-US" dirty="0" smtClean="0">
                <a:solidFill>
                  <a:srgbClr val="FF0000"/>
                </a:solidFill>
              </a:rPr>
              <a:t> with toxic shock syndrome</a:t>
            </a:r>
            <a:r>
              <a:rPr lang="en-US" dirty="0" smtClean="0"/>
              <a:t> and other serious complications (</a:t>
            </a:r>
            <a:r>
              <a:rPr lang="en-US" dirty="0" err="1" smtClean="0"/>
              <a:t>eg</a:t>
            </a:r>
            <a:r>
              <a:rPr lang="en-US" dirty="0" smtClean="0"/>
              <a:t>, necrotizing </a:t>
            </a:r>
            <a:r>
              <a:rPr lang="en-US" dirty="0" err="1" smtClean="0"/>
              <a:t>myometritis</a:t>
            </a:r>
            <a:r>
              <a:rPr lang="en-US" dirty="0" smtClean="0"/>
              <a:t>, necrotizing fasciitis)</a:t>
            </a:r>
          </a:p>
          <a:p>
            <a:endParaRPr lang="en-US" dirty="0" smtClean="0"/>
          </a:p>
          <a:p>
            <a:r>
              <a:rPr lang="en-US" dirty="0" smtClean="0"/>
              <a:t>Group A streptococcus (GAS) (</a:t>
            </a:r>
            <a:r>
              <a:rPr lang="en-US" dirty="0" err="1" smtClean="0"/>
              <a:t>eg</a:t>
            </a:r>
            <a:r>
              <a:rPr lang="en-US" dirty="0" smtClean="0"/>
              <a:t>, Streptococcus </a:t>
            </a:r>
            <a:r>
              <a:rPr lang="en-US" dirty="0" err="1" smtClean="0"/>
              <a:t>pyogenes</a:t>
            </a:r>
            <a:r>
              <a:rPr lang="en-US" dirty="0" smtClean="0"/>
              <a:t>) infection should be suspected in patients with early onset, high fever.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High fever with hypotension and involvement of at least two other organ systems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renal, liver, or pulmonary insufficiency; </a:t>
            </a:r>
            <a:r>
              <a:rPr lang="en-US" dirty="0" err="1" smtClean="0"/>
              <a:t>coagulopathy</a:t>
            </a:r>
            <a:r>
              <a:rPr lang="en-US" dirty="0" smtClean="0"/>
              <a:t>; soft tissue necrosis; </a:t>
            </a:r>
            <a:r>
              <a:rPr lang="en-US" dirty="0" err="1" smtClean="0"/>
              <a:t>erythematous</a:t>
            </a:r>
            <a:r>
              <a:rPr lang="en-US" dirty="0" smtClean="0"/>
              <a:t> macular rash with desquamation) </a:t>
            </a:r>
            <a:r>
              <a:rPr lang="en-US" dirty="0" smtClean="0">
                <a:solidFill>
                  <a:srgbClr val="FF0000"/>
                </a:solidFill>
              </a:rPr>
              <a:t>suggests toxic shock syndrome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With necrotizing </a:t>
            </a:r>
            <a:r>
              <a:rPr lang="en-US" dirty="0" err="1" smtClean="0"/>
              <a:t>myometritis</a:t>
            </a:r>
            <a:r>
              <a:rPr lang="en-US" dirty="0" smtClean="0"/>
              <a:t>, the uterus may be boggy and non tender due to diminished </a:t>
            </a:r>
            <a:r>
              <a:rPr lang="en-US" dirty="0" err="1" smtClean="0"/>
              <a:t>innervation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Differential diagnosis — In women with postpartum fever, but no or minimal uterine tenderness or purulent vaginal discharge, other sources of postpartum fever should be considered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Some of these disorders can be diagnosed or excluded by history and physical examination alone; in the remainder, laboratory and/or imaging studies will clarify the diagnosis.</a:t>
            </a:r>
          </a:p>
          <a:p>
            <a:endParaRPr lang="en-US" dirty="0" smtClean="0"/>
          </a:p>
          <a:p>
            <a:r>
              <a:rPr lang="en-US" dirty="0" smtClean="0"/>
              <a:t>Surgical site infection</a:t>
            </a:r>
          </a:p>
          <a:p>
            <a:endParaRPr lang="en-US" dirty="0" smtClean="0"/>
          </a:p>
          <a:p>
            <a:r>
              <a:rPr lang="en-US" dirty="0" smtClean="0"/>
              <a:t>Mastitis or breast abscess</a:t>
            </a:r>
          </a:p>
          <a:p>
            <a:endParaRPr lang="en-US" dirty="0" smtClean="0"/>
          </a:p>
          <a:p>
            <a:r>
              <a:rPr lang="en-US" dirty="0" err="1" smtClean="0"/>
              <a:t>Pyelonephritis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Aspiration pneumonia </a:t>
            </a:r>
          </a:p>
          <a:p>
            <a:endParaRPr lang="en-US" dirty="0" smtClean="0"/>
          </a:p>
          <a:p>
            <a:r>
              <a:rPr lang="en-US" dirty="0" smtClean="0"/>
              <a:t>Unexplained fever with significant back pain after a </a:t>
            </a:r>
            <a:r>
              <a:rPr lang="en-US" dirty="0" err="1" smtClean="0"/>
              <a:t>neuraxial</a:t>
            </a:r>
            <a:r>
              <a:rPr lang="en-US" dirty="0" smtClean="0"/>
              <a:t> anesthetic</a:t>
            </a:r>
          </a:p>
          <a:p>
            <a:endParaRPr lang="en-US" dirty="0" smtClean="0"/>
          </a:p>
          <a:p>
            <a:r>
              <a:rPr lang="en-US" dirty="0" err="1" smtClean="0"/>
              <a:t>Pseudomembranous</a:t>
            </a:r>
            <a:r>
              <a:rPr lang="en-US" dirty="0" smtClean="0"/>
              <a:t> colitis due to Clostridium </a:t>
            </a:r>
            <a:r>
              <a:rPr lang="en-US" dirty="0" err="1" smtClean="0"/>
              <a:t>difficile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Any disorder associated with fever, such as appendicitis or viral syndrome,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Differential diagnosis — In women with postpartum fever, but no or minimal uterine tenderness or purulent vaginal discharge, other sources of postpartum fever should be considered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Some of these disorders can be diagnosed or excluded by history and physical examination alone; in the remainder, laboratory and/or imaging studies will clarify the diagnosis.</a:t>
            </a:r>
          </a:p>
          <a:p>
            <a:endParaRPr lang="en-US" dirty="0" smtClean="0"/>
          </a:p>
          <a:p>
            <a:r>
              <a:rPr lang="en-US" dirty="0" smtClean="0"/>
              <a:t>Surgical site infection (cesarean delivery incision, episiotomy incision, </a:t>
            </a:r>
            <a:r>
              <a:rPr lang="en-US" dirty="0" err="1" smtClean="0"/>
              <a:t>perineal</a:t>
            </a:r>
            <a:r>
              <a:rPr lang="en-US" dirty="0" smtClean="0"/>
              <a:t> lacerations) is typically evident on physical examination of the surgical site (</a:t>
            </a:r>
            <a:r>
              <a:rPr lang="en-US" dirty="0" err="1" smtClean="0"/>
              <a:t>eg</a:t>
            </a:r>
            <a:r>
              <a:rPr lang="en-US" dirty="0" smtClean="0"/>
              <a:t>, local </a:t>
            </a:r>
            <a:r>
              <a:rPr lang="en-US" dirty="0" err="1" smtClean="0"/>
              <a:t>erythema</a:t>
            </a:r>
            <a:r>
              <a:rPr lang="en-US" dirty="0" smtClean="0"/>
              <a:t>, edema, and/or tenderness).</a:t>
            </a:r>
          </a:p>
          <a:p>
            <a:endParaRPr lang="en-US" dirty="0" smtClean="0"/>
          </a:p>
          <a:p>
            <a:r>
              <a:rPr lang="en-US" dirty="0" smtClean="0"/>
              <a:t>Mastitis or breast abscess is typically evident on physical examination of the breast (</a:t>
            </a:r>
            <a:r>
              <a:rPr lang="en-US" dirty="0" err="1" smtClean="0"/>
              <a:t>eg</a:t>
            </a:r>
            <a:r>
              <a:rPr lang="en-US" dirty="0" smtClean="0"/>
              <a:t>, local </a:t>
            </a:r>
            <a:r>
              <a:rPr lang="en-US" dirty="0" err="1" smtClean="0"/>
              <a:t>erythema</a:t>
            </a:r>
            <a:r>
              <a:rPr lang="en-US" dirty="0" smtClean="0"/>
              <a:t>, edema, and/or tenderness)</a:t>
            </a:r>
          </a:p>
          <a:p>
            <a:endParaRPr lang="en-US" dirty="0" smtClean="0"/>
          </a:p>
          <a:p>
            <a:r>
              <a:rPr lang="en-US" dirty="0" err="1" smtClean="0"/>
              <a:t>Pyelonephritis</a:t>
            </a:r>
            <a:r>
              <a:rPr lang="en-US" dirty="0" smtClean="0"/>
              <a:t> is characterized by fever (&gt;38ºC), chills, flank pain, </a:t>
            </a:r>
            <a:r>
              <a:rPr lang="en-US" dirty="0" err="1" smtClean="0"/>
              <a:t>costovertebral</a:t>
            </a:r>
            <a:r>
              <a:rPr lang="en-US" dirty="0" smtClean="0"/>
              <a:t> angle tenderness, and possibly lower urinary tract symptoms. </a:t>
            </a:r>
            <a:r>
              <a:rPr lang="en-US" dirty="0" err="1" smtClean="0"/>
              <a:t>Pyuria</a:t>
            </a:r>
            <a:r>
              <a:rPr lang="en-US" dirty="0" smtClean="0"/>
              <a:t> and/or a positive urine culture support the diagnosis.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1436</Words>
  <Application>Microsoft Office PowerPoint</Application>
  <PresentationFormat>On-screen Show (4:3)</PresentationFormat>
  <Paragraphs>253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DIC PUERPERRAL SEPSIS</vt:lpstr>
      <vt:lpstr>Puerperal sepsis</vt:lpstr>
      <vt:lpstr>Puerperal sepsis</vt:lpstr>
      <vt:lpstr> Risk factors for postpartum endometritis  The endometrium is the commonest site of puerperal sepsis </vt:lpstr>
      <vt:lpstr>pathology</vt:lpstr>
      <vt:lpstr>Clinical picture</vt:lpstr>
      <vt:lpstr>Endometritis with toxic shock syndrome</vt:lpstr>
      <vt:lpstr>Differential diagnosis — In women with postpartum fever, but no or minimal uterine tenderness or purulent vaginal discharge, other sources of postpartum fever should be considered</vt:lpstr>
      <vt:lpstr>Differential diagnosis — In women with postpartum fever, but no or minimal uterine tenderness or purulent vaginal discharge, other sources of postpartum fever should be considered</vt:lpstr>
      <vt:lpstr>Differential diagnosis — In women with postpartum fever, but no or minimal uterine tenderness or purulent vaginal discharge, other sources of postpartum fever should be considered</vt:lpstr>
      <vt:lpstr>Investigation</vt:lpstr>
      <vt:lpstr>Treatment</vt:lpstr>
      <vt:lpstr>Treatment</vt:lpstr>
      <vt:lpstr>Treatment</vt:lpstr>
      <vt:lpstr>Slide 15</vt:lpstr>
      <vt:lpstr>Duration of treatment</vt:lpstr>
      <vt:lpstr>Causes of persistent postpartum fever </vt:lpstr>
      <vt:lpstr>DIC</vt:lpstr>
      <vt:lpstr>Causes of DIC</vt:lpstr>
      <vt:lpstr>Diagnosis  of DIC</vt:lpstr>
      <vt:lpstr>Diagnosis  of DIC</vt:lpstr>
      <vt:lpstr>Treatment   of DIC</vt:lpstr>
      <vt:lpstr>Treatment   of DIC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 PUERPERRAL SEPSIS</dc:title>
  <dc:creator>user</dc:creator>
  <cp:lastModifiedBy>user</cp:lastModifiedBy>
  <cp:revision>27</cp:revision>
  <dcterms:created xsi:type="dcterms:W3CDTF">2014-12-14T22:48:45Z</dcterms:created>
  <dcterms:modified xsi:type="dcterms:W3CDTF">2015-03-09T04:48:56Z</dcterms:modified>
</cp:coreProperties>
</file>