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5" r:id="rId1"/>
  </p:sldMasterIdLst>
  <p:sldIdLst>
    <p:sldId id="257" r:id="rId2"/>
    <p:sldId id="258" r:id="rId3"/>
    <p:sldId id="259" r:id="rId4"/>
    <p:sldId id="260" r:id="rId5"/>
    <p:sldId id="262" r:id="rId6"/>
    <p:sldId id="263" r:id="rId7"/>
    <p:sldId id="264" r:id="rId8"/>
    <p:sldId id="265" r:id="rId9"/>
    <p:sldId id="266" r:id="rId10"/>
    <p:sldId id="267" r:id="rId11"/>
    <p:sldId id="273" r:id="rId12"/>
    <p:sldId id="274" r:id="rId13"/>
    <p:sldId id="275" r:id="rId14"/>
    <p:sldId id="276" r:id="rId15"/>
    <p:sldId id="270" r:id="rId16"/>
    <p:sldId id="271" r:id="rId17"/>
    <p:sldId id="272"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054EDD65-84CB-8142-8180-A53871564B86}"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54EDD65-84CB-8142-8180-A53871564B86}"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54EDD65-84CB-8142-8180-A53871564B86}"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54EDD65-84CB-8142-8180-A53871564B86}"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54EDD65-84CB-8142-8180-A53871564B86}"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4EDD65-84CB-8142-8180-A53871564B86}"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EDD65-84CB-8142-8180-A53871564B86}"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EDD65-84CB-8142-8180-A53871564B86}"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054EDD65-84CB-8142-8180-A53871564B86}" type="datetimeFigureOut">
              <a:rPr lang="en-US" smtClean="0"/>
              <a:pPr/>
              <a:t>12/1/2014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3B81B0D7-852C-6245-830F-EF9878C33016}"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52736"/>
            <a:ext cx="8107684" cy="1959406"/>
          </a:xfrm>
        </p:spPr>
        <p:txBody>
          <a:bodyPr/>
          <a:lstStyle/>
          <a:p>
            <a:pPr algn="ctr"/>
            <a:r>
              <a:rPr lang="en-US" dirty="0" smtClean="0"/>
              <a:t>PHYSIOLOGICAL CHANGES IN PREGNANCY</a:t>
            </a:r>
            <a:endParaRPr lang="en-US" dirty="0"/>
          </a:p>
        </p:txBody>
      </p:sp>
      <p:sp>
        <p:nvSpPr>
          <p:cNvPr id="3" name="Content Placeholder 2"/>
          <p:cNvSpPr>
            <a:spLocks noGrp="1"/>
          </p:cNvSpPr>
          <p:nvPr>
            <p:ph idx="1"/>
          </p:nvPr>
        </p:nvSpPr>
        <p:spPr>
          <a:xfrm>
            <a:off x="712788" y="3501008"/>
            <a:ext cx="7716838" cy="2649106"/>
          </a:xfrm>
        </p:spPr>
        <p:txBody>
          <a:bodyPr/>
          <a:lstStyle/>
          <a:p>
            <a:pPr algn="ctr">
              <a:buNone/>
            </a:pPr>
            <a:r>
              <a:rPr lang="en-US" dirty="0" smtClean="0">
                <a:solidFill>
                  <a:schemeClr val="tx1"/>
                </a:solidFill>
              </a:rPr>
              <a:t>DR. </a:t>
            </a:r>
            <a:r>
              <a:rPr lang="en-US" smtClean="0">
                <a:solidFill>
                  <a:schemeClr val="tx1"/>
                </a:solidFill>
              </a:rPr>
              <a:t>RAZAQ MASHA,FRCOG</a:t>
            </a:r>
            <a:endParaRPr lang="en-US" dirty="0" smtClean="0">
              <a:solidFill>
                <a:schemeClr val="tx1"/>
              </a:solidFill>
            </a:endParaRPr>
          </a:p>
          <a:p>
            <a:pPr algn="ctr">
              <a:buNone/>
            </a:pPr>
            <a:r>
              <a:rPr lang="en-US" dirty="0" smtClean="0">
                <a:solidFill>
                  <a:schemeClr val="tx1"/>
                </a:solidFill>
              </a:rPr>
              <a:t>Assistant Professor</a:t>
            </a:r>
            <a:r>
              <a:rPr lang="en-US" dirty="0">
                <a:solidFill>
                  <a:schemeClr val="tx1"/>
                </a:solidFill>
              </a:rPr>
              <a:t> </a:t>
            </a:r>
            <a:r>
              <a:rPr lang="en-US" dirty="0" smtClean="0">
                <a:solidFill>
                  <a:schemeClr val="tx1"/>
                </a:solidFill>
              </a:rPr>
              <a:t>&amp; Consultant</a:t>
            </a:r>
          </a:p>
          <a:p>
            <a:pPr algn="ctr">
              <a:buNone/>
            </a:pPr>
            <a:r>
              <a:rPr lang="en-US" dirty="0" smtClean="0">
                <a:solidFill>
                  <a:schemeClr val="tx1"/>
                </a:solidFill>
              </a:rPr>
              <a:t>Department of Obstetrics &amp; Gynecology</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Glands</a:t>
            </a:r>
            <a:endParaRPr lang="en-US" dirty="0"/>
          </a:p>
        </p:txBody>
      </p:sp>
      <p:sp>
        <p:nvSpPr>
          <p:cNvPr id="3" name="Content Placeholder 2"/>
          <p:cNvSpPr>
            <a:spLocks noGrp="1"/>
          </p:cNvSpPr>
          <p:nvPr>
            <p:ph idx="1"/>
          </p:nvPr>
        </p:nvSpPr>
        <p:spPr>
          <a:xfrm>
            <a:off x="712787" y="2819400"/>
            <a:ext cx="7716838" cy="3633936"/>
          </a:xfrm>
        </p:spPr>
        <p:txBody>
          <a:bodyPr>
            <a:normAutofit fontScale="92500" lnSpcReduction="20000"/>
          </a:bodyPr>
          <a:lstStyle/>
          <a:p>
            <a:pPr marL="457200" indent="-457200">
              <a:buAutoNum type="arabicPeriod"/>
            </a:pPr>
            <a:r>
              <a:rPr lang="en-US" dirty="0" smtClean="0"/>
              <a:t>Pituitary</a:t>
            </a:r>
          </a:p>
          <a:p>
            <a:pPr lvl="1"/>
            <a:r>
              <a:rPr lang="en-US" dirty="0" smtClean="0"/>
              <a:t>FSH and LH decrease</a:t>
            </a:r>
          </a:p>
          <a:p>
            <a:pPr lvl="1"/>
            <a:r>
              <a:rPr lang="en-US" dirty="0" smtClean="0"/>
              <a:t>ACTH, </a:t>
            </a:r>
            <a:r>
              <a:rPr lang="en-US" dirty="0" err="1" smtClean="0"/>
              <a:t>Thyrotrophin</a:t>
            </a:r>
            <a:r>
              <a:rPr lang="en-US" dirty="0" smtClean="0"/>
              <a:t> and melanocyte hormone and prolactin increase</a:t>
            </a:r>
          </a:p>
          <a:p>
            <a:pPr lvl="1"/>
            <a:r>
              <a:rPr lang="en-US" dirty="0" err="1" smtClean="0"/>
              <a:t>Prolactin</a:t>
            </a:r>
            <a:r>
              <a:rPr lang="en-US" dirty="0" smtClean="0"/>
              <a:t> level increases until the 30</a:t>
            </a:r>
            <a:r>
              <a:rPr lang="en-US" baseline="30000" dirty="0" smtClean="0"/>
              <a:t>th</a:t>
            </a:r>
            <a:r>
              <a:rPr lang="en-US" dirty="0" smtClean="0"/>
              <a:t> week, then more slowly to term.</a:t>
            </a:r>
          </a:p>
          <a:p>
            <a:pPr marL="457200" indent="-457200">
              <a:buAutoNum type="arabicPeriod"/>
            </a:pPr>
            <a:r>
              <a:rPr lang="en-US" dirty="0" smtClean="0"/>
              <a:t>Total </a:t>
            </a:r>
            <a:r>
              <a:rPr lang="en-US" dirty="0" smtClean="0"/>
              <a:t>corticosteroids </a:t>
            </a:r>
            <a:r>
              <a:rPr lang="en-US" dirty="0" smtClean="0"/>
              <a:t>increase progressively to term.</a:t>
            </a:r>
          </a:p>
          <a:p>
            <a:pPr marL="746125" lvl="1" indent="-457200">
              <a:buNone/>
            </a:pPr>
            <a:r>
              <a:rPr lang="en-US" dirty="0" smtClean="0"/>
              <a:t>   This  will increase the tendency of pregnant women to develop abdominal </a:t>
            </a:r>
            <a:r>
              <a:rPr lang="en-US" dirty="0" err="1" smtClean="0"/>
              <a:t>striae</a:t>
            </a:r>
            <a:r>
              <a:rPr lang="en-US" dirty="0" smtClean="0"/>
              <a:t>, glycosuria and hypertension</a:t>
            </a:r>
          </a:p>
          <a:p>
            <a:pPr lvl="1">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457200" indent="-457200">
              <a:buAutoNum type="arabicPeriod" startAt="3"/>
            </a:pPr>
            <a:r>
              <a:rPr lang="en-US" dirty="0" smtClean="0"/>
              <a:t>Thyroid gland</a:t>
            </a:r>
          </a:p>
          <a:p>
            <a:pPr marL="457200" indent="-457200">
              <a:buNone/>
            </a:pPr>
            <a:r>
              <a:rPr lang="en-US" dirty="0" smtClean="0"/>
              <a:t>*	Enlarges during pregnancy, occasionally to twice its normal size.  This is mainly due to colloid deposition caused by a lower plasma level of iodine, consequent on the increased ability of the kidneys to excrete during pregnancy.</a:t>
            </a:r>
          </a:p>
          <a:p>
            <a:pPr marL="457200" indent="-457200">
              <a:buFont typeface="Arial" charset="0"/>
              <a:buChar char="•"/>
            </a:pPr>
            <a:r>
              <a:rPr lang="en-US" dirty="0" err="1" smtClean="0"/>
              <a:t>Oestrogen</a:t>
            </a:r>
            <a:r>
              <a:rPr lang="en-US" dirty="0" smtClean="0"/>
              <a:t> stimulates increased secretion of </a:t>
            </a:r>
            <a:r>
              <a:rPr lang="en-US" dirty="0" err="1" smtClean="0"/>
              <a:t>thyroxine</a:t>
            </a:r>
            <a:r>
              <a:rPr lang="en-US" dirty="0" smtClean="0"/>
              <a:t> binding globulin</a:t>
            </a:r>
          </a:p>
          <a:p>
            <a:pPr marL="457200" indent="-457200">
              <a:buFont typeface="Arial" charset="0"/>
              <a:buChar char="•"/>
            </a:pPr>
            <a:r>
              <a:rPr lang="en-US" dirty="0" smtClean="0"/>
              <a:t>Thus T3 and T4 levels rise, though this does not indicate hyperthyroidism</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Tract Changes</a:t>
            </a:r>
            <a:endParaRPr lang="en-US" dirty="0"/>
          </a:p>
        </p:txBody>
      </p:sp>
      <p:sp>
        <p:nvSpPr>
          <p:cNvPr id="3" name="Content Placeholder 2"/>
          <p:cNvSpPr>
            <a:spLocks noGrp="1"/>
          </p:cNvSpPr>
          <p:nvPr>
            <p:ph idx="1"/>
          </p:nvPr>
        </p:nvSpPr>
        <p:spPr>
          <a:xfrm>
            <a:off x="712788" y="2492896"/>
            <a:ext cx="7716838" cy="4248472"/>
          </a:xfrm>
        </p:spPr>
        <p:txBody>
          <a:bodyPr>
            <a:normAutofit fontScale="85000" lnSpcReduction="20000"/>
          </a:bodyPr>
          <a:lstStyle/>
          <a:p>
            <a:pPr marL="457200" indent="-457200">
              <a:buAutoNum type="arabicPeriod"/>
            </a:pPr>
            <a:r>
              <a:rPr lang="en-US" dirty="0" smtClean="0"/>
              <a:t>Uterus</a:t>
            </a:r>
          </a:p>
          <a:p>
            <a:pPr marL="746125" lvl="1" indent="-457200">
              <a:buFont typeface="Arial" charset="0"/>
              <a:buChar char="•"/>
            </a:pPr>
            <a:r>
              <a:rPr lang="en-US" dirty="0" smtClean="0"/>
              <a:t>Uterine muscles grow to 15 times the pre-pregnancy length</a:t>
            </a:r>
          </a:p>
          <a:p>
            <a:pPr marL="746125" lvl="1" indent="-457200">
              <a:buFont typeface="Arial" charset="0"/>
              <a:buChar char="•"/>
            </a:pPr>
            <a:r>
              <a:rPr lang="en-US" dirty="0" smtClean="0"/>
              <a:t>Uterine weight increases from 50 gm before pregnancy to 950 gm at term</a:t>
            </a:r>
          </a:p>
          <a:p>
            <a:pPr marL="746125" lvl="1" indent="-457200">
              <a:buNone/>
            </a:pPr>
            <a:r>
              <a:rPr lang="en-US" dirty="0" smtClean="0"/>
              <a:t>By 20 weeks, growth ceases and the uterus expands by distension</a:t>
            </a:r>
          </a:p>
          <a:p>
            <a:pPr marL="746125" lvl="1" indent="-457200">
              <a:buNone/>
            </a:pPr>
            <a:r>
              <a:rPr lang="en-US" dirty="0" smtClean="0"/>
              <a:t>The uterine blood vessels also undergo hypertrophy and become increasingly coiled in the first half of pregnancy but no further growth after that</a:t>
            </a:r>
          </a:p>
          <a:p>
            <a:pPr marL="746125" lvl="1" indent="-457200">
              <a:buNone/>
            </a:pPr>
            <a:r>
              <a:rPr lang="en-US" dirty="0" smtClean="0"/>
              <a:t>The lower uterine segment is that part of the lower uterus and upper cervix lying between the line of attachment of the peritoneum of the </a:t>
            </a:r>
            <a:r>
              <a:rPr lang="en-US" dirty="0" err="1" smtClean="0"/>
              <a:t>utero-vesical</a:t>
            </a:r>
            <a:r>
              <a:rPr lang="en-US" dirty="0" smtClean="0"/>
              <a:t> pouch superiorly and the histological  internal </a:t>
            </a:r>
            <a:r>
              <a:rPr lang="en-US" dirty="0" err="1" smtClean="0"/>
              <a:t>os</a:t>
            </a:r>
            <a:r>
              <a:rPr lang="en-US" dirty="0" smtClean="0"/>
              <a:t> inferiorly.</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The cervix </a:t>
            </a:r>
            <a:endParaRPr lang="en-US" dirty="0"/>
          </a:p>
        </p:txBody>
      </p:sp>
      <p:sp>
        <p:nvSpPr>
          <p:cNvPr id="3" name="Content Placeholder 2"/>
          <p:cNvSpPr>
            <a:spLocks noGrp="1"/>
          </p:cNvSpPr>
          <p:nvPr>
            <p:ph idx="1"/>
          </p:nvPr>
        </p:nvSpPr>
        <p:spPr>
          <a:xfrm>
            <a:off x="712788" y="2819400"/>
            <a:ext cx="7716838" cy="3705944"/>
          </a:xfrm>
        </p:spPr>
        <p:txBody>
          <a:bodyPr>
            <a:normAutofit fontScale="92500"/>
          </a:bodyPr>
          <a:lstStyle/>
          <a:p>
            <a:r>
              <a:rPr lang="en-US" dirty="0" smtClean="0"/>
              <a:t>Becomes softer and swollen in pregnancy, with the result that columnar epithelium lining the cervical canal becomes exposed to vaginal secretions.</a:t>
            </a:r>
          </a:p>
          <a:p>
            <a:r>
              <a:rPr lang="en-US" dirty="0" smtClean="0"/>
              <a:t>Prostaglandins act on the collagen </a:t>
            </a:r>
            <a:r>
              <a:rPr lang="en-US" dirty="0" err="1" smtClean="0"/>
              <a:t>fibres</a:t>
            </a:r>
            <a:r>
              <a:rPr lang="en-US" dirty="0" smtClean="0"/>
              <a:t>, especially in the last weeks of pregnancy.  At the same time collagenase is released from leucocytes which also helps in breaking down collagen.  The cervix becomes softer and more easily dilatable- the so- called ripening of the cervix</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VAGINA</a:t>
            </a:r>
            <a:endParaRPr lang="en-US" dirty="0"/>
          </a:p>
        </p:txBody>
      </p:sp>
      <p:sp>
        <p:nvSpPr>
          <p:cNvPr id="3" name="Content Placeholder 2"/>
          <p:cNvSpPr>
            <a:spLocks noGrp="1"/>
          </p:cNvSpPr>
          <p:nvPr>
            <p:ph idx="1"/>
          </p:nvPr>
        </p:nvSpPr>
        <p:spPr>
          <a:xfrm>
            <a:off x="712788" y="2819400"/>
            <a:ext cx="7716838" cy="3388658"/>
          </a:xfrm>
        </p:spPr>
        <p:txBody>
          <a:bodyPr>
            <a:normAutofit fontScale="92500"/>
          </a:bodyPr>
          <a:lstStyle/>
          <a:p>
            <a:r>
              <a:rPr lang="en-US" dirty="0" smtClean="0"/>
              <a:t>The vaginal mucosa becomes thickened, the vaginal muscle undergoes hypertrophy.  There is alteration in the composition of the connective tissue, with the result that the vagina dilates more easily to accommodate the fetus during parturition.</a:t>
            </a:r>
          </a:p>
          <a:p>
            <a:r>
              <a:rPr lang="en-US" dirty="0" err="1" smtClean="0"/>
              <a:t>Oestrogen</a:t>
            </a:r>
            <a:r>
              <a:rPr lang="en-US" dirty="0" smtClean="0"/>
              <a:t> causes desquamation of the superficial vaginal mucosal cells with increased vaginal discharge – when pathogens (candida, </a:t>
            </a:r>
            <a:r>
              <a:rPr lang="en-US" dirty="0" err="1" smtClean="0"/>
              <a:t>trichomonas</a:t>
            </a:r>
            <a:r>
              <a:rPr lang="en-US" dirty="0" smtClean="0"/>
              <a:t>) </a:t>
            </a:r>
            <a:r>
              <a:rPr lang="en-US" dirty="0"/>
              <a:t>e</a:t>
            </a:r>
            <a:r>
              <a:rPr lang="en-US" dirty="0" smtClean="0"/>
              <a:t>nter the vagina, they flourish rapidly</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 intestinal changes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mouth and the gum become spongy because of intracellular fluid retention</a:t>
            </a:r>
          </a:p>
          <a:p>
            <a:r>
              <a:rPr lang="en-US" dirty="0" smtClean="0"/>
              <a:t>The lower </a:t>
            </a:r>
            <a:r>
              <a:rPr lang="en-US" dirty="0" err="1" smtClean="0"/>
              <a:t>eosophageal</a:t>
            </a:r>
            <a:r>
              <a:rPr lang="en-US" dirty="0" smtClean="0"/>
              <a:t> sphincter is relaxed which may permit regurgitation of gastric contents and cause heart burn</a:t>
            </a:r>
          </a:p>
          <a:p>
            <a:r>
              <a:rPr lang="en-US" dirty="0" smtClean="0"/>
              <a:t>Gastric emptying time is prolonged and food remains longer in the stomach.</a:t>
            </a:r>
          </a:p>
          <a:p>
            <a:r>
              <a:rPr lang="en-US" dirty="0" smtClean="0"/>
              <a:t>The intestinal musculature is relaxed with lower motility – resulting in constipation</a:t>
            </a:r>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System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smooth muscle of the renal pelvis and </a:t>
            </a:r>
            <a:r>
              <a:rPr lang="en-US" dirty="0" err="1" smtClean="0"/>
              <a:t>ureters</a:t>
            </a:r>
            <a:r>
              <a:rPr lang="en-US" dirty="0" smtClean="0"/>
              <a:t> relaxes, causing their dilatation.  This increases the capacity of the renal pelvis and ureters from 12 ml to 75 ml and increases the risk of urinary infection.</a:t>
            </a:r>
          </a:p>
          <a:p>
            <a:r>
              <a:rPr lang="en-US" dirty="0" smtClean="0"/>
              <a:t>Urinary tract infection is more common in pregnancy.  The muscles of the internal urethral sphincter relax and this together with the pressure of the uterus increase frequency of micturition and incontinence</a:t>
            </a:r>
          </a:p>
          <a:p>
            <a:r>
              <a:rPr lang="en-US" dirty="0" smtClean="0"/>
              <a:t>Clearance of many solutes increases -up to 300 mg of protein may be </a:t>
            </a:r>
            <a:r>
              <a:rPr lang="en-US" dirty="0" smtClean="0"/>
              <a:t>excreted </a:t>
            </a:r>
            <a:r>
              <a:rPr lang="en-US" dirty="0" smtClean="0"/>
              <a:t>in 24 hours.</a:t>
            </a:r>
          </a:p>
          <a:p>
            <a:r>
              <a:rPr lang="en-US" dirty="0" smtClean="0"/>
              <a:t>Increase in </a:t>
            </a:r>
            <a:r>
              <a:rPr lang="en-US" dirty="0" err="1" smtClean="0"/>
              <a:t>glomerular</a:t>
            </a:r>
            <a:r>
              <a:rPr lang="en-US" dirty="0" smtClean="0"/>
              <a:t> filtration rate plus progesterone effect causes loss of sodium.</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Changes</a:t>
            </a:r>
            <a:endParaRPr lang="en-US" dirty="0"/>
          </a:p>
        </p:txBody>
      </p:sp>
      <p:sp>
        <p:nvSpPr>
          <p:cNvPr id="3" name="Content Placeholder 2"/>
          <p:cNvSpPr>
            <a:spLocks noGrp="1"/>
          </p:cNvSpPr>
          <p:nvPr>
            <p:ph idx="1"/>
          </p:nvPr>
        </p:nvSpPr>
        <p:spPr/>
        <p:txBody>
          <a:bodyPr/>
          <a:lstStyle/>
          <a:p>
            <a:r>
              <a:rPr lang="en-US" dirty="0" smtClean="0"/>
              <a:t>HCG leads to decreased immune response to pregnancy</a:t>
            </a:r>
          </a:p>
          <a:p>
            <a:r>
              <a:rPr lang="en-US" dirty="0" err="1" smtClean="0"/>
              <a:t>IgG</a:t>
            </a:r>
            <a:r>
              <a:rPr lang="en-US" dirty="0" smtClean="0"/>
              <a:t>, IgA, and </a:t>
            </a:r>
            <a:r>
              <a:rPr lang="en-US" dirty="0" err="1" smtClean="0"/>
              <a:t>IgM</a:t>
            </a:r>
            <a:r>
              <a:rPr lang="en-US" dirty="0" smtClean="0"/>
              <a:t> decrease from the 10</a:t>
            </a:r>
            <a:r>
              <a:rPr lang="en-US" baseline="30000" dirty="0" smtClean="0"/>
              <a:t>thweek</a:t>
            </a:r>
            <a:r>
              <a:rPr lang="en-US" dirty="0" smtClean="0"/>
              <a:t> of pregnancy reaching their lowest level at 30 weeks and remain so till the end of pregnancy resulting in an increased risk of infection in pregnant women</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gain in pregnancy</a:t>
            </a:r>
            <a:endParaRPr lang="en-US" dirty="0"/>
          </a:p>
        </p:txBody>
      </p:sp>
      <p:sp>
        <p:nvSpPr>
          <p:cNvPr id="3" name="Content Placeholder 2"/>
          <p:cNvSpPr>
            <a:spLocks noGrp="1"/>
          </p:cNvSpPr>
          <p:nvPr>
            <p:ph idx="1"/>
          </p:nvPr>
        </p:nvSpPr>
        <p:spPr/>
        <p:txBody>
          <a:bodyPr/>
          <a:lstStyle/>
          <a:p>
            <a:r>
              <a:rPr lang="en-US" smtClean="0"/>
              <a:t>The </a:t>
            </a:r>
            <a:r>
              <a:rPr lang="en-US" smtClean="0"/>
              <a:t>average </a:t>
            </a:r>
            <a:r>
              <a:rPr lang="en-US" dirty="0" smtClean="0"/>
              <a:t>weight gain in pregnancy is around 12kg, out or which 9 kg is gained in the second half.  This gain is from the fetus, placenta, uterus, breast, blood volume, fat deposited and fluid retention.</a:t>
            </a:r>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924944"/>
            <a:ext cx="8496944" cy="4104456"/>
          </a:xfrm>
        </p:spPr>
        <p:txBody>
          <a:bodyPr/>
          <a:lstStyle/>
          <a:p>
            <a:pPr algn="just"/>
            <a:r>
              <a:rPr lang="en-US" dirty="0" smtClean="0"/>
              <a:t>Almost  every organ system makes a physiological adaptation to pregnancy that is required for optimal pregnancy outcome.  An understanding of these adaptations brings insight into the </a:t>
            </a:r>
            <a:r>
              <a:rPr lang="en-US" dirty="0" err="1" smtClean="0"/>
              <a:t>aetiology</a:t>
            </a:r>
            <a:r>
              <a:rPr lang="en-US" dirty="0" smtClean="0"/>
              <a:t> and management of gestational syndromes, and helps the clinician to advise women with pre-existing chronic illness about the risks and consequences of pregnancy.</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Adaptations in Pregnancy</a:t>
            </a:r>
            <a:endParaRPr lang="en-US" dirty="0"/>
          </a:p>
        </p:txBody>
      </p:sp>
      <p:sp>
        <p:nvSpPr>
          <p:cNvPr id="3" name="Content Placeholder 2"/>
          <p:cNvSpPr>
            <a:spLocks noGrp="1"/>
          </p:cNvSpPr>
          <p:nvPr>
            <p:ph idx="1"/>
          </p:nvPr>
        </p:nvSpPr>
        <p:spPr/>
        <p:txBody>
          <a:bodyPr/>
          <a:lstStyle/>
          <a:p>
            <a:r>
              <a:rPr lang="en-US" dirty="0" smtClean="0"/>
              <a:t>Cardiovascular – cardiac output increases 50 %</a:t>
            </a:r>
          </a:p>
          <a:p>
            <a:r>
              <a:rPr lang="en-US" dirty="0" smtClean="0"/>
              <a:t>Respiratory – oxygen consumption increases 20%</a:t>
            </a:r>
          </a:p>
          <a:p>
            <a:r>
              <a:rPr lang="en-US" dirty="0" smtClean="0"/>
              <a:t>Renal – </a:t>
            </a:r>
            <a:r>
              <a:rPr lang="en-US" dirty="0" err="1" smtClean="0"/>
              <a:t>glomerular</a:t>
            </a:r>
            <a:r>
              <a:rPr lang="en-US" dirty="0" smtClean="0"/>
              <a:t> filtration rate increases 55%</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568952" cy="1599366"/>
          </a:xfrm>
        </p:spPr>
        <p:txBody>
          <a:bodyPr/>
          <a:lstStyle/>
          <a:p>
            <a:pPr>
              <a:lnSpc>
                <a:spcPts val="3000"/>
              </a:lnSpc>
            </a:pPr>
            <a:r>
              <a:rPr lang="en-US" sz="3200" dirty="0" smtClean="0"/>
              <a:t>Biochemical and endocrine changes alter the normal ranges for many important metabolic and endocrine laboratory tests including:</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Serum </a:t>
            </a:r>
            <a:r>
              <a:rPr lang="en-US" dirty="0" err="1" smtClean="0"/>
              <a:t>creatinine</a:t>
            </a:r>
            <a:r>
              <a:rPr lang="en-US" dirty="0" smtClean="0"/>
              <a:t>, urea – both decreased</a:t>
            </a:r>
          </a:p>
          <a:p>
            <a:r>
              <a:rPr lang="en-US" dirty="0" smtClean="0"/>
              <a:t>Cholesterol and triglycerides – both increased</a:t>
            </a:r>
          </a:p>
          <a:p>
            <a:r>
              <a:rPr lang="en-US" dirty="0" smtClean="0"/>
              <a:t>Liver blood tests – alkaline phosphate increased up to 4 fold</a:t>
            </a:r>
          </a:p>
          <a:p>
            <a:r>
              <a:rPr lang="en-US" dirty="0" smtClean="0"/>
              <a:t>Thyroid function tests – free </a:t>
            </a:r>
            <a:r>
              <a:rPr lang="en-US" dirty="0" err="1" smtClean="0"/>
              <a:t>thyroxine</a:t>
            </a:r>
            <a:r>
              <a:rPr lang="en-US" dirty="0" smtClean="0"/>
              <a:t> and tri-</a:t>
            </a:r>
            <a:r>
              <a:rPr lang="en-US" dirty="0" err="1" smtClean="0"/>
              <a:t>iodo</a:t>
            </a:r>
            <a:r>
              <a:rPr lang="en-US" dirty="0" smtClean="0"/>
              <a:t> </a:t>
            </a:r>
            <a:r>
              <a:rPr lang="en-US" dirty="0" err="1" smtClean="0"/>
              <a:t>thyronine</a:t>
            </a:r>
            <a:r>
              <a:rPr lang="en-US" dirty="0" smtClean="0"/>
              <a:t> levels fall, thyroid stimulating hormone (TSH) levels rise</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788" y="1412776"/>
            <a:ext cx="7716838" cy="3960440"/>
          </a:xfrm>
        </p:spPr>
        <p:txBody>
          <a:bodyPr>
            <a:normAutofit fontScale="92500"/>
          </a:bodyPr>
          <a:lstStyle/>
          <a:p>
            <a:r>
              <a:rPr lang="en-US" dirty="0" smtClean="0"/>
              <a:t>Awareness of these changes is essential, both for recognition of disease in pregnancy and to prevent inappropriate pursuit of test results that are normal in pregnancy.</a:t>
            </a:r>
          </a:p>
          <a:p>
            <a:r>
              <a:rPr lang="en-US" dirty="0" smtClean="0"/>
              <a:t>Long term implications of pregnancy syndromes- conditions such as pre-</a:t>
            </a:r>
            <a:r>
              <a:rPr lang="en-US" dirty="0" err="1" smtClean="0"/>
              <a:t>eclampsia</a:t>
            </a:r>
            <a:r>
              <a:rPr lang="en-US" dirty="0" smtClean="0"/>
              <a:t> and gestational diabetes are abnormal responses to pregnancy that resolve after delivery, but may result in similar complications e.g. hypertension and diabetes mellitus in later life.</a:t>
            </a:r>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07684" cy="1193304"/>
          </a:xfrm>
        </p:spPr>
        <p:txBody>
          <a:bodyPr/>
          <a:lstStyle/>
          <a:p>
            <a:r>
              <a:rPr lang="en-US" dirty="0" err="1" smtClean="0"/>
              <a:t>Haemotological</a:t>
            </a:r>
            <a:r>
              <a:rPr lang="en-US" dirty="0" smtClean="0"/>
              <a:t> Changes:</a:t>
            </a:r>
            <a:br>
              <a:rPr lang="en-US" dirty="0" smtClean="0"/>
            </a:br>
            <a:endParaRPr lang="en-US" sz="3600" dirty="0">
              <a:solidFill>
                <a:srgbClr val="FFFF00"/>
              </a:solidFill>
            </a:endParaRPr>
          </a:p>
        </p:txBody>
      </p:sp>
      <p:sp>
        <p:nvSpPr>
          <p:cNvPr id="3" name="Content Placeholder 2"/>
          <p:cNvSpPr>
            <a:spLocks noGrp="1"/>
          </p:cNvSpPr>
          <p:nvPr>
            <p:ph idx="1"/>
          </p:nvPr>
        </p:nvSpPr>
        <p:spPr>
          <a:xfrm>
            <a:off x="712788" y="1988840"/>
            <a:ext cx="7716838" cy="4536504"/>
          </a:xfrm>
        </p:spPr>
        <p:txBody>
          <a:bodyPr>
            <a:normAutofit fontScale="77500" lnSpcReduction="20000"/>
          </a:bodyPr>
          <a:lstStyle/>
          <a:p>
            <a:pPr>
              <a:buNone/>
            </a:pPr>
            <a:r>
              <a:rPr lang="en-US" u="sng" dirty="0" smtClean="0">
                <a:solidFill>
                  <a:srgbClr val="FFFF00"/>
                </a:solidFill>
              </a:rPr>
              <a:t>DECREASES IN </a:t>
            </a:r>
          </a:p>
          <a:p>
            <a:r>
              <a:rPr lang="en-US" dirty="0" smtClean="0"/>
              <a:t>Red cell count</a:t>
            </a:r>
          </a:p>
          <a:p>
            <a:r>
              <a:rPr lang="en-US" dirty="0" err="1" smtClean="0"/>
              <a:t>Haemoglobin</a:t>
            </a:r>
            <a:r>
              <a:rPr lang="en-US" dirty="0" smtClean="0"/>
              <a:t> concentration</a:t>
            </a:r>
          </a:p>
          <a:p>
            <a:r>
              <a:rPr lang="en-US" dirty="0" err="1" smtClean="0"/>
              <a:t>Haematocrit</a:t>
            </a:r>
            <a:endParaRPr lang="en-US" dirty="0" smtClean="0"/>
          </a:p>
          <a:p>
            <a:r>
              <a:rPr lang="en-US" dirty="0" smtClean="0"/>
              <a:t>Plasma </a:t>
            </a:r>
            <a:r>
              <a:rPr lang="en-US" dirty="0" err="1" smtClean="0"/>
              <a:t>folate</a:t>
            </a:r>
            <a:r>
              <a:rPr lang="en-US" dirty="0" smtClean="0"/>
              <a:t> concentration</a:t>
            </a:r>
          </a:p>
          <a:p>
            <a:pPr>
              <a:buNone/>
            </a:pPr>
            <a:r>
              <a:rPr lang="en-US" u="sng" dirty="0" smtClean="0">
                <a:solidFill>
                  <a:srgbClr val="FFFF00"/>
                </a:solidFill>
              </a:rPr>
              <a:t>INCREASES IN:</a:t>
            </a:r>
          </a:p>
          <a:p>
            <a:r>
              <a:rPr lang="en-US" dirty="0" smtClean="0"/>
              <a:t>White cell count</a:t>
            </a:r>
          </a:p>
          <a:p>
            <a:r>
              <a:rPr lang="en-US" dirty="0" smtClean="0"/>
              <a:t>Erythrocyte </a:t>
            </a:r>
            <a:r>
              <a:rPr lang="en-US" dirty="0" smtClean="0"/>
              <a:t>sedimentation </a:t>
            </a:r>
            <a:r>
              <a:rPr lang="en-US" dirty="0" smtClean="0"/>
              <a:t>rate</a:t>
            </a:r>
          </a:p>
          <a:p>
            <a:r>
              <a:rPr lang="en-US" dirty="0" smtClean="0"/>
              <a:t>Fibrinogen</a:t>
            </a:r>
          </a:p>
          <a:p>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7716837" cy="1265312"/>
          </a:xfrm>
        </p:spPr>
        <p:txBody>
          <a:bodyPr/>
          <a:lstStyle/>
          <a:p>
            <a:r>
              <a:rPr lang="en-US" dirty="0" smtClean="0"/>
              <a:t>Cardiovascular System</a:t>
            </a:r>
            <a:endParaRPr lang="en-US" dirty="0"/>
          </a:p>
        </p:txBody>
      </p:sp>
      <p:sp>
        <p:nvSpPr>
          <p:cNvPr id="3" name="Content Placeholder 2"/>
          <p:cNvSpPr>
            <a:spLocks noGrp="1"/>
          </p:cNvSpPr>
          <p:nvPr>
            <p:ph idx="1"/>
          </p:nvPr>
        </p:nvSpPr>
        <p:spPr>
          <a:xfrm>
            <a:off x="712788" y="2924944"/>
            <a:ext cx="7716838" cy="3388658"/>
          </a:xfrm>
        </p:spPr>
        <p:txBody>
          <a:bodyPr>
            <a:normAutofit fontScale="92500" lnSpcReduction="20000"/>
          </a:bodyPr>
          <a:lstStyle/>
          <a:p>
            <a:r>
              <a:rPr lang="en-US" dirty="0" smtClean="0"/>
              <a:t>Increased loudness of both S1 and S2</a:t>
            </a:r>
          </a:p>
          <a:p>
            <a:r>
              <a:rPr lang="en-US" dirty="0" smtClean="0"/>
              <a:t>Increased splitting of mitral and tricuspid components of S1</a:t>
            </a:r>
          </a:p>
          <a:p>
            <a:r>
              <a:rPr lang="en-US" dirty="0" smtClean="0"/>
              <a:t>95% develop systolic murmur which disappears after delivery</a:t>
            </a:r>
          </a:p>
          <a:p>
            <a:r>
              <a:rPr lang="en-US" dirty="0" smtClean="0"/>
              <a:t>20% have a transient diastolic murmur</a:t>
            </a:r>
          </a:p>
          <a:p>
            <a:r>
              <a:rPr lang="en-US" dirty="0" smtClean="0"/>
              <a:t>10% develop continuous murmurs due to increased mammary blood flow</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71600"/>
            <a:ext cx="8034089" cy="1447800"/>
          </a:xfrm>
        </p:spPr>
        <p:txBody>
          <a:bodyPr/>
          <a:lstStyle/>
          <a:p>
            <a:r>
              <a:rPr lang="en-US" sz="4200" dirty="0" smtClean="0"/>
              <a:t>Heart rate increases 10-20%</a:t>
            </a:r>
            <a:endParaRPr lang="en-US" sz="4200" dirty="0"/>
          </a:p>
        </p:txBody>
      </p:sp>
      <p:sp>
        <p:nvSpPr>
          <p:cNvPr id="3" name="Content Placeholder 2"/>
          <p:cNvSpPr>
            <a:spLocks noGrp="1"/>
          </p:cNvSpPr>
          <p:nvPr>
            <p:ph idx="1"/>
          </p:nvPr>
        </p:nvSpPr>
        <p:spPr/>
        <p:txBody>
          <a:bodyPr/>
          <a:lstStyle/>
          <a:p>
            <a:r>
              <a:rPr lang="en-US" dirty="0" smtClean="0"/>
              <a:t>Stroke volume increases 10%</a:t>
            </a:r>
          </a:p>
          <a:p>
            <a:r>
              <a:rPr lang="en-US" dirty="0" smtClean="0"/>
              <a:t>Cardiac output increases 30-50%</a:t>
            </a:r>
          </a:p>
          <a:p>
            <a:r>
              <a:rPr lang="en-US" dirty="0" smtClean="0"/>
              <a:t>Mean arterial pressure decreases 10%</a:t>
            </a:r>
          </a:p>
          <a:p>
            <a:r>
              <a:rPr lang="en-US" dirty="0" smtClean="0"/>
              <a:t>Peripheral resistance decreases 35%</a:t>
            </a:r>
          </a:p>
          <a:p>
            <a:endParaRPr lang="en-US" dirty="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Urinary Tract and Renal Function</a:t>
            </a:r>
            <a:endParaRPr lang="en-US" dirty="0"/>
          </a:p>
        </p:txBody>
      </p:sp>
      <p:sp>
        <p:nvSpPr>
          <p:cNvPr id="3" name="Content Placeholder 2"/>
          <p:cNvSpPr>
            <a:spLocks noGrp="1"/>
          </p:cNvSpPr>
          <p:nvPr>
            <p:ph idx="1"/>
          </p:nvPr>
        </p:nvSpPr>
        <p:spPr/>
        <p:txBody>
          <a:bodyPr/>
          <a:lstStyle/>
          <a:p>
            <a:r>
              <a:rPr lang="en-US" dirty="0" smtClean="0"/>
              <a:t>Blood flow increases 60-75%</a:t>
            </a:r>
          </a:p>
          <a:p>
            <a:r>
              <a:rPr lang="en-US" dirty="0" err="1" smtClean="0"/>
              <a:t>Glomerular</a:t>
            </a:r>
            <a:r>
              <a:rPr lang="en-US" dirty="0" smtClean="0"/>
              <a:t> filtration rate increases 50%</a:t>
            </a:r>
          </a:p>
          <a:p>
            <a:r>
              <a:rPr lang="en-US" dirty="0" smtClean="0"/>
              <a:t>Clearance of most substances is enhanced</a:t>
            </a:r>
          </a:p>
          <a:p>
            <a:r>
              <a:rPr lang="en-US" dirty="0" smtClean="0"/>
              <a:t>Plasma </a:t>
            </a:r>
            <a:r>
              <a:rPr lang="en-US" dirty="0" err="1" smtClean="0"/>
              <a:t>creatinine</a:t>
            </a:r>
            <a:r>
              <a:rPr lang="en-US" dirty="0" smtClean="0"/>
              <a:t>, urea and </a:t>
            </a:r>
            <a:r>
              <a:rPr lang="en-US" dirty="0" err="1" smtClean="0"/>
              <a:t>urate</a:t>
            </a:r>
            <a:r>
              <a:rPr lang="en-US" dirty="0" smtClean="0"/>
              <a:t> are reduced</a:t>
            </a:r>
          </a:p>
          <a:p>
            <a:r>
              <a:rPr lang="en-US" dirty="0" smtClean="0"/>
              <a:t>Glycosuria is norma</a:t>
            </a:r>
            <a:r>
              <a:rPr lang="en-US" dirty="0"/>
              <a:t>l</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187</TotalTime>
  <Words>909</Words>
  <Application>Microsoft Office PowerPoint</Application>
  <PresentationFormat>On-screen Show (4:3)</PresentationFormat>
  <Paragraphs>82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Arial Rounded MT Bold</vt:lpstr>
      <vt:lpstr>Sky</vt:lpstr>
      <vt:lpstr>PHYSIOLOGICAL CHANGES IN PREGNANCY</vt:lpstr>
      <vt:lpstr>PowerPoint Presentation</vt:lpstr>
      <vt:lpstr>Physiological Adaptations in Pregnancy</vt:lpstr>
      <vt:lpstr>Biochemical and endocrine changes alter the normal ranges for many important metabolic and endocrine laboratory tests including:</vt:lpstr>
      <vt:lpstr>PowerPoint Presentation</vt:lpstr>
      <vt:lpstr>Haemotological Changes: </vt:lpstr>
      <vt:lpstr>Cardiovascular System</vt:lpstr>
      <vt:lpstr>Heart rate increases 10-20%</vt:lpstr>
      <vt:lpstr>The Urinary Tract and Renal Function</vt:lpstr>
      <vt:lpstr>Endocrine Glands</vt:lpstr>
      <vt:lpstr>PowerPoint Presentation</vt:lpstr>
      <vt:lpstr>Genital Tract Changes</vt:lpstr>
      <vt:lpstr>B. The cervix </vt:lpstr>
      <vt:lpstr>C.  VAGINA</vt:lpstr>
      <vt:lpstr>Gastro intestinal changes</vt:lpstr>
      <vt:lpstr>Renal System</vt:lpstr>
      <vt:lpstr>Immune System Changes</vt:lpstr>
      <vt:lpstr>Weight gain in pregnancy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Masha Razzak</cp:lastModifiedBy>
  <cp:revision>41</cp:revision>
  <dcterms:created xsi:type="dcterms:W3CDTF">2012-11-11T07:52:04Z</dcterms:created>
  <dcterms:modified xsi:type="dcterms:W3CDTF">2014-12-01T04:41:58Z</dcterms:modified>
</cp:coreProperties>
</file>