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EDD65-84CB-8142-8180-A53871564B86}"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54EDD65-84CB-8142-8180-A53871564B86}" type="datetimeFigureOut">
              <a:rPr lang="en-US" smtClean="0"/>
              <a:pPr/>
              <a:t>12/1/2014</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3B81B0D7-852C-6245-830F-EF9878C33016}" type="slidenum">
              <a:rPr lang="en-US" smtClean="0"/>
              <a:pPr/>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EDD65-84CB-8142-8180-A53871564B86}"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54EDD65-84CB-8142-8180-A53871564B86}"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54EDD65-84CB-8142-8180-A53871564B86}" type="datetimeFigureOut">
              <a:rPr lang="en-US" smtClean="0"/>
              <a:pPr/>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54EDD65-84CB-8142-8180-A53871564B86}" type="datetimeFigureOut">
              <a:rPr lang="en-US" smtClean="0"/>
              <a:pPr/>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EDD65-84CB-8142-8180-A53871564B86}" type="datetimeFigureOut">
              <a:rPr lang="en-US" smtClean="0"/>
              <a:pPr/>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1B0D7-852C-6245-830F-EF9878C330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54EDD65-84CB-8142-8180-A53871564B86}" type="datetimeFigureOut">
              <a:rPr lang="en-US" smtClean="0"/>
              <a:pPr/>
              <a:t>12/1/2014</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54EDD65-84CB-8142-8180-A53871564B86}" type="datetimeFigureOut">
              <a:rPr lang="en-US" smtClean="0"/>
              <a:pPr/>
              <a:t>12/1/2014</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3B81B0D7-852C-6245-830F-EF9878C330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780928"/>
            <a:ext cx="8496944" cy="1470025"/>
          </a:xfrm>
        </p:spPr>
        <p:txBody>
          <a:bodyPr/>
          <a:lstStyle/>
          <a:p>
            <a:pPr algn="ctr"/>
            <a:r>
              <a:rPr lang="en-US" b="1" dirty="0" smtClean="0">
                <a:latin typeface="Berlin Sans FB Demi" pitchFamily="34" charset="0"/>
              </a:rPr>
              <a:t>PHYSIOLOGY OF THE MENSTRUAL CYCLE</a:t>
            </a:r>
            <a:endParaRPr lang="en-US" b="1" dirty="0">
              <a:latin typeface="Berlin Sans FB Demi" pitchFamily="34" charset="0"/>
            </a:endParaRPr>
          </a:p>
        </p:txBody>
      </p:sp>
      <p:sp>
        <p:nvSpPr>
          <p:cNvPr id="3" name="Subtitle 2"/>
          <p:cNvSpPr>
            <a:spLocks noGrp="1"/>
          </p:cNvSpPr>
          <p:nvPr>
            <p:ph type="subTitle" idx="1"/>
          </p:nvPr>
        </p:nvSpPr>
        <p:spPr>
          <a:xfrm>
            <a:off x="493776" y="4764024"/>
            <a:ext cx="7966656" cy="987552"/>
          </a:xfrm>
        </p:spPr>
        <p:txBody>
          <a:bodyPr/>
          <a:lstStyle/>
          <a:p>
            <a:r>
              <a:rPr lang="en-US" b="1" dirty="0" smtClean="0"/>
              <a:t>DR. RAZAQ  </a:t>
            </a:r>
            <a:r>
              <a:rPr lang="en-US" b="1" dirty="0" smtClean="0"/>
              <a:t>MASHA,FRCOG</a:t>
            </a:r>
            <a:endParaRPr lang="en-US" b="1" dirty="0" smtClean="0"/>
          </a:p>
          <a:p>
            <a:r>
              <a:rPr lang="en-US" b="1" dirty="0" smtClean="0"/>
              <a:t>Assistant Professor &amp; Consultant</a:t>
            </a:r>
          </a:p>
          <a:p>
            <a:r>
              <a:rPr lang="en-US" b="1" dirty="0" smtClean="0"/>
              <a:t>Department of  Obstetrics &amp; Gynecology</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70846"/>
            <a:ext cx="8424936" cy="4182035"/>
          </a:xfrm>
        </p:spPr>
        <p:txBody>
          <a:bodyPr/>
          <a:lstStyle/>
          <a:p>
            <a:pPr algn="just"/>
            <a:r>
              <a:rPr lang="en-US" dirty="0" smtClean="0"/>
              <a:t>The loss of corpus </a:t>
            </a:r>
            <a:r>
              <a:rPr lang="en-US" dirty="0" err="1" smtClean="0"/>
              <a:t>luteum</a:t>
            </a:r>
            <a:r>
              <a:rPr lang="en-US" dirty="0" smtClean="0"/>
              <a:t> is prevented by fertilization of the ovum.  The </a:t>
            </a:r>
            <a:r>
              <a:rPr lang="en-US" dirty="0" err="1" smtClean="0"/>
              <a:t>syncytiotrophoblast</a:t>
            </a:r>
            <a:r>
              <a:rPr lang="en-US" dirty="0" smtClean="0"/>
              <a:t>, which is the outer layer of the resulting </a:t>
            </a:r>
            <a:r>
              <a:rPr lang="en-US" dirty="0" err="1" smtClean="0"/>
              <a:t>embro</a:t>
            </a:r>
            <a:r>
              <a:rPr lang="en-US" dirty="0" smtClean="0"/>
              <a:t>-containing structure (the </a:t>
            </a:r>
            <a:r>
              <a:rPr lang="en-US" dirty="0" err="1" smtClean="0"/>
              <a:t>blastocyst</a:t>
            </a:r>
            <a:r>
              <a:rPr lang="en-US" dirty="0" smtClean="0"/>
              <a:t>) and later also becomes the outer layer of the placenta, produces human chorionic </a:t>
            </a:r>
            <a:r>
              <a:rPr lang="en-US" dirty="0" err="1" smtClean="0"/>
              <a:t>gonadotrophin</a:t>
            </a:r>
            <a:r>
              <a:rPr lang="en-US" dirty="0" smtClean="0"/>
              <a:t> (</a:t>
            </a:r>
            <a:r>
              <a:rPr lang="en-US" dirty="0" err="1" smtClean="0"/>
              <a:t>hCG</a:t>
            </a:r>
            <a:r>
              <a:rPr lang="en-US" dirty="0" smtClean="0"/>
              <a:t>) which is very similar to LH and which preserves the corpus </a:t>
            </a:r>
            <a:r>
              <a:rPr lang="en-US" dirty="0" err="1" smtClean="0"/>
              <a:t>luteum</a:t>
            </a:r>
            <a:r>
              <a:rPr lang="en-US" dirty="0" smtClean="0"/>
              <a:t>.  The corpus </a:t>
            </a:r>
            <a:r>
              <a:rPr lang="en-US" dirty="0" err="1" smtClean="0"/>
              <a:t>luteum</a:t>
            </a:r>
            <a:r>
              <a:rPr lang="en-US" dirty="0" smtClean="0"/>
              <a:t> can then continue to secrete progesterone to maintain the new pregnancy.  Most pregnancy tests look for the presence of </a:t>
            </a:r>
            <a:r>
              <a:rPr lang="en-US" dirty="0" err="1" smtClean="0"/>
              <a:t>hCG</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260648"/>
            <a:ext cx="7612063" cy="1045276"/>
          </a:xfrm>
        </p:spPr>
        <p:txBody>
          <a:bodyPr/>
          <a:lstStyle/>
          <a:p>
            <a:r>
              <a:rPr lang="en-US" b="1" dirty="0" smtClean="0"/>
              <a:t>UTERINE CYCLE</a:t>
            </a:r>
            <a:endParaRPr lang="en-US" b="1" dirty="0"/>
          </a:p>
        </p:txBody>
      </p:sp>
      <p:sp>
        <p:nvSpPr>
          <p:cNvPr id="3" name="Content Placeholder 2"/>
          <p:cNvSpPr>
            <a:spLocks noGrp="1"/>
          </p:cNvSpPr>
          <p:nvPr>
            <p:ph idx="1"/>
          </p:nvPr>
        </p:nvSpPr>
        <p:spPr>
          <a:xfrm>
            <a:off x="467544" y="2070846"/>
            <a:ext cx="8352928" cy="4182035"/>
          </a:xfrm>
        </p:spPr>
        <p:txBody>
          <a:bodyPr>
            <a:normAutofit fontScale="92500" lnSpcReduction="10000"/>
          </a:bodyPr>
          <a:lstStyle/>
          <a:p>
            <a:pPr marL="457200" indent="-457200" algn="just">
              <a:buAutoNum type="alphaLcPeriod"/>
            </a:pPr>
            <a:r>
              <a:rPr lang="en-US" dirty="0" smtClean="0"/>
              <a:t>Menstruation</a:t>
            </a:r>
          </a:p>
          <a:p>
            <a:pPr marL="457200" indent="-457200" algn="just">
              <a:buNone/>
            </a:pPr>
            <a:r>
              <a:rPr lang="en-US" dirty="0" smtClean="0"/>
              <a:t>	This is the first phase of the uterine cycle.  The flow of menses normally serves as a </a:t>
            </a:r>
            <a:r>
              <a:rPr lang="en-US" dirty="0" smtClean="0"/>
              <a:t>sign </a:t>
            </a:r>
            <a:r>
              <a:rPr lang="en-US" dirty="0" smtClean="0"/>
              <a:t>that a woman has not become pregnant.</a:t>
            </a:r>
          </a:p>
          <a:p>
            <a:pPr marL="457200" indent="-457200" algn="just">
              <a:buNone/>
            </a:pPr>
            <a:r>
              <a:rPr lang="en-US" dirty="0" smtClean="0"/>
              <a:t>	Normal menstruation lasts for a few days usually 3 to 5 days but anywhere from 2 to 7 days is considered normal.  The average blood loss during menstruation is 35 ml with 10-80 ml considered normal.  Women who experience </a:t>
            </a:r>
            <a:r>
              <a:rPr lang="en-US" dirty="0" err="1" smtClean="0"/>
              <a:t>menorrhagia</a:t>
            </a:r>
            <a:r>
              <a:rPr lang="en-US" dirty="0" smtClean="0"/>
              <a:t> &gt;80 ml are more susceptible to iron deficiency than the average person.  An enzyme called </a:t>
            </a:r>
            <a:r>
              <a:rPr lang="en-US" dirty="0" err="1" smtClean="0"/>
              <a:t>plasmin</a:t>
            </a:r>
            <a:r>
              <a:rPr lang="en-US" dirty="0" smtClean="0"/>
              <a:t> inhibits clotting in the menstrual fluid.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72816"/>
            <a:ext cx="8640960" cy="4480065"/>
          </a:xfrm>
        </p:spPr>
        <p:txBody>
          <a:bodyPr>
            <a:normAutofit fontScale="92500"/>
          </a:bodyPr>
          <a:lstStyle/>
          <a:p>
            <a:pPr algn="just"/>
            <a:r>
              <a:rPr lang="en-US" dirty="0" smtClean="0"/>
              <a:t>Painful cramping in the abdomen, back or upper thigh is common during the first few days of menstruation.  Severe uterine pain during menstruation is known as </a:t>
            </a:r>
            <a:r>
              <a:rPr lang="en-US" dirty="0" err="1" smtClean="0"/>
              <a:t>dysmenorrhoea</a:t>
            </a:r>
            <a:r>
              <a:rPr lang="en-US" dirty="0" smtClean="0"/>
              <a:t> and is most common among adolescents and younger women (affecting about 2/3 of adolescent females)</a:t>
            </a:r>
          </a:p>
          <a:p>
            <a:pPr algn="just">
              <a:buNone/>
            </a:pPr>
            <a:r>
              <a:rPr lang="en-US" dirty="0" smtClean="0"/>
              <a:t>b.  The proliferative phase is the second phase of the uterine </a:t>
            </a:r>
            <a:r>
              <a:rPr lang="en-US" dirty="0" smtClean="0"/>
              <a:t>cycle </a:t>
            </a:r>
            <a:r>
              <a:rPr lang="en-US" dirty="0" smtClean="0"/>
              <a:t>when </a:t>
            </a:r>
            <a:r>
              <a:rPr lang="en-US" dirty="0" err="1" smtClean="0"/>
              <a:t>oestrogen</a:t>
            </a:r>
            <a:r>
              <a:rPr lang="en-US" dirty="0" smtClean="0"/>
              <a:t> causes the endometrium to grow or </a:t>
            </a:r>
            <a:r>
              <a:rPr lang="en-US" dirty="0" smtClean="0"/>
              <a:t>proliferate. </a:t>
            </a:r>
            <a:r>
              <a:rPr lang="en-US" dirty="0"/>
              <a:t>A</a:t>
            </a:r>
            <a:r>
              <a:rPr lang="en-US" dirty="0" smtClean="0"/>
              <a:t>s </a:t>
            </a:r>
            <a:r>
              <a:rPr lang="en-US" dirty="0" smtClean="0"/>
              <a:t>they mature, the ovarian follicles secret increasing amount of </a:t>
            </a:r>
            <a:r>
              <a:rPr lang="en-US" dirty="0" err="1" smtClean="0"/>
              <a:t>oestradiol</a:t>
            </a:r>
            <a:r>
              <a:rPr lang="en-US" dirty="0" smtClean="0"/>
              <a:t>.  The </a:t>
            </a:r>
            <a:r>
              <a:rPr lang="en-US" dirty="0" err="1" smtClean="0"/>
              <a:t>oestrogens</a:t>
            </a:r>
            <a:r>
              <a:rPr lang="en-US" dirty="0" smtClean="0"/>
              <a:t> initiate the formation of a new layer of </a:t>
            </a:r>
            <a:r>
              <a:rPr lang="en-US" dirty="0" err="1" smtClean="0"/>
              <a:t>endometrium</a:t>
            </a:r>
            <a:r>
              <a:rPr lang="en-US" dirty="0" smtClean="0"/>
              <a:t> in the uterus, </a:t>
            </a:r>
            <a:r>
              <a:rPr lang="en-US" dirty="0" err="1" smtClean="0"/>
              <a:t>histologically</a:t>
            </a:r>
            <a:r>
              <a:rPr lang="en-US" dirty="0" smtClean="0"/>
              <a:t> identified as the proliferative </a:t>
            </a:r>
            <a:r>
              <a:rPr lang="en-US" dirty="0" err="1" smtClean="0"/>
              <a:t>endometrium</a:t>
            </a:r>
            <a:r>
              <a:rPr lang="en-US" dirty="0" smtClean="0"/>
              <a:t>.  The </a:t>
            </a:r>
            <a:r>
              <a:rPr lang="en-US" dirty="0" err="1" smtClean="0"/>
              <a:t>oestrogen</a:t>
            </a:r>
            <a:r>
              <a:rPr lang="en-US" dirty="0" smtClean="0"/>
              <a:t> also stimulates crypts in the cervix to produce fertile cervical mucus.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70846"/>
            <a:ext cx="8640960" cy="4182035"/>
          </a:xfrm>
        </p:spPr>
        <p:txBody>
          <a:bodyPr/>
          <a:lstStyle/>
          <a:p>
            <a:pPr marL="457200" indent="-457200" algn="just">
              <a:buAutoNum type="alphaLcPeriod" startAt="3"/>
            </a:pPr>
            <a:r>
              <a:rPr lang="en-US" dirty="0" err="1" smtClean="0"/>
              <a:t>Secretory</a:t>
            </a:r>
            <a:r>
              <a:rPr lang="en-US" dirty="0" smtClean="0"/>
              <a:t> phase:</a:t>
            </a:r>
          </a:p>
          <a:p>
            <a:pPr marL="457200" indent="-457200" algn="just">
              <a:buNone/>
            </a:pPr>
            <a:r>
              <a:rPr lang="en-US" dirty="0" smtClean="0"/>
              <a:t>	This is the final phase of the uterine cycle and it corresponds to the </a:t>
            </a:r>
            <a:r>
              <a:rPr lang="en-US" dirty="0" err="1" smtClean="0"/>
              <a:t>luteal</a:t>
            </a:r>
            <a:r>
              <a:rPr lang="en-US" dirty="0" smtClean="0"/>
              <a:t> phase of the ovarian cycle.  During the secretory phase, the corpus </a:t>
            </a:r>
            <a:r>
              <a:rPr lang="en-US" dirty="0" err="1" smtClean="0"/>
              <a:t>luteum</a:t>
            </a:r>
            <a:r>
              <a:rPr lang="en-US" dirty="0" smtClean="0"/>
              <a:t> produces progesterone which plays a vital role in making the </a:t>
            </a:r>
            <a:r>
              <a:rPr lang="en-US" dirty="0" err="1" smtClean="0"/>
              <a:t>endometrium</a:t>
            </a:r>
            <a:r>
              <a:rPr lang="en-US" dirty="0" smtClean="0"/>
              <a:t> receptive to implantation of the </a:t>
            </a:r>
            <a:r>
              <a:rPr lang="en-US" dirty="0" err="1" smtClean="0"/>
              <a:t>blastocyst</a:t>
            </a:r>
            <a:r>
              <a:rPr lang="en-US" dirty="0" smtClean="0"/>
              <a:t> and supportive of the early pregnancy by increasing blood flow and </a:t>
            </a:r>
            <a:r>
              <a:rPr lang="en-US" smtClean="0"/>
              <a:t>uterine </a:t>
            </a:r>
            <a:r>
              <a:rPr lang="en-US" smtClean="0"/>
              <a:t>secretions </a:t>
            </a:r>
            <a:r>
              <a:rPr lang="en-US" dirty="0" smtClean="0"/>
              <a:t>and reducing the contractility of the smooth muscle in the uterus.  It also raises the woman’s basal body temperature.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352927" cy="4480065"/>
          </a:xfrm>
        </p:spPr>
        <p:txBody>
          <a:bodyPr>
            <a:normAutofit lnSpcReduction="10000"/>
          </a:bodyPr>
          <a:lstStyle/>
          <a:p>
            <a:pPr lvl="1"/>
            <a:r>
              <a:rPr lang="en-US" dirty="0" smtClean="0"/>
              <a:t>The menstrual cycle is the cycle of the natural changes that occurs in the uterus and ovaries as an essential part of making sexual reproduction possible.  Its timing is governed by endogenous biological cycles.  The menstrual cycle is essential for the </a:t>
            </a:r>
            <a:r>
              <a:rPr lang="en-US" dirty="0" smtClean="0"/>
              <a:t>production </a:t>
            </a:r>
            <a:r>
              <a:rPr lang="en-US" dirty="0" smtClean="0"/>
              <a:t>of ova and for the preparation of the uterus for pregnancy.</a:t>
            </a:r>
          </a:p>
          <a:p>
            <a:pPr lvl="1"/>
            <a:r>
              <a:rPr lang="en-US" dirty="0" smtClean="0"/>
              <a:t>The menstrual cycle occurs repeatedly between the age of menarche, when cycling begins, until menopause when it ends.</a:t>
            </a:r>
          </a:p>
          <a:p>
            <a:pPr lvl="1"/>
            <a:r>
              <a:rPr lang="en-US" dirty="0" smtClean="0"/>
              <a:t>The length of menstrual cycle varies greatly among women (ranging from 21 to 35 days) with 28 days designated as the average length.  Each cycle can be divided into </a:t>
            </a:r>
            <a:r>
              <a:rPr lang="en-US" dirty="0" smtClean="0"/>
              <a:t>three phases </a:t>
            </a:r>
            <a:r>
              <a:rPr lang="en-US" dirty="0" smtClean="0"/>
              <a:t>based on events in the ovary (ovarian cycle) or in the uterus </a:t>
            </a:r>
            <a:r>
              <a:rPr lang="en-US" dirty="0" smtClean="0"/>
              <a:t>(uterine cycle)</a:t>
            </a:r>
            <a:endParaRPr lang="en-US" dirty="0"/>
          </a:p>
        </p:txBody>
      </p:sp>
      <p:sp>
        <p:nvSpPr>
          <p:cNvPr id="5" name="Rectangle 4"/>
          <p:cNvSpPr/>
          <p:nvPr/>
        </p:nvSpPr>
        <p:spPr>
          <a:xfrm>
            <a:off x="395536" y="917431"/>
            <a:ext cx="8352927" cy="584775"/>
          </a:xfrm>
          <a:prstGeom prst="rect">
            <a:avLst/>
          </a:prstGeom>
        </p:spPr>
        <p:txBody>
          <a:bodyPr wrap="square">
            <a:spAutoFit/>
          </a:bodyPr>
          <a:lstStyle/>
          <a:p>
            <a:r>
              <a:rPr lang="en-US" sz="3200" b="1" dirty="0" smtClean="0">
                <a:latin typeface="Berlin Sans FB Demi" pitchFamily="34" charset="0"/>
              </a:rPr>
              <a:t>PHYSIOLOGY OF THE MENSTRUAL CYCLE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189292"/>
          </a:xfrm>
        </p:spPr>
        <p:txBody>
          <a:bodyPr/>
          <a:lstStyle/>
          <a:p>
            <a:r>
              <a:rPr lang="en-US" b="1" dirty="0" smtClean="0"/>
              <a:t>OVARIAN CYCLE</a:t>
            </a:r>
            <a:endParaRPr lang="en-US" b="1" dirty="0"/>
          </a:p>
        </p:txBody>
      </p:sp>
      <p:sp>
        <p:nvSpPr>
          <p:cNvPr id="3" name="Content Placeholder 2"/>
          <p:cNvSpPr>
            <a:spLocks noGrp="1"/>
          </p:cNvSpPr>
          <p:nvPr>
            <p:ph idx="1"/>
          </p:nvPr>
        </p:nvSpPr>
        <p:spPr>
          <a:xfrm>
            <a:off x="539552" y="1772816"/>
            <a:ext cx="8280920" cy="4182035"/>
          </a:xfrm>
        </p:spPr>
        <p:txBody>
          <a:bodyPr>
            <a:normAutofit/>
          </a:bodyPr>
          <a:lstStyle/>
          <a:p>
            <a:r>
              <a:rPr lang="en-US" dirty="0" smtClean="0"/>
              <a:t>This consists of:</a:t>
            </a:r>
          </a:p>
          <a:p>
            <a:pPr marL="806450" lvl="1" indent="-457200">
              <a:buAutoNum type="alphaLcPeriod"/>
            </a:pPr>
            <a:r>
              <a:rPr lang="en-US" dirty="0" smtClean="0"/>
              <a:t>The follicular phase</a:t>
            </a:r>
          </a:p>
          <a:p>
            <a:pPr marL="806450" lvl="1" indent="-457200">
              <a:buAutoNum type="alphaLcPeriod"/>
            </a:pPr>
            <a:r>
              <a:rPr lang="en-US" dirty="0" smtClean="0"/>
              <a:t>Ovulation</a:t>
            </a:r>
          </a:p>
          <a:p>
            <a:pPr marL="806450" lvl="1" indent="-457200">
              <a:buAutoNum type="alphaLcPeriod"/>
            </a:pPr>
            <a:r>
              <a:rPr lang="en-US" dirty="0" err="1" smtClean="0"/>
              <a:t>Luteal</a:t>
            </a:r>
            <a:r>
              <a:rPr lang="en-US" dirty="0" smtClean="0"/>
              <a:t> phase</a:t>
            </a:r>
          </a:p>
          <a:p>
            <a:pPr lvl="1">
              <a:buNone/>
            </a:pPr>
            <a:endParaRPr lang="en-US" dirty="0" smtClean="0"/>
          </a:p>
          <a:p>
            <a:r>
              <a:rPr lang="en-US" dirty="0" smtClean="0"/>
              <a:t>UTERINE CYCLE </a:t>
            </a:r>
            <a:r>
              <a:rPr lang="en-US" dirty="0" smtClean="0"/>
              <a:t>CONSISTS </a:t>
            </a:r>
            <a:r>
              <a:rPr lang="en-US" dirty="0" smtClean="0"/>
              <a:t>OF</a:t>
            </a:r>
          </a:p>
          <a:p>
            <a:pPr marL="806450" lvl="1" indent="-457200">
              <a:buAutoNum type="alphaLcPeriod"/>
            </a:pPr>
            <a:r>
              <a:rPr lang="en-US" dirty="0" smtClean="0"/>
              <a:t>Menstruation</a:t>
            </a:r>
          </a:p>
          <a:p>
            <a:pPr marL="806450" lvl="1" indent="-457200">
              <a:buAutoNum type="alphaLcPeriod"/>
            </a:pPr>
            <a:r>
              <a:rPr lang="en-US" dirty="0" smtClean="0"/>
              <a:t>Proliferative phase</a:t>
            </a:r>
          </a:p>
          <a:p>
            <a:pPr marL="806450" lvl="1" indent="-457200">
              <a:buAutoNum type="alphaLcPeriod"/>
            </a:pPr>
            <a:r>
              <a:rPr lang="en-US" dirty="0" err="1" smtClean="0"/>
              <a:t>Secretory</a:t>
            </a:r>
            <a:r>
              <a:rPr lang="en-US" dirty="0" smtClean="0"/>
              <a:t> phase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070846"/>
            <a:ext cx="8568951" cy="4182035"/>
          </a:xfrm>
        </p:spPr>
        <p:txBody>
          <a:bodyPr/>
          <a:lstStyle/>
          <a:p>
            <a:pPr algn="just"/>
            <a:r>
              <a:rPr lang="en-US" dirty="0" smtClean="0"/>
              <a:t>The average age of menarche is 12-13 years, but it is considered normal for it to occur anywhere between ages 8 and 16 years.  Factors such as hereditary, diet and overall health can accelerate or delay the menarche.  The cessation of menstrual cycles at the end of a woman’s reproductive period is termed menopause.  The average age of menopause  is 52 years with anywhere between 45 and 55 being common.  Menopause before age 45 is considered premature.</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4" y="476672"/>
            <a:ext cx="7612063" cy="1020434"/>
          </a:xfrm>
        </p:spPr>
        <p:txBody>
          <a:bodyPr/>
          <a:lstStyle/>
          <a:p>
            <a:r>
              <a:rPr lang="en-US" b="1" dirty="0" smtClean="0"/>
              <a:t>THE OVARIAN CYCLE</a:t>
            </a:r>
            <a:endParaRPr lang="en-US" b="1" dirty="0"/>
          </a:p>
        </p:txBody>
      </p:sp>
      <p:sp>
        <p:nvSpPr>
          <p:cNvPr id="3" name="Content Placeholder 2"/>
          <p:cNvSpPr>
            <a:spLocks noGrp="1"/>
          </p:cNvSpPr>
          <p:nvPr>
            <p:ph idx="1"/>
          </p:nvPr>
        </p:nvSpPr>
        <p:spPr>
          <a:xfrm>
            <a:off x="323528" y="1700808"/>
            <a:ext cx="8568951" cy="4884222"/>
          </a:xfrm>
        </p:spPr>
        <p:txBody>
          <a:bodyPr>
            <a:normAutofit lnSpcReduction="10000"/>
          </a:bodyPr>
          <a:lstStyle/>
          <a:p>
            <a:pPr algn="just">
              <a:buNone/>
            </a:pPr>
            <a:r>
              <a:rPr lang="en-US" dirty="0" smtClean="0"/>
              <a:t>a. The follicular phase.  This is the first part of the ovarian cycle.  During this phase, the ovarian follicles mature and get ready to release an ovum.  The latter part of this phase overlaps with the proliferative phase of the uterine cycle.  </a:t>
            </a:r>
            <a:r>
              <a:rPr lang="en-US" dirty="0" smtClean="0"/>
              <a:t>Through </a:t>
            </a:r>
            <a:r>
              <a:rPr lang="en-US" dirty="0" smtClean="0"/>
              <a:t>the influence of a rise in </a:t>
            </a:r>
            <a:r>
              <a:rPr lang="en-US" dirty="0" smtClean="0"/>
              <a:t>follicle stimulating </a:t>
            </a:r>
            <a:r>
              <a:rPr lang="en-US" dirty="0" smtClean="0"/>
              <a:t>hormone (FSH) during the first days of the cycle, a few ovarian follicles are stimulated.  These follicles which were present at birth and have been developing in a process known as </a:t>
            </a:r>
            <a:r>
              <a:rPr lang="en-US" dirty="0" err="1" smtClean="0"/>
              <a:t>folliculogenesis</a:t>
            </a:r>
            <a:r>
              <a:rPr lang="en-US" dirty="0" smtClean="0"/>
              <a:t>, compete with each other for dominance.  Under the influence of several hormones, all but one these follicles will stop growing, while one dominant follicle in the ovary will continue to maturity.  The follicle that reaches maturity is called tertiary or </a:t>
            </a:r>
            <a:r>
              <a:rPr lang="en-US" dirty="0" err="1" smtClean="0"/>
              <a:t>Graafian</a:t>
            </a:r>
            <a:r>
              <a:rPr lang="en-US" dirty="0" smtClean="0"/>
              <a:t> follicle and it contains the ovum.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70846"/>
            <a:ext cx="8280920" cy="4182035"/>
          </a:xfrm>
        </p:spPr>
        <p:txBody>
          <a:bodyPr>
            <a:normAutofit lnSpcReduction="10000"/>
          </a:bodyPr>
          <a:lstStyle/>
          <a:p>
            <a:pPr marL="457200" indent="-457200" algn="just">
              <a:buAutoNum type="alphaLcPeriod" startAt="2"/>
            </a:pPr>
            <a:r>
              <a:rPr lang="en-US" b="1" dirty="0" smtClean="0"/>
              <a:t>Ovulation is the second phase of the ovarian cycle in which a mature ovum is released  from the ovarian </a:t>
            </a:r>
            <a:r>
              <a:rPr lang="en-US" b="1" dirty="0" smtClean="0"/>
              <a:t>follicle </a:t>
            </a:r>
            <a:r>
              <a:rPr lang="en-US" b="1" dirty="0" smtClean="0"/>
              <a:t>into the fallopian tube.</a:t>
            </a:r>
          </a:p>
          <a:p>
            <a:pPr marL="457200" indent="-457200" algn="just">
              <a:buNone/>
            </a:pPr>
            <a:r>
              <a:rPr lang="en-US" b="1" dirty="0" smtClean="0"/>
              <a:t>During the follicular phase </a:t>
            </a:r>
            <a:r>
              <a:rPr lang="en-US" b="1" dirty="0" err="1" smtClean="0"/>
              <a:t>oestradiol</a:t>
            </a:r>
            <a:r>
              <a:rPr lang="en-US" b="1" dirty="0" smtClean="0"/>
              <a:t> production occurs and it suppresses production of luteinizing hormone (LH) from the anterior pituitary .  When the ovum has nearly matured, levels of </a:t>
            </a:r>
            <a:r>
              <a:rPr lang="en-US" b="1" dirty="0" err="1" smtClean="0"/>
              <a:t>oestradiol</a:t>
            </a:r>
            <a:r>
              <a:rPr lang="en-US" b="1" dirty="0" smtClean="0"/>
              <a:t> reach a threshold above </a:t>
            </a:r>
            <a:r>
              <a:rPr lang="en-US" b="1" dirty="0" smtClean="0"/>
              <a:t>which this </a:t>
            </a:r>
            <a:r>
              <a:rPr lang="en-US" b="1" dirty="0" smtClean="0"/>
              <a:t>effect is reversed and the </a:t>
            </a:r>
            <a:r>
              <a:rPr lang="en-US" b="1" dirty="0" err="1" smtClean="0"/>
              <a:t>oestrogen</a:t>
            </a:r>
            <a:r>
              <a:rPr lang="en-US" b="1" dirty="0" smtClean="0"/>
              <a:t> stimulates the production of a large amount of LH.  This process, known as the LH surge, starts around day 12 of the average cycle and may last 48 hours.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70846"/>
            <a:ext cx="8352928" cy="4310482"/>
          </a:xfrm>
        </p:spPr>
        <p:txBody>
          <a:bodyPr/>
          <a:lstStyle/>
          <a:p>
            <a:pPr algn="just"/>
            <a:r>
              <a:rPr lang="en-US" dirty="0" smtClean="0"/>
              <a:t>The release of LH matures the ovum and weakens the wall of the follicle in the ovary causing the fully developed follicle to release its secondary </a:t>
            </a:r>
            <a:r>
              <a:rPr lang="en-US" dirty="0" err="1" smtClean="0"/>
              <a:t>oocyte</a:t>
            </a:r>
            <a:r>
              <a:rPr lang="en-US" dirty="0" smtClean="0"/>
              <a:t>.  The secondary </a:t>
            </a:r>
            <a:r>
              <a:rPr lang="en-US" dirty="0" err="1" smtClean="0"/>
              <a:t>oocyte</a:t>
            </a:r>
            <a:r>
              <a:rPr lang="en-US" dirty="0" smtClean="0"/>
              <a:t> promptly matures into the mature ovum.  This ovum has a diameter of 20 mm.  After being released from the ovary, the ovum is swept into the fallopian tube by the </a:t>
            </a:r>
            <a:r>
              <a:rPr lang="en-US" dirty="0" err="1" smtClean="0"/>
              <a:t>fambria</a:t>
            </a:r>
            <a:r>
              <a:rPr lang="en-US" dirty="0" smtClean="0"/>
              <a:t> which is a fringe of tissue at the end of the fallopian tube.  After about a day, an unfertilized ovum will disintegrate or dissolve in the fallopian tube.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070846"/>
            <a:ext cx="8424936" cy="4182035"/>
          </a:xfrm>
        </p:spPr>
        <p:txBody>
          <a:bodyPr/>
          <a:lstStyle/>
          <a:p>
            <a:pPr algn="just"/>
            <a:r>
              <a:rPr lang="en-US" dirty="0" smtClean="0"/>
              <a:t>Fertilization by a spermatozoon usually takes place in the ampulla, the </a:t>
            </a:r>
            <a:r>
              <a:rPr lang="en-US" dirty="0" smtClean="0"/>
              <a:t>widest </a:t>
            </a:r>
            <a:r>
              <a:rPr lang="en-US" dirty="0" smtClean="0"/>
              <a:t>section of the fallopian tube.  A fertilized ovum immediately begins the process of embryogenesis.  The developing embryo takes three days to reach the uterus and another three days to implant into the </a:t>
            </a:r>
            <a:r>
              <a:rPr lang="en-US" dirty="0" err="1" smtClean="0"/>
              <a:t>endometrium</a:t>
            </a:r>
            <a:r>
              <a:rPr lang="en-US" dirty="0" smtClean="0"/>
              <a:t>.  It has usually reached the </a:t>
            </a:r>
            <a:r>
              <a:rPr lang="en-US" dirty="0" err="1" smtClean="0"/>
              <a:t>blastocyst</a:t>
            </a:r>
            <a:r>
              <a:rPr lang="en-US" dirty="0" smtClean="0"/>
              <a:t> stage at the time of implantation.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72816"/>
            <a:ext cx="8568952" cy="4752528"/>
          </a:xfrm>
        </p:spPr>
        <p:txBody>
          <a:bodyPr>
            <a:normAutofit fontScale="92500" lnSpcReduction="20000"/>
          </a:bodyPr>
          <a:lstStyle/>
          <a:p>
            <a:pPr marL="457200" indent="-457200" algn="just">
              <a:buAutoNum type="alphaLcPeriod" startAt="3"/>
            </a:pPr>
            <a:r>
              <a:rPr lang="en-US" dirty="0" err="1" smtClean="0"/>
              <a:t>Luteal</a:t>
            </a:r>
            <a:r>
              <a:rPr lang="en-US" dirty="0" smtClean="0"/>
              <a:t> Phase</a:t>
            </a:r>
          </a:p>
          <a:p>
            <a:pPr marL="457200" indent="-457200" algn="just">
              <a:buNone/>
            </a:pPr>
            <a:r>
              <a:rPr lang="en-US" dirty="0" smtClean="0"/>
              <a:t>	This is the final phase of the ovarian cycle and it corresponds to the </a:t>
            </a:r>
            <a:r>
              <a:rPr lang="en-US" dirty="0" err="1" smtClean="0"/>
              <a:t>secretory</a:t>
            </a:r>
            <a:r>
              <a:rPr lang="en-US" dirty="0" smtClean="0"/>
              <a:t> phase of the uterine cycle.  During the </a:t>
            </a:r>
            <a:r>
              <a:rPr lang="en-US" dirty="0" err="1" smtClean="0"/>
              <a:t>luteal</a:t>
            </a:r>
            <a:r>
              <a:rPr lang="en-US" dirty="0" smtClean="0"/>
              <a:t> phase, the pituitary hormones FSH and LH cause the remaining parts of the dominant follicle to transform into the corpus </a:t>
            </a:r>
            <a:r>
              <a:rPr lang="en-US" dirty="0" err="1" smtClean="0"/>
              <a:t>luteum</a:t>
            </a:r>
            <a:r>
              <a:rPr lang="en-US" dirty="0" smtClean="0"/>
              <a:t>, which produces progesterone.  The hormones produced by the corpus </a:t>
            </a:r>
            <a:r>
              <a:rPr lang="en-US" dirty="0" err="1" smtClean="0"/>
              <a:t>luteum</a:t>
            </a:r>
            <a:r>
              <a:rPr lang="en-US" dirty="0" smtClean="0"/>
              <a:t> also suppress production of the FSH and LH that the corpus </a:t>
            </a:r>
            <a:r>
              <a:rPr lang="en-US" dirty="0" err="1" smtClean="0"/>
              <a:t>luteum</a:t>
            </a:r>
            <a:r>
              <a:rPr lang="en-US" dirty="0" smtClean="0"/>
              <a:t> needs to maintain itself.  Consequently, the level of FSH and LH fall quickly over time and the corpus </a:t>
            </a:r>
            <a:r>
              <a:rPr lang="en-US" dirty="0" err="1" smtClean="0"/>
              <a:t>luteum</a:t>
            </a:r>
            <a:r>
              <a:rPr lang="en-US" dirty="0" smtClean="0"/>
              <a:t> subsequently </a:t>
            </a:r>
            <a:r>
              <a:rPr lang="en-US" dirty="0" smtClean="0"/>
              <a:t> </a:t>
            </a:r>
            <a:r>
              <a:rPr lang="en-US" dirty="0" smtClean="0"/>
              <a:t>atrophies.  Falling levels of progesterone and </a:t>
            </a:r>
            <a:r>
              <a:rPr lang="en-US" dirty="0" err="1" smtClean="0"/>
              <a:t>oestradiol</a:t>
            </a:r>
            <a:r>
              <a:rPr lang="en-US" dirty="0" smtClean="0"/>
              <a:t> triggers menstruation and the beginning of the next cycle.  For an individual woman, the follicular phase often varies in length from cycle to cycle;  by contrast the length of her luteal phase </a:t>
            </a:r>
            <a:r>
              <a:rPr lang="en-US" dirty="0" smtClean="0"/>
              <a:t>is</a:t>
            </a:r>
            <a:r>
              <a:rPr lang="en-US" dirty="0" smtClean="0"/>
              <a:t> </a:t>
            </a:r>
            <a:r>
              <a:rPr lang="en-US" dirty="0" smtClean="0"/>
              <a:t>fairly consistent from cycle to cycle at 14 days.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83</TotalTime>
  <Words>878</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Habitat</vt:lpstr>
      <vt:lpstr>PHYSIOLOGY OF THE MENSTRUAL CYCLE</vt:lpstr>
      <vt:lpstr>PowerPoint Presentation</vt:lpstr>
      <vt:lpstr>OVARIAN CYCLE</vt:lpstr>
      <vt:lpstr>PowerPoint Presentation</vt:lpstr>
      <vt:lpstr>THE OVARIAN CYCLE</vt:lpstr>
      <vt:lpstr>PowerPoint Presentation</vt:lpstr>
      <vt:lpstr>PowerPoint Presentation</vt:lpstr>
      <vt:lpstr>PowerPoint Presentation</vt:lpstr>
      <vt:lpstr>PowerPoint Presentation</vt:lpstr>
      <vt:lpstr>PowerPoint Presentation</vt:lpstr>
      <vt:lpstr>UTERINE CYCLE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DrMasha</cp:lastModifiedBy>
  <cp:revision>22</cp:revision>
  <dcterms:created xsi:type="dcterms:W3CDTF">2012-11-11T07:52:04Z</dcterms:created>
  <dcterms:modified xsi:type="dcterms:W3CDTF">2014-12-01T14:56:47Z</dcterms:modified>
</cp:coreProperties>
</file>